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62"/>
  </p:notesMasterIdLst>
  <p:handoutMasterIdLst>
    <p:handoutMasterId r:id="rId63"/>
  </p:handoutMasterIdLst>
  <p:sldIdLst>
    <p:sldId id="256" r:id="rId5"/>
    <p:sldId id="257" r:id="rId6"/>
    <p:sldId id="326" r:id="rId7"/>
    <p:sldId id="287" r:id="rId8"/>
    <p:sldId id="288" r:id="rId9"/>
    <p:sldId id="289" r:id="rId10"/>
    <p:sldId id="290" r:id="rId11"/>
    <p:sldId id="291" r:id="rId12"/>
    <p:sldId id="292" r:id="rId13"/>
    <p:sldId id="325" r:id="rId14"/>
    <p:sldId id="293" r:id="rId15"/>
    <p:sldId id="294" r:id="rId16"/>
    <p:sldId id="295" r:id="rId17"/>
    <p:sldId id="296" r:id="rId18"/>
    <p:sldId id="297" r:id="rId19"/>
    <p:sldId id="298" r:id="rId20"/>
    <p:sldId id="327" r:id="rId21"/>
    <p:sldId id="299" r:id="rId22"/>
    <p:sldId id="323" r:id="rId23"/>
    <p:sldId id="324" r:id="rId24"/>
    <p:sldId id="328" r:id="rId25"/>
    <p:sldId id="301" r:id="rId26"/>
    <p:sldId id="302" r:id="rId27"/>
    <p:sldId id="303" r:id="rId28"/>
    <p:sldId id="304" r:id="rId29"/>
    <p:sldId id="305"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00" r:id="rId52"/>
    <p:sldId id="350" r:id="rId53"/>
    <p:sldId id="351" r:id="rId54"/>
    <p:sldId id="352" r:id="rId55"/>
    <p:sldId id="353" r:id="rId56"/>
    <p:sldId id="354" r:id="rId57"/>
    <p:sldId id="355" r:id="rId58"/>
    <p:sldId id="356" r:id="rId59"/>
    <p:sldId id="357" r:id="rId60"/>
    <p:sldId id="26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66CC"/>
    <a:srgbClr val="003300"/>
    <a:srgbClr val="053D5A"/>
    <a:srgbClr val="63B7C6"/>
    <a:srgbClr val="103350"/>
    <a:srgbClr val="0C4360"/>
    <a:srgbClr val="1B6872"/>
    <a:srgbClr val="002136"/>
    <a:srgbClr val="0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69" d="100"/>
          <a:sy n="69" d="100"/>
        </p:scale>
        <p:origin x="690" y="3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24/09/2018</a:t>
            </a:fld>
            <a:endParaRPr lang="en-GB"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24/09/2018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 Id="rId5" Type="http://schemas.openxmlformats.org/officeDocument/2006/relationships/image" Target="../media/image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 Id="rId6" Type="http://schemas.openxmlformats.org/officeDocument/2006/relationships/image" Target="../media/image2.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9.pn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0.pn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0.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15.xml"/><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15.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15.xml"/><Relationship Id="rId4" Type="http://schemas.openxmlformats.org/officeDocument/2006/relationships/image" Target="../media/image51.png"/></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456688" y="3131946"/>
                <a:ext cx="8582374" cy="1033670"/>
              </a:xfrm>
            </p:spPr>
            <p:txBody>
              <a:bodyPr/>
              <a:lstStyle/>
              <a:p>
                <a14:m>
                  <m:oMath xmlns:m="http://schemas.openxmlformats.org/officeDocument/2006/math">
                    <m:r>
                      <a:rPr lang="en-US" i="1" dirty="0">
                        <a:latin typeface="Cambria Math" panose="02040503050406030204" pitchFamily="18" charset="0"/>
                      </a:rPr>
                      <m:t>µ</m:t>
                    </m:r>
                  </m:oMath>
                </a14:m>
                <a:r>
                  <a:rPr lang="en-GB" dirty="0"/>
                  <a:t>-CON Workshop’18</a:t>
                </a:r>
              </a:p>
            </p:txBody>
          </p:sp>
        </mc:Choice>
        <mc:Fallback xmlns="">
          <p:sp>
            <p:nvSpPr>
              <p:cNvPr id="2" name="Title 1">
                <a:extLst>
                  <a:ext uri="{FF2B5EF4-FFF2-40B4-BE49-F238E27FC236}">
                    <a16:creationId xmlns:a16="http://schemas.microsoft.com/office/drawing/2014/main" id="{632BE5BF-9922-45FB-8F3F-4446D40A051B}"/>
                  </a:ext>
                </a:extLst>
              </p:cNvPr>
              <p:cNvSpPr>
                <a:spLocks noGrp="1" noRot="1" noChangeAspect="1" noMove="1" noResize="1" noEditPoints="1" noAdjustHandles="1" noChangeArrowheads="1" noChangeShapeType="1" noTextEdit="1"/>
              </p:cNvSpPr>
              <p:nvPr>
                <p:ph type="ctrTitle"/>
              </p:nvPr>
            </p:nvSpPr>
            <p:spPr>
              <a:xfrm>
                <a:off x="2456688" y="3131946"/>
                <a:ext cx="8582374" cy="1033670"/>
              </a:xfrm>
              <a:blipFill>
                <a:blip r:embed="rId2"/>
                <a:stretch>
                  <a:fillRect t="-27219" b="-45562"/>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2BBBDA3B-247E-4357-A175-1A978FF7238C}"/>
              </a:ext>
            </a:extLst>
          </p:cNvPr>
          <p:cNvPicPr>
            <a:picLocks noChangeAspect="1"/>
          </p:cNvPicPr>
          <p:nvPr/>
        </p:nvPicPr>
        <p:blipFill>
          <a:blip r:embed="rId3"/>
          <a:stretch>
            <a:fillRect/>
          </a:stretch>
        </p:blipFill>
        <p:spPr>
          <a:xfrm>
            <a:off x="5349468" y="1285462"/>
            <a:ext cx="1731602" cy="1731602"/>
          </a:xfrm>
          <a:prstGeom prst="rect">
            <a:avLst/>
          </a:prstGeom>
        </p:spPr>
      </p:pic>
      <p:sp>
        <p:nvSpPr>
          <p:cNvPr id="10" name="TextBox 9">
            <a:extLst>
              <a:ext uri="{FF2B5EF4-FFF2-40B4-BE49-F238E27FC236}">
                <a16:creationId xmlns:a16="http://schemas.microsoft.com/office/drawing/2014/main" id="{99F30115-60E9-4189-9FA1-EDA5FE096E90}"/>
              </a:ext>
            </a:extLst>
          </p:cNvPr>
          <p:cNvSpPr txBox="1"/>
          <p:nvPr/>
        </p:nvSpPr>
        <p:spPr>
          <a:xfrm>
            <a:off x="2711425" y="4781760"/>
            <a:ext cx="7007689" cy="1077218"/>
          </a:xfrm>
          <a:prstGeom prst="rect">
            <a:avLst/>
          </a:prstGeom>
          <a:noFill/>
        </p:spPr>
        <p:txBody>
          <a:bodyPr wrap="none" rtlCol="0">
            <a:spAutoFit/>
          </a:bodyPr>
          <a:lstStyle/>
          <a:p>
            <a:pPr algn="ctr"/>
            <a:r>
              <a:rPr lang="en-IN" sz="3200" b="1" i="1" dirty="0">
                <a:solidFill>
                  <a:schemeClr val="bg1"/>
                </a:solidFill>
                <a:latin typeface="Code Bold" panose="020B0604020202020204" pitchFamily="50" charset="0"/>
              </a:rPr>
              <a:t>“ Wireless Game Controller </a:t>
            </a:r>
          </a:p>
          <a:p>
            <a:pPr algn="ctr"/>
            <a:r>
              <a:rPr lang="en-IN" sz="3200" b="1" i="1" dirty="0">
                <a:solidFill>
                  <a:schemeClr val="bg1"/>
                </a:solidFill>
                <a:latin typeface="Code Bold" panose="020B0604020202020204" pitchFamily="50" charset="0"/>
              </a:rPr>
              <a:t>Using Infrared Data Transmission ”</a:t>
            </a:r>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C32C7E-207D-4EDF-B30B-439755ABB43F}"/>
              </a:ext>
            </a:extLst>
          </p:cNvPr>
          <p:cNvSpPr>
            <a:spLocks noGrp="1"/>
          </p:cNvSpPr>
          <p:nvPr>
            <p:ph type="sldNum" sz="quarter" idx="12"/>
          </p:nvPr>
        </p:nvSpPr>
        <p:spPr/>
        <p:txBody>
          <a:bodyPr/>
          <a:lstStyle/>
          <a:p>
            <a:fld id="{C263D6C4-4840-40CC-AC84-17E24B3B7BDE}" type="slidenum">
              <a:rPr lang="en-GB" smtClean="0"/>
              <a:pPr/>
              <a:t>10</a:t>
            </a:fld>
            <a:endParaRPr lang="en-GB" dirty="0"/>
          </a:p>
        </p:txBody>
      </p:sp>
      <p:pic>
        <p:nvPicPr>
          <p:cNvPr id="3" name="Picture 2">
            <a:extLst>
              <a:ext uri="{FF2B5EF4-FFF2-40B4-BE49-F238E27FC236}">
                <a16:creationId xmlns:a16="http://schemas.microsoft.com/office/drawing/2014/main" id="{C414F76D-0A8A-4F9F-85A2-D4655DE7B41B}"/>
              </a:ext>
            </a:extLst>
          </p:cNvPr>
          <p:cNvPicPr>
            <a:picLocks noChangeAspect="1"/>
          </p:cNvPicPr>
          <p:nvPr/>
        </p:nvPicPr>
        <p:blipFill>
          <a:blip r:embed="rId2"/>
          <a:stretch>
            <a:fillRect/>
          </a:stretch>
        </p:blipFill>
        <p:spPr>
          <a:xfrm>
            <a:off x="394677" y="4211751"/>
            <a:ext cx="7385173" cy="2285886"/>
          </a:xfrm>
          <a:prstGeom prst="rect">
            <a:avLst/>
          </a:prstGeom>
        </p:spPr>
      </p:pic>
      <p:sp>
        <p:nvSpPr>
          <p:cNvPr id="4" name="TextBox 3">
            <a:extLst>
              <a:ext uri="{FF2B5EF4-FFF2-40B4-BE49-F238E27FC236}">
                <a16:creationId xmlns:a16="http://schemas.microsoft.com/office/drawing/2014/main" id="{29B0DF0C-38DA-45CD-AA7A-AA2B1EF5A5C4}"/>
              </a:ext>
            </a:extLst>
          </p:cNvPr>
          <p:cNvSpPr txBox="1"/>
          <p:nvPr/>
        </p:nvSpPr>
        <p:spPr>
          <a:xfrm>
            <a:off x="394677" y="360363"/>
            <a:ext cx="5486400" cy="1200329"/>
          </a:xfrm>
          <a:prstGeom prst="rect">
            <a:avLst/>
          </a:prstGeom>
          <a:noFill/>
        </p:spPr>
        <p:txBody>
          <a:bodyPr wrap="square" rtlCol="0">
            <a:spAutoFit/>
          </a:bodyPr>
          <a:lstStyle/>
          <a:p>
            <a:r>
              <a:rPr lang="en-IN" sz="3600" b="1" u="sng" dirty="0">
                <a:solidFill>
                  <a:srgbClr val="FFC000"/>
                </a:solidFill>
                <a:latin typeface="Bahnschrift" panose="020B0502040204020203" pitchFamily="34" charset="0"/>
              </a:rPr>
              <a:t>RESOLUTION of an ADC</a:t>
            </a:r>
          </a:p>
          <a:p>
            <a:endParaRPr lang="en-US" sz="3600" b="1" u="sng" dirty="0">
              <a:solidFill>
                <a:srgbClr val="FFC000"/>
              </a:solidFill>
              <a:latin typeface="Bahnschrift" panose="020B0502040204020203" pitchFamily="34" charset="0"/>
            </a:endParaRPr>
          </a:p>
        </p:txBody>
      </p:sp>
      <p:sp>
        <p:nvSpPr>
          <p:cNvPr id="5" name="TextBox 4">
            <a:extLst>
              <a:ext uri="{FF2B5EF4-FFF2-40B4-BE49-F238E27FC236}">
                <a16:creationId xmlns:a16="http://schemas.microsoft.com/office/drawing/2014/main" id="{9B00A419-DFAD-487F-82DD-3E9102E335C2}"/>
              </a:ext>
            </a:extLst>
          </p:cNvPr>
          <p:cNvSpPr txBox="1"/>
          <p:nvPr/>
        </p:nvSpPr>
        <p:spPr>
          <a:xfrm>
            <a:off x="252603" y="1017351"/>
            <a:ext cx="7789985" cy="313932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mj-lt"/>
              </a:rPr>
              <a:t>Resolution of an ADC means the smallest input signal value ADC can accurately measure. Resolution =1/2^N for n-bit ADC.</a:t>
            </a:r>
          </a:p>
          <a:p>
            <a:pPr marL="285750" indent="-285750">
              <a:buFont typeface="Arial" panose="020B0604020202020204" pitchFamily="34" charset="0"/>
              <a:buChar char="•"/>
            </a:pPr>
            <a:r>
              <a:rPr lang="en-IN" dirty="0">
                <a:solidFill>
                  <a:schemeClr val="bg1"/>
                </a:solidFill>
                <a:latin typeface="+mj-lt"/>
              </a:rPr>
              <a:t>Higher the bit size , higher is the resolution and more is the accuracy of measurement.</a:t>
            </a:r>
          </a:p>
          <a:p>
            <a:pPr marL="285750" indent="-285750">
              <a:buFont typeface="Arial" panose="020B0604020202020204" pitchFamily="34" charset="0"/>
              <a:buChar char="•"/>
            </a:pPr>
            <a:endParaRPr lang="en-IN" dirty="0">
              <a:solidFill>
                <a:schemeClr val="accent2">
                  <a:lumMod val="40000"/>
                  <a:lumOff val="60000"/>
                </a:schemeClr>
              </a:solidFill>
              <a:latin typeface="+mj-lt"/>
            </a:endParaRPr>
          </a:p>
          <a:p>
            <a:r>
              <a:rPr lang="en-IN" b="1" u="sng" dirty="0">
                <a:solidFill>
                  <a:srgbClr val="92D050"/>
                </a:solidFill>
                <a:latin typeface="+mj-lt"/>
              </a:rPr>
              <a:t>Does that mean then we can have any number of bits in my ADC to improve accuracy ?</a:t>
            </a:r>
          </a:p>
          <a:p>
            <a:endParaRPr lang="en-IN" b="1" u="sng" dirty="0">
              <a:solidFill>
                <a:srgbClr val="92D050"/>
              </a:solidFill>
              <a:latin typeface="+mj-lt"/>
            </a:endParaRPr>
          </a:p>
          <a:p>
            <a:endParaRPr lang="en-IN" b="1" u="sng" dirty="0">
              <a:solidFill>
                <a:srgbClr val="92D050"/>
              </a:solidFill>
              <a:latin typeface="+mj-lt"/>
            </a:endParaRPr>
          </a:p>
          <a:p>
            <a:r>
              <a:rPr lang="en-IN" b="1" u="sng" dirty="0">
                <a:solidFill>
                  <a:srgbClr val="92D050"/>
                </a:solidFill>
                <a:latin typeface="+mj-lt"/>
              </a:rPr>
              <a:t>Ans :</a:t>
            </a:r>
            <a:r>
              <a:rPr lang="en-IN" dirty="0">
                <a:solidFill>
                  <a:srgbClr val="92D050"/>
                </a:solidFill>
                <a:latin typeface="+mj-lt"/>
              </a:rPr>
              <a:t> </a:t>
            </a:r>
            <a:r>
              <a:rPr lang="en-IN" dirty="0">
                <a:solidFill>
                  <a:schemeClr val="accent2">
                    <a:lumMod val="40000"/>
                    <a:lumOff val="60000"/>
                  </a:schemeClr>
                </a:solidFill>
                <a:latin typeface="+mj-lt"/>
              </a:rPr>
              <a:t>In an ADC , there is a trade-off between the ADC speed and accuracy ,i.e. resolution. So there’s an upper limit for the </a:t>
            </a:r>
            <a:r>
              <a:rPr lang="en-IN" dirty="0" err="1">
                <a:solidFill>
                  <a:schemeClr val="accent2">
                    <a:lumMod val="40000"/>
                    <a:lumOff val="60000"/>
                  </a:schemeClr>
                </a:solidFill>
                <a:latin typeface="+mj-lt"/>
              </a:rPr>
              <a:t>bitsize</a:t>
            </a:r>
            <a:r>
              <a:rPr lang="en-IN" dirty="0">
                <a:solidFill>
                  <a:schemeClr val="accent2">
                    <a:lumMod val="40000"/>
                    <a:lumOff val="60000"/>
                  </a:schemeClr>
                </a:solidFill>
                <a:latin typeface="+mj-lt"/>
              </a:rPr>
              <a:t>.</a:t>
            </a:r>
            <a:endParaRPr lang="en-US" dirty="0">
              <a:solidFill>
                <a:schemeClr val="accent2">
                  <a:lumMod val="40000"/>
                  <a:lumOff val="60000"/>
                </a:schemeClr>
              </a:solidFill>
              <a:latin typeface="+mj-lt"/>
            </a:endParaRPr>
          </a:p>
        </p:txBody>
      </p:sp>
      <p:pic>
        <p:nvPicPr>
          <p:cNvPr id="2050" name="Picture 2" descr="Image result for resolution of adc">
            <a:extLst>
              <a:ext uri="{FF2B5EF4-FFF2-40B4-BE49-F238E27FC236}">
                <a16:creationId xmlns:a16="http://schemas.microsoft.com/office/drawing/2014/main" id="{100180A1-314E-4454-8FE6-49F522B04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2160" y="3487547"/>
            <a:ext cx="4046171" cy="30378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8C2577A8-CB98-48D9-90D9-3B70A5289D68}"/>
              </a:ext>
            </a:extLst>
          </p:cNvPr>
          <p:cNvCxnSpPr>
            <a:cxnSpLocks/>
          </p:cNvCxnSpPr>
          <p:nvPr/>
        </p:nvCxnSpPr>
        <p:spPr>
          <a:xfrm flipV="1">
            <a:off x="1617783" y="4837723"/>
            <a:ext cx="0" cy="141483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3C3590-7866-43B7-A941-98EA2E2C8F53}"/>
              </a:ext>
            </a:extLst>
          </p:cNvPr>
          <p:cNvCxnSpPr>
            <a:cxnSpLocks/>
          </p:cNvCxnSpPr>
          <p:nvPr/>
        </p:nvCxnSpPr>
        <p:spPr>
          <a:xfrm flipV="1">
            <a:off x="6170244" y="4837723"/>
            <a:ext cx="0" cy="141483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FDF2DA42-6325-4B18-B8AD-E5E7C8E7A864}"/>
              </a:ext>
            </a:extLst>
          </p:cNvPr>
          <p:cNvPicPr>
            <a:picLocks noChangeAspect="1"/>
          </p:cNvPicPr>
          <p:nvPr/>
        </p:nvPicPr>
        <p:blipFill>
          <a:blip r:embed="rId4"/>
          <a:stretch>
            <a:fillRect/>
          </a:stretch>
        </p:blipFill>
        <p:spPr>
          <a:xfrm rot="10800000">
            <a:off x="7330119" y="4837723"/>
            <a:ext cx="188992" cy="1511939"/>
          </a:xfrm>
          <a:prstGeom prst="rect">
            <a:avLst/>
          </a:prstGeom>
        </p:spPr>
      </p:pic>
      <p:sp>
        <p:nvSpPr>
          <p:cNvPr id="18" name="Oval 17">
            <a:extLst>
              <a:ext uri="{FF2B5EF4-FFF2-40B4-BE49-F238E27FC236}">
                <a16:creationId xmlns:a16="http://schemas.microsoft.com/office/drawing/2014/main" id="{6BB079D7-40C1-4FFB-BFAD-26F7874220D0}"/>
              </a:ext>
            </a:extLst>
          </p:cNvPr>
          <p:cNvSpPr/>
          <p:nvPr/>
        </p:nvSpPr>
        <p:spPr>
          <a:xfrm>
            <a:off x="750277" y="4321908"/>
            <a:ext cx="1070704" cy="5158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09739AE-CB0A-4E06-A771-44970F31BC7D}"/>
              </a:ext>
            </a:extLst>
          </p:cNvPr>
          <p:cNvSpPr/>
          <p:nvPr/>
        </p:nvSpPr>
        <p:spPr>
          <a:xfrm>
            <a:off x="5064369" y="4211751"/>
            <a:ext cx="1105871" cy="62597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2DBA86F-8388-42CB-8647-BDF112AEA4F3}"/>
              </a:ext>
            </a:extLst>
          </p:cNvPr>
          <p:cNvSpPr/>
          <p:nvPr/>
        </p:nvSpPr>
        <p:spPr>
          <a:xfrm>
            <a:off x="6269706" y="4224212"/>
            <a:ext cx="1410678" cy="62022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FD68AF4-27EB-4C9E-AD8A-EEFC9511B06A}"/>
              </a:ext>
            </a:extLst>
          </p:cNvPr>
          <p:cNvPicPr>
            <a:picLocks noChangeAspect="1"/>
          </p:cNvPicPr>
          <p:nvPr/>
        </p:nvPicPr>
        <p:blipFill>
          <a:blip r:embed="rId5"/>
          <a:stretch>
            <a:fillRect/>
          </a:stretch>
        </p:blipFill>
        <p:spPr>
          <a:xfrm>
            <a:off x="11214307" y="111540"/>
            <a:ext cx="888585" cy="888585"/>
          </a:xfrm>
          <a:prstGeom prst="rect">
            <a:avLst/>
          </a:prstGeom>
        </p:spPr>
      </p:pic>
      <p:sp>
        <p:nvSpPr>
          <p:cNvPr id="14" name="Oval 13">
            <a:extLst>
              <a:ext uri="{FF2B5EF4-FFF2-40B4-BE49-F238E27FC236}">
                <a16:creationId xmlns:a16="http://schemas.microsoft.com/office/drawing/2014/main" id="{F2C9BCD7-057E-40C0-84B8-80DD02A2BA76}"/>
              </a:ext>
            </a:extLst>
          </p:cNvPr>
          <p:cNvSpPr/>
          <p:nvPr/>
        </p:nvSpPr>
        <p:spPr>
          <a:xfrm>
            <a:off x="110530" y="555832"/>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631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90EA44-64CD-4285-BBDB-2203A35E2432}"/>
              </a:ext>
            </a:extLst>
          </p:cNvPr>
          <p:cNvSpPr>
            <a:spLocks noGrp="1"/>
          </p:cNvSpPr>
          <p:nvPr>
            <p:ph type="sldNum" sz="quarter" idx="12"/>
          </p:nvPr>
        </p:nvSpPr>
        <p:spPr/>
        <p:txBody>
          <a:bodyPr/>
          <a:lstStyle/>
          <a:p>
            <a:fld id="{C263D6C4-4840-40CC-AC84-17E24B3B7BDE}" type="slidenum">
              <a:rPr lang="en-GB" smtClean="0"/>
              <a:pPr/>
              <a:t>11</a:t>
            </a:fld>
            <a:endParaRPr lang="en-GB" dirty="0"/>
          </a:p>
        </p:txBody>
      </p:sp>
      <p:sp>
        <p:nvSpPr>
          <p:cNvPr id="3" name="TextBox 2">
            <a:extLst>
              <a:ext uri="{FF2B5EF4-FFF2-40B4-BE49-F238E27FC236}">
                <a16:creationId xmlns:a16="http://schemas.microsoft.com/office/drawing/2014/main" id="{B6F2A805-B02B-4819-814C-2795E52092F2}"/>
              </a:ext>
            </a:extLst>
          </p:cNvPr>
          <p:cNvSpPr txBox="1"/>
          <p:nvPr/>
        </p:nvSpPr>
        <p:spPr>
          <a:xfrm>
            <a:off x="540326" y="1000125"/>
            <a:ext cx="9733085" cy="4308872"/>
          </a:xfrm>
          <a:prstGeom prst="rect">
            <a:avLst/>
          </a:prstGeom>
          <a:noFill/>
        </p:spPr>
        <p:txBody>
          <a:bodyPr wrap="square" rtlCol="0">
            <a:spAutoFit/>
          </a:bodyPr>
          <a:lstStyle/>
          <a:p>
            <a:endParaRPr lang="en-IN" dirty="0">
              <a:solidFill>
                <a:schemeClr val="accent2">
                  <a:lumMod val="40000"/>
                  <a:lumOff val="60000"/>
                </a:schemeClr>
              </a:solidFill>
              <a:latin typeface="Bahnschrift Condensed" panose="020B0502040204020203" pitchFamily="34" charset="0"/>
            </a:endParaRPr>
          </a:p>
          <a:p>
            <a:r>
              <a:rPr lang="en-IN" sz="6000" u="sng" dirty="0">
                <a:solidFill>
                  <a:srgbClr val="FFC000"/>
                </a:solidFill>
                <a:latin typeface="+mj-lt"/>
              </a:rPr>
              <a:t>Types of ADC</a:t>
            </a:r>
            <a:r>
              <a:rPr lang="en-US" sz="6000" u="sng" dirty="0">
                <a:solidFill>
                  <a:srgbClr val="FFC000"/>
                </a:solidFill>
                <a:latin typeface="+mj-lt"/>
              </a:rPr>
              <a:t>:</a:t>
            </a:r>
          </a:p>
          <a:p>
            <a:endParaRPr lang="en-IN" dirty="0">
              <a:solidFill>
                <a:schemeClr val="accent2">
                  <a:lumMod val="40000"/>
                  <a:lumOff val="60000"/>
                </a:schemeClr>
              </a:solidFill>
              <a:latin typeface="Bahnschrift Condensed" panose="020B0502040204020203" pitchFamily="34" charset="0"/>
            </a:endParaRPr>
          </a:p>
          <a:p>
            <a:pPr marL="342900" indent="-342900">
              <a:buAutoNum type="arabicPeriod"/>
            </a:pPr>
            <a:r>
              <a:rPr lang="en-US" sz="3200" dirty="0">
                <a:solidFill>
                  <a:schemeClr val="bg1"/>
                </a:solidFill>
                <a:latin typeface="Bahnschrift Light" panose="020B0502040204020203" pitchFamily="34" charset="0"/>
              </a:rPr>
              <a:t>Sigma-delta</a:t>
            </a:r>
          </a:p>
          <a:p>
            <a:pPr marL="342900" indent="-342900">
              <a:buAutoNum type="arabicPeriod"/>
            </a:pPr>
            <a:r>
              <a:rPr lang="en-IN" sz="3200" i="1" dirty="0">
                <a:solidFill>
                  <a:schemeClr val="bg1"/>
                </a:solidFill>
                <a:latin typeface="Bahnschrift Light" panose="020B0502040204020203" pitchFamily="34" charset="0"/>
              </a:rPr>
              <a:t>S</a:t>
            </a:r>
            <a:r>
              <a:rPr lang="en-US" sz="3200" i="1" dirty="0">
                <a:solidFill>
                  <a:schemeClr val="bg1"/>
                </a:solidFill>
                <a:latin typeface="Bahnschrift Light" panose="020B0502040204020203" pitchFamily="34" charset="0"/>
              </a:rPr>
              <a:t>AR(Successive Approximation Register)</a:t>
            </a:r>
          </a:p>
          <a:p>
            <a:pPr marL="342900" indent="-342900">
              <a:buAutoNum type="arabicPeriod"/>
            </a:pPr>
            <a:r>
              <a:rPr lang="en-IN" sz="3200" dirty="0">
                <a:solidFill>
                  <a:schemeClr val="bg1"/>
                </a:solidFill>
                <a:latin typeface="Bahnschrift Light" panose="020B0502040204020203" pitchFamily="34" charset="0"/>
              </a:rPr>
              <a:t>P</a:t>
            </a:r>
            <a:r>
              <a:rPr lang="en-US" sz="3200" dirty="0" err="1">
                <a:solidFill>
                  <a:schemeClr val="bg1"/>
                </a:solidFill>
                <a:latin typeface="Bahnschrift Light" panose="020B0502040204020203" pitchFamily="34" charset="0"/>
              </a:rPr>
              <a:t>ipelined</a:t>
            </a:r>
            <a:endParaRPr lang="en-US" sz="3200" dirty="0">
              <a:solidFill>
                <a:schemeClr val="bg1"/>
              </a:solidFill>
              <a:latin typeface="Bahnschrift Light" panose="020B0502040204020203" pitchFamily="34" charset="0"/>
            </a:endParaRPr>
          </a:p>
          <a:p>
            <a:pPr marL="342900" indent="-342900">
              <a:buAutoNum type="arabicPeriod"/>
            </a:pPr>
            <a:r>
              <a:rPr lang="en-IN" sz="3200" dirty="0">
                <a:solidFill>
                  <a:schemeClr val="bg1"/>
                </a:solidFill>
                <a:latin typeface="Bahnschrift Light" panose="020B0502040204020203" pitchFamily="34" charset="0"/>
              </a:rPr>
              <a:t>I</a:t>
            </a:r>
            <a:r>
              <a:rPr lang="en-US" sz="3200" dirty="0" err="1">
                <a:solidFill>
                  <a:schemeClr val="bg1"/>
                </a:solidFill>
                <a:latin typeface="Bahnschrift Light" panose="020B0502040204020203" pitchFamily="34" charset="0"/>
              </a:rPr>
              <a:t>nterleaved</a:t>
            </a:r>
            <a:endParaRPr lang="en-US" sz="3200" dirty="0">
              <a:solidFill>
                <a:schemeClr val="bg1"/>
              </a:solidFill>
              <a:latin typeface="Bahnschrift Light" panose="020B0502040204020203" pitchFamily="34" charset="0"/>
            </a:endParaRPr>
          </a:p>
          <a:p>
            <a:pPr marL="342900" indent="-342900">
              <a:buAutoNum type="arabicPeriod"/>
            </a:pPr>
            <a:r>
              <a:rPr lang="en-IN" sz="3200" dirty="0">
                <a:solidFill>
                  <a:schemeClr val="bg1"/>
                </a:solidFill>
                <a:latin typeface="Bahnschrift Light" panose="020B0502040204020203" pitchFamily="34" charset="0"/>
              </a:rPr>
              <a:t>F</a:t>
            </a:r>
            <a:r>
              <a:rPr lang="en-US" sz="3200" dirty="0">
                <a:solidFill>
                  <a:schemeClr val="bg1"/>
                </a:solidFill>
                <a:latin typeface="Bahnschrift Light" panose="020B0502040204020203" pitchFamily="34" charset="0"/>
              </a:rPr>
              <a:t>lash</a:t>
            </a:r>
          </a:p>
          <a:p>
            <a:endParaRPr lang="en-US" dirty="0">
              <a:solidFill>
                <a:schemeClr val="accent2">
                  <a:lumMod val="40000"/>
                  <a:lumOff val="60000"/>
                </a:schemeClr>
              </a:solidFill>
              <a:latin typeface="Bahnschrift Condensed" panose="020B0502040204020203" pitchFamily="34" charset="0"/>
            </a:endParaRPr>
          </a:p>
        </p:txBody>
      </p:sp>
      <p:pic>
        <p:nvPicPr>
          <p:cNvPr id="4" name="Picture 3">
            <a:extLst>
              <a:ext uri="{FF2B5EF4-FFF2-40B4-BE49-F238E27FC236}">
                <a16:creationId xmlns:a16="http://schemas.microsoft.com/office/drawing/2014/main" id="{4586EB26-2F46-4869-9F46-5796A18E5E82}"/>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81933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EDD91FB-AC11-4D60-9DB4-01E00D8B73C8}"/>
              </a:ext>
            </a:extLst>
          </p:cNvPr>
          <p:cNvGrpSpPr/>
          <p:nvPr/>
        </p:nvGrpSpPr>
        <p:grpSpPr>
          <a:xfrm>
            <a:off x="-1" y="1110965"/>
            <a:ext cx="12192001" cy="5781600"/>
            <a:chOff x="-1" y="1357409"/>
            <a:chExt cx="12192001" cy="4917518"/>
          </a:xfrm>
        </p:grpSpPr>
        <p:sp>
          <p:nvSpPr>
            <p:cNvPr id="12" name="Rectangle: Single Corner Snipped 11">
              <a:extLst>
                <a:ext uri="{FF2B5EF4-FFF2-40B4-BE49-F238E27FC236}">
                  <a16:creationId xmlns:a16="http://schemas.microsoft.com/office/drawing/2014/main" id="{246F2E9E-5653-4E42-93EE-FB14362954C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3" name="Rectangle: Single Corner Snipped 12">
              <a:extLst>
                <a:ext uri="{FF2B5EF4-FFF2-40B4-BE49-F238E27FC236}">
                  <a16:creationId xmlns:a16="http://schemas.microsoft.com/office/drawing/2014/main" id="{019A0DDA-87D0-47E9-BDC7-C0C86F15F5C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C6D195A5-9807-4DDD-AF8C-715E2DEA8BFD}"/>
              </a:ext>
            </a:extLst>
          </p:cNvPr>
          <p:cNvSpPr>
            <a:spLocks noGrp="1"/>
          </p:cNvSpPr>
          <p:nvPr>
            <p:ph type="sldNum" sz="quarter" idx="12"/>
          </p:nvPr>
        </p:nvSpPr>
        <p:spPr/>
        <p:txBody>
          <a:bodyPr/>
          <a:lstStyle/>
          <a:p>
            <a:fld id="{C263D6C4-4840-40CC-AC84-17E24B3B7BDE}" type="slidenum">
              <a:rPr lang="en-GB" smtClean="0"/>
              <a:pPr/>
              <a:t>12</a:t>
            </a:fld>
            <a:endParaRPr lang="en-GB" dirty="0"/>
          </a:p>
        </p:txBody>
      </p:sp>
      <p:sp>
        <p:nvSpPr>
          <p:cNvPr id="3" name="TextBox 2">
            <a:extLst>
              <a:ext uri="{FF2B5EF4-FFF2-40B4-BE49-F238E27FC236}">
                <a16:creationId xmlns:a16="http://schemas.microsoft.com/office/drawing/2014/main" id="{987C5DE5-85B1-4C0F-A90D-66F60F2B6EAE}"/>
              </a:ext>
            </a:extLst>
          </p:cNvPr>
          <p:cNvSpPr txBox="1"/>
          <p:nvPr/>
        </p:nvSpPr>
        <p:spPr>
          <a:xfrm>
            <a:off x="394677" y="431199"/>
            <a:ext cx="6657287" cy="707886"/>
          </a:xfrm>
          <a:prstGeom prst="rect">
            <a:avLst/>
          </a:prstGeom>
          <a:noFill/>
        </p:spPr>
        <p:txBody>
          <a:bodyPr wrap="square" rtlCol="0">
            <a:spAutoFit/>
          </a:bodyPr>
          <a:lstStyle/>
          <a:p>
            <a:r>
              <a:rPr lang="en-IN" sz="4000" b="1" u="sng" dirty="0">
                <a:solidFill>
                  <a:srgbClr val="FFC000"/>
                </a:solidFill>
                <a:latin typeface="Bahnschrift Condensed" panose="020B0502040204020203" pitchFamily="34" charset="0"/>
              </a:rPr>
              <a:t>S</a:t>
            </a:r>
            <a:r>
              <a:rPr lang="en-IN" sz="4000" dirty="0">
                <a:solidFill>
                  <a:srgbClr val="FFC000"/>
                </a:solidFill>
                <a:latin typeface="Bahnschrift Condensed" panose="020B0502040204020203" pitchFamily="34" charset="0"/>
              </a:rPr>
              <a:t>UCESSIVE   </a:t>
            </a:r>
            <a:r>
              <a:rPr lang="en-IN" sz="4000" b="1" u="sng" dirty="0">
                <a:solidFill>
                  <a:srgbClr val="FFC000"/>
                </a:solidFill>
                <a:latin typeface="Bahnschrift Condensed" panose="020B0502040204020203" pitchFamily="34" charset="0"/>
              </a:rPr>
              <a:t>A</a:t>
            </a:r>
            <a:r>
              <a:rPr lang="en-IN" sz="4000" dirty="0">
                <a:solidFill>
                  <a:srgbClr val="FFC000"/>
                </a:solidFill>
                <a:latin typeface="Bahnschrift Condensed" panose="020B0502040204020203" pitchFamily="34" charset="0"/>
              </a:rPr>
              <a:t>PPROXIMATION  </a:t>
            </a:r>
            <a:r>
              <a:rPr lang="en-IN" sz="4000" b="1" u="sng" dirty="0">
                <a:solidFill>
                  <a:srgbClr val="FFC000"/>
                </a:solidFill>
                <a:latin typeface="Bahnschrift Condensed" panose="020B0502040204020203" pitchFamily="34" charset="0"/>
              </a:rPr>
              <a:t>R</a:t>
            </a:r>
            <a:r>
              <a:rPr lang="en-IN" sz="4000" dirty="0">
                <a:solidFill>
                  <a:srgbClr val="FFC000"/>
                </a:solidFill>
                <a:latin typeface="Bahnschrift Condensed" panose="020B0502040204020203" pitchFamily="34" charset="0"/>
              </a:rPr>
              <a:t>EGISTER:</a:t>
            </a:r>
            <a:endParaRPr lang="en-US" sz="4000" dirty="0">
              <a:solidFill>
                <a:srgbClr val="FFC000"/>
              </a:solidFill>
              <a:latin typeface="Bahnschrift Condensed" panose="020B0502040204020203" pitchFamily="34" charset="0"/>
            </a:endParaRPr>
          </a:p>
        </p:txBody>
      </p:sp>
      <p:sp>
        <p:nvSpPr>
          <p:cNvPr id="4" name="TextBox 3">
            <a:extLst>
              <a:ext uri="{FF2B5EF4-FFF2-40B4-BE49-F238E27FC236}">
                <a16:creationId xmlns:a16="http://schemas.microsoft.com/office/drawing/2014/main" id="{92D51580-039E-44F5-9E40-7E310A0C6462}"/>
              </a:ext>
            </a:extLst>
          </p:cNvPr>
          <p:cNvSpPr txBox="1"/>
          <p:nvPr/>
        </p:nvSpPr>
        <p:spPr>
          <a:xfrm>
            <a:off x="244608" y="1260254"/>
            <a:ext cx="5669685" cy="5632311"/>
          </a:xfrm>
          <a:prstGeom prst="rect">
            <a:avLst/>
          </a:prstGeom>
          <a:noFill/>
        </p:spPr>
        <p:txBody>
          <a:bodyPr wrap="square" rtlCol="0">
            <a:spAutoFit/>
          </a:bodyPr>
          <a:lstStyle/>
          <a:p>
            <a:r>
              <a:rPr lang="en-IN" sz="2000" dirty="0">
                <a:solidFill>
                  <a:schemeClr val="bg1"/>
                </a:solidFill>
                <a:latin typeface="Bookman Old Style" panose="02050604050505020204" pitchFamily="18" charset="0"/>
              </a:rPr>
              <a:t>The MCU that we will use – Arduino UNO, uses the SAR technique for quantization.</a:t>
            </a:r>
          </a:p>
          <a:p>
            <a:endParaRPr lang="en-IN" sz="2000" dirty="0">
              <a:solidFill>
                <a:schemeClr val="bg1"/>
              </a:solidFill>
              <a:latin typeface="Bookman Old Style" panose="02050604050505020204" pitchFamily="18" charset="0"/>
            </a:endParaRPr>
          </a:p>
          <a:p>
            <a:r>
              <a:rPr lang="en-IN" sz="2000" dirty="0">
                <a:solidFill>
                  <a:schemeClr val="bg1"/>
                </a:solidFill>
                <a:latin typeface="Bookman Old Style" panose="02050604050505020204" pitchFamily="18" charset="0"/>
              </a:rPr>
              <a:t>It is very simple. It uses something called binary search, Let’s </a:t>
            </a:r>
          </a:p>
          <a:p>
            <a:r>
              <a:rPr lang="en-IN" sz="2000" dirty="0">
                <a:solidFill>
                  <a:schemeClr val="bg1"/>
                </a:solidFill>
                <a:latin typeface="Bookman Old Style" panose="02050604050505020204" pitchFamily="18" charset="0"/>
              </a:rPr>
              <a:t>See how the  </a:t>
            </a:r>
            <a:r>
              <a:rPr lang="en-IN" sz="2000" b="1" u="sng" dirty="0">
                <a:solidFill>
                  <a:schemeClr val="bg1"/>
                </a:solidFill>
                <a:latin typeface="Bookman Old Style" panose="02050604050505020204" pitchFamily="18" charset="0"/>
              </a:rPr>
              <a:t>Binary Search</a:t>
            </a:r>
            <a:r>
              <a:rPr lang="en-IN" sz="2000" dirty="0">
                <a:solidFill>
                  <a:schemeClr val="bg1"/>
                </a:solidFill>
                <a:latin typeface="Bookman Old Style" panose="02050604050505020204" pitchFamily="18" charset="0"/>
              </a:rPr>
              <a:t>   is formed.</a:t>
            </a:r>
          </a:p>
          <a:p>
            <a:endParaRPr lang="en-IN" sz="2000" dirty="0">
              <a:solidFill>
                <a:schemeClr val="bg1"/>
              </a:solidFill>
              <a:latin typeface="Bookman Old Style" panose="02050604050505020204" pitchFamily="18" charset="0"/>
            </a:endParaRPr>
          </a:p>
          <a:p>
            <a:pPr marL="342900" indent="-342900">
              <a:buAutoNum type="arabicPeriod"/>
            </a:pPr>
            <a:r>
              <a:rPr lang="en-IN" sz="2000" dirty="0">
                <a:solidFill>
                  <a:schemeClr val="bg1"/>
                </a:solidFill>
                <a:latin typeface="Bookman Old Style" panose="02050604050505020204" pitchFamily="18" charset="0"/>
              </a:rPr>
              <a:t>A N-bit DAC is there to hold a binary number.</a:t>
            </a:r>
          </a:p>
          <a:p>
            <a:pPr marL="342900" indent="-342900">
              <a:buAutoNum type="arabicPeriod"/>
            </a:pPr>
            <a:r>
              <a:rPr lang="en-IN" sz="2000" dirty="0">
                <a:solidFill>
                  <a:schemeClr val="bg1"/>
                </a:solidFill>
                <a:latin typeface="Bookman Old Style" panose="02050604050505020204" pitchFamily="18" charset="0"/>
              </a:rPr>
              <a:t>A reference voltage is fed to the DAC.</a:t>
            </a:r>
          </a:p>
          <a:p>
            <a:pPr marL="342900" indent="-342900">
              <a:buAutoNum type="arabicPeriod"/>
            </a:pPr>
            <a:r>
              <a:rPr lang="en-IN" sz="2000" dirty="0">
                <a:solidFill>
                  <a:schemeClr val="bg1"/>
                </a:solidFill>
                <a:latin typeface="Bookman Old Style" panose="02050604050505020204" pitchFamily="18" charset="0"/>
              </a:rPr>
              <a:t> For the 1</a:t>
            </a:r>
            <a:r>
              <a:rPr lang="en-IN" sz="2000" baseline="30000" dirty="0">
                <a:solidFill>
                  <a:schemeClr val="bg1"/>
                </a:solidFill>
                <a:latin typeface="Bookman Old Style" panose="02050604050505020204" pitchFamily="18" charset="0"/>
              </a:rPr>
              <a:t>st</a:t>
            </a:r>
            <a:r>
              <a:rPr lang="en-IN" sz="2000" dirty="0">
                <a:solidFill>
                  <a:schemeClr val="bg1"/>
                </a:solidFill>
                <a:latin typeface="Bookman Old Style" panose="02050604050505020204" pitchFamily="18" charset="0"/>
              </a:rPr>
              <a:t> comparison , MSB is set to 1 , so the output of DAC is Vref/2. It is compared with Sampled Vin. If Vref/2 &gt;Vin then comparator will output 1. Output of comparator is fed to the DAC. If Vref/2 &lt;Vin , then output will be set to 0 and fed to DAC such that MSB will be set to 0.</a:t>
            </a:r>
            <a:endParaRPr lang="en-US" sz="2000" dirty="0">
              <a:solidFill>
                <a:schemeClr val="bg1"/>
              </a:solidFill>
              <a:latin typeface="Bookman Old Style" panose="02050604050505020204" pitchFamily="18" charset="0"/>
            </a:endParaRPr>
          </a:p>
        </p:txBody>
      </p:sp>
      <p:sp>
        <p:nvSpPr>
          <p:cNvPr id="5" name="TextBox 4">
            <a:extLst>
              <a:ext uri="{FF2B5EF4-FFF2-40B4-BE49-F238E27FC236}">
                <a16:creationId xmlns:a16="http://schemas.microsoft.com/office/drawing/2014/main" id="{AE8F5BD2-C750-4021-B424-A3CB894EF0AF}"/>
              </a:ext>
            </a:extLst>
          </p:cNvPr>
          <p:cNvSpPr txBox="1"/>
          <p:nvPr/>
        </p:nvSpPr>
        <p:spPr>
          <a:xfrm>
            <a:off x="6158902" y="1328367"/>
            <a:ext cx="5943990" cy="1754326"/>
          </a:xfrm>
          <a:prstGeom prst="rect">
            <a:avLst/>
          </a:prstGeom>
          <a:noFill/>
        </p:spPr>
        <p:txBody>
          <a:bodyPr wrap="square" rtlCol="0">
            <a:spAutoFit/>
          </a:bodyPr>
          <a:lstStyle/>
          <a:p>
            <a:r>
              <a:rPr lang="en-IN" dirty="0">
                <a:solidFill>
                  <a:schemeClr val="bg1"/>
                </a:solidFill>
                <a:latin typeface="Bookman Old Style" panose="02050604050505020204" pitchFamily="18" charset="0"/>
              </a:rPr>
              <a:t>4. For next iteration , control moves to the MSB-       1 , set it to 1 and repeat the same comparison method highlighted in 3.</a:t>
            </a:r>
          </a:p>
          <a:p>
            <a:endParaRPr lang="en-IN" dirty="0">
              <a:solidFill>
                <a:schemeClr val="bg1"/>
              </a:solidFill>
              <a:latin typeface="Bookman Old Style" panose="02050604050505020204" pitchFamily="18" charset="0"/>
            </a:endParaRPr>
          </a:p>
          <a:p>
            <a:r>
              <a:rPr lang="en-IN" dirty="0">
                <a:solidFill>
                  <a:schemeClr val="bg1"/>
                </a:solidFill>
                <a:latin typeface="Bookman Old Style" panose="02050604050505020204" pitchFamily="18" charset="0"/>
              </a:rPr>
              <a:t>5. In this way an intelligent guessing is made to find an integer value as close to Vin as possible.</a:t>
            </a:r>
            <a:endParaRPr lang="en-US" dirty="0">
              <a:solidFill>
                <a:schemeClr val="bg1"/>
              </a:solidFill>
              <a:latin typeface="Bookman Old Style" panose="02050604050505020204" pitchFamily="18" charset="0"/>
            </a:endParaRPr>
          </a:p>
        </p:txBody>
      </p:sp>
      <p:pic>
        <p:nvPicPr>
          <p:cNvPr id="7" name="Picture 6">
            <a:extLst>
              <a:ext uri="{FF2B5EF4-FFF2-40B4-BE49-F238E27FC236}">
                <a16:creationId xmlns:a16="http://schemas.microsoft.com/office/drawing/2014/main" id="{14D92960-34E6-4AAC-A3C7-27BBDF61751A}"/>
              </a:ext>
            </a:extLst>
          </p:cNvPr>
          <p:cNvPicPr>
            <a:picLocks noChangeAspect="1"/>
          </p:cNvPicPr>
          <p:nvPr/>
        </p:nvPicPr>
        <p:blipFill>
          <a:blip r:embed="rId2"/>
          <a:stretch>
            <a:fillRect/>
          </a:stretch>
        </p:blipFill>
        <p:spPr>
          <a:xfrm>
            <a:off x="6158902" y="3193532"/>
            <a:ext cx="5788490" cy="3228176"/>
          </a:xfrm>
          <a:prstGeom prst="rect">
            <a:avLst/>
          </a:prstGeom>
        </p:spPr>
      </p:pic>
      <p:sp>
        <p:nvSpPr>
          <p:cNvPr id="8" name="TextBox 7">
            <a:extLst>
              <a:ext uri="{FF2B5EF4-FFF2-40B4-BE49-F238E27FC236}">
                <a16:creationId xmlns:a16="http://schemas.microsoft.com/office/drawing/2014/main" id="{39B917C9-624C-4D4B-98D7-5123C2CACE91}"/>
              </a:ext>
            </a:extLst>
          </p:cNvPr>
          <p:cNvSpPr txBox="1"/>
          <p:nvPr/>
        </p:nvSpPr>
        <p:spPr>
          <a:xfrm>
            <a:off x="7576283" y="6497637"/>
            <a:ext cx="4191000" cy="369332"/>
          </a:xfrm>
          <a:prstGeom prst="rect">
            <a:avLst/>
          </a:prstGeom>
          <a:noFill/>
        </p:spPr>
        <p:txBody>
          <a:bodyPr wrap="square" rtlCol="0">
            <a:spAutoFit/>
          </a:bodyPr>
          <a:lstStyle/>
          <a:p>
            <a:r>
              <a:rPr lang="en-IN" dirty="0">
                <a:solidFill>
                  <a:srgbClr val="FFC000"/>
                </a:solidFill>
                <a:latin typeface="Bahnschrift Condensed" panose="020B0502040204020203" pitchFamily="34" charset="0"/>
              </a:rPr>
              <a:t>Simplified SAR ADC block diagram</a:t>
            </a:r>
            <a:endParaRPr lang="en-US" dirty="0">
              <a:solidFill>
                <a:srgbClr val="FFC000"/>
              </a:solidFill>
              <a:latin typeface="Bahnschrift Condensed" panose="020B0502040204020203" pitchFamily="34" charset="0"/>
            </a:endParaRPr>
          </a:p>
        </p:txBody>
      </p:sp>
      <p:pic>
        <p:nvPicPr>
          <p:cNvPr id="9" name="Picture 8">
            <a:extLst>
              <a:ext uri="{FF2B5EF4-FFF2-40B4-BE49-F238E27FC236}">
                <a16:creationId xmlns:a16="http://schemas.microsoft.com/office/drawing/2014/main" id="{F2F91AE2-1B8C-431D-8166-9137949C88CF}"/>
              </a:ext>
            </a:extLst>
          </p:cNvPr>
          <p:cNvPicPr>
            <a:picLocks noChangeAspect="1"/>
          </p:cNvPicPr>
          <p:nvPr/>
        </p:nvPicPr>
        <p:blipFill>
          <a:blip r:embed="rId3"/>
          <a:stretch>
            <a:fillRect/>
          </a:stretch>
        </p:blipFill>
        <p:spPr>
          <a:xfrm>
            <a:off x="11214307" y="111540"/>
            <a:ext cx="888585" cy="888585"/>
          </a:xfrm>
          <a:prstGeom prst="rect">
            <a:avLst/>
          </a:prstGeom>
        </p:spPr>
      </p:pic>
      <p:sp>
        <p:nvSpPr>
          <p:cNvPr id="10" name="Oval 9">
            <a:extLst>
              <a:ext uri="{FF2B5EF4-FFF2-40B4-BE49-F238E27FC236}">
                <a16:creationId xmlns:a16="http://schemas.microsoft.com/office/drawing/2014/main" id="{AC5E2AFF-91EC-4E58-B995-FC024F8EADC5}"/>
              </a:ext>
            </a:extLst>
          </p:cNvPr>
          <p:cNvSpPr/>
          <p:nvPr/>
        </p:nvSpPr>
        <p:spPr>
          <a:xfrm>
            <a:off x="110530" y="652816"/>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076A8AA0-30E6-4674-A015-256914D513DE}"/>
              </a:ext>
            </a:extLst>
          </p:cNvPr>
          <p:cNvCxnSpPr>
            <a:cxnSpLocks/>
          </p:cNvCxnSpPr>
          <p:nvPr/>
        </p:nvCxnSpPr>
        <p:spPr>
          <a:xfrm>
            <a:off x="5914016" y="1580825"/>
            <a:ext cx="69552" cy="484088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2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14D51-F779-4ADB-90EC-1CAB86282061}"/>
              </a:ext>
            </a:extLst>
          </p:cNvPr>
          <p:cNvSpPr>
            <a:spLocks noGrp="1"/>
          </p:cNvSpPr>
          <p:nvPr>
            <p:ph type="sldNum" sz="quarter" idx="12"/>
          </p:nvPr>
        </p:nvSpPr>
        <p:spPr/>
        <p:txBody>
          <a:bodyPr/>
          <a:lstStyle/>
          <a:p>
            <a:fld id="{C263D6C4-4840-40CC-AC84-17E24B3B7BDE}" type="slidenum">
              <a:rPr lang="en-GB" smtClean="0"/>
              <a:pPr/>
              <a:t>13</a:t>
            </a:fld>
            <a:endParaRPr lang="en-GB" dirty="0"/>
          </a:p>
        </p:txBody>
      </p:sp>
      <p:grpSp>
        <p:nvGrpSpPr>
          <p:cNvPr id="4" name="Group 3">
            <a:extLst>
              <a:ext uri="{FF2B5EF4-FFF2-40B4-BE49-F238E27FC236}">
                <a16:creationId xmlns:a16="http://schemas.microsoft.com/office/drawing/2014/main" id="{AF5BF3B7-6C3A-4055-8EC2-0E72FF470604}"/>
              </a:ext>
            </a:extLst>
          </p:cNvPr>
          <p:cNvGrpSpPr/>
          <p:nvPr/>
        </p:nvGrpSpPr>
        <p:grpSpPr>
          <a:xfrm>
            <a:off x="222775" y="0"/>
            <a:ext cx="9637905" cy="6858000"/>
            <a:chOff x="3367758" y="313170"/>
            <a:chExt cx="6457950" cy="6353175"/>
          </a:xfrm>
        </p:grpSpPr>
        <p:sp>
          <p:nvSpPr>
            <p:cNvPr id="6" name="Rectangle 5">
              <a:extLst>
                <a:ext uri="{FF2B5EF4-FFF2-40B4-BE49-F238E27FC236}">
                  <a16:creationId xmlns:a16="http://schemas.microsoft.com/office/drawing/2014/main" id="{D16D2ED9-0412-4F92-953A-5082D9FBE040}"/>
                </a:ext>
              </a:extLst>
            </p:cNvPr>
            <p:cNvSpPr/>
            <p:nvPr/>
          </p:nvSpPr>
          <p:spPr>
            <a:xfrm>
              <a:off x="3367758" y="313170"/>
              <a:ext cx="6457950" cy="63531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47F9D81-68CE-4B64-8C32-8A78D783FCFE}"/>
                </a:ext>
              </a:extLst>
            </p:cNvPr>
            <p:cNvPicPr>
              <a:picLocks noChangeAspect="1"/>
            </p:cNvPicPr>
            <p:nvPr/>
          </p:nvPicPr>
          <p:blipFill>
            <a:blip r:embed="rId2"/>
            <a:stretch>
              <a:fillRect/>
            </a:stretch>
          </p:blipFill>
          <p:spPr>
            <a:xfrm>
              <a:off x="3486150" y="400050"/>
              <a:ext cx="6248877" cy="6179359"/>
            </a:xfrm>
            <a:prstGeom prst="rect">
              <a:avLst/>
            </a:prstGeom>
          </p:spPr>
        </p:pic>
      </p:grpSp>
      <p:sp>
        <p:nvSpPr>
          <p:cNvPr id="5" name="TextBox 4">
            <a:extLst>
              <a:ext uri="{FF2B5EF4-FFF2-40B4-BE49-F238E27FC236}">
                <a16:creationId xmlns:a16="http://schemas.microsoft.com/office/drawing/2014/main" id="{9DDCAB68-17BF-4452-9ABD-F3D46F6E15FA}"/>
              </a:ext>
            </a:extLst>
          </p:cNvPr>
          <p:cNvSpPr txBox="1"/>
          <p:nvPr/>
        </p:nvSpPr>
        <p:spPr>
          <a:xfrm>
            <a:off x="9860680" y="4468306"/>
            <a:ext cx="1941946" cy="1200329"/>
          </a:xfrm>
          <a:prstGeom prst="rect">
            <a:avLst/>
          </a:prstGeom>
          <a:noFill/>
        </p:spPr>
        <p:txBody>
          <a:bodyPr wrap="square" rtlCol="0">
            <a:spAutoFit/>
          </a:bodyPr>
          <a:lstStyle/>
          <a:p>
            <a:r>
              <a:rPr lang="en-IN" dirty="0">
                <a:solidFill>
                  <a:srgbClr val="FFFF00"/>
                </a:solidFill>
                <a:latin typeface="Bahnschrift" panose="020B0502040204020203" pitchFamily="34" charset="0"/>
              </a:rPr>
              <a:t>This is the block diagram of the ADC circuit in out MCU.</a:t>
            </a:r>
            <a:r>
              <a:rPr lang="en-IN" dirty="0">
                <a:solidFill>
                  <a:schemeClr val="accent2">
                    <a:lumMod val="40000"/>
                    <a:lumOff val="60000"/>
                  </a:schemeClr>
                </a:solidFill>
                <a:latin typeface="Bahnschrift" panose="020B0502040204020203" pitchFamily="34" charset="0"/>
              </a:rPr>
              <a:t> </a:t>
            </a:r>
            <a:endParaRPr lang="en-US" dirty="0">
              <a:solidFill>
                <a:schemeClr val="accent2">
                  <a:lumMod val="40000"/>
                  <a:lumOff val="60000"/>
                </a:schemeClr>
              </a:solidFill>
              <a:latin typeface="Bahnschrift" panose="020B0502040204020203" pitchFamily="34" charset="0"/>
            </a:endParaRPr>
          </a:p>
        </p:txBody>
      </p:sp>
      <p:pic>
        <p:nvPicPr>
          <p:cNvPr id="7" name="Picture 6">
            <a:extLst>
              <a:ext uri="{FF2B5EF4-FFF2-40B4-BE49-F238E27FC236}">
                <a16:creationId xmlns:a16="http://schemas.microsoft.com/office/drawing/2014/main" id="{D22EE757-0A8A-4F88-9202-A9B9C6CDBC88}"/>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63553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958442-6317-435E-9315-ED2A24DE6436}"/>
              </a:ext>
            </a:extLst>
          </p:cNvPr>
          <p:cNvSpPr>
            <a:spLocks noGrp="1"/>
          </p:cNvSpPr>
          <p:nvPr>
            <p:ph type="sldNum" sz="quarter" idx="12"/>
          </p:nvPr>
        </p:nvSpPr>
        <p:spPr/>
        <p:txBody>
          <a:bodyPr/>
          <a:lstStyle/>
          <a:p>
            <a:fld id="{C263D6C4-4840-40CC-AC84-17E24B3B7BDE}" type="slidenum">
              <a:rPr lang="en-GB" smtClean="0"/>
              <a:pPr/>
              <a:t>14</a:t>
            </a:fld>
            <a:endParaRPr lang="en-GB" dirty="0"/>
          </a:p>
        </p:txBody>
      </p:sp>
      <p:sp>
        <p:nvSpPr>
          <p:cNvPr id="3" name="TextBox 2">
            <a:extLst>
              <a:ext uri="{FF2B5EF4-FFF2-40B4-BE49-F238E27FC236}">
                <a16:creationId xmlns:a16="http://schemas.microsoft.com/office/drawing/2014/main" id="{D9BAB5B1-C73D-4444-BFA9-305BA26450DF}"/>
              </a:ext>
            </a:extLst>
          </p:cNvPr>
          <p:cNvSpPr txBox="1"/>
          <p:nvPr/>
        </p:nvSpPr>
        <p:spPr>
          <a:xfrm>
            <a:off x="600075" y="952500"/>
            <a:ext cx="6286500" cy="4001095"/>
          </a:xfrm>
          <a:prstGeom prst="rect">
            <a:avLst/>
          </a:prstGeom>
          <a:noFill/>
        </p:spPr>
        <p:txBody>
          <a:bodyPr wrap="square" rtlCol="0">
            <a:spAutoFit/>
          </a:bodyPr>
          <a:lstStyle/>
          <a:p>
            <a:endParaRPr lang="en-IN" sz="2800" dirty="0">
              <a:solidFill>
                <a:schemeClr val="accent2">
                  <a:lumMod val="40000"/>
                  <a:lumOff val="60000"/>
                </a:schemeClr>
              </a:solidFill>
              <a:latin typeface="+mj-lt"/>
            </a:endParaRPr>
          </a:p>
          <a:p>
            <a:endParaRPr lang="en-IN" sz="2800" dirty="0">
              <a:solidFill>
                <a:schemeClr val="accent2">
                  <a:lumMod val="40000"/>
                  <a:lumOff val="60000"/>
                </a:schemeClr>
              </a:solidFill>
              <a:latin typeface="+mj-lt"/>
            </a:endParaRPr>
          </a:p>
          <a:p>
            <a:r>
              <a:rPr lang="en-IN" sz="2800" dirty="0">
                <a:solidFill>
                  <a:schemeClr val="accent2">
                    <a:lumMod val="40000"/>
                    <a:lumOff val="60000"/>
                  </a:schemeClr>
                </a:solidFill>
                <a:latin typeface="+mj-lt"/>
              </a:rPr>
              <a:t>So after all this calculation and stuff , what is the final output that we get from the ADC ? </a:t>
            </a:r>
          </a:p>
          <a:p>
            <a:endParaRPr lang="en-IN" sz="2800" dirty="0">
              <a:solidFill>
                <a:schemeClr val="accent2">
                  <a:lumMod val="40000"/>
                  <a:lumOff val="60000"/>
                </a:schemeClr>
              </a:solidFill>
              <a:latin typeface="+mj-lt"/>
            </a:endParaRPr>
          </a:p>
          <a:p>
            <a:r>
              <a:rPr lang="en-IN" dirty="0">
                <a:solidFill>
                  <a:schemeClr val="accent2">
                    <a:lumMod val="40000"/>
                    <a:lumOff val="60000"/>
                  </a:schemeClr>
                </a:solidFill>
                <a:latin typeface="Bahnschrift" panose="020B0502040204020203" pitchFamily="34" charset="0"/>
              </a:rPr>
              <a:t>For the Arduino , the ADC outputs the value :</a:t>
            </a:r>
          </a:p>
          <a:p>
            <a:endParaRPr lang="en-IN" dirty="0">
              <a:solidFill>
                <a:schemeClr val="accent2">
                  <a:lumMod val="40000"/>
                  <a:lumOff val="60000"/>
                </a:schemeClr>
              </a:solidFill>
              <a:latin typeface="Bahnschrift" panose="020B0502040204020203" pitchFamily="34" charset="0"/>
            </a:endParaRPr>
          </a:p>
          <a:p>
            <a:r>
              <a:rPr lang="en-IN" dirty="0">
                <a:solidFill>
                  <a:schemeClr val="accent2">
                    <a:lumMod val="40000"/>
                    <a:lumOff val="60000"/>
                  </a:schemeClr>
                </a:solidFill>
                <a:latin typeface="Bahnschrift" panose="020B0502040204020203" pitchFamily="34" charset="0"/>
              </a:rPr>
              <a:t>		</a:t>
            </a:r>
            <a:r>
              <a:rPr lang="en-IN" sz="3200" dirty="0">
                <a:solidFill>
                  <a:schemeClr val="bg1"/>
                </a:solidFill>
                <a:latin typeface="Bahnschrift" panose="020B0502040204020203" pitchFamily="34" charset="0"/>
              </a:rPr>
              <a:t>ADC</a:t>
            </a:r>
            <a:r>
              <a:rPr lang="en-IN" dirty="0">
                <a:solidFill>
                  <a:schemeClr val="bg1"/>
                </a:solidFill>
                <a:latin typeface="Bahnschrift" panose="020B0502040204020203" pitchFamily="34" charset="0"/>
              </a:rPr>
              <a:t>= </a:t>
            </a:r>
            <a:r>
              <a:rPr lang="en-IN" sz="3200" dirty="0">
                <a:solidFill>
                  <a:schemeClr val="bg1"/>
                </a:solidFill>
                <a:latin typeface="Bahnschrift" panose="020B0502040204020203" pitchFamily="34" charset="0"/>
              </a:rPr>
              <a:t>V</a:t>
            </a:r>
            <a:r>
              <a:rPr lang="en-IN" sz="3200" baseline="-25000" dirty="0">
                <a:solidFill>
                  <a:schemeClr val="bg1"/>
                </a:solidFill>
                <a:latin typeface="Bahnschrift" panose="020B0502040204020203" pitchFamily="34" charset="0"/>
              </a:rPr>
              <a:t>ref</a:t>
            </a:r>
            <a:r>
              <a:rPr lang="en-IN" sz="3200" dirty="0">
                <a:solidFill>
                  <a:schemeClr val="bg1"/>
                </a:solidFill>
                <a:latin typeface="Bahnschrift" panose="020B0502040204020203" pitchFamily="34" charset="0"/>
              </a:rPr>
              <a:t>*2</a:t>
            </a:r>
            <a:r>
              <a:rPr lang="en-IN" sz="3200" baseline="30000" dirty="0">
                <a:solidFill>
                  <a:schemeClr val="bg1"/>
                </a:solidFill>
                <a:latin typeface="Bahnschrift" panose="020B0502040204020203" pitchFamily="34" charset="0"/>
              </a:rPr>
              <a:t>N</a:t>
            </a:r>
            <a:r>
              <a:rPr lang="en-IN" sz="3200" dirty="0">
                <a:solidFill>
                  <a:schemeClr val="bg1"/>
                </a:solidFill>
                <a:latin typeface="Bahnschrift" panose="020B0502040204020203" pitchFamily="34" charset="0"/>
              </a:rPr>
              <a:t>/V</a:t>
            </a:r>
            <a:r>
              <a:rPr lang="en-IN" sz="3200" baseline="-25000" dirty="0">
                <a:solidFill>
                  <a:schemeClr val="bg1"/>
                </a:solidFill>
                <a:latin typeface="Bahnschrift" panose="020B0502040204020203" pitchFamily="34" charset="0"/>
              </a:rPr>
              <a:t>in</a:t>
            </a:r>
            <a:endParaRPr lang="en-IN" baseline="-25000" dirty="0">
              <a:solidFill>
                <a:schemeClr val="bg1"/>
              </a:solidFill>
              <a:latin typeface="Bahnschrift" panose="020B0502040204020203" pitchFamily="34" charset="0"/>
            </a:endParaRPr>
          </a:p>
          <a:p>
            <a:endParaRPr lang="en-US" dirty="0">
              <a:solidFill>
                <a:schemeClr val="accent2">
                  <a:lumMod val="40000"/>
                  <a:lumOff val="60000"/>
                </a:schemeClr>
              </a:solidFill>
              <a:latin typeface="Bahnschrift" panose="020B0502040204020203" pitchFamily="34" charset="0"/>
            </a:endParaRPr>
          </a:p>
        </p:txBody>
      </p:sp>
      <p:sp>
        <p:nvSpPr>
          <p:cNvPr id="4" name="AutoShape 2" descr="Image result for tired emoticon">
            <a:extLst>
              <a:ext uri="{FF2B5EF4-FFF2-40B4-BE49-F238E27FC236}">
                <a16:creationId xmlns:a16="http://schemas.microsoft.com/office/drawing/2014/main" id="{219A8F73-75FB-49A2-9565-5CA447CB116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529E7592-D2A0-427B-A0DF-D587377D1CF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390" b="89202" l="2954" r="96203">
                        <a14:foregroundMark x1="7595" y1="55399" x2="4219" y2="49296"/>
                        <a14:foregroundMark x1="83544" y1="25822" x2="82700" y2="17371"/>
                        <a14:foregroundMark x1="94937" y1="23474" x2="96203" y2="28169"/>
                        <a14:foregroundMark x1="3797" y1="46948" x2="2954" y2="40845"/>
                        <a14:foregroundMark x1="6751" y1="45070" x2="2954" y2="41784"/>
                        <a14:foregroundMark x1="5485" y1="61033" x2="5485" y2="61033"/>
                        <a14:foregroundMark x1="5485" y1="61033" x2="5485" y2="61033"/>
                        <a14:foregroundMark x1="3797" y1="52582" x2="4219" y2="61033"/>
                      </a14:backgroundRemoval>
                    </a14:imgEffect>
                  </a14:imgLayer>
                </a14:imgProps>
              </a:ext>
            </a:extLst>
          </a:blip>
          <a:stretch>
            <a:fillRect/>
          </a:stretch>
        </p:blipFill>
        <p:spPr>
          <a:xfrm>
            <a:off x="746964" y="226759"/>
            <a:ext cx="1721010" cy="1546731"/>
          </a:xfrm>
          <a:prstGeom prst="rect">
            <a:avLst/>
          </a:prstGeom>
        </p:spPr>
      </p:pic>
      <p:sp>
        <p:nvSpPr>
          <p:cNvPr id="6" name="Rectangle 5">
            <a:extLst>
              <a:ext uri="{FF2B5EF4-FFF2-40B4-BE49-F238E27FC236}">
                <a16:creationId xmlns:a16="http://schemas.microsoft.com/office/drawing/2014/main" id="{53D17102-0C30-47AC-885D-127FDDD07C52}"/>
              </a:ext>
            </a:extLst>
          </p:cNvPr>
          <p:cNvSpPr/>
          <p:nvPr/>
        </p:nvSpPr>
        <p:spPr>
          <a:xfrm>
            <a:off x="2322770" y="3950143"/>
            <a:ext cx="3745523" cy="92390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53615EE-3F5C-4A35-97CE-644F971F2926}"/>
              </a:ext>
            </a:extLst>
          </p:cNvPr>
          <p:cNvPicPr>
            <a:picLocks noChangeAspect="1"/>
          </p:cNvPicPr>
          <p:nvPr/>
        </p:nvPicPr>
        <p:blipFill>
          <a:blip r:embed="rId4"/>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53885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AD3513-4F9D-4D90-8347-F44EFB93306A}"/>
              </a:ext>
            </a:extLst>
          </p:cNvPr>
          <p:cNvSpPr>
            <a:spLocks noGrp="1"/>
          </p:cNvSpPr>
          <p:nvPr>
            <p:ph type="sldNum" sz="quarter" idx="12"/>
          </p:nvPr>
        </p:nvSpPr>
        <p:spPr/>
        <p:txBody>
          <a:bodyPr/>
          <a:lstStyle/>
          <a:p>
            <a:fld id="{C263D6C4-4840-40CC-AC84-17E24B3B7BDE}" type="slidenum">
              <a:rPr lang="en-GB" smtClean="0"/>
              <a:pPr/>
              <a:t>15</a:t>
            </a:fld>
            <a:endParaRPr lang="en-GB" dirty="0"/>
          </a:p>
        </p:txBody>
      </p:sp>
      <p:pic>
        <p:nvPicPr>
          <p:cNvPr id="7" name="Picture 6">
            <a:extLst>
              <a:ext uri="{FF2B5EF4-FFF2-40B4-BE49-F238E27FC236}">
                <a16:creationId xmlns:a16="http://schemas.microsoft.com/office/drawing/2014/main" id="{BEAF3FBE-430F-40FA-945F-EACBEFF6B88B}"/>
              </a:ext>
            </a:extLst>
          </p:cNvPr>
          <p:cNvPicPr>
            <a:picLocks noChangeAspect="1"/>
          </p:cNvPicPr>
          <p:nvPr/>
        </p:nvPicPr>
        <p:blipFill>
          <a:blip r:embed="rId2"/>
          <a:stretch>
            <a:fillRect/>
          </a:stretch>
        </p:blipFill>
        <p:spPr>
          <a:xfrm>
            <a:off x="474103" y="1411684"/>
            <a:ext cx="9348770" cy="5268516"/>
          </a:xfrm>
          <a:prstGeom prst="rect">
            <a:avLst/>
          </a:prstGeom>
        </p:spPr>
      </p:pic>
      <p:sp>
        <p:nvSpPr>
          <p:cNvPr id="8" name="TextBox 7">
            <a:extLst>
              <a:ext uri="{FF2B5EF4-FFF2-40B4-BE49-F238E27FC236}">
                <a16:creationId xmlns:a16="http://schemas.microsoft.com/office/drawing/2014/main" id="{6BA798D3-EF45-473F-89A9-F5E96CE69C18}"/>
              </a:ext>
            </a:extLst>
          </p:cNvPr>
          <p:cNvSpPr txBox="1"/>
          <p:nvPr/>
        </p:nvSpPr>
        <p:spPr>
          <a:xfrm>
            <a:off x="401781" y="530721"/>
            <a:ext cx="8021783" cy="646331"/>
          </a:xfrm>
          <a:prstGeom prst="rect">
            <a:avLst/>
          </a:prstGeom>
          <a:noFill/>
        </p:spPr>
        <p:txBody>
          <a:bodyPr wrap="square" rtlCol="0">
            <a:spAutoFit/>
          </a:bodyPr>
          <a:lstStyle/>
          <a:p>
            <a:r>
              <a:rPr lang="en-IN" sz="3600" b="1" u="sng" dirty="0">
                <a:solidFill>
                  <a:srgbClr val="FFC000"/>
                </a:solidFill>
                <a:latin typeface="+mj-lt"/>
              </a:rPr>
              <a:t>Features of ADC present in Arduino</a:t>
            </a:r>
            <a:r>
              <a:rPr lang="en-IN" sz="3600" b="1" dirty="0">
                <a:solidFill>
                  <a:srgbClr val="FFC000"/>
                </a:solidFill>
                <a:latin typeface="+mj-lt"/>
              </a:rPr>
              <a:t>:</a:t>
            </a:r>
            <a:endParaRPr lang="en-US" sz="3600" b="1" u="sng" dirty="0">
              <a:solidFill>
                <a:srgbClr val="FFC000"/>
              </a:solidFill>
              <a:latin typeface="+mj-lt"/>
            </a:endParaRPr>
          </a:p>
        </p:txBody>
      </p:sp>
      <p:pic>
        <p:nvPicPr>
          <p:cNvPr id="5" name="Picture 4">
            <a:extLst>
              <a:ext uri="{FF2B5EF4-FFF2-40B4-BE49-F238E27FC236}">
                <a16:creationId xmlns:a16="http://schemas.microsoft.com/office/drawing/2014/main" id="{EFF402A7-E250-4A8F-A4C9-2E61DF103A99}"/>
              </a:ext>
            </a:extLst>
          </p:cNvPr>
          <p:cNvPicPr>
            <a:picLocks noChangeAspect="1"/>
          </p:cNvPicPr>
          <p:nvPr/>
        </p:nvPicPr>
        <p:blipFill>
          <a:blip r:embed="rId3"/>
          <a:stretch>
            <a:fillRect/>
          </a:stretch>
        </p:blipFill>
        <p:spPr>
          <a:xfrm>
            <a:off x="11214307" y="111540"/>
            <a:ext cx="888585" cy="888585"/>
          </a:xfrm>
          <a:prstGeom prst="rect">
            <a:avLst/>
          </a:prstGeom>
        </p:spPr>
      </p:pic>
      <p:sp>
        <p:nvSpPr>
          <p:cNvPr id="6" name="Oval 5">
            <a:extLst>
              <a:ext uri="{FF2B5EF4-FFF2-40B4-BE49-F238E27FC236}">
                <a16:creationId xmlns:a16="http://schemas.microsoft.com/office/drawing/2014/main" id="{A090650C-EACC-4280-865D-FD9748E5EF99}"/>
              </a:ext>
            </a:extLst>
          </p:cNvPr>
          <p:cNvSpPr/>
          <p:nvPr/>
        </p:nvSpPr>
        <p:spPr>
          <a:xfrm>
            <a:off x="117634" y="726171"/>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66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B47828-7C2C-4649-B376-CD31B54C8963}"/>
              </a:ext>
            </a:extLst>
          </p:cNvPr>
          <p:cNvSpPr>
            <a:spLocks noGrp="1"/>
          </p:cNvSpPr>
          <p:nvPr>
            <p:ph type="sldNum" sz="quarter" idx="12"/>
          </p:nvPr>
        </p:nvSpPr>
        <p:spPr/>
        <p:txBody>
          <a:bodyPr/>
          <a:lstStyle/>
          <a:p>
            <a:fld id="{C263D6C4-4840-40CC-AC84-17E24B3B7BDE}" type="slidenum">
              <a:rPr lang="en-GB" smtClean="0"/>
              <a:pPr/>
              <a:t>16</a:t>
            </a:fld>
            <a:endParaRPr lang="en-GB" dirty="0"/>
          </a:p>
        </p:txBody>
      </p:sp>
      <p:sp>
        <p:nvSpPr>
          <p:cNvPr id="3" name="TextBox 2">
            <a:extLst>
              <a:ext uri="{FF2B5EF4-FFF2-40B4-BE49-F238E27FC236}">
                <a16:creationId xmlns:a16="http://schemas.microsoft.com/office/drawing/2014/main" id="{7B94515D-3502-4CD4-95D5-AC9C08935224}"/>
              </a:ext>
            </a:extLst>
          </p:cNvPr>
          <p:cNvSpPr txBox="1"/>
          <p:nvPr/>
        </p:nvSpPr>
        <p:spPr>
          <a:xfrm>
            <a:off x="497965" y="383084"/>
            <a:ext cx="6831623" cy="707886"/>
          </a:xfrm>
          <a:prstGeom prst="rect">
            <a:avLst/>
          </a:prstGeom>
          <a:noFill/>
        </p:spPr>
        <p:txBody>
          <a:bodyPr wrap="square" rtlCol="0">
            <a:spAutoFit/>
          </a:bodyPr>
          <a:lstStyle/>
          <a:p>
            <a:r>
              <a:rPr lang="en-IN" sz="4000" b="1" u="sng" dirty="0">
                <a:solidFill>
                  <a:srgbClr val="FFC000"/>
                </a:solidFill>
                <a:latin typeface="Bahnschrift" panose="020B0502040204020203" pitchFamily="34" charset="0"/>
              </a:rPr>
              <a:t>REGISTERS</a:t>
            </a:r>
            <a:r>
              <a:rPr lang="en-IN" sz="4000" b="1" dirty="0">
                <a:solidFill>
                  <a:srgbClr val="FFC000"/>
                </a:solidFill>
                <a:latin typeface="Bahnschrift" panose="020B0502040204020203" pitchFamily="34" charset="0"/>
              </a:rPr>
              <a:t>:</a:t>
            </a:r>
            <a:endParaRPr lang="en-US" sz="4000" b="1" u="sng" dirty="0">
              <a:solidFill>
                <a:srgbClr val="FFC000"/>
              </a:solidFill>
              <a:latin typeface="Bahnschrift" panose="020B0502040204020203" pitchFamily="34" charset="0"/>
            </a:endParaRPr>
          </a:p>
        </p:txBody>
      </p:sp>
      <p:sp>
        <p:nvSpPr>
          <p:cNvPr id="4" name="TextBox 3">
            <a:extLst>
              <a:ext uri="{FF2B5EF4-FFF2-40B4-BE49-F238E27FC236}">
                <a16:creationId xmlns:a16="http://schemas.microsoft.com/office/drawing/2014/main" id="{5E4C4585-6A60-474A-BFE5-4B14B8AB7A24}"/>
              </a:ext>
            </a:extLst>
          </p:cNvPr>
          <p:cNvSpPr txBox="1"/>
          <p:nvPr/>
        </p:nvSpPr>
        <p:spPr>
          <a:xfrm>
            <a:off x="290146" y="1175756"/>
            <a:ext cx="8726366" cy="5878532"/>
          </a:xfrm>
          <a:prstGeom prst="rect">
            <a:avLst/>
          </a:prstGeom>
          <a:noFill/>
        </p:spPr>
        <p:txBody>
          <a:bodyPr wrap="square" rtlCol="0">
            <a:spAutoFit/>
          </a:bodyPr>
          <a:lstStyle/>
          <a:p>
            <a:r>
              <a:rPr lang="en-IN" sz="2800" dirty="0">
                <a:solidFill>
                  <a:schemeClr val="bg1"/>
                </a:solidFill>
                <a:latin typeface="Bahnschrift Condensed" panose="020B0502040204020203" pitchFamily="34" charset="0"/>
              </a:rPr>
              <a:t>The Arduino has 4 registers for ADC. They are:</a:t>
            </a:r>
          </a:p>
          <a:p>
            <a:endParaRPr lang="en-IN" sz="2800" dirty="0">
              <a:solidFill>
                <a:schemeClr val="bg1"/>
              </a:solidFill>
              <a:latin typeface="Bahnschrift Condensed" panose="020B0502040204020203" pitchFamily="34" charset="0"/>
            </a:endParaRPr>
          </a:p>
          <a:p>
            <a:r>
              <a:rPr lang="en-IN" sz="4000" dirty="0">
                <a:solidFill>
                  <a:srgbClr val="FFC000"/>
                </a:solidFill>
                <a:latin typeface="Bahnschrift Condensed" panose="020B0502040204020203" pitchFamily="34" charset="0"/>
              </a:rPr>
              <a:t>          ADMUX </a:t>
            </a:r>
          </a:p>
          <a:p>
            <a:endParaRPr lang="en-IN" sz="4000" dirty="0">
              <a:solidFill>
                <a:srgbClr val="FFC000"/>
              </a:solidFill>
              <a:latin typeface="Bahnschrift Condensed" panose="020B0502040204020203" pitchFamily="34" charset="0"/>
            </a:endParaRPr>
          </a:p>
          <a:p>
            <a:endParaRPr lang="en-IN" sz="4000" dirty="0">
              <a:solidFill>
                <a:srgbClr val="FFC000"/>
              </a:solidFill>
              <a:latin typeface="Bahnschrift Condensed" panose="020B0502040204020203" pitchFamily="34" charset="0"/>
            </a:endParaRPr>
          </a:p>
          <a:p>
            <a:r>
              <a:rPr lang="en-IN" sz="4000" dirty="0">
                <a:solidFill>
                  <a:srgbClr val="FFC000"/>
                </a:solidFill>
                <a:latin typeface="Bahnschrift Condensed" panose="020B0502040204020203" pitchFamily="34" charset="0"/>
              </a:rPr>
              <a:t>          </a:t>
            </a:r>
          </a:p>
          <a:p>
            <a:r>
              <a:rPr lang="en-IN" sz="4000" dirty="0">
                <a:solidFill>
                  <a:srgbClr val="FFC000"/>
                </a:solidFill>
                <a:latin typeface="Bahnschrift Condensed" panose="020B0502040204020203" pitchFamily="34" charset="0"/>
              </a:rPr>
              <a:t>	ADSCRA</a:t>
            </a:r>
          </a:p>
          <a:p>
            <a:endParaRPr lang="en-IN" sz="4000" dirty="0">
              <a:solidFill>
                <a:srgbClr val="FFC000"/>
              </a:solidFill>
              <a:latin typeface="Bahnschrift Condensed" panose="020B0502040204020203" pitchFamily="34" charset="0"/>
            </a:endParaRPr>
          </a:p>
          <a:p>
            <a:endParaRPr lang="en-IN" sz="4000" dirty="0">
              <a:solidFill>
                <a:srgbClr val="FFC000"/>
              </a:solidFill>
              <a:latin typeface="Bahnschrift Condensed" panose="020B0502040204020203" pitchFamily="34" charset="0"/>
            </a:endParaRPr>
          </a:p>
          <a:p>
            <a:r>
              <a:rPr lang="en-IN" sz="4000" dirty="0">
                <a:solidFill>
                  <a:srgbClr val="FFC000"/>
                </a:solidFill>
                <a:latin typeface="Bahnschrift Condensed" panose="020B0502040204020203" pitchFamily="34" charset="0"/>
              </a:rPr>
              <a:t>          </a:t>
            </a:r>
          </a:p>
        </p:txBody>
      </p:sp>
      <p:pic>
        <p:nvPicPr>
          <p:cNvPr id="6" name="Picture 5">
            <a:extLst>
              <a:ext uri="{FF2B5EF4-FFF2-40B4-BE49-F238E27FC236}">
                <a16:creationId xmlns:a16="http://schemas.microsoft.com/office/drawing/2014/main" id="{0F3E5A4E-099C-43E9-9711-985A63CB2784}"/>
              </a:ext>
            </a:extLst>
          </p:cNvPr>
          <p:cNvPicPr>
            <a:picLocks noChangeAspect="1"/>
          </p:cNvPicPr>
          <p:nvPr/>
        </p:nvPicPr>
        <p:blipFill>
          <a:blip r:embed="rId2"/>
          <a:stretch>
            <a:fillRect/>
          </a:stretch>
        </p:blipFill>
        <p:spPr>
          <a:xfrm>
            <a:off x="1544594" y="2852211"/>
            <a:ext cx="10357260" cy="1310409"/>
          </a:xfrm>
          <a:prstGeom prst="rect">
            <a:avLst/>
          </a:prstGeom>
        </p:spPr>
      </p:pic>
      <p:pic>
        <p:nvPicPr>
          <p:cNvPr id="8" name="Picture 7">
            <a:extLst>
              <a:ext uri="{FF2B5EF4-FFF2-40B4-BE49-F238E27FC236}">
                <a16:creationId xmlns:a16="http://schemas.microsoft.com/office/drawing/2014/main" id="{51363853-EDB6-47AB-A215-6AA6F01C66F9}"/>
              </a:ext>
            </a:extLst>
          </p:cNvPr>
          <p:cNvPicPr>
            <a:picLocks noChangeAspect="1"/>
          </p:cNvPicPr>
          <p:nvPr/>
        </p:nvPicPr>
        <p:blipFill>
          <a:blip r:embed="rId3"/>
          <a:stretch>
            <a:fillRect/>
          </a:stretch>
        </p:blipFill>
        <p:spPr>
          <a:xfrm>
            <a:off x="1544594" y="5235991"/>
            <a:ext cx="10357260" cy="1399631"/>
          </a:xfrm>
          <a:prstGeom prst="rect">
            <a:avLst/>
          </a:prstGeom>
        </p:spPr>
      </p:pic>
      <p:pic>
        <p:nvPicPr>
          <p:cNvPr id="10" name="Picture 9">
            <a:extLst>
              <a:ext uri="{FF2B5EF4-FFF2-40B4-BE49-F238E27FC236}">
                <a16:creationId xmlns:a16="http://schemas.microsoft.com/office/drawing/2014/main" id="{7E6350BA-0D4A-4E81-A0C8-B11DBFF16D9C}"/>
              </a:ext>
            </a:extLst>
          </p:cNvPr>
          <p:cNvPicPr>
            <a:picLocks noChangeAspect="1"/>
          </p:cNvPicPr>
          <p:nvPr/>
        </p:nvPicPr>
        <p:blipFill>
          <a:blip r:embed="rId4"/>
          <a:stretch>
            <a:fillRect/>
          </a:stretch>
        </p:blipFill>
        <p:spPr>
          <a:xfrm>
            <a:off x="11214307" y="111540"/>
            <a:ext cx="888585" cy="888585"/>
          </a:xfrm>
          <a:prstGeom prst="rect">
            <a:avLst/>
          </a:prstGeom>
        </p:spPr>
      </p:pic>
      <p:sp>
        <p:nvSpPr>
          <p:cNvPr id="11" name="Oval 10">
            <a:extLst>
              <a:ext uri="{FF2B5EF4-FFF2-40B4-BE49-F238E27FC236}">
                <a16:creationId xmlns:a16="http://schemas.microsoft.com/office/drawing/2014/main" id="{FDEB1CDD-121E-468E-B020-D4E4A6EB140A}"/>
              </a:ext>
            </a:extLst>
          </p:cNvPr>
          <p:cNvSpPr/>
          <p:nvPr/>
        </p:nvSpPr>
        <p:spPr>
          <a:xfrm>
            <a:off x="148072" y="641557"/>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36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B47828-7C2C-4649-B376-CD31B54C8963}"/>
              </a:ext>
            </a:extLst>
          </p:cNvPr>
          <p:cNvSpPr>
            <a:spLocks noGrp="1"/>
          </p:cNvSpPr>
          <p:nvPr>
            <p:ph type="sldNum" sz="quarter" idx="12"/>
          </p:nvPr>
        </p:nvSpPr>
        <p:spPr/>
        <p:txBody>
          <a:bodyPr/>
          <a:lstStyle/>
          <a:p>
            <a:fld id="{C263D6C4-4840-40CC-AC84-17E24B3B7BDE}" type="slidenum">
              <a:rPr lang="en-GB" smtClean="0"/>
              <a:pPr/>
              <a:t>17</a:t>
            </a:fld>
            <a:endParaRPr lang="en-GB" dirty="0"/>
          </a:p>
        </p:txBody>
      </p:sp>
      <p:pic>
        <p:nvPicPr>
          <p:cNvPr id="9" name="Picture 8">
            <a:extLst>
              <a:ext uri="{FF2B5EF4-FFF2-40B4-BE49-F238E27FC236}">
                <a16:creationId xmlns:a16="http://schemas.microsoft.com/office/drawing/2014/main" id="{69802222-6FF9-463C-B834-5AC5907070F9}"/>
              </a:ext>
            </a:extLst>
          </p:cNvPr>
          <p:cNvPicPr>
            <a:picLocks noChangeAspect="1"/>
          </p:cNvPicPr>
          <p:nvPr/>
        </p:nvPicPr>
        <p:blipFill>
          <a:blip r:embed="rId2"/>
          <a:stretch>
            <a:fillRect/>
          </a:stretch>
        </p:blipFill>
        <p:spPr>
          <a:xfrm>
            <a:off x="1482509" y="5248708"/>
            <a:ext cx="10357260" cy="1248929"/>
          </a:xfrm>
          <a:prstGeom prst="rect">
            <a:avLst/>
          </a:prstGeom>
        </p:spPr>
      </p:pic>
      <p:pic>
        <p:nvPicPr>
          <p:cNvPr id="10" name="Picture 9">
            <a:extLst>
              <a:ext uri="{FF2B5EF4-FFF2-40B4-BE49-F238E27FC236}">
                <a16:creationId xmlns:a16="http://schemas.microsoft.com/office/drawing/2014/main" id="{7E6350BA-0D4A-4E81-A0C8-B11DBFF16D9C}"/>
              </a:ext>
            </a:extLst>
          </p:cNvPr>
          <p:cNvPicPr>
            <a:picLocks noChangeAspect="1"/>
          </p:cNvPicPr>
          <p:nvPr/>
        </p:nvPicPr>
        <p:blipFill>
          <a:blip r:embed="rId3"/>
          <a:stretch>
            <a:fillRect/>
          </a:stretch>
        </p:blipFill>
        <p:spPr>
          <a:xfrm>
            <a:off x="11214307" y="111540"/>
            <a:ext cx="888585" cy="888585"/>
          </a:xfrm>
          <a:prstGeom prst="rect">
            <a:avLst/>
          </a:prstGeom>
        </p:spPr>
      </p:pic>
      <p:sp>
        <p:nvSpPr>
          <p:cNvPr id="5" name="Rectangle 4">
            <a:extLst>
              <a:ext uri="{FF2B5EF4-FFF2-40B4-BE49-F238E27FC236}">
                <a16:creationId xmlns:a16="http://schemas.microsoft.com/office/drawing/2014/main" id="{6873175F-3BBC-44B5-9BA1-5BD82091C510}"/>
              </a:ext>
            </a:extLst>
          </p:cNvPr>
          <p:cNvSpPr/>
          <p:nvPr/>
        </p:nvSpPr>
        <p:spPr>
          <a:xfrm>
            <a:off x="748145" y="1790760"/>
            <a:ext cx="6096000" cy="4524315"/>
          </a:xfrm>
          <a:prstGeom prst="rect">
            <a:avLst/>
          </a:prstGeom>
        </p:spPr>
        <p:txBody>
          <a:bodyPr>
            <a:spAutoFit/>
          </a:bodyPr>
          <a:lstStyle/>
          <a:p>
            <a:r>
              <a:rPr lang="en-IN" sz="3600" dirty="0">
                <a:solidFill>
                  <a:srgbClr val="FFC000"/>
                </a:solidFill>
                <a:latin typeface="Bahnschrift Condensed" panose="020B0502040204020203" pitchFamily="34" charset="0"/>
              </a:rPr>
              <a:t>ADC Data Register</a:t>
            </a:r>
          </a:p>
          <a:p>
            <a:endParaRPr lang="en-IN" sz="3600" dirty="0">
              <a:solidFill>
                <a:srgbClr val="FFC000"/>
              </a:solidFill>
              <a:latin typeface="Bahnschrift Condensed" panose="020B0502040204020203" pitchFamily="34" charset="0"/>
            </a:endParaRPr>
          </a:p>
          <a:p>
            <a:endParaRPr lang="en-IN" sz="3600" dirty="0">
              <a:solidFill>
                <a:srgbClr val="FFC000"/>
              </a:solidFill>
              <a:latin typeface="Bahnschrift Condensed" panose="020B0502040204020203" pitchFamily="34" charset="0"/>
            </a:endParaRPr>
          </a:p>
          <a:p>
            <a:endParaRPr lang="en-IN" sz="3600" dirty="0">
              <a:solidFill>
                <a:srgbClr val="FFC000"/>
              </a:solidFill>
              <a:latin typeface="Bahnschrift Condensed" panose="020B0502040204020203" pitchFamily="34" charset="0"/>
            </a:endParaRPr>
          </a:p>
          <a:p>
            <a:endParaRPr lang="en-IN" sz="3600" dirty="0">
              <a:solidFill>
                <a:srgbClr val="FFC000"/>
              </a:solidFill>
              <a:latin typeface="Bahnschrift Condensed" panose="020B0502040204020203" pitchFamily="34" charset="0"/>
            </a:endParaRPr>
          </a:p>
          <a:p>
            <a:r>
              <a:rPr lang="en-IN" sz="3600" dirty="0">
                <a:solidFill>
                  <a:srgbClr val="FFC000"/>
                </a:solidFill>
                <a:latin typeface="Bahnschrift Condensed" panose="020B0502040204020203" pitchFamily="34" charset="0"/>
              </a:rPr>
              <a:t>ADSCRB</a:t>
            </a:r>
          </a:p>
          <a:p>
            <a:endParaRPr lang="en-IN" sz="3600" dirty="0">
              <a:solidFill>
                <a:srgbClr val="FFC000"/>
              </a:solidFill>
              <a:latin typeface="Bahnschrift Condensed" panose="020B0502040204020203" pitchFamily="34" charset="0"/>
            </a:endParaRPr>
          </a:p>
          <a:p>
            <a:endParaRPr lang="en-US" sz="3600" dirty="0">
              <a:solidFill>
                <a:schemeClr val="accent2">
                  <a:lumMod val="40000"/>
                  <a:lumOff val="60000"/>
                </a:schemeClr>
              </a:solidFill>
              <a:latin typeface="Bahnschrift Condensed" panose="020B0502040204020203" pitchFamily="34" charset="0"/>
            </a:endParaRPr>
          </a:p>
        </p:txBody>
      </p:sp>
      <p:pic>
        <p:nvPicPr>
          <p:cNvPr id="7" name="Picture 6">
            <a:extLst>
              <a:ext uri="{FF2B5EF4-FFF2-40B4-BE49-F238E27FC236}">
                <a16:creationId xmlns:a16="http://schemas.microsoft.com/office/drawing/2014/main" id="{1B5A32FE-11E3-4ABA-8EB5-7A1EA4B83A5C}"/>
              </a:ext>
            </a:extLst>
          </p:cNvPr>
          <p:cNvPicPr>
            <a:picLocks noChangeAspect="1"/>
          </p:cNvPicPr>
          <p:nvPr/>
        </p:nvPicPr>
        <p:blipFill>
          <a:blip r:embed="rId4"/>
          <a:stretch>
            <a:fillRect/>
          </a:stretch>
        </p:blipFill>
        <p:spPr>
          <a:xfrm>
            <a:off x="1482509" y="2622232"/>
            <a:ext cx="10292049" cy="1613535"/>
          </a:xfrm>
          <a:prstGeom prst="rect">
            <a:avLst/>
          </a:prstGeom>
        </p:spPr>
      </p:pic>
      <p:sp>
        <p:nvSpPr>
          <p:cNvPr id="11" name="TextBox 10">
            <a:extLst>
              <a:ext uri="{FF2B5EF4-FFF2-40B4-BE49-F238E27FC236}">
                <a16:creationId xmlns:a16="http://schemas.microsoft.com/office/drawing/2014/main" id="{6A8220CD-922A-4EE8-8CB1-356A7321F524}"/>
              </a:ext>
            </a:extLst>
          </p:cNvPr>
          <p:cNvSpPr txBox="1"/>
          <p:nvPr/>
        </p:nvSpPr>
        <p:spPr>
          <a:xfrm>
            <a:off x="497965" y="383084"/>
            <a:ext cx="6831623" cy="707886"/>
          </a:xfrm>
          <a:prstGeom prst="rect">
            <a:avLst/>
          </a:prstGeom>
          <a:noFill/>
        </p:spPr>
        <p:txBody>
          <a:bodyPr wrap="square" rtlCol="0">
            <a:spAutoFit/>
          </a:bodyPr>
          <a:lstStyle/>
          <a:p>
            <a:r>
              <a:rPr lang="en-IN" sz="4000" b="1" u="sng" dirty="0">
                <a:solidFill>
                  <a:srgbClr val="FFC000"/>
                </a:solidFill>
                <a:latin typeface="Bahnschrift" panose="020B0502040204020203" pitchFamily="34" charset="0"/>
              </a:rPr>
              <a:t>REGISTERS(Contd..)</a:t>
            </a:r>
            <a:r>
              <a:rPr lang="en-IN" sz="4000" b="1" dirty="0">
                <a:solidFill>
                  <a:srgbClr val="FFC000"/>
                </a:solidFill>
                <a:latin typeface="Bahnschrift" panose="020B0502040204020203" pitchFamily="34" charset="0"/>
              </a:rPr>
              <a:t>:</a:t>
            </a:r>
            <a:endParaRPr lang="en-US" sz="4000" b="1" u="sng" dirty="0">
              <a:solidFill>
                <a:srgbClr val="FFC000"/>
              </a:solidFill>
              <a:latin typeface="Bahnschrift" panose="020B0502040204020203" pitchFamily="34" charset="0"/>
            </a:endParaRPr>
          </a:p>
        </p:txBody>
      </p:sp>
      <p:sp>
        <p:nvSpPr>
          <p:cNvPr id="12" name="Oval 11">
            <a:extLst>
              <a:ext uri="{FF2B5EF4-FFF2-40B4-BE49-F238E27FC236}">
                <a16:creationId xmlns:a16="http://schemas.microsoft.com/office/drawing/2014/main" id="{79C07B29-D6E4-4A64-B622-2E4F52F8977E}"/>
              </a:ext>
            </a:extLst>
          </p:cNvPr>
          <p:cNvSpPr/>
          <p:nvPr/>
        </p:nvSpPr>
        <p:spPr>
          <a:xfrm>
            <a:off x="189637" y="613847"/>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499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77379F-C4E4-48B9-BB5B-6F0F142C4A2F}"/>
              </a:ext>
            </a:extLst>
          </p:cNvPr>
          <p:cNvSpPr>
            <a:spLocks noGrp="1"/>
          </p:cNvSpPr>
          <p:nvPr>
            <p:ph type="sldNum" sz="quarter" idx="12"/>
          </p:nvPr>
        </p:nvSpPr>
        <p:spPr/>
        <p:txBody>
          <a:bodyPr/>
          <a:lstStyle/>
          <a:p>
            <a:fld id="{C263D6C4-4840-40CC-AC84-17E24B3B7BDE}" type="slidenum">
              <a:rPr lang="en-GB" smtClean="0"/>
              <a:pPr/>
              <a:t>18</a:t>
            </a:fld>
            <a:endParaRPr lang="en-GB" dirty="0"/>
          </a:p>
        </p:txBody>
      </p:sp>
      <p:sp>
        <p:nvSpPr>
          <p:cNvPr id="3" name="TextBox 2">
            <a:extLst>
              <a:ext uri="{FF2B5EF4-FFF2-40B4-BE49-F238E27FC236}">
                <a16:creationId xmlns:a16="http://schemas.microsoft.com/office/drawing/2014/main" id="{21119CE2-E96C-4455-BDC5-CC9598462083}"/>
              </a:ext>
            </a:extLst>
          </p:cNvPr>
          <p:cNvSpPr txBox="1"/>
          <p:nvPr/>
        </p:nvSpPr>
        <p:spPr>
          <a:xfrm>
            <a:off x="640038" y="201889"/>
            <a:ext cx="5802923" cy="707886"/>
          </a:xfrm>
          <a:prstGeom prst="rect">
            <a:avLst/>
          </a:prstGeom>
          <a:noFill/>
        </p:spPr>
        <p:txBody>
          <a:bodyPr wrap="square" rtlCol="0">
            <a:spAutoFit/>
          </a:bodyPr>
          <a:lstStyle/>
          <a:p>
            <a:r>
              <a:rPr lang="en-IN" sz="4000" b="1" u="sng" dirty="0">
                <a:solidFill>
                  <a:srgbClr val="FFC000"/>
                </a:solidFill>
                <a:latin typeface="+mj-lt"/>
              </a:rPr>
              <a:t>ADMUX</a:t>
            </a:r>
            <a:r>
              <a:rPr lang="en-IN" sz="4000" b="1" dirty="0">
                <a:solidFill>
                  <a:srgbClr val="FFC000"/>
                </a:solidFill>
                <a:latin typeface="+mj-lt"/>
              </a:rPr>
              <a:t>:</a:t>
            </a:r>
            <a:endParaRPr lang="en-US" sz="4000" b="1" dirty="0">
              <a:solidFill>
                <a:srgbClr val="FFC000"/>
              </a:solidFill>
              <a:latin typeface="+mj-lt"/>
            </a:endParaRPr>
          </a:p>
        </p:txBody>
      </p:sp>
      <p:sp>
        <p:nvSpPr>
          <p:cNvPr id="5" name="TextBox 4">
            <a:extLst>
              <a:ext uri="{FF2B5EF4-FFF2-40B4-BE49-F238E27FC236}">
                <a16:creationId xmlns:a16="http://schemas.microsoft.com/office/drawing/2014/main" id="{E9C31C70-FC70-46C3-AC76-CC2D0F040B95}"/>
              </a:ext>
            </a:extLst>
          </p:cNvPr>
          <p:cNvSpPr txBox="1"/>
          <p:nvPr/>
        </p:nvSpPr>
        <p:spPr>
          <a:xfrm>
            <a:off x="497964" y="887701"/>
            <a:ext cx="7965831" cy="1015663"/>
          </a:xfrm>
          <a:prstGeom prst="rect">
            <a:avLst/>
          </a:prstGeom>
          <a:noFill/>
        </p:spPr>
        <p:txBody>
          <a:bodyPr wrap="square" rtlCol="0">
            <a:spAutoFit/>
          </a:bodyPr>
          <a:lstStyle/>
          <a:p>
            <a:r>
              <a:rPr lang="en-IN" sz="2000" dirty="0">
                <a:solidFill>
                  <a:schemeClr val="bg1"/>
                </a:solidFill>
                <a:latin typeface="Bahnschrift" panose="020B0502040204020203" pitchFamily="34" charset="0"/>
              </a:rPr>
              <a:t>ADMUX stands for ADC Multiple selection register. All the multiplexers that you saw in the block diagram before , now you’ll understand how they work.</a:t>
            </a:r>
            <a:endParaRPr lang="en-US" sz="2000" dirty="0">
              <a:solidFill>
                <a:schemeClr val="bg1"/>
              </a:solidFill>
              <a:latin typeface="Bahnschrift" panose="020B0502040204020203" pitchFamily="34" charset="0"/>
            </a:endParaRPr>
          </a:p>
        </p:txBody>
      </p:sp>
      <p:pic>
        <p:nvPicPr>
          <p:cNvPr id="6" name="Picture 5">
            <a:extLst>
              <a:ext uri="{FF2B5EF4-FFF2-40B4-BE49-F238E27FC236}">
                <a16:creationId xmlns:a16="http://schemas.microsoft.com/office/drawing/2014/main" id="{94CD0CA3-8B87-4225-B039-4CBAF73E8C14}"/>
              </a:ext>
            </a:extLst>
          </p:cNvPr>
          <p:cNvPicPr>
            <a:picLocks noChangeAspect="1"/>
          </p:cNvPicPr>
          <p:nvPr/>
        </p:nvPicPr>
        <p:blipFill>
          <a:blip r:embed="rId2"/>
          <a:stretch>
            <a:fillRect/>
          </a:stretch>
        </p:blipFill>
        <p:spPr>
          <a:xfrm>
            <a:off x="924550" y="2142187"/>
            <a:ext cx="10342900" cy="1307227"/>
          </a:xfrm>
          <a:prstGeom prst="rect">
            <a:avLst/>
          </a:prstGeom>
        </p:spPr>
      </p:pic>
      <p:pic>
        <p:nvPicPr>
          <p:cNvPr id="7" name="Picture 6">
            <a:extLst>
              <a:ext uri="{FF2B5EF4-FFF2-40B4-BE49-F238E27FC236}">
                <a16:creationId xmlns:a16="http://schemas.microsoft.com/office/drawing/2014/main" id="{B7CCE4E4-15DE-488C-8BD0-5CA420F8272E}"/>
              </a:ext>
            </a:extLst>
          </p:cNvPr>
          <p:cNvPicPr>
            <a:picLocks noChangeAspect="1"/>
          </p:cNvPicPr>
          <p:nvPr/>
        </p:nvPicPr>
        <p:blipFill>
          <a:blip r:embed="rId3"/>
          <a:stretch>
            <a:fillRect/>
          </a:stretch>
        </p:blipFill>
        <p:spPr>
          <a:xfrm>
            <a:off x="1613037" y="3688237"/>
            <a:ext cx="8558980" cy="2956740"/>
          </a:xfrm>
          <a:prstGeom prst="rect">
            <a:avLst/>
          </a:prstGeom>
        </p:spPr>
      </p:pic>
      <p:pic>
        <p:nvPicPr>
          <p:cNvPr id="8" name="Picture 7">
            <a:extLst>
              <a:ext uri="{FF2B5EF4-FFF2-40B4-BE49-F238E27FC236}">
                <a16:creationId xmlns:a16="http://schemas.microsoft.com/office/drawing/2014/main" id="{FABBC9F5-2B26-4947-95EE-E304895CAC72}"/>
              </a:ext>
            </a:extLst>
          </p:cNvPr>
          <p:cNvPicPr>
            <a:picLocks noChangeAspect="1"/>
          </p:cNvPicPr>
          <p:nvPr/>
        </p:nvPicPr>
        <p:blipFill>
          <a:blip r:embed="rId4"/>
          <a:stretch>
            <a:fillRect/>
          </a:stretch>
        </p:blipFill>
        <p:spPr>
          <a:xfrm>
            <a:off x="11214307" y="111540"/>
            <a:ext cx="888585" cy="888585"/>
          </a:xfrm>
          <a:prstGeom prst="rect">
            <a:avLst/>
          </a:prstGeom>
        </p:spPr>
      </p:pic>
      <p:sp>
        <p:nvSpPr>
          <p:cNvPr id="9" name="Oval 8">
            <a:extLst>
              <a:ext uri="{FF2B5EF4-FFF2-40B4-BE49-F238E27FC236}">
                <a16:creationId xmlns:a16="http://schemas.microsoft.com/office/drawing/2014/main" id="{C8AD8413-B05C-40B3-A066-F301493165E4}"/>
              </a:ext>
            </a:extLst>
          </p:cNvPr>
          <p:cNvSpPr/>
          <p:nvPr/>
        </p:nvSpPr>
        <p:spPr>
          <a:xfrm>
            <a:off x="355891" y="418855"/>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0269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A601A4-A7C0-4353-AFF0-3843E4A8EBB2}"/>
              </a:ext>
            </a:extLst>
          </p:cNvPr>
          <p:cNvSpPr>
            <a:spLocks noGrp="1"/>
          </p:cNvSpPr>
          <p:nvPr>
            <p:ph type="sldNum" sz="quarter" idx="12"/>
          </p:nvPr>
        </p:nvSpPr>
        <p:spPr/>
        <p:txBody>
          <a:bodyPr/>
          <a:lstStyle/>
          <a:p>
            <a:fld id="{C263D6C4-4840-40CC-AC84-17E24B3B7BDE}" type="slidenum">
              <a:rPr lang="en-GB" smtClean="0"/>
              <a:pPr/>
              <a:t>19</a:t>
            </a:fld>
            <a:endParaRPr lang="en-GB" dirty="0"/>
          </a:p>
        </p:txBody>
      </p:sp>
      <p:sp>
        <p:nvSpPr>
          <p:cNvPr id="3" name="TextBox 2">
            <a:extLst>
              <a:ext uri="{FF2B5EF4-FFF2-40B4-BE49-F238E27FC236}">
                <a16:creationId xmlns:a16="http://schemas.microsoft.com/office/drawing/2014/main" id="{005E4C0A-C599-48C2-BCAC-7036F52AB446}"/>
              </a:ext>
            </a:extLst>
          </p:cNvPr>
          <p:cNvSpPr txBox="1"/>
          <p:nvPr/>
        </p:nvSpPr>
        <p:spPr>
          <a:xfrm>
            <a:off x="156461" y="2541707"/>
            <a:ext cx="6286500" cy="3970318"/>
          </a:xfrm>
          <a:prstGeom prst="rect">
            <a:avLst/>
          </a:prstGeom>
          <a:noFill/>
        </p:spPr>
        <p:txBody>
          <a:bodyPr wrap="square" rtlCol="0">
            <a:spAutoFit/>
          </a:bodyPr>
          <a:lstStyle/>
          <a:p>
            <a:r>
              <a:rPr lang="en-IN" sz="2800" dirty="0">
                <a:solidFill>
                  <a:schemeClr val="bg1"/>
                </a:solidFill>
                <a:latin typeface="Bahnschrift Condensed" panose="020B0502040204020203" pitchFamily="34" charset="0"/>
              </a:rPr>
              <a:t>REFS[1:0]: It’s a 2-bit number that selects a Vref for ADC based on its value.</a:t>
            </a:r>
          </a:p>
          <a:p>
            <a:endParaRPr lang="en-IN" sz="2800" dirty="0">
              <a:solidFill>
                <a:schemeClr val="bg1"/>
              </a:solidFill>
              <a:latin typeface="Bahnschrift Condensed" panose="020B0502040204020203" pitchFamily="34" charset="0"/>
            </a:endParaRPr>
          </a:p>
          <a:p>
            <a:r>
              <a:rPr lang="en-IN" sz="2800" dirty="0">
                <a:solidFill>
                  <a:schemeClr val="bg1"/>
                </a:solidFill>
                <a:latin typeface="Bahnschrift Condensed" panose="020B0502040204020203" pitchFamily="34" charset="0"/>
              </a:rPr>
              <a:t>ADLAR : It’s used to right or left shift the data. We’ll see how it’s done while dealing with the ADC Data register.</a:t>
            </a:r>
          </a:p>
          <a:p>
            <a:endParaRPr lang="en-IN" sz="2800" dirty="0">
              <a:solidFill>
                <a:schemeClr val="bg1"/>
              </a:solidFill>
              <a:latin typeface="Bahnschrift Condensed" panose="020B0502040204020203" pitchFamily="34" charset="0"/>
            </a:endParaRPr>
          </a:p>
          <a:p>
            <a:r>
              <a:rPr lang="en-IN" sz="2800" dirty="0">
                <a:solidFill>
                  <a:schemeClr val="bg1"/>
                </a:solidFill>
                <a:latin typeface="Bahnschrift Condensed" panose="020B0502040204020203" pitchFamily="34" charset="0"/>
              </a:rPr>
              <a:t>MUX[3:0]: A 4-bit number that selects the ADC channel to read the data from.</a:t>
            </a:r>
          </a:p>
        </p:txBody>
      </p:sp>
      <p:pic>
        <p:nvPicPr>
          <p:cNvPr id="4" name="Picture 3">
            <a:extLst>
              <a:ext uri="{FF2B5EF4-FFF2-40B4-BE49-F238E27FC236}">
                <a16:creationId xmlns:a16="http://schemas.microsoft.com/office/drawing/2014/main" id="{05C6C480-A88E-4D26-968D-C1F38E439929}"/>
              </a:ext>
            </a:extLst>
          </p:cNvPr>
          <p:cNvPicPr>
            <a:picLocks noChangeAspect="1"/>
          </p:cNvPicPr>
          <p:nvPr/>
        </p:nvPicPr>
        <p:blipFill rotWithShape="1">
          <a:blip r:embed="rId2"/>
          <a:srcRect r="15128"/>
          <a:stretch/>
        </p:blipFill>
        <p:spPr>
          <a:xfrm>
            <a:off x="6042857" y="4755286"/>
            <a:ext cx="6060035" cy="2116455"/>
          </a:xfrm>
          <a:prstGeom prst="rect">
            <a:avLst/>
          </a:prstGeom>
        </p:spPr>
      </p:pic>
      <p:pic>
        <p:nvPicPr>
          <p:cNvPr id="7" name="Picture 6">
            <a:extLst>
              <a:ext uri="{FF2B5EF4-FFF2-40B4-BE49-F238E27FC236}">
                <a16:creationId xmlns:a16="http://schemas.microsoft.com/office/drawing/2014/main" id="{E601D760-882D-4E6A-B296-E3226A24859D}"/>
              </a:ext>
            </a:extLst>
          </p:cNvPr>
          <p:cNvPicPr>
            <a:picLocks noChangeAspect="1"/>
          </p:cNvPicPr>
          <p:nvPr/>
        </p:nvPicPr>
        <p:blipFill>
          <a:blip r:embed="rId3"/>
          <a:stretch>
            <a:fillRect/>
          </a:stretch>
        </p:blipFill>
        <p:spPr>
          <a:xfrm>
            <a:off x="11214307" y="111540"/>
            <a:ext cx="888585" cy="888585"/>
          </a:xfrm>
          <a:prstGeom prst="rect">
            <a:avLst/>
          </a:prstGeom>
        </p:spPr>
      </p:pic>
      <p:sp>
        <p:nvSpPr>
          <p:cNvPr id="9" name="TextBox 8">
            <a:extLst>
              <a:ext uri="{FF2B5EF4-FFF2-40B4-BE49-F238E27FC236}">
                <a16:creationId xmlns:a16="http://schemas.microsoft.com/office/drawing/2014/main" id="{D5D1D68B-4C65-4D66-875A-7EE3DD7431E9}"/>
              </a:ext>
            </a:extLst>
          </p:cNvPr>
          <p:cNvSpPr txBox="1"/>
          <p:nvPr/>
        </p:nvSpPr>
        <p:spPr>
          <a:xfrm>
            <a:off x="640038" y="201889"/>
            <a:ext cx="5802923" cy="707886"/>
          </a:xfrm>
          <a:prstGeom prst="rect">
            <a:avLst/>
          </a:prstGeom>
          <a:noFill/>
        </p:spPr>
        <p:txBody>
          <a:bodyPr wrap="square" rtlCol="0">
            <a:spAutoFit/>
          </a:bodyPr>
          <a:lstStyle/>
          <a:p>
            <a:r>
              <a:rPr lang="en-IN" sz="4000" b="1" u="sng" dirty="0">
                <a:solidFill>
                  <a:srgbClr val="FFC000"/>
                </a:solidFill>
                <a:latin typeface="+mj-lt"/>
              </a:rPr>
              <a:t>ADMUX(Contd..)</a:t>
            </a:r>
            <a:r>
              <a:rPr lang="en-IN" sz="4000" b="1" dirty="0">
                <a:solidFill>
                  <a:srgbClr val="FFC000"/>
                </a:solidFill>
                <a:latin typeface="+mj-lt"/>
              </a:rPr>
              <a:t>:</a:t>
            </a:r>
            <a:endParaRPr lang="en-US" sz="4000" b="1" dirty="0">
              <a:solidFill>
                <a:srgbClr val="FFC000"/>
              </a:solidFill>
              <a:latin typeface="+mj-lt"/>
            </a:endParaRPr>
          </a:p>
        </p:txBody>
      </p:sp>
      <p:sp>
        <p:nvSpPr>
          <p:cNvPr id="10" name="Oval 9">
            <a:extLst>
              <a:ext uri="{FF2B5EF4-FFF2-40B4-BE49-F238E27FC236}">
                <a16:creationId xmlns:a16="http://schemas.microsoft.com/office/drawing/2014/main" id="{3D44887C-31B6-4B1B-ADA5-24824AF972E8}"/>
              </a:ext>
            </a:extLst>
          </p:cNvPr>
          <p:cNvSpPr/>
          <p:nvPr/>
        </p:nvSpPr>
        <p:spPr>
          <a:xfrm>
            <a:off x="355891" y="418855"/>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46915EF3-9644-46DF-8A3B-DD5D0CD59D03}"/>
              </a:ext>
            </a:extLst>
          </p:cNvPr>
          <p:cNvPicPr>
            <a:picLocks noChangeAspect="1"/>
          </p:cNvPicPr>
          <p:nvPr/>
        </p:nvPicPr>
        <p:blipFill>
          <a:blip r:embed="rId4"/>
          <a:stretch>
            <a:fillRect/>
          </a:stretch>
        </p:blipFill>
        <p:spPr>
          <a:xfrm>
            <a:off x="871407" y="1103868"/>
            <a:ext cx="10342900" cy="1307227"/>
          </a:xfrm>
          <a:prstGeom prst="rect">
            <a:avLst/>
          </a:prstGeom>
        </p:spPr>
      </p:pic>
    </p:spTree>
    <p:extLst>
      <p:ext uri="{BB962C8B-B14F-4D97-AF65-F5344CB8AC3E}">
        <p14:creationId xmlns:p14="http://schemas.microsoft.com/office/powerpoint/2010/main" val="1577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8381169" cy="859055"/>
          </a:xfrm>
        </p:spPr>
        <p:txBody>
          <a:bodyPr>
            <a:normAutofit fontScale="90000"/>
          </a:bodyPr>
          <a:lstStyle/>
          <a:p>
            <a:r>
              <a:rPr lang="en-US" dirty="0"/>
              <a:t>Session 4: ADCs and USART</a:t>
            </a:r>
            <a:endParaRPr lang="en-GB"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b="1" dirty="0"/>
              <a:t> 30</a:t>
            </a:r>
            <a:r>
              <a:rPr lang="en-US" b="1" baseline="30000" dirty="0"/>
              <a:t>th</a:t>
            </a:r>
            <a:r>
              <a:rPr lang="en-US" b="1" dirty="0"/>
              <a:t> Sep’18, 9:00</a:t>
            </a:r>
            <a:r>
              <a:rPr lang="en-US" b="1" dirty="0">
                <a:sym typeface="Wingdings" panose="05000000000000000000" pitchFamily="2" charset="2"/>
              </a:rPr>
              <a:t> to 12:00 Hrs.</a:t>
            </a:r>
            <a:endParaRPr lang="en-GB" b="1"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a:t>
            </a:fld>
            <a:endParaRPr lang="en-GB" dirty="0"/>
          </a:p>
        </p:txBody>
      </p:sp>
      <p:pic>
        <p:nvPicPr>
          <p:cNvPr id="6" name="Picture 5">
            <a:extLst>
              <a:ext uri="{FF2B5EF4-FFF2-40B4-BE49-F238E27FC236}">
                <a16:creationId xmlns:a16="http://schemas.microsoft.com/office/drawing/2014/main" id="{E77668DF-5E5C-44EE-BC90-F82A7F885C21}"/>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F25BCD-281E-42AA-9B1B-2A2009C75BA2}"/>
              </a:ext>
            </a:extLst>
          </p:cNvPr>
          <p:cNvSpPr>
            <a:spLocks noGrp="1"/>
          </p:cNvSpPr>
          <p:nvPr>
            <p:ph type="sldNum" sz="quarter" idx="12"/>
          </p:nvPr>
        </p:nvSpPr>
        <p:spPr/>
        <p:txBody>
          <a:bodyPr/>
          <a:lstStyle/>
          <a:p>
            <a:fld id="{C263D6C4-4840-40CC-AC84-17E24B3B7BDE}" type="slidenum">
              <a:rPr lang="en-GB" smtClean="0"/>
              <a:pPr/>
              <a:t>20</a:t>
            </a:fld>
            <a:endParaRPr lang="en-GB" dirty="0"/>
          </a:p>
        </p:txBody>
      </p:sp>
      <p:sp>
        <p:nvSpPr>
          <p:cNvPr id="3" name="TextBox 2">
            <a:extLst>
              <a:ext uri="{FF2B5EF4-FFF2-40B4-BE49-F238E27FC236}">
                <a16:creationId xmlns:a16="http://schemas.microsoft.com/office/drawing/2014/main" id="{8937BF10-C33A-4AF9-A085-116DECE6DBF8}"/>
              </a:ext>
            </a:extLst>
          </p:cNvPr>
          <p:cNvSpPr txBox="1"/>
          <p:nvPr/>
        </p:nvSpPr>
        <p:spPr>
          <a:xfrm>
            <a:off x="497964" y="1000125"/>
            <a:ext cx="6919546" cy="830997"/>
          </a:xfrm>
          <a:prstGeom prst="rect">
            <a:avLst/>
          </a:prstGeom>
          <a:noFill/>
        </p:spPr>
        <p:txBody>
          <a:bodyPr wrap="square" rtlCol="0">
            <a:spAutoFit/>
          </a:bodyPr>
          <a:lstStyle/>
          <a:p>
            <a:pPr marL="342900" indent="-342900">
              <a:buFont typeface="Wingdings" panose="05000000000000000000" pitchFamily="2" charset="2"/>
              <a:buChar char="v"/>
            </a:pPr>
            <a:r>
              <a:rPr lang="en-IN" sz="2400" dirty="0">
                <a:solidFill>
                  <a:schemeClr val="bg1"/>
                </a:solidFill>
                <a:latin typeface="Bahnschrift Condensed" panose="020B0502040204020203" pitchFamily="34" charset="0"/>
              </a:rPr>
              <a:t>Stands for ADC Status control register. It is like the brain or control unit of the ADC.</a:t>
            </a:r>
          </a:p>
        </p:txBody>
      </p:sp>
      <p:pic>
        <p:nvPicPr>
          <p:cNvPr id="4" name="Picture 3">
            <a:extLst>
              <a:ext uri="{FF2B5EF4-FFF2-40B4-BE49-F238E27FC236}">
                <a16:creationId xmlns:a16="http://schemas.microsoft.com/office/drawing/2014/main" id="{C53573F9-2627-4794-B065-6DECFFFE0D01}"/>
              </a:ext>
            </a:extLst>
          </p:cNvPr>
          <p:cNvPicPr>
            <a:picLocks noChangeAspect="1"/>
          </p:cNvPicPr>
          <p:nvPr/>
        </p:nvPicPr>
        <p:blipFill>
          <a:blip r:embed="rId2"/>
          <a:stretch>
            <a:fillRect/>
          </a:stretch>
        </p:blipFill>
        <p:spPr>
          <a:xfrm>
            <a:off x="737730" y="1980665"/>
            <a:ext cx="10717670" cy="1448335"/>
          </a:xfrm>
          <a:prstGeom prst="rect">
            <a:avLst/>
          </a:prstGeom>
        </p:spPr>
      </p:pic>
      <p:pic>
        <p:nvPicPr>
          <p:cNvPr id="5" name="Picture 4">
            <a:extLst>
              <a:ext uri="{FF2B5EF4-FFF2-40B4-BE49-F238E27FC236}">
                <a16:creationId xmlns:a16="http://schemas.microsoft.com/office/drawing/2014/main" id="{73A3D8F8-0918-439B-AE06-7BCD78C9FCF2}"/>
              </a:ext>
            </a:extLst>
          </p:cNvPr>
          <p:cNvPicPr>
            <a:picLocks noChangeAspect="1"/>
          </p:cNvPicPr>
          <p:nvPr/>
        </p:nvPicPr>
        <p:blipFill>
          <a:blip r:embed="rId3"/>
          <a:stretch>
            <a:fillRect/>
          </a:stretch>
        </p:blipFill>
        <p:spPr>
          <a:xfrm>
            <a:off x="11214307" y="111540"/>
            <a:ext cx="888585" cy="888585"/>
          </a:xfrm>
          <a:prstGeom prst="rect">
            <a:avLst/>
          </a:prstGeom>
        </p:spPr>
      </p:pic>
      <p:sp>
        <p:nvSpPr>
          <p:cNvPr id="7" name="TextBox 6">
            <a:extLst>
              <a:ext uri="{FF2B5EF4-FFF2-40B4-BE49-F238E27FC236}">
                <a16:creationId xmlns:a16="http://schemas.microsoft.com/office/drawing/2014/main" id="{E1705FC1-1655-40CB-8E2B-56645E7C34CE}"/>
              </a:ext>
            </a:extLst>
          </p:cNvPr>
          <p:cNvSpPr txBox="1"/>
          <p:nvPr/>
        </p:nvSpPr>
        <p:spPr>
          <a:xfrm>
            <a:off x="640038" y="201889"/>
            <a:ext cx="5802923" cy="707886"/>
          </a:xfrm>
          <a:prstGeom prst="rect">
            <a:avLst/>
          </a:prstGeom>
          <a:noFill/>
        </p:spPr>
        <p:txBody>
          <a:bodyPr wrap="square" rtlCol="0">
            <a:spAutoFit/>
          </a:bodyPr>
          <a:lstStyle/>
          <a:p>
            <a:r>
              <a:rPr lang="en-IN" sz="4000" b="1" u="sng" dirty="0">
                <a:solidFill>
                  <a:srgbClr val="FFC000"/>
                </a:solidFill>
                <a:latin typeface="+mj-lt"/>
              </a:rPr>
              <a:t>ADSCRA</a:t>
            </a:r>
            <a:r>
              <a:rPr lang="en-IN" sz="4000" b="1" dirty="0">
                <a:solidFill>
                  <a:srgbClr val="FFC000"/>
                </a:solidFill>
                <a:latin typeface="+mj-lt"/>
              </a:rPr>
              <a:t>:</a:t>
            </a:r>
            <a:endParaRPr lang="en-US" sz="4000" b="1" dirty="0">
              <a:solidFill>
                <a:srgbClr val="FFC000"/>
              </a:solidFill>
              <a:latin typeface="+mj-lt"/>
            </a:endParaRPr>
          </a:p>
        </p:txBody>
      </p:sp>
      <p:sp>
        <p:nvSpPr>
          <p:cNvPr id="8" name="Oval 7">
            <a:extLst>
              <a:ext uri="{FF2B5EF4-FFF2-40B4-BE49-F238E27FC236}">
                <a16:creationId xmlns:a16="http://schemas.microsoft.com/office/drawing/2014/main" id="{7B22B5C8-B78A-4892-A8B6-A1631DE4FF9B}"/>
              </a:ext>
            </a:extLst>
          </p:cNvPr>
          <p:cNvSpPr/>
          <p:nvPr/>
        </p:nvSpPr>
        <p:spPr>
          <a:xfrm>
            <a:off x="355891" y="418855"/>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CCDBDC9-3AC8-4E8C-AB7D-B3300DD48F8F}"/>
              </a:ext>
            </a:extLst>
          </p:cNvPr>
          <p:cNvSpPr/>
          <p:nvPr/>
        </p:nvSpPr>
        <p:spPr>
          <a:xfrm>
            <a:off x="737730" y="3631145"/>
            <a:ext cx="10476577" cy="3108543"/>
          </a:xfrm>
          <a:prstGeom prst="rect">
            <a:avLst/>
          </a:prstGeom>
        </p:spPr>
        <p:txBody>
          <a:bodyPr wrap="square">
            <a:spAutoFit/>
          </a:bodyPr>
          <a:lstStyle/>
          <a:p>
            <a:r>
              <a:rPr lang="en-IN" sz="2800" dirty="0">
                <a:solidFill>
                  <a:srgbClr val="FFC000"/>
                </a:solidFill>
                <a:latin typeface="Bahnschrift Condensed" panose="020B0502040204020203" pitchFamily="34" charset="0"/>
              </a:rPr>
              <a:t>ADEN</a:t>
            </a:r>
            <a:r>
              <a:rPr lang="en-IN" sz="2800" dirty="0">
                <a:solidFill>
                  <a:schemeClr val="accent2">
                    <a:lumMod val="40000"/>
                    <a:lumOff val="60000"/>
                  </a:schemeClr>
                </a:solidFill>
                <a:latin typeface="Bahnschrift Condensed" panose="020B0502040204020203" pitchFamily="34" charset="0"/>
              </a:rPr>
              <a:t> : </a:t>
            </a:r>
          </a:p>
          <a:p>
            <a:r>
              <a:rPr lang="en-IN" sz="2800" dirty="0">
                <a:solidFill>
                  <a:schemeClr val="accent2">
                    <a:lumMod val="40000"/>
                    <a:lumOff val="60000"/>
                  </a:schemeClr>
                </a:solidFill>
                <a:latin typeface="Bahnschrift Condensed" panose="020B0502040204020203" pitchFamily="34" charset="0"/>
              </a:rPr>
              <a:t>	Writing 1 to this bit turns on the ADC , writing 0 turns it off. So it’s the most 	essential for ADC working.</a:t>
            </a:r>
          </a:p>
          <a:p>
            <a:endParaRPr lang="en-IN" sz="2800" dirty="0">
              <a:solidFill>
                <a:schemeClr val="accent2">
                  <a:lumMod val="40000"/>
                  <a:lumOff val="60000"/>
                </a:schemeClr>
              </a:solidFill>
              <a:latin typeface="Bahnschrift Condensed" panose="020B0502040204020203" pitchFamily="34" charset="0"/>
            </a:endParaRPr>
          </a:p>
          <a:p>
            <a:r>
              <a:rPr lang="en-IN" sz="2800" dirty="0">
                <a:solidFill>
                  <a:srgbClr val="FFC000"/>
                </a:solidFill>
                <a:latin typeface="Bahnschrift Condensed" panose="020B0502040204020203" pitchFamily="34" charset="0"/>
              </a:rPr>
              <a:t>ADSC</a:t>
            </a:r>
            <a:r>
              <a:rPr lang="en-IN" sz="2800" dirty="0">
                <a:solidFill>
                  <a:schemeClr val="accent2">
                    <a:lumMod val="40000"/>
                    <a:lumOff val="60000"/>
                  </a:schemeClr>
                </a:solidFill>
                <a:latin typeface="Bahnschrift Condensed" panose="020B0502040204020203" pitchFamily="34" charset="0"/>
              </a:rPr>
              <a:t>: </a:t>
            </a:r>
          </a:p>
          <a:p>
            <a:r>
              <a:rPr lang="en-IN" sz="2800" dirty="0">
                <a:solidFill>
                  <a:schemeClr val="accent2">
                    <a:lumMod val="40000"/>
                    <a:lumOff val="60000"/>
                  </a:schemeClr>
                </a:solidFill>
                <a:latin typeface="Bahnschrift Condensed" panose="020B0502040204020203" pitchFamily="34" charset="0"/>
              </a:rPr>
              <a:t>	Writing 1 to this bit starts a new conversion. It is set to 0 automatically after 	conversion ends. **Writing 0 explicitly has no effect.</a:t>
            </a:r>
          </a:p>
        </p:txBody>
      </p:sp>
    </p:spTree>
    <p:extLst>
      <p:ext uri="{BB962C8B-B14F-4D97-AF65-F5344CB8AC3E}">
        <p14:creationId xmlns:p14="http://schemas.microsoft.com/office/powerpoint/2010/main" val="3258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F25BCD-281E-42AA-9B1B-2A2009C75BA2}"/>
              </a:ext>
            </a:extLst>
          </p:cNvPr>
          <p:cNvSpPr>
            <a:spLocks noGrp="1"/>
          </p:cNvSpPr>
          <p:nvPr>
            <p:ph type="sldNum" sz="quarter" idx="12"/>
          </p:nvPr>
        </p:nvSpPr>
        <p:spPr/>
        <p:txBody>
          <a:bodyPr/>
          <a:lstStyle/>
          <a:p>
            <a:fld id="{C263D6C4-4840-40CC-AC84-17E24B3B7BDE}" type="slidenum">
              <a:rPr lang="en-GB" smtClean="0"/>
              <a:pPr/>
              <a:t>21</a:t>
            </a:fld>
            <a:endParaRPr lang="en-GB" dirty="0"/>
          </a:p>
        </p:txBody>
      </p:sp>
      <p:pic>
        <p:nvPicPr>
          <p:cNvPr id="4" name="Picture 3">
            <a:extLst>
              <a:ext uri="{FF2B5EF4-FFF2-40B4-BE49-F238E27FC236}">
                <a16:creationId xmlns:a16="http://schemas.microsoft.com/office/drawing/2014/main" id="{C53573F9-2627-4794-B065-6DECFFFE0D01}"/>
              </a:ext>
            </a:extLst>
          </p:cNvPr>
          <p:cNvPicPr>
            <a:picLocks noChangeAspect="1"/>
          </p:cNvPicPr>
          <p:nvPr/>
        </p:nvPicPr>
        <p:blipFill>
          <a:blip r:embed="rId2"/>
          <a:stretch>
            <a:fillRect/>
          </a:stretch>
        </p:blipFill>
        <p:spPr>
          <a:xfrm>
            <a:off x="534530" y="1045300"/>
            <a:ext cx="10717670" cy="1448335"/>
          </a:xfrm>
          <a:prstGeom prst="rect">
            <a:avLst/>
          </a:prstGeom>
        </p:spPr>
      </p:pic>
      <p:pic>
        <p:nvPicPr>
          <p:cNvPr id="5" name="Picture 4">
            <a:extLst>
              <a:ext uri="{FF2B5EF4-FFF2-40B4-BE49-F238E27FC236}">
                <a16:creationId xmlns:a16="http://schemas.microsoft.com/office/drawing/2014/main" id="{73A3D8F8-0918-439B-AE06-7BCD78C9FCF2}"/>
              </a:ext>
            </a:extLst>
          </p:cNvPr>
          <p:cNvPicPr>
            <a:picLocks noChangeAspect="1"/>
          </p:cNvPicPr>
          <p:nvPr/>
        </p:nvPicPr>
        <p:blipFill>
          <a:blip r:embed="rId3"/>
          <a:stretch>
            <a:fillRect/>
          </a:stretch>
        </p:blipFill>
        <p:spPr>
          <a:xfrm>
            <a:off x="11214307" y="111540"/>
            <a:ext cx="888585" cy="888585"/>
          </a:xfrm>
          <a:prstGeom prst="rect">
            <a:avLst/>
          </a:prstGeom>
        </p:spPr>
      </p:pic>
      <p:sp>
        <p:nvSpPr>
          <p:cNvPr id="7" name="TextBox 6">
            <a:extLst>
              <a:ext uri="{FF2B5EF4-FFF2-40B4-BE49-F238E27FC236}">
                <a16:creationId xmlns:a16="http://schemas.microsoft.com/office/drawing/2014/main" id="{E1705FC1-1655-40CB-8E2B-56645E7C34CE}"/>
              </a:ext>
            </a:extLst>
          </p:cNvPr>
          <p:cNvSpPr txBox="1"/>
          <p:nvPr/>
        </p:nvSpPr>
        <p:spPr>
          <a:xfrm>
            <a:off x="640038" y="201889"/>
            <a:ext cx="5802923" cy="707886"/>
          </a:xfrm>
          <a:prstGeom prst="rect">
            <a:avLst/>
          </a:prstGeom>
          <a:noFill/>
        </p:spPr>
        <p:txBody>
          <a:bodyPr wrap="square" rtlCol="0">
            <a:spAutoFit/>
          </a:bodyPr>
          <a:lstStyle/>
          <a:p>
            <a:r>
              <a:rPr lang="en-IN" sz="4000" b="1" u="sng" dirty="0">
                <a:solidFill>
                  <a:srgbClr val="FFC000"/>
                </a:solidFill>
                <a:latin typeface="+mj-lt"/>
              </a:rPr>
              <a:t>ADSCRA(Contd..)</a:t>
            </a:r>
            <a:r>
              <a:rPr lang="en-IN" sz="4000" b="1" dirty="0">
                <a:solidFill>
                  <a:srgbClr val="FFC000"/>
                </a:solidFill>
                <a:latin typeface="+mj-lt"/>
              </a:rPr>
              <a:t>:</a:t>
            </a:r>
            <a:endParaRPr lang="en-US" sz="4000" b="1" dirty="0">
              <a:solidFill>
                <a:srgbClr val="FFC000"/>
              </a:solidFill>
              <a:latin typeface="+mj-lt"/>
            </a:endParaRPr>
          </a:p>
        </p:txBody>
      </p:sp>
      <p:sp>
        <p:nvSpPr>
          <p:cNvPr id="8" name="Oval 7">
            <a:extLst>
              <a:ext uri="{FF2B5EF4-FFF2-40B4-BE49-F238E27FC236}">
                <a16:creationId xmlns:a16="http://schemas.microsoft.com/office/drawing/2014/main" id="{7B22B5C8-B78A-4892-A8B6-A1631DE4FF9B}"/>
              </a:ext>
            </a:extLst>
          </p:cNvPr>
          <p:cNvSpPr/>
          <p:nvPr/>
        </p:nvSpPr>
        <p:spPr>
          <a:xfrm>
            <a:off x="355891" y="418855"/>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BBC89F5-9FCC-4F23-BBA6-3EC0B725B36A}"/>
              </a:ext>
            </a:extLst>
          </p:cNvPr>
          <p:cNvSpPr txBox="1"/>
          <p:nvPr/>
        </p:nvSpPr>
        <p:spPr>
          <a:xfrm>
            <a:off x="387527" y="2538810"/>
            <a:ext cx="11416945" cy="4524315"/>
          </a:xfrm>
          <a:prstGeom prst="rect">
            <a:avLst/>
          </a:prstGeom>
          <a:noFill/>
        </p:spPr>
        <p:txBody>
          <a:bodyPr wrap="square" rtlCol="0">
            <a:spAutoFit/>
          </a:bodyPr>
          <a:lstStyle/>
          <a:p>
            <a:r>
              <a:rPr lang="en-IN" sz="2400" dirty="0">
                <a:solidFill>
                  <a:srgbClr val="FFC000"/>
                </a:solidFill>
                <a:latin typeface="Bahnschrift Condensed" panose="020B0502040204020203" pitchFamily="34" charset="0"/>
              </a:rPr>
              <a:t>ADATE :</a:t>
            </a:r>
            <a:r>
              <a:rPr lang="en-IN" sz="2400" dirty="0">
                <a:solidFill>
                  <a:schemeClr val="accent2">
                    <a:lumMod val="40000"/>
                    <a:lumOff val="60000"/>
                  </a:schemeClr>
                </a:solidFill>
                <a:latin typeface="Bahnschrift Condensed" panose="020B0502040204020203" pitchFamily="34" charset="0"/>
              </a:rPr>
              <a:t> Writing 1 to this enables auto triggering that is (setting and resetting of ADSC continuously). The ADC in MCU can work in 6 modes. We will see that later.</a:t>
            </a:r>
          </a:p>
          <a:p>
            <a:endParaRPr lang="en-IN" sz="2400" dirty="0">
              <a:solidFill>
                <a:schemeClr val="accent2">
                  <a:lumMod val="40000"/>
                  <a:lumOff val="60000"/>
                </a:schemeClr>
              </a:solidFill>
              <a:latin typeface="Bahnschrift Condensed" panose="020B0502040204020203" pitchFamily="34" charset="0"/>
            </a:endParaRPr>
          </a:p>
          <a:p>
            <a:r>
              <a:rPr lang="en-IN" sz="2400" dirty="0">
                <a:solidFill>
                  <a:srgbClr val="FFC000"/>
                </a:solidFill>
                <a:latin typeface="Bahnschrift Condensed" panose="020B0502040204020203" pitchFamily="34" charset="0"/>
              </a:rPr>
              <a:t>ADIF:</a:t>
            </a:r>
            <a:r>
              <a:rPr lang="en-IN" sz="2400" dirty="0">
                <a:solidFill>
                  <a:schemeClr val="accent2">
                    <a:lumMod val="40000"/>
                    <a:lumOff val="60000"/>
                  </a:schemeClr>
                </a:solidFill>
                <a:latin typeface="Bahnschrift Condensed" panose="020B0502040204020203" pitchFamily="34" charset="0"/>
              </a:rPr>
              <a:t> ADC interrupt flag. Gets set to 1 every time a conversation ends. Can be manually written to 0 or returns to 0 at the end of interrupt service routine of ADIF.</a:t>
            </a:r>
          </a:p>
          <a:p>
            <a:endParaRPr lang="en-IN" sz="2400" dirty="0">
              <a:solidFill>
                <a:schemeClr val="accent2">
                  <a:lumMod val="40000"/>
                  <a:lumOff val="60000"/>
                </a:schemeClr>
              </a:solidFill>
              <a:latin typeface="Bahnschrift Condensed" panose="020B0502040204020203" pitchFamily="34" charset="0"/>
            </a:endParaRPr>
          </a:p>
          <a:p>
            <a:r>
              <a:rPr lang="en-IN" sz="2400" dirty="0">
                <a:solidFill>
                  <a:srgbClr val="FFC000"/>
                </a:solidFill>
                <a:latin typeface="Bahnschrift Condensed" panose="020B0502040204020203" pitchFamily="34" charset="0"/>
              </a:rPr>
              <a:t>ADIE:</a:t>
            </a:r>
            <a:r>
              <a:rPr lang="en-IN" sz="2400" dirty="0">
                <a:solidFill>
                  <a:schemeClr val="accent2">
                    <a:lumMod val="40000"/>
                    <a:lumOff val="60000"/>
                  </a:schemeClr>
                </a:solidFill>
                <a:latin typeface="Bahnschrift Condensed" panose="020B0502040204020203" pitchFamily="34" charset="0"/>
              </a:rPr>
              <a:t> Writing 1 to this (along side writing 1 to I-bit of SREG) enables the ADC interrupt. Otherwise , ADIF will be set to 1 but interrupt won’t be triggered.</a:t>
            </a:r>
          </a:p>
          <a:p>
            <a:endParaRPr lang="en-IN" sz="2400" dirty="0">
              <a:solidFill>
                <a:schemeClr val="accent2">
                  <a:lumMod val="40000"/>
                  <a:lumOff val="60000"/>
                </a:schemeClr>
              </a:solidFill>
              <a:latin typeface="Bahnschrift Condensed" panose="020B0502040204020203" pitchFamily="34" charset="0"/>
            </a:endParaRPr>
          </a:p>
          <a:p>
            <a:r>
              <a:rPr lang="en-IN" sz="2400" dirty="0">
                <a:solidFill>
                  <a:srgbClr val="FFC000"/>
                </a:solidFill>
                <a:latin typeface="Bahnschrift Condensed" panose="020B0502040204020203" pitchFamily="34" charset="0"/>
              </a:rPr>
              <a:t>ADPS[2:0]: </a:t>
            </a:r>
            <a:r>
              <a:rPr lang="en-IN" sz="2400" dirty="0">
                <a:solidFill>
                  <a:schemeClr val="accent2">
                    <a:lumMod val="40000"/>
                    <a:lumOff val="60000"/>
                  </a:schemeClr>
                </a:solidFill>
                <a:latin typeface="Bahnschrift Condensed" panose="020B0502040204020203" pitchFamily="34" charset="0"/>
              </a:rPr>
              <a:t>It’s a 3-bit binary number which controls what pre-scaler need to be applied on the clock frequency before given as input to ADC.</a:t>
            </a:r>
          </a:p>
          <a:p>
            <a:endParaRPr lang="en-US" sz="2400" dirty="0">
              <a:solidFill>
                <a:schemeClr val="accent2">
                  <a:lumMod val="40000"/>
                  <a:lumOff val="60000"/>
                </a:schemeClr>
              </a:solidFill>
              <a:latin typeface="Bahnschrift Condensed" panose="020B0502040204020203" pitchFamily="34" charset="0"/>
            </a:endParaRPr>
          </a:p>
        </p:txBody>
      </p:sp>
    </p:spTree>
    <p:extLst>
      <p:ext uri="{BB962C8B-B14F-4D97-AF65-F5344CB8AC3E}">
        <p14:creationId xmlns:p14="http://schemas.microsoft.com/office/powerpoint/2010/main" val="111544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598003-637B-4832-8314-AAC9BC0467A0}"/>
              </a:ext>
            </a:extLst>
          </p:cNvPr>
          <p:cNvSpPr>
            <a:spLocks noGrp="1"/>
          </p:cNvSpPr>
          <p:nvPr>
            <p:ph type="sldNum" sz="quarter" idx="12"/>
          </p:nvPr>
        </p:nvSpPr>
        <p:spPr/>
        <p:txBody>
          <a:bodyPr/>
          <a:lstStyle/>
          <a:p>
            <a:fld id="{C263D6C4-4840-40CC-AC84-17E24B3B7BDE}" type="slidenum">
              <a:rPr lang="en-GB" smtClean="0"/>
              <a:pPr/>
              <a:t>22</a:t>
            </a:fld>
            <a:endParaRPr lang="en-GB" dirty="0"/>
          </a:p>
        </p:txBody>
      </p:sp>
      <p:sp>
        <p:nvSpPr>
          <p:cNvPr id="4" name="TextBox 3">
            <a:extLst>
              <a:ext uri="{FF2B5EF4-FFF2-40B4-BE49-F238E27FC236}">
                <a16:creationId xmlns:a16="http://schemas.microsoft.com/office/drawing/2014/main" id="{6ADE8074-096A-4774-8F1D-D417E8DF031F}"/>
              </a:ext>
            </a:extLst>
          </p:cNvPr>
          <p:cNvSpPr txBox="1"/>
          <p:nvPr/>
        </p:nvSpPr>
        <p:spPr>
          <a:xfrm>
            <a:off x="497964" y="956684"/>
            <a:ext cx="9170377" cy="7109639"/>
          </a:xfrm>
          <a:prstGeom prst="rect">
            <a:avLst/>
          </a:prstGeom>
          <a:noFill/>
        </p:spPr>
        <p:txBody>
          <a:bodyPr wrap="square" rtlCol="0">
            <a:spAutoFit/>
          </a:bodyPr>
          <a:lstStyle/>
          <a:p>
            <a:r>
              <a:rPr lang="en-IN" sz="2400" dirty="0">
                <a:solidFill>
                  <a:schemeClr val="bg1"/>
                </a:solidFill>
                <a:latin typeface="Bahnschrift Condensed" panose="020B0502040204020203" pitchFamily="34" charset="0"/>
              </a:rPr>
              <a:t>It has two parts – ADCL &amp; ADCH. Both of them are 8-bit storage registers(read only). Now we will see what is the function of ADLAR.  Writing ADLAR to 1 left shifts the data while ADLAR=0 means it’s right shifted.</a:t>
            </a:r>
          </a:p>
          <a:p>
            <a:endParaRPr lang="en-IN" sz="2400" dirty="0">
              <a:solidFill>
                <a:schemeClr val="bg1"/>
              </a:solidFill>
              <a:latin typeface="Bahnschrift Condensed" panose="020B0502040204020203" pitchFamily="34" charset="0"/>
            </a:endParaRPr>
          </a:p>
          <a:p>
            <a:r>
              <a:rPr lang="en-IN" sz="2400" dirty="0">
                <a:solidFill>
                  <a:schemeClr val="bg1"/>
                </a:solidFill>
                <a:latin typeface="Bahnschrift Condensed" panose="020B0502040204020203" pitchFamily="34" charset="0"/>
              </a:rPr>
              <a:t>RIGHT SHIFTED:</a:t>
            </a:r>
          </a:p>
          <a:p>
            <a:endParaRPr lang="en-IN" sz="2400" dirty="0">
              <a:solidFill>
                <a:schemeClr val="bg1"/>
              </a:solidFill>
              <a:latin typeface="Bahnschrift Condensed" panose="020B0502040204020203" pitchFamily="34" charset="0"/>
            </a:endParaRPr>
          </a:p>
          <a:p>
            <a:endParaRPr lang="en-IN" sz="2400" dirty="0">
              <a:solidFill>
                <a:schemeClr val="bg1"/>
              </a:solidFill>
              <a:latin typeface="Bahnschrift Condensed" panose="020B0502040204020203" pitchFamily="34" charset="0"/>
            </a:endParaRPr>
          </a:p>
          <a:p>
            <a:endParaRPr lang="en-IN" sz="2400" dirty="0">
              <a:solidFill>
                <a:schemeClr val="bg1"/>
              </a:solidFill>
              <a:latin typeface="Bahnschrift Condensed" panose="020B0502040204020203" pitchFamily="34" charset="0"/>
            </a:endParaRPr>
          </a:p>
          <a:p>
            <a:endParaRPr lang="en-IN" sz="2400" dirty="0">
              <a:solidFill>
                <a:schemeClr val="bg1"/>
              </a:solidFill>
              <a:latin typeface="Bahnschrift Condensed" panose="020B0502040204020203" pitchFamily="34" charset="0"/>
            </a:endParaRPr>
          </a:p>
          <a:p>
            <a:endParaRPr lang="en-IN" sz="2400" dirty="0">
              <a:solidFill>
                <a:schemeClr val="bg1"/>
              </a:solidFill>
              <a:latin typeface="Bahnschrift Condensed" panose="020B0502040204020203" pitchFamily="34" charset="0"/>
            </a:endParaRPr>
          </a:p>
          <a:p>
            <a:r>
              <a:rPr lang="en-IN" sz="2400" dirty="0">
                <a:solidFill>
                  <a:schemeClr val="bg1"/>
                </a:solidFill>
                <a:latin typeface="Bahnschrift Condensed" panose="020B0502040204020203" pitchFamily="34" charset="0"/>
              </a:rPr>
              <a:t>LEFT SHIFTED:</a:t>
            </a:r>
          </a:p>
          <a:p>
            <a:endParaRPr lang="en-IN" sz="2400" dirty="0">
              <a:solidFill>
                <a:schemeClr val="bg1"/>
              </a:solidFill>
              <a:latin typeface="Bahnschrift Condensed" panose="020B0502040204020203" pitchFamily="34" charset="0"/>
            </a:endParaRPr>
          </a:p>
          <a:p>
            <a:endParaRPr lang="en-IN" sz="2400" dirty="0">
              <a:solidFill>
                <a:schemeClr val="bg1"/>
              </a:solidFill>
              <a:latin typeface="Bahnschrift Condensed" panose="020B0502040204020203" pitchFamily="34" charset="0"/>
            </a:endParaRPr>
          </a:p>
          <a:p>
            <a:endParaRPr lang="en-IN" sz="2400" dirty="0">
              <a:solidFill>
                <a:schemeClr val="bg1"/>
              </a:solidFill>
              <a:latin typeface="Bahnschrift Condensed" panose="020B0502040204020203" pitchFamily="34" charset="0"/>
            </a:endParaRPr>
          </a:p>
          <a:p>
            <a:endParaRPr lang="en-IN" sz="2400" dirty="0">
              <a:solidFill>
                <a:schemeClr val="bg1"/>
              </a:solidFill>
              <a:latin typeface="Bahnschrift Condensed" panose="020B0502040204020203" pitchFamily="34" charset="0"/>
            </a:endParaRPr>
          </a:p>
          <a:p>
            <a:endParaRPr lang="en-IN" sz="2400" dirty="0">
              <a:solidFill>
                <a:schemeClr val="bg1"/>
              </a:solidFill>
              <a:latin typeface="Bahnschrift Condensed" panose="020B0502040204020203" pitchFamily="34" charset="0"/>
            </a:endParaRPr>
          </a:p>
          <a:p>
            <a:endParaRPr lang="en-IN" sz="2400" dirty="0">
              <a:solidFill>
                <a:schemeClr val="bg1"/>
              </a:solidFill>
              <a:latin typeface="Bahnschrift Condensed" panose="020B0502040204020203" pitchFamily="34" charset="0"/>
            </a:endParaRPr>
          </a:p>
          <a:p>
            <a:endParaRPr lang="en-IN" sz="2400" dirty="0">
              <a:solidFill>
                <a:schemeClr val="bg1"/>
              </a:solidFill>
              <a:latin typeface="Bahnschrift Condensed" panose="020B0502040204020203" pitchFamily="34" charset="0"/>
            </a:endParaRPr>
          </a:p>
          <a:p>
            <a:endParaRPr lang="en-US" sz="2400" dirty="0">
              <a:solidFill>
                <a:schemeClr val="bg1"/>
              </a:solidFill>
              <a:latin typeface="Bahnschrift Condensed" panose="020B0502040204020203" pitchFamily="34" charset="0"/>
            </a:endParaRPr>
          </a:p>
        </p:txBody>
      </p:sp>
      <p:pic>
        <p:nvPicPr>
          <p:cNvPr id="6" name="Picture 5">
            <a:extLst>
              <a:ext uri="{FF2B5EF4-FFF2-40B4-BE49-F238E27FC236}">
                <a16:creationId xmlns:a16="http://schemas.microsoft.com/office/drawing/2014/main" id="{2199DBF7-07E5-4954-898F-E572971FDDE0}"/>
              </a:ext>
            </a:extLst>
          </p:cNvPr>
          <p:cNvPicPr>
            <a:picLocks noChangeAspect="1"/>
          </p:cNvPicPr>
          <p:nvPr/>
        </p:nvPicPr>
        <p:blipFill>
          <a:blip r:embed="rId2"/>
          <a:stretch>
            <a:fillRect/>
          </a:stretch>
        </p:blipFill>
        <p:spPr>
          <a:xfrm>
            <a:off x="2928870" y="2310577"/>
            <a:ext cx="7411525" cy="996877"/>
          </a:xfrm>
          <a:prstGeom prst="rect">
            <a:avLst/>
          </a:prstGeom>
        </p:spPr>
      </p:pic>
      <p:pic>
        <p:nvPicPr>
          <p:cNvPr id="5" name="Picture 4">
            <a:extLst>
              <a:ext uri="{FF2B5EF4-FFF2-40B4-BE49-F238E27FC236}">
                <a16:creationId xmlns:a16="http://schemas.microsoft.com/office/drawing/2014/main" id="{6E114586-225A-45AA-B6CA-E65DA76DCC83}"/>
              </a:ext>
            </a:extLst>
          </p:cNvPr>
          <p:cNvPicPr>
            <a:picLocks noChangeAspect="1"/>
          </p:cNvPicPr>
          <p:nvPr/>
        </p:nvPicPr>
        <p:blipFill>
          <a:blip r:embed="rId3"/>
          <a:stretch>
            <a:fillRect/>
          </a:stretch>
        </p:blipFill>
        <p:spPr>
          <a:xfrm>
            <a:off x="2928869" y="3343815"/>
            <a:ext cx="7411525" cy="996877"/>
          </a:xfrm>
          <a:prstGeom prst="rect">
            <a:avLst/>
          </a:prstGeom>
        </p:spPr>
      </p:pic>
      <p:pic>
        <p:nvPicPr>
          <p:cNvPr id="7" name="Picture 6">
            <a:extLst>
              <a:ext uri="{FF2B5EF4-FFF2-40B4-BE49-F238E27FC236}">
                <a16:creationId xmlns:a16="http://schemas.microsoft.com/office/drawing/2014/main" id="{D0A144D9-7ED6-40A7-98BF-C8076CD86169}"/>
              </a:ext>
            </a:extLst>
          </p:cNvPr>
          <p:cNvPicPr>
            <a:picLocks noChangeAspect="1"/>
          </p:cNvPicPr>
          <p:nvPr/>
        </p:nvPicPr>
        <p:blipFill>
          <a:blip r:embed="rId4"/>
          <a:stretch>
            <a:fillRect/>
          </a:stretch>
        </p:blipFill>
        <p:spPr>
          <a:xfrm>
            <a:off x="2918074" y="5579697"/>
            <a:ext cx="7422319" cy="998470"/>
          </a:xfrm>
          <a:prstGeom prst="rect">
            <a:avLst/>
          </a:prstGeom>
        </p:spPr>
      </p:pic>
      <p:pic>
        <p:nvPicPr>
          <p:cNvPr id="8" name="Picture 7">
            <a:extLst>
              <a:ext uri="{FF2B5EF4-FFF2-40B4-BE49-F238E27FC236}">
                <a16:creationId xmlns:a16="http://schemas.microsoft.com/office/drawing/2014/main" id="{F086D81E-02A3-4DE9-8086-F9A16F2E46DA}"/>
              </a:ext>
            </a:extLst>
          </p:cNvPr>
          <p:cNvPicPr>
            <a:picLocks noChangeAspect="1"/>
          </p:cNvPicPr>
          <p:nvPr/>
        </p:nvPicPr>
        <p:blipFill>
          <a:blip r:embed="rId5"/>
          <a:stretch>
            <a:fillRect/>
          </a:stretch>
        </p:blipFill>
        <p:spPr>
          <a:xfrm>
            <a:off x="2928869" y="4640866"/>
            <a:ext cx="7411525" cy="914032"/>
          </a:xfrm>
          <a:prstGeom prst="rect">
            <a:avLst/>
          </a:prstGeom>
        </p:spPr>
      </p:pic>
      <p:pic>
        <p:nvPicPr>
          <p:cNvPr id="9" name="Picture 8">
            <a:extLst>
              <a:ext uri="{FF2B5EF4-FFF2-40B4-BE49-F238E27FC236}">
                <a16:creationId xmlns:a16="http://schemas.microsoft.com/office/drawing/2014/main" id="{B46788C2-6809-4877-B182-C217DB1D35F7}"/>
              </a:ext>
            </a:extLst>
          </p:cNvPr>
          <p:cNvPicPr>
            <a:picLocks noChangeAspect="1"/>
          </p:cNvPicPr>
          <p:nvPr/>
        </p:nvPicPr>
        <p:blipFill>
          <a:blip r:embed="rId6"/>
          <a:stretch>
            <a:fillRect/>
          </a:stretch>
        </p:blipFill>
        <p:spPr>
          <a:xfrm>
            <a:off x="11214307" y="111540"/>
            <a:ext cx="888585" cy="888585"/>
          </a:xfrm>
          <a:prstGeom prst="rect">
            <a:avLst/>
          </a:prstGeom>
        </p:spPr>
      </p:pic>
      <p:sp>
        <p:nvSpPr>
          <p:cNvPr id="10" name="TextBox 9">
            <a:extLst>
              <a:ext uri="{FF2B5EF4-FFF2-40B4-BE49-F238E27FC236}">
                <a16:creationId xmlns:a16="http://schemas.microsoft.com/office/drawing/2014/main" id="{E274AC35-5600-41F4-AB7F-BFE6E0163ED7}"/>
              </a:ext>
            </a:extLst>
          </p:cNvPr>
          <p:cNvSpPr txBox="1"/>
          <p:nvPr/>
        </p:nvSpPr>
        <p:spPr>
          <a:xfrm>
            <a:off x="640038" y="201889"/>
            <a:ext cx="5802923" cy="707886"/>
          </a:xfrm>
          <a:prstGeom prst="rect">
            <a:avLst/>
          </a:prstGeom>
          <a:noFill/>
        </p:spPr>
        <p:txBody>
          <a:bodyPr wrap="square" rtlCol="0">
            <a:spAutoFit/>
          </a:bodyPr>
          <a:lstStyle/>
          <a:p>
            <a:r>
              <a:rPr lang="en-IN" sz="4000" b="1" u="sng" dirty="0">
                <a:solidFill>
                  <a:srgbClr val="FFC000"/>
                </a:solidFill>
                <a:latin typeface="+mj-lt"/>
              </a:rPr>
              <a:t>ADC Data Register</a:t>
            </a:r>
            <a:r>
              <a:rPr lang="en-IN" sz="4000" b="1" dirty="0">
                <a:solidFill>
                  <a:srgbClr val="FFC000"/>
                </a:solidFill>
                <a:latin typeface="+mj-lt"/>
              </a:rPr>
              <a:t>:</a:t>
            </a:r>
            <a:endParaRPr lang="en-US" sz="4000" b="1" dirty="0">
              <a:solidFill>
                <a:srgbClr val="FFC000"/>
              </a:solidFill>
              <a:latin typeface="+mj-lt"/>
            </a:endParaRPr>
          </a:p>
        </p:txBody>
      </p:sp>
      <p:sp>
        <p:nvSpPr>
          <p:cNvPr id="11" name="Oval 10">
            <a:extLst>
              <a:ext uri="{FF2B5EF4-FFF2-40B4-BE49-F238E27FC236}">
                <a16:creationId xmlns:a16="http://schemas.microsoft.com/office/drawing/2014/main" id="{1680411D-698B-426C-B6E1-3C1E5AEDB9F7}"/>
              </a:ext>
            </a:extLst>
          </p:cNvPr>
          <p:cNvSpPr/>
          <p:nvPr/>
        </p:nvSpPr>
        <p:spPr>
          <a:xfrm>
            <a:off x="355891" y="460420"/>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857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283532-A2F8-40BD-BA2A-AA70F6867D19}"/>
              </a:ext>
            </a:extLst>
          </p:cNvPr>
          <p:cNvSpPr>
            <a:spLocks noGrp="1"/>
          </p:cNvSpPr>
          <p:nvPr>
            <p:ph type="sldNum" sz="quarter" idx="12"/>
          </p:nvPr>
        </p:nvSpPr>
        <p:spPr/>
        <p:txBody>
          <a:bodyPr/>
          <a:lstStyle/>
          <a:p>
            <a:fld id="{C263D6C4-4840-40CC-AC84-17E24B3B7BDE}" type="slidenum">
              <a:rPr lang="en-GB" smtClean="0"/>
              <a:pPr/>
              <a:t>23</a:t>
            </a:fld>
            <a:endParaRPr lang="en-GB" dirty="0"/>
          </a:p>
        </p:txBody>
      </p:sp>
      <p:sp>
        <p:nvSpPr>
          <p:cNvPr id="4" name="TextBox 3">
            <a:extLst>
              <a:ext uri="{FF2B5EF4-FFF2-40B4-BE49-F238E27FC236}">
                <a16:creationId xmlns:a16="http://schemas.microsoft.com/office/drawing/2014/main" id="{E00DC4EE-B61C-4C6F-89EA-62F779B82CCB}"/>
              </a:ext>
            </a:extLst>
          </p:cNvPr>
          <p:cNvSpPr txBox="1"/>
          <p:nvPr/>
        </p:nvSpPr>
        <p:spPr>
          <a:xfrm>
            <a:off x="640038" y="2600646"/>
            <a:ext cx="10380339" cy="2246769"/>
          </a:xfrm>
          <a:prstGeom prst="rect">
            <a:avLst/>
          </a:prstGeom>
          <a:noFill/>
        </p:spPr>
        <p:txBody>
          <a:bodyPr wrap="square" rtlCol="0">
            <a:spAutoFit/>
          </a:bodyPr>
          <a:lstStyle/>
          <a:p>
            <a:r>
              <a:rPr lang="en-IN" sz="2800" dirty="0">
                <a:solidFill>
                  <a:schemeClr val="bg1"/>
                </a:solidFill>
                <a:latin typeface="Bahnschrift" panose="020B0502040204020203" pitchFamily="34" charset="0"/>
              </a:rPr>
              <a:t>It’s main task is to control the auto triggering mode of the ADC through the ADTS[2:0] bits.</a:t>
            </a:r>
          </a:p>
          <a:p>
            <a:endParaRPr lang="en-IN" sz="2800" dirty="0">
              <a:solidFill>
                <a:schemeClr val="bg1"/>
              </a:solidFill>
              <a:latin typeface="Bahnschrift" panose="020B0502040204020203" pitchFamily="34" charset="0"/>
            </a:endParaRPr>
          </a:p>
          <a:p>
            <a:endParaRPr lang="en-IN" sz="2800" dirty="0">
              <a:solidFill>
                <a:schemeClr val="bg1"/>
              </a:solidFill>
              <a:latin typeface="Bahnschrift" panose="020B0502040204020203" pitchFamily="34" charset="0"/>
            </a:endParaRPr>
          </a:p>
          <a:p>
            <a:endParaRPr lang="en-US" sz="2800" dirty="0">
              <a:solidFill>
                <a:schemeClr val="bg1"/>
              </a:solidFill>
              <a:latin typeface="Bahnschrift" panose="020B0502040204020203" pitchFamily="34" charset="0"/>
            </a:endParaRPr>
          </a:p>
        </p:txBody>
      </p:sp>
      <p:pic>
        <p:nvPicPr>
          <p:cNvPr id="5" name="Picture 4">
            <a:extLst>
              <a:ext uri="{FF2B5EF4-FFF2-40B4-BE49-F238E27FC236}">
                <a16:creationId xmlns:a16="http://schemas.microsoft.com/office/drawing/2014/main" id="{47BDA68C-306C-4BAD-B2F1-51987F0366C8}"/>
              </a:ext>
            </a:extLst>
          </p:cNvPr>
          <p:cNvPicPr>
            <a:picLocks noChangeAspect="1"/>
          </p:cNvPicPr>
          <p:nvPr/>
        </p:nvPicPr>
        <p:blipFill>
          <a:blip r:embed="rId2"/>
          <a:stretch>
            <a:fillRect/>
          </a:stretch>
        </p:blipFill>
        <p:spPr>
          <a:xfrm>
            <a:off x="205723" y="3798443"/>
            <a:ext cx="6690939" cy="2881757"/>
          </a:xfrm>
          <a:prstGeom prst="rect">
            <a:avLst/>
          </a:prstGeom>
        </p:spPr>
      </p:pic>
      <p:pic>
        <p:nvPicPr>
          <p:cNvPr id="6" name="Picture 5">
            <a:extLst>
              <a:ext uri="{FF2B5EF4-FFF2-40B4-BE49-F238E27FC236}">
                <a16:creationId xmlns:a16="http://schemas.microsoft.com/office/drawing/2014/main" id="{D16144A8-0918-40F0-8583-412222EBB51B}"/>
              </a:ext>
            </a:extLst>
          </p:cNvPr>
          <p:cNvPicPr>
            <a:picLocks noChangeAspect="1"/>
          </p:cNvPicPr>
          <p:nvPr/>
        </p:nvPicPr>
        <p:blipFill>
          <a:blip r:embed="rId3"/>
          <a:stretch>
            <a:fillRect/>
          </a:stretch>
        </p:blipFill>
        <p:spPr>
          <a:xfrm>
            <a:off x="863724" y="1187632"/>
            <a:ext cx="10156653" cy="1224737"/>
          </a:xfrm>
          <a:prstGeom prst="rect">
            <a:avLst/>
          </a:prstGeom>
        </p:spPr>
      </p:pic>
      <p:sp>
        <p:nvSpPr>
          <p:cNvPr id="7" name="TextBox 6">
            <a:extLst>
              <a:ext uri="{FF2B5EF4-FFF2-40B4-BE49-F238E27FC236}">
                <a16:creationId xmlns:a16="http://schemas.microsoft.com/office/drawing/2014/main" id="{543896E5-F869-4B24-91D5-6E1664CD4E8F}"/>
              </a:ext>
            </a:extLst>
          </p:cNvPr>
          <p:cNvSpPr txBox="1"/>
          <p:nvPr/>
        </p:nvSpPr>
        <p:spPr>
          <a:xfrm>
            <a:off x="7120084" y="4289616"/>
            <a:ext cx="4334608" cy="1015663"/>
          </a:xfrm>
          <a:prstGeom prst="rect">
            <a:avLst/>
          </a:prstGeom>
          <a:noFill/>
        </p:spPr>
        <p:txBody>
          <a:bodyPr wrap="square" rtlCol="0">
            <a:spAutoFit/>
          </a:bodyPr>
          <a:lstStyle/>
          <a:p>
            <a:pPr marL="285750" indent="-285750">
              <a:buFont typeface="Arial" panose="020B0604020202020204" pitchFamily="34" charset="0"/>
              <a:buChar char="•"/>
            </a:pPr>
            <a:r>
              <a:rPr lang="en-IN" sz="2000" i="1" dirty="0">
                <a:solidFill>
                  <a:srgbClr val="FFC000"/>
                </a:solidFill>
                <a:latin typeface="+mj-lt"/>
              </a:rPr>
              <a:t>For our task , we will only be focusing on the Free running mode.</a:t>
            </a:r>
            <a:endParaRPr lang="en-US" sz="2000" i="1" dirty="0">
              <a:solidFill>
                <a:srgbClr val="FFC000"/>
              </a:solidFill>
              <a:latin typeface="+mj-lt"/>
            </a:endParaRPr>
          </a:p>
        </p:txBody>
      </p:sp>
      <p:sp>
        <p:nvSpPr>
          <p:cNvPr id="8" name="Rectangle 7">
            <a:extLst>
              <a:ext uri="{FF2B5EF4-FFF2-40B4-BE49-F238E27FC236}">
                <a16:creationId xmlns:a16="http://schemas.microsoft.com/office/drawing/2014/main" id="{D67E89AA-C76D-4CB7-A254-7707C59AE8A0}"/>
              </a:ext>
            </a:extLst>
          </p:cNvPr>
          <p:cNvSpPr/>
          <p:nvPr/>
        </p:nvSpPr>
        <p:spPr>
          <a:xfrm>
            <a:off x="1054339" y="4349012"/>
            <a:ext cx="2417885" cy="2637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EA5F83-89CA-4DFB-89D3-D51EEC505B72}"/>
              </a:ext>
            </a:extLst>
          </p:cNvPr>
          <p:cNvPicPr>
            <a:picLocks noChangeAspect="1"/>
          </p:cNvPicPr>
          <p:nvPr/>
        </p:nvPicPr>
        <p:blipFill>
          <a:blip r:embed="rId4"/>
          <a:stretch>
            <a:fillRect/>
          </a:stretch>
        </p:blipFill>
        <p:spPr>
          <a:xfrm>
            <a:off x="11214307" y="111540"/>
            <a:ext cx="888585" cy="888585"/>
          </a:xfrm>
          <a:prstGeom prst="rect">
            <a:avLst/>
          </a:prstGeom>
        </p:spPr>
      </p:pic>
      <p:sp>
        <p:nvSpPr>
          <p:cNvPr id="10" name="TextBox 9">
            <a:extLst>
              <a:ext uri="{FF2B5EF4-FFF2-40B4-BE49-F238E27FC236}">
                <a16:creationId xmlns:a16="http://schemas.microsoft.com/office/drawing/2014/main" id="{D4AF2ABA-5CBF-45BA-AF18-9729BBF9256B}"/>
              </a:ext>
            </a:extLst>
          </p:cNvPr>
          <p:cNvSpPr txBox="1"/>
          <p:nvPr/>
        </p:nvSpPr>
        <p:spPr>
          <a:xfrm>
            <a:off x="640038" y="201889"/>
            <a:ext cx="5802923" cy="707886"/>
          </a:xfrm>
          <a:prstGeom prst="rect">
            <a:avLst/>
          </a:prstGeom>
          <a:noFill/>
        </p:spPr>
        <p:txBody>
          <a:bodyPr wrap="square" rtlCol="0">
            <a:spAutoFit/>
          </a:bodyPr>
          <a:lstStyle/>
          <a:p>
            <a:r>
              <a:rPr lang="en-IN" sz="4000" b="1" u="sng" dirty="0">
                <a:solidFill>
                  <a:srgbClr val="FFC000"/>
                </a:solidFill>
                <a:latin typeface="+mj-lt"/>
              </a:rPr>
              <a:t>ADSCRB</a:t>
            </a:r>
            <a:r>
              <a:rPr lang="en-IN" sz="4000" b="1" dirty="0">
                <a:solidFill>
                  <a:srgbClr val="FFC000"/>
                </a:solidFill>
                <a:latin typeface="+mj-lt"/>
              </a:rPr>
              <a:t>:</a:t>
            </a:r>
            <a:endParaRPr lang="en-US" sz="4000" b="1" dirty="0">
              <a:solidFill>
                <a:srgbClr val="FFC000"/>
              </a:solidFill>
              <a:latin typeface="+mj-lt"/>
            </a:endParaRPr>
          </a:p>
        </p:txBody>
      </p:sp>
      <p:sp>
        <p:nvSpPr>
          <p:cNvPr id="11" name="Oval 10">
            <a:extLst>
              <a:ext uri="{FF2B5EF4-FFF2-40B4-BE49-F238E27FC236}">
                <a16:creationId xmlns:a16="http://schemas.microsoft.com/office/drawing/2014/main" id="{B5DC3BEA-31EA-47EC-A09B-4357D8A7B712}"/>
              </a:ext>
            </a:extLst>
          </p:cNvPr>
          <p:cNvSpPr/>
          <p:nvPr/>
        </p:nvSpPr>
        <p:spPr>
          <a:xfrm>
            <a:off x="355891" y="460420"/>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9120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CFC2E8B-C5A6-4AD8-ACD4-9CDEF5B614DD}"/>
              </a:ext>
            </a:extLst>
          </p:cNvPr>
          <p:cNvGrpSpPr/>
          <p:nvPr/>
        </p:nvGrpSpPr>
        <p:grpSpPr>
          <a:xfrm>
            <a:off x="0" y="1988254"/>
            <a:ext cx="12192001" cy="4846320"/>
            <a:chOff x="-1" y="1357409"/>
            <a:chExt cx="12192001" cy="4917518"/>
          </a:xfrm>
        </p:grpSpPr>
        <p:sp>
          <p:nvSpPr>
            <p:cNvPr id="8" name="Rectangle: Single Corner Snipped 7">
              <a:extLst>
                <a:ext uri="{FF2B5EF4-FFF2-40B4-BE49-F238E27FC236}">
                  <a16:creationId xmlns:a16="http://schemas.microsoft.com/office/drawing/2014/main" id="{470F2A08-3B1B-4164-BD26-D216179E58F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044FF207-59C7-4C27-AF9D-CAE86C0E43B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091DB8A8-55DD-447D-A548-B0F9A61A94F7}"/>
              </a:ext>
            </a:extLst>
          </p:cNvPr>
          <p:cNvSpPr>
            <a:spLocks noGrp="1"/>
          </p:cNvSpPr>
          <p:nvPr>
            <p:ph type="sldNum" sz="quarter" idx="12"/>
          </p:nvPr>
        </p:nvSpPr>
        <p:spPr/>
        <p:txBody>
          <a:bodyPr/>
          <a:lstStyle/>
          <a:p>
            <a:fld id="{C263D6C4-4840-40CC-AC84-17E24B3B7BDE}" type="slidenum">
              <a:rPr lang="en-GB" smtClean="0"/>
              <a:pPr/>
              <a:t>24</a:t>
            </a:fld>
            <a:endParaRPr lang="en-GB" dirty="0"/>
          </a:p>
        </p:txBody>
      </p:sp>
      <p:sp>
        <p:nvSpPr>
          <p:cNvPr id="3" name="TextBox 2">
            <a:extLst>
              <a:ext uri="{FF2B5EF4-FFF2-40B4-BE49-F238E27FC236}">
                <a16:creationId xmlns:a16="http://schemas.microsoft.com/office/drawing/2014/main" id="{AE0AA754-D784-4543-82E6-D59C7AF3875A}"/>
              </a:ext>
            </a:extLst>
          </p:cNvPr>
          <p:cNvSpPr txBox="1"/>
          <p:nvPr/>
        </p:nvSpPr>
        <p:spPr>
          <a:xfrm>
            <a:off x="293077" y="555832"/>
            <a:ext cx="8414238" cy="2246769"/>
          </a:xfrm>
          <a:prstGeom prst="rect">
            <a:avLst/>
          </a:prstGeom>
          <a:noFill/>
        </p:spPr>
        <p:txBody>
          <a:bodyPr wrap="square" rtlCol="0">
            <a:spAutoFit/>
          </a:bodyPr>
          <a:lstStyle/>
          <a:p>
            <a:r>
              <a:rPr lang="en-IN" dirty="0">
                <a:solidFill>
                  <a:schemeClr val="accent2">
                    <a:lumMod val="20000"/>
                    <a:lumOff val="80000"/>
                  </a:schemeClr>
                </a:solidFill>
                <a:latin typeface="Bahnschrift" panose="020B0502040204020203" pitchFamily="34" charset="0"/>
              </a:rPr>
              <a:t>Finally we come to the coding part of a ADC.</a:t>
            </a:r>
          </a:p>
          <a:p>
            <a:endParaRPr lang="en-IN" dirty="0">
              <a:solidFill>
                <a:schemeClr val="accent2">
                  <a:lumMod val="20000"/>
                  <a:lumOff val="80000"/>
                </a:schemeClr>
              </a:solidFill>
              <a:latin typeface="Bahnschrift" panose="020B0502040204020203" pitchFamily="34" charset="0"/>
            </a:endParaRPr>
          </a:p>
          <a:p>
            <a:r>
              <a:rPr lang="en-IN" dirty="0">
                <a:solidFill>
                  <a:schemeClr val="accent2">
                    <a:lumMod val="20000"/>
                    <a:lumOff val="80000"/>
                  </a:schemeClr>
                </a:solidFill>
                <a:latin typeface="Bahnschrift" panose="020B0502040204020203" pitchFamily="34" charset="0"/>
              </a:rPr>
              <a:t>Unlike understanding how an ADC works , coding is really simple.</a:t>
            </a:r>
          </a:p>
          <a:p>
            <a:endParaRPr lang="en-IN" dirty="0">
              <a:solidFill>
                <a:schemeClr val="accent2">
                  <a:lumMod val="20000"/>
                  <a:lumOff val="80000"/>
                </a:schemeClr>
              </a:solidFill>
              <a:latin typeface="Bahnschrift" panose="020B0502040204020203" pitchFamily="34" charset="0"/>
            </a:endParaRPr>
          </a:p>
          <a:p>
            <a:r>
              <a:rPr lang="en-IN" dirty="0">
                <a:solidFill>
                  <a:srgbClr val="FFC000"/>
                </a:solidFill>
                <a:latin typeface="Bahnschrift" panose="020B0502040204020203" pitchFamily="34" charset="0"/>
              </a:rPr>
              <a:t>A sample code:</a:t>
            </a:r>
          </a:p>
          <a:p>
            <a:endParaRPr lang="en-IN" dirty="0">
              <a:latin typeface="Bahnschrift" panose="020B0502040204020203" pitchFamily="34" charset="0"/>
            </a:endParaRPr>
          </a:p>
          <a:p>
            <a:endParaRPr lang="en-IN" sz="1400" dirty="0">
              <a:solidFill>
                <a:schemeClr val="accent2">
                  <a:lumMod val="40000"/>
                  <a:lumOff val="60000"/>
                </a:schemeClr>
              </a:solidFill>
            </a:endParaRPr>
          </a:p>
          <a:p>
            <a:endParaRPr lang="en-IN" dirty="0"/>
          </a:p>
        </p:txBody>
      </p:sp>
      <p:pic>
        <p:nvPicPr>
          <p:cNvPr id="4" name="Picture 3">
            <a:extLst>
              <a:ext uri="{FF2B5EF4-FFF2-40B4-BE49-F238E27FC236}">
                <a16:creationId xmlns:a16="http://schemas.microsoft.com/office/drawing/2014/main" id="{2F49C612-D26E-42CC-B220-66A623E1FC05}"/>
              </a:ext>
            </a:extLst>
          </p:cNvPr>
          <p:cNvPicPr>
            <a:picLocks noChangeAspect="1"/>
          </p:cNvPicPr>
          <p:nvPr/>
        </p:nvPicPr>
        <p:blipFill>
          <a:blip r:embed="rId2"/>
          <a:stretch>
            <a:fillRect/>
          </a:stretch>
        </p:blipFill>
        <p:spPr>
          <a:xfrm>
            <a:off x="11214307" y="111540"/>
            <a:ext cx="888585" cy="888585"/>
          </a:xfrm>
          <a:prstGeom prst="rect">
            <a:avLst/>
          </a:prstGeom>
        </p:spPr>
      </p:pic>
      <p:sp>
        <p:nvSpPr>
          <p:cNvPr id="5" name="Rectangle 4">
            <a:extLst>
              <a:ext uri="{FF2B5EF4-FFF2-40B4-BE49-F238E27FC236}">
                <a16:creationId xmlns:a16="http://schemas.microsoft.com/office/drawing/2014/main" id="{48C06671-E954-4535-B487-B019E06A0026}"/>
              </a:ext>
            </a:extLst>
          </p:cNvPr>
          <p:cNvSpPr/>
          <p:nvPr/>
        </p:nvSpPr>
        <p:spPr>
          <a:xfrm>
            <a:off x="293077" y="2164645"/>
            <a:ext cx="6096000" cy="4801314"/>
          </a:xfrm>
          <a:prstGeom prst="rect">
            <a:avLst/>
          </a:prstGeom>
        </p:spPr>
        <p:txBody>
          <a:bodyPr>
            <a:spAutoFit/>
          </a:bodyPr>
          <a:lstStyle/>
          <a:p>
            <a:r>
              <a:rPr lang="en-IN"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include&lt;</a:t>
            </a:r>
            <a:r>
              <a:rPr lang="en-US" dirty="0" err="1">
                <a:solidFill>
                  <a:schemeClr val="bg1"/>
                </a:solidFill>
                <a:latin typeface="Consolas" panose="020B0609020204030204" pitchFamily="49" charset="0"/>
              </a:rPr>
              <a:t>avr</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io.h</a:t>
            </a:r>
            <a:r>
              <a:rPr lang="en-US" dirty="0">
                <a:solidFill>
                  <a:schemeClr val="bg1"/>
                </a:solidFill>
                <a:latin typeface="Consolas" panose="020B0609020204030204" pitchFamily="49" charset="0"/>
              </a:rPr>
              <a:t>&gt;</a:t>
            </a:r>
          </a:p>
          <a:p>
            <a:r>
              <a:rPr lang="en-IN" dirty="0">
                <a:solidFill>
                  <a:schemeClr val="bg1"/>
                </a:solidFill>
                <a:latin typeface="Consolas" panose="020B0609020204030204" pitchFamily="49" charset="0"/>
              </a:rPr>
              <a:t>int main</a:t>
            </a:r>
          </a:p>
          <a:p>
            <a:r>
              <a:rPr lang="en-IN" dirty="0">
                <a:solidFill>
                  <a:schemeClr val="bg1"/>
                </a:solidFill>
                <a:latin typeface="Consolas" panose="020B0609020204030204" pitchFamily="49" charset="0"/>
              </a:rPr>
              <a:t>{</a:t>
            </a:r>
          </a:p>
          <a:p>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Serial.begin</a:t>
            </a:r>
            <a:r>
              <a:rPr lang="en-IN" dirty="0">
                <a:solidFill>
                  <a:schemeClr val="bg1"/>
                </a:solidFill>
                <a:latin typeface="Consolas" panose="020B0609020204030204" pitchFamily="49" charset="0"/>
              </a:rPr>
              <a:t>(9600);</a:t>
            </a:r>
          </a:p>
          <a:p>
            <a:r>
              <a:rPr lang="en-IN" dirty="0">
                <a:solidFill>
                  <a:schemeClr val="bg1"/>
                </a:solidFill>
                <a:latin typeface="Consolas" panose="020B0609020204030204" pitchFamily="49" charset="0"/>
              </a:rPr>
              <a:t>	ADSCRA |=1&lt;&lt;ADEN|1&lt;&lt;ADIE|1&lt;&lt;ADATE;</a:t>
            </a:r>
          </a:p>
          <a:p>
            <a:r>
              <a:rPr lang="en-IN" dirty="0">
                <a:solidFill>
                  <a:schemeClr val="bg1"/>
                </a:solidFill>
                <a:latin typeface="Consolas" panose="020B0609020204030204" pitchFamily="49" charset="0"/>
              </a:rPr>
              <a:t>	ADSCRA|=1&lt;&lt;ADPS0|1&lt;&lt;ADPS1; </a:t>
            </a:r>
          </a:p>
          <a:p>
            <a:r>
              <a:rPr lang="en-IN" dirty="0">
                <a:solidFill>
                  <a:schemeClr val="bg1"/>
                </a:solidFill>
                <a:latin typeface="Consolas" panose="020B0609020204030204" pitchFamily="49" charset="0"/>
              </a:rPr>
              <a:t>               //</a:t>
            </a:r>
            <a:r>
              <a:rPr lang="en-IN" i="1" dirty="0">
                <a:solidFill>
                  <a:schemeClr val="bg1"/>
                </a:solidFill>
                <a:latin typeface="Consolas" panose="020B0609020204030204" pitchFamily="49" charset="0"/>
              </a:rPr>
              <a:t>setting the </a:t>
            </a:r>
            <a:r>
              <a:rPr lang="en-IN" i="1" dirty="0" err="1">
                <a:solidFill>
                  <a:schemeClr val="bg1"/>
                </a:solidFill>
                <a:latin typeface="Consolas" panose="020B0609020204030204" pitchFamily="49" charset="0"/>
              </a:rPr>
              <a:t>prescaler</a:t>
            </a:r>
            <a:r>
              <a:rPr lang="en-IN" i="1" dirty="0">
                <a:solidFill>
                  <a:schemeClr val="bg1"/>
                </a:solidFill>
                <a:latin typeface="Consolas" panose="020B0609020204030204" pitchFamily="49" charset="0"/>
              </a:rPr>
              <a:t> as 8  </a:t>
            </a:r>
          </a:p>
          <a:p>
            <a:r>
              <a:rPr lang="en-IN" i="1" dirty="0">
                <a:solidFill>
                  <a:schemeClr val="bg1"/>
                </a:solidFill>
                <a:latin typeface="Consolas" panose="020B0609020204030204" pitchFamily="49" charset="0"/>
              </a:rPr>
              <a:t>	</a:t>
            </a:r>
          </a:p>
          <a:p>
            <a:r>
              <a:rPr lang="en-IN" i="1" dirty="0">
                <a:solidFill>
                  <a:schemeClr val="bg1"/>
                </a:solidFill>
                <a:latin typeface="Consolas" panose="020B0609020204030204" pitchFamily="49" charset="0"/>
              </a:rPr>
              <a:t>        </a:t>
            </a:r>
            <a:r>
              <a:rPr lang="en-IN" dirty="0">
                <a:solidFill>
                  <a:schemeClr val="bg1"/>
                </a:solidFill>
                <a:latin typeface="Consolas" panose="020B0609020204030204" pitchFamily="49" charset="0"/>
              </a:rPr>
              <a:t>ADMUX |=1&lt;&lt;REFS0|1&lt;&lt;MUX0; </a:t>
            </a:r>
          </a:p>
          <a:p>
            <a:r>
              <a:rPr lang="en-IN" dirty="0">
                <a:solidFill>
                  <a:schemeClr val="bg1"/>
                </a:solidFill>
                <a:latin typeface="Consolas" panose="020B0609020204030204" pitchFamily="49" charset="0"/>
              </a:rPr>
              <a:t>    //</a:t>
            </a:r>
            <a:r>
              <a:rPr lang="en-IN" i="1" dirty="0" err="1">
                <a:solidFill>
                  <a:schemeClr val="bg1"/>
                </a:solidFill>
                <a:latin typeface="Consolas" panose="020B0609020204030204" pitchFamily="49" charset="0"/>
              </a:rPr>
              <a:t>adc</a:t>
            </a:r>
            <a:r>
              <a:rPr lang="en-IN" i="1" dirty="0">
                <a:solidFill>
                  <a:schemeClr val="bg1"/>
                </a:solidFill>
                <a:latin typeface="Consolas" panose="020B0609020204030204" pitchFamily="49" charset="0"/>
              </a:rPr>
              <a:t> channel 1 selected with </a:t>
            </a:r>
            <a:r>
              <a:rPr lang="en-IN" i="1" dirty="0" err="1">
                <a:solidFill>
                  <a:schemeClr val="bg1"/>
                </a:solidFill>
                <a:latin typeface="Consolas" panose="020B0609020204030204" pitchFamily="49" charset="0"/>
              </a:rPr>
              <a:t>Vref</a:t>
            </a:r>
            <a:r>
              <a:rPr lang="en-IN" i="1" dirty="0">
                <a:solidFill>
                  <a:schemeClr val="bg1"/>
                </a:solidFill>
                <a:latin typeface="Consolas" panose="020B0609020204030204" pitchFamily="49" charset="0"/>
              </a:rPr>
              <a:t> as </a:t>
            </a:r>
            <a:r>
              <a:rPr lang="en-IN" i="1" dirty="0" err="1">
                <a:solidFill>
                  <a:schemeClr val="bg1"/>
                </a:solidFill>
                <a:latin typeface="Consolas" panose="020B0609020204030204" pitchFamily="49" charset="0"/>
              </a:rPr>
              <a:t>Vcc</a:t>
            </a:r>
            <a:endParaRPr lang="en-IN" i="1" dirty="0">
              <a:solidFill>
                <a:schemeClr val="bg1"/>
              </a:solidFill>
              <a:latin typeface="Consolas" panose="020B0609020204030204" pitchFamily="49" charset="0"/>
            </a:endParaRPr>
          </a:p>
          <a:p>
            <a:r>
              <a:rPr lang="en-IN" dirty="0">
                <a:solidFill>
                  <a:schemeClr val="bg1"/>
                </a:solidFill>
                <a:latin typeface="Consolas" panose="020B0609020204030204" pitchFamily="49" charset="0"/>
              </a:rPr>
              <a:t>	</a:t>
            </a:r>
          </a:p>
          <a:p>
            <a:r>
              <a:rPr lang="en-IN" dirty="0">
                <a:solidFill>
                  <a:schemeClr val="bg1"/>
                </a:solidFill>
                <a:latin typeface="Consolas" panose="020B0609020204030204" pitchFamily="49" charset="0"/>
              </a:rPr>
              <a:t>	 ADSCRA |=1&lt;&lt;ADSC </a:t>
            </a:r>
          </a:p>
          <a:p>
            <a:r>
              <a:rPr lang="en-IN" dirty="0">
                <a:solidFill>
                  <a:schemeClr val="bg1"/>
                </a:solidFill>
                <a:latin typeface="Consolas" panose="020B0609020204030204" pitchFamily="49" charset="0"/>
              </a:rPr>
              <a:t>                 //conversion is starting</a:t>
            </a:r>
          </a:p>
          <a:p>
            <a:r>
              <a:rPr lang="en-IN" i="1" dirty="0">
                <a:solidFill>
                  <a:schemeClr val="bg1"/>
                </a:solidFill>
                <a:latin typeface="Consolas" panose="020B0609020204030204" pitchFamily="49" charset="0"/>
              </a:rPr>
              <a:t>	 </a:t>
            </a:r>
            <a:r>
              <a:rPr lang="en-IN" dirty="0">
                <a:solidFill>
                  <a:schemeClr val="bg1"/>
                </a:solidFill>
                <a:latin typeface="Consolas" panose="020B0609020204030204" pitchFamily="49" charset="0"/>
              </a:rPr>
              <a:t>int x=0;</a:t>
            </a:r>
            <a:r>
              <a:rPr lang="en-IN" i="1" dirty="0">
                <a:solidFill>
                  <a:schemeClr val="bg1"/>
                </a:solidFill>
                <a:latin typeface="Consolas" panose="020B0609020204030204" pitchFamily="49" charset="0"/>
              </a:rPr>
              <a:t>	</a:t>
            </a:r>
          </a:p>
          <a:p>
            <a:r>
              <a:rPr lang="en-IN" i="1" dirty="0">
                <a:solidFill>
                  <a:schemeClr val="bg1"/>
                </a:solidFill>
                <a:latin typeface="Consolas" panose="020B0609020204030204" pitchFamily="49" charset="0"/>
              </a:rPr>
              <a:t>	</a:t>
            </a:r>
            <a:r>
              <a:rPr lang="en-IN" dirty="0">
                <a:solidFill>
                  <a:schemeClr val="bg1"/>
                </a:solidFill>
                <a:latin typeface="Consolas" panose="020B0609020204030204" pitchFamily="49" charset="0"/>
              </a:rPr>
              <a:t>while(1)</a:t>
            </a:r>
          </a:p>
          <a:p>
            <a:r>
              <a:rPr lang="en-IN" dirty="0">
                <a:solidFill>
                  <a:schemeClr val="bg1"/>
                </a:solidFill>
                <a:latin typeface="Consolas" panose="020B0609020204030204" pitchFamily="49" charset="0"/>
              </a:rPr>
              <a:t>	{</a:t>
            </a:r>
          </a:p>
          <a:p>
            <a:r>
              <a:rPr lang="en-IN" dirty="0">
                <a:solidFill>
                  <a:schemeClr val="bg1"/>
                </a:solidFill>
                <a:latin typeface="Consolas" panose="020B0609020204030204" pitchFamily="49" charset="0"/>
              </a:rPr>
              <a:t>		</a:t>
            </a:r>
          </a:p>
        </p:txBody>
      </p:sp>
      <p:sp>
        <p:nvSpPr>
          <p:cNvPr id="6" name="Rectangle 5">
            <a:extLst>
              <a:ext uri="{FF2B5EF4-FFF2-40B4-BE49-F238E27FC236}">
                <a16:creationId xmlns:a16="http://schemas.microsoft.com/office/drawing/2014/main" id="{DF80ADCF-342F-4C1F-B39A-FA5DCF3E5107}"/>
              </a:ext>
            </a:extLst>
          </p:cNvPr>
          <p:cNvSpPr/>
          <p:nvPr/>
        </p:nvSpPr>
        <p:spPr>
          <a:xfrm>
            <a:off x="6871861" y="2248598"/>
            <a:ext cx="6479258" cy="2308324"/>
          </a:xfrm>
          <a:prstGeom prst="rect">
            <a:avLst/>
          </a:prstGeom>
        </p:spPr>
        <p:txBody>
          <a:bodyPr wrap="square">
            <a:spAutoFit/>
          </a:bodyPr>
          <a:lstStyle/>
          <a:p>
            <a:r>
              <a:rPr lang="en-IN" dirty="0">
                <a:solidFill>
                  <a:schemeClr val="bg1"/>
                </a:solidFill>
                <a:latin typeface="Consolas" panose="020B0609020204030204" pitchFamily="49" charset="0"/>
              </a:rPr>
              <a:t>        while(ADSCRA&amp;(1&lt;&lt;ADIF)==0);</a:t>
            </a:r>
          </a:p>
          <a:p>
            <a:r>
              <a:rPr lang="en-IN" dirty="0">
                <a:solidFill>
                  <a:schemeClr val="bg1"/>
                </a:solidFill>
                <a:latin typeface="Consolas" panose="020B0609020204030204" pitchFamily="49" charset="0"/>
              </a:rPr>
              <a:t>	x=ADC; </a:t>
            </a:r>
          </a:p>
          <a:p>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Serial.println</a:t>
            </a:r>
            <a:r>
              <a:rPr lang="en-IN" dirty="0">
                <a:solidFill>
                  <a:schemeClr val="bg1"/>
                </a:solidFill>
                <a:latin typeface="Consolas" panose="020B0609020204030204" pitchFamily="49" charset="0"/>
              </a:rPr>
              <a:t>(x);</a:t>
            </a:r>
          </a:p>
          <a:p>
            <a:r>
              <a:rPr lang="en-IN" dirty="0">
                <a:solidFill>
                  <a:schemeClr val="bg1"/>
                </a:solidFill>
                <a:latin typeface="Consolas" panose="020B0609020204030204" pitchFamily="49" charset="0"/>
              </a:rPr>
              <a:t>		</a:t>
            </a:r>
          </a:p>
          <a:p>
            <a:r>
              <a:rPr lang="en-IN" dirty="0">
                <a:solidFill>
                  <a:schemeClr val="bg1"/>
                </a:solidFill>
                <a:latin typeface="Consolas" panose="020B0609020204030204" pitchFamily="49" charset="0"/>
              </a:rPr>
              <a:t>    }</a:t>
            </a:r>
          </a:p>
          <a:p>
            <a:r>
              <a:rPr lang="en-IN" dirty="0">
                <a:solidFill>
                  <a:schemeClr val="bg1"/>
                </a:solidFill>
                <a:latin typeface="Consolas" panose="020B0609020204030204" pitchFamily="49" charset="0"/>
              </a:rPr>
              <a:t>return 0;</a:t>
            </a:r>
          </a:p>
          <a:p>
            <a:endParaRPr lang="en-IN" dirty="0">
              <a:solidFill>
                <a:schemeClr val="bg1"/>
              </a:solidFill>
              <a:latin typeface="Consolas" panose="020B0609020204030204" pitchFamily="49" charset="0"/>
            </a:endParaRPr>
          </a:p>
          <a:p>
            <a:r>
              <a:rPr lang="en-IN" dirty="0">
                <a:solidFill>
                  <a:schemeClr val="bg1"/>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02C6A3D-B5DC-43A9-81ED-64C345BD27FC}"/>
              </a:ext>
            </a:extLst>
          </p:cNvPr>
          <p:cNvCxnSpPr/>
          <p:nvPr/>
        </p:nvCxnSpPr>
        <p:spPr>
          <a:xfrm>
            <a:off x="6682154" y="2299855"/>
            <a:ext cx="0" cy="419778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72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865453F-3D16-4F00-8A0F-B3F55E2686A0}"/>
              </a:ext>
            </a:extLst>
          </p:cNvPr>
          <p:cNvGrpSpPr/>
          <p:nvPr/>
        </p:nvGrpSpPr>
        <p:grpSpPr>
          <a:xfrm>
            <a:off x="0" y="1988254"/>
            <a:ext cx="12192001" cy="4887885"/>
            <a:chOff x="-1" y="1357409"/>
            <a:chExt cx="12192001" cy="4917518"/>
          </a:xfrm>
        </p:grpSpPr>
        <p:sp>
          <p:nvSpPr>
            <p:cNvPr id="7" name="Rectangle: Single Corner Snipped 6">
              <a:extLst>
                <a:ext uri="{FF2B5EF4-FFF2-40B4-BE49-F238E27FC236}">
                  <a16:creationId xmlns:a16="http://schemas.microsoft.com/office/drawing/2014/main" id="{5BC7B378-E124-423F-9AEF-E9E2F892E75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8" name="Rectangle: Single Corner Snipped 7">
              <a:extLst>
                <a:ext uri="{FF2B5EF4-FFF2-40B4-BE49-F238E27FC236}">
                  <a16:creationId xmlns:a16="http://schemas.microsoft.com/office/drawing/2014/main" id="{055B41DA-125E-4BEB-BE16-EA83B6B24CFA}"/>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FA0569B9-13CB-45E7-B70C-6640513C9D78}"/>
              </a:ext>
            </a:extLst>
          </p:cNvPr>
          <p:cNvSpPr>
            <a:spLocks noGrp="1"/>
          </p:cNvSpPr>
          <p:nvPr>
            <p:ph type="sldNum" sz="quarter" idx="12"/>
          </p:nvPr>
        </p:nvSpPr>
        <p:spPr/>
        <p:txBody>
          <a:bodyPr/>
          <a:lstStyle/>
          <a:p>
            <a:fld id="{C263D6C4-4840-40CC-AC84-17E24B3B7BDE}" type="slidenum">
              <a:rPr lang="en-GB" smtClean="0"/>
              <a:pPr/>
              <a:t>25</a:t>
            </a:fld>
            <a:endParaRPr lang="en-GB" dirty="0"/>
          </a:p>
        </p:txBody>
      </p:sp>
      <p:sp>
        <p:nvSpPr>
          <p:cNvPr id="3" name="TextBox 2">
            <a:extLst>
              <a:ext uri="{FF2B5EF4-FFF2-40B4-BE49-F238E27FC236}">
                <a16:creationId xmlns:a16="http://schemas.microsoft.com/office/drawing/2014/main" id="{22A27F21-031D-456F-8E9F-320A84B05E31}"/>
              </a:ext>
            </a:extLst>
          </p:cNvPr>
          <p:cNvSpPr txBox="1"/>
          <p:nvPr/>
        </p:nvSpPr>
        <p:spPr>
          <a:xfrm>
            <a:off x="215130" y="325582"/>
            <a:ext cx="10999177" cy="584775"/>
          </a:xfrm>
          <a:prstGeom prst="rect">
            <a:avLst/>
          </a:prstGeom>
          <a:noFill/>
        </p:spPr>
        <p:txBody>
          <a:bodyPr wrap="square" rtlCol="0">
            <a:spAutoFit/>
          </a:bodyPr>
          <a:lstStyle/>
          <a:p>
            <a:r>
              <a:rPr lang="en-IN" sz="3200" b="1" dirty="0">
                <a:solidFill>
                  <a:srgbClr val="FFC000"/>
                </a:solidFill>
                <a:latin typeface="+mj-lt"/>
              </a:rPr>
              <a:t>Using multiple channel of the ADC:</a:t>
            </a:r>
          </a:p>
        </p:txBody>
      </p:sp>
      <p:pic>
        <p:nvPicPr>
          <p:cNvPr id="4" name="Picture 3">
            <a:extLst>
              <a:ext uri="{FF2B5EF4-FFF2-40B4-BE49-F238E27FC236}">
                <a16:creationId xmlns:a16="http://schemas.microsoft.com/office/drawing/2014/main" id="{D0BB13E2-4271-401F-9A9B-1486195E80EA}"/>
              </a:ext>
            </a:extLst>
          </p:cNvPr>
          <p:cNvPicPr>
            <a:picLocks noChangeAspect="1"/>
          </p:cNvPicPr>
          <p:nvPr/>
        </p:nvPicPr>
        <p:blipFill>
          <a:blip r:embed="rId2"/>
          <a:stretch>
            <a:fillRect/>
          </a:stretch>
        </p:blipFill>
        <p:spPr>
          <a:xfrm>
            <a:off x="11214307" y="111540"/>
            <a:ext cx="888585" cy="888585"/>
          </a:xfrm>
          <a:prstGeom prst="rect">
            <a:avLst/>
          </a:prstGeom>
        </p:spPr>
      </p:pic>
      <p:sp>
        <p:nvSpPr>
          <p:cNvPr id="5" name="Rectangle 4">
            <a:extLst>
              <a:ext uri="{FF2B5EF4-FFF2-40B4-BE49-F238E27FC236}">
                <a16:creationId xmlns:a16="http://schemas.microsoft.com/office/drawing/2014/main" id="{9E1EBB86-057D-4D73-A3FD-2D833CF4A33A}"/>
              </a:ext>
            </a:extLst>
          </p:cNvPr>
          <p:cNvSpPr/>
          <p:nvPr/>
        </p:nvSpPr>
        <p:spPr>
          <a:xfrm>
            <a:off x="215129" y="1988254"/>
            <a:ext cx="6096000" cy="4801314"/>
          </a:xfrm>
          <a:prstGeom prst="rect">
            <a:avLst/>
          </a:prstGeom>
        </p:spPr>
        <p:txBody>
          <a:bodyPr>
            <a:spAutoFit/>
          </a:bodyPr>
          <a:lstStyle/>
          <a:p>
            <a:r>
              <a:rPr lang="en-IN"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include&lt;</a:t>
            </a:r>
            <a:r>
              <a:rPr lang="en-US" dirty="0" err="1">
                <a:solidFill>
                  <a:schemeClr val="bg1"/>
                </a:solidFill>
                <a:latin typeface="Consolas" panose="020B0609020204030204" pitchFamily="49" charset="0"/>
              </a:rPr>
              <a:t>avr</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io.h</a:t>
            </a:r>
            <a:r>
              <a:rPr lang="en-US" dirty="0">
                <a:solidFill>
                  <a:schemeClr val="bg1"/>
                </a:solidFill>
                <a:latin typeface="Consolas" panose="020B0609020204030204" pitchFamily="49" charset="0"/>
              </a:rPr>
              <a:t>&gt;</a:t>
            </a:r>
          </a:p>
          <a:p>
            <a:r>
              <a:rPr lang="en-IN" dirty="0">
                <a:solidFill>
                  <a:schemeClr val="bg1"/>
                </a:solidFill>
                <a:latin typeface="Consolas" panose="020B0609020204030204" pitchFamily="49" charset="0"/>
              </a:rPr>
              <a:t>int main</a:t>
            </a:r>
          </a:p>
          <a:p>
            <a:r>
              <a:rPr lang="en-IN" dirty="0">
                <a:solidFill>
                  <a:schemeClr val="bg1"/>
                </a:solidFill>
                <a:latin typeface="Consolas" panose="020B0609020204030204" pitchFamily="49" charset="0"/>
              </a:rPr>
              <a:t>{</a:t>
            </a:r>
          </a:p>
          <a:p>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Serial.begin</a:t>
            </a:r>
            <a:r>
              <a:rPr lang="en-IN" dirty="0">
                <a:solidFill>
                  <a:schemeClr val="bg1"/>
                </a:solidFill>
                <a:latin typeface="Consolas" panose="020B0609020204030204" pitchFamily="49" charset="0"/>
              </a:rPr>
              <a:t>(9600);</a:t>
            </a:r>
          </a:p>
          <a:p>
            <a:r>
              <a:rPr lang="en-IN" dirty="0">
                <a:solidFill>
                  <a:schemeClr val="bg1"/>
                </a:solidFill>
                <a:latin typeface="Consolas" panose="020B0609020204030204" pitchFamily="49" charset="0"/>
              </a:rPr>
              <a:t>	ADSCRA |=1&lt;&lt;ADEN|1&lt;&lt;ADIE|1&lt;&lt;ADATE;</a:t>
            </a:r>
          </a:p>
          <a:p>
            <a:r>
              <a:rPr lang="en-IN" dirty="0">
                <a:solidFill>
                  <a:schemeClr val="bg1"/>
                </a:solidFill>
                <a:latin typeface="Consolas" panose="020B0609020204030204" pitchFamily="49" charset="0"/>
              </a:rPr>
              <a:t>	ADSCRA|=1&lt;&lt;ADPS0|1&lt;&lt;ADPS1; </a:t>
            </a:r>
          </a:p>
          <a:p>
            <a:r>
              <a:rPr lang="en-IN" dirty="0">
                <a:solidFill>
                  <a:schemeClr val="bg1"/>
                </a:solidFill>
                <a:latin typeface="Consolas" panose="020B0609020204030204" pitchFamily="49" charset="0"/>
              </a:rPr>
              <a:t>          //</a:t>
            </a:r>
            <a:r>
              <a:rPr lang="en-IN" i="1" dirty="0">
                <a:solidFill>
                  <a:schemeClr val="bg1"/>
                </a:solidFill>
                <a:latin typeface="Consolas" panose="020B0609020204030204" pitchFamily="49" charset="0"/>
              </a:rPr>
              <a:t>setting the </a:t>
            </a:r>
            <a:r>
              <a:rPr lang="en-IN" i="1" dirty="0" err="1">
                <a:solidFill>
                  <a:schemeClr val="bg1"/>
                </a:solidFill>
                <a:latin typeface="Consolas" panose="020B0609020204030204" pitchFamily="49" charset="0"/>
              </a:rPr>
              <a:t>prescaler</a:t>
            </a:r>
            <a:r>
              <a:rPr lang="en-IN" i="1" dirty="0">
                <a:solidFill>
                  <a:schemeClr val="bg1"/>
                </a:solidFill>
                <a:latin typeface="Consolas" panose="020B0609020204030204" pitchFamily="49" charset="0"/>
              </a:rPr>
              <a:t> as 8  </a:t>
            </a:r>
          </a:p>
          <a:p>
            <a:r>
              <a:rPr lang="en-IN" i="1" dirty="0">
                <a:solidFill>
                  <a:schemeClr val="bg1"/>
                </a:solidFill>
                <a:latin typeface="Consolas" panose="020B0609020204030204" pitchFamily="49" charset="0"/>
              </a:rPr>
              <a:t>	</a:t>
            </a:r>
          </a:p>
          <a:p>
            <a:r>
              <a:rPr lang="en-IN" i="1" dirty="0">
                <a:solidFill>
                  <a:schemeClr val="bg1"/>
                </a:solidFill>
                <a:latin typeface="Consolas" panose="020B0609020204030204" pitchFamily="49" charset="0"/>
              </a:rPr>
              <a:t>       </a:t>
            </a:r>
            <a:r>
              <a:rPr lang="en-IN" dirty="0">
                <a:solidFill>
                  <a:schemeClr val="bg1"/>
                </a:solidFill>
                <a:latin typeface="Consolas" panose="020B0609020204030204" pitchFamily="49" charset="0"/>
              </a:rPr>
              <a:t>ADMUX |=1&lt;&lt;REFS0;	</a:t>
            </a:r>
          </a:p>
          <a:p>
            <a:r>
              <a:rPr lang="en-IN" dirty="0">
                <a:solidFill>
                  <a:schemeClr val="bg1"/>
                </a:solidFill>
                <a:latin typeface="Consolas" panose="020B0609020204030204" pitchFamily="49" charset="0"/>
              </a:rPr>
              <a:t>       ADSCRA |=1&lt;&lt;ADSC </a:t>
            </a:r>
          </a:p>
          <a:p>
            <a:r>
              <a:rPr lang="en-IN" dirty="0">
                <a:solidFill>
                  <a:schemeClr val="bg1"/>
                </a:solidFill>
                <a:latin typeface="Consolas" panose="020B0609020204030204" pitchFamily="49" charset="0"/>
              </a:rPr>
              <a:t>          //conversion is starting</a:t>
            </a:r>
          </a:p>
          <a:p>
            <a:r>
              <a:rPr lang="en-IN" i="1" dirty="0">
                <a:solidFill>
                  <a:schemeClr val="bg1"/>
                </a:solidFill>
                <a:latin typeface="Consolas" panose="020B0609020204030204" pitchFamily="49" charset="0"/>
              </a:rPr>
              <a:t>	 </a:t>
            </a:r>
            <a:r>
              <a:rPr lang="en-IN" dirty="0">
                <a:solidFill>
                  <a:schemeClr val="bg1"/>
                </a:solidFill>
                <a:latin typeface="Consolas" panose="020B0609020204030204" pitchFamily="49" charset="0"/>
              </a:rPr>
              <a:t>int x=0,y=0;</a:t>
            </a:r>
            <a:r>
              <a:rPr lang="en-IN" i="1" dirty="0">
                <a:solidFill>
                  <a:schemeClr val="bg1"/>
                </a:solidFill>
                <a:latin typeface="Consolas" panose="020B0609020204030204" pitchFamily="49" charset="0"/>
              </a:rPr>
              <a:t>	</a:t>
            </a:r>
          </a:p>
          <a:p>
            <a:r>
              <a:rPr lang="en-IN" i="1" dirty="0">
                <a:solidFill>
                  <a:schemeClr val="bg1"/>
                </a:solidFill>
                <a:latin typeface="Consolas" panose="020B0609020204030204" pitchFamily="49" charset="0"/>
              </a:rPr>
              <a:t>	</a:t>
            </a:r>
            <a:r>
              <a:rPr lang="en-IN" dirty="0">
                <a:solidFill>
                  <a:schemeClr val="bg1"/>
                </a:solidFill>
                <a:latin typeface="Consolas" panose="020B0609020204030204" pitchFamily="49" charset="0"/>
              </a:rPr>
              <a:t>while(1)</a:t>
            </a:r>
          </a:p>
          <a:p>
            <a:r>
              <a:rPr lang="en-IN" dirty="0">
                <a:solidFill>
                  <a:schemeClr val="bg1"/>
                </a:solidFill>
                <a:latin typeface="Consolas" panose="020B0609020204030204" pitchFamily="49" charset="0"/>
              </a:rPr>
              <a:t>	{</a:t>
            </a:r>
          </a:p>
          <a:p>
            <a:r>
              <a:rPr lang="en-IN" dirty="0">
                <a:solidFill>
                  <a:schemeClr val="bg1"/>
                </a:solidFill>
                <a:latin typeface="Consolas" panose="020B0609020204030204" pitchFamily="49" charset="0"/>
              </a:rPr>
              <a:t>		ADMUX |=1&lt;&lt;MUX1|1&lt;&lt;MUX0;      			//changing channel</a:t>
            </a:r>
          </a:p>
          <a:p>
            <a:r>
              <a:rPr lang="en-IN" dirty="0">
                <a:solidFill>
                  <a:schemeClr val="bg1"/>
                </a:solidFill>
                <a:latin typeface="Consolas" panose="020B0609020204030204" pitchFamily="49" charset="0"/>
              </a:rPr>
              <a:t>		</a:t>
            </a:r>
            <a:endParaRPr lang="en-IN" sz="1400" dirty="0">
              <a:solidFill>
                <a:schemeClr val="bg1"/>
              </a:solidFill>
              <a:latin typeface="Consolas" panose="020B0609020204030204" pitchFamily="49" charset="0"/>
            </a:endParaRPr>
          </a:p>
        </p:txBody>
      </p:sp>
      <p:sp>
        <p:nvSpPr>
          <p:cNvPr id="9" name="Rectangle 8">
            <a:extLst>
              <a:ext uri="{FF2B5EF4-FFF2-40B4-BE49-F238E27FC236}">
                <a16:creationId xmlns:a16="http://schemas.microsoft.com/office/drawing/2014/main" id="{B0ECFABD-B035-4BC5-9266-F29423E5CF45}"/>
              </a:ext>
            </a:extLst>
          </p:cNvPr>
          <p:cNvSpPr/>
          <p:nvPr/>
        </p:nvSpPr>
        <p:spPr>
          <a:xfrm>
            <a:off x="6584847" y="2179694"/>
            <a:ext cx="6096000" cy="3354765"/>
          </a:xfrm>
          <a:prstGeom prst="rect">
            <a:avLst/>
          </a:prstGeom>
        </p:spPr>
        <p:txBody>
          <a:bodyPr>
            <a:spAutoFit/>
          </a:bodyPr>
          <a:lstStyle/>
          <a:p>
            <a:r>
              <a:rPr lang="en-IN" dirty="0">
                <a:solidFill>
                  <a:schemeClr val="bg1"/>
                </a:solidFill>
                <a:latin typeface="Consolas" panose="020B0609020204030204" pitchFamily="49" charset="0"/>
              </a:rPr>
              <a:t>       while(ADSCRA&amp;(1&lt;&lt;ADIF)==0);</a:t>
            </a:r>
          </a:p>
          <a:p>
            <a:r>
              <a:rPr lang="en-IN" dirty="0">
                <a:solidFill>
                  <a:schemeClr val="bg1"/>
                </a:solidFill>
                <a:latin typeface="Consolas" panose="020B0609020204030204" pitchFamily="49" charset="0"/>
              </a:rPr>
              <a:t>	x=ADC; </a:t>
            </a:r>
          </a:p>
          <a:p>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Serial.println</a:t>
            </a:r>
            <a:r>
              <a:rPr lang="en-IN" dirty="0">
                <a:solidFill>
                  <a:schemeClr val="bg1"/>
                </a:solidFill>
                <a:latin typeface="Consolas" panose="020B0609020204030204" pitchFamily="49" charset="0"/>
              </a:rPr>
              <a:t>(x);</a:t>
            </a:r>
          </a:p>
          <a:p>
            <a:r>
              <a:rPr lang="en-IN" dirty="0">
                <a:solidFill>
                  <a:schemeClr val="bg1"/>
                </a:solidFill>
                <a:latin typeface="Consolas" panose="020B0609020204030204" pitchFamily="49" charset="0"/>
              </a:rPr>
              <a:t>       ADMUX ^=1&lt;&lt;MUX1;  </a:t>
            </a:r>
          </a:p>
          <a:p>
            <a:r>
              <a:rPr lang="en-IN" dirty="0">
                <a:solidFill>
                  <a:schemeClr val="bg1"/>
                </a:solidFill>
                <a:latin typeface="Consolas" panose="020B0609020204030204" pitchFamily="49" charset="0"/>
              </a:rPr>
              <a:t>            // changing channel</a:t>
            </a:r>
          </a:p>
          <a:p>
            <a:r>
              <a:rPr lang="en-IN" dirty="0">
                <a:solidFill>
                  <a:schemeClr val="bg1"/>
                </a:solidFill>
                <a:latin typeface="Consolas" panose="020B0609020204030204" pitchFamily="49" charset="0"/>
              </a:rPr>
              <a:t>	while(ADSCRA&amp;(1&lt;&lt;ADIF)==0);</a:t>
            </a:r>
          </a:p>
          <a:p>
            <a:r>
              <a:rPr lang="en-IN" dirty="0">
                <a:solidFill>
                  <a:schemeClr val="bg1"/>
                </a:solidFill>
                <a:latin typeface="Consolas" panose="020B0609020204030204" pitchFamily="49" charset="0"/>
              </a:rPr>
              <a:t>	y=ADC; </a:t>
            </a:r>
          </a:p>
          <a:p>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Serial.println</a:t>
            </a:r>
            <a:r>
              <a:rPr lang="en-IN" dirty="0">
                <a:solidFill>
                  <a:schemeClr val="bg1"/>
                </a:solidFill>
                <a:latin typeface="Consolas" panose="020B0609020204030204" pitchFamily="49" charset="0"/>
              </a:rPr>
              <a:t>(y);</a:t>
            </a:r>
          </a:p>
          <a:p>
            <a:r>
              <a:rPr lang="en-IN" dirty="0">
                <a:solidFill>
                  <a:schemeClr val="bg1"/>
                </a:solidFill>
                <a:latin typeface="Consolas" panose="020B0609020204030204" pitchFamily="49" charset="0"/>
              </a:rPr>
              <a:t>  }</a:t>
            </a:r>
          </a:p>
          <a:p>
            <a:r>
              <a:rPr lang="en-IN" dirty="0">
                <a:solidFill>
                  <a:schemeClr val="bg1"/>
                </a:solidFill>
                <a:latin typeface="Consolas" panose="020B0609020204030204" pitchFamily="49" charset="0"/>
              </a:rPr>
              <a:t> return 0;</a:t>
            </a:r>
          </a:p>
          <a:p>
            <a:r>
              <a:rPr lang="en-IN" dirty="0">
                <a:solidFill>
                  <a:schemeClr val="bg1"/>
                </a:solidFill>
                <a:latin typeface="Consolas" panose="020B0609020204030204" pitchFamily="49" charset="0"/>
              </a:rPr>
              <a:t>}</a:t>
            </a:r>
          </a:p>
          <a:p>
            <a:endParaRPr lang="en-IN" sz="1400" dirty="0">
              <a:solidFill>
                <a:schemeClr val="bg1"/>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848EDB62-EC6E-48E9-9466-A652E92C0967}"/>
              </a:ext>
            </a:extLst>
          </p:cNvPr>
          <p:cNvCxnSpPr/>
          <p:nvPr/>
        </p:nvCxnSpPr>
        <p:spPr>
          <a:xfrm>
            <a:off x="6370810" y="2341419"/>
            <a:ext cx="0" cy="419778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C68E93-CAED-4354-9F45-C130B2AE78FF}"/>
              </a:ext>
            </a:extLst>
          </p:cNvPr>
          <p:cNvSpPr/>
          <p:nvPr/>
        </p:nvSpPr>
        <p:spPr>
          <a:xfrm>
            <a:off x="244969" y="849141"/>
            <a:ext cx="8344837"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accent2">
                    <a:lumMod val="20000"/>
                    <a:lumOff val="80000"/>
                  </a:schemeClr>
                </a:solidFill>
              </a:rPr>
              <a:t>In ADMUX register update the </a:t>
            </a:r>
            <a:r>
              <a:rPr lang="en-IN" dirty="0" err="1">
                <a:solidFill>
                  <a:schemeClr val="accent2">
                    <a:lumMod val="20000"/>
                    <a:lumOff val="80000"/>
                  </a:schemeClr>
                </a:solidFill>
              </a:rPr>
              <a:t>the</a:t>
            </a:r>
            <a:r>
              <a:rPr lang="en-IN" dirty="0">
                <a:solidFill>
                  <a:schemeClr val="accent2">
                    <a:lumMod val="20000"/>
                    <a:lumOff val="80000"/>
                  </a:schemeClr>
                </a:solidFill>
              </a:rPr>
              <a:t> MUX[3:0] bits.</a:t>
            </a:r>
          </a:p>
          <a:p>
            <a:pPr marL="285750" indent="-285750">
              <a:buFont typeface="Arial" panose="020B0604020202020204" pitchFamily="34" charset="0"/>
              <a:buChar char="•"/>
            </a:pPr>
            <a:r>
              <a:rPr lang="en-IN" dirty="0">
                <a:solidFill>
                  <a:schemeClr val="accent2">
                    <a:lumMod val="20000"/>
                    <a:lumOff val="80000"/>
                  </a:schemeClr>
                </a:solidFill>
              </a:rPr>
              <a:t>Force start the conversion by writing 1 to ADSC after updating the MUX bits.</a:t>
            </a:r>
          </a:p>
          <a:p>
            <a:r>
              <a:rPr lang="en-IN" dirty="0">
                <a:solidFill>
                  <a:schemeClr val="accent2">
                    <a:lumMod val="20000"/>
                    <a:lumOff val="80000"/>
                  </a:schemeClr>
                </a:solidFill>
              </a:rPr>
              <a:t>Example :</a:t>
            </a:r>
          </a:p>
        </p:txBody>
      </p:sp>
    </p:spTree>
    <p:extLst>
      <p:ext uri="{BB962C8B-B14F-4D97-AF65-F5344CB8AC3E}">
        <p14:creationId xmlns:p14="http://schemas.microsoft.com/office/powerpoint/2010/main" val="229121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7F443C-F053-4932-A79B-4886FACC315E}"/>
              </a:ext>
            </a:extLst>
          </p:cNvPr>
          <p:cNvSpPr>
            <a:spLocks noGrp="1"/>
          </p:cNvSpPr>
          <p:nvPr>
            <p:ph type="sldNum" sz="quarter" idx="12"/>
          </p:nvPr>
        </p:nvSpPr>
        <p:spPr/>
        <p:txBody>
          <a:bodyPr/>
          <a:lstStyle/>
          <a:p>
            <a:fld id="{C263D6C4-4840-40CC-AC84-17E24B3B7BDE}" type="slidenum">
              <a:rPr lang="en-GB" smtClean="0"/>
              <a:pPr/>
              <a:t>26</a:t>
            </a:fld>
            <a:endParaRPr lang="en-GB" dirty="0"/>
          </a:p>
        </p:txBody>
      </p:sp>
      <p:sp>
        <p:nvSpPr>
          <p:cNvPr id="3" name="TextBox 2">
            <a:extLst>
              <a:ext uri="{FF2B5EF4-FFF2-40B4-BE49-F238E27FC236}">
                <a16:creationId xmlns:a16="http://schemas.microsoft.com/office/drawing/2014/main" id="{3C3D2216-0AB4-4BB7-85F9-87CABEE3F4F4}"/>
              </a:ext>
            </a:extLst>
          </p:cNvPr>
          <p:cNvSpPr txBox="1"/>
          <p:nvPr/>
        </p:nvSpPr>
        <p:spPr>
          <a:xfrm>
            <a:off x="4143842" y="2643820"/>
            <a:ext cx="4422531" cy="1107996"/>
          </a:xfrm>
          <a:prstGeom prst="rect">
            <a:avLst/>
          </a:prstGeom>
          <a:noFill/>
        </p:spPr>
        <p:txBody>
          <a:bodyPr wrap="square" rtlCol="0">
            <a:spAutoFit/>
          </a:bodyPr>
          <a:lstStyle/>
          <a:p>
            <a:r>
              <a:rPr lang="en-IN" sz="6600" dirty="0">
                <a:solidFill>
                  <a:schemeClr val="bg1"/>
                </a:solidFill>
                <a:latin typeface="French Script MT" panose="03020402040607040605" pitchFamily="66" charset="0"/>
              </a:rPr>
              <a:t>That’s it folks !</a:t>
            </a:r>
            <a:endParaRPr lang="en-US" sz="6600" dirty="0">
              <a:solidFill>
                <a:schemeClr val="bg1"/>
              </a:solidFill>
              <a:latin typeface="French Script MT" panose="03020402040607040605" pitchFamily="66" charset="0"/>
            </a:endParaRPr>
          </a:p>
        </p:txBody>
      </p:sp>
      <p:pic>
        <p:nvPicPr>
          <p:cNvPr id="1026" name="Picture 2" descr="Image result for thug life emoji">
            <a:extLst>
              <a:ext uri="{FF2B5EF4-FFF2-40B4-BE49-F238E27FC236}">
                <a16:creationId xmlns:a16="http://schemas.microsoft.com/office/drawing/2014/main" id="{4332DCB9-DB9B-49F7-BF51-D4916522452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706" b="91471" l="8000" r="94667">
                        <a14:foregroundMark x1="9758" y1="41316" x2="9939" y2="38630"/>
                        <a14:foregroundMark x1="9658" y1="42791" x2="9727" y2="41776"/>
                        <a14:foregroundMark x1="9220" y1="49265" x2="9369" y2="47064"/>
                        <a14:foregroundMark x1="9151" y1="50294" x2="9220" y2="49265"/>
                        <a14:foregroundMark x1="9111" y1="50882" x2="9151" y2="50294"/>
                        <a14:foregroundMark x1="29476" y1="15352" x2="37556" y2="10588"/>
                        <a14:foregroundMark x1="42287" y1="10496" x2="45111" y2="10441"/>
                        <a14:foregroundMark x1="37556" y1="10588" x2="39594" y2="10548"/>
                        <a14:foregroundMark x1="43035" y1="8940" x2="53303" y2="9598"/>
                        <a14:foregroundMark x1="73613" y1="27732" x2="73444" y2="27500"/>
                        <a14:foregroundMark x1="72834" y1="26665" x2="72986" y2="26873"/>
                        <a14:foregroundMark x1="76734" y1="45784" x2="76778" y2="46029"/>
                        <a14:foregroundMark x1="74221" y1="31821" x2="76136" y2="42461"/>
                        <a14:foregroundMark x1="75438" y1="59433" x2="75535" y2="58463"/>
                        <a14:foregroundMark x1="76614" y1="47671" x2="76513" y2="48676"/>
                        <a14:foregroundMark x1="76778" y1="46029" x2="76675" y2="47059"/>
                        <a14:foregroundMark x1="75435" y1="59563" x2="75556" y2="58382"/>
                        <a14:foregroundMark x1="20551" y1="73195" x2="19141" y2="69744"/>
                        <a14:foregroundMark x1="8514" y1="47938" x2="8588" y2="46731"/>
                        <a14:foregroundMark x1="8394" y1="49914" x2="8421" y2="49463"/>
                        <a14:foregroundMark x1="8226" y1="52680" x2="8344" y2="50739"/>
                        <a14:foregroundMark x1="82123" y1="59206" x2="85961" y2="63053"/>
                        <a14:foregroundMark x1="92042" y1="82272" x2="84436" y2="88430"/>
                        <a14:foregroundMark x1="81884" y1="83821" x2="79913" y2="75588"/>
                        <a14:foregroundMark x1="82612" y1="86863" x2="82234" y2="85282"/>
                        <a14:foregroundMark x1="9099" y1="51088" x2="8998" y2="51905"/>
                        <a14:foregroundMark x1="9196" y1="50294" x2="9114" y2="50960"/>
                        <a14:foregroundMark x1="9323" y1="49265" x2="9196" y2="50294"/>
                        <a14:foregroundMark x1="9582" y1="47154" x2="9323" y2="49265"/>
                        <a14:foregroundMark x1="10376" y1="40687" x2="10095" y2="42977"/>
                        <a14:foregroundMark x1="11111" y1="34706" x2="11032" y2="35349"/>
                        <a14:foregroundMark x1="12447" y1="54335" x2="15000" y2="55441"/>
                        <a14:foregroundMark x1="11154" y1="46773" x2="16111" y2="35588"/>
                        <a14:foregroundMark x1="9975" y1="49432" x2="10762" y2="47657"/>
                        <a14:foregroundMark x1="10049" y1="49265" x2="10050" y2="49263"/>
                        <a14:foregroundMark x1="10050" y1="49263" x2="10049" y2="49265"/>
                        <a14:foregroundMark x1="9333" y1="50882" x2="9585" y2="50312"/>
                        <a14:foregroundMark x1="10555" y1="50294" x2="10210" y2="51209"/>
                        <a14:foregroundMark x1="10944" y1="49265" x2="10555" y2="50294"/>
                        <a14:foregroundMark x1="16111" y1="35588" x2="10944" y2="49265"/>
                        <a14:foregroundMark x1="10904" y1="49265" x2="16444" y2="34118"/>
                        <a14:foregroundMark x1="10528" y1="50294" x2="10904" y2="49265"/>
                        <a14:foregroundMark x1="10199" y1="51193" x2="10528" y2="50294"/>
                        <a14:foregroundMark x1="16444" y1="34118" x2="26778" y2="35735"/>
                        <a14:foregroundMark x1="16235" y1="64844" x2="16444" y2="65147"/>
                        <a14:foregroundMark x1="13195" y1="30562" x2="12333" y2="31176"/>
                        <a14:foregroundMark x1="13778" y1="30147" x2="13416" y2="30405"/>
                        <a14:foregroundMark x1="15000" y1="28824" x2="13556" y2="28824"/>
                        <a14:foregroundMark x1="15778" y1="26912" x2="13323" y2="28235"/>
                        <a14:foregroundMark x1="88333" y1="73676" x2="87556" y2="72059"/>
                        <a14:foregroundMark x1="92000" y1="72353" x2="91444" y2="73235"/>
                        <a14:foregroundMark x1="91444" y1="72941" x2="92444" y2="73676"/>
                        <a14:foregroundMark x1="92444" y1="72059" x2="92000" y2="71324"/>
                        <a14:foregroundMark x1="92667" y1="73235" x2="91222" y2="70735"/>
                        <a14:foregroundMark x1="92667" y1="74265" x2="91667" y2="72059"/>
                        <a14:foregroundMark x1="92222" y1="70735" x2="91000" y2="69706"/>
                        <a14:foregroundMark x1="92889" y1="73235" x2="92000" y2="72059"/>
                        <a14:foregroundMark x1="92000" y1="72059" x2="91222" y2="70441"/>
                        <a14:foregroundMark x1="91222" y1="70441" x2="92222" y2="72353"/>
                        <a14:foregroundMark x1="90778" y1="75294" x2="92222" y2="72941"/>
                        <a14:foregroundMark x1="92444" y1="73235" x2="92444" y2="73235"/>
                        <a14:foregroundMark x1="92444" y1="73235" x2="92889" y2="76176"/>
                        <a14:foregroundMark x1="92222" y1="73676" x2="91222" y2="70441"/>
                        <a14:foregroundMark x1="92444" y1="72941" x2="92444" y2="72941"/>
                        <a14:foregroundMark x1="91667" y1="72353" x2="91667" y2="69706"/>
                        <a14:foregroundMark x1="67889" y1="21471" x2="59556" y2="15882"/>
                        <a14:foregroundMark x1="54667" y1="10735" x2="66444" y2="19265"/>
                        <a14:foregroundMark x1="66444" y1="19265" x2="55222" y2="12647"/>
                        <a14:foregroundMark x1="67000" y1="26912" x2="72556" y2="32794"/>
                        <a14:backgroundMark x1="8111" y1="52794" x2="16000" y2="63824"/>
                        <a14:backgroundMark x1="16000" y1="63824" x2="16222" y2="63529"/>
                        <a14:backgroundMark x1="16000" y1="65882" x2="18222" y2="70441"/>
                        <a14:backgroundMark x1="16444" y1="65147" x2="16778" y2="65441"/>
                        <a14:backgroundMark x1="15778" y1="63824" x2="15778" y2="63824"/>
                        <a14:backgroundMark x1="15778" y1="63824" x2="15778" y2="63824"/>
                        <a14:backgroundMark x1="15778" y1="63824" x2="15778" y2="63824"/>
                        <a14:backgroundMark x1="15778" y1="63824" x2="16222" y2="64853"/>
                        <a14:backgroundMark x1="47333" y1="89559" x2="33778" y2="89853"/>
                        <a14:backgroundMark x1="33778" y1="89853" x2="29444" y2="87206"/>
                        <a14:backgroundMark x1="29444" y1="87206" x2="29222" y2="86324"/>
                        <a14:backgroundMark x1="29000" y1="86324" x2="21111" y2="75588"/>
                        <a14:backgroundMark x1="48111" y1="90147" x2="62333" y2="85000"/>
                        <a14:backgroundMark x1="62333" y1="85000" x2="62333" y2="83676"/>
                        <a14:backgroundMark x1="62333" y1="83676" x2="66667" y2="77500"/>
                        <a14:backgroundMark x1="64556" y1="81471" x2="67667" y2="81471"/>
                        <a14:backgroundMark x1="67667" y1="77794" x2="72556" y2="67206"/>
                        <a14:backgroundMark x1="67444" y1="80147" x2="73111" y2="65882"/>
                        <a14:backgroundMark x1="68444" y1="77500" x2="75000" y2="63529"/>
                        <a14:backgroundMark x1="75000" y1="63529" x2="76222" y2="45441"/>
                        <a14:backgroundMark x1="76222" y1="45441" x2="76222" y2="45441"/>
                        <a14:backgroundMark x1="75000" y1="61912" x2="76222" y2="45735"/>
                        <a14:backgroundMark x1="75778" y1="62206" x2="75778" y2="58676"/>
                        <a14:backgroundMark x1="74778" y1="62647" x2="75778" y2="58382"/>
                        <a14:backgroundMark x1="74556" y1="64265" x2="74556" y2="64265"/>
                        <a14:backgroundMark x1="74556" y1="64265" x2="75556" y2="58382"/>
                        <a14:backgroundMark x1="76556" y1="48971" x2="76556" y2="44118"/>
                        <a14:backgroundMark x1="76556" y1="47059" x2="76556" y2="47059"/>
                        <a14:backgroundMark x1="76556" y1="47059" x2="76000" y2="44412"/>
                        <a14:backgroundMark x1="77444" y1="47647" x2="76778" y2="47941"/>
                        <a14:backgroundMark x1="76778" y1="47941" x2="76778" y2="44118"/>
                        <a14:backgroundMark x1="76778" y1="44118" x2="76222" y2="43824"/>
                        <a14:backgroundMark x1="76222" y1="43824" x2="76222" y2="43824"/>
                        <a14:backgroundMark x1="76222" y1="50588" x2="77222" y2="47059"/>
                        <a14:backgroundMark x1="76222" y1="60294" x2="75000" y2="62206"/>
                        <a14:backgroundMark x1="75000" y1="62206" x2="76556" y2="48676"/>
                        <a14:backgroundMark x1="74111" y1="30492" x2="74111" y2="28235"/>
                        <a14:backgroundMark x1="74111" y1="32059" x2="74111" y2="30950"/>
                        <a14:backgroundMark x1="74111" y1="30441" x2="69889" y2="21765"/>
                        <a14:backgroundMark x1="74391" y1="30789" x2="74556" y2="31176"/>
                        <a14:backgroundMark x1="73556" y1="28824" x2="74343" y2="30675"/>
                        <a14:backgroundMark x1="74446" y1="30552" x2="73333" y2="27206"/>
                        <a14:backgroundMark x1="74556" y1="30882" x2="74598" y2="31007"/>
                        <a14:backgroundMark x1="73556" y1="27941" x2="73556" y2="27941"/>
                        <a14:backgroundMark x1="54109" y1="9713" x2="53889" y2="9559"/>
                        <a14:backgroundMark x1="53889" y1="9559" x2="53222" y2="9412"/>
                        <a14:backgroundMark x1="69444" y1="21471" x2="67044" y2="19189"/>
                        <a14:backgroundMark x1="72889" y1="28235" x2="72556" y2="26618"/>
                        <a14:backgroundMark x1="73333" y1="28235" x2="73111" y2="26618"/>
                        <a14:backgroundMark x1="71333" y1="24265" x2="70111" y2="21471"/>
                        <a14:backgroundMark x1="77222" y1="53824" x2="76556" y2="47647"/>
                        <a14:backgroundMark x1="8111" y1="51618" x2="11111" y2="38529"/>
                        <a14:backgroundMark x1="8667" y1="47059" x2="9111" y2="41471"/>
                        <a14:backgroundMark x1="8111" y1="49559" x2="10111" y2="34706"/>
                        <a14:backgroundMark x1="9667" y1="42794" x2="8667" y2="46765"/>
                        <a14:backgroundMark x1="9111" y1="43824" x2="10111" y2="37647"/>
                        <a14:backgroundMark x1="10111" y1="42500" x2="10333" y2="36618"/>
                        <a14:backgroundMark x1="10111" y1="41765" x2="10556" y2="33676"/>
                        <a14:backgroundMark x1="9667" y1="41176" x2="9667" y2="40882"/>
                        <a14:backgroundMark x1="9667" y1="43824" x2="9667" y2="41176"/>
                        <a14:backgroundMark x1="8444" y1="49559" x2="8444" y2="47647"/>
                        <a14:backgroundMark x1="9333" y1="49265" x2="9333" y2="49265"/>
                        <a14:backgroundMark x1="9333" y1="49265" x2="9333" y2="49265"/>
                        <a14:backgroundMark x1="9333" y1="49265" x2="9333" y2="49265"/>
                        <a14:backgroundMark x1="9333" y1="49265" x2="9333" y2="46765"/>
                        <a14:backgroundMark x1="8889" y1="49559" x2="9889" y2="39559"/>
                        <a14:backgroundMark x1="8889" y1="51176" x2="8667" y2="49559"/>
                        <a14:backgroundMark x1="8889" y1="50294" x2="8667" y2="49265"/>
                        <a14:backgroundMark x1="8667" y1="50294" x2="8667" y2="50294"/>
                        <a14:backgroundMark x1="8667" y1="50294" x2="8667" y2="46029"/>
                        <a14:backgroundMark x1="10556" y1="33382" x2="10889" y2="31176"/>
                        <a14:backgroundMark x1="10889" y1="31176" x2="10889" y2="31176"/>
                        <a14:backgroundMark x1="10889" y1="31176" x2="10889" y2="34118"/>
                        <a14:backgroundMark x1="10889" y1="38971" x2="10889" y2="34118"/>
                        <a14:backgroundMark x1="15699" y1="26787" x2="16000" y2="26618"/>
                        <a14:backgroundMark x1="10556" y1="36324" x2="11616" y2="28671"/>
                        <a14:backgroundMark x1="16000" y1="26912" x2="27556" y2="15588"/>
                        <a14:backgroundMark x1="27000" y1="15588" x2="28778" y2="14853"/>
                        <a14:backgroundMark x1="28778" y1="14853" x2="28444" y2="15588"/>
                        <a14:backgroundMark x1="41444" y1="9412" x2="41444" y2="9118"/>
                        <a14:backgroundMark x1="39556" y1="8382" x2="42667" y2="7794"/>
                        <a14:backgroundMark x1="40778" y1="8088" x2="43444" y2="8088"/>
                        <a14:backgroundMark x1="25333" y1="17500" x2="29667" y2="13676"/>
                        <a14:backgroundMark x1="71667" y1="21029" x2="69889" y2="22353"/>
                        <a14:backgroundMark x1="10556" y1="28235" x2="10556" y2="28235"/>
                        <a14:backgroundMark x1="11333" y1="26324" x2="11333" y2="26324"/>
                        <a14:backgroundMark x1="11333" y1="26324" x2="10889" y2="29853"/>
                        <a14:backgroundMark x1="94446" y1="79099" x2="94111" y2="78235"/>
                        <a14:backgroundMark x1="87778" y1="61912" x2="91119" y2="70524"/>
                        <a14:backgroundMark x1="94111" y1="78235" x2="94444" y2="82647"/>
                        <a14:backgroundMark x1="80667" y1="60588" x2="80889" y2="73676"/>
                        <a14:backgroundMark x1="80444" y1="73676" x2="80222" y2="74559"/>
                        <a14:backgroundMark x1="78222" y1="75294" x2="80000" y2="73971"/>
                        <a14:backgroundMark x1="79000" y1="75588" x2="79444" y2="74265"/>
                        <a14:backgroundMark x1="79444" y1="74265" x2="79444" y2="75588"/>
                        <a14:backgroundMark x1="80889" y1="65147" x2="81222" y2="58676"/>
                        <a14:backgroundMark x1="79000" y1="64559" x2="81444" y2="61324"/>
                        <a14:backgroundMark x1="77222" y1="50000" x2="76556" y2="47941"/>
                        <a14:backgroundMark x1="76778" y1="56176" x2="76778" y2="48382"/>
                        <a14:backgroundMark x1="75778" y1="58088" x2="77444" y2="47353"/>
                        <a14:backgroundMark x1="77222" y1="53824" x2="76222" y2="48676"/>
                        <a14:backgroundMark x1="15000" y1="60000" x2="15000" y2="55735"/>
                        <a14:backgroundMark x1="83111" y1="91176" x2="82444" y2="86324"/>
                        <a14:backgroundMark x1="86111" y1="93088" x2="84111" y2="90147"/>
                        <a14:backgroundMark x1="85333" y1="90882" x2="82444" y2="88824"/>
                        <a14:backgroundMark x1="81444" y1="89559" x2="81667" y2="84706"/>
                      </a14:backgroundRemoval>
                    </a14:imgEffect>
                  </a14:imgLayer>
                </a14:imgProps>
              </a:ext>
              <a:ext uri="{28A0092B-C50C-407E-A947-70E740481C1C}">
                <a14:useLocalDpi xmlns:a14="http://schemas.microsoft.com/office/drawing/2010/main" val="0"/>
              </a:ext>
            </a:extLst>
          </a:blip>
          <a:srcRect/>
          <a:stretch>
            <a:fillRect/>
          </a:stretch>
        </p:blipFill>
        <p:spPr bwMode="auto">
          <a:xfrm>
            <a:off x="8793008" y="3977520"/>
            <a:ext cx="2713549" cy="20502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0C650C1-FE00-4001-B135-971AABF3FA26}"/>
              </a:ext>
            </a:extLst>
          </p:cNvPr>
          <p:cNvPicPr>
            <a:picLocks noChangeAspect="1"/>
          </p:cNvPicPr>
          <p:nvPr/>
        </p:nvPicPr>
        <p:blipFill>
          <a:blip r:embed="rId4"/>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98545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CFC2E8B-C5A6-4AD8-ACD4-9CDEF5B614DD}"/>
              </a:ext>
            </a:extLst>
          </p:cNvPr>
          <p:cNvGrpSpPr/>
          <p:nvPr/>
        </p:nvGrpSpPr>
        <p:grpSpPr>
          <a:xfrm>
            <a:off x="-1" y="1108362"/>
            <a:ext cx="12192001" cy="5417129"/>
            <a:chOff x="-1" y="1357409"/>
            <a:chExt cx="12192001" cy="4917518"/>
          </a:xfrm>
        </p:grpSpPr>
        <p:sp>
          <p:nvSpPr>
            <p:cNvPr id="8" name="Rectangle: Single Corner Snipped 7">
              <a:extLst>
                <a:ext uri="{FF2B5EF4-FFF2-40B4-BE49-F238E27FC236}">
                  <a16:creationId xmlns:a16="http://schemas.microsoft.com/office/drawing/2014/main" id="{470F2A08-3B1B-4164-BD26-D216179E58F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044FF207-59C7-4C27-AF9D-CAE86C0E43B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091DB8A8-55DD-447D-A548-B0F9A61A94F7}"/>
              </a:ext>
            </a:extLst>
          </p:cNvPr>
          <p:cNvSpPr>
            <a:spLocks noGrp="1"/>
          </p:cNvSpPr>
          <p:nvPr>
            <p:ph type="sldNum" sz="quarter" idx="12"/>
          </p:nvPr>
        </p:nvSpPr>
        <p:spPr/>
        <p:txBody>
          <a:bodyPr/>
          <a:lstStyle/>
          <a:p>
            <a:fld id="{C263D6C4-4840-40CC-AC84-17E24B3B7BDE}" type="slidenum">
              <a:rPr lang="en-GB" smtClean="0"/>
              <a:pPr/>
              <a:t>27</a:t>
            </a:fld>
            <a:endParaRPr lang="en-GB" dirty="0"/>
          </a:p>
        </p:txBody>
      </p:sp>
      <p:pic>
        <p:nvPicPr>
          <p:cNvPr id="4" name="Picture 3">
            <a:extLst>
              <a:ext uri="{FF2B5EF4-FFF2-40B4-BE49-F238E27FC236}">
                <a16:creationId xmlns:a16="http://schemas.microsoft.com/office/drawing/2014/main" id="{2F49C612-D26E-42CC-B220-66A623E1FC05}"/>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2" name="Text Placeholder 2">
            <a:extLst>
              <a:ext uri="{FF2B5EF4-FFF2-40B4-BE49-F238E27FC236}">
                <a16:creationId xmlns:a16="http://schemas.microsoft.com/office/drawing/2014/main" id="{7D573A5E-F00A-41F7-BCB3-0333712AA2C2}"/>
              </a:ext>
            </a:extLst>
          </p:cNvPr>
          <p:cNvSpPr txBox="1">
            <a:spLocks/>
          </p:cNvSpPr>
          <p:nvPr/>
        </p:nvSpPr>
        <p:spPr>
          <a:xfrm>
            <a:off x="788762" y="302029"/>
            <a:ext cx="9442819" cy="64008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solidFill>
                  <a:srgbClr val="FFC000"/>
                </a:solidFill>
                <a:latin typeface="Rockwell" panose="02060603020205020403" pitchFamily="18" charset="0"/>
              </a:rPr>
              <a:t>ADXL 337:</a:t>
            </a:r>
          </a:p>
        </p:txBody>
      </p:sp>
      <p:sp>
        <p:nvSpPr>
          <p:cNvPr id="13" name="Oval 12">
            <a:extLst>
              <a:ext uri="{FF2B5EF4-FFF2-40B4-BE49-F238E27FC236}">
                <a16:creationId xmlns:a16="http://schemas.microsoft.com/office/drawing/2014/main" id="{61E41E08-3F86-4609-9364-29B6C2EAE23E}"/>
              </a:ext>
            </a:extLst>
          </p:cNvPr>
          <p:cNvSpPr/>
          <p:nvPr/>
        </p:nvSpPr>
        <p:spPr>
          <a:xfrm>
            <a:off x="355891" y="460420"/>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SparkFun Triple Axis Accelerometer Breakout - ADXL337">
            <a:extLst>
              <a:ext uri="{FF2B5EF4-FFF2-40B4-BE49-F238E27FC236}">
                <a16:creationId xmlns:a16="http://schemas.microsoft.com/office/drawing/2014/main" id="{2BCEEB68-967A-4944-9B0D-4F7CAEA14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96" y="1455873"/>
            <a:ext cx="4293765" cy="429376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7375B3F-E666-490B-ACFE-456A680E4AE6}"/>
              </a:ext>
            </a:extLst>
          </p:cNvPr>
          <p:cNvSpPr txBox="1"/>
          <p:nvPr/>
        </p:nvSpPr>
        <p:spPr>
          <a:xfrm>
            <a:off x="4789734" y="1484728"/>
            <a:ext cx="7055902" cy="4154984"/>
          </a:xfrm>
          <a:prstGeom prst="rect">
            <a:avLst/>
          </a:prstGeom>
          <a:noFill/>
        </p:spPr>
        <p:txBody>
          <a:bodyPr wrap="square" rtlCol="0">
            <a:spAutoFit/>
          </a:bodyPr>
          <a:lstStyle/>
          <a:p>
            <a:pPr marL="285750" indent="-285750">
              <a:buFont typeface="Wingdings" panose="05000000000000000000" pitchFamily="2" charset="2"/>
              <a:buChar char="v"/>
            </a:pPr>
            <a:r>
              <a:rPr lang="en-IN" sz="2400" dirty="0">
                <a:solidFill>
                  <a:schemeClr val="bg1"/>
                </a:solidFill>
              </a:rPr>
              <a:t> 3 axis acceleration measurement instrument.</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Measurement range of ±3g.</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Output signals are analog voltages that are proportional to acceleration.</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ST pin is Self-Test pin to forcefully make changes in values of voltages. This is used to check the functionality of accelerometer.</a:t>
            </a:r>
          </a:p>
        </p:txBody>
      </p:sp>
    </p:spTree>
    <p:extLst>
      <p:ext uri="{BB962C8B-B14F-4D97-AF65-F5344CB8AC3E}">
        <p14:creationId xmlns:p14="http://schemas.microsoft.com/office/powerpoint/2010/main" val="307891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CFC2E8B-C5A6-4AD8-ACD4-9CDEF5B614DD}"/>
              </a:ext>
            </a:extLst>
          </p:cNvPr>
          <p:cNvGrpSpPr/>
          <p:nvPr/>
        </p:nvGrpSpPr>
        <p:grpSpPr>
          <a:xfrm>
            <a:off x="-1" y="1537855"/>
            <a:ext cx="12192001" cy="5334000"/>
            <a:chOff x="-1" y="1357409"/>
            <a:chExt cx="12192001" cy="4917518"/>
          </a:xfrm>
        </p:grpSpPr>
        <p:sp>
          <p:nvSpPr>
            <p:cNvPr id="8" name="Rectangle: Single Corner Snipped 7">
              <a:extLst>
                <a:ext uri="{FF2B5EF4-FFF2-40B4-BE49-F238E27FC236}">
                  <a16:creationId xmlns:a16="http://schemas.microsoft.com/office/drawing/2014/main" id="{470F2A08-3B1B-4164-BD26-D216179E58F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044FF207-59C7-4C27-AF9D-CAE86C0E43B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091DB8A8-55DD-447D-A548-B0F9A61A94F7}"/>
              </a:ext>
            </a:extLst>
          </p:cNvPr>
          <p:cNvSpPr>
            <a:spLocks noGrp="1"/>
          </p:cNvSpPr>
          <p:nvPr>
            <p:ph type="sldNum" sz="quarter" idx="12"/>
          </p:nvPr>
        </p:nvSpPr>
        <p:spPr/>
        <p:txBody>
          <a:bodyPr/>
          <a:lstStyle/>
          <a:p>
            <a:fld id="{C263D6C4-4840-40CC-AC84-17E24B3B7BDE}" type="slidenum">
              <a:rPr lang="en-GB" smtClean="0"/>
              <a:pPr/>
              <a:t>28</a:t>
            </a:fld>
            <a:endParaRPr lang="en-GB" dirty="0"/>
          </a:p>
        </p:txBody>
      </p:sp>
      <p:pic>
        <p:nvPicPr>
          <p:cNvPr id="4" name="Picture 3">
            <a:extLst>
              <a:ext uri="{FF2B5EF4-FFF2-40B4-BE49-F238E27FC236}">
                <a16:creationId xmlns:a16="http://schemas.microsoft.com/office/drawing/2014/main" id="{2F49C612-D26E-42CC-B220-66A623E1FC05}"/>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2" name="Text Placeholder 2">
            <a:extLst>
              <a:ext uri="{FF2B5EF4-FFF2-40B4-BE49-F238E27FC236}">
                <a16:creationId xmlns:a16="http://schemas.microsoft.com/office/drawing/2014/main" id="{7D573A5E-F00A-41F7-BCB3-0333712AA2C2}"/>
              </a:ext>
            </a:extLst>
          </p:cNvPr>
          <p:cNvSpPr txBox="1">
            <a:spLocks/>
          </p:cNvSpPr>
          <p:nvPr/>
        </p:nvSpPr>
        <p:spPr>
          <a:xfrm>
            <a:off x="640039" y="332509"/>
            <a:ext cx="6176398" cy="64008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u="sng" dirty="0">
                <a:solidFill>
                  <a:srgbClr val="FFC000"/>
                </a:solidFill>
                <a:latin typeface="Rockwell" panose="02060603020205020403" pitchFamily="18" charset="0"/>
              </a:rPr>
              <a:t>ADXL 337 interfacing with Arduino UNO :</a:t>
            </a:r>
          </a:p>
        </p:txBody>
      </p:sp>
      <p:sp>
        <p:nvSpPr>
          <p:cNvPr id="13" name="Oval 12">
            <a:extLst>
              <a:ext uri="{FF2B5EF4-FFF2-40B4-BE49-F238E27FC236}">
                <a16:creationId xmlns:a16="http://schemas.microsoft.com/office/drawing/2014/main" id="{61E41E08-3F86-4609-9364-29B6C2EAE23E}"/>
              </a:ext>
            </a:extLst>
          </p:cNvPr>
          <p:cNvSpPr/>
          <p:nvPr/>
        </p:nvSpPr>
        <p:spPr>
          <a:xfrm>
            <a:off x="300471" y="460420"/>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a:extLst>
              <a:ext uri="{FF2B5EF4-FFF2-40B4-BE49-F238E27FC236}">
                <a16:creationId xmlns:a16="http://schemas.microsoft.com/office/drawing/2014/main" id="{2F6569A6-972C-45D4-BFAC-201BACCA9A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77104" y="1541476"/>
            <a:ext cx="8078666" cy="5138724"/>
          </a:xfrm>
          <a:prstGeom prst="rect">
            <a:avLst/>
          </a:prstGeom>
        </p:spPr>
      </p:pic>
      <p:pic>
        <p:nvPicPr>
          <p:cNvPr id="14" name="Graphic 13">
            <a:extLst>
              <a:ext uri="{FF2B5EF4-FFF2-40B4-BE49-F238E27FC236}">
                <a16:creationId xmlns:a16="http://schemas.microsoft.com/office/drawing/2014/main" id="{055FA49D-2E3F-4362-A563-E5F65A8DCA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6228" y="3695202"/>
            <a:ext cx="4001176" cy="850403"/>
          </a:xfrm>
          <a:prstGeom prst="rect">
            <a:avLst/>
          </a:prstGeom>
        </p:spPr>
      </p:pic>
      <p:pic>
        <p:nvPicPr>
          <p:cNvPr id="15" name="Graphic 14">
            <a:extLst>
              <a:ext uri="{FF2B5EF4-FFF2-40B4-BE49-F238E27FC236}">
                <a16:creationId xmlns:a16="http://schemas.microsoft.com/office/drawing/2014/main" id="{8066D7C4-DCE3-41CC-A3FE-964AE1697B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5400000">
            <a:off x="4256437" y="1931845"/>
            <a:ext cx="1357747" cy="4344135"/>
          </a:xfrm>
          <a:prstGeom prst="rect">
            <a:avLst/>
          </a:prstGeom>
        </p:spPr>
      </p:pic>
      <p:pic>
        <p:nvPicPr>
          <p:cNvPr id="5" name="Graphic 4">
            <a:extLst>
              <a:ext uri="{FF2B5EF4-FFF2-40B4-BE49-F238E27FC236}">
                <a16:creationId xmlns:a16="http://schemas.microsoft.com/office/drawing/2014/main" id="{9BD2F9DC-A060-452F-8B54-70F81A2F8C1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50037" y="3494312"/>
            <a:ext cx="1389280" cy="1054379"/>
          </a:xfrm>
          <a:prstGeom prst="rect">
            <a:avLst/>
          </a:prstGeom>
        </p:spPr>
      </p:pic>
      <p:cxnSp>
        <p:nvCxnSpPr>
          <p:cNvPr id="18" name="Straight Connector 17">
            <a:extLst>
              <a:ext uri="{FF2B5EF4-FFF2-40B4-BE49-F238E27FC236}">
                <a16:creationId xmlns:a16="http://schemas.microsoft.com/office/drawing/2014/main" id="{12EC7D81-8123-47B1-927A-76DEE4A734E2}"/>
              </a:ext>
            </a:extLst>
          </p:cNvPr>
          <p:cNvCxnSpPr>
            <a:cxnSpLocks/>
          </p:cNvCxnSpPr>
          <p:nvPr/>
        </p:nvCxnSpPr>
        <p:spPr>
          <a:xfrm>
            <a:off x="5992822" y="3037108"/>
            <a:ext cx="4720571"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AF19A1-EB2B-4FF8-ABEC-DEA77376D4E3}"/>
              </a:ext>
            </a:extLst>
          </p:cNvPr>
          <p:cNvCxnSpPr>
            <a:cxnSpLocks/>
          </p:cNvCxnSpPr>
          <p:nvPr/>
        </p:nvCxnSpPr>
        <p:spPr>
          <a:xfrm flipV="1">
            <a:off x="4068222" y="5420091"/>
            <a:ext cx="5713087" cy="1"/>
          </a:xfrm>
          <a:prstGeom prst="line">
            <a:avLst/>
          </a:prstGeom>
          <a:ln w="76200" cap="rnd">
            <a:solidFill>
              <a:srgbClr val="0066C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440D7F-3469-461A-8997-ABC9AF8C114A}"/>
              </a:ext>
            </a:extLst>
          </p:cNvPr>
          <p:cNvCxnSpPr>
            <a:cxnSpLocks/>
          </p:cNvCxnSpPr>
          <p:nvPr/>
        </p:nvCxnSpPr>
        <p:spPr>
          <a:xfrm flipV="1">
            <a:off x="4248332" y="5170705"/>
            <a:ext cx="5315130" cy="1"/>
          </a:xfrm>
          <a:prstGeom prst="line">
            <a:avLst/>
          </a:prstGeom>
          <a:ln w="76200" cap="rnd">
            <a:solidFill>
              <a:srgbClr val="0033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9BFBA6-FFDA-4E61-B41C-597727956752}"/>
              </a:ext>
            </a:extLst>
          </p:cNvPr>
          <p:cNvCxnSpPr>
            <a:cxnSpLocks/>
          </p:cNvCxnSpPr>
          <p:nvPr/>
        </p:nvCxnSpPr>
        <p:spPr>
          <a:xfrm flipV="1">
            <a:off x="4511566" y="4925716"/>
            <a:ext cx="4784834" cy="1"/>
          </a:xfrm>
          <a:prstGeom prst="line">
            <a:avLst/>
          </a:prstGeom>
          <a:ln w="76200" cap="rnd">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737DCCB-CA30-4EB7-A465-10E70C52717E}"/>
              </a:ext>
            </a:extLst>
          </p:cNvPr>
          <p:cNvCxnSpPr>
            <a:cxnSpLocks/>
          </p:cNvCxnSpPr>
          <p:nvPr/>
        </p:nvCxnSpPr>
        <p:spPr>
          <a:xfrm flipV="1">
            <a:off x="10741103" y="3037108"/>
            <a:ext cx="0" cy="1888608"/>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D4F48B-6F30-4B0E-945A-18E87A04C5E1}"/>
              </a:ext>
            </a:extLst>
          </p:cNvPr>
          <p:cNvCxnSpPr>
            <a:cxnSpLocks/>
          </p:cNvCxnSpPr>
          <p:nvPr/>
        </p:nvCxnSpPr>
        <p:spPr>
          <a:xfrm>
            <a:off x="5992822" y="4378035"/>
            <a:ext cx="2112086" cy="0"/>
          </a:xfrm>
          <a:prstGeom prst="line">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C5D719-4DDC-419F-B399-52587A807FB8}"/>
              </a:ext>
            </a:extLst>
          </p:cNvPr>
          <p:cNvCxnSpPr>
            <a:cxnSpLocks/>
          </p:cNvCxnSpPr>
          <p:nvPr/>
        </p:nvCxnSpPr>
        <p:spPr>
          <a:xfrm>
            <a:off x="9975275" y="4928679"/>
            <a:ext cx="738118"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69FC75-7C55-4A3F-A5B9-2308A05CCB67}"/>
              </a:ext>
            </a:extLst>
          </p:cNvPr>
          <p:cNvCxnSpPr>
            <a:cxnSpLocks/>
          </p:cNvCxnSpPr>
          <p:nvPr/>
        </p:nvCxnSpPr>
        <p:spPr>
          <a:xfrm>
            <a:off x="8146473" y="4694470"/>
            <a:ext cx="2109720" cy="0"/>
          </a:xfrm>
          <a:prstGeom prst="line">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7E7E5F-9EFF-4127-9BF6-9AEFBD0D1D17}"/>
              </a:ext>
            </a:extLst>
          </p:cNvPr>
          <p:cNvCxnSpPr>
            <a:cxnSpLocks/>
          </p:cNvCxnSpPr>
          <p:nvPr/>
        </p:nvCxnSpPr>
        <p:spPr>
          <a:xfrm>
            <a:off x="8104908" y="4378035"/>
            <a:ext cx="0" cy="316435"/>
          </a:xfrm>
          <a:prstGeom prst="line">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A26E322-AFC6-43DE-8AF1-CB922ECEAD49}"/>
              </a:ext>
            </a:extLst>
          </p:cNvPr>
          <p:cNvCxnSpPr>
            <a:cxnSpLocks/>
          </p:cNvCxnSpPr>
          <p:nvPr/>
        </p:nvCxnSpPr>
        <p:spPr>
          <a:xfrm>
            <a:off x="5992822" y="4373532"/>
            <a:ext cx="0" cy="316435"/>
          </a:xfrm>
          <a:prstGeom prst="line">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5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CFC2E8B-C5A6-4AD8-ACD4-9CDEF5B614DD}"/>
              </a:ext>
            </a:extLst>
          </p:cNvPr>
          <p:cNvGrpSpPr/>
          <p:nvPr/>
        </p:nvGrpSpPr>
        <p:grpSpPr>
          <a:xfrm>
            <a:off x="-1" y="972589"/>
            <a:ext cx="12192001" cy="5899266"/>
            <a:chOff x="-1" y="1357409"/>
            <a:chExt cx="12192001" cy="4917518"/>
          </a:xfrm>
        </p:grpSpPr>
        <p:sp>
          <p:nvSpPr>
            <p:cNvPr id="8" name="Rectangle: Single Corner Snipped 7">
              <a:extLst>
                <a:ext uri="{FF2B5EF4-FFF2-40B4-BE49-F238E27FC236}">
                  <a16:creationId xmlns:a16="http://schemas.microsoft.com/office/drawing/2014/main" id="{470F2A08-3B1B-4164-BD26-D216179E58F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044FF207-59C7-4C27-AF9D-CAE86C0E43B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091DB8A8-55DD-447D-A548-B0F9A61A94F7}"/>
              </a:ext>
            </a:extLst>
          </p:cNvPr>
          <p:cNvSpPr>
            <a:spLocks noGrp="1"/>
          </p:cNvSpPr>
          <p:nvPr>
            <p:ph type="sldNum" sz="quarter" idx="12"/>
          </p:nvPr>
        </p:nvSpPr>
        <p:spPr/>
        <p:txBody>
          <a:bodyPr/>
          <a:lstStyle/>
          <a:p>
            <a:fld id="{C263D6C4-4840-40CC-AC84-17E24B3B7BDE}" type="slidenum">
              <a:rPr lang="en-GB" smtClean="0"/>
              <a:pPr/>
              <a:t>29</a:t>
            </a:fld>
            <a:endParaRPr lang="en-GB" dirty="0"/>
          </a:p>
        </p:txBody>
      </p:sp>
      <p:pic>
        <p:nvPicPr>
          <p:cNvPr id="4" name="Picture 3">
            <a:extLst>
              <a:ext uri="{FF2B5EF4-FFF2-40B4-BE49-F238E27FC236}">
                <a16:creationId xmlns:a16="http://schemas.microsoft.com/office/drawing/2014/main" id="{2F49C612-D26E-42CC-B220-66A623E1FC05}"/>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2" name="Text Placeholder 2">
            <a:extLst>
              <a:ext uri="{FF2B5EF4-FFF2-40B4-BE49-F238E27FC236}">
                <a16:creationId xmlns:a16="http://schemas.microsoft.com/office/drawing/2014/main" id="{7D573A5E-F00A-41F7-BCB3-0333712AA2C2}"/>
              </a:ext>
            </a:extLst>
          </p:cNvPr>
          <p:cNvSpPr txBox="1">
            <a:spLocks/>
          </p:cNvSpPr>
          <p:nvPr/>
        </p:nvSpPr>
        <p:spPr>
          <a:xfrm>
            <a:off x="640039" y="332509"/>
            <a:ext cx="6176398" cy="64008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u="sng" dirty="0">
                <a:solidFill>
                  <a:srgbClr val="FFC000"/>
                </a:solidFill>
                <a:latin typeface="Rockwell" panose="02060603020205020403" pitchFamily="18" charset="0"/>
              </a:rPr>
              <a:t>Coding:</a:t>
            </a:r>
          </a:p>
        </p:txBody>
      </p:sp>
      <p:sp>
        <p:nvSpPr>
          <p:cNvPr id="13" name="Oval 12">
            <a:extLst>
              <a:ext uri="{FF2B5EF4-FFF2-40B4-BE49-F238E27FC236}">
                <a16:creationId xmlns:a16="http://schemas.microsoft.com/office/drawing/2014/main" id="{61E41E08-3F86-4609-9364-29B6C2EAE23E}"/>
              </a:ext>
            </a:extLst>
          </p:cNvPr>
          <p:cNvSpPr/>
          <p:nvPr/>
        </p:nvSpPr>
        <p:spPr>
          <a:xfrm>
            <a:off x="300471" y="460420"/>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4F752B04-8883-48A5-B208-51E76F1F13DA}"/>
              </a:ext>
            </a:extLst>
          </p:cNvPr>
          <p:cNvSpPr/>
          <p:nvPr/>
        </p:nvSpPr>
        <p:spPr>
          <a:xfrm>
            <a:off x="105691" y="1210804"/>
            <a:ext cx="11878491" cy="5078313"/>
          </a:xfrm>
          <a:prstGeom prst="rect">
            <a:avLst/>
          </a:prstGeom>
        </p:spPr>
        <p:txBody>
          <a:bodyPr wrap="square">
            <a:spAutoFit/>
          </a:bodyPr>
          <a:lstStyle/>
          <a:p>
            <a:r>
              <a:rPr lang="en-IN" dirty="0">
                <a:solidFill>
                  <a:schemeClr val="bg1"/>
                </a:solidFill>
                <a:latin typeface="Consolas" panose="020B0609020204030204" pitchFamily="49" charset="0"/>
              </a:rPr>
              <a:t>#include &lt;</a:t>
            </a:r>
            <a:r>
              <a:rPr lang="en-IN" dirty="0" err="1">
                <a:solidFill>
                  <a:schemeClr val="bg1"/>
                </a:solidFill>
                <a:latin typeface="Consolas" panose="020B0609020204030204" pitchFamily="49" charset="0"/>
              </a:rPr>
              <a:t>avr</a:t>
            </a:r>
            <a:r>
              <a:rPr lang="en-IN" dirty="0">
                <a:solidFill>
                  <a:schemeClr val="bg1"/>
                </a:solidFill>
                <a:latin typeface="Consolas" panose="020B0609020204030204" pitchFamily="49" charset="0"/>
              </a:rPr>
              <a:t>/</a:t>
            </a:r>
            <a:r>
              <a:rPr lang="en-IN" dirty="0" err="1">
                <a:solidFill>
                  <a:schemeClr val="bg1"/>
                </a:solidFill>
                <a:latin typeface="Consolas" panose="020B0609020204030204" pitchFamily="49" charset="0"/>
              </a:rPr>
              <a:t>io.h</a:t>
            </a:r>
            <a:r>
              <a:rPr lang="en-IN" dirty="0">
                <a:solidFill>
                  <a:schemeClr val="bg1"/>
                </a:solidFill>
                <a:latin typeface="Consolas" panose="020B0609020204030204" pitchFamily="49" charset="0"/>
              </a:rPr>
              <a:t>&gt;   /* Include AVR std. library file */</a:t>
            </a:r>
          </a:p>
          <a:p>
            <a:r>
              <a:rPr lang="en-IN" dirty="0">
                <a:solidFill>
                  <a:schemeClr val="bg1"/>
                </a:solidFill>
                <a:latin typeface="Consolas" panose="020B0609020204030204" pitchFamily="49" charset="0"/>
              </a:rPr>
              <a:t>#include &lt;</a:t>
            </a:r>
            <a:r>
              <a:rPr lang="en-IN" dirty="0" err="1">
                <a:solidFill>
                  <a:schemeClr val="bg1"/>
                </a:solidFill>
                <a:latin typeface="Consolas" panose="020B0609020204030204" pitchFamily="49" charset="0"/>
              </a:rPr>
              <a:t>util</a:t>
            </a:r>
            <a:r>
              <a:rPr lang="en-IN" dirty="0">
                <a:solidFill>
                  <a:schemeClr val="bg1"/>
                </a:solidFill>
                <a:latin typeface="Consolas" panose="020B0609020204030204" pitchFamily="49" charset="0"/>
              </a:rPr>
              <a:t>/</a:t>
            </a:r>
            <a:r>
              <a:rPr lang="en-IN" dirty="0" err="1">
                <a:solidFill>
                  <a:schemeClr val="bg1"/>
                </a:solidFill>
                <a:latin typeface="Consolas" panose="020B0609020204030204" pitchFamily="49" charset="0"/>
              </a:rPr>
              <a:t>delay.h</a:t>
            </a:r>
            <a:r>
              <a:rPr lang="en-IN" dirty="0">
                <a:solidFill>
                  <a:schemeClr val="bg1"/>
                </a:solidFill>
                <a:latin typeface="Consolas" panose="020B0609020204030204" pitchFamily="49" charset="0"/>
              </a:rPr>
              <a:t>&gt;   /* Include defined delay header file */</a:t>
            </a:r>
          </a:p>
          <a:p>
            <a:endParaRPr lang="en-IN" dirty="0">
              <a:solidFill>
                <a:schemeClr val="bg1"/>
              </a:solidFill>
              <a:latin typeface="Consolas" panose="020B0609020204030204" pitchFamily="49" charset="0"/>
            </a:endParaRPr>
          </a:p>
          <a:p>
            <a:r>
              <a:rPr lang="en-IN" dirty="0">
                <a:solidFill>
                  <a:schemeClr val="bg1"/>
                </a:solidFill>
                <a:latin typeface="Consolas" panose="020B0609020204030204" pitchFamily="49" charset="0"/>
              </a:rPr>
              <a:t>void </a:t>
            </a:r>
            <a:r>
              <a:rPr lang="en-IN" dirty="0" err="1">
                <a:solidFill>
                  <a:schemeClr val="bg1"/>
                </a:solidFill>
                <a:latin typeface="Consolas" panose="020B0609020204030204" pitchFamily="49" charset="0"/>
              </a:rPr>
              <a:t>ADC_Init</a:t>
            </a:r>
            <a:r>
              <a:rPr lang="en-IN" dirty="0">
                <a:solidFill>
                  <a:schemeClr val="bg1"/>
                </a:solidFill>
                <a:latin typeface="Consolas" panose="020B0609020204030204" pitchFamily="49" charset="0"/>
              </a:rPr>
              <a:t>()     /* ADC Initialization function */</a:t>
            </a:r>
          </a:p>
          <a:p>
            <a:r>
              <a:rPr lang="en-IN" dirty="0">
                <a:solidFill>
                  <a:schemeClr val="bg1"/>
                </a:solidFill>
                <a:latin typeface="Consolas" panose="020B0609020204030204" pitchFamily="49" charset="0"/>
              </a:rPr>
              <a:t>{</a:t>
            </a:r>
          </a:p>
          <a:p>
            <a:r>
              <a:rPr lang="en-IN" dirty="0">
                <a:solidFill>
                  <a:schemeClr val="bg1"/>
                </a:solidFill>
                <a:latin typeface="Consolas" panose="020B0609020204030204" pitchFamily="49" charset="0"/>
              </a:rPr>
              <a:t>  ADMUX =(1&lt;&lt;ADLAR);   /* </a:t>
            </a:r>
            <a:r>
              <a:rPr lang="en-IN" dirty="0" err="1">
                <a:solidFill>
                  <a:schemeClr val="bg1"/>
                </a:solidFill>
                <a:latin typeface="Consolas" panose="020B0609020204030204" pitchFamily="49" charset="0"/>
              </a:rPr>
              <a:t>Vref</a:t>
            </a:r>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Avcc</a:t>
            </a:r>
            <a:r>
              <a:rPr lang="en-IN" dirty="0">
                <a:solidFill>
                  <a:schemeClr val="bg1"/>
                </a:solidFill>
                <a:latin typeface="Consolas" panose="020B0609020204030204" pitchFamily="49" charset="0"/>
              </a:rPr>
              <a:t>, ADC channel: 0 */</a:t>
            </a:r>
          </a:p>
          <a:p>
            <a:r>
              <a:rPr lang="en-IN" dirty="0">
                <a:solidFill>
                  <a:schemeClr val="bg1"/>
                </a:solidFill>
                <a:latin typeface="Consolas" panose="020B0609020204030204" pitchFamily="49" charset="0"/>
              </a:rPr>
              <a:t>  ADCSRA = (1&lt;&lt;ADEN)|(1&lt;&lt;ADPS2)|(1&lt;&lt;ADPS1)|(1&lt;&lt;ADPS0);</a:t>
            </a:r>
          </a:p>
          <a:p>
            <a:r>
              <a:rPr lang="en-IN" dirty="0">
                <a:solidFill>
                  <a:schemeClr val="bg1"/>
                </a:solidFill>
                <a:latin typeface="Consolas" panose="020B0609020204030204" pitchFamily="49" charset="0"/>
              </a:rPr>
              <a:t>}</a:t>
            </a:r>
          </a:p>
          <a:p>
            <a:endParaRPr lang="en-IN" dirty="0">
              <a:solidFill>
                <a:schemeClr val="bg1"/>
              </a:solidFill>
              <a:latin typeface="Consolas" panose="020B0609020204030204" pitchFamily="49" charset="0"/>
            </a:endParaRPr>
          </a:p>
          <a:p>
            <a:r>
              <a:rPr lang="en-IN" dirty="0">
                <a:solidFill>
                  <a:schemeClr val="bg1"/>
                </a:solidFill>
                <a:latin typeface="Consolas" panose="020B0609020204030204" pitchFamily="49" charset="0"/>
              </a:rPr>
              <a:t>uint16_t </a:t>
            </a:r>
            <a:r>
              <a:rPr lang="en-IN" dirty="0" err="1">
                <a:solidFill>
                  <a:schemeClr val="bg1"/>
                </a:solidFill>
                <a:latin typeface="Consolas" panose="020B0609020204030204" pitchFamily="49" charset="0"/>
              </a:rPr>
              <a:t>ADC_Read</a:t>
            </a:r>
            <a:r>
              <a:rPr lang="en-IN" dirty="0">
                <a:solidFill>
                  <a:schemeClr val="bg1"/>
                </a:solidFill>
                <a:latin typeface="Consolas" panose="020B0609020204030204" pitchFamily="49" charset="0"/>
              </a:rPr>
              <a:t>(unsigned char channel)  /* ADC Read function */</a:t>
            </a:r>
          </a:p>
          <a:p>
            <a:r>
              <a:rPr lang="en-IN" dirty="0">
                <a:solidFill>
                  <a:schemeClr val="bg1"/>
                </a:solidFill>
                <a:latin typeface="Consolas" panose="020B0609020204030204" pitchFamily="49" charset="0"/>
              </a:rPr>
              <a:t>{</a:t>
            </a:r>
          </a:p>
          <a:p>
            <a:r>
              <a:rPr lang="en-IN" dirty="0">
                <a:solidFill>
                  <a:schemeClr val="bg1"/>
                </a:solidFill>
                <a:latin typeface="Consolas" panose="020B0609020204030204" pitchFamily="49" charset="0"/>
              </a:rPr>
              <a:t>  ADMUX =(1&lt;&lt;ADLAR)|(channel &amp; 0x07);/* set input channel to read */</a:t>
            </a:r>
          </a:p>
          <a:p>
            <a:r>
              <a:rPr lang="en-IN" dirty="0">
                <a:solidFill>
                  <a:schemeClr val="bg1"/>
                </a:solidFill>
                <a:latin typeface="Consolas" panose="020B0609020204030204" pitchFamily="49" charset="0"/>
              </a:rPr>
              <a:t>  ADCSRA |= (1&lt;&lt;ADSC);  /* Start ADC conversion */</a:t>
            </a:r>
          </a:p>
          <a:p>
            <a:r>
              <a:rPr lang="en-IN" dirty="0">
                <a:solidFill>
                  <a:schemeClr val="bg1"/>
                </a:solidFill>
                <a:latin typeface="Consolas" panose="020B0609020204030204" pitchFamily="49" charset="0"/>
              </a:rPr>
              <a:t>  while (!(ADCSRA &amp; (1&lt;&lt;ADIF)));  /* Wait until end of conversion by polling ADC interrupt flag */</a:t>
            </a:r>
          </a:p>
          <a:p>
            <a:r>
              <a:rPr lang="en-IN" dirty="0">
                <a:solidFill>
                  <a:schemeClr val="bg1"/>
                </a:solidFill>
                <a:latin typeface="Consolas" panose="020B0609020204030204" pitchFamily="49" charset="0"/>
              </a:rPr>
              <a:t>  ADCSRA |= (1&lt;&lt;ADIF);  /* Clear interrupt flag */</a:t>
            </a:r>
          </a:p>
          <a:p>
            <a:r>
              <a:rPr lang="en-IN" dirty="0">
                <a:solidFill>
                  <a:schemeClr val="bg1"/>
                </a:solidFill>
                <a:latin typeface="Consolas" panose="020B0609020204030204" pitchFamily="49" charset="0"/>
              </a:rPr>
              <a:t>  return ADC;    /* Return ADC word */</a:t>
            </a:r>
          </a:p>
          <a:p>
            <a:r>
              <a:rPr lang="en-IN"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9656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7FB7EB-0121-4BC3-B33D-058DB52A304F}"/>
              </a:ext>
            </a:extLst>
          </p:cNvPr>
          <p:cNvSpPr>
            <a:spLocks noGrp="1"/>
          </p:cNvSpPr>
          <p:nvPr>
            <p:ph type="sldNum" sz="quarter" idx="12"/>
          </p:nvPr>
        </p:nvSpPr>
        <p:spPr/>
        <p:txBody>
          <a:bodyPr/>
          <a:lstStyle/>
          <a:p>
            <a:fld id="{C263D6C4-4840-40CC-AC84-17E24B3B7BDE}" type="slidenum">
              <a:rPr lang="en-GB" smtClean="0"/>
              <a:pPr/>
              <a:t>3</a:t>
            </a:fld>
            <a:endParaRPr lang="en-GB" dirty="0"/>
          </a:p>
        </p:txBody>
      </p:sp>
      <p:pic>
        <p:nvPicPr>
          <p:cNvPr id="5" name="Picture 4">
            <a:extLst>
              <a:ext uri="{FF2B5EF4-FFF2-40B4-BE49-F238E27FC236}">
                <a16:creationId xmlns:a16="http://schemas.microsoft.com/office/drawing/2014/main" id="{0CD163A2-2B5D-4117-BBB9-8BA79F75CD9C}"/>
              </a:ext>
            </a:extLst>
          </p:cNvPr>
          <p:cNvPicPr>
            <a:picLocks noChangeAspect="1"/>
          </p:cNvPicPr>
          <p:nvPr/>
        </p:nvPicPr>
        <p:blipFill>
          <a:blip r:embed="rId2"/>
          <a:stretch>
            <a:fillRect/>
          </a:stretch>
        </p:blipFill>
        <p:spPr>
          <a:xfrm>
            <a:off x="11214307" y="111540"/>
            <a:ext cx="888585" cy="888585"/>
          </a:xfrm>
          <a:prstGeom prst="rect">
            <a:avLst/>
          </a:prstGeom>
        </p:spPr>
      </p:pic>
      <p:sp>
        <p:nvSpPr>
          <p:cNvPr id="6" name="TextBox 5">
            <a:extLst>
              <a:ext uri="{FF2B5EF4-FFF2-40B4-BE49-F238E27FC236}">
                <a16:creationId xmlns:a16="http://schemas.microsoft.com/office/drawing/2014/main" id="{630A9AB0-625F-446F-814B-3D9F413F2DFF}"/>
              </a:ext>
            </a:extLst>
          </p:cNvPr>
          <p:cNvSpPr txBox="1"/>
          <p:nvPr/>
        </p:nvSpPr>
        <p:spPr>
          <a:xfrm>
            <a:off x="4419600" y="2119745"/>
            <a:ext cx="2515432" cy="1446550"/>
          </a:xfrm>
          <a:prstGeom prst="rect">
            <a:avLst/>
          </a:prstGeom>
          <a:noFill/>
        </p:spPr>
        <p:txBody>
          <a:bodyPr wrap="none" rtlCol="0">
            <a:spAutoFit/>
          </a:bodyPr>
          <a:lstStyle/>
          <a:p>
            <a:r>
              <a:rPr lang="en-IN" sz="8800" b="1" dirty="0">
                <a:solidFill>
                  <a:srgbClr val="FFC000"/>
                </a:solidFill>
                <a:latin typeface="28 Days Later" panose="020B0603050302020204" pitchFamily="34" charset="0"/>
              </a:rPr>
              <a:t>ADCs</a:t>
            </a:r>
          </a:p>
        </p:txBody>
      </p:sp>
      <p:pic>
        <p:nvPicPr>
          <p:cNvPr id="1028" name="Picture 4" descr="Image result for adc">
            <a:extLst>
              <a:ext uri="{FF2B5EF4-FFF2-40B4-BE49-F238E27FC236}">
                <a16:creationId xmlns:a16="http://schemas.microsoft.com/office/drawing/2014/main" id="{E53DF5EA-B8A3-466C-B61B-2F7D8DBA0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999" y="4055900"/>
            <a:ext cx="5286633" cy="2624300"/>
          </a:xfrm>
          <a:prstGeom prst="rect">
            <a:avLst/>
          </a:prstGeom>
          <a:solidFill>
            <a:schemeClr val="bg1"/>
          </a:solidFill>
        </p:spPr>
      </p:pic>
    </p:spTree>
    <p:extLst>
      <p:ext uri="{BB962C8B-B14F-4D97-AF65-F5344CB8AC3E}">
        <p14:creationId xmlns:p14="http://schemas.microsoft.com/office/powerpoint/2010/main" val="330743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CFC2E8B-C5A6-4AD8-ACD4-9CDEF5B614DD}"/>
              </a:ext>
            </a:extLst>
          </p:cNvPr>
          <p:cNvGrpSpPr/>
          <p:nvPr/>
        </p:nvGrpSpPr>
        <p:grpSpPr>
          <a:xfrm>
            <a:off x="-1" y="972589"/>
            <a:ext cx="12192001" cy="5899266"/>
            <a:chOff x="-1" y="1357409"/>
            <a:chExt cx="12192001" cy="4917518"/>
          </a:xfrm>
        </p:grpSpPr>
        <p:sp>
          <p:nvSpPr>
            <p:cNvPr id="8" name="Rectangle: Single Corner Snipped 7">
              <a:extLst>
                <a:ext uri="{FF2B5EF4-FFF2-40B4-BE49-F238E27FC236}">
                  <a16:creationId xmlns:a16="http://schemas.microsoft.com/office/drawing/2014/main" id="{470F2A08-3B1B-4164-BD26-D216179E58F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044FF207-59C7-4C27-AF9D-CAE86C0E43B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091DB8A8-55DD-447D-A548-B0F9A61A94F7}"/>
              </a:ext>
            </a:extLst>
          </p:cNvPr>
          <p:cNvSpPr>
            <a:spLocks noGrp="1"/>
          </p:cNvSpPr>
          <p:nvPr>
            <p:ph type="sldNum" sz="quarter" idx="12"/>
          </p:nvPr>
        </p:nvSpPr>
        <p:spPr/>
        <p:txBody>
          <a:bodyPr/>
          <a:lstStyle/>
          <a:p>
            <a:fld id="{C263D6C4-4840-40CC-AC84-17E24B3B7BDE}" type="slidenum">
              <a:rPr lang="en-GB" smtClean="0"/>
              <a:pPr/>
              <a:t>30</a:t>
            </a:fld>
            <a:endParaRPr lang="en-GB" dirty="0"/>
          </a:p>
        </p:txBody>
      </p:sp>
      <p:pic>
        <p:nvPicPr>
          <p:cNvPr id="4" name="Picture 3">
            <a:extLst>
              <a:ext uri="{FF2B5EF4-FFF2-40B4-BE49-F238E27FC236}">
                <a16:creationId xmlns:a16="http://schemas.microsoft.com/office/drawing/2014/main" id="{2F49C612-D26E-42CC-B220-66A623E1FC05}"/>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2" name="Text Placeholder 2">
            <a:extLst>
              <a:ext uri="{FF2B5EF4-FFF2-40B4-BE49-F238E27FC236}">
                <a16:creationId xmlns:a16="http://schemas.microsoft.com/office/drawing/2014/main" id="{7D573A5E-F00A-41F7-BCB3-0333712AA2C2}"/>
              </a:ext>
            </a:extLst>
          </p:cNvPr>
          <p:cNvSpPr txBox="1">
            <a:spLocks/>
          </p:cNvSpPr>
          <p:nvPr/>
        </p:nvSpPr>
        <p:spPr>
          <a:xfrm>
            <a:off x="640039" y="332509"/>
            <a:ext cx="6176398" cy="64008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u="sng" dirty="0">
                <a:solidFill>
                  <a:srgbClr val="FFC000"/>
                </a:solidFill>
                <a:latin typeface="Rockwell" panose="02060603020205020403" pitchFamily="18" charset="0"/>
              </a:rPr>
              <a:t>Coding(Contd..):</a:t>
            </a:r>
          </a:p>
        </p:txBody>
      </p:sp>
      <p:sp>
        <p:nvSpPr>
          <p:cNvPr id="13" name="Oval 12">
            <a:extLst>
              <a:ext uri="{FF2B5EF4-FFF2-40B4-BE49-F238E27FC236}">
                <a16:creationId xmlns:a16="http://schemas.microsoft.com/office/drawing/2014/main" id="{61E41E08-3F86-4609-9364-29B6C2EAE23E}"/>
              </a:ext>
            </a:extLst>
          </p:cNvPr>
          <p:cNvSpPr/>
          <p:nvPr/>
        </p:nvSpPr>
        <p:spPr>
          <a:xfrm>
            <a:off x="300471" y="460420"/>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7D9DFEB-78F0-4000-B332-5FBED057A653}"/>
              </a:ext>
            </a:extLst>
          </p:cNvPr>
          <p:cNvSpPr/>
          <p:nvPr/>
        </p:nvSpPr>
        <p:spPr>
          <a:xfrm>
            <a:off x="179307" y="1210804"/>
            <a:ext cx="5611893" cy="4524315"/>
          </a:xfrm>
          <a:prstGeom prst="rect">
            <a:avLst/>
          </a:prstGeom>
        </p:spPr>
        <p:txBody>
          <a:bodyPr wrap="square">
            <a:spAutoFit/>
          </a:bodyPr>
          <a:lstStyle/>
          <a:p>
            <a:r>
              <a:rPr lang="en-IN" dirty="0">
                <a:solidFill>
                  <a:schemeClr val="bg1"/>
                </a:solidFill>
                <a:latin typeface="Consolas" panose="020B0609020204030204" pitchFamily="49" charset="0"/>
              </a:rPr>
              <a:t>int main(void)</a:t>
            </a:r>
          </a:p>
          <a:p>
            <a:r>
              <a:rPr lang="en-IN" dirty="0">
                <a:solidFill>
                  <a:schemeClr val="bg1"/>
                </a:solidFill>
                <a:latin typeface="Consolas" panose="020B0609020204030204" pitchFamily="49" charset="0"/>
              </a:rPr>
              <a:t>{</a:t>
            </a:r>
          </a:p>
          <a:p>
            <a:r>
              <a:rPr lang="en-IN" dirty="0">
                <a:solidFill>
                  <a:schemeClr val="bg1"/>
                </a:solidFill>
                <a:latin typeface="Consolas" panose="020B0609020204030204" pitchFamily="49" charset="0"/>
              </a:rPr>
              <a:t>  uint16_t X,Y,Z;</a:t>
            </a:r>
          </a:p>
          <a:p>
            <a:r>
              <a:rPr lang="en-IN" dirty="0">
                <a:solidFill>
                  <a:schemeClr val="bg1"/>
                </a:solidFill>
                <a:latin typeface="Consolas" panose="020B0609020204030204" pitchFamily="49" charset="0"/>
              </a:rPr>
              <a:t>  int </a:t>
            </a:r>
            <a:r>
              <a:rPr lang="en-IN" dirty="0" err="1">
                <a:solidFill>
                  <a:schemeClr val="bg1"/>
                </a:solidFill>
                <a:latin typeface="Consolas" panose="020B0609020204030204" pitchFamily="49" charset="0"/>
              </a:rPr>
              <a:t>x,y,z</a:t>
            </a:r>
            <a:r>
              <a:rPr lang="en-IN" dirty="0">
                <a:solidFill>
                  <a:schemeClr val="bg1"/>
                </a:solidFill>
                <a:latin typeface="Consolas" panose="020B0609020204030204" pitchFamily="49" charset="0"/>
              </a:rPr>
              <a:t>;</a:t>
            </a:r>
          </a:p>
          <a:p>
            <a:r>
              <a:rPr lang="en-IN" dirty="0">
                <a:solidFill>
                  <a:schemeClr val="bg1"/>
                </a:solidFill>
                <a:latin typeface="Consolas" panose="020B0609020204030204" pitchFamily="49" charset="0"/>
              </a:rPr>
              <a:t>  DDRB=0xFF;</a:t>
            </a:r>
          </a:p>
          <a:p>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Serial.begin</a:t>
            </a:r>
            <a:r>
              <a:rPr lang="en-IN" dirty="0">
                <a:solidFill>
                  <a:schemeClr val="bg1"/>
                </a:solidFill>
                <a:latin typeface="Consolas" panose="020B0609020204030204" pitchFamily="49" charset="0"/>
              </a:rPr>
              <a:t>(9600);</a:t>
            </a:r>
          </a:p>
          <a:p>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ADC_Init</a:t>
            </a:r>
            <a:r>
              <a:rPr lang="en-IN" dirty="0">
                <a:solidFill>
                  <a:schemeClr val="bg1"/>
                </a:solidFill>
                <a:latin typeface="Consolas" panose="020B0609020204030204" pitchFamily="49" charset="0"/>
              </a:rPr>
              <a:t>();   /* Initialize ADC */</a:t>
            </a:r>
          </a:p>
          <a:p>
            <a:r>
              <a:rPr lang="en-IN" dirty="0">
                <a:solidFill>
                  <a:schemeClr val="bg1"/>
                </a:solidFill>
                <a:latin typeface="Consolas" panose="020B0609020204030204" pitchFamily="49" charset="0"/>
              </a:rPr>
              <a:t>  int flag=0;</a:t>
            </a:r>
          </a:p>
          <a:p>
            <a:r>
              <a:rPr lang="en-IN" dirty="0">
                <a:solidFill>
                  <a:schemeClr val="bg1"/>
                </a:solidFill>
                <a:latin typeface="Consolas" panose="020B0609020204030204" pitchFamily="49" charset="0"/>
              </a:rPr>
              <a:t>  while(1)</a:t>
            </a:r>
          </a:p>
          <a:p>
            <a:r>
              <a:rPr lang="en-IN" dirty="0">
                <a:solidFill>
                  <a:schemeClr val="bg1"/>
                </a:solidFill>
                <a:latin typeface="Consolas" panose="020B0609020204030204" pitchFamily="49" charset="0"/>
              </a:rPr>
              <a:t>  {</a:t>
            </a:r>
          </a:p>
          <a:p>
            <a:r>
              <a:rPr lang="en-IN" dirty="0">
                <a:solidFill>
                  <a:schemeClr val="bg1"/>
                </a:solidFill>
                <a:latin typeface="Consolas" panose="020B0609020204030204" pitchFamily="49" charset="0"/>
              </a:rPr>
              <a:t>    /* Read X, Y, Z axis ADC value */</a:t>
            </a:r>
          </a:p>
          <a:p>
            <a:r>
              <a:rPr lang="en-IN" dirty="0">
                <a:solidFill>
                  <a:schemeClr val="bg1"/>
                </a:solidFill>
                <a:latin typeface="Consolas" panose="020B0609020204030204" pitchFamily="49" charset="0"/>
              </a:rPr>
              <a:t>    X= </a:t>
            </a:r>
            <a:r>
              <a:rPr lang="en-IN" dirty="0" err="1">
                <a:solidFill>
                  <a:schemeClr val="bg1"/>
                </a:solidFill>
                <a:latin typeface="Consolas" panose="020B0609020204030204" pitchFamily="49" charset="0"/>
              </a:rPr>
              <a:t>ADC_Read</a:t>
            </a:r>
            <a:r>
              <a:rPr lang="en-IN" dirty="0">
                <a:solidFill>
                  <a:schemeClr val="bg1"/>
                </a:solidFill>
                <a:latin typeface="Consolas" panose="020B0609020204030204" pitchFamily="49" charset="0"/>
              </a:rPr>
              <a:t>(0);</a:t>
            </a:r>
          </a:p>
          <a:p>
            <a:r>
              <a:rPr lang="en-IN" dirty="0">
                <a:solidFill>
                  <a:schemeClr val="bg1"/>
                </a:solidFill>
                <a:latin typeface="Consolas" panose="020B0609020204030204" pitchFamily="49" charset="0"/>
              </a:rPr>
              <a:t>    Y= </a:t>
            </a:r>
            <a:r>
              <a:rPr lang="en-IN" dirty="0" err="1">
                <a:solidFill>
                  <a:schemeClr val="bg1"/>
                </a:solidFill>
                <a:latin typeface="Consolas" panose="020B0609020204030204" pitchFamily="49" charset="0"/>
              </a:rPr>
              <a:t>ADC_Read</a:t>
            </a:r>
            <a:r>
              <a:rPr lang="en-IN" dirty="0">
                <a:solidFill>
                  <a:schemeClr val="bg1"/>
                </a:solidFill>
                <a:latin typeface="Consolas" panose="020B0609020204030204" pitchFamily="49" charset="0"/>
              </a:rPr>
              <a:t>(1);</a:t>
            </a:r>
          </a:p>
          <a:p>
            <a:r>
              <a:rPr lang="en-IN" dirty="0">
                <a:solidFill>
                  <a:schemeClr val="bg1"/>
                </a:solidFill>
                <a:latin typeface="Consolas" panose="020B0609020204030204" pitchFamily="49" charset="0"/>
              </a:rPr>
              <a:t>    Z= </a:t>
            </a:r>
            <a:r>
              <a:rPr lang="en-IN" dirty="0" err="1">
                <a:solidFill>
                  <a:schemeClr val="bg1"/>
                </a:solidFill>
                <a:latin typeface="Consolas" panose="020B0609020204030204" pitchFamily="49" charset="0"/>
              </a:rPr>
              <a:t>ADC_Read</a:t>
            </a:r>
            <a:r>
              <a:rPr lang="en-IN" dirty="0">
                <a:solidFill>
                  <a:schemeClr val="bg1"/>
                </a:solidFill>
                <a:latin typeface="Consolas" panose="020B0609020204030204" pitchFamily="49" charset="0"/>
              </a:rPr>
              <a:t>(2);</a:t>
            </a:r>
          </a:p>
          <a:p>
            <a:r>
              <a:rPr lang="en-IN" dirty="0">
                <a:solidFill>
                  <a:schemeClr val="bg1"/>
                </a:solidFill>
                <a:latin typeface="Consolas" panose="020B0609020204030204" pitchFamily="49" charset="0"/>
              </a:rPr>
              <a:t>    </a:t>
            </a:r>
          </a:p>
          <a:p>
            <a:r>
              <a:rPr lang="en-IN" dirty="0">
                <a:solidFill>
                  <a:schemeClr val="bg1"/>
                </a:solidFill>
                <a:latin typeface="Consolas" panose="020B0609020204030204" pitchFamily="49" charset="0"/>
              </a:rPr>
              <a:t>    </a:t>
            </a:r>
          </a:p>
        </p:txBody>
      </p:sp>
      <p:sp>
        <p:nvSpPr>
          <p:cNvPr id="5" name="Rectangle 4">
            <a:extLst>
              <a:ext uri="{FF2B5EF4-FFF2-40B4-BE49-F238E27FC236}">
                <a16:creationId xmlns:a16="http://schemas.microsoft.com/office/drawing/2014/main" id="{9BC24ABB-B00F-4DC9-B353-8D31C2E65EB6}"/>
              </a:ext>
            </a:extLst>
          </p:cNvPr>
          <p:cNvSpPr/>
          <p:nvPr/>
        </p:nvSpPr>
        <p:spPr>
          <a:xfrm>
            <a:off x="6275307" y="1364434"/>
            <a:ext cx="6096000" cy="2862322"/>
          </a:xfrm>
          <a:prstGeom prst="rect">
            <a:avLst/>
          </a:prstGeom>
        </p:spPr>
        <p:txBody>
          <a:bodyPr>
            <a:spAutoFit/>
          </a:bodyPr>
          <a:lstStyle/>
          <a:p>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Serial.print</a:t>
            </a:r>
            <a:r>
              <a:rPr lang="en-IN" dirty="0">
                <a:solidFill>
                  <a:schemeClr val="bg1"/>
                </a:solidFill>
                <a:latin typeface="Consolas" panose="020B0609020204030204" pitchFamily="49" charset="0"/>
              </a:rPr>
              <a:t>("X: ");</a:t>
            </a:r>
          </a:p>
          <a:p>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Serial.print</a:t>
            </a:r>
            <a:r>
              <a:rPr lang="en-IN" dirty="0">
                <a:solidFill>
                  <a:schemeClr val="bg1"/>
                </a:solidFill>
                <a:latin typeface="Consolas" panose="020B0609020204030204" pitchFamily="49" charset="0"/>
              </a:rPr>
              <a:t>(X);</a:t>
            </a:r>
            <a:r>
              <a:rPr lang="en-IN" dirty="0" err="1">
                <a:solidFill>
                  <a:schemeClr val="bg1"/>
                </a:solidFill>
                <a:latin typeface="Consolas" panose="020B0609020204030204" pitchFamily="49" charset="0"/>
              </a:rPr>
              <a:t>Serial.print</a:t>
            </a:r>
            <a:r>
              <a:rPr lang="en-IN" dirty="0">
                <a:solidFill>
                  <a:schemeClr val="bg1"/>
                </a:solidFill>
                <a:latin typeface="Consolas" panose="020B0609020204030204" pitchFamily="49" charset="0"/>
              </a:rPr>
              <a:t>('\t');</a:t>
            </a:r>
          </a:p>
          <a:p>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Serial.print</a:t>
            </a:r>
            <a:r>
              <a:rPr lang="en-IN" dirty="0">
                <a:solidFill>
                  <a:schemeClr val="bg1"/>
                </a:solidFill>
                <a:latin typeface="Consolas" panose="020B0609020204030204" pitchFamily="49" charset="0"/>
              </a:rPr>
              <a:t>("Y: ");</a:t>
            </a:r>
          </a:p>
          <a:p>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Serial.print</a:t>
            </a:r>
            <a:r>
              <a:rPr lang="en-IN" dirty="0">
                <a:solidFill>
                  <a:schemeClr val="bg1"/>
                </a:solidFill>
                <a:latin typeface="Consolas" panose="020B0609020204030204" pitchFamily="49" charset="0"/>
              </a:rPr>
              <a:t>(Y);</a:t>
            </a:r>
            <a:r>
              <a:rPr lang="en-IN" dirty="0" err="1">
                <a:solidFill>
                  <a:schemeClr val="bg1"/>
                </a:solidFill>
                <a:latin typeface="Consolas" panose="020B0609020204030204" pitchFamily="49" charset="0"/>
              </a:rPr>
              <a:t>Serial.print</a:t>
            </a:r>
            <a:r>
              <a:rPr lang="en-IN" dirty="0">
                <a:solidFill>
                  <a:schemeClr val="bg1"/>
                </a:solidFill>
                <a:latin typeface="Consolas" panose="020B0609020204030204" pitchFamily="49" charset="0"/>
              </a:rPr>
              <a:t>('\t');</a:t>
            </a:r>
          </a:p>
          <a:p>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Serial.print</a:t>
            </a:r>
            <a:r>
              <a:rPr lang="en-IN" dirty="0">
                <a:solidFill>
                  <a:schemeClr val="bg1"/>
                </a:solidFill>
                <a:latin typeface="Consolas" panose="020B0609020204030204" pitchFamily="49" charset="0"/>
              </a:rPr>
              <a:t>("Z:");</a:t>
            </a:r>
          </a:p>
          <a:p>
            <a:r>
              <a:rPr lang="en-IN" dirty="0">
                <a:solidFill>
                  <a:schemeClr val="bg1"/>
                </a:solidFill>
                <a:latin typeface="Consolas" panose="020B0609020204030204" pitchFamily="49" charset="0"/>
              </a:rPr>
              <a:t>    </a:t>
            </a:r>
            <a:r>
              <a:rPr lang="en-IN" dirty="0" err="1">
                <a:solidFill>
                  <a:schemeClr val="bg1"/>
                </a:solidFill>
                <a:latin typeface="Consolas" panose="020B0609020204030204" pitchFamily="49" charset="0"/>
              </a:rPr>
              <a:t>Serial.println</a:t>
            </a:r>
            <a:r>
              <a:rPr lang="en-IN" dirty="0">
                <a:solidFill>
                  <a:schemeClr val="bg1"/>
                </a:solidFill>
                <a:latin typeface="Consolas" panose="020B0609020204030204" pitchFamily="49" charset="0"/>
              </a:rPr>
              <a:t>(Z);</a:t>
            </a:r>
          </a:p>
          <a:p>
            <a:r>
              <a:rPr lang="en-IN" dirty="0">
                <a:solidFill>
                  <a:schemeClr val="bg1"/>
                </a:solidFill>
                <a:latin typeface="Consolas" panose="020B0609020204030204" pitchFamily="49" charset="0"/>
              </a:rPr>
              <a:t>    _</a:t>
            </a:r>
            <a:r>
              <a:rPr lang="en-IN" dirty="0" err="1">
                <a:solidFill>
                  <a:schemeClr val="bg1"/>
                </a:solidFill>
                <a:latin typeface="Consolas" panose="020B0609020204030204" pitchFamily="49" charset="0"/>
              </a:rPr>
              <a:t>delay_ms</a:t>
            </a:r>
            <a:r>
              <a:rPr lang="en-IN" dirty="0">
                <a:solidFill>
                  <a:schemeClr val="bg1"/>
                </a:solidFill>
                <a:latin typeface="Consolas" panose="020B0609020204030204" pitchFamily="49" charset="0"/>
              </a:rPr>
              <a:t>(10);</a:t>
            </a:r>
          </a:p>
          <a:p>
            <a:r>
              <a:rPr lang="en-IN" dirty="0">
                <a:solidFill>
                  <a:schemeClr val="bg1"/>
                </a:solidFill>
                <a:latin typeface="Consolas" panose="020B0609020204030204" pitchFamily="49" charset="0"/>
              </a:rPr>
              <a:t>  }</a:t>
            </a:r>
          </a:p>
          <a:p>
            <a:r>
              <a:rPr lang="en-IN" dirty="0">
                <a:solidFill>
                  <a:schemeClr val="bg1"/>
                </a:solidFill>
                <a:latin typeface="Consolas" panose="020B0609020204030204" pitchFamily="49" charset="0"/>
              </a:rPr>
              <a:t>return 0;</a:t>
            </a:r>
          </a:p>
          <a:p>
            <a:r>
              <a:rPr lang="en-IN" dirty="0">
                <a:solidFill>
                  <a:schemeClr val="bg1"/>
                </a:solidFill>
                <a:latin typeface="Consolas" panose="020B0609020204030204" pitchFamily="49" charset="0"/>
              </a:rPr>
              <a:t>}</a:t>
            </a:r>
            <a:endParaRPr lang="en-IN" dirty="0"/>
          </a:p>
        </p:txBody>
      </p:sp>
      <p:cxnSp>
        <p:nvCxnSpPr>
          <p:cNvPr id="14" name="Straight Connector 13">
            <a:extLst>
              <a:ext uri="{FF2B5EF4-FFF2-40B4-BE49-F238E27FC236}">
                <a16:creationId xmlns:a16="http://schemas.microsoft.com/office/drawing/2014/main" id="{50C60046-22AA-421C-911E-E4F3BF2187A2}"/>
              </a:ext>
            </a:extLst>
          </p:cNvPr>
          <p:cNvCxnSpPr/>
          <p:nvPr/>
        </p:nvCxnSpPr>
        <p:spPr>
          <a:xfrm>
            <a:off x="5791200" y="1537337"/>
            <a:ext cx="0" cy="419778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7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198759" y="1941168"/>
            <a:ext cx="3365824" cy="1316255"/>
          </a:xfrm>
        </p:spPr>
        <p:txBody>
          <a:bodyPr>
            <a:normAutofit/>
          </a:bodyPr>
          <a:lstStyle/>
          <a:p>
            <a:r>
              <a:rPr lang="en-US" sz="8000" dirty="0">
                <a:solidFill>
                  <a:srgbClr val="FFC000"/>
                </a:solidFill>
              </a:rPr>
              <a:t>USART</a:t>
            </a:r>
            <a:endParaRPr lang="en-GB" sz="8000" dirty="0">
              <a:solidFill>
                <a:srgbClr val="FFC000"/>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31</a:t>
            </a:fld>
            <a:endParaRPr lang="en-GB" dirty="0"/>
          </a:p>
        </p:txBody>
      </p:sp>
      <p:pic>
        <p:nvPicPr>
          <p:cNvPr id="6" name="Picture 5">
            <a:extLst>
              <a:ext uri="{FF2B5EF4-FFF2-40B4-BE49-F238E27FC236}">
                <a16:creationId xmlns:a16="http://schemas.microsoft.com/office/drawing/2014/main" id="{E77668DF-5E5C-44EE-BC90-F82A7F885C21}"/>
              </a:ext>
            </a:extLst>
          </p:cNvPr>
          <p:cNvPicPr>
            <a:picLocks noChangeAspect="1"/>
          </p:cNvPicPr>
          <p:nvPr/>
        </p:nvPicPr>
        <p:blipFill>
          <a:blip r:embed="rId2"/>
          <a:stretch>
            <a:fillRect/>
          </a:stretch>
        </p:blipFill>
        <p:spPr>
          <a:xfrm>
            <a:off x="11214307" y="111540"/>
            <a:ext cx="888585" cy="888585"/>
          </a:xfrm>
          <a:prstGeom prst="rect">
            <a:avLst/>
          </a:prstGeom>
        </p:spPr>
      </p:pic>
      <p:pic>
        <p:nvPicPr>
          <p:cNvPr id="1026" name="Picture 2" descr="Image result for usart to communicate between two arduino uno">
            <a:extLst>
              <a:ext uri="{FF2B5EF4-FFF2-40B4-BE49-F238E27FC236}">
                <a16:creationId xmlns:a16="http://schemas.microsoft.com/office/drawing/2014/main" id="{BB013854-1296-4714-A193-9DC10C69F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874" y="3600577"/>
            <a:ext cx="5635957" cy="2547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53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7F9209E-EA1E-40B6-93CE-89271595599D}"/>
              </a:ext>
            </a:extLst>
          </p:cNvPr>
          <p:cNvGrpSpPr/>
          <p:nvPr/>
        </p:nvGrpSpPr>
        <p:grpSpPr>
          <a:xfrm>
            <a:off x="-1" y="1357409"/>
            <a:ext cx="12192001" cy="4846320"/>
            <a:chOff x="-1" y="1357409"/>
            <a:chExt cx="12192001" cy="4917518"/>
          </a:xfrm>
        </p:grpSpPr>
        <p:sp>
          <p:nvSpPr>
            <p:cNvPr id="9" name="Rectangle: Single Corner Snipped 8">
              <a:extLst>
                <a:ext uri="{FF2B5EF4-FFF2-40B4-BE49-F238E27FC236}">
                  <a16:creationId xmlns:a16="http://schemas.microsoft.com/office/drawing/2014/main" id="{A3987B18-E359-470D-B0A4-0085D0AB8A88}"/>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2" name="Rectangle: Single Corner Snipped 11">
              <a:extLst>
                <a:ext uri="{FF2B5EF4-FFF2-40B4-BE49-F238E27FC236}">
                  <a16:creationId xmlns:a16="http://schemas.microsoft.com/office/drawing/2014/main" id="{CA9D2A5F-8C75-4716-B7FE-EA10C46B469D}"/>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0" name="TextBox 9"/>
          <p:cNvSpPr txBox="1"/>
          <p:nvPr/>
        </p:nvSpPr>
        <p:spPr>
          <a:xfrm>
            <a:off x="3886200" y="1000125"/>
            <a:ext cx="312906" cy="646331"/>
          </a:xfrm>
          <a:prstGeom prst="rect">
            <a:avLst/>
          </a:prstGeom>
          <a:noFill/>
        </p:spPr>
        <p:txBody>
          <a:bodyPr wrap="none" rtlCol="0">
            <a:spAutoFit/>
          </a:bodyPr>
          <a:lstStyle/>
          <a:p>
            <a:r>
              <a:rPr lang="en-US" sz="3600" dirty="0">
                <a:ln>
                  <a:solidFill>
                    <a:schemeClr val="bg1"/>
                  </a:solidFill>
                </a:ln>
              </a:rPr>
              <a:t> </a:t>
            </a:r>
          </a:p>
        </p:txBody>
      </p:sp>
      <p:sp>
        <p:nvSpPr>
          <p:cNvPr id="11" name="Rectangle 10"/>
          <p:cNvSpPr/>
          <p:nvPr/>
        </p:nvSpPr>
        <p:spPr>
          <a:xfrm>
            <a:off x="677011" y="1579966"/>
            <a:ext cx="10933097" cy="4401205"/>
          </a:xfrm>
          <a:prstGeom prst="rect">
            <a:avLst/>
          </a:prstGeom>
        </p:spPr>
        <p:txBody>
          <a:bodyPr wrap="square">
            <a:spAutoFit/>
          </a:bodyPr>
          <a:lstStyle/>
          <a:p>
            <a:pPr marL="457200" indent="-457200">
              <a:buFont typeface="Arial" pitchFamily="34" charset="0"/>
              <a:buChar char="•"/>
            </a:pPr>
            <a:r>
              <a:rPr lang="en-IN" sz="2800" dirty="0">
                <a:solidFill>
                  <a:schemeClr val="bg1"/>
                </a:solidFill>
              </a:rPr>
              <a:t>Stands for :</a:t>
            </a:r>
          </a:p>
          <a:p>
            <a:r>
              <a:rPr lang="en-IN" sz="2800" dirty="0">
                <a:solidFill>
                  <a:schemeClr val="bg1"/>
                </a:solidFill>
              </a:rPr>
              <a:t>	</a:t>
            </a:r>
            <a:r>
              <a:rPr lang="en-IN" sz="2800" i="1" dirty="0">
                <a:solidFill>
                  <a:schemeClr val="bg1"/>
                </a:solidFill>
                <a:latin typeface="Code Bold" panose="020B0604020202020204" pitchFamily="50" charset="0"/>
              </a:rPr>
              <a:t>Universal Synchronous/Asynchronous Receiver Transmitter.</a:t>
            </a:r>
            <a:br>
              <a:rPr lang="en-IN" sz="2800" i="1" dirty="0">
                <a:solidFill>
                  <a:schemeClr val="bg1"/>
                </a:solidFill>
                <a:latin typeface="Code Bold" panose="020B0604020202020204" pitchFamily="50" charset="0"/>
              </a:rPr>
            </a:br>
            <a:endParaRPr lang="en-IN" sz="2800" i="1" dirty="0">
              <a:solidFill>
                <a:schemeClr val="bg1"/>
              </a:solidFill>
              <a:latin typeface="Code Bold" panose="020B0604020202020204" pitchFamily="50" charset="0"/>
            </a:endParaRPr>
          </a:p>
          <a:p>
            <a:pPr marL="457200" indent="-457200">
              <a:buFont typeface="Arial" pitchFamily="34" charset="0"/>
              <a:buChar char="•"/>
            </a:pPr>
            <a:r>
              <a:rPr lang="en-IN" sz="2800" dirty="0">
                <a:solidFill>
                  <a:schemeClr val="bg1"/>
                </a:solidFill>
              </a:rPr>
              <a:t>Supports both synchronous and asynchronous transmission.</a:t>
            </a:r>
            <a:br>
              <a:rPr lang="en-IN" sz="2800" dirty="0">
                <a:solidFill>
                  <a:schemeClr val="bg1"/>
                </a:solidFill>
              </a:rPr>
            </a:br>
            <a:endParaRPr lang="en-IN" sz="2800" dirty="0">
              <a:solidFill>
                <a:schemeClr val="bg1"/>
              </a:solidFill>
            </a:endParaRPr>
          </a:p>
          <a:p>
            <a:pPr marL="457200" indent="-457200">
              <a:buFont typeface="Arial" pitchFamily="34" charset="0"/>
              <a:buChar char="•"/>
            </a:pPr>
            <a:r>
              <a:rPr lang="en-IN" sz="2800" dirty="0">
                <a:solidFill>
                  <a:schemeClr val="bg1"/>
                </a:solidFill>
              </a:rPr>
              <a:t>The data is sent serially with respect to the clock pulse.</a:t>
            </a:r>
            <a:br>
              <a:rPr lang="en-IN" sz="2800" dirty="0">
                <a:solidFill>
                  <a:schemeClr val="bg1"/>
                </a:solidFill>
              </a:rPr>
            </a:br>
            <a:endParaRPr lang="en-IN" sz="2800" dirty="0">
              <a:solidFill>
                <a:schemeClr val="bg1"/>
              </a:solidFill>
            </a:endParaRPr>
          </a:p>
          <a:p>
            <a:pPr marL="457200" indent="-457200">
              <a:buFont typeface="Arial" pitchFamily="34" charset="0"/>
              <a:buChar char="•"/>
            </a:pPr>
            <a:r>
              <a:rPr lang="en-IN" sz="2800" dirty="0">
                <a:solidFill>
                  <a:schemeClr val="bg1"/>
                </a:solidFill>
              </a:rPr>
              <a:t>The receiver peripheral receives the data when it has the same baud rate as transmitter </a:t>
            </a:r>
          </a:p>
          <a:p>
            <a:endParaRPr lang="en-IN" sz="2800" dirty="0"/>
          </a:p>
        </p:txBody>
      </p:sp>
      <p:sp>
        <p:nvSpPr>
          <p:cNvPr id="2" name="Rectangle 1">
            <a:extLst>
              <a:ext uri="{FF2B5EF4-FFF2-40B4-BE49-F238E27FC236}">
                <a16:creationId xmlns:a16="http://schemas.microsoft.com/office/drawing/2014/main" id="{DB1A5C8D-0C08-4312-9225-C86F15BA6D9D}"/>
              </a:ext>
            </a:extLst>
          </p:cNvPr>
          <p:cNvSpPr/>
          <p:nvPr/>
        </p:nvSpPr>
        <p:spPr>
          <a:xfrm>
            <a:off x="677012" y="504566"/>
            <a:ext cx="2825765" cy="769441"/>
          </a:xfrm>
          <a:prstGeom prst="rect">
            <a:avLst/>
          </a:prstGeom>
          <a:ln>
            <a:noFill/>
          </a:ln>
        </p:spPr>
        <p:txBody>
          <a:bodyPr wrap="square">
            <a:spAutoFit/>
          </a:bodyPr>
          <a:lstStyle/>
          <a:p>
            <a:r>
              <a:rPr lang="en-US" sz="4400" b="1" u="sng" dirty="0">
                <a:ln>
                  <a:solidFill>
                    <a:srgbClr val="FFC000"/>
                  </a:solidFill>
                </a:ln>
                <a:solidFill>
                  <a:srgbClr val="FFC000"/>
                </a:solidFill>
              </a:rPr>
              <a:t>USART</a:t>
            </a:r>
            <a:r>
              <a:rPr lang="en-US" sz="4400" b="1" dirty="0">
                <a:ln>
                  <a:solidFill>
                    <a:srgbClr val="FFC000"/>
                  </a:solidFill>
                </a:ln>
                <a:solidFill>
                  <a:srgbClr val="FFC000"/>
                </a:solidFill>
              </a:rPr>
              <a:t>:</a:t>
            </a:r>
            <a:endParaRPr lang="en-IN" sz="4400" b="1" dirty="0">
              <a:ln>
                <a:solidFill>
                  <a:srgbClr val="FFC000"/>
                </a:solidFill>
              </a:ln>
              <a:solidFill>
                <a:srgbClr val="FFC000"/>
              </a:solidFill>
            </a:endParaRPr>
          </a:p>
        </p:txBody>
      </p:sp>
      <p:sp>
        <p:nvSpPr>
          <p:cNvPr id="3" name="Oval 2">
            <a:extLst>
              <a:ext uri="{FF2B5EF4-FFF2-40B4-BE49-F238E27FC236}">
                <a16:creationId xmlns:a16="http://schemas.microsoft.com/office/drawing/2014/main" id="{579A5B71-746E-494D-976F-3AB853E290E2}"/>
              </a:ext>
            </a:extLst>
          </p:cNvPr>
          <p:cNvSpPr/>
          <p:nvPr/>
        </p:nvSpPr>
        <p:spPr>
          <a:xfrm>
            <a:off x="421143" y="801753"/>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380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8C6DF2-F121-4764-9189-377F30ED68FF}"/>
              </a:ext>
            </a:extLst>
          </p:cNvPr>
          <p:cNvSpPr>
            <a:spLocks noGrp="1"/>
          </p:cNvSpPr>
          <p:nvPr>
            <p:ph type="sldNum" sz="quarter" idx="12"/>
          </p:nvPr>
        </p:nvSpPr>
        <p:spPr/>
        <p:txBody>
          <a:bodyPr/>
          <a:lstStyle/>
          <a:p>
            <a:fld id="{C263D6C4-4840-40CC-AC84-17E24B3B7BDE}" type="slidenum">
              <a:rPr lang="en-GB" smtClean="0"/>
              <a:pPr/>
              <a:t>33</a:t>
            </a:fld>
            <a:endParaRPr lang="en-GB" dirty="0"/>
          </a:p>
        </p:txBody>
      </p:sp>
      <p:sp>
        <p:nvSpPr>
          <p:cNvPr id="3" name="TextBox 2">
            <a:extLst>
              <a:ext uri="{FF2B5EF4-FFF2-40B4-BE49-F238E27FC236}">
                <a16:creationId xmlns:a16="http://schemas.microsoft.com/office/drawing/2014/main" id="{1040973C-87A6-42C0-81E2-D29151BDFE6C}"/>
              </a:ext>
            </a:extLst>
          </p:cNvPr>
          <p:cNvSpPr txBox="1"/>
          <p:nvPr/>
        </p:nvSpPr>
        <p:spPr>
          <a:xfrm>
            <a:off x="597876" y="472676"/>
            <a:ext cx="5820508" cy="769441"/>
          </a:xfrm>
          <a:prstGeom prst="rect">
            <a:avLst/>
          </a:prstGeom>
          <a:noFill/>
        </p:spPr>
        <p:txBody>
          <a:bodyPr wrap="square" rtlCol="0">
            <a:spAutoFit/>
          </a:bodyPr>
          <a:lstStyle/>
          <a:p>
            <a:r>
              <a:rPr lang="en-IN" sz="4400" b="1" u="sng" dirty="0">
                <a:solidFill>
                  <a:srgbClr val="FFC000"/>
                </a:solidFill>
              </a:rPr>
              <a:t>BAUD RATE</a:t>
            </a:r>
            <a:r>
              <a:rPr lang="en-IN" sz="4400" b="1" dirty="0">
                <a:solidFill>
                  <a:srgbClr val="FFC000"/>
                </a:solidFill>
              </a:rPr>
              <a:t>:</a:t>
            </a:r>
          </a:p>
        </p:txBody>
      </p:sp>
      <p:sp>
        <p:nvSpPr>
          <p:cNvPr id="4" name="TextBox 3">
            <a:extLst>
              <a:ext uri="{FF2B5EF4-FFF2-40B4-BE49-F238E27FC236}">
                <a16:creationId xmlns:a16="http://schemas.microsoft.com/office/drawing/2014/main" id="{4D4D7D4A-A182-48F0-953C-E5F93CD1855C}"/>
              </a:ext>
            </a:extLst>
          </p:cNvPr>
          <p:cNvSpPr txBox="1"/>
          <p:nvPr/>
        </p:nvSpPr>
        <p:spPr>
          <a:xfrm>
            <a:off x="861646" y="3508130"/>
            <a:ext cx="5292969" cy="461665"/>
          </a:xfrm>
          <a:prstGeom prst="rect">
            <a:avLst/>
          </a:prstGeom>
          <a:noFill/>
        </p:spPr>
        <p:txBody>
          <a:bodyPr wrap="square" rtlCol="0">
            <a:spAutoFit/>
          </a:bodyPr>
          <a:lstStyle/>
          <a:p>
            <a:endParaRPr lang="en-US" sz="2400" dirty="0">
              <a:solidFill>
                <a:schemeClr val="accent2">
                  <a:lumMod val="40000"/>
                  <a:lumOff val="60000"/>
                </a:schemeClr>
              </a:solidFill>
              <a:latin typeface="Bahnschrift Light" panose="020B0502040204020203" pitchFamily="34" charset="0"/>
            </a:endParaRPr>
          </a:p>
        </p:txBody>
      </p:sp>
      <p:sp>
        <p:nvSpPr>
          <p:cNvPr id="6" name="Rectangle 5"/>
          <p:cNvSpPr/>
          <p:nvPr/>
        </p:nvSpPr>
        <p:spPr>
          <a:xfrm>
            <a:off x="597876" y="1467861"/>
            <a:ext cx="7937512" cy="954107"/>
          </a:xfrm>
          <a:prstGeom prst="rect">
            <a:avLst/>
          </a:prstGeom>
        </p:spPr>
        <p:txBody>
          <a:bodyPr wrap="square">
            <a:spAutoFit/>
          </a:bodyPr>
          <a:lstStyle/>
          <a:p>
            <a:pPr marL="457200" indent="-457200">
              <a:buFont typeface="Arial" pitchFamily="34" charset="0"/>
              <a:buChar char="•"/>
            </a:pPr>
            <a:r>
              <a:rPr lang="en-IN" sz="2800" dirty="0">
                <a:solidFill>
                  <a:schemeClr val="bg1"/>
                </a:solidFill>
              </a:rPr>
              <a:t>Baud rate decides the rate of transfer of bits from input peripheral to the output peripheral.</a:t>
            </a:r>
          </a:p>
        </p:txBody>
      </p:sp>
      <p:sp>
        <p:nvSpPr>
          <p:cNvPr id="7" name="Oval 6">
            <a:extLst>
              <a:ext uri="{FF2B5EF4-FFF2-40B4-BE49-F238E27FC236}">
                <a16:creationId xmlns:a16="http://schemas.microsoft.com/office/drawing/2014/main" id="{C62759B3-BFF6-4D21-B924-0BABD9BC05E2}"/>
              </a:ext>
            </a:extLst>
          </p:cNvPr>
          <p:cNvSpPr/>
          <p:nvPr/>
        </p:nvSpPr>
        <p:spPr>
          <a:xfrm>
            <a:off x="378976" y="747946"/>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DF6A72CF-ABF4-4A61-B57C-6F7C9DDDCC27}"/>
              </a:ext>
            </a:extLst>
          </p:cNvPr>
          <p:cNvPicPr>
            <a:picLocks noChangeAspect="1"/>
          </p:cNvPicPr>
          <p:nvPr/>
        </p:nvPicPr>
        <p:blipFill>
          <a:blip r:embed="rId2"/>
          <a:stretch>
            <a:fillRect/>
          </a:stretch>
        </p:blipFill>
        <p:spPr>
          <a:xfrm>
            <a:off x="11214307" y="111540"/>
            <a:ext cx="888585" cy="888585"/>
          </a:xfrm>
          <a:prstGeom prst="rect">
            <a:avLst/>
          </a:prstGeom>
        </p:spPr>
      </p:pic>
      <p:pic>
        <p:nvPicPr>
          <p:cNvPr id="9" name="Picture 8">
            <a:extLst>
              <a:ext uri="{FF2B5EF4-FFF2-40B4-BE49-F238E27FC236}">
                <a16:creationId xmlns:a16="http://schemas.microsoft.com/office/drawing/2014/main" id="{D8206ABE-A074-44DD-922F-23C635D39598}"/>
              </a:ext>
            </a:extLst>
          </p:cNvPr>
          <p:cNvPicPr>
            <a:picLocks noChangeAspect="1"/>
          </p:cNvPicPr>
          <p:nvPr/>
        </p:nvPicPr>
        <p:blipFill>
          <a:blip r:embed="rId3"/>
          <a:stretch>
            <a:fillRect/>
          </a:stretch>
        </p:blipFill>
        <p:spPr>
          <a:xfrm>
            <a:off x="416357" y="4623133"/>
            <a:ext cx="11359286" cy="1534012"/>
          </a:xfrm>
          <a:prstGeom prst="rect">
            <a:avLst/>
          </a:prstGeom>
        </p:spPr>
      </p:pic>
    </p:spTree>
    <p:extLst>
      <p:ext uri="{BB962C8B-B14F-4D97-AF65-F5344CB8AC3E}">
        <p14:creationId xmlns:p14="http://schemas.microsoft.com/office/powerpoint/2010/main" val="35743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89A885-4438-40B0-8C50-17DE28AFAF3D}"/>
              </a:ext>
            </a:extLst>
          </p:cNvPr>
          <p:cNvSpPr>
            <a:spLocks noGrp="1"/>
          </p:cNvSpPr>
          <p:nvPr>
            <p:ph type="sldNum" sz="quarter" idx="12"/>
          </p:nvPr>
        </p:nvSpPr>
        <p:spPr/>
        <p:txBody>
          <a:bodyPr/>
          <a:lstStyle/>
          <a:p>
            <a:fld id="{C263D6C4-4840-40CC-AC84-17E24B3B7BDE}" type="slidenum">
              <a:rPr lang="en-GB" smtClean="0"/>
              <a:pPr/>
              <a:t>34</a:t>
            </a:fld>
            <a:endParaRPr lang="en-GB"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C8602DE-67C7-4D60-B6FF-1D6D55358930}"/>
                  </a:ext>
                </a:extLst>
              </p:cNvPr>
              <p:cNvSpPr txBox="1"/>
              <p:nvPr/>
            </p:nvSpPr>
            <p:spPr>
              <a:xfrm>
                <a:off x="521278" y="682176"/>
                <a:ext cx="9775581" cy="3844963"/>
              </a:xfrm>
              <a:prstGeom prst="rect">
                <a:avLst/>
              </a:prstGeom>
              <a:noFill/>
            </p:spPr>
            <p:txBody>
              <a:bodyPr wrap="square" rtlCol="0">
                <a:spAutoFit/>
              </a:bodyPr>
              <a:lstStyle/>
              <a:p>
                <a:r>
                  <a:rPr lang="en-IN" sz="2800" dirty="0">
                    <a:solidFill>
                      <a:schemeClr val="bg1"/>
                    </a:solidFill>
                  </a:rPr>
                  <a:t>The baud rate is set to </a:t>
                </a:r>
                <a:r>
                  <a:rPr lang="en-IN" sz="2800" dirty="0" err="1">
                    <a:solidFill>
                      <a:schemeClr val="bg1"/>
                    </a:solidFill>
                  </a:rPr>
                  <a:t>UBRR</a:t>
                </a:r>
                <a:r>
                  <a:rPr lang="en-IN" sz="2800" dirty="0">
                    <a:solidFill>
                      <a:schemeClr val="bg1"/>
                    </a:solidFill>
                  </a:rPr>
                  <a:t> register using the formula</a:t>
                </a:r>
              </a:p>
              <a:p>
                <a:r>
                  <a:rPr lang="en-IN" sz="3200" dirty="0">
                    <a:solidFill>
                      <a:schemeClr val="bg1"/>
                    </a:solidFill>
                  </a:rPr>
                  <a:t>	</a:t>
                </a:r>
              </a:p>
              <a:p>
                <a:r>
                  <a:rPr lang="en-IN" sz="3200" dirty="0">
                    <a:solidFill>
                      <a:schemeClr val="bg1"/>
                    </a:solidFill>
                  </a:rPr>
                  <a:t>	             </a:t>
                </a:r>
                <a:r>
                  <a:rPr lang="en-IN" sz="3600" dirty="0">
                    <a:solidFill>
                      <a:schemeClr val="bg1"/>
                    </a:solidFill>
                  </a:rPr>
                  <a:t> </a:t>
                </a:r>
                <a:r>
                  <a:rPr lang="en-IN" sz="3200" dirty="0">
                    <a:solidFill>
                      <a:schemeClr val="bg1"/>
                    </a:solidFill>
                  </a:rPr>
                  <a:t>UBRR </a:t>
                </a:r>
                <a:r>
                  <a:rPr lang="en-IN" sz="3600" dirty="0">
                    <a:solidFill>
                      <a:schemeClr val="bg1"/>
                    </a:solidFill>
                  </a:rPr>
                  <a:t>= </a:t>
                </a:r>
                <a14:m>
                  <m:oMath xmlns:m="http://schemas.openxmlformats.org/officeDocument/2006/math">
                    <m:f>
                      <m:fPr>
                        <m:ctrlPr>
                          <a:rPr lang="en-IN" sz="4400" i="1" smtClean="0">
                            <a:solidFill>
                              <a:schemeClr val="bg1"/>
                            </a:solidFill>
                            <a:latin typeface="Cambria Math" panose="02040503050406030204" pitchFamily="18" charset="0"/>
                          </a:rPr>
                        </m:ctrlPr>
                      </m:fPr>
                      <m:num>
                        <m:r>
                          <a:rPr lang="en-IN" sz="4400" b="0" i="1" smtClean="0">
                            <a:solidFill>
                              <a:schemeClr val="bg1"/>
                            </a:solidFill>
                            <a:latin typeface="Cambria Math" panose="02040503050406030204" pitchFamily="18" charset="0"/>
                          </a:rPr>
                          <m:t>𝑓</m:t>
                        </m:r>
                        <m:r>
                          <a:rPr lang="en-IN" sz="4400" b="0" i="1" baseline="-25000" smtClean="0">
                            <a:solidFill>
                              <a:schemeClr val="bg1"/>
                            </a:solidFill>
                            <a:latin typeface="Cambria Math" panose="02040503050406030204" pitchFamily="18" charset="0"/>
                          </a:rPr>
                          <m:t>𝑜𝑠𝑐</m:t>
                        </m:r>
                      </m:num>
                      <m:den>
                        <m:r>
                          <a:rPr lang="en-IN" sz="4400" b="0" i="1" smtClean="0">
                            <a:solidFill>
                              <a:schemeClr val="bg1"/>
                            </a:solidFill>
                            <a:latin typeface="Cambria Math" panose="02040503050406030204" pitchFamily="18" charset="0"/>
                          </a:rPr>
                          <m:t>16.</m:t>
                        </m:r>
                        <m:r>
                          <a:rPr lang="en-IN" sz="4400" b="0" i="1" smtClean="0">
                            <a:solidFill>
                              <a:schemeClr val="bg1"/>
                            </a:solidFill>
                            <a:latin typeface="Cambria Math" panose="02040503050406030204" pitchFamily="18" charset="0"/>
                          </a:rPr>
                          <m:t>𝐵𝐴𝑈𝐷</m:t>
                        </m:r>
                      </m:den>
                    </m:f>
                    <m:r>
                      <a:rPr lang="en-IN" sz="4400" b="0" i="0" smtClean="0">
                        <a:solidFill>
                          <a:schemeClr val="bg1"/>
                        </a:solidFill>
                        <a:latin typeface="Cambria Math" panose="02040503050406030204" pitchFamily="18" charset="0"/>
                      </a:rPr>
                      <m:t>−1</m:t>
                    </m:r>
                  </m:oMath>
                </a14:m>
                <a:endParaRPr lang="en-IN" sz="3600" dirty="0">
                  <a:solidFill>
                    <a:schemeClr val="bg1"/>
                  </a:solidFill>
                </a:endParaRPr>
              </a:p>
              <a:p>
                <a:endParaRPr lang="en-IN" sz="3600" dirty="0">
                  <a:solidFill>
                    <a:schemeClr val="bg1"/>
                  </a:solidFill>
                </a:endParaRPr>
              </a:p>
              <a:p>
                <a:r>
                  <a:rPr lang="en-IN" sz="2800" dirty="0">
                    <a:solidFill>
                      <a:schemeClr val="bg1"/>
                    </a:solidFill>
                  </a:rPr>
                  <a:t>Where:</a:t>
                </a:r>
              </a:p>
              <a:p>
                <a:pPr lvl="1"/>
                <a:r>
                  <a:rPr lang="en-IN" sz="2800" dirty="0" err="1">
                    <a:solidFill>
                      <a:schemeClr val="bg1"/>
                    </a:solidFill>
                  </a:rPr>
                  <a:t>f</a:t>
                </a:r>
                <a:r>
                  <a:rPr lang="en-IN" sz="2800" baseline="-25000" dirty="0" err="1">
                    <a:solidFill>
                      <a:schemeClr val="bg1"/>
                    </a:solidFill>
                  </a:rPr>
                  <a:t>osc</a:t>
                </a:r>
                <a:r>
                  <a:rPr lang="en-IN" sz="2800" dirty="0">
                    <a:solidFill>
                      <a:schemeClr val="bg1"/>
                    </a:solidFill>
                  </a:rPr>
                  <a:t> = System clock frequency(16MHz for ATMEGA328P)</a:t>
                </a:r>
              </a:p>
              <a:p>
                <a:pPr lvl="1"/>
                <a:r>
                  <a:rPr lang="en-IN" sz="2800" dirty="0">
                    <a:solidFill>
                      <a:schemeClr val="bg1"/>
                    </a:solidFill>
                  </a:rPr>
                  <a:t>BAUD = Baud Rate in bits per second.</a:t>
                </a:r>
              </a:p>
            </p:txBody>
          </p:sp>
        </mc:Choice>
        <mc:Fallback xmlns="">
          <p:sp>
            <p:nvSpPr>
              <p:cNvPr id="3" name="TextBox 2">
                <a:extLst>
                  <a:ext uri="{FF2B5EF4-FFF2-40B4-BE49-F238E27FC236}">
                    <a16:creationId xmlns:a16="http://schemas.microsoft.com/office/drawing/2014/main" id="{2C8602DE-67C7-4D60-B6FF-1D6D55358930}"/>
                  </a:ext>
                </a:extLst>
              </p:cNvPr>
              <p:cNvSpPr txBox="1">
                <a:spLocks noRot="1" noChangeAspect="1" noMove="1" noResize="1" noEditPoints="1" noAdjustHandles="1" noChangeArrowheads="1" noChangeShapeType="1" noTextEdit="1"/>
              </p:cNvSpPr>
              <p:nvPr/>
            </p:nvSpPr>
            <p:spPr>
              <a:xfrm>
                <a:off x="521278" y="682176"/>
                <a:ext cx="9775581" cy="3844963"/>
              </a:xfrm>
              <a:prstGeom prst="rect">
                <a:avLst/>
              </a:prstGeom>
              <a:blipFill>
                <a:blip r:embed="rId2"/>
                <a:stretch>
                  <a:fillRect l="-1310" t="-1743" b="-3328"/>
                </a:stretch>
              </a:blipFill>
            </p:spPr>
            <p:txBody>
              <a:bodyPr/>
              <a:lstStyle/>
              <a:p>
                <a:r>
                  <a:rPr lang="en-IN">
                    <a:noFill/>
                  </a:rPr>
                  <a:t> </a:t>
                </a:r>
              </a:p>
            </p:txBody>
          </p:sp>
        </mc:Fallback>
      </mc:AlternateContent>
      <p:sp>
        <p:nvSpPr>
          <p:cNvPr id="4" name="Frame 3">
            <a:extLst>
              <a:ext uri="{FF2B5EF4-FFF2-40B4-BE49-F238E27FC236}">
                <a16:creationId xmlns:a16="http://schemas.microsoft.com/office/drawing/2014/main" id="{F32D6B49-EFA9-460F-B462-D68C932FFC1F}"/>
              </a:ext>
            </a:extLst>
          </p:cNvPr>
          <p:cNvSpPr/>
          <p:nvPr/>
        </p:nvSpPr>
        <p:spPr>
          <a:xfrm>
            <a:off x="2693577" y="1454731"/>
            <a:ext cx="5430982" cy="1572491"/>
          </a:xfrm>
          <a:prstGeom prst="frame">
            <a:avLst>
              <a:gd name="adj1" fmla="val 5452"/>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Rectangle 4">
            <a:extLst>
              <a:ext uri="{FF2B5EF4-FFF2-40B4-BE49-F238E27FC236}">
                <a16:creationId xmlns:a16="http://schemas.microsoft.com/office/drawing/2014/main" id="{AE6EBB52-E8DB-468B-AA84-D446C578D6FA}"/>
              </a:ext>
            </a:extLst>
          </p:cNvPr>
          <p:cNvSpPr/>
          <p:nvPr/>
        </p:nvSpPr>
        <p:spPr>
          <a:xfrm>
            <a:off x="238989" y="5015487"/>
            <a:ext cx="11828319" cy="523220"/>
          </a:xfrm>
          <a:prstGeom prst="rect">
            <a:avLst/>
          </a:prstGeom>
        </p:spPr>
        <p:txBody>
          <a:bodyPr wrap="square">
            <a:spAutoFit/>
          </a:bodyPr>
          <a:lstStyle/>
          <a:p>
            <a:r>
              <a:rPr lang="en-US" sz="2800" i="1" dirty="0">
                <a:solidFill>
                  <a:srgbClr val="FFC000"/>
                </a:solidFill>
                <a:latin typeface="Times New Roman" panose="02020603050405020304" pitchFamily="18" charset="0"/>
                <a:cs typeface="Times New Roman" panose="02020603050405020304" pitchFamily="18" charset="0"/>
              </a:rPr>
              <a:t>Q. </a:t>
            </a:r>
            <a:r>
              <a:rPr lang="en-US" sz="2800" i="1" dirty="0">
                <a:solidFill>
                  <a:schemeClr val="bg1"/>
                </a:solidFill>
                <a:latin typeface="Times New Roman" panose="02020603050405020304" pitchFamily="18" charset="0"/>
                <a:cs typeface="Times New Roman" panose="02020603050405020304" pitchFamily="18" charset="0"/>
              </a:rPr>
              <a:t> Calculate the UBBR value for 9600bps and 16MHz system clock  frequency.</a:t>
            </a:r>
          </a:p>
        </p:txBody>
      </p:sp>
      <p:sp>
        <p:nvSpPr>
          <p:cNvPr id="6" name="Rectangle 5">
            <a:extLst>
              <a:ext uri="{FF2B5EF4-FFF2-40B4-BE49-F238E27FC236}">
                <a16:creationId xmlns:a16="http://schemas.microsoft.com/office/drawing/2014/main" id="{9A8CB155-F785-408D-83E5-CB96039E3B2B}"/>
              </a:ext>
            </a:extLst>
          </p:cNvPr>
          <p:cNvSpPr/>
          <p:nvPr/>
        </p:nvSpPr>
        <p:spPr>
          <a:xfrm>
            <a:off x="181840" y="5538707"/>
            <a:ext cx="11828319" cy="523220"/>
          </a:xfrm>
          <a:prstGeom prst="rect">
            <a:avLst/>
          </a:prstGeom>
        </p:spPr>
        <p:txBody>
          <a:bodyPr wrap="square">
            <a:spAutoFit/>
          </a:bodyPr>
          <a:lstStyle/>
          <a:p>
            <a:r>
              <a:rPr lang="en-US" sz="2800" i="1" dirty="0">
                <a:solidFill>
                  <a:srgbClr val="FFC000"/>
                </a:solidFill>
                <a:latin typeface="Times New Roman" panose="02020603050405020304" pitchFamily="18" charset="0"/>
                <a:cs typeface="Times New Roman" panose="02020603050405020304" pitchFamily="18" charset="0"/>
              </a:rPr>
              <a:t>ANS:</a:t>
            </a:r>
            <a:r>
              <a:rPr lang="en-US" sz="2800" i="1" dirty="0">
                <a:solidFill>
                  <a:schemeClr val="bg1"/>
                </a:solidFill>
                <a:latin typeface="Times New Roman" panose="02020603050405020304" pitchFamily="18" charset="0"/>
                <a:cs typeface="Times New Roman" panose="02020603050405020304" pitchFamily="18" charset="0"/>
              </a:rPr>
              <a:t> 103  </a:t>
            </a:r>
          </a:p>
        </p:txBody>
      </p:sp>
      <p:pic>
        <p:nvPicPr>
          <p:cNvPr id="7" name="Picture 6">
            <a:extLst>
              <a:ext uri="{FF2B5EF4-FFF2-40B4-BE49-F238E27FC236}">
                <a16:creationId xmlns:a16="http://schemas.microsoft.com/office/drawing/2014/main" id="{FB9A7452-5F84-4995-A67F-D0311B53E71D}"/>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9694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3EB4BBC-43CA-44A9-A209-D60A23D1267C}"/>
              </a:ext>
            </a:extLst>
          </p:cNvPr>
          <p:cNvGrpSpPr/>
          <p:nvPr/>
        </p:nvGrpSpPr>
        <p:grpSpPr>
          <a:xfrm>
            <a:off x="0" y="1570790"/>
            <a:ext cx="12192001" cy="4846320"/>
            <a:chOff x="-1" y="1357409"/>
            <a:chExt cx="12192001" cy="4917518"/>
          </a:xfrm>
        </p:grpSpPr>
        <p:sp>
          <p:nvSpPr>
            <p:cNvPr id="9" name="Rectangle: Single Corner Snipped 8">
              <a:extLst>
                <a:ext uri="{FF2B5EF4-FFF2-40B4-BE49-F238E27FC236}">
                  <a16:creationId xmlns:a16="http://schemas.microsoft.com/office/drawing/2014/main" id="{326A00BE-5E47-41B5-84B2-2BB066EB740F}"/>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78A0AE8F-B1B2-454F-A8AD-217BC0FF590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E45259B4-C1C9-4021-9EFD-0822D20E9219}"/>
              </a:ext>
            </a:extLst>
          </p:cNvPr>
          <p:cNvSpPr>
            <a:spLocks noGrp="1"/>
          </p:cNvSpPr>
          <p:nvPr>
            <p:ph type="sldNum" sz="quarter" idx="12"/>
          </p:nvPr>
        </p:nvSpPr>
        <p:spPr/>
        <p:txBody>
          <a:bodyPr/>
          <a:lstStyle/>
          <a:p>
            <a:fld id="{C263D6C4-4840-40CC-AC84-17E24B3B7BDE}" type="slidenum">
              <a:rPr lang="en-GB" smtClean="0"/>
              <a:pPr/>
              <a:t>35</a:t>
            </a:fld>
            <a:endParaRPr lang="en-GB" dirty="0"/>
          </a:p>
        </p:txBody>
      </p:sp>
      <p:sp>
        <p:nvSpPr>
          <p:cNvPr id="6" name="Rectangle 5"/>
          <p:cNvSpPr/>
          <p:nvPr/>
        </p:nvSpPr>
        <p:spPr>
          <a:xfrm>
            <a:off x="341168" y="1725297"/>
            <a:ext cx="11509664" cy="3539430"/>
          </a:xfrm>
          <a:prstGeom prst="rect">
            <a:avLst/>
          </a:prstGeom>
        </p:spPr>
        <p:txBody>
          <a:bodyPr wrap="square">
            <a:spAutoFit/>
          </a:bodyPr>
          <a:lstStyle/>
          <a:p>
            <a:pPr marL="457200" indent="-457200">
              <a:buFont typeface="Arial" pitchFamily="34" charset="0"/>
              <a:buChar char="•"/>
            </a:pPr>
            <a:r>
              <a:rPr lang="en-IN" sz="2800" i="1" u="sng" dirty="0">
                <a:solidFill>
                  <a:srgbClr val="00B0F0"/>
                </a:solidFill>
              </a:rPr>
              <a:t>Asynchronous</a:t>
            </a:r>
            <a:r>
              <a:rPr lang="en-IN" sz="2800" dirty="0">
                <a:solidFill>
                  <a:schemeClr val="bg1"/>
                </a:solidFill>
              </a:rPr>
              <a:t> – The XCK pin(clock) is not used. The baud rate is set and the data is sent asynchronously.</a:t>
            </a:r>
          </a:p>
          <a:p>
            <a:pPr marL="457200" indent="-457200">
              <a:buFont typeface="Arial" pitchFamily="34" charset="0"/>
              <a:buChar char="•"/>
            </a:pPr>
            <a:endParaRPr lang="en-IN" sz="2800" dirty="0">
              <a:solidFill>
                <a:schemeClr val="bg1"/>
              </a:solidFill>
            </a:endParaRPr>
          </a:p>
          <a:p>
            <a:pPr marL="457200" indent="-457200">
              <a:buFont typeface="Arial" pitchFamily="34" charset="0"/>
              <a:buChar char="•"/>
            </a:pPr>
            <a:r>
              <a:rPr lang="en-IN" sz="2800" i="1" u="sng" dirty="0">
                <a:solidFill>
                  <a:srgbClr val="00B0F0"/>
                </a:solidFill>
              </a:rPr>
              <a:t>Asynchronous 2x Mode</a:t>
            </a:r>
            <a:r>
              <a:rPr lang="en-IN" sz="2800" i="1" dirty="0">
                <a:solidFill>
                  <a:srgbClr val="00B0F0"/>
                </a:solidFill>
              </a:rPr>
              <a:t> </a:t>
            </a:r>
            <a:r>
              <a:rPr lang="en-IN" sz="2800" dirty="0">
                <a:solidFill>
                  <a:schemeClr val="bg1"/>
                </a:solidFill>
              </a:rPr>
              <a:t>– Results when U2X pin is set. The divisor for baud rate becomes from 16 to 8 resulting in increase in speed.</a:t>
            </a:r>
          </a:p>
          <a:p>
            <a:pPr marL="457200" indent="-457200">
              <a:buFont typeface="Arial" pitchFamily="34" charset="0"/>
              <a:buChar char="•"/>
            </a:pPr>
            <a:endParaRPr lang="en-IN" sz="2800" dirty="0">
              <a:solidFill>
                <a:schemeClr val="bg1"/>
              </a:solidFill>
            </a:endParaRPr>
          </a:p>
          <a:p>
            <a:pPr marL="457200" indent="-457200">
              <a:buFont typeface="Arial" pitchFamily="34" charset="0"/>
              <a:buChar char="•"/>
            </a:pPr>
            <a:r>
              <a:rPr lang="en-IN" sz="2800" i="1" u="sng" dirty="0">
                <a:solidFill>
                  <a:srgbClr val="00B0F0"/>
                </a:solidFill>
              </a:rPr>
              <a:t>Synchronous</a:t>
            </a:r>
            <a:r>
              <a:rPr lang="en-IN" sz="2800" dirty="0">
                <a:solidFill>
                  <a:schemeClr val="bg1"/>
                </a:solidFill>
              </a:rPr>
              <a:t> – </a:t>
            </a:r>
            <a:r>
              <a:rPr lang="en-IN" sz="2800" dirty="0" err="1">
                <a:solidFill>
                  <a:schemeClr val="bg1"/>
                </a:solidFill>
              </a:rPr>
              <a:t>UMSEL</a:t>
            </a:r>
            <a:r>
              <a:rPr lang="en-IN" sz="2800" dirty="0">
                <a:solidFill>
                  <a:schemeClr val="bg1"/>
                </a:solidFill>
              </a:rPr>
              <a:t> is set high. The </a:t>
            </a:r>
            <a:r>
              <a:rPr lang="en-IN" sz="2800" dirty="0" err="1">
                <a:solidFill>
                  <a:schemeClr val="bg1"/>
                </a:solidFill>
              </a:rPr>
              <a:t>XCK</a:t>
            </a:r>
            <a:r>
              <a:rPr lang="en-IN" sz="2800" dirty="0">
                <a:solidFill>
                  <a:schemeClr val="bg1"/>
                </a:solidFill>
              </a:rPr>
              <a:t>(clock) pin is used. No need of baud rate. The data is sent synchronously with clock pulse.  </a:t>
            </a:r>
          </a:p>
        </p:txBody>
      </p:sp>
      <p:sp>
        <p:nvSpPr>
          <p:cNvPr id="7" name="TextBox 6"/>
          <p:cNvSpPr txBox="1"/>
          <p:nvPr/>
        </p:nvSpPr>
        <p:spPr>
          <a:xfrm>
            <a:off x="446809" y="844405"/>
            <a:ext cx="8412321" cy="646331"/>
          </a:xfrm>
          <a:prstGeom prst="rect">
            <a:avLst/>
          </a:prstGeom>
          <a:noFill/>
        </p:spPr>
        <p:txBody>
          <a:bodyPr wrap="square" rtlCol="0">
            <a:spAutoFit/>
          </a:bodyPr>
          <a:lstStyle/>
          <a:p>
            <a:r>
              <a:rPr lang="en-US" sz="3600" b="1" u="sng" dirty="0">
                <a:solidFill>
                  <a:srgbClr val="FFC000"/>
                </a:solidFill>
              </a:rPr>
              <a:t>MODES OF OPERATION</a:t>
            </a:r>
            <a:r>
              <a:rPr lang="en-US" sz="3600" b="1" dirty="0">
                <a:solidFill>
                  <a:srgbClr val="FFC000"/>
                </a:solidFill>
              </a:rPr>
              <a:t>:</a:t>
            </a:r>
          </a:p>
        </p:txBody>
      </p:sp>
      <p:sp>
        <p:nvSpPr>
          <p:cNvPr id="5" name="Oval 4">
            <a:extLst>
              <a:ext uri="{FF2B5EF4-FFF2-40B4-BE49-F238E27FC236}">
                <a16:creationId xmlns:a16="http://schemas.microsoft.com/office/drawing/2014/main" id="{113013D3-2466-487A-9541-90DA5C16F4E5}"/>
              </a:ext>
            </a:extLst>
          </p:cNvPr>
          <p:cNvSpPr/>
          <p:nvPr/>
        </p:nvSpPr>
        <p:spPr>
          <a:xfrm>
            <a:off x="227909" y="107198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4548EB27-7BD8-42D1-A526-9F8342F21D54}"/>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72673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6B29AF0-AABC-4925-8CE4-1DD295F09E7C}"/>
              </a:ext>
            </a:extLst>
          </p:cNvPr>
          <p:cNvGrpSpPr/>
          <p:nvPr/>
        </p:nvGrpSpPr>
        <p:grpSpPr>
          <a:xfrm>
            <a:off x="0" y="1570790"/>
            <a:ext cx="12192001" cy="4846320"/>
            <a:chOff x="-1" y="1357409"/>
            <a:chExt cx="12192001" cy="4917518"/>
          </a:xfrm>
        </p:grpSpPr>
        <p:sp>
          <p:nvSpPr>
            <p:cNvPr id="8" name="Rectangle: Single Corner Snipped 7">
              <a:extLst>
                <a:ext uri="{FF2B5EF4-FFF2-40B4-BE49-F238E27FC236}">
                  <a16:creationId xmlns:a16="http://schemas.microsoft.com/office/drawing/2014/main" id="{64CAF8FB-AA2A-4050-AAD2-5B6D78357B82}"/>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8C1C5086-0815-4AA6-97DB-1ACB58F45DE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15C6032A-DC9E-41C5-B1FA-A9C24C8118FC}"/>
              </a:ext>
            </a:extLst>
          </p:cNvPr>
          <p:cNvSpPr>
            <a:spLocks noGrp="1"/>
          </p:cNvSpPr>
          <p:nvPr>
            <p:ph type="sldNum" sz="quarter" idx="12"/>
          </p:nvPr>
        </p:nvSpPr>
        <p:spPr/>
        <p:txBody>
          <a:bodyPr/>
          <a:lstStyle/>
          <a:p>
            <a:fld id="{C263D6C4-4840-40CC-AC84-17E24B3B7BDE}" type="slidenum">
              <a:rPr lang="en-GB" smtClean="0"/>
              <a:pPr/>
              <a:t>36</a:t>
            </a:fld>
            <a:endParaRPr lang="en-GB" dirty="0"/>
          </a:p>
        </p:txBody>
      </p:sp>
      <p:sp>
        <p:nvSpPr>
          <p:cNvPr id="4" name="Rectangle 3"/>
          <p:cNvSpPr/>
          <p:nvPr/>
        </p:nvSpPr>
        <p:spPr>
          <a:xfrm>
            <a:off x="489294" y="1764756"/>
            <a:ext cx="11453324" cy="4678204"/>
          </a:xfrm>
          <a:prstGeom prst="rect">
            <a:avLst/>
          </a:prstGeom>
        </p:spPr>
        <p:txBody>
          <a:bodyPr wrap="square">
            <a:spAutoFit/>
          </a:bodyPr>
          <a:lstStyle/>
          <a:p>
            <a:pPr marL="457200" indent="-457200">
              <a:buFont typeface="Arial" pitchFamily="34" charset="0"/>
              <a:buChar char="•"/>
            </a:pPr>
            <a:r>
              <a:rPr lang="en-IN" sz="2800" dirty="0">
                <a:solidFill>
                  <a:schemeClr val="bg1"/>
                </a:solidFill>
              </a:rPr>
              <a:t>A frame refers to the entire data packet which is being sent/received during a communication. </a:t>
            </a:r>
            <a:br>
              <a:rPr lang="en-IN" sz="2800" dirty="0">
                <a:solidFill>
                  <a:schemeClr val="bg1"/>
                </a:solidFill>
              </a:rPr>
            </a:br>
            <a:endParaRPr lang="en-IN" sz="2800" dirty="0">
              <a:solidFill>
                <a:schemeClr val="bg1"/>
              </a:solidFill>
            </a:endParaRPr>
          </a:p>
          <a:p>
            <a:pPr marL="457200" indent="-457200">
              <a:buFont typeface="Arial" pitchFamily="34" charset="0"/>
              <a:buChar char="•"/>
            </a:pPr>
            <a:r>
              <a:rPr lang="en-IN" sz="2800" dirty="0">
                <a:solidFill>
                  <a:schemeClr val="bg1"/>
                </a:solidFill>
              </a:rPr>
              <a:t>A typical frame is 10 bit long ( 1 Start bit, 8-bit data, 1 Stop bit).</a:t>
            </a:r>
            <a:br>
              <a:rPr lang="en-IN" sz="2800" dirty="0">
                <a:solidFill>
                  <a:schemeClr val="bg1"/>
                </a:solidFill>
              </a:rPr>
            </a:br>
            <a:endParaRPr lang="en-IN" sz="2800" dirty="0">
              <a:solidFill>
                <a:schemeClr val="bg1"/>
              </a:solidFill>
            </a:endParaRPr>
          </a:p>
          <a:p>
            <a:pPr marL="457200" indent="-457200">
              <a:buFont typeface="Arial" pitchFamily="34" charset="0"/>
              <a:buChar char="•"/>
            </a:pPr>
            <a:r>
              <a:rPr lang="en-IN" sz="2800" b="1" i="1" dirty="0">
                <a:solidFill>
                  <a:schemeClr val="bg1"/>
                </a:solidFill>
              </a:rPr>
              <a:t>Order of Bits</a:t>
            </a:r>
          </a:p>
          <a:p>
            <a:pPr marL="1357312" indent="-457200">
              <a:buFont typeface="Wingdings" panose="05000000000000000000" pitchFamily="2" charset="2"/>
              <a:buChar char="v"/>
            </a:pPr>
            <a:r>
              <a:rPr lang="en-IN" sz="2800" dirty="0">
                <a:solidFill>
                  <a:schemeClr val="bg1"/>
                </a:solidFill>
              </a:rPr>
              <a:t>Start bit (Always low)</a:t>
            </a:r>
          </a:p>
          <a:p>
            <a:pPr marL="1344613" indent="-444500">
              <a:buFont typeface="Wingdings" panose="05000000000000000000" pitchFamily="2" charset="2"/>
              <a:buChar char="v"/>
            </a:pPr>
            <a:r>
              <a:rPr lang="en-IN" sz="2800" dirty="0">
                <a:solidFill>
                  <a:schemeClr val="bg1"/>
                </a:solidFill>
              </a:rPr>
              <a:t>Data bits (LSB to MSB) [5-9 bits]</a:t>
            </a:r>
          </a:p>
          <a:p>
            <a:pPr marL="1344613" indent="-444500">
              <a:buFont typeface="Wingdings" panose="05000000000000000000" pitchFamily="2" charset="2"/>
              <a:buChar char="v"/>
            </a:pPr>
            <a:r>
              <a:rPr lang="en-IN" sz="2800" dirty="0">
                <a:solidFill>
                  <a:schemeClr val="bg1"/>
                </a:solidFill>
              </a:rPr>
              <a:t>Parity bit (optional) [Can be odd or even]</a:t>
            </a:r>
          </a:p>
          <a:p>
            <a:pPr marL="1344613" indent="-444500">
              <a:buFont typeface="Wingdings" panose="05000000000000000000" pitchFamily="2" charset="2"/>
              <a:buChar char="v"/>
            </a:pPr>
            <a:r>
              <a:rPr lang="en-IN" sz="2800" dirty="0">
                <a:solidFill>
                  <a:schemeClr val="bg1"/>
                </a:solidFill>
              </a:rPr>
              <a:t>Stop bit (1 or 2) (Always high)</a:t>
            </a:r>
          </a:p>
          <a:p>
            <a:endParaRPr lang="en-IN" dirty="0"/>
          </a:p>
        </p:txBody>
      </p:sp>
      <p:sp>
        <p:nvSpPr>
          <p:cNvPr id="5" name="TextBox 4">
            <a:extLst>
              <a:ext uri="{FF2B5EF4-FFF2-40B4-BE49-F238E27FC236}">
                <a16:creationId xmlns:a16="http://schemas.microsoft.com/office/drawing/2014/main" id="{9EDD5061-B2C6-420C-BB35-9AA5BEAC0188}"/>
              </a:ext>
            </a:extLst>
          </p:cNvPr>
          <p:cNvSpPr txBox="1"/>
          <p:nvPr/>
        </p:nvSpPr>
        <p:spPr>
          <a:xfrm>
            <a:off x="489294" y="644549"/>
            <a:ext cx="8412321" cy="646331"/>
          </a:xfrm>
          <a:prstGeom prst="rect">
            <a:avLst/>
          </a:prstGeom>
          <a:noFill/>
        </p:spPr>
        <p:txBody>
          <a:bodyPr wrap="square" rtlCol="0">
            <a:spAutoFit/>
          </a:bodyPr>
          <a:lstStyle/>
          <a:p>
            <a:r>
              <a:rPr lang="en-US" sz="3600" b="1" u="sng" dirty="0">
                <a:solidFill>
                  <a:srgbClr val="FFC000"/>
                </a:solidFill>
              </a:rPr>
              <a:t>FRAME FORMAT</a:t>
            </a:r>
            <a:r>
              <a:rPr lang="en-US" sz="3600" b="1" dirty="0">
                <a:solidFill>
                  <a:srgbClr val="FFC000"/>
                </a:solidFill>
              </a:rPr>
              <a:t>:</a:t>
            </a:r>
          </a:p>
        </p:txBody>
      </p:sp>
      <p:sp>
        <p:nvSpPr>
          <p:cNvPr id="6" name="Oval 5">
            <a:extLst>
              <a:ext uri="{FF2B5EF4-FFF2-40B4-BE49-F238E27FC236}">
                <a16:creationId xmlns:a16="http://schemas.microsoft.com/office/drawing/2014/main" id="{6D8404BC-CB4D-4074-AE1F-F83412073C8F}"/>
              </a:ext>
            </a:extLst>
          </p:cNvPr>
          <p:cNvSpPr/>
          <p:nvPr/>
        </p:nvSpPr>
        <p:spPr>
          <a:xfrm>
            <a:off x="227909" y="878014"/>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DF2BD828-95BC-442A-9D8E-09A9158F2D96}"/>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397203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FFF671E-318F-4C34-B4A0-30F7FDA2BA4C}"/>
              </a:ext>
            </a:extLst>
          </p:cNvPr>
          <p:cNvGrpSpPr/>
          <p:nvPr/>
        </p:nvGrpSpPr>
        <p:grpSpPr>
          <a:xfrm>
            <a:off x="0" y="1332347"/>
            <a:ext cx="12192001" cy="5136748"/>
            <a:chOff x="-1" y="1357409"/>
            <a:chExt cx="12192001" cy="4917518"/>
          </a:xfrm>
        </p:grpSpPr>
        <p:sp>
          <p:nvSpPr>
            <p:cNvPr id="7" name="Rectangle: Single Corner Snipped 6">
              <a:extLst>
                <a:ext uri="{FF2B5EF4-FFF2-40B4-BE49-F238E27FC236}">
                  <a16:creationId xmlns:a16="http://schemas.microsoft.com/office/drawing/2014/main" id="{9094175B-85FD-4706-BC85-3BF3714E3E99}"/>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8" name="Rectangle: Single Corner Snipped 7">
              <a:extLst>
                <a:ext uri="{FF2B5EF4-FFF2-40B4-BE49-F238E27FC236}">
                  <a16:creationId xmlns:a16="http://schemas.microsoft.com/office/drawing/2014/main" id="{41FF63B3-7758-4D02-B04C-BCC87DA4107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DC90EA44-64CD-4285-BBDB-2203A35E2432}"/>
              </a:ext>
            </a:extLst>
          </p:cNvPr>
          <p:cNvSpPr>
            <a:spLocks noGrp="1"/>
          </p:cNvSpPr>
          <p:nvPr>
            <p:ph type="sldNum" sz="quarter" idx="12"/>
          </p:nvPr>
        </p:nvSpPr>
        <p:spPr/>
        <p:txBody>
          <a:bodyPr/>
          <a:lstStyle/>
          <a:p>
            <a:fld id="{C263D6C4-4840-40CC-AC84-17E24B3B7BDE}" type="slidenum">
              <a:rPr lang="en-GB" smtClean="0"/>
              <a:pPr/>
              <a:t>37</a:t>
            </a:fld>
            <a:endParaRPr lang="en-GB" dirty="0"/>
          </a:p>
        </p:txBody>
      </p:sp>
      <p:sp>
        <p:nvSpPr>
          <p:cNvPr id="3" name="TextBox 2">
            <a:extLst>
              <a:ext uri="{FF2B5EF4-FFF2-40B4-BE49-F238E27FC236}">
                <a16:creationId xmlns:a16="http://schemas.microsoft.com/office/drawing/2014/main" id="{B6F2A805-B02B-4819-814C-2795E52092F2}"/>
              </a:ext>
            </a:extLst>
          </p:cNvPr>
          <p:cNvSpPr txBox="1"/>
          <p:nvPr/>
        </p:nvSpPr>
        <p:spPr>
          <a:xfrm>
            <a:off x="457200" y="940777"/>
            <a:ext cx="6611815" cy="369332"/>
          </a:xfrm>
          <a:prstGeom prst="rect">
            <a:avLst/>
          </a:prstGeom>
          <a:noFill/>
        </p:spPr>
        <p:txBody>
          <a:bodyPr wrap="square" rtlCol="0">
            <a:spAutoFit/>
          </a:bodyPr>
          <a:lstStyle/>
          <a:p>
            <a:endParaRPr lang="en-US" dirty="0">
              <a:solidFill>
                <a:schemeClr val="accent2">
                  <a:lumMod val="40000"/>
                  <a:lumOff val="60000"/>
                </a:schemeClr>
              </a:solidFill>
              <a:latin typeface="Bahnschrift Condensed" panose="020B0502040204020203" pitchFamily="34" charset="0"/>
            </a:endParaRPr>
          </a:p>
        </p:txBody>
      </p:sp>
      <p:sp>
        <p:nvSpPr>
          <p:cNvPr id="5" name="TextBox 4"/>
          <p:cNvSpPr txBox="1"/>
          <p:nvPr/>
        </p:nvSpPr>
        <p:spPr>
          <a:xfrm>
            <a:off x="208108" y="1552692"/>
            <a:ext cx="11803783" cy="4536819"/>
          </a:xfrm>
          <a:prstGeom prst="rect">
            <a:avLst/>
          </a:prstGeom>
          <a:noFill/>
        </p:spPr>
        <p:txBody>
          <a:bodyPr wrap="square" rtlCol="0">
            <a:spAutoFit/>
          </a:bodyPr>
          <a:lstStyle/>
          <a:p>
            <a:pPr marL="457200" indent="-457200">
              <a:lnSpc>
                <a:spcPct val="150000"/>
              </a:lnSpc>
              <a:buFont typeface="Arial" pitchFamily="34" charset="0"/>
              <a:buChar char="•"/>
            </a:pPr>
            <a:r>
              <a:rPr lang="en-IN" sz="2800" dirty="0">
                <a:solidFill>
                  <a:schemeClr val="bg1"/>
                </a:solidFill>
              </a:rPr>
              <a:t>A frame starts with the start bit followed by the least significant data bit.</a:t>
            </a:r>
          </a:p>
          <a:p>
            <a:pPr marL="457200" indent="-457200">
              <a:lnSpc>
                <a:spcPct val="150000"/>
              </a:lnSpc>
              <a:buFont typeface="Arial" pitchFamily="34" charset="0"/>
              <a:buChar char="•"/>
            </a:pPr>
            <a:r>
              <a:rPr lang="en-IN" sz="2800" dirty="0">
                <a:solidFill>
                  <a:schemeClr val="bg1"/>
                </a:solidFill>
              </a:rPr>
              <a:t> Then the next data bits, up to a total of nine, are succeeding, ending with the most significant bit. </a:t>
            </a:r>
          </a:p>
          <a:p>
            <a:pPr marL="457200" indent="-457200">
              <a:lnSpc>
                <a:spcPct val="150000"/>
              </a:lnSpc>
              <a:buFont typeface="Arial" pitchFamily="34" charset="0"/>
              <a:buChar char="•"/>
            </a:pPr>
            <a:r>
              <a:rPr lang="en-IN" sz="2800" dirty="0">
                <a:solidFill>
                  <a:schemeClr val="bg1"/>
                </a:solidFill>
              </a:rPr>
              <a:t>If enabled, the parity bit is inserted after the data bits, before the stop bits. </a:t>
            </a:r>
          </a:p>
          <a:p>
            <a:pPr marL="457200" indent="-457200">
              <a:lnSpc>
                <a:spcPct val="150000"/>
              </a:lnSpc>
              <a:buFont typeface="Arial" pitchFamily="34" charset="0"/>
              <a:buChar char="•"/>
            </a:pPr>
            <a:r>
              <a:rPr lang="en-IN" sz="2800" dirty="0">
                <a:solidFill>
                  <a:schemeClr val="bg1"/>
                </a:solidFill>
              </a:rPr>
              <a:t>When a complete frame is transmitted, a new frame can directly follow it, or the communication line can be set to an idle (high) state.</a:t>
            </a:r>
          </a:p>
        </p:txBody>
      </p:sp>
      <p:sp>
        <p:nvSpPr>
          <p:cNvPr id="9" name="TextBox 8">
            <a:extLst>
              <a:ext uri="{FF2B5EF4-FFF2-40B4-BE49-F238E27FC236}">
                <a16:creationId xmlns:a16="http://schemas.microsoft.com/office/drawing/2014/main" id="{76AAA0C0-3C93-4F7D-A5B0-18B09FB3968E}"/>
              </a:ext>
            </a:extLst>
          </p:cNvPr>
          <p:cNvSpPr txBox="1"/>
          <p:nvPr/>
        </p:nvSpPr>
        <p:spPr>
          <a:xfrm>
            <a:off x="489294" y="644549"/>
            <a:ext cx="8412321" cy="646331"/>
          </a:xfrm>
          <a:prstGeom prst="rect">
            <a:avLst/>
          </a:prstGeom>
          <a:noFill/>
        </p:spPr>
        <p:txBody>
          <a:bodyPr wrap="square" rtlCol="0">
            <a:spAutoFit/>
          </a:bodyPr>
          <a:lstStyle/>
          <a:p>
            <a:r>
              <a:rPr lang="en-US" sz="3600" b="1" u="sng" dirty="0">
                <a:solidFill>
                  <a:srgbClr val="FFC000"/>
                </a:solidFill>
              </a:rPr>
              <a:t>FRAME FORMAT(Contd.)</a:t>
            </a:r>
            <a:r>
              <a:rPr lang="en-US" sz="3600" b="1" dirty="0">
                <a:solidFill>
                  <a:srgbClr val="FFC000"/>
                </a:solidFill>
              </a:rPr>
              <a:t>:</a:t>
            </a:r>
          </a:p>
        </p:txBody>
      </p:sp>
      <p:sp>
        <p:nvSpPr>
          <p:cNvPr id="10" name="Oval 9">
            <a:extLst>
              <a:ext uri="{FF2B5EF4-FFF2-40B4-BE49-F238E27FC236}">
                <a16:creationId xmlns:a16="http://schemas.microsoft.com/office/drawing/2014/main" id="{A6C7EF50-A126-49FD-80C1-6E6F9F6F4D40}"/>
              </a:ext>
            </a:extLst>
          </p:cNvPr>
          <p:cNvSpPr/>
          <p:nvPr/>
        </p:nvSpPr>
        <p:spPr>
          <a:xfrm>
            <a:off x="227909" y="878014"/>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98086616-7EC9-4169-82D3-F5363B5FA817}"/>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19135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D195A5-9807-4DDD-AF8C-715E2DEA8BFD}"/>
              </a:ext>
            </a:extLst>
          </p:cNvPr>
          <p:cNvSpPr>
            <a:spLocks noGrp="1"/>
          </p:cNvSpPr>
          <p:nvPr>
            <p:ph type="sldNum" sz="quarter" idx="12"/>
          </p:nvPr>
        </p:nvSpPr>
        <p:spPr/>
        <p:txBody>
          <a:bodyPr/>
          <a:lstStyle/>
          <a:p>
            <a:fld id="{C263D6C4-4840-40CC-AC84-17E24B3B7BDE}" type="slidenum">
              <a:rPr lang="en-GB" smtClean="0"/>
              <a:pPr/>
              <a:t>38</a:t>
            </a:fld>
            <a:endParaRPr lang="en-GB" dirty="0"/>
          </a:p>
        </p:txBody>
      </p:sp>
      <p:sp>
        <p:nvSpPr>
          <p:cNvPr id="4" name="TextBox 3">
            <a:extLst>
              <a:ext uri="{FF2B5EF4-FFF2-40B4-BE49-F238E27FC236}">
                <a16:creationId xmlns:a16="http://schemas.microsoft.com/office/drawing/2014/main" id="{92D51580-039E-44F5-9E40-7E310A0C6462}"/>
              </a:ext>
            </a:extLst>
          </p:cNvPr>
          <p:cNvSpPr txBox="1"/>
          <p:nvPr/>
        </p:nvSpPr>
        <p:spPr>
          <a:xfrm>
            <a:off x="523875" y="1409700"/>
            <a:ext cx="4743450" cy="646331"/>
          </a:xfrm>
          <a:prstGeom prst="rect">
            <a:avLst/>
          </a:prstGeom>
          <a:noFill/>
        </p:spPr>
        <p:txBody>
          <a:bodyPr wrap="square" rtlCol="0">
            <a:spAutoFit/>
          </a:bodyPr>
          <a:lstStyle/>
          <a:p>
            <a:endParaRPr lang="en-IN" dirty="0">
              <a:solidFill>
                <a:schemeClr val="accent2">
                  <a:lumMod val="40000"/>
                  <a:lumOff val="60000"/>
                </a:schemeClr>
              </a:solidFill>
              <a:latin typeface="Bahnschrift Condensed" panose="020B0502040204020203" pitchFamily="34" charset="0"/>
            </a:endParaRPr>
          </a:p>
          <a:p>
            <a:endParaRPr lang="en-IN" dirty="0">
              <a:solidFill>
                <a:schemeClr val="accent2">
                  <a:lumMod val="40000"/>
                  <a:lumOff val="60000"/>
                </a:schemeClr>
              </a:solidFill>
              <a:latin typeface="Bahnschrift Condensed" panose="020B0502040204020203" pitchFamily="34" charset="0"/>
            </a:endParaRPr>
          </a:p>
        </p:txBody>
      </p:sp>
      <p:sp>
        <p:nvSpPr>
          <p:cNvPr id="8" name="TextBox 7">
            <a:extLst>
              <a:ext uri="{FF2B5EF4-FFF2-40B4-BE49-F238E27FC236}">
                <a16:creationId xmlns:a16="http://schemas.microsoft.com/office/drawing/2014/main" id="{39B917C9-624C-4D4B-98D7-5123C2CACE91}"/>
              </a:ext>
            </a:extLst>
          </p:cNvPr>
          <p:cNvSpPr txBox="1"/>
          <p:nvPr/>
        </p:nvSpPr>
        <p:spPr>
          <a:xfrm>
            <a:off x="6277708" y="6028592"/>
            <a:ext cx="4191000" cy="369332"/>
          </a:xfrm>
          <a:prstGeom prst="rect">
            <a:avLst/>
          </a:prstGeom>
          <a:noFill/>
        </p:spPr>
        <p:txBody>
          <a:bodyPr wrap="square" rtlCol="0">
            <a:spAutoFit/>
          </a:bodyPr>
          <a:lstStyle/>
          <a:p>
            <a:endParaRPr lang="en-US" dirty="0">
              <a:solidFill>
                <a:schemeClr val="accent2">
                  <a:lumMod val="40000"/>
                  <a:lumOff val="60000"/>
                </a:schemeClr>
              </a:solidFill>
              <a:latin typeface="Bahnschrift Condensed" panose="020B0502040204020203" pitchFamily="34" charset="0"/>
            </a:endParaRPr>
          </a:p>
        </p:txBody>
      </p:sp>
      <p:sp>
        <p:nvSpPr>
          <p:cNvPr id="6" name="TextBox 5">
            <a:extLst>
              <a:ext uri="{FF2B5EF4-FFF2-40B4-BE49-F238E27FC236}">
                <a16:creationId xmlns:a16="http://schemas.microsoft.com/office/drawing/2014/main" id="{8E2C780D-9577-4B0A-BBD2-536607670258}"/>
              </a:ext>
            </a:extLst>
          </p:cNvPr>
          <p:cNvSpPr txBox="1"/>
          <p:nvPr/>
        </p:nvSpPr>
        <p:spPr>
          <a:xfrm>
            <a:off x="489294" y="644549"/>
            <a:ext cx="8412321" cy="646331"/>
          </a:xfrm>
          <a:prstGeom prst="rect">
            <a:avLst/>
          </a:prstGeom>
          <a:noFill/>
        </p:spPr>
        <p:txBody>
          <a:bodyPr wrap="square" rtlCol="0">
            <a:spAutoFit/>
          </a:bodyPr>
          <a:lstStyle/>
          <a:p>
            <a:r>
              <a:rPr lang="en-US" sz="3600" b="1" u="sng" dirty="0">
                <a:solidFill>
                  <a:srgbClr val="FFC000"/>
                </a:solidFill>
              </a:rPr>
              <a:t>FRAME FORMAT(Contd.)</a:t>
            </a:r>
            <a:r>
              <a:rPr lang="en-US" sz="3600" b="1" dirty="0">
                <a:solidFill>
                  <a:srgbClr val="FFC000"/>
                </a:solidFill>
              </a:rPr>
              <a:t>:</a:t>
            </a:r>
          </a:p>
        </p:txBody>
      </p:sp>
      <p:sp>
        <p:nvSpPr>
          <p:cNvPr id="7" name="Oval 6">
            <a:extLst>
              <a:ext uri="{FF2B5EF4-FFF2-40B4-BE49-F238E27FC236}">
                <a16:creationId xmlns:a16="http://schemas.microsoft.com/office/drawing/2014/main" id="{AEECE4E3-9C43-48B6-937D-9B12BD7EDF1F}"/>
              </a:ext>
            </a:extLst>
          </p:cNvPr>
          <p:cNvSpPr/>
          <p:nvPr/>
        </p:nvSpPr>
        <p:spPr>
          <a:xfrm>
            <a:off x="227909" y="878014"/>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Image result for uart frame">
            <a:extLst>
              <a:ext uri="{FF2B5EF4-FFF2-40B4-BE49-F238E27FC236}">
                <a16:creationId xmlns:a16="http://schemas.microsoft.com/office/drawing/2014/main" id="{E23C477A-7020-4946-806A-FF6E920CB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964" y="2174851"/>
            <a:ext cx="11083636" cy="2560205"/>
          </a:xfrm>
          <a:prstGeom prst="rect">
            <a:avLst/>
          </a:prstGeom>
          <a:solidFill>
            <a:schemeClr val="bg1"/>
          </a:solidFill>
        </p:spPr>
      </p:pic>
      <p:pic>
        <p:nvPicPr>
          <p:cNvPr id="10" name="Picture 9">
            <a:extLst>
              <a:ext uri="{FF2B5EF4-FFF2-40B4-BE49-F238E27FC236}">
                <a16:creationId xmlns:a16="http://schemas.microsoft.com/office/drawing/2014/main" id="{B26F7B2F-A368-4C16-8B04-52FB446E5575}"/>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985099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8FB240-325A-4331-AEC2-73AE249257B7}"/>
              </a:ext>
            </a:extLst>
          </p:cNvPr>
          <p:cNvSpPr txBox="1"/>
          <p:nvPr/>
        </p:nvSpPr>
        <p:spPr>
          <a:xfrm>
            <a:off x="489294" y="533711"/>
            <a:ext cx="8412321" cy="646331"/>
          </a:xfrm>
          <a:prstGeom prst="rect">
            <a:avLst/>
          </a:prstGeom>
          <a:noFill/>
        </p:spPr>
        <p:txBody>
          <a:bodyPr wrap="square" rtlCol="0">
            <a:spAutoFit/>
          </a:bodyPr>
          <a:lstStyle/>
          <a:p>
            <a:r>
              <a:rPr lang="en-US" sz="3600" b="1" u="sng" dirty="0">
                <a:solidFill>
                  <a:srgbClr val="FFC000"/>
                </a:solidFill>
              </a:rPr>
              <a:t>PARITY:</a:t>
            </a:r>
            <a:endParaRPr lang="en-US" sz="3600" b="1" dirty="0">
              <a:solidFill>
                <a:srgbClr val="FFC000"/>
              </a:solidFill>
            </a:endParaRPr>
          </a:p>
        </p:txBody>
      </p:sp>
      <p:sp>
        <p:nvSpPr>
          <p:cNvPr id="7" name="Oval 6">
            <a:extLst>
              <a:ext uri="{FF2B5EF4-FFF2-40B4-BE49-F238E27FC236}">
                <a16:creationId xmlns:a16="http://schemas.microsoft.com/office/drawing/2014/main" id="{B7A0E217-BF22-4C4D-A4C6-6571E3EE4097}"/>
              </a:ext>
            </a:extLst>
          </p:cNvPr>
          <p:cNvSpPr/>
          <p:nvPr/>
        </p:nvSpPr>
        <p:spPr>
          <a:xfrm>
            <a:off x="227909" y="753322"/>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F2CBA390-0A2C-4E82-BBB7-7E465F401455}"/>
              </a:ext>
            </a:extLst>
          </p:cNvPr>
          <p:cNvGrpSpPr/>
          <p:nvPr/>
        </p:nvGrpSpPr>
        <p:grpSpPr>
          <a:xfrm>
            <a:off x="0" y="1332347"/>
            <a:ext cx="12192001" cy="5136748"/>
            <a:chOff x="-1" y="1357409"/>
            <a:chExt cx="12192001" cy="4917518"/>
          </a:xfrm>
        </p:grpSpPr>
        <p:sp>
          <p:nvSpPr>
            <p:cNvPr id="10" name="Rectangle: Single Corner Snipped 9">
              <a:extLst>
                <a:ext uri="{FF2B5EF4-FFF2-40B4-BE49-F238E27FC236}">
                  <a16:creationId xmlns:a16="http://schemas.microsoft.com/office/drawing/2014/main" id="{4B9AD1F3-3943-43E0-8F16-57F5C64F4E5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76E08C2D-C1A0-4D39-8012-23FBCCACE832}"/>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TextBox 2">
            <a:extLst>
              <a:ext uri="{FF2B5EF4-FFF2-40B4-BE49-F238E27FC236}">
                <a16:creationId xmlns:a16="http://schemas.microsoft.com/office/drawing/2014/main" id="{D9BAB5B1-C73D-4444-BFA9-305BA26450DF}"/>
              </a:ext>
            </a:extLst>
          </p:cNvPr>
          <p:cNvSpPr txBox="1"/>
          <p:nvPr/>
        </p:nvSpPr>
        <p:spPr>
          <a:xfrm>
            <a:off x="434008" y="1540167"/>
            <a:ext cx="11323984" cy="4832092"/>
          </a:xfrm>
          <a:prstGeom prst="rect">
            <a:avLst/>
          </a:prstGeom>
          <a:noFill/>
        </p:spPr>
        <p:txBody>
          <a:bodyPr wrap="square" rtlCol="0">
            <a:spAutoFit/>
          </a:bodyPr>
          <a:lstStyle/>
          <a:p>
            <a:pPr marL="457200" indent="-457200">
              <a:buFont typeface="Wingdings" panose="05000000000000000000" pitchFamily="2" charset="2"/>
              <a:buChar char="v"/>
            </a:pPr>
            <a:r>
              <a:rPr lang="en-IN" sz="2800" dirty="0">
                <a:solidFill>
                  <a:srgbClr val="00B0F0"/>
                </a:solidFill>
              </a:rPr>
              <a:t>Even parity:</a:t>
            </a:r>
          </a:p>
          <a:p>
            <a:pPr marL="914400" lvl="1" indent="-457200">
              <a:buFont typeface="Arial" pitchFamily="34" charset="0"/>
              <a:buChar char="•"/>
            </a:pPr>
            <a:r>
              <a:rPr lang="en-IN" sz="2800" dirty="0">
                <a:solidFill>
                  <a:schemeClr val="bg1"/>
                </a:solidFill>
              </a:rPr>
              <a:t>Even parity result in even number of ones.</a:t>
            </a:r>
          </a:p>
          <a:p>
            <a:pPr marL="914400" lvl="1" indent="-457200">
              <a:buFont typeface="Arial" pitchFamily="34" charset="0"/>
              <a:buChar char="•"/>
            </a:pPr>
            <a:r>
              <a:rPr lang="en-IN" sz="2800" dirty="0">
                <a:solidFill>
                  <a:schemeClr val="bg1"/>
                </a:solidFill>
              </a:rPr>
              <a:t>When there are odd number of ones in data </a:t>
            </a:r>
            <a:r>
              <a:rPr lang="en-IN" sz="2800" dirty="0" err="1">
                <a:solidFill>
                  <a:schemeClr val="bg1"/>
                </a:solidFill>
              </a:rPr>
              <a:t>bits,parity</a:t>
            </a:r>
            <a:r>
              <a:rPr lang="en-IN" sz="2800" dirty="0">
                <a:solidFill>
                  <a:schemeClr val="bg1"/>
                </a:solidFill>
              </a:rPr>
              <a:t> bit is set high to get even number of ones.</a:t>
            </a:r>
          </a:p>
          <a:p>
            <a:pPr marL="914400" lvl="1" indent="-457200">
              <a:buFont typeface="Arial" pitchFamily="34" charset="0"/>
              <a:buChar char="•"/>
            </a:pPr>
            <a:r>
              <a:rPr lang="en-IN" sz="2800" dirty="0">
                <a:solidFill>
                  <a:schemeClr val="bg1"/>
                </a:solidFill>
              </a:rPr>
              <a:t>When there are even number of ones in data bit, parity bit is set low.</a:t>
            </a:r>
          </a:p>
          <a:p>
            <a:pPr lvl="1"/>
            <a:endParaRPr lang="en-IN" sz="2800" dirty="0">
              <a:solidFill>
                <a:schemeClr val="bg1"/>
              </a:solidFill>
            </a:endParaRPr>
          </a:p>
          <a:p>
            <a:pPr marL="442913" lvl="1" indent="-442913">
              <a:buFont typeface="Wingdings" panose="05000000000000000000" pitchFamily="2" charset="2"/>
              <a:buChar char="v"/>
            </a:pPr>
            <a:r>
              <a:rPr lang="en-IN" sz="2800" dirty="0">
                <a:solidFill>
                  <a:srgbClr val="00B0F0"/>
                </a:solidFill>
              </a:rPr>
              <a:t>Odd parity:</a:t>
            </a:r>
          </a:p>
          <a:p>
            <a:pPr marL="914400" lvl="1" indent="-457200">
              <a:buFont typeface="Arial" pitchFamily="34" charset="0"/>
              <a:buChar char="•"/>
            </a:pPr>
            <a:r>
              <a:rPr lang="en-IN" sz="2800" dirty="0">
                <a:solidFill>
                  <a:schemeClr val="bg1"/>
                </a:solidFill>
              </a:rPr>
              <a:t>Odd parity results in odd number of ones.</a:t>
            </a:r>
          </a:p>
          <a:p>
            <a:pPr marL="914400" lvl="1" indent="-457200">
              <a:buFont typeface="Arial" pitchFamily="34" charset="0"/>
              <a:buChar char="•"/>
            </a:pPr>
            <a:r>
              <a:rPr lang="en-IN" sz="2800" dirty="0">
                <a:solidFill>
                  <a:schemeClr val="bg1"/>
                </a:solidFill>
              </a:rPr>
              <a:t>If data bits has even ones, parity bit is set high.</a:t>
            </a:r>
          </a:p>
          <a:p>
            <a:pPr marL="914400" lvl="1" indent="-457200">
              <a:buFont typeface="Arial" pitchFamily="34" charset="0"/>
              <a:buChar char="•"/>
            </a:pPr>
            <a:r>
              <a:rPr lang="en-IN" sz="2800" dirty="0">
                <a:solidFill>
                  <a:schemeClr val="bg1"/>
                </a:solidFill>
              </a:rPr>
              <a:t>If data bits has odd ones, parity bit is set low</a:t>
            </a:r>
            <a:r>
              <a:rPr lang="en-IN" sz="2800" dirty="0"/>
              <a:t>.</a:t>
            </a:r>
          </a:p>
        </p:txBody>
      </p:sp>
      <p:pic>
        <p:nvPicPr>
          <p:cNvPr id="12" name="Picture 11">
            <a:extLst>
              <a:ext uri="{FF2B5EF4-FFF2-40B4-BE49-F238E27FC236}">
                <a16:creationId xmlns:a16="http://schemas.microsoft.com/office/drawing/2014/main" id="{188BBEDF-5B85-4527-B456-3863740DF10E}"/>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340517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2" name="TextBox 1">
            <a:extLst>
              <a:ext uri="{FF2B5EF4-FFF2-40B4-BE49-F238E27FC236}">
                <a16:creationId xmlns:a16="http://schemas.microsoft.com/office/drawing/2014/main" id="{45935007-8424-4BF5-AF92-6B2C930A375B}"/>
              </a:ext>
            </a:extLst>
          </p:cNvPr>
          <p:cNvSpPr txBox="1"/>
          <p:nvPr/>
        </p:nvSpPr>
        <p:spPr>
          <a:xfrm>
            <a:off x="844061" y="800100"/>
            <a:ext cx="6124763" cy="2677656"/>
          </a:xfrm>
          <a:prstGeom prst="rect">
            <a:avLst/>
          </a:prstGeom>
          <a:noFill/>
        </p:spPr>
        <p:txBody>
          <a:bodyPr wrap="square" rtlCol="0">
            <a:spAutoFit/>
          </a:bodyPr>
          <a:lstStyle/>
          <a:p>
            <a:r>
              <a:rPr lang="en-IN" sz="2400" dirty="0">
                <a:solidFill>
                  <a:schemeClr val="accent2">
                    <a:lumMod val="40000"/>
                    <a:lumOff val="60000"/>
                  </a:schemeClr>
                </a:solidFill>
                <a:latin typeface="Bahnschrift Condensed" panose="020B0502040204020203" pitchFamily="34" charset="0"/>
              </a:rPr>
              <a:t>All of us use mobile phones that has a lot of sensors – ambient light sensor that makes your screen automatically  bright when you go out in sunlight or dim when you’re reading in dark at night ; accelerometer that changes the screen orientation when you rotate the phone , gyroscope sensors that help you view 360 degree photos and many more.</a:t>
            </a:r>
            <a:endParaRPr lang="en-US" sz="2400" dirty="0">
              <a:solidFill>
                <a:schemeClr val="accent2">
                  <a:lumMod val="40000"/>
                  <a:lumOff val="60000"/>
                </a:schemeClr>
              </a:solidFill>
              <a:latin typeface="Bahnschrift Condensed" panose="020B0502040204020203" pitchFamily="34" charset="0"/>
            </a:endParaRPr>
          </a:p>
        </p:txBody>
      </p:sp>
      <p:sp>
        <p:nvSpPr>
          <p:cNvPr id="3" name="TextBox 2">
            <a:extLst>
              <a:ext uri="{FF2B5EF4-FFF2-40B4-BE49-F238E27FC236}">
                <a16:creationId xmlns:a16="http://schemas.microsoft.com/office/drawing/2014/main" id="{F317F5C0-C0DC-447F-BC80-83FB69FCECF5}"/>
              </a:ext>
            </a:extLst>
          </p:cNvPr>
          <p:cNvSpPr txBox="1"/>
          <p:nvPr/>
        </p:nvSpPr>
        <p:spPr>
          <a:xfrm>
            <a:off x="844061" y="3700165"/>
            <a:ext cx="5767754" cy="1754326"/>
          </a:xfrm>
          <a:prstGeom prst="rect">
            <a:avLst/>
          </a:prstGeom>
          <a:noFill/>
        </p:spPr>
        <p:txBody>
          <a:bodyPr wrap="square" rtlCol="0">
            <a:spAutoFit/>
          </a:bodyPr>
          <a:lstStyle/>
          <a:p>
            <a:r>
              <a:rPr lang="en-IN" sz="3600" dirty="0">
                <a:solidFill>
                  <a:srgbClr val="FFC000"/>
                </a:solidFill>
                <a:latin typeface="Bahnschrift" panose="020B0502040204020203" pitchFamily="34" charset="0"/>
              </a:rPr>
              <a:t>So how do you think any </a:t>
            </a:r>
          </a:p>
          <a:p>
            <a:r>
              <a:rPr lang="en-IN" sz="3600" dirty="0">
                <a:solidFill>
                  <a:srgbClr val="FFC000"/>
                </a:solidFill>
                <a:latin typeface="Bahnschrift" panose="020B0502040204020203" pitchFamily="34" charset="0"/>
              </a:rPr>
              <a:t>System uses</a:t>
            </a:r>
          </a:p>
          <a:p>
            <a:r>
              <a:rPr lang="en-IN" sz="3600" dirty="0">
                <a:solidFill>
                  <a:srgbClr val="FFC000"/>
                </a:solidFill>
                <a:latin typeface="Bahnschrift" panose="020B0502040204020203" pitchFamily="34" charset="0"/>
              </a:rPr>
              <a:t>the sensor input data ?</a:t>
            </a:r>
            <a:r>
              <a:rPr lang="en-IN" sz="2400" dirty="0">
                <a:solidFill>
                  <a:srgbClr val="FFC000"/>
                </a:solidFill>
              </a:rPr>
              <a:t> </a:t>
            </a:r>
            <a:endParaRPr lang="en-US" sz="2400" dirty="0">
              <a:solidFill>
                <a:srgbClr val="FFC000"/>
              </a:solidFill>
            </a:endParaRPr>
          </a:p>
        </p:txBody>
      </p:sp>
      <p:pic>
        <p:nvPicPr>
          <p:cNvPr id="4" name="Picture 3">
            <a:extLst>
              <a:ext uri="{FF2B5EF4-FFF2-40B4-BE49-F238E27FC236}">
                <a16:creationId xmlns:a16="http://schemas.microsoft.com/office/drawing/2014/main" id="{3829FCB3-5B81-47AC-894E-44491613B957}"/>
              </a:ext>
            </a:extLst>
          </p:cNvPr>
          <p:cNvPicPr>
            <a:picLocks noChangeAspect="1"/>
          </p:cNvPicPr>
          <p:nvPr/>
        </p:nvPicPr>
        <p:blipFill>
          <a:blip r:embed="rId3"/>
          <a:stretch>
            <a:fillRect/>
          </a:stretch>
        </p:blipFill>
        <p:spPr>
          <a:xfrm>
            <a:off x="7503836" y="794239"/>
            <a:ext cx="3505200" cy="1981200"/>
          </a:xfrm>
          <a:prstGeom prst="rect">
            <a:avLst/>
          </a:prstGeom>
        </p:spPr>
      </p:pic>
      <p:pic>
        <p:nvPicPr>
          <p:cNvPr id="6" name="Picture 5">
            <a:extLst>
              <a:ext uri="{FF2B5EF4-FFF2-40B4-BE49-F238E27FC236}">
                <a16:creationId xmlns:a16="http://schemas.microsoft.com/office/drawing/2014/main" id="{DC90AB45-0178-48A7-8864-6371ECC2F782}"/>
              </a:ext>
            </a:extLst>
          </p:cNvPr>
          <p:cNvPicPr>
            <a:picLocks noChangeAspect="1"/>
          </p:cNvPicPr>
          <p:nvPr/>
        </p:nvPicPr>
        <p:blipFill>
          <a:blip r:embed="rId4"/>
          <a:stretch>
            <a:fillRect/>
          </a:stretch>
        </p:blipFill>
        <p:spPr>
          <a:xfrm>
            <a:off x="7503836" y="3884995"/>
            <a:ext cx="3505200" cy="1981200"/>
          </a:xfrm>
          <a:prstGeom prst="rect">
            <a:avLst/>
          </a:prstGeom>
        </p:spPr>
      </p:pic>
      <p:sp>
        <p:nvSpPr>
          <p:cNvPr id="7" name="TextBox 6">
            <a:extLst>
              <a:ext uri="{FF2B5EF4-FFF2-40B4-BE49-F238E27FC236}">
                <a16:creationId xmlns:a16="http://schemas.microsoft.com/office/drawing/2014/main" id="{B568A96C-5A31-44B8-945E-7EFE3E77A708}"/>
              </a:ext>
            </a:extLst>
          </p:cNvPr>
          <p:cNvSpPr txBox="1"/>
          <p:nvPr/>
        </p:nvSpPr>
        <p:spPr>
          <a:xfrm>
            <a:off x="844061" y="5512252"/>
            <a:ext cx="5251939" cy="707886"/>
          </a:xfrm>
          <a:prstGeom prst="rect">
            <a:avLst/>
          </a:prstGeom>
          <a:noFill/>
        </p:spPr>
        <p:txBody>
          <a:bodyPr wrap="square" rtlCol="0">
            <a:spAutoFit/>
          </a:bodyPr>
          <a:lstStyle/>
          <a:p>
            <a:r>
              <a:rPr lang="en-IN" sz="2400" dirty="0">
                <a:solidFill>
                  <a:schemeClr val="bg1"/>
                </a:solidFill>
                <a:latin typeface="Bahnschrift Condensed" panose="020B0502040204020203" pitchFamily="34" charset="0"/>
              </a:rPr>
              <a:t>The answer to the above question is  </a:t>
            </a:r>
            <a:r>
              <a:rPr lang="en-IN" sz="4000" dirty="0">
                <a:solidFill>
                  <a:schemeClr val="bg1"/>
                </a:solidFill>
                <a:latin typeface="Bahnschrift Condensed" panose="020B0502040204020203" pitchFamily="34" charset="0"/>
              </a:rPr>
              <a:t>ADC</a:t>
            </a:r>
            <a:r>
              <a:rPr lang="en-IN" sz="4000" dirty="0">
                <a:solidFill>
                  <a:schemeClr val="bg1"/>
                </a:solidFill>
              </a:rPr>
              <a:t>.</a:t>
            </a:r>
            <a:endParaRPr lang="en-US" sz="4000" dirty="0">
              <a:solidFill>
                <a:schemeClr val="bg1"/>
              </a:solidFill>
            </a:endParaRPr>
          </a:p>
        </p:txBody>
      </p:sp>
      <p:cxnSp>
        <p:nvCxnSpPr>
          <p:cNvPr id="10" name="Straight Arrow Connector 9">
            <a:extLst>
              <a:ext uri="{FF2B5EF4-FFF2-40B4-BE49-F238E27FC236}">
                <a16:creationId xmlns:a16="http://schemas.microsoft.com/office/drawing/2014/main" id="{4C8313DE-89CF-4A81-8B9F-E37C4AD88AC2}"/>
              </a:ext>
            </a:extLst>
          </p:cNvPr>
          <p:cNvCxnSpPr/>
          <p:nvPr/>
        </p:nvCxnSpPr>
        <p:spPr>
          <a:xfrm>
            <a:off x="9244179" y="2875085"/>
            <a:ext cx="0" cy="817684"/>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FC53A4-F23E-43AE-8BFC-C4D1DC96ADDC}"/>
              </a:ext>
            </a:extLst>
          </p:cNvPr>
          <p:cNvSpPr txBox="1"/>
          <p:nvPr/>
        </p:nvSpPr>
        <p:spPr>
          <a:xfrm>
            <a:off x="9367273" y="3059668"/>
            <a:ext cx="949568" cy="369332"/>
          </a:xfrm>
          <a:prstGeom prst="rect">
            <a:avLst/>
          </a:prstGeom>
          <a:noFill/>
        </p:spPr>
        <p:txBody>
          <a:bodyPr wrap="square" rtlCol="0">
            <a:spAutoFit/>
          </a:bodyPr>
          <a:lstStyle/>
          <a:p>
            <a:r>
              <a:rPr lang="en-IN" dirty="0">
                <a:solidFill>
                  <a:schemeClr val="accent2">
                    <a:lumMod val="40000"/>
                    <a:lumOff val="60000"/>
                  </a:schemeClr>
                </a:solidFill>
                <a:latin typeface="Bahnschrift Light" panose="020B0502040204020203" pitchFamily="34" charset="0"/>
              </a:rPr>
              <a:t>ADC</a:t>
            </a:r>
            <a:endParaRPr lang="en-US" dirty="0">
              <a:solidFill>
                <a:schemeClr val="accent2">
                  <a:lumMod val="40000"/>
                  <a:lumOff val="60000"/>
                </a:schemeClr>
              </a:solidFill>
              <a:latin typeface="Bahnschrift Light" panose="020B0502040204020203" pitchFamily="34" charset="0"/>
            </a:endParaRPr>
          </a:p>
        </p:txBody>
      </p:sp>
    </p:spTree>
    <p:extLst>
      <p:ext uri="{BB962C8B-B14F-4D97-AF65-F5344CB8AC3E}">
        <p14:creationId xmlns:p14="http://schemas.microsoft.com/office/powerpoint/2010/main" val="253847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9468-2511-4C85-9849-5E0D4D553BC7}"/>
              </a:ext>
            </a:extLst>
          </p:cNvPr>
          <p:cNvSpPr>
            <a:spLocks noGrp="1"/>
          </p:cNvSpPr>
          <p:nvPr>
            <p:ph type="title"/>
          </p:nvPr>
        </p:nvSpPr>
        <p:spPr>
          <a:xfrm>
            <a:off x="241300" y="542925"/>
            <a:ext cx="11214100" cy="535531"/>
          </a:xfrm>
        </p:spPr>
        <p:txBody>
          <a:bodyPr/>
          <a:lstStyle/>
          <a:p>
            <a:r>
              <a:rPr lang="en-IN" dirty="0">
                <a:solidFill>
                  <a:srgbClr val="FFC000"/>
                </a:solidFill>
              </a:rPr>
              <a:t>Example : 7 Bit Parity </a:t>
            </a:r>
          </a:p>
        </p:txBody>
      </p:sp>
      <p:sp>
        <p:nvSpPr>
          <p:cNvPr id="3" name="Slide Number Placeholder 2">
            <a:extLst>
              <a:ext uri="{FF2B5EF4-FFF2-40B4-BE49-F238E27FC236}">
                <a16:creationId xmlns:a16="http://schemas.microsoft.com/office/drawing/2014/main" id="{6929CAF9-D312-4616-8809-6A007C0DCD32}"/>
              </a:ext>
            </a:extLst>
          </p:cNvPr>
          <p:cNvSpPr>
            <a:spLocks noGrp="1"/>
          </p:cNvSpPr>
          <p:nvPr>
            <p:ph type="sldNum" sz="quarter" idx="12"/>
          </p:nvPr>
        </p:nvSpPr>
        <p:spPr/>
        <p:txBody>
          <a:bodyPr/>
          <a:lstStyle/>
          <a:p>
            <a:fld id="{C263D6C4-4840-40CC-AC84-17E24B3B7BDE}" type="slidenum">
              <a:rPr lang="en-GB" smtClean="0"/>
              <a:pPr/>
              <a:t>40</a:t>
            </a:fld>
            <a:endParaRPr lang="en-GB" dirty="0"/>
          </a:p>
        </p:txBody>
      </p:sp>
      <p:pic>
        <p:nvPicPr>
          <p:cNvPr id="4" name="table">
            <a:extLst>
              <a:ext uri="{FF2B5EF4-FFF2-40B4-BE49-F238E27FC236}">
                <a16:creationId xmlns:a16="http://schemas.microsoft.com/office/drawing/2014/main" id="{C11168E3-9ED3-424F-86B6-C0A92F0B0D28}"/>
              </a:ext>
            </a:extLst>
          </p:cNvPr>
          <p:cNvPicPr>
            <a:picLocks noChangeAspect="1"/>
          </p:cNvPicPr>
          <p:nvPr/>
        </p:nvPicPr>
        <p:blipFill>
          <a:blip r:embed="rId2"/>
          <a:stretch>
            <a:fillRect/>
          </a:stretch>
        </p:blipFill>
        <p:spPr>
          <a:xfrm>
            <a:off x="1569105" y="1315933"/>
            <a:ext cx="9497135" cy="5364267"/>
          </a:xfrm>
          <a:prstGeom prst="rect">
            <a:avLst/>
          </a:prstGeom>
          <a:solidFill>
            <a:schemeClr val="bg1"/>
          </a:solidFill>
        </p:spPr>
      </p:pic>
      <p:pic>
        <p:nvPicPr>
          <p:cNvPr id="6" name="Picture 5">
            <a:extLst>
              <a:ext uri="{FF2B5EF4-FFF2-40B4-BE49-F238E27FC236}">
                <a16:creationId xmlns:a16="http://schemas.microsoft.com/office/drawing/2014/main" id="{C548FB56-CD77-4786-9477-8166DAB56C48}"/>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426614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AD3513-4F9D-4D90-8347-F44EFB93306A}"/>
              </a:ext>
            </a:extLst>
          </p:cNvPr>
          <p:cNvSpPr>
            <a:spLocks noGrp="1"/>
          </p:cNvSpPr>
          <p:nvPr>
            <p:ph type="sldNum" sz="quarter" idx="12"/>
          </p:nvPr>
        </p:nvSpPr>
        <p:spPr/>
        <p:txBody>
          <a:bodyPr/>
          <a:lstStyle/>
          <a:p>
            <a:fld id="{C263D6C4-4840-40CC-AC84-17E24B3B7BDE}" type="slidenum">
              <a:rPr lang="en-GB" smtClean="0"/>
              <a:pPr/>
              <a:t>41</a:t>
            </a:fld>
            <a:endParaRPr lang="en-GB" dirty="0"/>
          </a:p>
        </p:txBody>
      </p:sp>
      <p:pic>
        <p:nvPicPr>
          <p:cNvPr id="4" name="Picture 3">
            <a:extLst>
              <a:ext uri="{FF2B5EF4-FFF2-40B4-BE49-F238E27FC236}">
                <a16:creationId xmlns:a16="http://schemas.microsoft.com/office/drawing/2014/main" id="{E8479D35-8CC7-460E-A77E-36B0A5F7B8C8}"/>
              </a:ext>
            </a:extLst>
          </p:cNvPr>
          <p:cNvPicPr>
            <a:picLocks noChangeAspect="1"/>
          </p:cNvPicPr>
          <p:nvPr/>
        </p:nvPicPr>
        <p:blipFill>
          <a:blip r:embed="rId2"/>
          <a:stretch>
            <a:fillRect/>
          </a:stretch>
        </p:blipFill>
        <p:spPr>
          <a:xfrm>
            <a:off x="11214307" y="111540"/>
            <a:ext cx="888585" cy="888585"/>
          </a:xfrm>
          <a:prstGeom prst="rect">
            <a:avLst/>
          </a:prstGeom>
        </p:spPr>
      </p:pic>
      <p:sp>
        <p:nvSpPr>
          <p:cNvPr id="5" name="Title 1">
            <a:extLst>
              <a:ext uri="{FF2B5EF4-FFF2-40B4-BE49-F238E27FC236}">
                <a16:creationId xmlns:a16="http://schemas.microsoft.com/office/drawing/2014/main" id="{70791AA6-DF9D-44EC-ABCB-2DB209B0561B}"/>
              </a:ext>
            </a:extLst>
          </p:cNvPr>
          <p:cNvSpPr txBox="1">
            <a:spLocks/>
          </p:cNvSpPr>
          <p:nvPr/>
        </p:nvSpPr>
        <p:spPr>
          <a:xfrm>
            <a:off x="444499" y="555832"/>
            <a:ext cx="11214100" cy="5355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u="sng" dirty="0">
                <a:solidFill>
                  <a:srgbClr val="FFC000"/>
                </a:solidFill>
              </a:rPr>
              <a:t>Structure of USART</a:t>
            </a:r>
            <a:r>
              <a:rPr lang="en-IN" b="1" dirty="0">
                <a:solidFill>
                  <a:srgbClr val="FFC000"/>
                </a:solidFill>
              </a:rPr>
              <a:t>:</a:t>
            </a:r>
          </a:p>
        </p:txBody>
      </p:sp>
      <p:grpSp>
        <p:nvGrpSpPr>
          <p:cNvPr id="7" name="Group 6">
            <a:extLst>
              <a:ext uri="{FF2B5EF4-FFF2-40B4-BE49-F238E27FC236}">
                <a16:creationId xmlns:a16="http://schemas.microsoft.com/office/drawing/2014/main" id="{4DF7CDA4-1935-4010-9440-1E20832BF282}"/>
              </a:ext>
            </a:extLst>
          </p:cNvPr>
          <p:cNvGrpSpPr/>
          <p:nvPr/>
        </p:nvGrpSpPr>
        <p:grpSpPr>
          <a:xfrm>
            <a:off x="0" y="1332347"/>
            <a:ext cx="12192001" cy="5136748"/>
            <a:chOff x="-1" y="1357409"/>
            <a:chExt cx="12192001" cy="4917518"/>
          </a:xfrm>
        </p:grpSpPr>
        <p:sp>
          <p:nvSpPr>
            <p:cNvPr id="8" name="Rectangle: Single Corner Snipped 7">
              <a:extLst>
                <a:ext uri="{FF2B5EF4-FFF2-40B4-BE49-F238E27FC236}">
                  <a16:creationId xmlns:a16="http://schemas.microsoft.com/office/drawing/2014/main" id="{860CC10A-5491-42B9-AE75-7E4D0ADDFCB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F1AB46B3-45D3-4B46-8F18-34003F6D513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0" name="Oval 9">
            <a:extLst>
              <a:ext uri="{FF2B5EF4-FFF2-40B4-BE49-F238E27FC236}">
                <a16:creationId xmlns:a16="http://schemas.microsoft.com/office/drawing/2014/main" id="{97A4B1BE-17FC-48AA-B505-005595795D3C}"/>
              </a:ext>
            </a:extLst>
          </p:cNvPr>
          <p:cNvSpPr/>
          <p:nvPr/>
        </p:nvSpPr>
        <p:spPr>
          <a:xfrm>
            <a:off x="225599" y="823597"/>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0EAC7BCE-64FC-43F2-8BF2-B54445E6DA7B}"/>
              </a:ext>
            </a:extLst>
          </p:cNvPr>
          <p:cNvPicPr>
            <a:picLocks noChangeAspect="1"/>
          </p:cNvPicPr>
          <p:nvPr/>
        </p:nvPicPr>
        <p:blipFill>
          <a:blip r:embed="rId3"/>
          <a:stretch>
            <a:fillRect/>
          </a:stretch>
        </p:blipFill>
        <p:spPr>
          <a:xfrm>
            <a:off x="1524000" y="1332347"/>
            <a:ext cx="9357798" cy="5502600"/>
          </a:xfrm>
          <a:prstGeom prst="rect">
            <a:avLst/>
          </a:prstGeom>
        </p:spPr>
      </p:pic>
    </p:spTree>
    <p:extLst>
      <p:ext uri="{BB962C8B-B14F-4D97-AF65-F5344CB8AC3E}">
        <p14:creationId xmlns:p14="http://schemas.microsoft.com/office/powerpoint/2010/main" val="39344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0265D41-C695-4D2E-8AD2-B40150D2A90B}"/>
              </a:ext>
            </a:extLst>
          </p:cNvPr>
          <p:cNvGrpSpPr/>
          <p:nvPr/>
        </p:nvGrpSpPr>
        <p:grpSpPr>
          <a:xfrm>
            <a:off x="0" y="1385454"/>
            <a:ext cx="12192001" cy="5069792"/>
            <a:chOff x="-1" y="1357409"/>
            <a:chExt cx="12192001" cy="4917518"/>
          </a:xfrm>
        </p:grpSpPr>
        <p:sp>
          <p:nvSpPr>
            <p:cNvPr id="8" name="Rectangle: Single Corner Snipped 7">
              <a:extLst>
                <a:ext uri="{FF2B5EF4-FFF2-40B4-BE49-F238E27FC236}">
                  <a16:creationId xmlns:a16="http://schemas.microsoft.com/office/drawing/2014/main" id="{3B9755A8-1E09-4DE3-88CE-E226AB3C0D6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1C45FD4C-AC1C-4A2F-B157-2DE989E3F28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A9AD3513-4F9D-4D90-8347-F44EFB93306A}"/>
              </a:ext>
            </a:extLst>
          </p:cNvPr>
          <p:cNvSpPr>
            <a:spLocks noGrp="1"/>
          </p:cNvSpPr>
          <p:nvPr>
            <p:ph type="sldNum" sz="quarter" idx="12"/>
          </p:nvPr>
        </p:nvSpPr>
        <p:spPr/>
        <p:txBody>
          <a:bodyPr/>
          <a:lstStyle/>
          <a:p>
            <a:fld id="{C263D6C4-4840-40CC-AC84-17E24B3B7BDE}" type="slidenum">
              <a:rPr lang="en-GB" smtClean="0"/>
              <a:pPr/>
              <a:t>42</a:t>
            </a:fld>
            <a:endParaRPr lang="en-GB" dirty="0"/>
          </a:p>
        </p:txBody>
      </p:sp>
      <p:sp>
        <p:nvSpPr>
          <p:cNvPr id="6" name="Rectangle 5"/>
          <p:cNvSpPr/>
          <p:nvPr/>
        </p:nvSpPr>
        <p:spPr>
          <a:xfrm>
            <a:off x="443182" y="493891"/>
            <a:ext cx="8927432" cy="707886"/>
          </a:xfrm>
          <a:prstGeom prst="rect">
            <a:avLst/>
          </a:prstGeom>
        </p:spPr>
        <p:txBody>
          <a:bodyPr wrap="square">
            <a:spAutoFit/>
          </a:bodyPr>
          <a:lstStyle/>
          <a:p>
            <a:r>
              <a:rPr lang="nn-NO" sz="4000" b="1" u="sng" dirty="0">
                <a:solidFill>
                  <a:srgbClr val="FFC000"/>
                </a:solidFill>
              </a:rPr>
              <a:t>UDR: USART Data Register 0</a:t>
            </a:r>
            <a:r>
              <a:rPr lang="nn-NO" sz="4000" b="1" dirty="0">
                <a:solidFill>
                  <a:srgbClr val="FFC000"/>
                </a:solidFill>
              </a:rPr>
              <a:t>:</a:t>
            </a:r>
            <a:endParaRPr lang="nn-NO" sz="2800" b="1" dirty="0">
              <a:solidFill>
                <a:schemeClr val="bg1"/>
              </a:solidFill>
            </a:endParaRPr>
          </a:p>
        </p:txBody>
      </p:sp>
      <p:pic>
        <p:nvPicPr>
          <p:cNvPr id="4" name="Picture 3">
            <a:extLst>
              <a:ext uri="{FF2B5EF4-FFF2-40B4-BE49-F238E27FC236}">
                <a16:creationId xmlns:a16="http://schemas.microsoft.com/office/drawing/2014/main" id="{E8479D35-8CC7-460E-A77E-36B0A5F7B8C8}"/>
              </a:ext>
            </a:extLst>
          </p:cNvPr>
          <p:cNvPicPr>
            <a:picLocks noChangeAspect="1"/>
          </p:cNvPicPr>
          <p:nvPr/>
        </p:nvPicPr>
        <p:blipFill>
          <a:blip r:embed="rId2"/>
          <a:stretch>
            <a:fillRect/>
          </a:stretch>
        </p:blipFill>
        <p:spPr>
          <a:xfrm>
            <a:off x="11214307" y="111540"/>
            <a:ext cx="888585" cy="888585"/>
          </a:xfrm>
          <a:prstGeom prst="rect">
            <a:avLst/>
          </a:prstGeom>
        </p:spPr>
      </p:pic>
      <p:sp>
        <p:nvSpPr>
          <p:cNvPr id="5" name="Oval 4">
            <a:extLst>
              <a:ext uri="{FF2B5EF4-FFF2-40B4-BE49-F238E27FC236}">
                <a16:creationId xmlns:a16="http://schemas.microsoft.com/office/drawing/2014/main" id="{0D8E6EE3-7163-4706-A026-BF693E009938}"/>
              </a:ext>
            </a:extLst>
          </p:cNvPr>
          <p:cNvSpPr/>
          <p:nvPr/>
        </p:nvSpPr>
        <p:spPr>
          <a:xfrm>
            <a:off x="225599" y="768177"/>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4370ABFE-5E5C-416D-8732-839FD3392200}"/>
              </a:ext>
            </a:extLst>
          </p:cNvPr>
          <p:cNvSpPr/>
          <p:nvPr/>
        </p:nvSpPr>
        <p:spPr>
          <a:xfrm>
            <a:off x="443180" y="1416942"/>
            <a:ext cx="11659711" cy="4093428"/>
          </a:xfrm>
          <a:prstGeom prst="rect">
            <a:avLst/>
          </a:prstGeom>
        </p:spPr>
        <p:txBody>
          <a:bodyPr wrap="square">
            <a:spAutoFit/>
          </a:bodyPr>
          <a:lstStyle/>
          <a:p>
            <a:pPr marL="457200" indent="-457200">
              <a:buFont typeface="Arial" pitchFamily="34" charset="0"/>
              <a:buChar char="•"/>
            </a:pPr>
            <a:r>
              <a:rPr lang="en-IN" sz="2600" dirty="0">
                <a:solidFill>
                  <a:schemeClr val="bg1"/>
                </a:solidFill>
              </a:rPr>
              <a:t>The USART Transmit Data Buffer Register and USART Receive Data Buffer Registers share the same I/O address referred to as USART Data Register or UDR.</a:t>
            </a:r>
          </a:p>
          <a:p>
            <a:pPr marL="457200" indent="-457200">
              <a:buFont typeface="Arial" pitchFamily="34" charset="0"/>
              <a:buChar char="•"/>
            </a:pPr>
            <a:endParaRPr lang="en-IN" sz="2600" dirty="0">
              <a:solidFill>
                <a:schemeClr val="bg1"/>
              </a:solidFill>
            </a:endParaRPr>
          </a:p>
          <a:p>
            <a:pPr marL="457200" indent="-457200">
              <a:buFont typeface="Arial" pitchFamily="34" charset="0"/>
              <a:buChar char="•"/>
            </a:pPr>
            <a:r>
              <a:rPr lang="en-IN" sz="2600" dirty="0">
                <a:solidFill>
                  <a:schemeClr val="bg1"/>
                </a:solidFill>
              </a:rPr>
              <a:t>The Transmit Data Buffer Register (TXB) will be the destination for data written to the UDR Register location.</a:t>
            </a:r>
          </a:p>
          <a:p>
            <a:pPr marL="457200" indent="-457200">
              <a:buFont typeface="Arial" pitchFamily="34" charset="0"/>
              <a:buChar char="•"/>
            </a:pPr>
            <a:endParaRPr lang="en-IN" sz="2600" dirty="0">
              <a:solidFill>
                <a:schemeClr val="bg1"/>
              </a:solidFill>
            </a:endParaRPr>
          </a:p>
          <a:p>
            <a:pPr marL="457200" indent="-457200">
              <a:buFont typeface="Arial" pitchFamily="34" charset="0"/>
              <a:buChar char="•"/>
            </a:pPr>
            <a:r>
              <a:rPr lang="en-IN" sz="2600" dirty="0">
                <a:solidFill>
                  <a:schemeClr val="bg1"/>
                </a:solidFill>
              </a:rPr>
              <a:t>Reading the UDR Register location will return the contents of the Receive Data Buffer Register (RXB).</a:t>
            </a:r>
          </a:p>
          <a:p>
            <a:endParaRPr lang="en-IN" sz="2600" dirty="0"/>
          </a:p>
        </p:txBody>
      </p:sp>
      <p:pic>
        <p:nvPicPr>
          <p:cNvPr id="10" name="Picture 9">
            <a:extLst>
              <a:ext uri="{FF2B5EF4-FFF2-40B4-BE49-F238E27FC236}">
                <a16:creationId xmlns:a16="http://schemas.microsoft.com/office/drawing/2014/main" id="{1D6F79A0-47A6-4E62-863C-739CAAA90A86}"/>
              </a:ext>
            </a:extLst>
          </p:cNvPr>
          <p:cNvPicPr>
            <a:picLocks noChangeAspect="1"/>
          </p:cNvPicPr>
          <p:nvPr/>
        </p:nvPicPr>
        <p:blipFill>
          <a:blip r:embed="rId3"/>
          <a:stretch>
            <a:fillRect/>
          </a:stretch>
        </p:blipFill>
        <p:spPr>
          <a:xfrm>
            <a:off x="2009300" y="5071630"/>
            <a:ext cx="8610600" cy="1800225"/>
          </a:xfrm>
          <a:prstGeom prst="rect">
            <a:avLst/>
          </a:prstGeom>
        </p:spPr>
      </p:pic>
    </p:spTree>
    <p:extLst>
      <p:ext uri="{BB962C8B-B14F-4D97-AF65-F5344CB8AC3E}">
        <p14:creationId xmlns:p14="http://schemas.microsoft.com/office/powerpoint/2010/main" val="207552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E57319-848F-4918-96E3-8AB919AE1F2A}"/>
              </a:ext>
            </a:extLst>
          </p:cNvPr>
          <p:cNvGrpSpPr/>
          <p:nvPr/>
        </p:nvGrpSpPr>
        <p:grpSpPr>
          <a:xfrm>
            <a:off x="0" y="1235054"/>
            <a:ext cx="12192001" cy="5622946"/>
            <a:chOff x="-1" y="1357409"/>
            <a:chExt cx="12192001" cy="4917518"/>
          </a:xfrm>
        </p:grpSpPr>
        <p:sp>
          <p:nvSpPr>
            <p:cNvPr id="9" name="Rectangle: Single Corner Snipped 8">
              <a:extLst>
                <a:ext uri="{FF2B5EF4-FFF2-40B4-BE49-F238E27FC236}">
                  <a16:creationId xmlns:a16="http://schemas.microsoft.com/office/drawing/2014/main" id="{5F0A4411-43E1-4FF6-87F7-7D0BD3CD5A9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A0B39C0F-C2A7-4508-9EB7-A1377A9B43A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920CC-0B4B-44E4-A322-E8A6FF5EF38C}"/>
              </a:ext>
            </a:extLst>
          </p:cNvPr>
          <p:cNvSpPr>
            <a:spLocks noGrp="1"/>
          </p:cNvSpPr>
          <p:nvPr>
            <p:ph type="sldNum" sz="quarter" idx="12"/>
          </p:nvPr>
        </p:nvSpPr>
        <p:spPr/>
        <p:txBody>
          <a:bodyPr/>
          <a:lstStyle/>
          <a:p>
            <a:fld id="{C263D6C4-4840-40CC-AC84-17E24B3B7BDE}" type="slidenum">
              <a:rPr lang="en-GB" smtClean="0"/>
              <a:pPr/>
              <a:t>43</a:t>
            </a:fld>
            <a:endParaRPr lang="en-GB" dirty="0"/>
          </a:p>
        </p:txBody>
      </p:sp>
      <p:sp>
        <p:nvSpPr>
          <p:cNvPr id="4" name="Rectangle 3"/>
          <p:cNvSpPr/>
          <p:nvPr/>
        </p:nvSpPr>
        <p:spPr>
          <a:xfrm>
            <a:off x="491097" y="3289716"/>
            <a:ext cx="10360240" cy="3416320"/>
          </a:xfrm>
          <a:prstGeom prst="rect">
            <a:avLst/>
          </a:prstGeom>
        </p:spPr>
        <p:txBody>
          <a:bodyPr wrap="square">
            <a:spAutoFit/>
          </a:bodyPr>
          <a:lstStyle/>
          <a:p>
            <a:r>
              <a:rPr lang="en-IN" sz="2400" b="1" dirty="0">
                <a:solidFill>
                  <a:schemeClr val="bg1"/>
                </a:solidFill>
              </a:rPr>
              <a:t>     Bit 7: RXC0 – USART Receive Complete Flag:</a:t>
            </a:r>
          </a:p>
          <a:p>
            <a:pPr lvl="1"/>
            <a:r>
              <a:rPr lang="en-IN" sz="2400" dirty="0">
                <a:solidFill>
                  <a:schemeClr val="bg1"/>
                </a:solidFill>
              </a:rPr>
              <a:t>This flag bit is set by the CPU when there are unread data in the Receive buffer and is cleared by the CPU when the receive buffer is empty. </a:t>
            </a:r>
          </a:p>
          <a:p>
            <a:pPr lvl="1"/>
            <a:endParaRPr lang="en-IN" sz="2400" dirty="0">
              <a:solidFill>
                <a:schemeClr val="bg1"/>
              </a:solidFill>
            </a:endParaRPr>
          </a:p>
          <a:p>
            <a:pPr lvl="1"/>
            <a:r>
              <a:rPr lang="en-IN" sz="2400" b="1" dirty="0">
                <a:solidFill>
                  <a:schemeClr val="bg1"/>
                </a:solidFill>
              </a:rPr>
              <a:t>Bit 6: TXC0 – USART Transmit Complete Flag:</a:t>
            </a:r>
            <a:endParaRPr lang="en-IN" sz="2400" dirty="0">
              <a:solidFill>
                <a:schemeClr val="bg1"/>
              </a:solidFill>
            </a:endParaRPr>
          </a:p>
          <a:p>
            <a:pPr lvl="1"/>
            <a:r>
              <a:rPr lang="en-IN" sz="2400" dirty="0">
                <a:solidFill>
                  <a:schemeClr val="bg1"/>
                </a:solidFill>
              </a:rPr>
              <a:t>This flag bit is set by the CPU when the entire frame in the Transmit Shift Register has been shifted out and there is no new data currently present in the transmit buffer (</a:t>
            </a:r>
            <a:r>
              <a:rPr lang="en-IN" sz="2400" dirty="0" err="1">
                <a:solidFill>
                  <a:schemeClr val="bg1"/>
                </a:solidFill>
              </a:rPr>
              <a:t>UDR</a:t>
            </a:r>
            <a:r>
              <a:rPr lang="en-IN" sz="2400" dirty="0">
                <a:solidFill>
                  <a:schemeClr val="bg1"/>
                </a:solidFill>
              </a:rPr>
              <a:t>).</a:t>
            </a:r>
          </a:p>
        </p:txBody>
      </p:sp>
      <p:pic>
        <p:nvPicPr>
          <p:cNvPr id="5" name="Picture 4">
            <a:extLst>
              <a:ext uri="{FF2B5EF4-FFF2-40B4-BE49-F238E27FC236}">
                <a16:creationId xmlns:a16="http://schemas.microsoft.com/office/drawing/2014/main" id="{ED95518D-E1FD-4878-8F40-9EB47DB7410D}"/>
              </a:ext>
            </a:extLst>
          </p:cNvPr>
          <p:cNvPicPr>
            <a:picLocks noChangeAspect="1"/>
          </p:cNvPicPr>
          <p:nvPr/>
        </p:nvPicPr>
        <p:blipFill>
          <a:blip r:embed="rId2"/>
          <a:stretch>
            <a:fillRect/>
          </a:stretch>
        </p:blipFill>
        <p:spPr>
          <a:xfrm>
            <a:off x="11214307" y="111540"/>
            <a:ext cx="888585" cy="888585"/>
          </a:xfrm>
          <a:prstGeom prst="rect">
            <a:avLst/>
          </a:prstGeom>
        </p:spPr>
      </p:pic>
      <p:sp>
        <p:nvSpPr>
          <p:cNvPr id="6" name="Rectangle 5">
            <a:extLst>
              <a:ext uri="{FF2B5EF4-FFF2-40B4-BE49-F238E27FC236}">
                <a16:creationId xmlns:a16="http://schemas.microsoft.com/office/drawing/2014/main" id="{AE9B67A8-225C-4D2D-BF70-F95DAB96B972}"/>
              </a:ext>
            </a:extLst>
          </p:cNvPr>
          <p:cNvSpPr/>
          <p:nvPr/>
        </p:nvSpPr>
        <p:spPr>
          <a:xfrm>
            <a:off x="491097" y="590395"/>
            <a:ext cx="10016836" cy="584775"/>
          </a:xfrm>
          <a:prstGeom prst="rect">
            <a:avLst/>
          </a:prstGeom>
        </p:spPr>
        <p:txBody>
          <a:bodyPr wrap="square">
            <a:spAutoFit/>
          </a:bodyPr>
          <a:lstStyle/>
          <a:p>
            <a:r>
              <a:rPr lang="en-IN" sz="3200" b="1" dirty="0">
                <a:solidFill>
                  <a:srgbClr val="FFC000"/>
                </a:solidFill>
              </a:rPr>
              <a:t>UCSR0A: USART Control and Status Register 0A </a:t>
            </a:r>
          </a:p>
        </p:txBody>
      </p:sp>
      <p:sp>
        <p:nvSpPr>
          <p:cNvPr id="7" name="Oval 6">
            <a:extLst>
              <a:ext uri="{FF2B5EF4-FFF2-40B4-BE49-F238E27FC236}">
                <a16:creationId xmlns:a16="http://schemas.microsoft.com/office/drawing/2014/main" id="{78045C7B-1728-44C1-974E-D19CBF1BED19}"/>
              </a:ext>
            </a:extLst>
          </p:cNvPr>
          <p:cNvSpPr/>
          <p:nvPr/>
        </p:nvSpPr>
        <p:spPr>
          <a:xfrm>
            <a:off x="272197" y="781225"/>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E3EE3C9B-6B44-4F0B-8220-F3254F7D951B}"/>
              </a:ext>
            </a:extLst>
          </p:cNvPr>
          <p:cNvPicPr>
            <a:picLocks noChangeAspect="1"/>
          </p:cNvPicPr>
          <p:nvPr/>
        </p:nvPicPr>
        <p:blipFill>
          <a:blip r:embed="rId3"/>
          <a:stretch>
            <a:fillRect/>
          </a:stretch>
        </p:blipFill>
        <p:spPr>
          <a:xfrm>
            <a:off x="491096" y="1357745"/>
            <a:ext cx="11422676" cy="1686145"/>
          </a:xfrm>
          <a:prstGeom prst="rect">
            <a:avLst/>
          </a:prstGeom>
        </p:spPr>
      </p:pic>
    </p:spTree>
    <p:extLst>
      <p:ext uri="{BB962C8B-B14F-4D97-AF65-F5344CB8AC3E}">
        <p14:creationId xmlns:p14="http://schemas.microsoft.com/office/powerpoint/2010/main" val="419372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B47828-7C2C-4649-B376-CD31B54C8963}"/>
              </a:ext>
            </a:extLst>
          </p:cNvPr>
          <p:cNvSpPr>
            <a:spLocks noGrp="1"/>
          </p:cNvSpPr>
          <p:nvPr>
            <p:ph type="sldNum" sz="quarter" idx="12"/>
          </p:nvPr>
        </p:nvSpPr>
        <p:spPr/>
        <p:txBody>
          <a:bodyPr/>
          <a:lstStyle/>
          <a:p>
            <a:fld id="{C263D6C4-4840-40CC-AC84-17E24B3B7BDE}" type="slidenum">
              <a:rPr lang="en-GB" smtClean="0"/>
              <a:pPr/>
              <a:t>44</a:t>
            </a:fld>
            <a:endParaRPr lang="en-GB" dirty="0"/>
          </a:p>
        </p:txBody>
      </p:sp>
      <p:pic>
        <p:nvPicPr>
          <p:cNvPr id="4" name="Picture 3">
            <a:extLst>
              <a:ext uri="{FF2B5EF4-FFF2-40B4-BE49-F238E27FC236}">
                <a16:creationId xmlns:a16="http://schemas.microsoft.com/office/drawing/2014/main" id="{9B814B59-F478-4A0F-8FFF-4DF3E8BC9606}"/>
              </a:ext>
            </a:extLst>
          </p:cNvPr>
          <p:cNvPicPr>
            <a:picLocks noChangeAspect="1"/>
          </p:cNvPicPr>
          <p:nvPr/>
        </p:nvPicPr>
        <p:blipFill>
          <a:blip r:embed="rId2"/>
          <a:stretch>
            <a:fillRect/>
          </a:stretch>
        </p:blipFill>
        <p:spPr>
          <a:xfrm>
            <a:off x="11214307" y="111540"/>
            <a:ext cx="888585" cy="888585"/>
          </a:xfrm>
          <a:prstGeom prst="rect">
            <a:avLst/>
          </a:prstGeom>
        </p:spPr>
      </p:pic>
      <p:grpSp>
        <p:nvGrpSpPr>
          <p:cNvPr id="6" name="Group 5">
            <a:extLst>
              <a:ext uri="{FF2B5EF4-FFF2-40B4-BE49-F238E27FC236}">
                <a16:creationId xmlns:a16="http://schemas.microsoft.com/office/drawing/2014/main" id="{268BBB30-A3D4-4AC9-B386-D39608938295}"/>
              </a:ext>
            </a:extLst>
          </p:cNvPr>
          <p:cNvGrpSpPr/>
          <p:nvPr/>
        </p:nvGrpSpPr>
        <p:grpSpPr>
          <a:xfrm>
            <a:off x="0" y="1235054"/>
            <a:ext cx="12192001" cy="5622946"/>
            <a:chOff x="-1" y="1357409"/>
            <a:chExt cx="12192001" cy="4917518"/>
          </a:xfrm>
        </p:grpSpPr>
        <p:sp>
          <p:nvSpPr>
            <p:cNvPr id="7" name="Rectangle: Single Corner Snipped 6">
              <a:extLst>
                <a:ext uri="{FF2B5EF4-FFF2-40B4-BE49-F238E27FC236}">
                  <a16:creationId xmlns:a16="http://schemas.microsoft.com/office/drawing/2014/main" id="{DA66CE50-B584-48BE-A595-3F573A6AA32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8" name="Rectangle: Single Corner Snipped 7">
              <a:extLst>
                <a:ext uri="{FF2B5EF4-FFF2-40B4-BE49-F238E27FC236}">
                  <a16:creationId xmlns:a16="http://schemas.microsoft.com/office/drawing/2014/main" id="{55012E6E-0C38-4AD8-A9C1-2231F83AD4A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 name="Rectangle 4"/>
          <p:cNvSpPr/>
          <p:nvPr/>
        </p:nvSpPr>
        <p:spPr>
          <a:xfrm>
            <a:off x="270162" y="3033901"/>
            <a:ext cx="11921837" cy="3785652"/>
          </a:xfrm>
          <a:prstGeom prst="rect">
            <a:avLst/>
          </a:prstGeom>
        </p:spPr>
        <p:txBody>
          <a:bodyPr wrap="square">
            <a:spAutoFit/>
          </a:bodyPr>
          <a:lstStyle/>
          <a:p>
            <a:r>
              <a:rPr lang="nn-NO" sz="2400" b="1" dirty="0">
                <a:solidFill>
                  <a:schemeClr val="bg1"/>
                </a:solidFill>
              </a:rPr>
              <a:t>Bit 5: UDRE0– USART Data Register Empty:</a:t>
            </a:r>
          </a:p>
          <a:p>
            <a:r>
              <a:rPr lang="en-IN" sz="2400" dirty="0">
                <a:solidFill>
                  <a:schemeClr val="bg1"/>
                </a:solidFill>
              </a:rPr>
              <a:t>	The UDRE Flag indicates if the transmit buffer (UDR) is ready to receive new 	data. If </a:t>
            </a:r>
            <a:r>
              <a:rPr lang="en-IN" sz="2400" dirty="0" err="1">
                <a:solidFill>
                  <a:schemeClr val="bg1"/>
                </a:solidFill>
              </a:rPr>
              <a:t>UDRE</a:t>
            </a:r>
            <a:r>
              <a:rPr lang="en-IN" sz="2400" dirty="0">
                <a:solidFill>
                  <a:schemeClr val="bg1"/>
                </a:solidFill>
              </a:rPr>
              <a:t> is one, the buffer is empty, and therefore ready to be written.</a:t>
            </a:r>
          </a:p>
          <a:p>
            <a:r>
              <a:rPr lang="nn-NO" sz="2400" b="1" dirty="0">
                <a:solidFill>
                  <a:schemeClr val="bg1"/>
                </a:solidFill>
              </a:rPr>
              <a:t>Bit 4: FE0 – Frame Error:</a:t>
            </a:r>
            <a:r>
              <a:rPr lang="nn-NO" sz="2400" dirty="0">
                <a:solidFill>
                  <a:schemeClr val="bg1"/>
                </a:solidFill>
              </a:rPr>
              <a:t> </a:t>
            </a:r>
          </a:p>
          <a:p>
            <a:r>
              <a:rPr lang="en-IN" sz="2400" dirty="0">
                <a:solidFill>
                  <a:schemeClr val="bg1"/>
                </a:solidFill>
              </a:rPr>
              <a:t>	This bit is set if the next character in the receive buffer had a Frame Error when 	received (i.e. when the first stop bit of the next character in the receive buffer is	 zero).</a:t>
            </a:r>
          </a:p>
          <a:p>
            <a:r>
              <a:rPr lang="en-IN" sz="2400" b="1" dirty="0">
                <a:solidFill>
                  <a:schemeClr val="bg1"/>
                </a:solidFill>
              </a:rPr>
              <a:t>Bit 3: DOR0 – Data Overrun Error:</a:t>
            </a:r>
          </a:p>
          <a:p>
            <a:r>
              <a:rPr lang="en-IN" sz="2400" dirty="0">
                <a:solidFill>
                  <a:schemeClr val="bg1"/>
                </a:solidFill>
              </a:rPr>
              <a:t>	This bit is set if a Data </a:t>
            </a:r>
            <a:r>
              <a:rPr lang="en-IN" sz="2400" dirty="0" err="1">
                <a:solidFill>
                  <a:schemeClr val="bg1"/>
                </a:solidFill>
              </a:rPr>
              <a:t>OverRun</a:t>
            </a:r>
            <a:r>
              <a:rPr lang="en-IN" sz="2400" dirty="0">
                <a:solidFill>
                  <a:schemeClr val="bg1"/>
                </a:solidFill>
              </a:rPr>
              <a:t> condition is detected. A Data </a:t>
            </a:r>
            <a:r>
              <a:rPr lang="en-IN" sz="2400" dirty="0" err="1">
                <a:solidFill>
                  <a:schemeClr val="bg1"/>
                </a:solidFill>
              </a:rPr>
              <a:t>OverRun</a:t>
            </a:r>
            <a:r>
              <a:rPr lang="en-IN" sz="2400" dirty="0">
                <a:solidFill>
                  <a:schemeClr val="bg1"/>
                </a:solidFill>
              </a:rPr>
              <a:t> occurs 	when the receive buffer is full (two characters), and a new start bit is detected.</a:t>
            </a:r>
          </a:p>
        </p:txBody>
      </p:sp>
      <p:pic>
        <p:nvPicPr>
          <p:cNvPr id="9" name="Picture 8">
            <a:extLst>
              <a:ext uri="{FF2B5EF4-FFF2-40B4-BE49-F238E27FC236}">
                <a16:creationId xmlns:a16="http://schemas.microsoft.com/office/drawing/2014/main" id="{37CA86E9-D8FC-42E8-876E-05674AB6F7CE}"/>
              </a:ext>
            </a:extLst>
          </p:cNvPr>
          <p:cNvPicPr>
            <a:picLocks noChangeAspect="1"/>
          </p:cNvPicPr>
          <p:nvPr/>
        </p:nvPicPr>
        <p:blipFill>
          <a:blip r:embed="rId3"/>
          <a:stretch>
            <a:fillRect/>
          </a:stretch>
        </p:blipFill>
        <p:spPr>
          <a:xfrm>
            <a:off x="491096" y="1260760"/>
            <a:ext cx="11422676" cy="1686145"/>
          </a:xfrm>
          <a:prstGeom prst="rect">
            <a:avLst/>
          </a:prstGeom>
        </p:spPr>
      </p:pic>
      <p:sp>
        <p:nvSpPr>
          <p:cNvPr id="10" name="Rectangle 9">
            <a:extLst>
              <a:ext uri="{FF2B5EF4-FFF2-40B4-BE49-F238E27FC236}">
                <a16:creationId xmlns:a16="http://schemas.microsoft.com/office/drawing/2014/main" id="{B9873BEC-AA0F-4181-996C-A9D9CF83F05A}"/>
              </a:ext>
            </a:extLst>
          </p:cNvPr>
          <p:cNvSpPr/>
          <p:nvPr/>
        </p:nvSpPr>
        <p:spPr>
          <a:xfrm>
            <a:off x="491097" y="590395"/>
            <a:ext cx="10016836" cy="584775"/>
          </a:xfrm>
          <a:prstGeom prst="rect">
            <a:avLst/>
          </a:prstGeom>
        </p:spPr>
        <p:txBody>
          <a:bodyPr wrap="square">
            <a:spAutoFit/>
          </a:bodyPr>
          <a:lstStyle/>
          <a:p>
            <a:r>
              <a:rPr lang="en-IN" sz="3200" b="1" dirty="0">
                <a:solidFill>
                  <a:srgbClr val="FFC000"/>
                </a:solidFill>
              </a:rPr>
              <a:t>UCSR0A(Contd.).</a:t>
            </a:r>
          </a:p>
        </p:txBody>
      </p:sp>
      <p:sp>
        <p:nvSpPr>
          <p:cNvPr id="11" name="Oval 10">
            <a:extLst>
              <a:ext uri="{FF2B5EF4-FFF2-40B4-BE49-F238E27FC236}">
                <a16:creationId xmlns:a16="http://schemas.microsoft.com/office/drawing/2014/main" id="{B793B78B-34FC-439C-98BC-20D98D5E9E01}"/>
              </a:ext>
            </a:extLst>
          </p:cNvPr>
          <p:cNvSpPr/>
          <p:nvPr/>
        </p:nvSpPr>
        <p:spPr>
          <a:xfrm>
            <a:off x="272197" y="781225"/>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708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B47828-7C2C-4649-B376-CD31B54C8963}"/>
              </a:ext>
            </a:extLst>
          </p:cNvPr>
          <p:cNvSpPr>
            <a:spLocks noGrp="1"/>
          </p:cNvSpPr>
          <p:nvPr>
            <p:ph type="sldNum" sz="quarter" idx="12"/>
          </p:nvPr>
        </p:nvSpPr>
        <p:spPr/>
        <p:txBody>
          <a:bodyPr/>
          <a:lstStyle/>
          <a:p>
            <a:fld id="{C263D6C4-4840-40CC-AC84-17E24B3B7BDE}" type="slidenum">
              <a:rPr lang="en-GB" smtClean="0"/>
              <a:pPr/>
              <a:t>45</a:t>
            </a:fld>
            <a:endParaRPr lang="en-GB" dirty="0"/>
          </a:p>
        </p:txBody>
      </p:sp>
      <p:pic>
        <p:nvPicPr>
          <p:cNvPr id="4" name="Picture 3">
            <a:extLst>
              <a:ext uri="{FF2B5EF4-FFF2-40B4-BE49-F238E27FC236}">
                <a16:creationId xmlns:a16="http://schemas.microsoft.com/office/drawing/2014/main" id="{9B814B59-F478-4A0F-8FFF-4DF3E8BC9606}"/>
              </a:ext>
            </a:extLst>
          </p:cNvPr>
          <p:cNvPicPr>
            <a:picLocks noChangeAspect="1"/>
          </p:cNvPicPr>
          <p:nvPr/>
        </p:nvPicPr>
        <p:blipFill>
          <a:blip r:embed="rId2"/>
          <a:stretch>
            <a:fillRect/>
          </a:stretch>
        </p:blipFill>
        <p:spPr>
          <a:xfrm>
            <a:off x="11214307" y="111540"/>
            <a:ext cx="888585" cy="888585"/>
          </a:xfrm>
          <a:prstGeom prst="rect">
            <a:avLst/>
          </a:prstGeom>
        </p:spPr>
      </p:pic>
      <p:grpSp>
        <p:nvGrpSpPr>
          <p:cNvPr id="6" name="Group 5">
            <a:extLst>
              <a:ext uri="{FF2B5EF4-FFF2-40B4-BE49-F238E27FC236}">
                <a16:creationId xmlns:a16="http://schemas.microsoft.com/office/drawing/2014/main" id="{268BBB30-A3D4-4AC9-B386-D39608938295}"/>
              </a:ext>
            </a:extLst>
          </p:cNvPr>
          <p:cNvGrpSpPr/>
          <p:nvPr/>
        </p:nvGrpSpPr>
        <p:grpSpPr>
          <a:xfrm>
            <a:off x="0" y="1235054"/>
            <a:ext cx="12192001" cy="5622946"/>
            <a:chOff x="-1" y="1357409"/>
            <a:chExt cx="12192001" cy="4917518"/>
          </a:xfrm>
        </p:grpSpPr>
        <p:sp>
          <p:nvSpPr>
            <p:cNvPr id="7" name="Rectangle: Single Corner Snipped 6">
              <a:extLst>
                <a:ext uri="{FF2B5EF4-FFF2-40B4-BE49-F238E27FC236}">
                  <a16:creationId xmlns:a16="http://schemas.microsoft.com/office/drawing/2014/main" id="{DA66CE50-B584-48BE-A595-3F573A6AA324}"/>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8" name="Rectangle: Single Corner Snipped 7">
              <a:extLst>
                <a:ext uri="{FF2B5EF4-FFF2-40B4-BE49-F238E27FC236}">
                  <a16:creationId xmlns:a16="http://schemas.microsoft.com/office/drawing/2014/main" id="{55012E6E-0C38-4AD8-A9C1-2231F83AD4A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9" name="Picture 8">
            <a:extLst>
              <a:ext uri="{FF2B5EF4-FFF2-40B4-BE49-F238E27FC236}">
                <a16:creationId xmlns:a16="http://schemas.microsoft.com/office/drawing/2014/main" id="{37CA86E9-D8FC-42E8-876E-05674AB6F7CE}"/>
              </a:ext>
            </a:extLst>
          </p:cNvPr>
          <p:cNvPicPr>
            <a:picLocks noChangeAspect="1"/>
          </p:cNvPicPr>
          <p:nvPr/>
        </p:nvPicPr>
        <p:blipFill>
          <a:blip r:embed="rId3"/>
          <a:stretch>
            <a:fillRect/>
          </a:stretch>
        </p:blipFill>
        <p:spPr>
          <a:xfrm>
            <a:off x="491096" y="1260760"/>
            <a:ext cx="11422676" cy="1686145"/>
          </a:xfrm>
          <a:prstGeom prst="rect">
            <a:avLst/>
          </a:prstGeom>
        </p:spPr>
      </p:pic>
      <p:sp>
        <p:nvSpPr>
          <p:cNvPr id="10" name="Rectangle 9">
            <a:extLst>
              <a:ext uri="{FF2B5EF4-FFF2-40B4-BE49-F238E27FC236}">
                <a16:creationId xmlns:a16="http://schemas.microsoft.com/office/drawing/2014/main" id="{B9873BEC-AA0F-4181-996C-A9D9CF83F05A}"/>
              </a:ext>
            </a:extLst>
          </p:cNvPr>
          <p:cNvSpPr/>
          <p:nvPr/>
        </p:nvSpPr>
        <p:spPr>
          <a:xfrm>
            <a:off x="491097" y="590395"/>
            <a:ext cx="10016836" cy="584775"/>
          </a:xfrm>
          <a:prstGeom prst="rect">
            <a:avLst/>
          </a:prstGeom>
        </p:spPr>
        <p:txBody>
          <a:bodyPr wrap="square">
            <a:spAutoFit/>
          </a:bodyPr>
          <a:lstStyle/>
          <a:p>
            <a:r>
              <a:rPr lang="en-IN" sz="3200" b="1" dirty="0">
                <a:solidFill>
                  <a:srgbClr val="FFC000"/>
                </a:solidFill>
              </a:rPr>
              <a:t>UCSR0A(Contd.).</a:t>
            </a:r>
          </a:p>
        </p:txBody>
      </p:sp>
      <p:sp>
        <p:nvSpPr>
          <p:cNvPr id="11" name="Oval 10">
            <a:extLst>
              <a:ext uri="{FF2B5EF4-FFF2-40B4-BE49-F238E27FC236}">
                <a16:creationId xmlns:a16="http://schemas.microsoft.com/office/drawing/2014/main" id="{B793B78B-34FC-439C-98BC-20D98D5E9E01}"/>
              </a:ext>
            </a:extLst>
          </p:cNvPr>
          <p:cNvSpPr/>
          <p:nvPr/>
        </p:nvSpPr>
        <p:spPr>
          <a:xfrm>
            <a:off x="272197" y="781225"/>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F301927-E9E6-4E80-88C6-4A580C0344FE}"/>
              </a:ext>
            </a:extLst>
          </p:cNvPr>
          <p:cNvSpPr/>
          <p:nvPr/>
        </p:nvSpPr>
        <p:spPr>
          <a:xfrm>
            <a:off x="272197" y="3030627"/>
            <a:ext cx="11919803" cy="3416320"/>
          </a:xfrm>
          <a:prstGeom prst="rect">
            <a:avLst/>
          </a:prstGeom>
        </p:spPr>
        <p:txBody>
          <a:bodyPr wrap="square">
            <a:spAutoFit/>
          </a:bodyPr>
          <a:lstStyle/>
          <a:p>
            <a:r>
              <a:rPr lang="en-IN" sz="2400" b="1" dirty="0">
                <a:solidFill>
                  <a:schemeClr val="bg1"/>
                </a:solidFill>
              </a:rPr>
              <a:t>Bit 2: PE0 – Parity Error:</a:t>
            </a:r>
          </a:p>
          <a:p>
            <a:r>
              <a:rPr lang="en-IN" sz="2400" dirty="0">
                <a:solidFill>
                  <a:schemeClr val="bg1"/>
                </a:solidFill>
              </a:rPr>
              <a:t>	This bit is set if the next character in the receive buffer had a Parity Error when 	received and the parity checking was enabled at that point (UPM1 = 1).</a:t>
            </a:r>
          </a:p>
          <a:p>
            <a:r>
              <a:rPr lang="en-IN" sz="2400" b="1" dirty="0">
                <a:solidFill>
                  <a:schemeClr val="bg1"/>
                </a:solidFill>
              </a:rPr>
              <a:t>Bit 1: U2X0 – Double Transmission Speed:</a:t>
            </a:r>
          </a:p>
          <a:p>
            <a:r>
              <a:rPr lang="en-IN" sz="2400" dirty="0">
                <a:solidFill>
                  <a:schemeClr val="bg1"/>
                </a:solidFill>
              </a:rPr>
              <a:t>	Writing this bit to one will make Asynchronous mode run at double speed.</a:t>
            </a:r>
          </a:p>
          <a:p>
            <a:r>
              <a:rPr lang="fr-FR" sz="2400" b="1" dirty="0">
                <a:solidFill>
                  <a:schemeClr val="bg1"/>
                </a:solidFill>
              </a:rPr>
              <a:t>Bit 0: MPCM0 – Multi-Processor Communication Mode:</a:t>
            </a:r>
          </a:p>
          <a:p>
            <a:r>
              <a:rPr lang="en-IN" sz="2400" dirty="0">
                <a:solidFill>
                  <a:schemeClr val="bg1"/>
                </a:solidFill>
              </a:rPr>
              <a:t>	This bit enables the Multi-processor Communication mode. When the MPCM bit 	is written to one, all the incoming frames received by the USART Receiver that 	do not contain address information will be ignored. </a:t>
            </a:r>
          </a:p>
        </p:txBody>
      </p:sp>
    </p:spTree>
    <p:extLst>
      <p:ext uri="{BB962C8B-B14F-4D97-AF65-F5344CB8AC3E}">
        <p14:creationId xmlns:p14="http://schemas.microsoft.com/office/powerpoint/2010/main" val="282790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B84D26B-1666-40FD-9D6B-5CDA58DB2E7B}"/>
              </a:ext>
            </a:extLst>
          </p:cNvPr>
          <p:cNvGrpSpPr/>
          <p:nvPr/>
        </p:nvGrpSpPr>
        <p:grpSpPr>
          <a:xfrm>
            <a:off x="53888" y="1235054"/>
            <a:ext cx="12192001" cy="5622946"/>
            <a:chOff x="-1" y="1357409"/>
            <a:chExt cx="12192001" cy="4917518"/>
          </a:xfrm>
        </p:grpSpPr>
        <p:sp>
          <p:nvSpPr>
            <p:cNvPr id="11" name="Rectangle: Single Corner Snipped 10">
              <a:extLst>
                <a:ext uri="{FF2B5EF4-FFF2-40B4-BE49-F238E27FC236}">
                  <a16:creationId xmlns:a16="http://schemas.microsoft.com/office/drawing/2014/main" id="{8819D237-CBD8-4AB1-BCBD-BE848A0F6C2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2" name="Rectangle: Single Corner Snipped 11">
              <a:extLst>
                <a:ext uri="{FF2B5EF4-FFF2-40B4-BE49-F238E27FC236}">
                  <a16:creationId xmlns:a16="http://schemas.microsoft.com/office/drawing/2014/main" id="{9478C4C4-5AFF-4F1E-9C50-3E13E77562E7}"/>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 name="Rectangle 4"/>
          <p:cNvSpPr/>
          <p:nvPr/>
        </p:nvSpPr>
        <p:spPr>
          <a:xfrm>
            <a:off x="2610852" y="467000"/>
            <a:ext cx="7243012" cy="461665"/>
          </a:xfrm>
          <a:prstGeom prst="rect">
            <a:avLst/>
          </a:prstGeom>
        </p:spPr>
        <p:txBody>
          <a:bodyPr wrap="square">
            <a:spAutoFit/>
          </a:bodyPr>
          <a:lstStyle/>
          <a:p>
            <a:pPr marL="342900" indent="-342900">
              <a:buFont typeface="Arial" pitchFamily="34" charset="0"/>
              <a:buChar char="•"/>
            </a:pPr>
            <a:endParaRPr lang="en-IN" sz="2400" dirty="0"/>
          </a:p>
        </p:txBody>
      </p:sp>
      <p:sp>
        <p:nvSpPr>
          <p:cNvPr id="9" name="Rectangle 8"/>
          <p:cNvSpPr/>
          <p:nvPr/>
        </p:nvSpPr>
        <p:spPr>
          <a:xfrm>
            <a:off x="159188" y="3215405"/>
            <a:ext cx="11754891" cy="3677930"/>
          </a:xfrm>
          <a:prstGeom prst="rect">
            <a:avLst/>
          </a:prstGeom>
        </p:spPr>
        <p:txBody>
          <a:bodyPr wrap="square">
            <a:spAutoFit/>
          </a:bodyPr>
          <a:lstStyle/>
          <a:p>
            <a:r>
              <a:rPr lang="en-IN" sz="2300" b="1" dirty="0">
                <a:solidFill>
                  <a:schemeClr val="bg1"/>
                </a:solidFill>
              </a:rPr>
              <a:t>Bit 7: RXCIE0 – RX Complete Interrupt Enable:</a:t>
            </a:r>
          </a:p>
          <a:p>
            <a:r>
              <a:rPr lang="en-IN" sz="2300" dirty="0">
                <a:solidFill>
                  <a:schemeClr val="bg1"/>
                </a:solidFill>
              </a:rPr>
              <a:t>	Writing this bit to one enables interrupt on the RXC Flag. </a:t>
            </a:r>
          </a:p>
          <a:p>
            <a:r>
              <a:rPr lang="en-IN" sz="2300" b="1" dirty="0">
                <a:solidFill>
                  <a:schemeClr val="bg1"/>
                </a:solidFill>
              </a:rPr>
              <a:t>Bit 6: TXCIE0 – TX Complete Interrupt Enable:</a:t>
            </a:r>
          </a:p>
          <a:p>
            <a:r>
              <a:rPr lang="en-IN" sz="2300" dirty="0">
                <a:solidFill>
                  <a:schemeClr val="bg1"/>
                </a:solidFill>
              </a:rPr>
              <a:t>	Writing this bit to one enables interrupt on the TXC Flag. </a:t>
            </a:r>
            <a:r>
              <a:rPr lang="en-IN" sz="2300" b="1" dirty="0">
                <a:solidFill>
                  <a:schemeClr val="bg1"/>
                </a:solidFill>
              </a:rPr>
              <a:t>Bit 5: UDRIE – USART Bit 5: UDRIE0 - Data Register Empty Interrupt Enable:</a:t>
            </a:r>
          </a:p>
          <a:p>
            <a:r>
              <a:rPr lang="en-IN" sz="2300" dirty="0">
                <a:solidFill>
                  <a:schemeClr val="bg1"/>
                </a:solidFill>
              </a:rPr>
              <a:t>	Writing this bit to one enables interrupt on the UDRE Flag.</a:t>
            </a:r>
          </a:p>
          <a:p>
            <a:r>
              <a:rPr lang="en-IN" sz="2300" b="1" dirty="0">
                <a:solidFill>
                  <a:schemeClr val="bg1"/>
                </a:solidFill>
              </a:rPr>
              <a:t>Bit 4: RXEN0 – Receiver Enable:</a:t>
            </a:r>
            <a:r>
              <a:rPr lang="en-IN" sz="2300" dirty="0">
                <a:solidFill>
                  <a:schemeClr val="bg1"/>
                </a:solidFill>
              </a:rPr>
              <a:t> </a:t>
            </a:r>
          </a:p>
          <a:p>
            <a:r>
              <a:rPr lang="en-IN" sz="2300" dirty="0">
                <a:solidFill>
                  <a:schemeClr val="bg1"/>
                </a:solidFill>
              </a:rPr>
              <a:t>	Writing this bit to one enables the USART Receiver. The Receiver will override 	normal port operation for the </a:t>
            </a:r>
            <a:r>
              <a:rPr lang="en-IN" sz="2300" dirty="0" err="1">
                <a:solidFill>
                  <a:schemeClr val="bg1"/>
                </a:solidFill>
              </a:rPr>
              <a:t>RxD</a:t>
            </a:r>
            <a:r>
              <a:rPr lang="en-IN" sz="2300" dirty="0">
                <a:solidFill>
                  <a:schemeClr val="bg1"/>
                </a:solidFill>
              </a:rPr>
              <a:t> pin when enabled.</a:t>
            </a:r>
          </a:p>
          <a:p>
            <a:endParaRPr lang="en-IN" sz="2300" dirty="0">
              <a:solidFill>
                <a:schemeClr val="bg1"/>
              </a:solidFill>
            </a:endParaRPr>
          </a:p>
        </p:txBody>
      </p:sp>
      <p:sp>
        <p:nvSpPr>
          <p:cNvPr id="10" name="Rectangle 9"/>
          <p:cNvSpPr/>
          <p:nvPr/>
        </p:nvSpPr>
        <p:spPr>
          <a:xfrm flipH="1">
            <a:off x="617868" y="467000"/>
            <a:ext cx="10837532" cy="584775"/>
          </a:xfrm>
          <a:prstGeom prst="rect">
            <a:avLst/>
          </a:prstGeom>
        </p:spPr>
        <p:txBody>
          <a:bodyPr wrap="square">
            <a:spAutoFit/>
          </a:bodyPr>
          <a:lstStyle/>
          <a:p>
            <a:r>
              <a:rPr lang="en-IN" sz="3200" b="1" u="sng" dirty="0">
                <a:solidFill>
                  <a:srgbClr val="FFC000"/>
                </a:solidFill>
              </a:rPr>
              <a:t>UCSR0B: USART Control and Status Register 0B:</a:t>
            </a:r>
            <a:endParaRPr lang="en-US" sz="3200" u="sng" dirty="0">
              <a:solidFill>
                <a:srgbClr val="FFC000"/>
              </a:solidFill>
            </a:endParaRPr>
          </a:p>
        </p:txBody>
      </p:sp>
      <p:pic>
        <p:nvPicPr>
          <p:cNvPr id="6" name="Picture 5">
            <a:extLst>
              <a:ext uri="{FF2B5EF4-FFF2-40B4-BE49-F238E27FC236}">
                <a16:creationId xmlns:a16="http://schemas.microsoft.com/office/drawing/2014/main" id="{E9CDD2FE-9BA3-4F9D-9661-E987EC040805}"/>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B64118E2-7BE3-468E-B5DF-A5D0B7D53E46}"/>
              </a:ext>
            </a:extLst>
          </p:cNvPr>
          <p:cNvSpPr/>
          <p:nvPr/>
        </p:nvSpPr>
        <p:spPr>
          <a:xfrm>
            <a:off x="261706" y="649937"/>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F87AAC5E-9024-464B-95C7-67F363CF56FC}"/>
              </a:ext>
            </a:extLst>
          </p:cNvPr>
          <p:cNvPicPr>
            <a:picLocks noChangeAspect="1"/>
          </p:cNvPicPr>
          <p:nvPr/>
        </p:nvPicPr>
        <p:blipFill>
          <a:blip r:embed="rId3"/>
          <a:stretch>
            <a:fillRect/>
          </a:stretch>
        </p:blipFill>
        <p:spPr>
          <a:xfrm>
            <a:off x="502003" y="1449264"/>
            <a:ext cx="11460709" cy="1597400"/>
          </a:xfrm>
          <a:prstGeom prst="rect">
            <a:avLst/>
          </a:prstGeom>
        </p:spPr>
      </p:pic>
    </p:spTree>
    <p:extLst>
      <p:ext uri="{BB962C8B-B14F-4D97-AF65-F5344CB8AC3E}">
        <p14:creationId xmlns:p14="http://schemas.microsoft.com/office/powerpoint/2010/main" val="226475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B84D26B-1666-40FD-9D6B-5CDA58DB2E7B}"/>
              </a:ext>
            </a:extLst>
          </p:cNvPr>
          <p:cNvGrpSpPr/>
          <p:nvPr/>
        </p:nvGrpSpPr>
        <p:grpSpPr>
          <a:xfrm>
            <a:off x="53888" y="957962"/>
            <a:ext cx="12192001" cy="5900037"/>
            <a:chOff x="-1" y="1357409"/>
            <a:chExt cx="12192001" cy="4917518"/>
          </a:xfrm>
        </p:grpSpPr>
        <p:sp>
          <p:nvSpPr>
            <p:cNvPr id="11" name="Rectangle: Single Corner Snipped 10">
              <a:extLst>
                <a:ext uri="{FF2B5EF4-FFF2-40B4-BE49-F238E27FC236}">
                  <a16:creationId xmlns:a16="http://schemas.microsoft.com/office/drawing/2014/main" id="{8819D237-CBD8-4AB1-BCBD-BE848A0F6C2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2" name="Rectangle: Single Corner Snipped 11">
              <a:extLst>
                <a:ext uri="{FF2B5EF4-FFF2-40B4-BE49-F238E27FC236}">
                  <a16:creationId xmlns:a16="http://schemas.microsoft.com/office/drawing/2014/main" id="{9478C4C4-5AFF-4F1E-9C50-3E13E77562E7}"/>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 name="Rectangle 4"/>
          <p:cNvSpPr/>
          <p:nvPr/>
        </p:nvSpPr>
        <p:spPr>
          <a:xfrm>
            <a:off x="2610852" y="467000"/>
            <a:ext cx="7243012" cy="461665"/>
          </a:xfrm>
          <a:prstGeom prst="rect">
            <a:avLst/>
          </a:prstGeom>
        </p:spPr>
        <p:txBody>
          <a:bodyPr wrap="square">
            <a:spAutoFit/>
          </a:bodyPr>
          <a:lstStyle/>
          <a:p>
            <a:pPr marL="342900" indent="-342900">
              <a:buFont typeface="Arial" pitchFamily="34" charset="0"/>
              <a:buChar char="•"/>
            </a:pPr>
            <a:endParaRPr lang="en-IN" sz="2400" dirty="0"/>
          </a:p>
        </p:txBody>
      </p:sp>
      <p:sp>
        <p:nvSpPr>
          <p:cNvPr id="9" name="Rectangle 8"/>
          <p:cNvSpPr/>
          <p:nvPr/>
        </p:nvSpPr>
        <p:spPr>
          <a:xfrm>
            <a:off x="159188" y="2619654"/>
            <a:ext cx="12192000" cy="4339650"/>
          </a:xfrm>
          <a:prstGeom prst="rect">
            <a:avLst/>
          </a:prstGeom>
        </p:spPr>
        <p:txBody>
          <a:bodyPr wrap="square">
            <a:spAutoFit/>
          </a:bodyPr>
          <a:lstStyle/>
          <a:p>
            <a:r>
              <a:rPr lang="sv-SE" sz="2300" b="1" dirty="0">
                <a:solidFill>
                  <a:schemeClr val="bg1"/>
                </a:solidFill>
              </a:rPr>
              <a:t>Bit 3: TXEN0 – Transmitter Enable:</a:t>
            </a:r>
          </a:p>
          <a:p>
            <a:r>
              <a:rPr lang="en-IN" sz="2300" dirty="0">
                <a:solidFill>
                  <a:schemeClr val="bg1"/>
                </a:solidFill>
              </a:rPr>
              <a:t>	Writing this bit to one enables the USART Transmitter. The Transmitter will 	override normal port operation for the </a:t>
            </a:r>
            <a:r>
              <a:rPr lang="en-IN" sz="2300" dirty="0" err="1">
                <a:solidFill>
                  <a:schemeClr val="bg1"/>
                </a:solidFill>
              </a:rPr>
              <a:t>TxD</a:t>
            </a:r>
            <a:r>
              <a:rPr lang="en-IN" sz="2300" dirty="0">
                <a:solidFill>
                  <a:schemeClr val="bg1"/>
                </a:solidFill>
              </a:rPr>
              <a:t> pin when enabled.</a:t>
            </a:r>
          </a:p>
          <a:p>
            <a:r>
              <a:rPr lang="en-IN" sz="2300" b="1" dirty="0">
                <a:solidFill>
                  <a:schemeClr val="bg1"/>
                </a:solidFill>
              </a:rPr>
              <a:t>Bit 2: UCSZ02 – Character Size:</a:t>
            </a:r>
          </a:p>
          <a:p>
            <a:r>
              <a:rPr lang="en-IN" sz="2300" dirty="0">
                <a:solidFill>
                  <a:schemeClr val="bg1"/>
                </a:solidFill>
              </a:rPr>
              <a:t>	The UCSZ2 bits combined with the UCSZ1:0 bits in UCSRC register sets the 	number 	of data bits (Character Size).</a:t>
            </a:r>
          </a:p>
          <a:p>
            <a:r>
              <a:rPr lang="en-IN" sz="2300" b="1" dirty="0">
                <a:solidFill>
                  <a:schemeClr val="bg1"/>
                </a:solidFill>
              </a:rPr>
              <a:t>Bit 1: RXB08 – Receive Data Bit 8:</a:t>
            </a:r>
          </a:p>
          <a:p>
            <a:r>
              <a:rPr lang="en-IN" sz="2300" dirty="0">
                <a:solidFill>
                  <a:schemeClr val="bg1"/>
                </a:solidFill>
              </a:rPr>
              <a:t>	RXB8 is the ninth data bit of the received character when operating with serial 	frames with nine data bits. It must be read before reading the low bits from UDR.</a:t>
            </a:r>
          </a:p>
          <a:p>
            <a:r>
              <a:rPr lang="en-IN" sz="2300" b="1" dirty="0">
                <a:solidFill>
                  <a:schemeClr val="bg1"/>
                </a:solidFill>
              </a:rPr>
              <a:t>Bit 0: TXB08 – Transmit Data Bit 8:</a:t>
            </a:r>
          </a:p>
          <a:p>
            <a:r>
              <a:rPr lang="en-IN" sz="2300" dirty="0">
                <a:solidFill>
                  <a:schemeClr val="bg1"/>
                </a:solidFill>
              </a:rPr>
              <a:t>	TXB8 is the ninth data bit in the character to be transmitted when operating with 	serial frames with nine data bits. It must be written before writing the low bits UDR.</a:t>
            </a:r>
          </a:p>
        </p:txBody>
      </p:sp>
      <p:sp>
        <p:nvSpPr>
          <p:cNvPr id="10" name="Rectangle 9"/>
          <p:cNvSpPr/>
          <p:nvPr/>
        </p:nvSpPr>
        <p:spPr>
          <a:xfrm flipH="1">
            <a:off x="502003" y="302151"/>
            <a:ext cx="10837532" cy="584775"/>
          </a:xfrm>
          <a:prstGeom prst="rect">
            <a:avLst/>
          </a:prstGeom>
        </p:spPr>
        <p:txBody>
          <a:bodyPr wrap="square">
            <a:spAutoFit/>
          </a:bodyPr>
          <a:lstStyle/>
          <a:p>
            <a:r>
              <a:rPr lang="en-IN" sz="3200" b="1" u="sng" dirty="0">
                <a:solidFill>
                  <a:srgbClr val="FFC000"/>
                </a:solidFill>
              </a:rPr>
              <a:t>UCSR0B(Contd.)</a:t>
            </a:r>
            <a:endParaRPr lang="en-US" sz="3200" u="sng" dirty="0">
              <a:solidFill>
                <a:srgbClr val="FFC000"/>
              </a:solidFill>
            </a:endParaRPr>
          </a:p>
        </p:txBody>
      </p:sp>
      <p:pic>
        <p:nvPicPr>
          <p:cNvPr id="6" name="Picture 5">
            <a:extLst>
              <a:ext uri="{FF2B5EF4-FFF2-40B4-BE49-F238E27FC236}">
                <a16:creationId xmlns:a16="http://schemas.microsoft.com/office/drawing/2014/main" id="{E9CDD2FE-9BA3-4F9D-9661-E987EC040805}"/>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B64118E2-7BE3-468E-B5DF-A5D0B7D53E46}"/>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F87AAC5E-9024-464B-95C7-67F363CF56FC}"/>
              </a:ext>
            </a:extLst>
          </p:cNvPr>
          <p:cNvPicPr>
            <a:picLocks noChangeAspect="1"/>
          </p:cNvPicPr>
          <p:nvPr/>
        </p:nvPicPr>
        <p:blipFill>
          <a:blip r:embed="rId3"/>
          <a:stretch>
            <a:fillRect/>
          </a:stretch>
        </p:blipFill>
        <p:spPr>
          <a:xfrm>
            <a:off x="502003" y="1005912"/>
            <a:ext cx="11460709" cy="1597400"/>
          </a:xfrm>
          <a:prstGeom prst="rect">
            <a:avLst/>
          </a:prstGeom>
        </p:spPr>
      </p:pic>
    </p:spTree>
    <p:extLst>
      <p:ext uri="{BB962C8B-B14F-4D97-AF65-F5344CB8AC3E}">
        <p14:creationId xmlns:p14="http://schemas.microsoft.com/office/powerpoint/2010/main" val="114895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48</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dirty="0">
                <a:solidFill>
                  <a:srgbClr val="FFC000"/>
                </a:solidFill>
              </a:rPr>
              <a:t>UCSR0C: USART Control and Status Register 0C </a:t>
            </a:r>
            <a:endParaRPr lang="en-US" sz="3200" b="1" dirty="0">
              <a:solidFill>
                <a:srgbClr val="FFC000"/>
              </a:solidFill>
              <a:latin typeface="Bahnschrift Condensed" panose="020B0502040204020203" pitchFamily="34" charset="0"/>
            </a:endParaRPr>
          </a:p>
        </p:txBody>
      </p:sp>
      <p:sp>
        <p:nvSpPr>
          <p:cNvPr id="5" name="Rectangle 4"/>
          <p:cNvSpPr/>
          <p:nvPr/>
        </p:nvSpPr>
        <p:spPr>
          <a:xfrm>
            <a:off x="261706" y="2968869"/>
            <a:ext cx="11841186" cy="1508105"/>
          </a:xfrm>
          <a:prstGeom prst="rect">
            <a:avLst/>
          </a:prstGeom>
        </p:spPr>
        <p:txBody>
          <a:bodyPr wrap="square">
            <a:spAutoFit/>
          </a:bodyPr>
          <a:lstStyle/>
          <a:p>
            <a:pPr marL="285750" indent="-285750">
              <a:buFont typeface="Arial" pitchFamily="34" charset="0"/>
              <a:buChar char="•"/>
            </a:pPr>
            <a:r>
              <a:rPr lang="en-IN" sz="2300" b="1" dirty="0">
                <a:solidFill>
                  <a:schemeClr val="bg1"/>
                </a:solidFill>
              </a:rPr>
              <a:t>Bit 7-6 : UMSEL0[1:0] – Mode Selector</a:t>
            </a:r>
          </a:p>
          <a:p>
            <a:pPr lvl="3"/>
            <a:r>
              <a:rPr lang="en-IN" sz="2300" b="1" dirty="0">
                <a:solidFill>
                  <a:schemeClr val="bg1"/>
                </a:solidFill>
              </a:rPr>
              <a:t> </a:t>
            </a:r>
            <a:r>
              <a:rPr lang="en-IN" sz="2300" dirty="0">
                <a:solidFill>
                  <a:schemeClr val="bg1"/>
                </a:solidFill>
              </a:rPr>
              <a:t>These bits are used to select the operating mode of USART. Between Synchronous and Asynchronous</a:t>
            </a:r>
          </a:p>
          <a:p>
            <a:endParaRPr lang="en-IN" sz="2300" dirty="0">
              <a:solidFill>
                <a:schemeClr val="bg1"/>
              </a:solidFill>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A5E45902-FEBA-4FF3-8975-A0BCD80D18F3}"/>
              </a:ext>
            </a:extLst>
          </p:cNvPr>
          <p:cNvPicPr>
            <a:picLocks noChangeAspect="1"/>
          </p:cNvPicPr>
          <p:nvPr/>
        </p:nvPicPr>
        <p:blipFill>
          <a:blip r:embed="rId3"/>
          <a:stretch>
            <a:fillRect/>
          </a:stretch>
        </p:blipFill>
        <p:spPr>
          <a:xfrm>
            <a:off x="371156" y="1096165"/>
            <a:ext cx="11448031" cy="1762211"/>
          </a:xfrm>
          <a:prstGeom prst="rect">
            <a:avLst/>
          </a:prstGeom>
        </p:spPr>
      </p:pic>
      <p:pic>
        <p:nvPicPr>
          <p:cNvPr id="15" name="Picture 14">
            <a:extLst>
              <a:ext uri="{FF2B5EF4-FFF2-40B4-BE49-F238E27FC236}">
                <a16:creationId xmlns:a16="http://schemas.microsoft.com/office/drawing/2014/main" id="{F4C82944-9242-46A5-B5D2-6DF16C5D8D73}"/>
              </a:ext>
            </a:extLst>
          </p:cNvPr>
          <p:cNvPicPr>
            <a:picLocks noChangeAspect="1"/>
          </p:cNvPicPr>
          <p:nvPr/>
        </p:nvPicPr>
        <p:blipFill>
          <a:blip r:embed="rId4"/>
          <a:stretch>
            <a:fillRect/>
          </a:stretch>
        </p:blipFill>
        <p:spPr>
          <a:xfrm>
            <a:off x="1149927" y="4170218"/>
            <a:ext cx="10174124" cy="2633878"/>
          </a:xfrm>
          <a:prstGeom prst="rect">
            <a:avLst/>
          </a:prstGeom>
        </p:spPr>
      </p:pic>
    </p:spTree>
    <p:extLst>
      <p:ext uri="{BB962C8B-B14F-4D97-AF65-F5344CB8AC3E}">
        <p14:creationId xmlns:p14="http://schemas.microsoft.com/office/powerpoint/2010/main" val="53324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49</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UCSR0C(Contd.)</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sp>
        <p:nvSpPr>
          <p:cNvPr id="5" name="Rectangle 4"/>
          <p:cNvSpPr/>
          <p:nvPr/>
        </p:nvSpPr>
        <p:spPr>
          <a:xfrm>
            <a:off x="261706" y="2968869"/>
            <a:ext cx="11841186" cy="1184940"/>
          </a:xfrm>
          <a:prstGeom prst="rect">
            <a:avLst/>
          </a:prstGeom>
        </p:spPr>
        <p:txBody>
          <a:bodyPr wrap="square">
            <a:spAutoFit/>
          </a:bodyPr>
          <a:lstStyle/>
          <a:p>
            <a:pPr marL="285750" indent="-285750">
              <a:buFont typeface="Arial" pitchFamily="34" charset="0"/>
              <a:buChar char="•"/>
            </a:pPr>
            <a:r>
              <a:rPr lang="en-IN" sz="2400" b="1" dirty="0">
                <a:solidFill>
                  <a:schemeClr val="bg1"/>
                </a:solidFill>
              </a:rPr>
              <a:t>Bit 5-4: UPM01:0 – Parity Mode:</a:t>
            </a:r>
            <a:r>
              <a:rPr lang="en-IN" sz="2400" dirty="0">
                <a:solidFill>
                  <a:schemeClr val="bg1"/>
                </a:solidFill>
              </a:rPr>
              <a:t> </a:t>
            </a:r>
          </a:p>
          <a:p>
            <a:r>
              <a:rPr lang="en-IN" sz="2400" dirty="0">
                <a:solidFill>
                  <a:schemeClr val="bg1"/>
                </a:solidFill>
              </a:rPr>
              <a:t>		This bit helps you enable/disable/choose the type of parity.</a:t>
            </a:r>
          </a:p>
          <a:p>
            <a:endParaRPr lang="en-IN" sz="2300" dirty="0">
              <a:solidFill>
                <a:schemeClr val="bg1"/>
              </a:solidFill>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A5E45902-FEBA-4FF3-8975-A0BCD80D18F3}"/>
              </a:ext>
            </a:extLst>
          </p:cNvPr>
          <p:cNvPicPr>
            <a:picLocks noChangeAspect="1"/>
          </p:cNvPicPr>
          <p:nvPr/>
        </p:nvPicPr>
        <p:blipFill>
          <a:blip r:embed="rId3"/>
          <a:stretch>
            <a:fillRect/>
          </a:stretch>
        </p:blipFill>
        <p:spPr>
          <a:xfrm>
            <a:off x="371156" y="1096165"/>
            <a:ext cx="11448031" cy="1762211"/>
          </a:xfrm>
          <a:prstGeom prst="rect">
            <a:avLst/>
          </a:prstGeom>
        </p:spPr>
      </p:pic>
      <p:pic>
        <p:nvPicPr>
          <p:cNvPr id="4" name="Picture 3">
            <a:extLst>
              <a:ext uri="{FF2B5EF4-FFF2-40B4-BE49-F238E27FC236}">
                <a16:creationId xmlns:a16="http://schemas.microsoft.com/office/drawing/2014/main" id="{1E65E70F-ED1D-4289-B15D-EAF728BF063E}"/>
              </a:ext>
            </a:extLst>
          </p:cNvPr>
          <p:cNvPicPr>
            <a:picLocks noChangeAspect="1"/>
          </p:cNvPicPr>
          <p:nvPr/>
        </p:nvPicPr>
        <p:blipFill>
          <a:blip r:embed="rId4"/>
          <a:stretch>
            <a:fillRect/>
          </a:stretch>
        </p:blipFill>
        <p:spPr>
          <a:xfrm>
            <a:off x="1201999" y="4153809"/>
            <a:ext cx="9784938" cy="2547081"/>
          </a:xfrm>
          <a:prstGeom prst="rect">
            <a:avLst/>
          </a:prstGeom>
        </p:spPr>
      </p:pic>
    </p:spTree>
    <p:extLst>
      <p:ext uri="{BB962C8B-B14F-4D97-AF65-F5344CB8AC3E}">
        <p14:creationId xmlns:p14="http://schemas.microsoft.com/office/powerpoint/2010/main" val="22942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8C6DF2-F121-4764-9189-377F30ED68FF}"/>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
        <p:nvSpPr>
          <p:cNvPr id="3" name="TextBox 2">
            <a:extLst>
              <a:ext uri="{FF2B5EF4-FFF2-40B4-BE49-F238E27FC236}">
                <a16:creationId xmlns:a16="http://schemas.microsoft.com/office/drawing/2014/main" id="{1040973C-87A6-42C0-81E2-D29151BDFE6C}"/>
              </a:ext>
            </a:extLst>
          </p:cNvPr>
          <p:cNvSpPr txBox="1"/>
          <p:nvPr/>
        </p:nvSpPr>
        <p:spPr>
          <a:xfrm>
            <a:off x="861646" y="656492"/>
            <a:ext cx="5820508" cy="830997"/>
          </a:xfrm>
          <a:prstGeom prst="rect">
            <a:avLst/>
          </a:prstGeom>
          <a:noFill/>
        </p:spPr>
        <p:txBody>
          <a:bodyPr wrap="square" rtlCol="0">
            <a:spAutoFit/>
          </a:bodyPr>
          <a:lstStyle/>
          <a:p>
            <a:r>
              <a:rPr lang="en-IN" sz="4800" dirty="0">
                <a:solidFill>
                  <a:srgbClr val="FFC000"/>
                </a:solidFill>
                <a:latin typeface="Arial Black" panose="020B0A04020102020204" pitchFamily="34" charset="0"/>
              </a:rPr>
              <a:t>ADC</a:t>
            </a:r>
            <a:endParaRPr lang="en-IN" sz="4800" dirty="0">
              <a:solidFill>
                <a:schemeClr val="accent2">
                  <a:lumMod val="40000"/>
                  <a:lumOff val="60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A3B0D774-23E2-47FD-AF5A-ED7D6B5A7C4B}"/>
              </a:ext>
            </a:extLst>
          </p:cNvPr>
          <p:cNvPicPr>
            <a:picLocks noChangeAspect="1"/>
          </p:cNvPicPr>
          <p:nvPr/>
        </p:nvPicPr>
        <p:blipFill>
          <a:blip r:embed="rId2"/>
          <a:stretch>
            <a:fillRect/>
          </a:stretch>
        </p:blipFill>
        <p:spPr>
          <a:xfrm>
            <a:off x="11214307" y="111540"/>
            <a:ext cx="888585" cy="888585"/>
          </a:xfrm>
          <a:prstGeom prst="rect">
            <a:avLst/>
          </a:prstGeom>
        </p:spPr>
      </p:pic>
      <p:sp>
        <p:nvSpPr>
          <p:cNvPr id="6" name="Oval 5">
            <a:extLst>
              <a:ext uri="{FF2B5EF4-FFF2-40B4-BE49-F238E27FC236}">
                <a16:creationId xmlns:a16="http://schemas.microsoft.com/office/drawing/2014/main" id="{08B4E817-CE1D-4CED-942F-FEE158BF1E8F}"/>
              </a:ext>
            </a:extLst>
          </p:cNvPr>
          <p:cNvSpPr/>
          <p:nvPr/>
        </p:nvSpPr>
        <p:spPr>
          <a:xfrm>
            <a:off x="374072" y="865158"/>
            <a:ext cx="366200" cy="35306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4B184C3-FB1E-4FE2-A3E8-5E50AE36755D}"/>
              </a:ext>
            </a:extLst>
          </p:cNvPr>
          <p:cNvSpPr/>
          <p:nvPr/>
        </p:nvSpPr>
        <p:spPr>
          <a:xfrm>
            <a:off x="1161816" y="1953858"/>
            <a:ext cx="7438255" cy="2677656"/>
          </a:xfrm>
          <a:prstGeom prst="rect">
            <a:avLst/>
          </a:prstGeom>
        </p:spPr>
        <p:txBody>
          <a:bodyPr wrap="none">
            <a:spAutoFit/>
          </a:bodyPr>
          <a:lstStyle/>
          <a:p>
            <a:pPr marL="514350" indent="-514350">
              <a:buFont typeface="Wingdings" panose="05000000000000000000" pitchFamily="2" charset="2"/>
              <a:buChar char="v"/>
            </a:pPr>
            <a:r>
              <a:rPr lang="en-IN" sz="2800" dirty="0">
                <a:solidFill>
                  <a:schemeClr val="bg1"/>
                </a:solidFill>
                <a:latin typeface="Bookman Old Style" panose="02050604050505020204" pitchFamily="18" charset="0"/>
              </a:rPr>
              <a:t>stands for Analog to Digital Converter.</a:t>
            </a:r>
          </a:p>
          <a:p>
            <a:endParaRPr lang="en-IN" sz="2800" dirty="0">
              <a:solidFill>
                <a:schemeClr val="bg1"/>
              </a:solidFill>
              <a:latin typeface="Bookman Old Style" panose="02050604050505020204" pitchFamily="18" charset="0"/>
            </a:endParaRPr>
          </a:p>
          <a:p>
            <a:pPr marL="457200" indent="-457200">
              <a:buFont typeface="Wingdings" panose="05000000000000000000" pitchFamily="2" charset="2"/>
              <a:buChar char="v"/>
            </a:pPr>
            <a:r>
              <a:rPr lang="en-IN" sz="2800" dirty="0">
                <a:solidFill>
                  <a:schemeClr val="bg1"/>
                </a:solidFill>
                <a:latin typeface="Bahnschrift Light" panose="020B0502040204020203" pitchFamily="34" charset="0"/>
              </a:rPr>
              <a:t>Steps involved in the conversion:</a:t>
            </a:r>
          </a:p>
          <a:p>
            <a:pPr marL="1344613" indent="-444500">
              <a:buAutoNum type="arabicPeriod"/>
              <a:tabLst>
                <a:tab pos="1524000" algn="l"/>
              </a:tabLst>
            </a:pPr>
            <a:r>
              <a:rPr lang="en-IN" sz="2800" dirty="0">
                <a:solidFill>
                  <a:schemeClr val="bg1"/>
                </a:solidFill>
                <a:latin typeface="Bahnschrift Light" panose="020B0502040204020203" pitchFamily="34" charset="0"/>
              </a:rPr>
              <a:t>Sampling</a:t>
            </a:r>
          </a:p>
          <a:p>
            <a:pPr marL="1344613" indent="-444500">
              <a:buAutoNum type="arabicPeriod"/>
            </a:pPr>
            <a:r>
              <a:rPr lang="en-IN" sz="2800" dirty="0">
                <a:solidFill>
                  <a:schemeClr val="bg1"/>
                </a:solidFill>
                <a:latin typeface="Bahnschrift Light" panose="020B0502040204020203" pitchFamily="34" charset="0"/>
              </a:rPr>
              <a:t>Quantization</a:t>
            </a:r>
            <a:endParaRPr lang="en-US" sz="2800" dirty="0">
              <a:solidFill>
                <a:schemeClr val="bg1"/>
              </a:solidFill>
              <a:latin typeface="Bahnschrift Light" panose="020B0502040204020203" pitchFamily="34" charset="0"/>
            </a:endParaRPr>
          </a:p>
          <a:p>
            <a:endParaRPr lang="en-IN" sz="2800" dirty="0">
              <a:solidFill>
                <a:schemeClr val="bg1"/>
              </a:solidFill>
              <a:latin typeface="Bookman Old Style" panose="02050604050505020204" pitchFamily="18" charset="0"/>
            </a:endParaRPr>
          </a:p>
        </p:txBody>
      </p:sp>
      <p:pic>
        <p:nvPicPr>
          <p:cNvPr id="8" name="Picture 2" descr="Image result for adc">
            <a:extLst>
              <a:ext uri="{FF2B5EF4-FFF2-40B4-BE49-F238E27FC236}">
                <a16:creationId xmlns:a16="http://schemas.microsoft.com/office/drawing/2014/main" id="{CF6743B9-9015-4B9D-9533-C20DF4BF0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171" y="4631514"/>
            <a:ext cx="5687658" cy="1795168"/>
          </a:xfrm>
          <a:prstGeom prst="rect">
            <a:avLst/>
          </a:prstGeom>
          <a:solidFill>
            <a:schemeClr val="bg1"/>
          </a:solidFill>
        </p:spPr>
      </p:pic>
    </p:spTree>
    <p:extLst>
      <p:ext uri="{BB962C8B-B14F-4D97-AF65-F5344CB8AC3E}">
        <p14:creationId xmlns:p14="http://schemas.microsoft.com/office/powerpoint/2010/main" val="268826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50</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UCSR0C(Contd.)</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sp>
        <p:nvSpPr>
          <p:cNvPr id="5" name="Rectangle 4"/>
          <p:cNvSpPr/>
          <p:nvPr/>
        </p:nvSpPr>
        <p:spPr>
          <a:xfrm>
            <a:off x="261706" y="2968869"/>
            <a:ext cx="11841186" cy="830997"/>
          </a:xfrm>
          <a:prstGeom prst="rect">
            <a:avLst/>
          </a:prstGeom>
        </p:spPr>
        <p:txBody>
          <a:bodyPr wrap="square">
            <a:spAutoFit/>
          </a:bodyPr>
          <a:lstStyle/>
          <a:p>
            <a:pPr marL="285750" indent="-285750">
              <a:buFont typeface="Arial" pitchFamily="34" charset="0"/>
              <a:buChar char="•"/>
            </a:pPr>
            <a:r>
              <a:rPr lang="en-IN" sz="2400" b="1" dirty="0">
                <a:solidFill>
                  <a:schemeClr val="bg1"/>
                </a:solidFill>
              </a:rPr>
              <a:t>Bit 3: USBS0 – Stop Bit Select:</a:t>
            </a:r>
            <a:r>
              <a:rPr lang="en-IN" sz="2400" dirty="0">
                <a:solidFill>
                  <a:schemeClr val="bg1"/>
                </a:solidFill>
              </a:rPr>
              <a:t> </a:t>
            </a:r>
          </a:p>
          <a:p>
            <a:r>
              <a:rPr lang="en-IN" sz="2400" dirty="0">
                <a:solidFill>
                  <a:schemeClr val="bg1"/>
                </a:solidFill>
              </a:rPr>
              <a:t>		</a:t>
            </a:r>
            <a:r>
              <a:rPr lang="en-US" sz="2300" dirty="0">
                <a:solidFill>
                  <a:schemeClr val="bg1"/>
                </a:solidFill>
              </a:rPr>
              <a:t>This bit selects the number of stop bits to be inserted by the Transmitter.</a:t>
            </a:r>
            <a:endParaRPr lang="en-IN" sz="2300" dirty="0">
              <a:solidFill>
                <a:schemeClr val="bg1"/>
              </a:solidFill>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A5E45902-FEBA-4FF3-8975-A0BCD80D18F3}"/>
              </a:ext>
            </a:extLst>
          </p:cNvPr>
          <p:cNvPicPr>
            <a:picLocks noChangeAspect="1"/>
          </p:cNvPicPr>
          <p:nvPr/>
        </p:nvPicPr>
        <p:blipFill>
          <a:blip r:embed="rId3"/>
          <a:stretch>
            <a:fillRect/>
          </a:stretch>
        </p:blipFill>
        <p:spPr>
          <a:xfrm>
            <a:off x="371156" y="1096165"/>
            <a:ext cx="11448031" cy="1762211"/>
          </a:xfrm>
          <a:prstGeom prst="rect">
            <a:avLst/>
          </a:prstGeom>
        </p:spPr>
      </p:pic>
      <p:pic>
        <p:nvPicPr>
          <p:cNvPr id="11" name="Picture 10">
            <a:extLst>
              <a:ext uri="{FF2B5EF4-FFF2-40B4-BE49-F238E27FC236}">
                <a16:creationId xmlns:a16="http://schemas.microsoft.com/office/drawing/2014/main" id="{292A31C8-FFFF-43A1-9891-C0EFD2E5DDDE}"/>
              </a:ext>
            </a:extLst>
          </p:cNvPr>
          <p:cNvPicPr>
            <a:picLocks noChangeAspect="1"/>
          </p:cNvPicPr>
          <p:nvPr/>
        </p:nvPicPr>
        <p:blipFill>
          <a:blip r:embed="rId4"/>
          <a:stretch>
            <a:fillRect/>
          </a:stretch>
        </p:blipFill>
        <p:spPr>
          <a:xfrm>
            <a:off x="1475823" y="4339651"/>
            <a:ext cx="9704261" cy="1844040"/>
          </a:xfrm>
          <a:prstGeom prst="rect">
            <a:avLst/>
          </a:prstGeom>
        </p:spPr>
      </p:pic>
    </p:spTree>
    <p:extLst>
      <p:ext uri="{BB962C8B-B14F-4D97-AF65-F5344CB8AC3E}">
        <p14:creationId xmlns:p14="http://schemas.microsoft.com/office/powerpoint/2010/main" val="123982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51</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UCSR0C(Contd.)</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sp>
        <p:nvSpPr>
          <p:cNvPr id="5" name="Rectangle 4"/>
          <p:cNvSpPr/>
          <p:nvPr/>
        </p:nvSpPr>
        <p:spPr>
          <a:xfrm>
            <a:off x="261706" y="3037752"/>
            <a:ext cx="11841186" cy="3708708"/>
          </a:xfrm>
          <a:prstGeom prst="rect">
            <a:avLst/>
          </a:prstGeom>
        </p:spPr>
        <p:txBody>
          <a:bodyPr wrap="square">
            <a:spAutoFit/>
          </a:bodyPr>
          <a:lstStyle/>
          <a:p>
            <a:pPr marL="342900" indent="-342900">
              <a:buFont typeface="Arial" panose="020B0604020202020204" pitchFamily="34" charset="0"/>
              <a:buChar char="•"/>
            </a:pPr>
            <a:r>
              <a:rPr lang="en-IN" sz="2400" b="1" dirty="0">
                <a:solidFill>
                  <a:schemeClr val="bg1"/>
                </a:solidFill>
              </a:rPr>
              <a:t>Bit 2-1: UCSZ0[1:0] – Character Size: </a:t>
            </a:r>
          </a:p>
          <a:p>
            <a:r>
              <a:rPr lang="en-IN" sz="2400" b="1" dirty="0">
                <a:solidFill>
                  <a:schemeClr val="bg1"/>
                </a:solidFill>
              </a:rPr>
              <a:t>	</a:t>
            </a:r>
            <a:r>
              <a:rPr lang="en-IN" sz="2400" dirty="0">
                <a:solidFill>
                  <a:schemeClr val="bg1"/>
                </a:solidFill>
              </a:rPr>
              <a:t>These two bits in combination with the UCSZ02 bit in UCSR0B register helps	choosing the number of data bits in your frame</a:t>
            </a:r>
          </a:p>
          <a:p>
            <a:endParaRPr lang="en-IN" sz="2400" dirty="0">
              <a:solidFill>
                <a:schemeClr val="bg1"/>
              </a:solidFill>
            </a:endParaRPr>
          </a:p>
          <a:p>
            <a:pPr marL="342900" indent="-342900">
              <a:buFont typeface="Arial" panose="020B0604020202020204" pitchFamily="34" charset="0"/>
              <a:buChar char="•"/>
            </a:pPr>
            <a:r>
              <a:rPr lang="en-IN" sz="2300" b="1" dirty="0">
                <a:solidFill>
                  <a:schemeClr val="bg1"/>
                </a:solidFill>
              </a:rPr>
              <a:t>Bit 0: UCPOL0 – Clock Polarity:  </a:t>
            </a:r>
          </a:p>
          <a:p>
            <a:r>
              <a:rPr lang="en-IN" sz="2300" b="1" dirty="0">
                <a:solidFill>
                  <a:schemeClr val="bg1"/>
                </a:solidFill>
              </a:rPr>
              <a:t>	</a:t>
            </a:r>
            <a:r>
              <a:rPr lang="en-IN" sz="2300" dirty="0">
                <a:solidFill>
                  <a:schemeClr val="bg1"/>
                </a:solidFill>
              </a:rPr>
              <a:t>This bit is used for Synchronous mode only. Write this bit to zero when 	Asynchronous mode is used. The UCPOL bit sets the relationship between data 	output change and data input sample, and the synchronous clock (XCK). </a:t>
            </a:r>
          </a:p>
          <a:p>
            <a:endParaRPr lang="en-IN" sz="2400" dirty="0">
              <a:solidFill>
                <a:schemeClr val="bg1"/>
              </a:solidFill>
            </a:endParaRPr>
          </a:p>
          <a:p>
            <a:endParaRPr lang="en-IN" sz="2300" dirty="0">
              <a:solidFill>
                <a:schemeClr val="bg1"/>
              </a:solidFill>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A5E45902-FEBA-4FF3-8975-A0BCD80D18F3}"/>
              </a:ext>
            </a:extLst>
          </p:cNvPr>
          <p:cNvPicPr>
            <a:picLocks noChangeAspect="1"/>
          </p:cNvPicPr>
          <p:nvPr/>
        </p:nvPicPr>
        <p:blipFill>
          <a:blip r:embed="rId3"/>
          <a:stretch>
            <a:fillRect/>
          </a:stretch>
        </p:blipFill>
        <p:spPr>
          <a:xfrm>
            <a:off x="371156" y="1096165"/>
            <a:ext cx="11448031" cy="1762211"/>
          </a:xfrm>
          <a:prstGeom prst="rect">
            <a:avLst/>
          </a:prstGeom>
        </p:spPr>
      </p:pic>
    </p:spTree>
    <p:extLst>
      <p:ext uri="{BB962C8B-B14F-4D97-AF65-F5344CB8AC3E}">
        <p14:creationId xmlns:p14="http://schemas.microsoft.com/office/powerpoint/2010/main" val="217415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52</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UCSR0C(Contd.)</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F6234E74-2D12-4821-A509-960FD8BB82E8}"/>
              </a:ext>
            </a:extLst>
          </p:cNvPr>
          <p:cNvPicPr>
            <a:picLocks noChangeAspect="1"/>
          </p:cNvPicPr>
          <p:nvPr/>
        </p:nvPicPr>
        <p:blipFill>
          <a:blip r:embed="rId3"/>
          <a:stretch>
            <a:fillRect/>
          </a:stretch>
        </p:blipFill>
        <p:spPr>
          <a:xfrm>
            <a:off x="258253" y="1137831"/>
            <a:ext cx="11569953" cy="5422495"/>
          </a:xfrm>
          <a:prstGeom prst="rect">
            <a:avLst/>
          </a:prstGeom>
        </p:spPr>
      </p:pic>
    </p:spTree>
    <p:extLst>
      <p:ext uri="{BB962C8B-B14F-4D97-AF65-F5344CB8AC3E}">
        <p14:creationId xmlns:p14="http://schemas.microsoft.com/office/powerpoint/2010/main" val="117484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53</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Coding</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6D889FD-3773-40AC-B709-53F7F9BFDE7E}"/>
              </a:ext>
            </a:extLst>
          </p:cNvPr>
          <p:cNvSpPr/>
          <p:nvPr/>
        </p:nvSpPr>
        <p:spPr>
          <a:xfrm>
            <a:off x="173875" y="1186259"/>
            <a:ext cx="11841186" cy="1569660"/>
          </a:xfrm>
          <a:prstGeom prst="rect">
            <a:avLst/>
          </a:prstGeom>
        </p:spPr>
        <p:txBody>
          <a:bodyPr wrap="square">
            <a:spAutoFit/>
          </a:bodyPr>
          <a:lstStyle/>
          <a:p>
            <a:r>
              <a:rPr lang="en-IN" sz="2400" i="1" dirty="0">
                <a:solidFill>
                  <a:srgbClr val="00B0F0"/>
                </a:solidFill>
              </a:rPr>
              <a:t>Q. Write a code to configure USART at 9600bps, Asynchronous Mode, Normal Speed, No parity, 1 Stop bit and 8 bit of data.</a:t>
            </a:r>
          </a:p>
          <a:p>
            <a:endParaRPr lang="en-IN" sz="2400" i="1" dirty="0">
              <a:solidFill>
                <a:srgbClr val="00B0F0"/>
              </a:solidFill>
            </a:endParaRPr>
          </a:p>
          <a:p>
            <a:r>
              <a:rPr lang="en-IN" sz="2400" i="1" dirty="0">
                <a:solidFill>
                  <a:srgbClr val="00B0F0"/>
                </a:solidFill>
              </a:rPr>
              <a:t>ANS:</a:t>
            </a:r>
            <a:endParaRPr lang="en-IN" sz="2300" i="1" dirty="0">
              <a:solidFill>
                <a:srgbClr val="00B0F0"/>
              </a:solidFill>
            </a:endParaRPr>
          </a:p>
        </p:txBody>
      </p:sp>
      <p:sp>
        <p:nvSpPr>
          <p:cNvPr id="13" name="Rectangle 12">
            <a:extLst>
              <a:ext uri="{FF2B5EF4-FFF2-40B4-BE49-F238E27FC236}">
                <a16:creationId xmlns:a16="http://schemas.microsoft.com/office/drawing/2014/main" id="{5A36E27A-4625-4E4A-BC95-4CEC9CDEB007}"/>
              </a:ext>
            </a:extLst>
          </p:cNvPr>
          <p:cNvSpPr/>
          <p:nvPr/>
        </p:nvSpPr>
        <p:spPr>
          <a:xfrm>
            <a:off x="1180862" y="2254846"/>
            <a:ext cx="10071338" cy="1569660"/>
          </a:xfrm>
          <a:prstGeom prst="rect">
            <a:avLst/>
          </a:prstGeom>
        </p:spPr>
        <p:txBody>
          <a:bodyPr wrap="square">
            <a:spAutoFit/>
          </a:bodyPr>
          <a:lstStyle/>
          <a:p>
            <a:r>
              <a:rPr lang="en-IN" sz="2400" dirty="0">
                <a:solidFill>
                  <a:schemeClr val="bg1"/>
                </a:solidFill>
                <a:latin typeface="Lucida Console" panose="020B0609040504020204" pitchFamily="49" charset="0"/>
              </a:rPr>
              <a:t>UCSR0A = 0X00;</a:t>
            </a:r>
          </a:p>
          <a:p>
            <a:r>
              <a:rPr lang="en-IN" sz="2400" dirty="0">
                <a:solidFill>
                  <a:schemeClr val="bg1"/>
                </a:solidFill>
                <a:latin typeface="Lucida Console" panose="020B0609040504020204" pitchFamily="49" charset="0"/>
              </a:rPr>
              <a:t>UCSR0B = (1&lt;&lt;RXEN0) | (1&lt;&lt;TXEN0);</a:t>
            </a:r>
          </a:p>
          <a:p>
            <a:r>
              <a:rPr lang="en-IN" sz="2400" dirty="0">
                <a:solidFill>
                  <a:schemeClr val="bg1"/>
                </a:solidFill>
                <a:latin typeface="Lucida Console" panose="020B0609040504020204" pitchFamily="49" charset="0"/>
              </a:rPr>
              <a:t>UCSR0C = (1&lt;&lt;UCSZ01) | (1&lt;&lt;UCSZ00);</a:t>
            </a:r>
          </a:p>
          <a:p>
            <a:r>
              <a:rPr lang="en-IN" sz="2400" dirty="0">
                <a:solidFill>
                  <a:schemeClr val="bg1"/>
                </a:solidFill>
                <a:latin typeface="Lucida Console" panose="020B0609040504020204" pitchFamily="49" charset="0"/>
              </a:rPr>
              <a:t>UBRR0 = 103;</a:t>
            </a:r>
            <a:endParaRPr lang="en-IN" sz="2300" dirty="0">
              <a:solidFill>
                <a:schemeClr val="bg1"/>
              </a:solidFill>
              <a:latin typeface="Lucida Console" panose="020B0609040504020204" pitchFamily="49" charset="0"/>
            </a:endParaRPr>
          </a:p>
        </p:txBody>
      </p:sp>
      <p:sp>
        <p:nvSpPr>
          <p:cNvPr id="14" name="Rectangle 13">
            <a:extLst>
              <a:ext uri="{FF2B5EF4-FFF2-40B4-BE49-F238E27FC236}">
                <a16:creationId xmlns:a16="http://schemas.microsoft.com/office/drawing/2014/main" id="{334D0C8A-6C69-48A1-A12B-297F29292277}"/>
              </a:ext>
            </a:extLst>
          </p:cNvPr>
          <p:cNvSpPr/>
          <p:nvPr/>
        </p:nvSpPr>
        <p:spPr>
          <a:xfrm>
            <a:off x="173875" y="3804342"/>
            <a:ext cx="11841186" cy="1569660"/>
          </a:xfrm>
          <a:prstGeom prst="rect">
            <a:avLst/>
          </a:prstGeom>
        </p:spPr>
        <p:txBody>
          <a:bodyPr wrap="square">
            <a:spAutoFit/>
          </a:bodyPr>
          <a:lstStyle/>
          <a:p>
            <a:r>
              <a:rPr lang="en-IN" sz="2400" i="1" dirty="0">
                <a:solidFill>
                  <a:srgbClr val="00B0F0"/>
                </a:solidFill>
              </a:rPr>
              <a:t>Q. Write a code to configure USART at 9600bps, Asynchronous Mode, Normal Speed, Even parity, 2 Stop bit and 9 bit of data.</a:t>
            </a:r>
          </a:p>
          <a:p>
            <a:endParaRPr lang="en-IN" sz="2400" i="1" dirty="0">
              <a:solidFill>
                <a:srgbClr val="00B0F0"/>
              </a:solidFill>
            </a:endParaRPr>
          </a:p>
          <a:p>
            <a:r>
              <a:rPr lang="en-IN" sz="2400" i="1" dirty="0">
                <a:solidFill>
                  <a:srgbClr val="00B0F0"/>
                </a:solidFill>
              </a:rPr>
              <a:t>ANS:</a:t>
            </a:r>
            <a:endParaRPr lang="en-IN" sz="2300" i="1" dirty="0">
              <a:solidFill>
                <a:srgbClr val="00B0F0"/>
              </a:solidFill>
            </a:endParaRPr>
          </a:p>
        </p:txBody>
      </p:sp>
      <p:sp>
        <p:nvSpPr>
          <p:cNvPr id="15" name="Rectangle 14">
            <a:extLst>
              <a:ext uri="{FF2B5EF4-FFF2-40B4-BE49-F238E27FC236}">
                <a16:creationId xmlns:a16="http://schemas.microsoft.com/office/drawing/2014/main" id="{94FB73CA-4D76-48CB-8C8A-BFB9BFA5A290}"/>
              </a:ext>
            </a:extLst>
          </p:cNvPr>
          <p:cNvSpPr/>
          <p:nvPr/>
        </p:nvSpPr>
        <p:spPr>
          <a:xfrm>
            <a:off x="1093159" y="4886911"/>
            <a:ext cx="10071338" cy="1938992"/>
          </a:xfrm>
          <a:prstGeom prst="rect">
            <a:avLst/>
          </a:prstGeom>
        </p:spPr>
        <p:txBody>
          <a:bodyPr wrap="square">
            <a:spAutoFit/>
          </a:bodyPr>
          <a:lstStyle/>
          <a:p>
            <a:r>
              <a:rPr lang="en-IN" sz="2400" dirty="0">
                <a:solidFill>
                  <a:schemeClr val="bg1"/>
                </a:solidFill>
                <a:latin typeface="Lucida Console" panose="020B0609040504020204" pitchFamily="49" charset="0"/>
              </a:rPr>
              <a:t>UCSR0A = 0X00;</a:t>
            </a:r>
          </a:p>
          <a:p>
            <a:r>
              <a:rPr lang="en-IN" sz="2400" dirty="0">
                <a:solidFill>
                  <a:schemeClr val="bg1"/>
                </a:solidFill>
                <a:latin typeface="Lucida Console" panose="020B0609040504020204" pitchFamily="49" charset="0"/>
              </a:rPr>
              <a:t>UCSR0B = (1&lt;&lt;RXEN0) | (1&lt;&lt;TXEN0) (1&lt;&lt;UCSZ02);</a:t>
            </a:r>
          </a:p>
          <a:p>
            <a:r>
              <a:rPr lang="en-IN" sz="2400" dirty="0">
                <a:solidFill>
                  <a:schemeClr val="bg1"/>
                </a:solidFill>
                <a:latin typeface="Lucida Console" panose="020B0609040504020204" pitchFamily="49" charset="0"/>
              </a:rPr>
              <a:t>UCSR0C = (1&lt;&lt;UPM01) | (1&lt;&lt;UCSZ01) | (1&lt;&lt;UCSZ00) | 	    (1&lt;&lt;USBS0);</a:t>
            </a:r>
          </a:p>
          <a:p>
            <a:r>
              <a:rPr lang="en-IN" sz="2400" dirty="0">
                <a:solidFill>
                  <a:schemeClr val="bg1"/>
                </a:solidFill>
                <a:latin typeface="Lucida Console" panose="020B0609040504020204" pitchFamily="49" charset="0"/>
              </a:rPr>
              <a:t>UBRR0 = 103;</a:t>
            </a:r>
            <a:endParaRPr lang="en-IN" sz="23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32086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54</a:t>
            </a:fld>
            <a:endParaRPr lang="en-GB" dirty="0"/>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1" name="Rectangle 10">
            <a:extLst>
              <a:ext uri="{FF2B5EF4-FFF2-40B4-BE49-F238E27FC236}">
                <a16:creationId xmlns:a16="http://schemas.microsoft.com/office/drawing/2014/main" id="{C6D889FD-3773-40AC-B709-53F7F9BFDE7E}"/>
              </a:ext>
            </a:extLst>
          </p:cNvPr>
          <p:cNvSpPr/>
          <p:nvPr/>
        </p:nvSpPr>
        <p:spPr>
          <a:xfrm>
            <a:off x="1519084" y="3429000"/>
            <a:ext cx="10315939" cy="646331"/>
          </a:xfrm>
          <a:prstGeom prst="rect">
            <a:avLst/>
          </a:prstGeom>
        </p:spPr>
        <p:txBody>
          <a:bodyPr wrap="square">
            <a:spAutoFit/>
          </a:bodyPr>
          <a:lstStyle/>
          <a:p>
            <a:r>
              <a:rPr lang="en-IN" sz="3600" i="1" dirty="0">
                <a:solidFill>
                  <a:schemeClr val="bg1"/>
                </a:solidFill>
              </a:rPr>
              <a:t>Turning ON/OFF a LED by using USART in UNO </a:t>
            </a:r>
            <a:endParaRPr lang="en-IN" sz="3200" i="1" dirty="0">
              <a:solidFill>
                <a:schemeClr val="bg1"/>
              </a:solidFill>
            </a:endParaRPr>
          </a:p>
        </p:txBody>
      </p:sp>
      <p:sp>
        <p:nvSpPr>
          <p:cNvPr id="16" name="TextBox 15">
            <a:extLst>
              <a:ext uri="{FF2B5EF4-FFF2-40B4-BE49-F238E27FC236}">
                <a16:creationId xmlns:a16="http://schemas.microsoft.com/office/drawing/2014/main" id="{168D7FEA-8696-46BB-8D46-7055FD0BE208}"/>
              </a:ext>
            </a:extLst>
          </p:cNvPr>
          <p:cNvSpPr txBox="1"/>
          <p:nvPr/>
        </p:nvSpPr>
        <p:spPr>
          <a:xfrm>
            <a:off x="1004383" y="2443390"/>
            <a:ext cx="11694695" cy="923330"/>
          </a:xfrm>
          <a:prstGeom prst="rect">
            <a:avLst/>
          </a:prstGeom>
          <a:noFill/>
        </p:spPr>
        <p:txBody>
          <a:bodyPr wrap="square" rtlCol="0">
            <a:spAutoFit/>
          </a:bodyPr>
          <a:lstStyle/>
          <a:p>
            <a:r>
              <a:rPr lang="en-IN" sz="5400" b="1" dirty="0">
                <a:solidFill>
                  <a:srgbClr val="FFC000"/>
                </a:solidFill>
              </a:rPr>
              <a:t>Task:</a:t>
            </a:r>
            <a:endParaRPr lang="en-US" sz="5400" b="1" dirty="0">
              <a:solidFill>
                <a:srgbClr val="FFC000"/>
              </a:solidFill>
              <a:latin typeface="Bahnschrift Condensed" panose="020B0502040204020203" pitchFamily="34" charset="0"/>
            </a:endParaRPr>
          </a:p>
        </p:txBody>
      </p:sp>
    </p:spTree>
    <p:extLst>
      <p:ext uri="{BB962C8B-B14F-4D97-AF65-F5344CB8AC3E}">
        <p14:creationId xmlns:p14="http://schemas.microsoft.com/office/powerpoint/2010/main" val="23397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55</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Coding</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6D889FD-3773-40AC-B709-53F7F9BFDE7E}"/>
              </a:ext>
            </a:extLst>
          </p:cNvPr>
          <p:cNvSpPr/>
          <p:nvPr/>
        </p:nvSpPr>
        <p:spPr>
          <a:xfrm>
            <a:off x="480606" y="1303110"/>
            <a:ext cx="11450839" cy="3046988"/>
          </a:xfrm>
          <a:prstGeom prst="rect">
            <a:avLst/>
          </a:prstGeom>
        </p:spPr>
        <p:txBody>
          <a:bodyPr wrap="square">
            <a:spAutoFit/>
          </a:bodyPr>
          <a:lstStyle/>
          <a:p>
            <a:pPr marL="342900" indent="-342900">
              <a:buFont typeface="Wingdings" panose="05000000000000000000" pitchFamily="2" charset="2"/>
              <a:buChar char="Ø"/>
            </a:pPr>
            <a:r>
              <a:rPr lang="en-IN" sz="2400" dirty="0">
                <a:solidFill>
                  <a:schemeClr val="bg1"/>
                </a:solidFill>
              </a:rPr>
              <a:t>We will use our Laptop as the other device for sending the commands over serial communication.</a:t>
            </a:r>
          </a:p>
          <a:p>
            <a:pPr marL="342900" indent="-342900">
              <a:buFont typeface="Wingdings" panose="05000000000000000000" pitchFamily="2" charset="2"/>
              <a:buChar char="Ø"/>
            </a:pPr>
            <a:endParaRPr lang="en-IN" sz="2400" dirty="0">
              <a:solidFill>
                <a:schemeClr val="bg1"/>
              </a:solidFill>
            </a:endParaRPr>
          </a:p>
          <a:p>
            <a:pPr marL="342900" indent="-342900">
              <a:buFont typeface="Wingdings" panose="05000000000000000000" pitchFamily="2" charset="2"/>
              <a:buChar char="Ø"/>
            </a:pPr>
            <a:r>
              <a:rPr lang="en-IN" sz="2400" dirty="0">
                <a:solidFill>
                  <a:schemeClr val="bg1"/>
                </a:solidFill>
              </a:rPr>
              <a:t>To use serial communication we will use Serial Monitor.</a:t>
            </a:r>
          </a:p>
          <a:p>
            <a:pPr marL="342900" indent="-342900">
              <a:buFont typeface="Wingdings" panose="05000000000000000000" pitchFamily="2" charset="2"/>
              <a:buChar char="Ø"/>
            </a:pPr>
            <a:endParaRPr lang="en-IN" sz="2400" dirty="0">
              <a:solidFill>
                <a:schemeClr val="bg1"/>
              </a:solidFill>
            </a:endParaRPr>
          </a:p>
          <a:p>
            <a:pPr marL="342900" indent="-342900">
              <a:buFont typeface="Wingdings" panose="05000000000000000000" pitchFamily="2" charset="2"/>
              <a:buChar char="Ø"/>
            </a:pPr>
            <a:r>
              <a:rPr lang="en-IN" sz="2400" dirty="0">
                <a:solidFill>
                  <a:schemeClr val="bg1"/>
                </a:solidFill>
              </a:rPr>
              <a:t>When we will send 1 the LED should turn ON.</a:t>
            </a:r>
          </a:p>
          <a:p>
            <a:pPr marL="342900" indent="-342900">
              <a:buFont typeface="Wingdings" panose="05000000000000000000" pitchFamily="2" charset="2"/>
              <a:buChar char="Ø"/>
            </a:pPr>
            <a:endParaRPr lang="en-IN" sz="2400" dirty="0">
              <a:solidFill>
                <a:schemeClr val="bg1"/>
              </a:solidFill>
            </a:endParaRPr>
          </a:p>
          <a:p>
            <a:pPr marL="342900" indent="-342900">
              <a:buFont typeface="Wingdings" panose="05000000000000000000" pitchFamily="2" charset="2"/>
              <a:buChar char="Ø"/>
            </a:pPr>
            <a:r>
              <a:rPr lang="en-IN" sz="2400" dirty="0">
                <a:solidFill>
                  <a:schemeClr val="bg1"/>
                </a:solidFill>
              </a:rPr>
              <a:t>When we will send 0 is should turn OFF</a:t>
            </a:r>
          </a:p>
        </p:txBody>
      </p:sp>
    </p:spTree>
    <p:extLst>
      <p:ext uri="{BB962C8B-B14F-4D97-AF65-F5344CB8AC3E}">
        <p14:creationId xmlns:p14="http://schemas.microsoft.com/office/powerpoint/2010/main" val="99574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F4BCA48-A758-44CA-BCFA-B46E3369C62C}"/>
              </a:ext>
            </a:extLst>
          </p:cNvPr>
          <p:cNvGrpSpPr/>
          <p:nvPr/>
        </p:nvGrpSpPr>
        <p:grpSpPr>
          <a:xfrm>
            <a:off x="-1532" y="985672"/>
            <a:ext cx="12192001" cy="5900037"/>
            <a:chOff x="-1" y="1357409"/>
            <a:chExt cx="12192001" cy="4917518"/>
          </a:xfrm>
        </p:grpSpPr>
        <p:sp>
          <p:nvSpPr>
            <p:cNvPr id="9" name="Rectangle: Single Corner Snipped 8">
              <a:extLst>
                <a:ext uri="{FF2B5EF4-FFF2-40B4-BE49-F238E27FC236}">
                  <a16:creationId xmlns:a16="http://schemas.microsoft.com/office/drawing/2014/main" id="{B5E319D8-3FF6-4DD1-AA29-FF812237A58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F6B7CD5F-FD1D-4DC5-8367-7A5452CAB78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1FE2487-963E-4445-BE81-854623F15B1D}"/>
              </a:ext>
            </a:extLst>
          </p:cNvPr>
          <p:cNvSpPr>
            <a:spLocks noGrp="1"/>
          </p:cNvSpPr>
          <p:nvPr>
            <p:ph type="sldNum" sz="quarter" idx="12"/>
          </p:nvPr>
        </p:nvSpPr>
        <p:spPr/>
        <p:txBody>
          <a:bodyPr/>
          <a:lstStyle/>
          <a:p>
            <a:fld id="{C263D6C4-4840-40CC-AC84-17E24B3B7BDE}" type="slidenum">
              <a:rPr lang="en-GB" smtClean="0"/>
              <a:pPr/>
              <a:t>56</a:t>
            </a:fld>
            <a:endParaRPr lang="en-GB" dirty="0"/>
          </a:p>
        </p:txBody>
      </p:sp>
      <p:sp>
        <p:nvSpPr>
          <p:cNvPr id="3" name="TextBox 2">
            <a:extLst>
              <a:ext uri="{FF2B5EF4-FFF2-40B4-BE49-F238E27FC236}">
                <a16:creationId xmlns:a16="http://schemas.microsoft.com/office/drawing/2014/main" id="{774AB6D3-3B9D-461C-935B-F31D45881631}"/>
              </a:ext>
            </a:extLst>
          </p:cNvPr>
          <p:cNvSpPr txBox="1"/>
          <p:nvPr/>
        </p:nvSpPr>
        <p:spPr>
          <a:xfrm>
            <a:off x="480606" y="297674"/>
            <a:ext cx="11694695" cy="584775"/>
          </a:xfrm>
          <a:prstGeom prst="rect">
            <a:avLst/>
          </a:prstGeom>
          <a:noFill/>
        </p:spPr>
        <p:txBody>
          <a:bodyPr wrap="square" rtlCol="0">
            <a:spAutoFit/>
          </a:bodyPr>
          <a:lstStyle/>
          <a:p>
            <a:r>
              <a:rPr lang="en-IN" sz="3200" b="1" u="sng" dirty="0">
                <a:solidFill>
                  <a:srgbClr val="FFC000"/>
                </a:solidFill>
              </a:rPr>
              <a:t>Coding(Contd.)</a:t>
            </a:r>
            <a:r>
              <a:rPr lang="en-IN" sz="3200" b="1" dirty="0">
                <a:solidFill>
                  <a:srgbClr val="FFC000"/>
                </a:solidFill>
              </a:rPr>
              <a:t>:</a:t>
            </a:r>
            <a:endParaRPr lang="en-US" sz="3200" b="1" dirty="0">
              <a:solidFill>
                <a:srgbClr val="FFC000"/>
              </a:solidFill>
              <a:latin typeface="Bahnschrift Condensed" panose="020B0502040204020203" pitchFamily="34" charset="0"/>
            </a:endParaRPr>
          </a:p>
        </p:txBody>
      </p:sp>
      <p:pic>
        <p:nvPicPr>
          <p:cNvPr id="6" name="Picture 5">
            <a:extLst>
              <a:ext uri="{FF2B5EF4-FFF2-40B4-BE49-F238E27FC236}">
                <a16:creationId xmlns:a16="http://schemas.microsoft.com/office/drawing/2014/main" id="{64765C1B-48B1-4127-B0FA-0755D2DDD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Oval 6">
            <a:extLst>
              <a:ext uri="{FF2B5EF4-FFF2-40B4-BE49-F238E27FC236}">
                <a16:creationId xmlns:a16="http://schemas.microsoft.com/office/drawing/2014/main" id="{0645F3EE-BDD1-4976-AC3C-2A1B56789F49}"/>
              </a:ext>
            </a:extLst>
          </p:cNvPr>
          <p:cNvSpPr/>
          <p:nvPr/>
        </p:nvSpPr>
        <p:spPr>
          <a:xfrm>
            <a:off x="261706" y="511390"/>
            <a:ext cx="218900" cy="2189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99AF5AF-9516-4E86-A0D3-80FB039BF0FF}"/>
              </a:ext>
            </a:extLst>
          </p:cNvPr>
          <p:cNvSpPr/>
          <p:nvPr/>
        </p:nvSpPr>
        <p:spPr>
          <a:xfrm>
            <a:off x="130088" y="1047889"/>
            <a:ext cx="6198088" cy="5909310"/>
          </a:xfrm>
          <a:prstGeom prst="rect">
            <a:avLst/>
          </a:prstGeom>
        </p:spPr>
        <p:txBody>
          <a:bodyPr wrap="square">
            <a:spAutoFit/>
          </a:bodyPr>
          <a:lstStyle/>
          <a:p>
            <a:r>
              <a:rPr lang="en-IN" dirty="0">
                <a:solidFill>
                  <a:schemeClr val="bg1"/>
                </a:solidFill>
                <a:latin typeface="Lucida Console" panose="020B0609040504020204" pitchFamily="49" charset="0"/>
              </a:rPr>
              <a:t>#include&lt;</a:t>
            </a:r>
            <a:r>
              <a:rPr lang="en-IN" dirty="0" err="1">
                <a:solidFill>
                  <a:schemeClr val="bg1"/>
                </a:solidFill>
                <a:latin typeface="Lucida Console" panose="020B0609040504020204" pitchFamily="49" charset="0"/>
              </a:rPr>
              <a:t>avr</a:t>
            </a:r>
            <a:r>
              <a:rPr lang="en-IN" dirty="0">
                <a:solidFill>
                  <a:schemeClr val="bg1"/>
                </a:solidFill>
                <a:latin typeface="Lucida Console" panose="020B0609040504020204" pitchFamily="49" charset="0"/>
              </a:rPr>
              <a:t>/</a:t>
            </a:r>
            <a:r>
              <a:rPr lang="en-IN" dirty="0" err="1">
                <a:solidFill>
                  <a:schemeClr val="bg1"/>
                </a:solidFill>
                <a:latin typeface="Lucida Console" panose="020B0609040504020204" pitchFamily="49" charset="0"/>
              </a:rPr>
              <a:t>io.h</a:t>
            </a:r>
            <a:r>
              <a:rPr lang="en-IN" dirty="0">
                <a:solidFill>
                  <a:schemeClr val="bg1"/>
                </a:solidFill>
                <a:latin typeface="Lucida Console" panose="020B0609040504020204" pitchFamily="49" charset="0"/>
              </a:rPr>
              <a:t>&gt;</a:t>
            </a:r>
            <a:br>
              <a:rPr lang="en-IN" dirty="0">
                <a:solidFill>
                  <a:schemeClr val="bg1"/>
                </a:solidFill>
                <a:latin typeface="Lucida Console" panose="020B0609040504020204" pitchFamily="49" charset="0"/>
              </a:rPr>
            </a:br>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void </a:t>
            </a:r>
            <a:r>
              <a:rPr lang="en-IN" dirty="0" err="1">
                <a:solidFill>
                  <a:schemeClr val="bg1"/>
                </a:solidFill>
                <a:latin typeface="Lucida Console" panose="020B0609040504020204" pitchFamily="49" charset="0"/>
              </a:rPr>
              <a:t>usart_init</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UCSR0A = 0X00;</a:t>
            </a:r>
          </a:p>
          <a:p>
            <a:r>
              <a:rPr lang="en-IN" dirty="0">
                <a:solidFill>
                  <a:schemeClr val="bg1"/>
                </a:solidFill>
                <a:latin typeface="Lucida Console" panose="020B0609040504020204" pitchFamily="49" charset="0"/>
              </a:rPr>
              <a:t>  UCSR0B = (1&lt;&lt;RXEN0) | (1&lt;&lt;TXEN0);</a:t>
            </a:r>
          </a:p>
          <a:p>
            <a:r>
              <a:rPr lang="en-IN" dirty="0">
                <a:solidFill>
                  <a:schemeClr val="bg1"/>
                </a:solidFill>
                <a:latin typeface="Lucida Console" panose="020B0609040504020204" pitchFamily="49" charset="0"/>
              </a:rPr>
              <a:t>  UCSR0C = (1&lt;&lt;UCSZ01) | (1&lt;&lt;UCSZ00);</a:t>
            </a:r>
          </a:p>
          <a:p>
            <a:r>
              <a:rPr lang="en-IN" dirty="0">
                <a:solidFill>
                  <a:schemeClr val="bg1"/>
                </a:solidFill>
                <a:latin typeface="Lucida Console" panose="020B0609040504020204" pitchFamily="49" charset="0"/>
              </a:rPr>
              <a:t>  UBRR0 = 103;</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char </a:t>
            </a:r>
            <a:r>
              <a:rPr lang="en-IN" dirty="0" err="1">
                <a:solidFill>
                  <a:schemeClr val="bg1"/>
                </a:solidFill>
                <a:latin typeface="Lucida Console" panose="020B0609040504020204" pitchFamily="49" charset="0"/>
              </a:rPr>
              <a:t>usart_read</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while( !(UCSR0A &amp; (1&lt;&lt;RXC0))) { }</a:t>
            </a:r>
          </a:p>
          <a:p>
            <a:r>
              <a:rPr lang="en-IN" dirty="0">
                <a:solidFill>
                  <a:schemeClr val="bg1"/>
                </a:solidFill>
                <a:latin typeface="Lucida Console" panose="020B0609040504020204" pitchFamily="49" charset="0"/>
              </a:rPr>
              <a:t>  return UDR0;</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void </a:t>
            </a:r>
            <a:r>
              <a:rPr lang="en-IN" dirty="0" err="1">
                <a:solidFill>
                  <a:schemeClr val="bg1"/>
                </a:solidFill>
                <a:latin typeface="Lucida Console" panose="020B0609040504020204" pitchFamily="49" charset="0"/>
              </a:rPr>
              <a:t>usart_write</a:t>
            </a:r>
            <a:r>
              <a:rPr lang="en-IN" dirty="0">
                <a:solidFill>
                  <a:schemeClr val="bg1"/>
                </a:solidFill>
                <a:latin typeface="Lucida Console" panose="020B0609040504020204" pitchFamily="49" charset="0"/>
              </a:rPr>
              <a:t>(char data) {</a:t>
            </a:r>
          </a:p>
          <a:p>
            <a:r>
              <a:rPr lang="en-IN" dirty="0">
                <a:solidFill>
                  <a:schemeClr val="bg1"/>
                </a:solidFill>
                <a:latin typeface="Lucida Console" panose="020B0609040504020204" pitchFamily="49" charset="0"/>
              </a:rPr>
              <a:t>  while( !(UCSR0A &amp; (1&lt;&lt;UDRE0))) { }</a:t>
            </a:r>
          </a:p>
          <a:p>
            <a:r>
              <a:rPr lang="en-IN" dirty="0">
                <a:solidFill>
                  <a:schemeClr val="bg1"/>
                </a:solidFill>
                <a:latin typeface="Lucida Console" panose="020B0609040504020204" pitchFamily="49" charset="0"/>
              </a:rPr>
              <a:t>  UDR0=data;</a:t>
            </a:r>
          </a:p>
          <a:p>
            <a:r>
              <a:rPr lang="en-IN" dirty="0">
                <a:solidFill>
                  <a:schemeClr val="bg1"/>
                </a:solidFill>
                <a:latin typeface="Lucida Console" panose="020B0609040504020204" pitchFamily="49" charset="0"/>
              </a:rPr>
              <a:t>}</a:t>
            </a:r>
          </a:p>
          <a:p>
            <a:endParaRPr lang="en-IN" sz="900"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int main(void) {</a:t>
            </a:r>
          </a:p>
          <a:p>
            <a:r>
              <a:rPr lang="en-IN" dirty="0">
                <a:solidFill>
                  <a:schemeClr val="bg1"/>
                </a:solidFill>
                <a:latin typeface="Lucida Console" panose="020B0609040504020204" pitchFamily="49" charset="0"/>
              </a:rPr>
              <a:t>   char </a:t>
            </a:r>
            <a:r>
              <a:rPr lang="en-IN" dirty="0" err="1">
                <a:solidFill>
                  <a:schemeClr val="bg1"/>
                </a:solidFill>
                <a:latin typeface="Lucida Console" panose="020B0609040504020204" pitchFamily="49" charset="0"/>
              </a:rPr>
              <a:t>ch</a:t>
            </a:r>
            <a:r>
              <a:rPr lang="en-IN" dirty="0">
                <a:solidFill>
                  <a:schemeClr val="bg1"/>
                </a:solidFill>
                <a:latin typeface="Lucida Console" panose="020B0609040504020204" pitchFamily="49" charset="0"/>
              </a:rPr>
              <a:t>;</a:t>
            </a:r>
          </a:p>
        </p:txBody>
      </p:sp>
      <p:sp>
        <p:nvSpPr>
          <p:cNvPr id="4" name="Rectangle 3">
            <a:extLst>
              <a:ext uri="{FF2B5EF4-FFF2-40B4-BE49-F238E27FC236}">
                <a16:creationId xmlns:a16="http://schemas.microsoft.com/office/drawing/2014/main" id="{FCFB4081-72B1-4C61-810B-B7966BD66C56}"/>
              </a:ext>
            </a:extLst>
          </p:cNvPr>
          <p:cNvSpPr/>
          <p:nvPr/>
        </p:nvSpPr>
        <p:spPr>
          <a:xfrm>
            <a:off x="6459794" y="1186259"/>
            <a:ext cx="6096000" cy="5355312"/>
          </a:xfrm>
          <a:prstGeom prst="rect">
            <a:avLst/>
          </a:prstGeom>
        </p:spPr>
        <p:txBody>
          <a:bodyPr>
            <a:spAutoFit/>
          </a:bodyPr>
          <a:lstStyle/>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usart_init</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DDRB=0x00;</a:t>
            </a:r>
          </a:p>
          <a:p>
            <a:r>
              <a:rPr lang="en-IN" dirty="0">
                <a:solidFill>
                  <a:schemeClr val="bg1"/>
                </a:solidFill>
                <a:latin typeface="Lucida Console" panose="020B0609040504020204" pitchFamily="49" charset="0"/>
              </a:rPr>
              <a:t>  PORTB=0x00;</a:t>
            </a:r>
          </a:p>
          <a:p>
            <a:r>
              <a:rPr lang="en-IN" dirty="0">
                <a:solidFill>
                  <a:schemeClr val="bg1"/>
                </a:solidFill>
                <a:latin typeface="Lucida Console" panose="020B0609040504020204" pitchFamily="49" charset="0"/>
              </a:rPr>
              <a:t>  while(1)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ch</a:t>
            </a:r>
            <a:r>
              <a:rPr lang="en-IN" dirty="0">
                <a:solidFill>
                  <a:schemeClr val="bg1"/>
                </a:solidFill>
                <a:latin typeface="Lucida Console" panose="020B0609040504020204" pitchFamily="49" charset="0"/>
              </a:rPr>
              <a:t>=</a:t>
            </a:r>
            <a:r>
              <a:rPr lang="en-IN" dirty="0" err="1">
                <a:solidFill>
                  <a:schemeClr val="bg1"/>
                </a:solidFill>
                <a:latin typeface="Lucida Console" panose="020B0609040504020204" pitchFamily="49" charset="0"/>
              </a:rPr>
              <a:t>usart_read</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if(</a:t>
            </a:r>
            <a:r>
              <a:rPr lang="en-IN" dirty="0" err="1">
                <a:solidFill>
                  <a:schemeClr val="bg1"/>
                </a:solidFill>
                <a:latin typeface="Lucida Console" panose="020B0609040504020204" pitchFamily="49" charset="0"/>
              </a:rPr>
              <a:t>ch</a:t>
            </a:r>
            <a:r>
              <a:rPr lang="en-IN" dirty="0">
                <a:solidFill>
                  <a:schemeClr val="bg1"/>
                </a:solidFill>
                <a:latin typeface="Lucida Console" panose="020B0609040504020204" pitchFamily="49" charset="0"/>
              </a:rPr>
              <a:t>==‘0’) {</a:t>
            </a:r>
          </a:p>
          <a:p>
            <a:r>
              <a:rPr lang="en-IN" dirty="0">
                <a:solidFill>
                  <a:schemeClr val="bg1"/>
                </a:solidFill>
                <a:latin typeface="Lucida Console" panose="020B0609040504020204" pitchFamily="49" charset="0"/>
              </a:rPr>
              <a:t>	PORTB=0x00;</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usart_write</a:t>
            </a:r>
            <a:r>
              <a:rPr lang="en-IN" dirty="0">
                <a:solidFill>
                  <a:schemeClr val="bg1"/>
                </a:solidFill>
                <a:latin typeface="Lucida Console" panose="020B0609040504020204" pitchFamily="49" charset="0"/>
              </a:rPr>
              <a:t>(‘O’);</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usart_write</a:t>
            </a:r>
            <a:r>
              <a:rPr lang="en-IN" dirty="0">
                <a:solidFill>
                  <a:schemeClr val="bg1"/>
                </a:solidFill>
                <a:latin typeface="Lucida Console" panose="020B0609040504020204" pitchFamily="49" charset="0"/>
              </a:rPr>
              <a:t>(‘K’);</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else if(</a:t>
            </a:r>
            <a:r>
              <a:rPr lang="en-IN" dirty="0" err="1">
                <a:solidFill>
                  <a:schemeClr val="bg1"/>
                </a:solidFill>
                <a:latin typeface="Lucida Console" panose="020B0609040504020204" pitchFamily="49" charset="0"/>
              </a:rPr>
              <a:t>ch</a:t>
            </a:r>
            <a:r>
              <a:rPr lang="en-IN" dirty="0">
                <a:solidFill>
                  <a:schemeClr val="bg1"/>
                </a:solidFill>
                <a:latin typeface="Lucida Console" panose="020B0609040504020204" pitchFamily="49" charset="0"/>
              </a:rPr>
              <a:t>==‘1’) {</a:t>
            </a:r>
          </a:p>
          <a:p>
            <a:r>
              <a:rPr lang="en-IN" dirty="0">
                <a:solidFill>
                  <a:schemeClr val="bg1"/>
                </a:solidFill>
                <a:latin typeface="Lucida Console" panose="020B0609040504020204" pitchFamily="49" charset="0"/>
              </a:rPr>
              <a:t>	PORTB=0xFF;</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usart_write</a:t>
            </a:r>
            <a:r>
              <a:rPr lang="en-IN" dirty="0">
                <a:solidFill>
                  <a:schemeClr val="bg1"/>
                </a:solidFill>
                <a:latin typeface="Lucida Console" panose="020B0609040504020204" pitchFamily="49" charset="0"/>
              </a:rPr>
              <a:t>(‘O’);</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usart_write</a:t>
            </a:r>
            <a:r>
              <a:rPr lang="en-IN" dirty="0">
                <a:solidFill>
                  <a:schemeClr val="bg1"/>
                </a:solidFill>
                <a:latin typeface="Lucida Console" panose="020B0609040504020204" pitchFamily="49" charset="0"/>
              </a:rPr>
              <a:t>(‘K’);</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return 0;</a:t>
            </a:r>
          </a:p>
          <a:p>
            <a:r>
              <a:rPr lang="en-IN" dirty="0">
                <a:solidFill>
                  <a:schemeClr val="bg1"/>
                </a:solidFill>
                <a:latin typeface="Lucida Console" panose="020B0609040504020204" pitchFamily="49" charset="0"/>
              </a:rPr>
              <a:t>}</a:t>
            </a:r>
          </a:p>
        </p:txBody>
      </p:sp>
      <p:cxnSp>
        <p:nvCxnSpPr>
          <p:cNvPr id="13" name="Straight Connector 12">
            <a:extLst>
              <a:ext uri="{FF2B5EF4-FFF2-40B4-BE49-F238E27FC236}">
                <a16:creationId xmlns:a16="http://schemas.microsoft.com/office/drawing/2014/main" id="{E83C06FA-F1E6-49E1-8A3D-5E9371B1F74E}"/>
              </a:ext>
            </a:extLst>
          </p:cNvPr>
          <p:cNvCxnSpPr>
            <a:cxnSpLocks/>
          </p:cNvCxnSpPr>
          <p:nvPr/>
        </p:nvCxnSpPr>
        <p:spPr>
          <a:xfrm>
            <a:off x="6459794" y="1142617"/>
            <a:ext cx="0" cy="55472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78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E0FECBE-D72D-418C-9448-DED5D1DB27C0}"/>
              </a:ext>
            </a:extLst>
          </p:cNvPr>
          <p:cNvGrpSpPr/>
          <p:nvPr/>
        </p:nvGrpSpPr>
        <p:grpSpPr>
          <a:xfrm>
            <a:off x="-1" y="1523668"/>
            <a:ext cx="12192001" cy="4846320"/>
            <a:chOff x="-1" y="1357409"/>
            <a:chExt cx="12192001" cy="4917518"/>
          </a:xfrm>
        </p:grpSpPr>
        <p:sp>
          <p:nvSpPr>
            <p:cNvPr id="8" name="Rectangle: Single Corner Snipped 7">
              <a:extLst>
                <a:ext uri="{FF2B5EF4-FFF2-40B4-BE49-F238E27FC236}">
                  <a16:creationId xmlns:a16="http://schemas.microsoft.com/office/drawing/2014/main" id="{A54CD203-1C99-4717-9AA9-766778AFC39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873BDAE1-7B0D-4BE2-BAFD-14D606C213C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5289A885-4438-40B0-8C50-17DE28AFAF3D}"/>
              </a:ext>
            </a:extLst>
          </p:cNvPr>
          <p:cNvSpPr>
            <a:spLocks noGrp="1"/>
          </p:cNvSpPr>
          <p:nvPr>
            <p:ph type="sldNum" sz="quarter" idx="12"/>
          </p:nvPr>
        </p:nvSpPr>
        <p:spPr/>
        <p:txBody>
          <a:bodyPr/>
          <a:lstStyle/>
          <a:p>
            <a:fld id="{C263D6C4-4840-40CC-AC84-17E24B3B7BDE}" type="slidenum">
              <a:rPr lang="en-GB" smtClean="0"/>
              <a:pPr/>
              <a:t>6</a:t>
            </a:fld>
            <a:endParaRPr lang="en-GB" dirty="0"/>
          </a:p>
        </p:txBody>
      </p:sp>
      <p:sp>
        <p:nvSpPr>
          <p:cNvPr id="3" name="TextBox 2">
            <a:extLst>
              <a:ext uri="{FF2B5EF4-FFF2-40B4-BE49-F238E27FC236}">
                <a16:creationId xmlns:a16="http://schemas.microsoft.com/office/drawing/2014/main" id="{2C8602DE-67C7-4D60-B6FF-1D6D55358930}"/>
              </a:ext>
            </a:extLst>
          </p:cNvPr>
          <p:cNvSpPr txBox="1"/>
          <p:nvPr/>
        </p:nvSpPr>
        <p:spPr>
          <a:xfrm>
            <a:off x="531000" y="682910"/>
            <a:ext cx="9724293" cy="1015663"/>
          </a:xfrm>
          <a:prstGeom prst="rect">
            <a:avLst/>
          </a:prstGeom>
          <a:noFill/>
        </p:spPr>
        <p:txBody>
          <a:bodyPr wrap="square" rtlCol="0">
            <a:spAutoFit/>
          </a:bodyPr>
          <a:lstStyle/>
          <a:p>
            <a:r>
              <a:rPr lang="en-US" sz="3600" b="1" u="sng" dirty="0">
                <a:solidFill>
                  <a:srgbClr val="FFC000"/>
                </a:solidFill>
              </a:rPr>
              <a:t>Sampling and Quantization</a:t>
            </a:r>
            <a:r>
              <a:rPr lang="en-US" sz="3600" b="1" dirty="0">
                <a:solidFill>
                  <a:srgbClr val="FFC000"/>
                </a:solidFill>
              </a:rPr>
              <a:t>:</a:t>
            </a:r>
            <a:endParaRPr lang="en-US" sz="3600" u="sng" dirty="0">
              <a:solidFill>
                <a:srgbClr val="FFC000"/>
              </a:solidFill>
            </a:endParaRPr>
          </a:p>
          <a:p>
            <a:endParaRPr lang="en-US" sz="2400" u="sng" dirty="0">
              <a:solidFill>
                <a:schemeClr val="accent2">
                  <a:lumMod val="40000"/>
                  <a:lumOff val="60000"/>
                </a:schemeClr>
              </a:solidFill>
            </a:endParaRPr>
          </a:p>
        </p:txBody>
      </p:sp>
      <p:pic>
        <p:nvPicPr>
          <p:cNvPr id="4" name="Picture 3">
            <a:extLst>
              <a:ext uri="{FF2B5EF4-FFF2-40B4-BE49-F238E27FC236}">
                <a16:creationId xmlns:a16="http://schemas.microsoft.com/office/drawing/2014/main" id="{4F2351F0-D15C-4083-AF71-288F54F93404}"/>
              </a:ext>
            </a:extLst>
          </p:cNvPr>
          <p:cNvPicPr>
            <a:picLocks noChangeAspect="1"/>
          </p:cNvPicPr>
          <p:nvPr/>
        </p:nvPicPr>
        <p:blipFill>
          <a:blip r:embed="rId2"/>
          <a:stretch>
            <a:fillRect/>
          </a:stretch>
        </p:blipFill>
        <p:spPr>
          <a:xfrm>
            <a:off x="11214307" y="111540"/>
            <a:ext cx="888585" cy="888585"/>
          </a:xfrm>
          <a:prstGeom prst="rect">
            <a:avLst/>
          </a:prstGeom>
        </p:spPr>
      </p:pic>
      <p:sp>
        <p:nvSpPr>
          <p:cNvPr id="5" name="Rectangle 4">
            <a:extLst>
              <a:ext uri="{FF2B5EF4-FFF2-40B4-BE49-F238E27FC236}">
                <a16:creationId xmlns:a16="http://schemas.microsoft.com/office/drawing/2014/main" id="{7B690553-90BC-4C74-A9E2-7B45C0EE0FB4}"/>
              </a:ext>
            </a:extLst>
          </p:cNvPr>
          <p:cNvSpPr/>
          <p:nvPr/>
        </p:nvSpPr>
        <p:spPr>
          <a:xfrm>
            <a:off x="530998" y="1840883"/>
            <a:ext cx="11127601" cy="4324261"/>
          </a:xfrm>
          <a:prstGeom prst="rect">
            <a:avLst/>
          </a:prstGeom>
        </p:spPr>
        <p:txBody>
          <a:bodyPr wrap="square">
            <a:spAutoFit/>
          </a:bodyPr>
          <a:lstStyle/>
          <a:p>
            <a:pPr marL="342900" indent="-342900">
              <a:buFont typeface="Wingdings" panose="05000000000000000000" pitchFamily="2" charset="2"/>
              <a:buChar char="v"/>
            </a:pPr>
            <a:r>
              <a:rPr lang="en-US" sz="2500" dirty="0">
                <a:solidFill>
                  <a:schemeClr val="bg1"/>
                </a:solidFill>
                <a:latin typeface="Bahnschrift" panose="020B0502040204020203" pitchFamily="34" charset="0"/>
              </a:rPr>
              <a:t>Analog signals that are to be digitized by an ADC normally come from sensors or transducers that capture a signal (sound, pressure, light, radio waves, etc.) and transform it into a voltage that is proportional to the amplitude of that signal.</a:t>
            </a:r>
          </a:p>
          <a:p>
            <a:endParaRPr lang="en-US" sz="2500" dirty="0">
              <a:solidFill>
                <a:schemeClr val="bg1"/>
              </a:solidFill>
              <a:latin typeface="Bahnschrift" panose="020B0502040204020203" pitchFamily="34" charset="0"/>
            </a:endParaRPr>
          </a:p>
          <a:p>
            <a:pPr marL="342900" indent="-342900">
              <a:buFont typeface="Wingdings" panose="05000000000000000000" pitchFamily="2" charset="2"/>
              <a:buChar char="v"/>
            </a:pPr>
            <a:r>
              <a:rPr lang="en-US" sz="2500" dirty="0">
                <a:solidFill>
                  <a:schemeClr val="bg1"/>
                </a:solidFill>
                <a:latin typeface="Bahnschrift" panose="020B0502040204020203" pitchFamily="34" charset="0"/>
              </a:rPr>
              <a:t> The operation required to convert the voltage generated by the sensor to its digital equivalent is performed by the ADC as a two-stage process.</a:t>
            </a:r>
          </a:p>
          <a:p>
            <a:endParaRPr lang="en-US" sz="2500" dirty="0">
              <a:solidFill>
                <a:schemeClr val="bg1"/>
              </a:solidFill>
              <a:latin typeface="Bahnschrift" panose="020B0502040204020203" pitchFamily="34" charset="0"/>
            </a:endParaRPr>
          </a:p>
          <a:p>
            <a:pPr marL="342900" indent="-342900">
              <a:buFont typeface="Wingdings" panose="05000000000000000000" pitchFamily="2" charset="2"/>
              <a:buChar char="v"/>
            </a:pPr>
            <a:r>
              <a:rPr lang="en-US" sz="2500" dirty="0">
                <a:solidFill>
                  <a:schemeClr val="bg1"/>
                </a:solidFill>
                <a:latin typeface="Bahnschrift" panose="020B0502040204020203" pitchFamily="34" charset="0"/>
              </a:rPr>
              <a:t> This process is illustrated by the following diagram.</a:t>
            </a:r>
          </a:p>
          <a:p>
            <a:br>
              <a:rPr lang="en-US" sz="2500" dirty="0">
                <a:solidFill>
                  <a:schemeClr val="bg1"/>
                </a:solidFill>
                <a:latin typeface="Bahnschrift" panose="020B0502040204020203" pitchFamily="34" charset="0"/>
              </a:rPr>
            </a:br>
            <a:endParaRPr lang="en-US" sz="2500" dirty="0">
              <a:solidFill>
                <a:schemeClr val="bg1"/>
              </a:solidFill>
              <a:latin typeface="Bahnschrift" panose="020B0502040204020203" pitchFamily="34" charset="0"/>
            </a:endParaRPr>
          </a:p>
        </p:txBody>
      </p:sp>
      <p:sp>
        <p:nvSpPr>
          <p:cNvPr id="6" name="Oval 5">
            <a:extLst>
              <a:ext uri="{FF2B5EF4-FFF2-40B4-BE49-F238E27FC236}">
                <a16:creationId xmlns:a16="http://schemas.microsoft.com/office/drawing/2014/main" id="{3D52E22D-8833-46D2-97DE-8DCD60C795A9}"/>
              </a:ext>
            </a:extLst>
          </p:cNvPr>
          <p:cNvSpPr/>
          <p:nvPr/>
        </p:nvSpPr>
        <p:spPr>
          <a:xfrm>
            <a:off x="246853" y="886694"/>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761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AB5AF9-0FA1-4241-98FB-554B25D93A80}"/>
              </a:ext>
            </a:extLst>
          </p:cNvPr>
          <p:cNvPicPr>
            <a:picLocks noChangeAspect="1"/>
          </p:cNvPicPr>
          <p:nvPr/>
        </p:nvPicPr>
        <p:blipFill>
          <a:blip r:embed="rId2"/>
          <a:stretch>
            <a:fillRect/>
          </a:stretch>
        </p:blipFill>
        <p:spPr>
          <a:xfrm>
            <a:off x="1786505" y="300405"/>
            <a:ext cx="7981147" cy="5880845"/>
          </a:xfrm>
          <a:prstGeom prst="rect">
            <a:avLst/>
          </a:prstGeom>
        </p:spPr>
      </p:pic>
      <p:sp>
        <p:nvSpPr>
          <p:cNvPr id="2" name="Slide Number Placeholder 1">
            <a:extLst>
              <a:ext uri="{FF2B5EF4-FFF2-40B4-BE49-F238E27FC236}">
                <a16:creationId xmlns:a16="http://schemas.microsoft.com/office/drawing/2014/main" id="{3565C290-4EE4-4C09-B479-D888C86C4992}"/>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
        <p:nvSpPr>
          <p:cNvPr id="6" name="TextBox 5">
            <a:extLst>
              <a:ext uri="{FF2B5EF4-FFF2-40B4-BE49-F238E27FC236}">
                <a16:creationId xmlns:a16="http://schemas.microsoft.com/office/drawing/2014/main" id="{CBAEE5A3-1936-4037-B7F7-6D84340E43AA}"/>
              </a:ext>
            </a:extLst>
          </p:cNvPr>
          <p:cNvSpPr txBox="1"/>
          <p:nvPr/>
        </p:nvSpPr>
        <p:spPr>
          <a:xfrm>
            <a:off x="3071933" y="6315075"/>
            <a:ext cx="6376867" cy="369332"/>
          </a:xfrm>
          <a:prstGeom prst="rect">
            <a:avLst/>
          </a:prstGeom>
          <a:noFill/>
        </p:spPr>
        <p:txBody>
          <a:bodyPr wrap="square" rtlCol="0">
            <a:spAutoFit/>
          </a:bodyPr>
          <a:lstStyle/>
          <a:p>
            <a:r>
              <a:rPr lang="en-IN" b="1" dirty="0">
                <a:solidFill>
                  <a:srgbClr val="FFC000"/>
                </a:solidFill>
                <a:latin typeface="+mj-lt"/>
              </a:rPr>
              <a:t>BLOCK DIAGRAM OF ANALOG TO DIGITAL CONVERSION.</a:t>
            </a:r>
            <a:endParaRPr lang="en-US" b="1" dirty="0">
              <a:solidFill>
                <a:srgbClr val="FFC000"/>
              </a:solidFill>
              <a:latin typeface="+mj-lt"/>
            </a:endParaRPr>
          </a:p>
        </p:txBody>
      </p:sp>
      <p:pic>
        <p:nvPicPr>
          <p:cNvPr id="5" name="Picture 4">
            <a:extLst>
              <a:ext uri="{FF2B5EF4-FFF2-40B4-BE49-F238E27FC236}">
                <a16:creationId xmlns:a16="http://schemas.microsoft.com/office/drawing/2014/main" id="{62430506-FDDA-4887-937C-EB3DAA19D8E3}"/>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367621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5259B4-C1C9-4021-9EFD-0822D20E9219}"/>
              </a:ext>
            </a:extLst>
          </p:cNvPr>
          <p:cNvSpPr>
            <a:spLocks noGrp="1"/>
          </p:cNvSpPr>
          <p:nvPr>
            <p:ph type="sldNum" sz="quarter" idx="12"/>
          </p:nvPr>
        </p:nvSpPr>
        <p:spPr/>
        <p:txBody>
          <a:bodyPr/>
          <a:lstStyle/>
          <a:p>
            <a:fld id="{C263D6C4-4840-40CC-AC84-17E24B3B7BDE}" type="slidenum">
              <a:rPr lang="en-GB" smtClean="0"/>
              <a:pPr/>
              <a:t>8</a:t>
            </a:fld>
            <a:endParaRPr lang="en-GB" dirty="0"/>
          </a:p>
        </p:txBody>
      </p:sp>
      <p:sp>
        <p:nvSpPr>
          <p:cNvPr id="3" name="TextBox 2">
            <a:extLst>
              <a:ext uri="{FF2B5EF4-FFF2-40B4-BE49-F238E27FC236}">
                <a16:creationId xmlns:a16="http://schemas.microsoft.com/office/drawing/2014/main" id="{6D708B07-801A-4254-93A1-93CD2B1885A3}"/>
              </a:ext>
            </a:extLst>
          </p:cNvPr>
          <p:cNvSpPr txBox="1"/>
          <p:nvPr/>
        </p:nvSpPr>
        <p:spPr>
          <a:xfrm>
            <a:off x="645136" y="1391086"/>
            <a:ext cx="5585849"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solidFill>
                <a:latin typeface="Bahnschrift" panose="020B0502040204020203" pitchFamily="34" charset="0"/>
              </a:rPr>
              <a:t>Storing and holding of instantaneous analog signals values at fixed time intervals.</a:t>
            </a:r>
          </a:p>
          <a:p>
            <a:pPr marL="285750" indent="-285750">
              <a:buFont typeface="Arial" panose="020B0604020202020204" pitchFamily="34" charset="0"/>
              <a:buChar char="•"/>
            </a:pPr>
            <a:endParaRPr lang="en-IN" sz="2400" dirty="0">
              <a:solidFill>
                <a:schemeClr val="bg1"/>
              </a:solidFill>
              <a:latin typeface="Bahnschrift" panose="020B0502040204020203" pitchFamily="34" charset="0"/>
            </a:endParaRPr>
          </a:p>
          <a:p>
            <a:pPr marL="285750" indent="-285750">
              <a:buFont typeface="Arial" panose="020B0604020202020204" pitchFamily="34" charset="0"/>
              <a:buChar char="•"/>
            </a:pPr>
            <a:r>
              <a:rPr lang="en-IN" sz="2400" dirty="0">
                <a:solidFill>
                  <a:schemeClr val="bg1"/>
                </a:solidFill>
                <a:latin typeface="Bahnschrift" panose="020B0502040204020203" pitchFamily="34" charset="0"/>
              </a:rPr>
              <a:t>Sampling frequency is the number of times in one sec the analog signal is sampled.</a:t>
            </a:r>
          </a:p>
          <a:p>
            <a:pPr marL="285750" indent="-285750">
              <a:buFont typeface="Arial" panose="020B0604020202020204" pitchFamily="34" charset="0"/>
              <a:buChar char="•"/>
            </a:pPr>
            <a:endParaRPr lang="en-IN" sz="2400" dirty="0">
              <a:solidFill>
                <a:schemeClr val="bg1"/>
              </a:solidFill>
              <a:latin typeface="Bahnschrift" panose="020B0502040204020203" pitchFamily="34" charset="0"/>
            </a:endParaRPr>
          </a:p>
          <a:p>
            <a:pPr marL="285750" indent="-285750">
              <a:buFont typeface="Arial" panose="020B0604020202020204" pitchFamily="34" charset="0"/>
              <a:buChar char="•"/>
            </a:pPr>
            <a:r>
              <a:rPr lang="en-IN" sz="2400" dirty="0">
                <a:solidFill>
                  <a:schemeClr val="bg1"/>
                </a:solidFill>
                <a:latin typeface="Bahnschrift" panose="020B0502040204020203" pitchFamily="34" charset="0"/>
              </a:rPr>
              <a:t>Sampling rate is inversely proportional to resolution of ADC.</a:t>
            </a:r>
            <a:endParaRPr lang="en-US" sz="2400" dirty="0">
              <a:solidFill>
                <a:schemeClr val="bg1"/>
              </a:solidFill>
              <a:latin typeface="Bahnschrift" panose="020B0502040204020203" pitchFamily="34" charset="0"/>
            </a:endParaRPr>
          </a:p>
        </p:txBody>
      </p:sp>
      <p:pic>
        <p:nvPicPr>
          <p:cNvPr id="4" name="Picture 3">
            <a:extLst>
              <a:ext uri="{FF2B5EF4-FFF2-40B4-BE49-F238E27FC236}">
                <a16:creationId xmlns:a16="http://schemas.microsoft.com/office/drawing/2014/main" id="{502B539A-0BB5-4964-820D-E0D6241685A7}"/>
              </a:ext>
            </a:extLst>
          </p:cNvPr>
          <p:cNvPicPr>
            <a:picLocks noChangeAspect="1"/>
          </p:cNvPicPr>
          <p:nvPr/>
        </p:nvPicPr>
        <p:blipFill>
          <a:blip r:embed="rId2"/>
          <a:stretch>
            <a:fillRect/>
          </a:stretch>
        </p:blipFill>
        <p:spPr>
          <a:xfrm>
            <a:off x="6096000" y="4685297"/>
            <a:ext cx="5953125" cy="2039951"/>
          </a:xfrm>
          <a:prstGeom prst="rect">
            <a:avLst/>
          </a:prstGeom>
        </p:spPr>
      </p:pic>
      <p:sp>
        <p:nvSpPr>
          <p:cNvPr id="5" name="TextBox 4">
            <a:extLst>
              <a:ext uri="{FF2B5EF4-FFF2-40B4-BE49-F238E27FC236}">
                <a16:creationId xmlns:a16="http://schemas.microsoft.com/office/drawing/2014/main" id="{608A9973-82D6-4012-877C-785DDE98405A}"/>
              </a:ext>
            </a:extLst>
          </p:cNvPr>
          <p:cNvSpPr txBox="1"/>
          <p:nvPr/>
        </p:nvSpPr>
        <p:spPr>
          <a:xfrm>
            <a:off x="8033688" y="4315965"/>
            <a:ext cx="3332284" cy="369332"/>
          </a:xfrm>
          <a:prstGeom prst="rect">
            <a:avLst/>
          </a:prstGeom>
          <a:noFill/>
        </p:spPr>
        <p:txBody>
          <a:bodyPr wrap="square" rtlCol="0">
            <a:spAutoFit/>
          </a:bodyPr>
          <a:lstStyle/>
          <a:p>
            <a:r>
              <a:rPr lang="en-IN" dirty="0">
                <a:solidFill>
                  <a:schemeClr val="accent2">
                    <a:lumMod val="40000"/>
                    <a:lumOff val="60000"/>
                  </a:schemeClr>
                </a:solidFill>
                <a:latin typeface="Bahnschrift Condensed" panose="020B0502040204020203" pitchFamily="34" charset="0"/>
              </a:rPr>
              <a:t>Circuitry of the Sample and Hold</a:t>
            </a:r>
            <a:endParaRPr lang="en-US" dirty="0">
              <a:solidFill>
                <a:schemeClr val="accent2">
                  <a:lumMod val="40000"/>
                  <a:lumOff val="60000"/>
                </a:schemeClr>
              </a:solidFill>
              <a:latin typeface="Bahnschrift Condensed" panose="020B0502040204020203" pitchFamily="34" charset="0"/>
            </a:endParaRPr>
          </a:p>
        </p:txBody>
      </p:sp>
      <p:pic>
        <p:nvPicPr>
          <p:cNvPr id="6" name="Picture 5">
            <a:extLst>
              <a:ext uri="{FF2B5EF4-FFF2-40B4-BE49-F238E27FC236}">
                <a16:creationId xmlns:a16="http://schemas.microsoft.com/office/drawing/2014/main" id="{E6BE34D9-B279-46D3-B993-291F278AABA8}"/>
              </a:ext>
            </a:extLst>
          </p:cNvPr>
          <p:cNvPicPr>
            <a:picLocks noChangeAspect="1"/>
          </p:cNvPicPr>
          <p:nvPr/>
        </p:nvPicPr>
        <p:blipFill>
          <a:blip r:embed="rId3"/>
          <a:stretch>
            <a:fillRect/>
          </a:stretch>
        </p:blipFill>
        <p:spPr>
          <a:xfrm>
            <a:off x="7039099" y="2535670"/>
            <a:ext cx="4416301" cy="1335542"/>
          </a:xfrm>
          <a:prstGeom prst="rect">
            <a:avLst/>
          </a:prstGeom>
        </p:spPr>
      </p:pic>
      <p:pic>
        <p:nvPicPr>
          <p:cNvPr id="7" name="Picture 6">
            <a:extLst>
              <a:ext uri="{FF2B5EF4-FFF2-40B4-BE49-F238E27FC236}">
                <a16:creationId xmlns:a16="http://schemas.microsoft.com/office/drawing/2014/main" id="{792A8FBE-80D3-4B38-A9C9-6990D718A5CB}"/>
              </a:ext>
            </a:extLst>
          </p:cNvPr>
          <p:cNvPicPr>
            <a:picLocks noChangeAspect="1"/>
          </p:cNvPicPr>
          <p:nvPr/>
        </p:nvPicPr>
        <p:blipFill>
          <a:blip r:embed="rId4"/>
          <a:stretch>
            <a:fillRect/>
          </a:stretch>
        </p:blipFill>
        <p:spPr>
          <a:xfrm>
            <a:off x="11214307" y="111540"/>
            <a:ext cx="888585" cy="888585"/>
          </a:xfrm>
          <a:prstGeom prst="rect">
            <a:avLst/>
          </a:prstGeom>
        </p:spPr>
      </p:pic>
      <p:sp>
        <p:nvSpPr>
          <p:cNvPr id="8" name="Rectangle 7">
            <a:extLst>
              <a:ext uri="{FF2B5EF4-FFF2-40B4-BE49-F238E27FC236}">
                <a16:creationId xmlns:a16="http://schemas.microsoft.com/office/drawing/2014/main" id="{B982435E-8F4D-4222-A9D0-F1AD9476AA7A}"/>
              </a:ext>
            </a:extLst>
          </p:cNvPr>
          <p:cNvSpPr/>
          <p:nvPr/>
        </p:nvSpPr>
        <p:spPr>
          <a:xfrm>
            <a:off x="704115" y="458054"/>
            <a:ext cx="6096000" cy="646331"/>
          </a:xfrm>
          <a:prstGeom prst="rect">
            <a:avLst/>
          </a:prstGeom>
        </p:spPr>
        <p:txBody>
          <a:bodyPr>
            <a:spAutoFit/>
          </a:bodyPr>
          <a:lstStyle/>
          <a:p>
            <a:r>
              <a:rPr lang="en-US" sz="3600" b="1" u="sng" dirty="0">
                <a:solidFill>
                  <a:srgbClr val="FFC000"/>
                </a:solidFill>
              </a:rPr>
              <a:t>Sampling</a:t>
            </a:r>
            <a:r>
              <a:rPr lang="en-US" sz="3600" b="1" dirty="0">
                <a:solidFill>
                  <a:srgbClr val="FFC000"/>
                </a:solidFill>
              </a:rPr>
              <a:t>:</a:t>
            </a:r>
            <a:endParaRPr lang="en-US" sz="3600" u="sng" dirty="0">
              <a:solidFill>
                <a:schemeClr val="accent2">
                  <a:lumMod val="40000"/>
                  <a:lumOff val="60000"/>
                </a:schemeClr>
              </a:solidFill>
            </a:endParaRPr>
          </a:p>
        </p:txBody>
      </p:sp>
      <p:sp>
        <p:nvSpPr>
          <p:cNvPr id="9" name="Oval 8">
            <a:extLst>
              <a:ext uri="{FF2B5EF4-FFF2-40B4-BE49-F238E27FC236}">
                <a16:creationId xmlns:a16="http://schemas.microsoft.com/office/drawing/2014/main" id="{18854894-2C5A-4A02-B1EA-EC2BD2F5A72A}"/>
              </a:ext>
            </a:extLst>
          </p:cNvPr>
          <p:cNvSpPr/>
          <p:nvPr/>
        </p:nvSpPr>
        <p:spPr>
          <a:xfrm>
            <a:off x="274562" y="676959"/>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251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C6032A-DC9E-41C5-B1FA-A9C24C8118FC}"/>
              </a:ext>
            </a:extLst>
          </p:cNvPr>
          <p:cNvSpPr>
            <a:spLocks noGrp="1"/>
          </p:cNvSpPr>
          <p:nvPr>
            <p:ph type="sldNum" sz="quarter" idx="12"/>
          </p:nvPr>
        </p:nvSpPr>
        <p:spPr/>
        <p:txBody>
          <a:bodyPr/>
          <a:lstStyle/>
          <a:p>
            <a:fld id="{C263D6C4-4840-40CC-AC84-17E24B3B7BDE}" type="slidenum">
              <a:rPr lang="en-GB" smtClean="0"/>
              <a:pPr/>
              <a:t>9</a:t>
            </a:fld>
            <a:endParaRPr lang="en-GB" dirty="0"/>
          </a:p>
        </p:txBody>
      </p:sp>
      <p:sp>
        <p:nvSpPr>
          <p:cNvPr id="3" name="TextBox 2">
            <a:extLst>
              <a:ext uri="{FF2B5EF4-FFF2-40B4-BE49-F238E27FC236}">
                <a16:creationId xmlns:a16="http://schemas.microsoft.com/office/drawing/2014/main" id="{2C4FB19F-D254-406F-848B-014326982FDB}"/>
              </a:ext>
            </a:extLst>
          </p:cNvPr>
          <p:cNvSpPr txBox="1"/>
          <p:nvPr/>
        </p:nvSpPr>
        <p:spPr>
          <a:xfrm>
            <a:off x="416635" y="1155076"/>
            <a:ext cx="6673362" cy="3046988"/>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solidFill>
                <a:latin typeface="Bahnschrift" panose="020B0502040204020203" pitchFamily="34" charset="0"/>
              </a:rPr>
              <a:t>Once sampling is over , the values obtained are fitted into a fixed set of integers. This is called quantization.</a:t>
            </a:r>
          </a:p>
          <a:p>
            <a:pPr marL="285750" indent="-285750">
              <a:buFont typeface="Arial" panose="020B0604020202020204" pitchFamily="34" charset="0"/>
              <a:buChar char="•"/>
            </a:pPr>
            <a:r>
              <a:rPr lang="en-IN" sz="2400" dirty="0">
                <a:solidFill>
                  <a:schemeClr val="bg1"/>
                </a:solidFill>
                <a:latin typeface="Bahnschrift" panose="020B0502040204020203" pitchFamily="34" charset="0"/>
              </a:rPr>
              <a:t>There are a number of techniques to quantize the values.</a:t>
            </a:r>
          </a:p>
          <a:p>
            <a:pPr marL="285750" indent="-285750">
              <a:buFont typeface="Arial" panose="020B0604020202020204" pitchFamily="34" charset="0"/>
              <a:buChar char="•"/>
            </a:pPr>
            <a:r>
              <a:rPr lang="en-IN" sz="2400" dirty="0">
                <a:solidFill>
                  <a:schemeClr val="bg1"/>
                </a:solidFill>
                <a:latin typeface="Bahnschrift" panose="020B0502040204020203" pitchFamily="34" charset="0"/>
              </a:rPr>
              <a:t>The sampled value is fitted between 0 to 2</a:t>
            </a:r>
            <a:r>
              <a:rPr lang="en-IN" sz="2400" baseline="30000" dirty="0">
                <a:solidFill>
                  <a:schemeClr val="bg1"/>
                </a:solidFill>
                <a:latin typeface="Bahnschrift" panose="020B0502040204020203" pitchFamily="34" charset="0"/>
              </a:rPr>
              <a:t>N</a:t>
            </a:r>
            <a:r>
              <a:rPr lang="en-IN" sz="2400" dirty="0">
                <a:solidFill>
                  <a:schemeClr val="bg1"/>
                </a:solidFill>
                <a:latin typeface="Bahnschrift" panose="020B0502040204020203" pitchFamily="34" charset="0"/>
              </a:rPr>
              <a:t>  , N being the size of the register.</a:t>
            </a:r>
          </a:p>
          <a:p>
            <a:pPr marL="285750" indent="-285750">
              <a:buFont typeface="Arial" panose="020B0604020202020204" pitchFamily="34" charset="0"/>
              <a:buChar char="•"/>
            </a:pPr>
            <a:r>
              <a:rPr lang="en-IN" sz="2400" dirty="0">
                <a:solidFill>
                  <a:schemeClr val="bg1"/>
                </a:solidFill>
                <a:latin typeface="Bahnschrift" panose="020B0502040204020203" pitchFamily="34" charset="0"/>
              </a:rPr>
              <a:t>The step size is </a:t>
            </a:r>
            <a:r>
              <a:rPr lang="en-IN" sz="2400" dirty="0" err="1">
                <a:solidFill>
                  <a:schemeClr val="bg1"/>
                </a:solidFill>
                <a:latin typeface="Bahnschrift" panose="020B0502040204020203" pitchFamily="34" charset="0"/>
              </a:rPr>
              <a:t>V</a:t>
            </a:r>
            <a:r>
              <a:rPr lang="en-IN" sz="2400" baseline="-25000" dirty="0" err="1">
                <a:solidFill>
                  <a:schemeClr val="bg1"/>
                </a:solidFill>
                <a:latin typeface="Bahnschrift" panose="020B0502040204020203" pitchFamily="34" charset="0"/>
              </a:rPr>
              <a:t>ref</a:t>
            </a:r>
            <a:r>
              <a:rPr lang="en-IN" sz="2400" baseline="-25000" dirty="0">
                <a:solidFill>
                  <a:schemeClr val="bg1"/>
                </a:solidFill>
                <a:latin typeface="Bahnschrift" panose="020B0502040204020203" pitchFamily="34" charset="0"/>
              </a:rPr>
              <a:t> </a:t>
            </a:r>
            <a:r>
              <a:rPr lang="en-IN" sz="2400" dirty="0">
                <a:solidFill>
                  <a:schemeClr val="bg1"/>
                </a:solidFill>
                <a:latin typeface="Bahnschrift" panose="020B0502040204020203" pitchFamily="34" charset="0"/>
              </a:rPr>
              <a:t>/ 2</a:t>
            </a:r>
            <a:r>
              <a:rPr lang="en-IN" sz="2400" baseline="30000" dirty="0">
                <a:solidFill>
                  <a:schemeClr val="bg1"/>
                </a:solidFill>
                <a:latin typeface="Bahnschrift" panose="020B0502040204020203" pitchFamily="34" charset="0"/>
              </a:rPr>
              <a:t>N</a:t>
            </a:r>
          </a:p>
        </p:txBody>
      </p:sp>
      <p:graphicFrame>
        <p:nvGraphicFramePr>
          <p:cNvPr id="15" name="Table 14">
            <a:extLst>
              <a:ext uri="{FF2B5EF4-FFF2-40B4-BE49-F238E27FC236}">
                <a16:creationId xmlns:a16="http://schemas.microsoft.com/office/drawing/2014/main" id="{1DCF69FF-90CD-4A51-B2E2-0E8681964EEC}"/>
              </a:ext>
            </a:extLst>
          </p:cNvPr>
          <p:cNvGraphicFramePr>
            <a:graphicFrameLocks noGrp="1"/>
          </p:cNvGraphicFramePr>
          <p:nvPr>
            <p:extLst>
              <p:ext uri="{D42A27DB-BD31-4B8C-83A1-F6EECF244321}">
                <p14:modId xmlns:p14="http://schemas.microsoft.com/office/powerpoint/2010/main" val="2729544204"/>
              </p:ext>
            </p:extLst>
          </p:nvPr>
        </p:nvGraphicFramePr>
        <p:xfrm>
          <a:off x="416635" y="5181374"/>
          <a:ext cx="5618290" cy="370840"/>
        </p:xfrm>
        <a:graphic>
          <a:graphicData uri="http://schemas.openxmlformats.org/drawingml/2006/table">
            <a:tbl>
              <a:tblPr firstRow="1" bandRow="1">
                <a:tableStyleId>{5C22544A-7EE6-4342-B048-85BDC9FD1C3A}</a:tableStyleId>
              </a:tblPr>
              <a:tblGrid>
                <a:gridCol w="561829">
                  <a:extLst>
                    <a:ext uri="{9D8B030D-6E8A-4147-A177-3AD203B41FA5}">
                      <a16:colId xmlns:a16="http://schemas.microsoft.com/office/drawing/2014/main" val="188656146"/>
                    </a:ext>
                  </a:extLst>
                </a:gridCol>
                <a:gridCol w="561829">
                  <a:extLst>
                    <a:ext uri="{9D8B030D-6E8A-4147-A177-3AD203B41FA5}">
                      <a16:colId xmlns:a16="http://schemas.microsoft.com/office/drawing/2014/main" val="1549894952"/>
                    </a:ext>
                  </a:extLst>
                </a:gridCol>
                <a:gridCol w="561829">
                  <a:extLst>
                    <a:ext uri="{9D8B030D-6E8A-4147-A177-3AD203B41FA5}">
                      <a16:colId xmlns:a16="http://schemas.microsoft.com/office/drawing/2014/main" val="2640443948"/>
                    </a:ext>
                  </a:extLst>
                </a:gridCol>
                <a:gridCol w="561829">
                  <a:extLst>
                    <a:ext uri="{9D8B030D-6E8A-4147-A177-3AD203B41FA5}">
                      <a16:colId xmlns:a16="http://schemas.microsoft.com/office/drawing/2014/main" val="1303249442"/>
                    </a:ext>
                  </a:extLst>
                </a:gridCol>
                <a:gridCol w="742069">
                  <a:extLst>
                    <a:ext uri="{9D8B030D-6E8A-4147-A177-3AD203B41FA5}">
                      <a16:colId xmlns:a16="http://schemas.microsoft.com/office/drawing/2014/main" val="3850813868"/>
                    </a:ext>
                  </a:extLst>
                </a:gridCol>
                <a:gridCol w="381589">
                  <a:extLst>
                    <a:ext uri="{9D8B030D-6E8A-4147-A177-3AD203B41FA5}">
                      <a16:colId xmlns:a16="http://schemas.microsoft.com/office/drawing/2014/main" val="1205238667"/>
                    </a:ext>
                  </a:extLst>
                </a:gridCol>
                <a:gridCol w="561829">
                  <a:extLst>
                    <a:ext uri="{9D8B030D-6E8A-4147-A177-3AD203B41FA5}">
                      <a16:colId xmlns:a16="http://schemas.microsoft.com/office/drawing/2014/main" val="1948284995"/>
                    </a:ext>
                  </a:extLst>
                </a:gridCol>
                <a:gridCol w="561829">
                  <a:extLst>
                    <a:ext uri="{9D8B030D-6E8A-4147-A177-3AD203B41FA5}">
                      <a16:colId xmlns:a16="http://schemas.microsoft.com/office/drawing/2014/main" val="3222752550"/>
                    </a:ext>
                  </a:extLst>
                </a:gridCol>
                <a:gridCol w="561829">
                  <a:extLst>
                    <a:ext uri="{9D8B030D-6E8A-4147-A177-3AD203B41FA5}">
                      <a16:colId xmlns:a16="http://schemas.microsoft.com/office/drawing/2014/main" val="2357134666"/>
                    </a:ext>
                  </a:extLst>
                </a:gridCol>
                <a:gridCol w="561829">
                  <a:extLst>
                    <a:ext uri="{9D8B030D-6E8A-4147-A177-3AD203B41FA5}">
                      <a16:colId xmlns:a16="http://schemas.microsoft.com/office/drawing/2014/main" val="1646334177"/>
                    </a:ext>
                  </a:extLst>
                </a:gridCol>
              </a:tblGrid>
              <a:tr h="370840">
                <a:tc>
                  <a:txBody>
                    <a:bodyPr/>
                    <a:lstStyle/>
                    <a:p>
                      <a:r>
                        <a:rPr lang="en-IN" dirty="0"/>
                        <a:t>1</a:t>
                      </a:r>
                      <a:endParaRPr lang="en-US" dirty="0"/>
                    </a:p>
                  </a:txBody>
                  <a:tcPr/>
                </a:tc>
                <a:tc>
                  <a:txBody>
                    <a:bodyPr/>
                    <a:lstStyle/>
                    <a:p>
                      <a:r>
                        <a:rPr lang="en-IN" dirty="0"/>
                        <a:t>0</a:t>
                      </a:r>
                      <a:endParaRPr lang="en-US" dirty="0"/>
                    </a:p>
                  </a:txBody>
                  <a:tcPr/>
                </a:tc>
                <a:tc>
                  <a:txBody>
                    <a:bodyPr/>
                    <a:lstStyle/>
                    <a:p>
                      <a:r>
                        <a:rPr lang="en-IN" dirty="0"/>
                        <a:t>0</a:t>
                      </a:r>
                      <a:endParaRPr lang="en-US" dirty="0"/>
                    </a:p>
                  </a:txBody>
                  <a:tcPr/>
                </a:tc>
                <a:tc>
                  <a:txBody>
                    <a:bodyPr/>
                    <a:lstStyle/>
                    <a:p>
                      <a:r>
                        <a:rPr lang="en-IN" dirty="0"/>
                        <a:t>1</a:t>
                      </a:r>
                      <a:endParaRPr lang="en-US" dirty="0"/>
                    </a:p>
                  </a:txBody>
                  <a:tcPr/>
                </a:tc>
                <a:tc>
                  <a:txBody>
                    <a:bodyPr/>
                    <a:lstStyle/>
                    <a:p>
                      <a:r>
                        <a:rPr lang="en-IN" dirty="0"/>
                        <a:t>1</a:t>
                      </a:r>
                      <a:endParaRPr lang="en-US" dirty="0"/>
                    </a:p>
                  </a:txBody>
                  <a:tcPr/>
                </a:tc>
                <a:tc>
                  <a:txBody>
                    <a:bodyPr/>
                    <a:lstStyle/>
                    <a:p>
                      <a:r>
                        <a:rPr lang="en-IN" dirty="0"/>
                        <a:t>1</a:t>
                      </a:r>
                      <a:endParaRPr lang="en-US" dirty="0"/>
                    </a:p>
                  </a:txBody>
                  <a:tcPr/>
                </a:tc>
                <a:tc>
                  <a:txBody>
                    <a:bodyPr/>
                    <a:lstStyle/>
                    <a:p>
                      <a:r>
                        <a:rPr lang="en-IN" dirty="0"/>
                        <a:t>0</a:t>
                      </a:r>
                      <a:endParaRPr lang="en-US" dirty="0"/>
                    </a:p>
                  </a:txBody>
                  <a:tcPr/>
                </a:tc>
                <a:tc>
                  <a:txBody>
                    <a:bodyPr/>
                    <a:lstStyle/>
                    <a:p>
                      <a:r>
                        <a:rPr lang="en-IN" dirty="0"/>
                        <a:t>0</a:t>
                      </a:r>
                      <a:endParaRPr lang="en-US" dirty="0"/>
                    </a:p>
                  </a:txBody>
                  <a:tcPr/>
                </a:tc>
                <a:tc>
                  <a:txBody>
                    <a:bodyPr/>
                    <a:lstStyle/>
                    <a:p>
                      <a:r>
                        <a:rPr lang="en-IN" dirty="0"/>
                        <a:t>0</a:t>
                      </a:r>
                      <a:endParaRPr lang="en-US" dirty="0"/>
                    </a:p>
                  </a:txBody>
                  <a:tcPr/>
                </a:tc>
                <a:tc>
                  <a:txBody>
                    <a:bodyPr/>
                    <a:lstStyle/>
                    <a:p>
                      <a:r>
                        <a:rPr lang="en-IN" dirty="0"/>
                        <a:t>1</a:t>
                      </a:r>
                      <a:endParaRPr lang="en-US" dirty="0"/>
                    </a:p>
                  </a:txBody>
                  <a:tcPr/>
                </a:tc>
                <a:extLst>
                  <a:ext uri="{0D108BD9-81ED-4DB2-BD59-A6C34878D82A}">
                    <a16:rowId xmlns:a16="http://schemas.microsoft.com/office/drawing/2014/main" val="1276000516"/>
                  </a:ext>
                </a:extLst>
              </a:tr>
            </a:tbl>
          </a:graphicData>
        </a:graphic>
      </p:graphicFrame>
      <p:cxnSp>
        <p:nvCxnSpPr>
          <p:cNvPr id="19" name="Straight Arrow Connector 18">
            <a:extLst>
              <a:ext uri="{FF2B5EF4-FFF2-40B4-BE49-F238E27FC236}">
                <a16:creationId xmlns:a16="http://schemas.microsoft.com/office/drawing/2014/main" id="{74B2AB9E-E1D3-4117-B65C-C4E1DD71F8FE}"/>
              </a:ext>
            </a:extLst>
          </p:cNvPr>
          <p:cNvCxnSpPr>
            <a:cxnSpLocks/>
          </p:cNvCxnSpPr>
          <p:nvPr/>
        </p:nvCxnSpPr>
        <p:spPr>
          <a:xfrm flipH="1">
            <a:off x="6387151" y="5409413"/>
            <a:ext cx="472581" cy="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4BE427-AABE-4665-B535-28367BD18226}"/>
              </a:ext>
            </a:extLst>
          </p:cNvPr>
          <p:cNvSpPr txBox="1"/>
          <p:nvPr/>
        </p:nvSpPr>
        <p:spPr>
          <a:xfrm>
            <a:off x="7191376" y="5043890"/>
            <a:ext cx="3381375" cy="646331"/>
          </a:xfrm>
          <a:prstGeom prst="rect">
            <a:avLst/>
          </a:prstGeom>
          <a:noFill/>
        </p:spPr>
        <p:txBody>
          <a:bodyPr wrap="square" rtlCol="0">
            <a:spAutoFit/>
          </a:bodyPr>
          <a:lstStyle/>
          <a:p>
            <a:r>
              <a:rPr lang="en-IN" dirty="0">
                <a:solidFill>
                  <a:srgbClr val="FFC000"/>
                </a:solidFill>
              </a:rPr>
              <a:t>An N-bit ADC register (known as SAR in Arduino)</a:t>
            </a:r>
            <a:endParaRPr lang="en-US" dirty="0">
              <a:solidFill>
                <a:srgbClr val="FFC000"/>
              </a:solidFill>
            </a:endParaRPr>
          </a:p>
        </p:txBody>
      </p:sp>
      <p:cxnSp>
        <p:nvCxnSpPr>
          <p:cNvPr id="24" name="Straight Arrow Connector 23">
            <a:extLst>
              <a:ext uri="{FF2B5EF4-FFF2-40B4-BE49-F238E27FC236}">
                <a16:creationId xmlns:a16="http://schemas.microsoft.com/office/drawing/2014/main" id="{B1F0321E-D633-42E6-97F4-E420D8411571}"/>
              </a:ext>
            </a:extLst>
          </p:cNvPr>
          <p:cNvCxnSpPr>
            <a:cxnSpLocks/>
          </p:cNvCxnSpPr>
          <p:nvPr/>
        </p:nvCxnSpPr>
        <p:spPr>
          <a:xfrm flipV="1">
            <a:off x="2533650" y="5660456"/>
            <a:ext cx="0" cy="390524"/>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50C93F8-7F4C-4E7C-A981-7F4BA1C9EE04}"/>
              </a:ext>
            </a:extLst>
          </p:cNvPr>
          <p:cNvSpPr txBox="1"/>
          <p:nvPr/>
        </p:nvSpPr>
        <p:spPr>
          <a:xfrm>
            <a:off x="300504" y="6084535"/>
            <a:ext cx="6905624" cy="646331"/>
          </a:xfrm>
          <a:prstGeom prst="rect">
            <a:avLst/>
          </a:prstGeom>
          <a:noFill/>
        </p:spPr>
        <p:txBody>
          <a:bodyPr wrap="square" rtlCol="0">
            <a:spAutoFit/>
          </a:bodyPr>
          <a:lstStyle/>
          <a:p>
            <a:r>
              <a:rPr lang="en-IN" dirty="0">
                <a:solidFill>
                  <a:schemeClr val="accent2">
                    <a:lumMod val="40000"/>
                    <a:lumOff val="60000"/>
                  </a:schemeClr>
                </a:solidFill>
                <a:latin typeface="Bahnschrift Condensed" panose="020B0502040204020203" pitchFamily="34" charset="0"/>
              </a:rPr>
              <a:t>The value stored in this register is continuously updated , converted to decimal and then compared with the sampled value</a:t>
            </a:r>
            <a:r>
              <a:rPr lang="en-IN" dirty="0"/>
              <a:t> </a:t>
            </a:r>
            <a:endParaRPr lang="en-US" dirty="0"/>
          </a:p>
        </p:txBody>
      </p:sp>
      <p:pic>
        <p:nvPicPr>
          <p:cNvPr id="32" name="Picture 31">
            <a:extLst>
              <a:ext uri="{FF2B5EF4-FFF2-40B4-BE49-F238E27FC236}">
                <a16:creationId xmlns:a16="http://schemas.microsoft.com/office/drawing/2014/main" id="{B6720DAE-7FBD-4669-A4F4-215074E2A9DD}"/>
              </a:ext>
            </a:extLst>
          </p:cNvPr>
          <p:cNvPicPr>
            <a:picLocks noChangeAspect="1"/>
          </p:cNvPicPr>
          <p:nvPr/>
        </p:nvPicPr>
        <p:blipFill>
          <a:blip r:embed="rId2"/>
          <a:stretch>
            <a:fillRect/>
          </a:stretch>
        </p:blipFill>
        <p:spPr>
          <a:xfrm>
            <a:off x="7089997" y="1565088"/>
            <a:ext cx="4762500" cy="1733550"/>
          </a:xfrm>
          <a:prstGeom prst="rect">
            <a:avLst/>
          </a:prstGeom>
        </p:spPr>
      </p:pic>
      <p:sp>
        <p:nvSpPr>
          <p:cNvPr id="33" name="TextBox 32">
            <a:extLst>
              <a:ext uri="{FF2B5EF4-FFF2-40B4-BE49-F238E27FC236}">
                <a16:creationId xmlns:a16="http://schemas.microsoft.com/office/drawing/2014/main" id="{3EF9CF36-669D-4BF3-8E94-8FF92455F9A4}"/>
              </a:ext>
            </a:extLst>
          </p:cNvPr>
          <p:cNvSpPr txBox="1"/>
          <p:nvPr/>
        </p:nvSpPr>
        <p:spPr>
          <a:xfrm>
            <a:off x="8393990" y="3563644"/>
            <a:ext cx="3381375" cy="369332"/>
          </a:xfrm>
          <a:prstGeom prst="rect">
            <a:avLst/>
          </a:prstGeom>
          <a:noFill/>
        </p:spPr>
        <p:txBody>
          <a:bodyPr wrap="square" rtlCol="0">
            <a:spAutoFit/>
          </a:bodyPr>
          <a:lstStyle/>
          <a:p>
            <a:r>
              <a:rPr lang="en-IN" dirty="0">
                <a:solidFill>
                  <a:srgbClr val="FFC000"/>
                </a:solidFill>
                <a:latin typeface="Bahnschrift Light" panose="020B0502040204020203" pitchFamily="34" charset="0"/>
              </a:rPr>
              <a:t>Internal Circuitry of DAC</a:t>
            </a:r>
            <a:endParaRPr lang="en-US" dirty="0">
              <a:solidFill>
                <a:srgbClr val="FFC000"/>
              </a:solidFill>
              <a:latin typeface="Bahnschrift Light" panose="020B0502040204020203" pitchFamily="34" charset="0"/>
            </a:endParaRPr>
          </a:p>
        </p:txBody>
      </p:sp>
      <p:pic>
        <p:nvPicPr>
          <p:cNvPr id="11" name="Picture 10">
            <a:extLst>
              <a:ext uri="{FF2B5EF4-FFF2-40B4-BE49-F238E27FC236}">
                <a16:creationId xmlns:a16="http://schemas.microsoft.com/office/drawing/2014/main" id="{6C6337ED-B468-41CB-BDBC-32D29FE5D92F}"/>
              </a:ext>
            </a:extLst>
          </p:cNvPr>
          <p:cNvPicPr>
            <a:picLocks noChangeAspect="1"/>
          </p:cNvPicPr>
          <p:nvPr/>
        </p:nvPicPr>
        <p:blipFill>
          <a:blip r:embed="rId3"/>
          <a:stretch>
            <a:fillRect/>
          </a:stretch>
        </p:blipFill>
        <p:spPr>
          <a:xfrm>
            <a:off x="11214307" y="111540"/>
            <a:ext cx="888585" cy="888585"/>
          </a:xfrm>
          <a:prstGeom prst="rect">
            <a:avLst/>
          </a:prstGeom>
        </p:spPr>
      </p:pic>
      <p:sp>
        <p:nvSpPr>
          <p:cNvPr id="12" name="Oval 11">
            <a:extLst>
              <a:ext uri="{FF2B5EF4-FFF2-40B4-BE49-F238E27FC236}">
                <a16:creationId xmlns:a16="http://schemas.microsoft.com/office/drawing/2014/main" id="{46585AF8-842E-48D4-A1CC-13B4E19E97C7}"/>
              </a:ext>
            </a:extLst>
          </p:cNvPr>
          <p:cNvSpPr/>
          <p:nvPr/>
        </p:nvSpPr>
        <p:spPr>
          <a:xfrm>
            <a:off x="274562" y="676959"/>
            <a:ext cx="284147" cy="27395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2A5BCDE3-1C2F-4239-91A6-BB4DA651EBFD}"/>
              </a:ext>
            </a:extLst>
          </p:cNvPr>
          <p:cNvSpPr/>
          <p:nvPr/>
        </p:nvSpPr>
        <p:spPr>
          <a:xfrm>
            <a:off x="558709" y="491332"/>
            <a:ext cx="2800767" cy="584775"/>
          </a:xfrm>
          <a:prstGeom prst="rect">
            <a:avLst/>
          </a:prstGeom>
        </p:spPr>
        <p:txBody>
          <a:bodyPr wrap="none">
            <a:spAutoFit/>
          </a:bodyPr>
          <a:lstStyle/>
          <a:p>
            <a:r>
              <a:rPr lang="en-US" sz="3200" b="1" u="sng" dirty="0">
                <a:solidFill>
                  <a:srgbClr val="FFC000"/>
                </a:solidFill>
              </a:rPr>
              <a:t>Quantization</a:t>
            </a:r>
            <a:r>
              <a:rPr lang="en-US" sz="3200" b="1" dirty="0">
                <a:solidFill>
                  <a:srgbClr val="FFC000"/>
                </a:solidFill>
              </a:rPr>
              <a:t>:</a:t>
            </a:r>
            <a:endParaRPr lang="en-US" sz="3200" b="1" u="sng" dirty="0">
              <a:solidFill>
                <a:srgbClr val="FFC000"/>
              </a:solidFill>
            </a:endParaRPr>
          </a:p>
        </p:txBody>
      </p:sp>
    </p:spTree>
    <p:extLst>
      <p:ext uri="{BB962C8B-B14F-4D97-AF65-F5344CB8AC3E}">
        <p14:creationId xmlns:p14="http://schemas.microsoft.com/office/powerpoint/2010/main" val="100591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92231-163D-4428-A2B8-DA1FE0274129}">
  <ds:schemaRefs>
    <ds:schemaRef ds:uri="http://schemas.microsoft.com/sharepoint/v3"/>
    <ds:schemaRef ds:uri="http://purl.org/dc/terms/"/>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fb0879af-3eba-417a-a55a-ffe6dcd6ca77"/>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2547</Words>
  <Application>Microsoft Office PowerPoint</Application>
  <PresentationFormat>Widescreen</PresentationFormat>
  <Paragraphs>494</Paragraphs>
  <Slides>57</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57</vt:i4>
      </vt:variant>
    </vt:vector>
  </HeadingPairs>
  <TitlesOfParts>
    <vt:vector size="77" baseType="lpstr">
      <vt:lpstr>28 Days Later</vt:lpstr>
      <vt:lpstr>Arial</vt:lpstr>
      <vt:lpstr>Arial Black</vt:lpstr>
      <vt:lpstr>Bahnschrift</vt:lpstr>
      <vt:lpstr>Bahnschrift Condensed</vt:lpstr>
      <vt:lpstr>Bahnschrift Light</vt:lpstr>
      <vt:lpstr>Bookman Old Style</vt:lpstr>
      <vt:lpstr>Calibri</vt:lpstr>
      <vt:lpstr>Cambria Math</vt:lpstr>
      <vt:lpstr>Code Bold</vt:lpstr>
      <vt:lpstr>Consolas</vt:lpstr>
      <vt:lpstr>French Script MT</vt:lpstr>
      <vt:lpstr>Lucida Console</vt:lpstr>
      <vt:lpstr>Rockwell</vt:lpstr>
      <vt:lpstr>Tahoma</vt:lpstr>
      <vt:lpstr>Times New Roman</vt:lpstr>
      <vt:lpstr>Trade Gothic LT Pro</vt:lpstr>
      <vt:lpstr>Trebuchet MS</vt:lpstr>
      <vt:lpstr>Wingdings</vt:lpstr>
      <vt:lpstr>Office Theme</vt:lpstr>
      <vt:lpstr>µ-CON Workshop’18</vt:lpstr>
      <vt:lpstr>Session 4: ADCs and USART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 7 Bit Parity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2018-09-13T18:27:04Z</dcterms:created>
  <dcterms:modified xsi:type="dcterms:W3CDTF">2018-09-24T15:57:09Z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