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9"/>
  </p:notesMasterIdLst>
  <p:handoutMasterIdLst>
    <p:handoutMasterId r:id="rId40"/>
  </p:handoutMasterIdLst>
  <p:sldIdLst>
    <p:sldId id="256" r:id="rId5"/>
    <p:sldId id="257" r:id="rId6"/>
    <p:sldId id="289" r:id="rId7"/>
    <p:sldId id="282" r:id="rId8"/>
    <p:sldId id="290" r:id="rId9"/>
    <p:sldId id="291" r:id="rId10"/>
    <p:sldId id="287" r:id="rId11"/>
    <p:sldId id="292" r:id="rId12"/>
    <p:sldId id="293" r:id="rId13"/>
    <p:sldId id="295" r:id="rId14"/>
    <p:sldId id="297" r:id="rId15"/>
    <p:sldId id="296" r:id="rId16"/>
    <p:sldId id="298" r:id="rId17"/>
    <p:sldId id="299" r:id="rId18"/>
    <p:sldId id="300" r:id="rId19"/>
    <p:sldId id="313" r:id="rId20"/>
    <p:sldId id="314" r:id="rId21"/>
    <p:sldId id="301" r:id="rId22"/>
    <p:sldId id="302" r:id="rId23"/>
    <p:sldId id="304" r:id="rId24"/>
    <p:sldId id="306" r:id="rId25"/>
    <p:sldId id="307" r:id="rId26"/>
    <p:sldId id="308" r:id="rId27"/>
    <p:sldId id="309" r:id="rId28"/>
    <p:sldId id="310" r:id="rId29"/>
    <p:sldId id="311" r:id="rId30"/>
    <p:sldId id="312" r:id="rId31"/>
    <p:sldId id="315" r:id="rId32"/>
    <p:sldId id="316" r:id="rId33"/>
    <p:sldId id="317" r:id="rId34"/>
    <p:sldId id="318" r:id="rId35"/>
    <p:sldId id="319" r:id="rId36"/>
    <p:sldId id="320" r:id="rId37"/>
    <p:sldId id="26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52"/>
    <a:srgbClr val="06405E"/>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144" y="6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292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GB" smtClean="0"/>
              <a:t>23/09/2018</a:t>
            </a:fld>
            <a:endParaRPr lang="en-GB"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GB" smtClean="0"/>
              <a:t>‹#›</a:t>
            </a:fld>
            <a:endParaRPr lang="en-GB"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GB" smtClean="0"/>
              <a:t>23/09/2018</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GB" smtClean="0"/>
              <a:t>‹#›</a:t>
            </a:fld>
            <a:endParaRPr lang="en-GB"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dirty="0"/>
              <a:t>TITLE</a:t>
            </a:r>
            <a:endParaRPr lang="en-GB" dirty="0"/>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a:t>Click to edit Master subtitle style</a:t>
            </a:r>
            <a:endParaRPr lang="en-GB" dirty="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dirty="0"/>
              <a:t>Insert image</a:t>
            </a:r>
            <a:endParaRPr lang="en-GB" dirty="0"/>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dirty="0"/>
              <a:t>Insert image</a:t>
            </a:r>
            <a:endParaRPr lang="en-GB" dirty="0"/>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dirty="0"/>
              <a:t>Thank You</a:t>
            </a:r>
            <a:endParaRPr lang="en-GB" dirty="0"/>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dirty="0"/>
              <a:t>Thank You</a:t>
            </a:r>
            <a:endParaRPr lang="en-GB" dirty="0"/>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362039" y="37292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dirty="0"/>
              <a:t>Section Title 01</a:t>
            </a:r>
            <a:endParaRPr lang="en-GB" dirty="0"/>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dirty="0"/>
              <a:t>Section Title 01</a:t>
            </a:r>
            <a:endParaRPr lang="en-GB" dirty="0"/>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dirty="0"/>
              <a:t>Quote</a:t>
            </a:r>
            <a:endParaRPr lang="en-GB" dirty="0"/>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GB" smtClean="0"/>
              <a:t>‹#›</a:t>
            </a:fld>
            <a:endParaRPr lang="en-GB"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17.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8.svg"/></Relationships>
</file>

<file path=ppt/slides/_rels/slide1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8.sv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456688" y="3131946"/>
                <a:ext cx="8582374" cy="1033670"/>
              </a:xfrm>
            </p:spPr>
            <p:txBody>
              <a:bodyPr/>
              <a:lstStyle/>
              <a:p>
                <a14:m>
                  <m:oMath xmlns:m="http://schemas.openxmlformats.org/officeDocument/2006/math">
                    <m:r>
                      <a:rPr lang="en-US" i="1" dirty="0">
                        <a:latin typeface="Cambria Math" panose="02040503050406030204" pitchFamily="18" charset="0"/>
                      </a:rPr>
                      <m:t>µ</m:t>
                    </m:r>
                  </m:oMath>
                </a14:m>
                <a:r>
                  <a:rPr lang="en-GB" dirty="0"/>
                  <a:t>-CON Workshop’18</a:t>
                </a:r>
              </a:p>
            </p:txBody>
          </p:sp>
        </mc:Choice>
        <mc:Fallback xmlns="">
          <p:sp>
            <p:nvSpPr>
              <p:cNvPr id="2" name="Title 1">
                <a:extLst>
                  <a:ext uri="{FF2B5EF4-FFF2-40B4-BE49-F238E27FC236}">
                    <a16:creationId xmlns:a16="http://schemas.microsoft.com/office/drawing/2014/main" id="{632BE5BF-9922-45FB-8F3F-4446D40A051B}"/>
                  </a:ext>
                </a:extLst>
              </p:cNvPr>
              <p:cNvSpPr>
                <a:spLocks noGrp="1" noRot="1" noChangeAspect="1" noMove="1" noResize="1" noEditPoints="1" noAdjustHandles="1" noChangeArrowheads="1" noChangeShapeType="1" noTextEdit="1"/>
              </p:cNvSpPr>
              <p:nvPr>
                <p:ph type="ctrTitle"/>
              </p:nvPr>
            </p:nvSpPr>
            <p:spPr>
              <a:xfrm>
                <a:off x="2456688" y="3131946"/>
                <a:ext cx="8582374" cy="1033670"/>
              </a:xfrm>
              <a:blipFill>
                <a:blip r:embed="rId2"/>
                <a:stretch>
                  <a:fillRect t="-27219" b="-45562"/>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2BBBDA3B-247E-4357-A175-1A978FF7238C}"/>
              </a:ext>
            </a:extLst>
          </p:cNvPr>
          <p:cNvPicPr>
            <a:picLocks noChangeAspect="1"/>
          </p:cNvPicPr>
          <p:nvPr/>
        </p:nvPicPr>
        <p:blipFill>
          <a:blip r:embed="rId3"/>
          <a:stretch>
            <a:fillRect/>
          </a:stretch>
        </p:blipFill>
        <p:spPr>
          <a:xfrm>
            <a:off x="5349468" y="1285462"/>
            <a:ext cx="1731602" cy="1731602"/>
          </a:xfrm>
          <a:prstGeom prst="rect">
            <a:avLst/>
          </a:prstGeom>
        </p:spPr>
      </p:pic>
      <p:sp>
        <p:nvSpPr>
          <p:cNvPr id="10" name="TextBox 9">
            <a:extLst>
              <a:ext uri="{FF2B5EF4-FFF2-40B4-BE49-F238E27FC236}">
                <a16:creationId xmlns:a16="http://schemas.microsoft.com/office/drawing/2014/main" id="{99F30115-60E9-4189-9FA1-EDA5FE096E90}"/>
              </a:ext>
            </a:extLst>
          </p:cNvPr>
          <p:cNvSpPr txBox="1"/>
          <p:nvPr/>
        </p:nvSpPr>
        <p:spPr>
          <a:xfrm>
            <a:off x="2711425" y="4781760"/>
            <a:ext cx="7007689" cy="1077218"/>
          </a:xfrm>
          <a:prstGeom prst="rect">
            <a:avLst/>
          </a:prstGeom>
          <a:noFill/>
        </p:spPr>
        <p:txBody>
          <a:bodyPr wrap="none" rtlCol="0">
            <a:spAutoFit/>
          </a:bodyPr>
          <a:lstStyle/>
          <a:p>
            <a:pPr algn="ctr"/>
            <a:r>
              <a:rPr lang="en-IN" sz="3200" b="1" i="1" dirty="0">
                <a:solidFill>
                  <a:schemeClr val="bg1"/>
                </a:solidFill>
                <a:latin typeface="Code Bold" panose="020B0604020202020204" pitchFamily="50" charset="0"/>
              </a:rPr>
              <a:t>“ Wireless Game Controller </a:t>
            </a:r>
          </a:p>
          <a:p>
            <a:pPr algn="ctr"/>
            <a:r>
              <a:rPr lang="en-IN" sz="3200" b="1" i="1" dirty="0">
                <a:solidFill>
                  <a:schemeClr val="bg1"/>
                </a:solidFill>
                <a:latin typeface="Code Bold" panose="020B0604020202020204" pitchFamily="50" charset="0"/>
              </a:rPr>
              <a:t>Using Infrared Data Transmission ”</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5C2A74A-8596-4FD6-8E55-75C8F6658B75}"/>
              </a:ext>
            </a:extLst>
          </p:cNvPr>
          <p:cNvGrpSpPr/>
          <p:nvPr/>
        </p:nvGrpSpPr>
        <p:grpSpPr>
          <a:xfrm>
            <a:off x="10968" y="1180974"/>
            <a:ext cx="12192001" cy="5787862"/>
            <a:chOff x="-1" y="1357409"/>
            <a:chExt cx="12192001" cy="4917518"/>
          </a:xfrm>
        </p:grpSpPr>
        <p:sp>
          <p:nvSpPr>
            <p:cNvPr id="10" name="Rectangle: Single Corner Snipped 9">
              <a:extLst>
                <a:ext uri="{FF2B5EF4-FFF2-40B4-BE49-F238E27FC236}">
                  <a16:creationId xmlns:a16="http://schemas.microsoft.com/office/drawing/2014/main" id="{47232E0A-1A21-4303-934F-F5C1C5440E15}"/>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1" name="Rectangle: Single Corner Snipped 10">
              <a:extLst>
                <a:ext uri="{FF2B5EF4-FFF2-40B4-BE49-F238E27FC236}">
                  <a16:creationId xmlns:a16="http://schemas.microsoft.com/office/drawing/2014/main" id="{006B9434-0390-48DA-A988-8254FCB40476}"/>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513774" y="431140"/>
            <a:ext cx="11214100" cy="646331"/>
          </a:xfrm>
        </p:spPr>
        <p:txBody>
          <a:bodyPr/>
          <a:lstStyle/>
          <a:p>
            <a:r>
              <a:rPr lang="en-US" sz="4000" u="sng" dirty="0">
                <a:solidFill>
                  <a:srgbClr val="FFC000"/>
                </a:solidFill>
              </a:rPr>
              <a:t>NEC-Protocol</a:t>
            </a:r>
            <a:r>
              <a:rPr lang="en-US" sz="4000" dirty="0">
                <a:solidFill>
                  <a:srgbClr val="FFC000"/>
                </a:solidFill>
              </a:rPr>
              <a:t>:</a:t>
            </a:r>
            <a:r>
              <a:rPr lang="en-US" sz="4000" u="sng" dirty="0">
                <a:solidFill>
                  <a:srgbClr val="FFC000"/>
                </a:solidFill>
              </a:rPr>
              <a:t> </a:t>
            </a:r>
            <a:endParaRPr lang="en-GB" sz="4000" u="sng" dirty="0">
              <a:solidFill>
                <a:srgbClr val="FFC000"/>
              </a:solidFill>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10</a:t>
            </a:fld>
            <a:endParaRPr lang="en-GB" dirty="0"/>
          </a:p>
        </p:txBody>
      </p:sp>
      <p:pic>
        <p:nvPicPr>
          <p:cNvPr id="8" name="Picture 7">
            <a:extLst>
              <a:ext uri="{FF2B5EF4-FFF2-40B4-BE49-F238E27FC236}">
                <a16:creationId xmlns:a16="http://schemas.microsoft.com/office/drawing/2014/main" id="{310EF950-9D84-48D7-B76C-6B4AEFFFB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3" name="Oval 2">
            <a:extLst>
              <a:ext uri="{FF2B5EF4-FFF2-40B4-BE49-F238E27FC236}">
                <a16:creationId xmlns:a16="http://schemas.microsoft.com/office/drawing/2014/main" id="{349CD39C-3991-4834-AA7F-889853A2D72F}"/>
              </a:ext>
            </a:extLst>
          </p:cNvPr>
          <p:cNvSpPr/>
          <p:nvPr/>
        </p:nvSpPr>
        <p:spPr>
          <a:xfrm>
            <a:off x="195003" y="595744"/>
            <a:ext cx="281939" cy="279689"/>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41B25C7D-EB74-43C8-B3EC-E94026BC60D2}"/>
              </a:ext>
            </a:extLst>
          </p:cNvPr>
          <p:cNvSpPr/>
          <p:nvPr/>
        </p:nvSpPr>
        <p:spPr>
          <a:xfrm>
            <a:off x="292097" y="1383217"/>
            <a:ext cx="11567393" cy="3046988"/>
          </a:xfrm>
          <a:prstGeom prst="rect">
            <a:avLst/>
          </a:prstGeom>
        </p:spPr>
        <p:txBody>
          <a:bodyPr wrap="square">
            <a:spAutoFit/>
          </a:bodyPr>
          <a:lstStyle/>
          <a:p>
            <a:pPr marL="457200" indent="-457200">
              <a:buFont typeface="Wingdings" panose="05000000000000000000" pitchFamily="2" charset="2"/>
              <a:buChar char="v"/>
            </a:pPr>
            <a:r>
              <a:rPr lang="en-US" sz="2800" dirty="0">
                <a:solidFill>
                  <a:schemeClr val="bg1"/>
                </a:solidFill>
                <a:latin typeface="Times New Roman" panose="02020603050405020304" pitchFamily="18" charset="0"/>
                <a:cs typeface="Times New Roman" panose="02020603050405020304" pitchFamily="18" charset="0"/>
              </a:rPr>
              <a:t>Based on pulse distance encoding.</a:t>
            </a:r>
          </a:p>
          <a:p>
            <a:endParaRPr lang="en-US" sz="2400" dirty="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800" i="1" dirty="0">
                <a:solidFill>
                  <a:schemeClr val="bg1"/>
                </a:solidFill>
                <a:latin typeface="Times New Roman" panose="02020603050405020304" pitchFamily="18" charset="0"/>
                <a:cs typeface="Times New Roman" panose="02020603050405020304" pitchFamily="18" charset="0"/>
              </a:rPr>
              <a:t>Logical 0</a:t>
            </a:r>
            <a:r>
              <a:rPr lang="en-US" sz="2800" dirty="0">
                <a:solidFill>
                  <a:schemeClr val="bg1"/>
                </a:solidFill>
                <a:latin typeface="Times New Roman" panose="02020603050405020304" pitchFamily="18" charset="0"/>
                <a:cs typeface="Times New Roman" panose="02020603050405020304" pitchFamily="18" charset="0"/>
              </a:rPr>
              <a:t> : 562.5µs Pulse Burst followed by 562.5µs space ( Digital LOW).</a:t>
            </a:r>
          </a:p>
          <a:p>
            <a:pPr marL="457200" indent="-457200">
              <a:buFont typeface="Wingdings" panose="05000000000000000000" pitchFamily="2" charset="2"/>
              <a:buChar char="v"/>
            </a:pPr>
            <a:endParaRPr lang="en-US" sz="2800" dirty="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800" i="1" dirty="0">
                <a:solidFill>
                  <a:schemeClr val="bg1"/>
                </a:solidFill>
                <a:latin typeface="Times New Roman" panose="02020603050405020304" pitchFamily="18" charset="0"/>
                <a:cs typeface="Times New Roman" panose="02020603050405020304" pitchFamily="18" charset="0"/>
              </a:rPr>
              <a:t>Logical 1</a:t>
            </a:r>
            <a:r>
              <a:rPr lang="en-US" sz="2800" dirty="0">
                <a:solidFill>
                  <a:schemeClr val="bg1"/>
                </a:solidFill>
                <a:latin typeface="Times New Roman" panose="02020603050405020304" pitchFamily="18" charset="0"/>
                <a:cs typeface="Times New Roman" panose="02020603050405020304" pitchFamily="18" charset="0"/>
              </a:rPr>
              <a:t>: 562.5µs Pulse Burst followed by 1.6875ms space.</a:t>
            </a:r>
          </a:p>
          <a:p>
            <a:endParaRPr lang="en-US" sz="2800" dirty="0">
              <a:solidFill>
                <a:schemeClr val="bg1"/>
              </a:solidFill>
              <a:latin typeface="Times New Roman" panose="02020603050405020304" pitchFamily="18" charset="0"/>
              <a:cs typeface="Times New Roman" panose="02020603050405020304" pitchFamily="18" charset="0"/>
            </a:endParaRPr>
          </a:p>
          <a:p>
            <a:endParaRPr lang="en-US" sz="2800" dirty="0">
              <a:solidFill>
                <a:schemeClr val="bg1"/>
              </a:solidFill>
              <a:latin typeface="Times New Roman" panose="02020603050405020304" pitchFamily="18" charset="0"/>
              <a:cs typeface="Times New Roman" panose="02020603050405020304" pitchFamily="18" charset="0"/>
            </a:endParaRPr>
          </a:p>
        </p:txBody>
      </p:sp>
      <p:grpSp>
        <p:nvGrpSpPr>
          <p:cNvPr id="30" name="Group 29">
            <a:extLst>
              <a:ext uri="{FF2B5EF4-FFF2-40B4-BE49-F238E27FC236}">
                <a16:creationId xmlns:a16="http://schemas.microsoft.com/office/drawing/2014/main" id="{7784B391-C24F-45AB-BA50-E4E3F4721198}"/>
              </a:ext>
            </a:extLst>
          </p:cNvPr>
          <p:cNvGrpSpPr/>
          <p:nvPr/>
        </p:nvGrpSpPr>
        <p:grpSpPr>
          <a:xfrm>
            <a:off x="1960415" y="3860355"/>
            <a:ext cx="1699939" cy="2256850"/>
            <a:chOff x="1711036" y="4109740"/>
            <a:chExt cx="1699939" cy="2256850"/>
          </a:xfrm>
        </p:grpSpPr>
        <p:grpSp>
          <p:nvGrpSpPr>
            <p:cNvPr id="16" name="Group 15">
              <a:extLst>
                <a:ext uri="{FF2B5EF4-FFF2-40B4-BE49-F238E27FC236}">
                  <a16:creationId xmlns:a16="http://schemas.microsoft.com/office/drawing/2014/main" id="{04AB790A-0219-4100-A9EC-BDCE1913F748}"/>
                </a:ext>
              </a:extLst>
            </p:cNvPr>
            <p:cNvGrpSpPr/>
            <p:nvPr/>
          </p:nvGrpSpPr>
          <p:grpSpPr>
            <a:xfrm>
              <a:off x="1711036" y="4109740"/>
              <a:ext cx="1699939" cy="1844381"/>
              <a:chOff x="962891" y="4012758"/>
              <a:chExt cx="1699939" cy="1844381"/>
            </a:xfrm>
          </p:grpSpPr>
          <p:grpSp>
            <p:nvGrpSpPr>
              <p:cNvPr id="13" name="Group 12">
                <a:extLst>
                  <a:ext uri="{FF2B5EF4-FFF2-40B4-BE49-F238E27FC236}">
                    <a16:creationId xmlns:a16="http://schemas.microsoft.com/office/drawing/2014/main" id="{6775203A-7424-4C5A-8F74-CBB49E96D2F9}"/>
                  </a:ext>
                </a:extLst>
              </p:cNvPr>
              <p:cNvGrpSpPr/>
              <p:nvPr/>
            </p:nvGrpSpPr>
            <p:grpSpPr>
              <a:xfrm>
                <a:off x="962891" y="4012758"/>
                <a:ext cx="914400" cy="1844381"/>
                <a:chOff x="962891" y="4012758"/>
                <a:chExt cx="914400" cy="1844381"/>
              </a:xfrm>
            </p:grpSpPr>
            <p:sp>
              <p:nvSpPr>
                <p:cNvPr id="4" name="Frame 3">
                  <a:extLst>
                    <a:ext uri="{FF2B5EF4-FFF2-40B4-BE49-F238E27FC236}">
                      <a16:creationId xmlns:a16="http://schemas.microsoft.com/office/drawing/2014/main" id="{E748DFE7-5A60-419E-BF8E-5D94A6B02441}"/>
                    </a:ext>
                  </a:extLst>
                </p:cNvPr>
                <p:cNvSpPr/>
                <p:nvPr/>
              </p:nvSpPr>
              <p:spPr>
                <a:xfrm>
                  <a:off x="1136073" y="4012758"/>
                  <a:ext cx="568036" cy="1673293"/>
                </a:xfrm>
                <a:prstGeom prst="fram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Rectangle 4">
                  <a:extLst>
                    <a:ext uri="{FF2B5EF4-FFF2-40B4-BE49-F238E27FC236}">
                      <a16:creationId xmlns:a16="http://schemas.microsoft.com/office/drawing/2014/main" id="{3D0F761E-7726-4584-A814-2D9477D98980}"/>
                    </a:ext>
                  </a:extLst>
                </p:cNvPr>
                <p:cNvSpPr/>
                <p:nvPr/>
              </p:nvSpPr>
              <p:spPr>
                <a:xfrm>
                  <a:off x="962891" y="5565783"/>
                  <a:ext cx="914400" cy="291356"/>
                </a:xfrm>
                <a:prstGeom prst="rect">
                  <a:avLst/>
                </a:prstGeom>
                <a:solidFill>
                  <a:srgbClr val="0033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5" name="Straight Connector 14">
                <a:extLst>
                  <a:ext uri="{FF2B5EF4-FFF2-40B4-BE49-F238E27FC236}">
                    <a16:creationId xmlns:a16="http://schemas.microsoft.com/office/drawing/2014/main" id="{49C1B571-E5C9-49B5-8B24-94875E71130F}"/>
                  </a:ext>
                </a:extLst>
              </p:cNvPr>
              <p:cNvCxnSpPr/>
              <p:nvPr/>
            </p:nvCxnSpPr>
            <p:spPr>
              <a:xfrm>
                <a:off x="1659768" y="5524218"/>
                <a:ext cx="1003062"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a:extLst>
                <a:ext uri="{FF2B5EF4-FFF2-40B4-BE49-F238E27FC236}">
                  <a16:creationId xmlns:a16="http://schemas.microsoft.com/office/drawing/2014/main" id="{C2557492-B00A-45E5-BE59-6195C360507E}"/>
                </a:ext>
              </a:extLst>
            </p:cNvPr>
            <p:cNvCxnSpPr/>
            <p:nvPr/>
          </p:nvCxnSpPr>
          <p:spPr>
            <a:xfrm>
              <a:off x="1844178" y="5954121"/>
              <a:ext cx="576065" cy="0"/>
            </a:xfrm>
            <a:prstGeom prst="straightConnector1">
              <a:avLst/>
            </a:prstGeom>
            <a:ln w="28575">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F4098AA-842C-4010-B512-E2DC892A4733}"/>
                </a:ext>
              </a:extLst>
            </p:cNvPr>
            <p:cNvCxnSpPr>
              <a:cxnSpLocks/>
            </p:cNvCxnSpPr>
            <p:nvPr/>
          </p:nvCxnSpPr>
          <p:spPr>
            <a:xfrm>
              <a:off x="2402629" y="5954118"/>
              <a:ext cx="1008346" cy="2"/>
            </a:xfrm>
            <a:prstGeom prst="straightConnector1">
              <a:avLst/>
            </a:prstGeom>
            <a:ln w="28575">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4DAE00C-045A-453F-8110-C16BB90E6B52}"/>
                </a:ext>
              </a:extLst>
            </p:cNvPr>
            <p:cNvSpPr txBox="1"/>
            <p:nvPr/>
          </p:nvSpPr>
          <p:spPr>
            <a:xfrm>
              <a:off x="1760471" y="6058813"/>
              <a:ext cx="763351" cy="307777"/>
            </a:xfrm>
            <a:prstGeom prst="rect">
              <a:avLst/>
            </a:prstGeom>
            <a:noFill/>
          </p:spPr>
          <p:txBody>
            <a:bodyPr wrap="none" rtlCol="0">
              <a:spAutoFit/>
            </a:bodyPr>
            <a:lstStyle/>
            <a:p>
              <a:r>
                <a:rPr lang="en-US" sz="1400" dirty="0">
                  <a:solidFill>
                    <a:schemeClr val="bg1"/>
                  </a:solidFill>
                  <a:latin typeface="Times New Roman" panose="02020603050405020304" pitchFamily="18" charset="0"/>
                  <a:cs typeface="Times New Roman" panose="02020603050405020304" pitchFamily="18" charset="0"/>
                </a:rPr>
                <a:t>562.5µs</a:t>
              </a:r>
              <a:endParaRPr lang="en-IN" sz="1400" dirty="0"/>
            </a:p>
          </p:txBody>
        </p:sp>
        <p:sp>
          <p:nvSpPr>
            <p:cNvPr id="29" name="TextBox 28">
              <a:extLst>
                <a:ext uri="{FF2B5EF4-FFF2-40B4-BE49-F238E27FC236}">
                  <a16:creationId xmlns:a16="http://schemas.microsoft.com/office/drawing/2014/main" id="{BA8E892C-69E3-4FAA-B463-4C8AEED61865}"/>
                </a:ext>
              </a:extLst>
            </p:cNvPr>
            <p:cNvSpPr txBox="1"/>
            <p:nvPr/>
          </p:nvSpPr>
          <p:spPr>
            <a:xfrm>
              <a:off x="2553829" y="6042847"/>
              <a:ext cx="763351" cy="307777"/>
            </a:xfrm>
            <a:prstGeom prst="rect">
              <a:avLst/>
            </a:prstGeom>
            <a:noFill/>
          </p:spPr>
          <p:txBody>
            <a:bodyPr wrap="none" rtlCol="0">
              <a:spAutoFit/>
            </a:bodyPr>
            <a:lstStyle/>
            <a:p>
              <a:r>
                <a:rPr lang="en-US" sz="1400" dirty="0">
                  <a:solidFill>
                    <a:schemeClr val="bg1"/>
                  </a:solidFill>
                  <a:latin typeface="Times New Roman" panose="02020603050405020304" pitchFamily="18" charset="0"/>
                  <a:cs typeface="Times New Roman" panose="02020603050405020304" pitchFamily="18" charset="0"/>
                </a:rPr>
                <a:t>562.5µs</a:t>
              </a:r>
              <a:endParaRPr lang="en-IN" sz="1400" dirty="0"/>
            </a:p>
          </p:txBody>
        </p:sp>
      </p:grpSp>
      <p:grpSp>
        <p:nvGrpSpPr>
          <p:cNvPr id="31" name="Group 30">
            <a:extLst>
              <a:ext uri="{FF2B5EF4-FFF2-40B4-BE49-F238E27FC236}">
                <a16:creationId xmlns:a16="http://schemas.microsoft.com/office/drawing/2014/main" id="{E7D02D5A-1687-49B2-9845-8D9631C4A572}"/>
              </a:ext>
            </a:extLst>
          </p:cNvPr>
          <p:cNvGrpSpPr/>
          <p:nvPr/>
        </p:nvGrpSpPr>
        <p:grpSpPr>
          <a:xfrm>
            <a:off x="7005283" y="3832644"/>
            <a:ext cx="2609772" cy="2256850"/>
            <a:chOff x="1711036" y="4109740"/>
            <a:chExt cx="2609772" cy="2256850"/>
          </a:xfrm>
        </p:grpSpPr>
        <p:grpSp>
          <p:nvGrpSpPr>
            <p:cNvPr id="32" name="Group 31">
              <a:extLst>
                <a:ext uri="{FF2B5EF4-FFF2-40B4-BE49-F238E27FC236}">
                  <a16:creationId xmlns:a16="http://schemas.microsoft.com/office/drawing/2014/main" id="{7A69B170-7BC1-4413-B21D-3C599B164DE0}"/>
                </a:ext>
              </a:extLst>
            </p:cNvPr>
            <p:cNvGrpSpPr/>
            <p:nvPr/>
          </p:nvGrpSpPr>
          <p:grpSpPr>
            <a:xfrm>
              <a:off x="1711036" y="4109740"/>
              <a:ext cx="2609772" cy="1844381"/>
              <a:chOff x="962891" y="4012758"/>
              <a:chExt cx="2609772" cy="1844381"/>
            </a:xfrm>
          </p:grpSpPr>
          <p:grpSp>
            <p:nvGrpSpPr>
              <p:cNvPr id="37" name="Group 36">
                <a:extLst>
                  <a:ext uri="{FF2B5EF4-FFF2-40B4-BE49-F238E27FC236}">
                    <a16:creationId xmlns:a16="http://schemas.microsoft.com/office/drawing/2014/main" id="{E5A446B3-486C-490B-95DF-CBA52C6A8A3D}"/>
                  </a:ext>
                </a:extLst>
              </p:cNvPr>
              <p:cNvGrpSpPr/>
              <p:nvPr/>
            </p:nvGrpSpPr>
            <p:grpSpPr>
              <a:xfrm>
                <a:off x="962891" y="4012758"/>
                <a:ext cx="914400" cy="1844381"/>
                <a:chOff x="962891" y="4012758"/>
                <a:chExt cx="914400" cy="1844381"/>
              </a:xfrm>
            </p:grpSpPr>
            <p:sp>
              <p:nvSpPr>
                <p:cNvPr id="39" name="Frame 38">
                  <a:extLst>
                    <a:ext uri="{FF2B5EF4-FFF2-40B4-BE49-F238E27FC236}">
                      <a16:creationId xmlns:a16="http://schemas.microsoft.com/office/drawing/2014/main" id="{DAAFF23C-44E0-4218-8FAD-AD659738FF68}"/>
                    </a:ext>
                  </a:extLst>
                </p:cNvPr>
                <p:cNvSpPr/>
                <p:nvPr/>
              </p:nvSpPr>
              <p:spPr>
                <a:xfrm>
                  <a:off x="1136073" y="4012758"/>
                  <a:ext cx="568036" cy="1673293"/>
                </a:xfrm>
                <a:prstGeom prst="fram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0" name="Rectangle 39">
                  <a:extLst>
                    <a:ext uri="{FF2B5EF4-FFF2-40B4-BE49-F238E27FC236}">
                      <a16:creationId xmlns:a16="http://schemas.microsoft.com/office/drawing/2014/main" id="{45F0D00F-9C21-420E-B2F4-B5E80017DB9B}"/>
                    </a:ext>
                  </a:extLst>
                </p:cNvPr>
                <p:cNvSpPr/>
                <p:nvPr/>
              </p:nvSpPr>
              <p:spPr>
                <a:xfrm>
                  <a:off x="962891" y="5565783"/>
                  <a:ext cx="914400" cy="291356"/>
                </a:xfrm>
                <a:prstGeom prst="rect">
                  <a:avLst/>
                </a:prstGeom>
                <a:solidFill>
                  <a:srgbClr val="0033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38" name="Straight Connector 37">
                <a:extLst>
                  <a:ext uri="{FF2B5EF4-FFF2-40B4-BE49-F238E27FC236}">
                    <a16:creationId xmlns:a16="http://schemas.microsoft.com/office/drawing/2014/main" id="{D9AD81ED-04F5-4D9E-98AF-79210E046319}"/>
                  </a:ext>
                </a:extLst>
              </p:cNvPr>
              <p:cNvCxnSpPr>
                <a:cxnSpLocks/>
              </p:cNvCxnSpPr>
              <p:nvPr/>
            </p:nvCxnSpPr>
            <p:spPr>
              <a:xfrm>
                <a:off x="1659768" y="5524218"/>
                <a:ext cx="1912895"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33" name="Straight Arrow Connector 32">
              <a:extLst>
                <a:ext uri="{FF2B5EF4-FFF2-40B4-BE49-F238E27FC236}">
                  <a16:creationId xmlns:a16="http://schemas.microsoft.com/office/drawing/2014/main" id="{18D78F4E-D548-4A5E-ACB7-330CECC9D4BA}"/>
                </a:ext>
              </a:extLst>
            </p:cNvPr>
            <p:cNvCxnSpPr/>
            <p:nvPr/>
          </p:nvCxnSpPr>
          <p:spPr>
            <a:xfrm>
              <a:off x="1844178" y="5954121"/>
              <a:ext cx="576065" cy="0"/>
            </a:xfrm>
            <a:prstGeom prst="straightConnector1">
              <a:avLst/>
            </a:prstGeom>
            <a:ln w="28575">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79B72C3-551B-42A7-B505-C922C8AE5FB8}"/>
                </a:ext>
              </a:extLst>
            </p:cNvPr>
            <p:cNvCxnSpPr>
              <a:cxnSpLocks/>
            </p:cNvCxnSpPr>
            <p:nvPr/>
          </p:nvCxnSpPr>
          <p:spPr>
            <a:xfrm>
              <a:off x="2402629" y="5954118"/>
              <a:ext cx="1918179" cy="0"/>
            </a:xfrm>
            <a:prstGeom prst="straightConnector1">
              <a:avLst/>
            </a:prstGeom>
            <a:ln w="28575">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61CD515-322F-4E40-92CF-51E15A1DA7CB}"/>
                </a:ext>
              </a:extLst>
            </p:cNvPr>
            <p:cNvSpPr txBox="1"/>
            <p:nvPr/>
          </p:nvSpPr>
          <p:spPr>
            <a:xfrm>
              <a:off x="1760471" y="6058813"/>
              <a:ext cx="763351" cy="307777"/>
            </a:xfrm>
            <a:prstGeom prst="rect">
              <a:avLst/>
            </a:prstGeom>
            <a:noFill/>
          </p:spPr>
          <p:txBody>
            <a:bodyPr wrap="none" rtlCol="0">
              <a:spAutoFit/>
            </a:bodyPr>
            <a:lstStyle/>
            <a:p>
              <a:r>
                <a:rPr lang="en-US" sz="1400" dirty="0">
                  <a:solidFill>
                    <a:schemeClr val="bg1"/>
                  </a:solidFill>
                  <a:latin typeface="Times New Roman" panose="02020603050405020304" pitchFamily="18" charset="0"/>
                  <a:cs typeface="Times New Roman" panose="02020603050405020304" pitchFamily="18" charset="0"/>
                </a:rPr>
                <a:t>562.5µs</a:t>
              </a:r>
              <a:endParaRPr lang="en-IN" sz="1400" dirty="0"/>
            </a:p>
          </p:txBody>
        </p:sp>
        <p:sp>
          <p:nvSpPr>
            <p:cNvPr id="36" name="TextBox 35">
              <a:extLst>
                <a:ext uri="{FF2B5EF4-FFF2-40B4-BE49-F238E27FC236}">
                  <a16:creationId xmlns:a16="http://schemas.microsoft.com/office/drawing/2014/main" id="{12D8B3BA-E915-4BBA-AF8A-33D30BB05A24}"/>
                </a:ext>
              </a:extLst>
            </p:cNvPr>
            <p:cNvSpPr txBox="1"/>
            <p:nvPr/>
          </p:nvSpPr>
          <p:spPr>
            <a:xfrm>
              <a:off x="2858626" y="6042847"/>
              <a:ext cx="888385" cy="307777"/>
            </a:xfrm>
            <a:prstGeom prst="rect">
              <a:avLst/>
            </a:prstGeom>
            <a:noFill/>
          </p:spPr>
          <p:txBody>
            <a:bodyPr wrap="none" rtlCol="0">
              <a:spAutoFit/>
            </a:bodyPr>
            <a:lstStyle/>
            <a:p>
              <a:r>
                <a:rPr lang="en-US" sz="1400" dirty="0">
                  <a:solidFill>
                    <a:schemeClr val="bg1"/>
                  </a:solidFill>
                  <a:latin typeface="Times New Roman" panose="02020603050405020304" pitchFamily="18" charset="0"/>
                  <a:cs typeface="Times New Roman" panose="02020603050405020304" pitchFamily="18" charset="0"/>
                </a:rPr>
                <a:t>1.6875ms</a:t>
              </a:r>
              <a:endParaRPr lang="en-IN" sz="1400" dirty="0"/>
            </a:p>
          </p:txBody>
        </p:sp>
      </p:grpSp>
      <p:sp>
        <p:nvSpPr>
          <p:cNvPr id="43" name="Rectangle 42">
            <a:extLst>
              <a:ext uri="{FF2B5EF4-FFF2-40B4-BE49-F238E27FC236}">
                <a16:creationId xmlns:a16="http://schemas.microsoft.com/office/drawing/2014/main" id="{F0756257-06C9-4050-A5E9-8507436865A4}"/>
              </a:ext>
            </a:extLst>
          </p:cNvPr>
          <p:cNvSpPr/>
          <p:nvPr/>
        </p:nvSpPr>
        <p:spPr>
          <a:xfrm>
            <a:off x="2162319" y="6071085"/>
            <a:ext cx="1223412" cy="400110"/>
          </a:xfrm>
          <a:prstGeom prst="rect">
            <a:avLst/>
          </a:prstGeom>
        </p:spPr>
        <p:txBody>
          <a:bodyPr wrap="none">
            <a:spAutoFit/>
          </a:bodyPr>
          <a:lstStyle/>
          <a:p>
            <a:r>
              <a:rPr lang="en-US" sz="2000" i="1" dirty="0">
                <a:solidFill>
                  <a:schemeClr val="bg1"/>
                </a:solidFill>
                <a:latin typeface="Times New Roman" panose="02020603050405020304" pitchFamily="18" charset="0"/>
                <a:cs typeface="Times New Roman" panose="02020603050405020304" pitchFamily="18" charset="0"/>
              </a:rPr>
              <a:t>Logical 0</a:t>
            </a:r>
            <a:r>
              <a:rPr lang="en-US" sz="2000" dirty="0">
                <a:solidFill>
                  <a:schemeClr val="bg1"/>
                </a:solidFill>
                <a:latin typeface="Times New Roman" panose="02020603050405020304" pitchFamily="18" charset="0"/>
                <a:cs typeface="Times New Roman" panose="02020603050405020304" pitchFamily="18" charset="0"/>
              </a:rPr>
              <a:t> </a:t>
            </a:r>
            <a:endParaRPr lang="en-IN" sz="2000" dirty="0"/>
          </a:p>
        </p:txBody>
      </p:sp>
      <p:sp>
        <p:nvSpPr>
          <p:cNvPr id="44" name="Rectangle 43">
            <a:extLst>
              <a:ext uri="{FF2B5EF4-FFF2-40B4-BE49-F238E27FC236}">
                <a16:creationId xmlns:a16="http://schemas.microsoft.com/office/drawing/2014/main" id="{E674B182-0829-4BA5-AFC7-F0C701131639}"/>
              </a:ext>
            </a:extLst>
          </p:cNvPr>
          <p:cNvSpPr/>
          <p:nvPr/>
        </p:nvSpPr>
        <p:spPr>
          <a:xfrm>
            <a:off x="7579145" y="6058410"/>
            <a:ext cx="1063112" cy="369332"/>
          </a:xfrm>
          <a:prstGeom prst="rect">
            <a:avLst/>
          </a:prstGeom>
        </p:spPr>
        <p:txBody>
          <a:bodyPr wrap="none">
            <a:spAutoFit/>
          </a:bodyPr>
          <a:lstStyle/>
          <a:p>
            <a:r>
              <a:rPr lang="en-US" i="1" dirty="0">
                <a:solidFill>
                  <a:schemeClr val="bg1"/>
                </a:solidFill>
                <a:latin typeface="Times New Roman" panose="02020603050405020304" pitchFamily="18" charset="0"/>
                <a:cs typeface="Times New Roman" panose="02020603050405020304" pitchFamily="18" charset="0"/>
              </a:rPr>
              <a:t>Logical 1</a:t>
            </a:r>
            <a:endParaRPr lang="en-IN" dirty="0"/>
          </a:p>
        </p:txBody>
      </p:sp>
      <p:sp>
        <p:nvSpPr>
          <p:cNvPr id="45" name="Rectangle 44">
            <a:extLst>
              <a:ext uri="{FF2B5EF4-FFF2-40B4-BE49-F238E27FC236}">
                <a16:creationId xmlns:a16="http://schemas.microsoft.com/office/drawing/2014/main" id="{2FFF0181-B23D-42F2-AA14-A9D292D72604}"/>
              </a:ext>
            </a:extLst>
          </p:cNvPr>
          <p:cNvSpPr/>
          <p:nvPr/>
        </p:nvSpPr>
        <p:spPr>
          <a:xfrm>
            <a:off x="1814730" y="6431018"/>
            <a:ext cx="2281907" cy="400110"/>
          </a:xfrm>
          <a:prstGeom prst="rect">
            <a:avLst/>
          </a:prstGeom>
        </p:spPr>
        <p:txBody>
          <a:bodyPr wrap="none">
            <a:spAutoFit/>
          </a:bodyPr>
          <a:lstStyle/>
          <a:p>
            <a:r>
              <a:rPr lang="en-US" sz="2000" i="1" dirty="0">
                <a:solidFill>
                  <a:schemeClr val="bg1"/>
                </a:solidFill>
                <a:latin typeface="Times New Roman" panose="02020603050405020304" pitchFamily="18" charset="0"/>
                <a:cs typeface="Times New Roman" panose="02020603050405020304" pitchFamily="18" charset="0"/>
              </a:rPr>
              <a:t>Total time: 1.125ms </a:t>
            </a:r>
            <a:endParaRPr lang="en-IN" sz="2000" dirty="0"/>
          </a:p>
        </p:txBody>
      </p:sp>
      <p:sp>
        <p:nvSpPr>
          <p:cNvPr id="46" name="Rectangle 45">
            <a:extLst>
              <a:ext uri="{FF2B5EF4-FFF2-40B4-BE49-F238E27FC236}">
                <a16:creationId xmlns:a16="http://schemas.microsoft.com/office/drawing/2014/main" id="{98839F00-C7CC-411B-A6F1-98AB92934F86}"/>
              </a:ext>
            </a:extLst>
          </p:cNvPr>
          <p:cNvSpPr/>
          <p:nvPr/>
        </p:nvSpPr>
        <p:spPr>
          <a:xfrm>
            <a:off x="7091973" y="6431018"/>
            <a:ext cx="2153666" cy="400110"/>
          </a:xfrm>
          <a:prstGeom prst="rect">
            <a:avLst/>
          </a:prstGeom>
        </p:spPr>
        <p:txBody>
          <a:bodyPr wrap="none">
            <a:spAutoFit/>
          </a:bodyPr>
          <a:lstStyle/>
          <a:p>
            <a:r>
              <a:rPr lang="en-US" sz="2000" i="1" dirty="0">
                <a:solidFill>
                  <a:schemeClr val="bg1"/>
                </a:solidFill>
                <a:latin typeface="Times New Roman" panose="02020603050405020304" pitchFamily="18" charset="0"/>
                <a:cs typeface="Times New Roman" panose="02020603050405020304" pitchFamily="18" charset="0"/>
              </a:rPr>
              <a:t>Total time: 2.25ms </a:t>
            </a:r>
            <a:endParaRPr lang="en-IN" sz="2000" dirty="0"/>
          </a:p>
        </p:txBody>
      </p:sp>
    </p:spTree>
    <p:extLst>
      <p:ext uri="{BB962C8B-B14F-4D97-AF65-F5344CB8AC3E}">
        <p14:creationId xmlns:p14="http://schemas.microsoft.com/office/powerpoint/2010/main" val="312347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5C2A74A-8596-4FD6-8E55-75C8F6658B75}"/>
              </a:ext>
            </a:extLst>
          </p:cNvPr>
          <p:cNvGrpSpPr/>
          <p:nvPr/>
        </p:nvGrpSpPr>
        <p:grpSpPr>
          <a:xfrm>
            <a:off x="10968" y="1180974"/>
            <a:ext cx="12192001" cy="5787862"/>
            <a:chOff x="-1" y="1357409"/>
            <a:chExt cx="12192001" cy="4917518"/>
          </a:xfrm>
        </p:grpSpPr>
        <p:sp>
          <p:nvSpPr>
            <p:cNvPr id="10" name="Rectangle: Single Corner Snipped 9">
              <a:extLst>
                <a:ext uri="{FF2B5EF4-FFF2-40B4-BE49-F238E27FC236}">
                  <a16:creationId xmlns:a16="http://schemas.microsoft.com/office/drawing/2014/main" id="{47232E0A-1A21-4303-934F-F5C1C5440E15}"/>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1" name="Rectangle: Single Corner Snipped 10">
              <a:extLst>
                <a:ext uri="{FF2B5EF4-FFF2-40B4-BE49-F238E27FC236}">
                  <a16:creationId xmlns:a16="http://schemas.microsoft.com/office/drawing/2014/main" id="{006B9434-0390-48DA-A988-8254FCB40476}"/>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513774" y="431140"/>
            <a:ext cx="11214100" cy="646331"/>
          </a:xfrm>
        </p:spPr>
        <p:txBody>
          <a:bodyPr/>
          <a:lstStyle/>
          <a:p>
            <a:r>
              <a:rPr lang="en-US" sz="4000" u="sng" dirty="0">
                <a:solidFill>
                  <a:srgbClr val="FFC000"/>
                </a:solidFill>
              </a:rPr>
              <a:t>NEC-Protocol(Contd.)</a:t>
            </a:r>
            <a:r>
              <a:rPr lang="en-US" sz="4000" dirty="0">
                <a:solidFill>
                  <a:srgbClr val="FFC000"/>
                </a:solidFill>
              </a:rPr>
              <a:t>:</a:t>
            </a:r>
            <a:r>
              <a:rPr lang="en-US" sz="4000" u="sng" dirty="0">
                <a:solidFill>
                  <a:srgbClr val="FFC000"/>
                </a:solidFill>
              </a:rPr>
              <a:t> </a:t>
            </a:r>
            <a:endParaRPr lang="en-GB" sz="4000" u="sng" dirty="0">
              <a:solidFill>
                <a:srgbClr val="FFC000"/>
              </a:solidFill>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lstStyle/>
          <a:p>
            <a:fld id="{C263D6C4-4840-40CC-AC84-17E24B3B7BDE}" type="slidenum">
              <a:rPr lang="en-GB" smtClean="0"/>
              <a:pPr/>
              <a:t>11</a:t>
            </a:fld>
            <a:endParaRPr lang="en-GB" dirty="0"/>
          </a:p>
        </p:txBody>
      </p:sp>
      <p:pic>
        <p:nvPicPr>
          <p:cNvPr id="8" name="Picture 7">
            <a:extLst>
              <a:ext uri="{FF2B5EF4-FFF2-40B4-BE49-F238E27FC236}">
                <a16:creationId xmlns:a16="http://schemas.microsoft.com/office/drawing/2014/main" id="{310EF950-9D84-48D7-B76C-6B4AEFFFB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3" name="Oval 2">
            <a:extLst>
              <a:ext uri="{FF2B5EF4-FFF2-40B4-BE49-F238E27FC236}">
                <a16:creationId xmlns:a16="http://schemas.microsoft.com/office/drawing/2014/main" id="{349CD39C-3991-4834-AA7F-889853A2D72F}"/>
              </a:ext>
            </a:extLst>
          </p:cNvPr>
          <p:cNvSpPr/>
          <p:nvPr/>
        </p:nvSpPr>
        <p:spPr>
          <a:xfrm>
            <a:off x="195003" y="595744"/>
            <a:ext cx="281939" cy="279689"/>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41B25C7D-EB74-43C8-B3EC-E94026BC60D2}"/>
              </a:ext>
            </a:extLst>
          </p:cNvPr>
          <p:cNvSpPr/>
          <p:nvPr/>
        </p:nvSpPr>
        <p:spPr>
          <a:xfrm>
            <a:off x="292097" y="1383217"/>
            <a:ext cx="11567393" cy="2616101"/>
          </a:xfrm>
          <a:prstGeom prst="rect">
            <a:avLst/>
          </a:prstGeom>
        </p:spPr>
        <p:txBody>
          <a:bodyPr wrap="square">
            <a:spAutoFit/>
          </a:bodyPr>
          <a:lstStyle/>
          <a:p>
            <a:pPr marL="457200" indent="-457200">
              <a:buFont typeface="Wingdings" panose="05000000000000000000" pitchFamily="2" charset="2"/>
              <a:buChar char="v"/>
            </a:pPr>
            <a:r>
              <a:rPr lang="en-US" sz="2800" i="1" dirty="0">
                <a:solidFill>
                  <a:schemeClr val="bg1"/>
                </a:solidFill>
                <a:latin typeface="Times New Roman" panose="02020603050405020304" pitchFamily="18" charset="0"/>
                <a:cs typeface="Times New Roman" panose="02020603050405020304" pitchFamily="18" charset="0"/>
              </a:rPr>
              <a:t>Start Bit or Start of Frame :</a:t>
            </a:r>
          </a:p>
          <a:p>
            <a:r>
              <a:rPr lang="en-US" sz="2800" i="1" dirty="0">
                <a:solidFill>
                  <a:schemeClr val="bg1"/>
                </a:solidFill>
                <a:latin typeface="Times New Roman" panose="02020603050405020304" pitchFamily="18" charset="0"/>
                <a:cs typeface="Times New Roman" panose="02020603050405020304" pitchFamily="18" charset="0"/>
              </a:rPr>
              <a:t>	9ms Pulse burst followed by 4.5ms of space. </a:t>
            </a:r>
          </a:p>
          <a:p>
            <a:endParaRPr lang="en-US" sz="2400" dirty="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800" i="1" dirty="0">
                <a:solidFill>
                  <a:schemeClr val="bg1"/>
                </a:solidFill>
                <a:latin typeface="Times New Roman" panose="02020603050405020304" pitchFamily="18" charset="0"/>
                <a:cs typeface="Times New Roman" panose="02020603050405020304" pitchFamily="18" charset="0"/>
              </a:rPr>
              <a:t>End Bit or End of Frame :</a:t>
            </a:r>
          </a:p>
          <a:p>
            <a:r>
              <a:rPr lang="en-US" sz="2800" i="1" dirty="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 562.5µs</a:t>
            </a:r>
            <a:r>
              <a:rPr lang="en-US" sz="2800" i="1" dirty="0">
                <a:solidFill>
                  <a:schemeClr val="bg1"/>
                </a:solidFill>
                <a:latin typeface="Times New Roman" panose="02020603050405020304" pitchFamily="18" charset="0"/>
                <a:cs typeface="Times New Roman" panose="02020603050405020304" pitchFamily="18" charset="0"/>
              </a:rPr>
              <a:t> Pulse burst. </a:t>
            </a:r>
            <a:endParaRPr lang="en-US" sz="2800" dirty="0">
              <a:solidFill>
                <a:schemeClr val="bg1"/>
              </a:solidFill>
              <a:latin typeface="Times New Roman" panose="02020603050405020304" pitchFamily="18" charset="0"/>
              <a:cs typeface="Times New Roman" panose="02020603050405020304" pitchFamily="18" charset="0"/>
            </a:endParaRPr>
          </a:p>
          <a:p>
            <a:endParaRPr lang="en-US" sz="2800" dirty="0">
              <a:solidFill>
                <a:schemeClr val="bg1"/>
              </a:solidFill>
              <a:latin typeface="Times New Roman" panose="02020603050405020304" pitchFamily="18" charset="0"/>
              <a:cs typeface="Times New Roman" panose="02020603050405020304" pitchFamily="18" charset="0"/>
            </a:endParaRPr>
          </a:p>
        </p:txBody>
      </p:sp>
      <p:grpSp>
        <p:nvGrpSpPr>
          <p:cNvPr id="30" name="Group 29">
            <a:extLst>
              <a:ext uri="{FF2B5EF4-FFF2-40B4-BE49-F238E27FC236}">
                <a16:creationId xmlns:a16="http://schemas.microsoft.com/office/drawing/2014/main" id="{7784B391-C24F-45AB-BA50-E4E3F4721198}"/>
              </a:ext>
            </a:extLst>
          </p:cNvPr>
          <p:cNvGrpSpPr/>
          <p:nvPr/>
        </p:nvGrpSpPr>
        <p:grpSpPr>
          <a:xfrm>
            <a:off x="2542310" y="3735663"/>
            <a:ext cx="3207336" cy="2240884"/>
            <a:chOff x="1267688" y="4109740"/>
            <a:chExt cx="3207336" cy="2240884"/>
          </a:xfrm>
        </p:grpSpPr>
        <p:grpSp>
          <p:nvGrpSpPr>
            <p:cNvPr id="16" name="Group 15">
              <a:extLst>
                <a:ext uri="{FF2B5EF4-FFF2-40B4-BE49-F238E27FC236}">
                  <a16:creationId xmlns:a16="http://schemas.microsoft.com/office/drawing/2014/main" id="{04AB790A-0219-4100-A9EC-BDCE1913F748}"/>
                </a:ext>
              </a:extLst>
            </p:cNvPr>
            <p:cNvGrpSpPr/>
            <p:nvPr/>
          </p:nvGrpSpPr>
          <p:grpSpPr>
            <a:xfrm>
              <a:off x="1267688" y="4109740"/>
              <a:ext cx="3207336" cy="1844381"/>
              <a:chOff x="519543" y="4012758"/>
              <a:chExt cx="3207336" cy="1844381"/>
            </a:xfrm>
          </p:grpSpPr>
          <p:grpSp>
            <p:nvGrpSpPr>
              <p:cNvPr id="13" name="Group 12">
                <a:extLst>
                  <a:ext uri="{FF2B5EF4-FFF2-40B4-BE49-F238E27FC236}">
                    <a16:creationId xmlns:a16="http://schemas.microsoft.com/office/drawing/2014/main" id="{6775203A-7424-4C5A-8F74-CBB49E96D2F9}"/>
                  </a:ext>
                </a:extLst>
              </p:cNvPr>
              <p:cNvGrpSpPr/>
              <p:nvPr/>
            </p:nvGrpSpPr>
            <p:grpSpPr>
              <a:xfrm>
                <a:off x="519543" y="4012758"/>
                <a:ext cx="1817162" cy="1844381"/>
                <a:chOff x="519543" y="4012758"/>
                <a:chExt cx="1817162" cy="1844381"/>
              </a:xfrm>
            </p:grpSpPr>
            <p:sp>
              <p:nvSpPr>
                <p:cNvPr id="4" name="Frame 3">
                  <a:extLst>
                    <a:ext uri="{FF2B5EF4-FFF2-40B4-BE49-F238E27FC236}">
                      <a16:creationId xmlns:a16="http://schemas.microsoft.com/office/drawing/2014/main" id="{E748DFE7-5A60-419E-BF8E-5D94A6B02441}"/>
                    </a:ext>
                  </a:extLst>
                </p:cNvPr>
                <p:cNvSpPr/>
                <p:nvPr/>
              </p:nvSpPr>
              <p:spPr>
                <a:xfrm>
                  <a:off x="528721" y="4012758"/>
                  <a:ext cx="1782741" cy="1673293"/>
                </a:xfrm>
                <a:prstGeom prst="frame">
                  <a:avLst>
                    <a:gd name="adj1" fmla="val 504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Rectangle 4">
                  <a:extLst>
                    <a:ext uri="{FF2B5EF4-FFF2-40B4-BE49-F238E27FC236}">
                      <a16:creationId xmlns:a16="http://schemas.microsoft.com/office/drawing/2014/main" id="{3D0F761E-7726-4584-A814-2D9477D98980}"/>
                    </a:ext>
                  </a:extLst>
                </p:cNvPr>
                <p:cNvSpPr/>
                <p:nvPr/>
              </p:nvSpPr>
              <p:spPr>
                <a:xfrm>
                  <a:off x="519543" y="5565783"/>
                  <a:ext cx="1817162" cy="291356"/>
                </a:xfrm>
                <a:prstGeom prst="rect">
                  <a:avLst/>
                </a:prstGeom>
                <a:solidFill>
                  <a:srgbClr val="0033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5" name="Straight Connector 14">
                <a:extLst>
                  <a:ext uri="{FF2B5EF4-FFF2-40B4-BE49-F238E27FC236}">
                    <a16:creationId xmlns:a16="http://schemas.microsoft.com/office/drawing/2014/main" id="{49C1B571-E5C9-49B5-8B24-94875E71130F}"/>
                  </a:ext>
                </a:extLst>
              </p:cNvPr>
              <p:cNvCxnSpPr>
                <a:cxnSpLocks/>
              </p:cNvCxnSpPr>
              <p:nvPr/>
            </p:nvCxnSpPr>
            <p:spPr>
              <a:xfrm>
                <a:off x="2269363" y="5524218"/>
                <a:ext cx="1457516"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a:extLst>
                <a:ext uri="{FF2B5EF4-FFF2-40B4-BE49-F238E27FC236}">
                  <a16:creationId xmlns:a16="http://schemas.microsoft.com/office/drawing/2014/main" id="{C2557492-B00A-45E5-BE59-6195C360507E}"/>
                </a:ext>
              </a:extLst>
            </p:cNvPr>
            <p:cNvCxnSpPr>
              <a:cxnSpLocks/>
            </p:cNvCxnSpPr>
            <p:nvPr/>
          </p:nvCxnSpPr>
          <p:spPr>
            <a:xfrm>
              <a:off x="1289990" y="5954121"/>
              <a:ext cx="1696076" cy="0"/>
            </a:xfrm>
            <a:prstGeom prst="straightConnector1">
              <a:avLst/>
            </a:prstGeom>
            <a:ln w="28575">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F4098AA-842C-4010-B512-E2DC892A4733}"/>
                </a:ext>
              </a:extLst>
            </p:cNvPr>
            <p:cNvCxnSpPr>
              <a:cxnSpLocks/>
            </p:cNvCxnSpPr>
            <p:nvPr/>
          </p:nvCxnSpPr>
          <p:spPr>
            <a:xfrm>
              <a:off x="2986066" y="5954118"/>
              <a:ext cx="1476320" cy="2"/>
            </a:xfrm>
            <a:prstGeom prst="straightConnector1">
              <a:avLst/>
            </a:prstGeom>
            <a:ln w="28575">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4DAE00C-045A-453F-8110-C16BB90E6B52}"/>
                </a:ext>
              </a:extLst>
            </p:cNvPr>
            <p:cNvSpPr txBox="1"/>
            <p:nvPr/>
          </p:nvSpPr>
          <p:spPr>
            <a:xfrm>
              <a:off x="1802036" y="6017248"/>
              <a:ext cx="484428" cy="307777"/>
            </a:xfrm>
            <a:prstGeom prst="rect">
              <a:avLst/>
            </a:prstGeom>
            <a:noFill/>
          </p:spPr>
          <p:txBody>
            <a:bodyPr wrap="none" rtlCol="0">
              <a:spAutoFit/>
            </a:bodyPr>
            <a:lstStyle/>
            <a:p>
              <a:r>
                <a:rPr lang="en-US" sz="1400" dirty="0">
                  <a:solidFill>
                    <a:schemeClr val="bg1"/>
                  </a:solidFill>
                  <a:latin typeface="Times New Roman" panose="02020603050405020304" pitchFamily="18" charset="0"/>
                  <a:cs typeface="Times New Roman" panose="02020603050405020304" pitchFamily="18" charset="0"/>
                </a:rPr>
                <a:t>9ms</a:t>
              </a:r>
              <a:endParaRPr lang="en-IN" sz="1400" dirty="0"/>
            </a:p>
          </p:txBody>
        </p:sp>
        <p:sp>
          <p:nvSpPr>
            <p:cNvPr id="29" name="TextBox 28">
              <a:extLst>
                <a:ext uri="{FF2B5EF4-FFF2-40B4-BE49-F238E27FC236}">
                  <a16:creationId xmlns:a16="http://schemas.microsoft.com/office/drawing/2014/main" id="{BA8E892C-69E3-4FAA-B463-4C8AEED61865}"/>
                </a:ext>
              </a:extLst>
            </p:cNvPr>
            <p:cNvSpPr txBox="1"/>
            <p:nvPr/>
          </p:nvSpPr>
          <p:spPr>
            <a:xfrm>
              <a:off x="3191141" y="6042847"/>
              <a:ext cx="583814" cy="307777"/>
            </a:xfrm>
            <a:prstGeom prst="rect">
              <a:avLst/>
            </a:prstGeom>
            <a:noFill/>
          </p:spPr>
          <p:txBody>
            <a:bodyPr wrap="none" rtlCol="0">
              <a:spAutoFit/>
            </a:bodyPr>
            <a:lstStyle/>
            <a:p>
              <a:r>
                <a:rPr lang="en-US" sz="1400" dirty="0">
                  <a:solidFill>
                    <a:schemeClr val="bg1"/>
                  </a:solidFill>
                  <a:latin typeface="Times New Roman" panose="02020603050405020304" pitchFamily="18" charset="0"/>
                  <a:cs typeface="Times New Roman" panose="02020603050405020304" pitchFamily="18" charset="0"/>
                </a:rPr>
                <a:t>4.5µs</a:t>
              </a:r>
              <a:endParaRPr lang="en-IN" sz="1400" dirty="0"/>
            </a:p>
          </p:txBody>
        </p:sp>
      </p:grpSp>
      <p:grpSp>
        <p:nvGrpSpPr>
          <p:cNvPr id="31" name="Group 30">
            <a:extLst>
              <a:ext uri="{FF2B5EF4-FFF2-40B4-BE49-F238E27FC236}">
                <a16:creationId xmlns:a16="http://schemas.microsoft.com/office/drawing/2014/main" id="{E7D02D5A-1687-49B2-9845-8D9631C4A572}"/>
              </a:ext>
            </a:extLst>
          </p:cNvPr>
          <p:cNvGrpSpPr/>
          <p:nvPr/>
        </p:nvGrpSpPr>
        <p:grpSpPr>
          <a:xfrm>
            <a:off x="7462489" y="3680241"/>
            <a:ext cx="914400" cy="2256850"/>
            <a:chOff x="1711036" y="4109740"/>
            <a:chExt cx="914400" cy="2256850"/>
          </a:xfrm>
        </p:grpSpPr>
        <p:grpSp>
          <p:nvGrpSpPr>
            <p:cNvPr id="37" name="Group 36">
              <a:extLst>
                <a:ext uri="{FF2B5EF4-FFF2-40B4-BE49-F238E27FC236}">
                  <a16:creationId xmlns:a16="http://schemas.microsoft.com/office/drawing/2014/main" id="{E5A446B3-486C-490B-95DF-CBA52C6A8A3D}"/>
                </a:ext>
              </a:extLst>
            </p:cNvPr>
            <p:cNvGrpSpPr/>
            <p:nvPr/>
          </p:nvGrpSpPr>
          <p:grpSpPr>
            <a:xfrm>
              <a:off x="1711036" y="4109740"/>
              <a:ext cx="914400" cy="1844381"/>
              <a:chOff x="962891" y="4012758"/>
              <a:chExt cx="914400" cy="1844381"/>
            </a:xfrm>
          </p:grpSpPr>
          <p:sp>
            <p:nvSpPr>
              <p:cNvPr id="39" name="Frame 38">
                <a:extLst>
                  <a:ext uri="{FF2B5EF4-FFF2-40B4-BE49-F238E27FC236}">
                    <a16:creationId xmlns:a16="http://schemas.microsoft.com/office/drawing/2014/main" id="{DAAFF23C-44E0-4218-8FAD-AD659738FF68}"/>
                  </a:ext>
                </a:extLst>
              </p:cNvPr>
              <p:cNvSpPr/>
              <p:nvPr/>
            </p:nvSpPr>
            <p:spPr>
              <a:xfrm>
                <a:off x="1136073" y="4012758"/>
                <a:ext cx="568036" cy="1673293"/>
              </a:xfrm>
              <a:prstGeom prst="fram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0" name="Rectangle 39">
                <a:extLst>
                  <a:ext uri="{FF2B5EF4-FFF2-40B4-BE49-F238E27FC236}">
                    <a16:creationId xmlns:a16="http://schemas.microsoft.com/office/drawing/2014/main" id="{45F0D00F-9C21-420E-B2F4-B5E80017DB9B}"/>
                  </a:ext>
                </a:extLst>
              </p:cNvPr>
              <p:cNvSpPr/>
              <p:nvPr/>
            </p:nvSpPr>
            <p:spPr>
              <a:xfrm>
                <a:off x="962891" y="5565783"/>
                <a:ext cx="914400" cy="291356"/>
              </a:xfrm>
              <a:prstGeom prst="rect">
                <a:avLst/>
              </a:prstGeom>
              <a:solidFill>
                <a:srgbClr val="0033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33" name="Straight Arrow Connector 32">
              <a:extLst>
                <a:ext uri="{FF2B5EF4-FFF2-40B4-BE49-F238E27FC236}">
                  <a16:creationId xmlns:a16="http://schemas.microsoft.com/office/drawing/2014/main" id="{18D78F4E-D548-4A5E-ACB7-330CECC9D4BA}"/>
                </a:ext>
              </a:extLst>
            </p:cNvPr>
            <p:cNvCxnSpPr/>
            <p:nvPr/>
          </p:nvCxnSpPr>
          <p:spPr>
            <a:xfrm>
              <a:off x="1844178" y="5954121"/>
              <a:ext cx="576065" cy="0"/>
            </a:xfrm>
            <a:prstGeom prst="straightConnector1">
              <a:avLst/>
            </a:prstGeom>
            <a:ln w="28575">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61CD515-322F-4E40-92CF-51E15A1DA7CB}"/>
                </a:ext>
              </a:extLst>
            </p:cNvPr>
            <p:cNvSpPr txBox="1"/>
            <p:nvPr/>
          </p:nvSpPr>
          <p:spPr>
            <a:xfrm>
              <a:off x="1760471" y="6058813"/>
              <a:ext cx="763351" cy="307777"/>
            </a:xfrm>
            <a:prstGeom prst="rect">
              <a:avLst/>
            </a:prstGeom>
            <a:noFill/>
          </p:spPr>
          <p:txBody>
            <a:bodyPr wrap="none" rtlCol="0">
              <a:spAutoFit/>
            </a:bodyPr>
            <a:lstStyle/>
            <a:p>
              <a:r>
                <a:rPr lang="en-US" sz="1400" dirty="0">
                  <a:solidFill>
                    <a:schemeClr val="bg1"/>
                  </a:solidFill>
                  <a:latin typeface="Times New Roman" panose="02020603050405020304" pitchFamily="18" charset="0"/>
                  <a:cs typeface="Times New Roman" panose="02020603050405020304" pitchFamily="18" charset="0"/>
                </a:rPr>
                <a:t>562.5µs</a:t>
              </a:r>
              <a:endParaRPr lang="en-IN" sz="1400" dirty="0"/>
            </a:p>
          </p:txBody>
        </p:sp>
      </p:grpSp>
      <p:sp>
        <p:nvSpPr>
          <p:cNvPr id="43" name="Rectangle 42">
            <a:extLst>
              <a:ext uri="{FF2B5EF4-FFF2-40B4-BE49-F238E27FC236}">
                <a16:creationId xmlns:a16="http://schemas.microsoft.com/office/drawing/2014/main" id="{F0756257-06C9-4050-A5E9-8507436865A4}"/>
              </a:ext>
            </a:extLst>
          </p:cNvPr>
          <p:cNvSpPr/>
          <p:nvPr/>
        </p:nvSpPr>
        <p:spPr>
          <a:xfrm>
            <a:off x="3533929" y="5904829"/>
            <a:ext cx="655949" cy="400110"/>
          </a:xfrm>
          <a:prstGeom prst="rect">
            <a:avLst/>
          </a:prstGeom>
        </p:spPr>
        <p:txBody>
          <a:bodyPr wrap="none">
            <a:spAutoFit/>
          </a:bodyPr>
          <a:lstStyle/>
          <a:p>
            <a:r>
              <a:rPr lang="en-US" sz="2000" i="1" dirty="0">
                <a:solidFill>
                  <a:schemeClr val="bg1"/>
                </a:solidFill>
                <a:latin typeface="Times New Roman" panose="02020603050405020304" pitchFamily="18" charset="0"/>
                <a:cs typeface="Times New Roman" panose="02020603050405020304" pitchFamily="18" charset="0"/>
              </a:rPr>
              <a:t>SOF</a:t>
            </a:r>
            <a:endParaRPr lang="en-IN" sz="2000" dirty="0"/>
          </a:p>
        </p:txBody>
      </p:sp>
      <p:sp>
        <p:nvSpPr>
          <p:cNvPr id="44" name="Rectangle 43">
            <a:extLst>
              <a:ext uri="{FF2B5EF4-FFF2-40B4-BE49-F238E27FC236}">
                <a16:creationId xmlns:a16="http://schemas.microsoft.com/office/drawing/2014/main" id="{E674B182-0829-4BA5-AFC7-F0C701131639}"/>
              </a:ext>
            </a:extLst>
          </p:cNvPr>
          <p:cNvSpPr/>
          <p:nvPr/>
        </p:nvSpPr>
        <p:spPr>
          <a:xfrm>
            <a:off x="7616450" y="5933273"/>
            <a:ext cx="633507" cy="369332"/>
          </a:xfrm>
          <a:prstGeom prst="rect">
            <a:avLst/>
          </a:prstGeom>
        </p:spPr>
        <p:txBody>
          <a:bodyPr wrap="none">
            <a:spAutoFit/>
          </a:bodyPr>
          <a:lstStyle/>
          <a:p>
            <a:r>
              <a:rPr lang="en-US" i="1" dirty="0">
                <a:solidFill>
                  <a:schemeClr val="bg1"/>
                </a:solidFill>
                <a:latin typeface="Times New Roman" panose="02020603050405020304" pitchFamily="18" charset="0"/>
                <a:cs typeface="Times New Roman" panose="02020603050405020304" pitchFamily="18" charset="0"/>
              </a:rPr>
              <a:t>EOF</a:t>
            </a:r>
            <a:endParaRPr lang="en-IN" dirty="0"/>
          </a:p>
        </p:txBody>
      </p:sp>
      <p:sp>
        <p:nvSpPr>
          <p:cNvPr id="41" name="Rectangle 40">
            <a:extLst>
              <a:ext uri="{FF2B5EF4-FFF2-40B4-BE49-F238E27FC236}">
                <a16:creationId xmlns:a16="http://schemas.microsoft.com/office/drawing/2014/main" id="{CAC143E9-389A-4EB5-93AF-483C5AF5D4EA}"/>
              </a:ext>
            </a:extLst>
          </p:cNvPr>
          <p:cNvSpPr/>
          <p:nvPr/>
        </p:nvSpPr>
        <p:spPr>
          <a:xfrm>
            <a:off x="2804476" y="6373949"/>
            <a:ext cx="2153666" cy="400110"/>
          </a:xfrm>
          <a:prstGeom prst="rect">
            <a:avLst/>
          </a:prstGeom>
        </p:spPr>
        <p:txBody>
          <a:bodyPr wrap="none">
            <a:spAutoFit/>
          </a:bodyPr>
          <a:lstStyle/>
          <a:p>
            <a:r>
              <a:rPr lang="en-US" sz="2000" i="1" dirty="0">
                <a:solidFill>
                  <a:schemeClr val="bg1"/>
                </a:solidFill>
                <a:latin typeface="Times New Roman" panose="02020603050405020304" pitchFamily="18" charset="0"/>
                <a:cs typeface="Times New Roman" panose="02020603050405020304" pitchFamily="18" charset="0"/>
              </a:rPr>
              <a:t>Total time: 13.5ms </a:t>
            </a:r>
            <a:endParaRPr lang="en-IN" sz="2000" dirty="0"/>
          </a:p>
        </p:txBody>
      </p:sp>
      <p:sp>
        <p:nvSpPr>
          <p:cNvPr id="42" name="Rectangle 41">
            <a:extLst>
              <a:ext uri="{FF2B5EF4-FFF2-40B4-BE49-F238E27FC236}">
                <a16:creationId xmlns:a16="http://schemas.microsoft.com/office/drawing/2014/main" id="{0B10FBA7-6C2E-4709-8C8B-4C5D7FBDE4F9}"/>
              </a:ext>
            </a:extLst>
          </p:cNvPr>
          <p:cNvSpPr/>
          <p:nvPr/>
        </p:nvSpPr>
        <p:spPr>
          <a:xfrm>
            <a:off x="6806830" y="6421017"/>
            <a:ext cx="2243435" cy="400110"/>
          </a:xfrm>
          <a:prstGeom prst="rect">
            <a:avLst/>
          </a:prstGeom>
        </p:spPr>
        <p:txBody>
          <a:bodyPr wrap="none">
            <a:spAutoFit/>
          </a:bodyPr>
          <a:lstStyle/>
          <a:p>
            <a:r>
              <a:rPr lang="en-US" sz="2000" i="1" dirty="0">
                <a:solidFill>
                  <a:schemeClr val="bg1"/>
                </a:solidFill>
                <a:latin typeface="Times New Roman" panose="02020603050405020304" pitchFamily="18" charset="0"/>
                <a:cs typeface="Times New Roman" panose="02020603050405020304" pitchFamily="18" charset="0"/>
              </a:rPr>
              <a:t>Total time: 562.5µs </a:t>
            </a:r>
            <a:endParaRPr lang="en-IN" sz="2000" dirty="0"/>
          </a:p>
        </p:txBody>
      </p:sp>
    </p:spTree>
    <p:extLst>
      <p:ext uri="{BB962C8B-B14F-4D97-AF65-F5344CB8AC3E}">
        <p14:creationId xmlns:p14="http://schemas.microsoft.com/office/powerpoint/2010/main" val="2339136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5C2A74A-8596-4FD6-8E55-75C8F6658B75}"/>
              </a:ext>
            </a:extLst>
          </p:cNvPr>
          <p:cNvGrpSpPr/>
          <p:nvPr/>
        </p:nvGrpSpPr>
        <p:grpSpPr>
          <a:xfrm>
            <a:off x="10967" y="1119036"/>
            <a:ext cx="12192001" cy="5787862"/>
            <a:chOff x="-1" y="1357409"/>
            <a:chExt cx="12192001" cy="4917518"/>
          </a:xfrm>
        </p:grpSpPr>
        <p:sp>
          <p:nvSpPr>
            <p:cNvPr id="10" name="Rectangle: Single Corner Snipped 9">
              <a:extLst>
                <a:ext uri="{FF2B5EF4-FFF2-40B4-BE49-F238E27FC236}">
                  <a16:creationId xmlns:a16="http://schemas.microsoft.com/office/drawing/2014/main" id="{47232E0A-1A21-4303-934F-F5C1C5440E15}"/>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1" name="Rectangle: Single Corner Snipped 10">
              <a:extLst>
                <a:ext uri="{FF2B5EF4-FFF2-40B4-BE49-F238E27FC236}">
                  <a16:creationId xmlns:a16="http://schemas.microsoft.com/office/drawing/2014/main" id="{006B9434-0390-48DA-A988-8254FCB40476}"/>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513774" y="431140"/>
            <a:ext cx="11214100" cy="646331"/>
          </a:xfrm>
        </p:spPr>
        <p:txBody>
          <a:bodyPr/>
          <a:lstStyle/>
          <a:p>
            <a:r>
              <a:rPr lang="en-US" sz="4000" u="sng" dirty="0">
                <a:solidFill>
                  <a:srgbClr val="FFC000"/>
                </a:solidFill>
              </a:rPr>
              <a:t>NEC-Protocol(Contd.)</a:t>
            </a:r>
            <a:r>
              <a:rPr lang="en-US" sz="4000" dirty="0">
                <a:solidFill>
                  <a:srgbClr val="FFC000"/>
                </a:solidFill>
              </a:rPr>
              <a:t>:</a:t>
            </a:r>
            <a:r>
              <a:rPr lang="en-US" sz="4000" u="sng" dirty="0">
                <a:solidFill>
                  <a:srgbClr val="FFC000"/>
                </a:solidFill>
              </a:rPr>
              <a:t> </a:t>
            </a:r>
            <a:endParaRPr lang="en-GB" sz="4000" u="sng" dirty="0">
              <a:solidFill>
                <a:srgbClr val="FFC000"/>
              </a:solidFill>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12</a:t>
            </a:fld>
            <a:endParaRPr lang="en-GB" dirty="0"/>
          </a:p>
        </p:txBody>
      </p:sp>
      <p:pic>
        <p:nvPicPr>
          <p:cNvPr id="8" name="Picture 7">
            <a:extLst>
              <a:ext uri="{FF2B5EF4-FFF2-40B4-BE49-F238E27FC236}">
                <a16:creationId xmlns:a16="http://schemas.microsoft.com/office/drawing/2014/main" id="{310EF950-9D84-48D7-B76C-6B4AEFFFB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3" name="Oval 2">
            <a:extLst>
              <a:ext uri="{FF2B5EF4-FFF2-40B4-BE49-F238E27FC236}">
                <a16:creationId xmlns:a16="http://schemas.microsoft.com/office/drawing/2014/main" id="{349CD39C-3991-4834-AA7F-889853A2D72F}"/>
              </a:ext>
            </a:extLst>
          </p:cNvPr>
          <p:cNvSpPr/>
          <p:nvPr/>
        </p:nvSpPr>
        <p:spPr>
          <a:xfrm>
            <a:off x="195003" y="595744"/>
            <a:ext cx="281939" cy="279689"/>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5A83FCE1-3153-4145-9C73-12453D82EE19}"/>
              </a:ext>
            </a:extLst>
          </p:cNvPr>
          <p:cNvGrpSpPr/>
          <p:nvPr/>
        </p:nvGrpSpPr>
        <p:grpSpPr>
          <a:xfrm>
            <a:off x="1427016" y="1607116"/>
            <a:ext cx="8811495" cy="921325"/>
            <a:chOff x="1427016" y="2466108"/>
            <a:chExt cx="8811495" cy="921325"/>
          </a:xfrm>
        </p:grpSpPr>
        <p:sp>
          <p:nvSpPr>
            <p:cNvPr id="17" name="Frame 16">
              <a:extLst>
                <a:ext uri="{FF2B5EF4-FFF2-40B4-BE49-F238E27FC236}">
                  <a16:creationId xmlns:a16="http://schemas.microsoft.com/office/drawing/2014/main" id="{DD68959B-5C96-4AED-8067-6310DA2D1B41}"/>
                </a:ext>
              </a:extLst>
            </p:cNvPr>
            <p:cNvSpPr/>
            <p:nvPr/>
          </p:nvSpPr>
          <p:spPr>
            <a:xfrm>
              <a:off x="1427016" y="2466109"/>
              <a:ext cx="2396836" cy="914400"/>
            </a:xfrm>
            <a:prstGeom prst="frame">
              <a:avLst>
                <a:gd name="adj1" fmla="val 492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i="1" dirty="0">
                  <a:solidFill>
                    <a:schemeClr val="bg1"/>
                  </a:solidFill>
                </a:rPr>
                <a:t>Start of Frame</a:t>
              </a:r>
            </a:p>
            <a:p>
              <a:pPr algn="ctr"/>
              <a:r>
                <a:rPr lang="en-IN" sz="2000" b="1" i="1" dirty="0">
                  <a:solidFill>
                    <a:schemeClr val="bg1"/>
                  </a:solidFill>
                </a:rPr>
                <a:t>SOF </a:t>
              </a:r>
            </a:p>
          </p:txBody>
        </p:sp>
        <p:sp>
          <p:nvSpPr>
            <p:cNvPr id="45" name="Frame 44">
              <a:extLst>
                <a:ext uri="{FF2B5EF4-FFF2-40B4-BE49-F238E27FC236}">
                  <a16:creationId xmlns:a16="http://schemas.microsoft.com/office/drawing/2014/main" id="{3F8A95A6-FEA8-4AC8-B943-60733C1F4228}"/>
                </a:ext>
              </a:extLst>
            </p:cNvPr>
            <p:cNvSpPr/>
            <p:nvPr/>
          </p:nvSpPr>
          <p:spPr>
            <a:xfrm>
              <a:off x="7841675" y="2473033"/>
              <a:ext cx="2396836" cy="914400"/>
            </a:xfrm>
            <a:prstGeom prst="frame">
              <a:avLst>
                <a:gd name="adj1" fmla="val 492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i="1" dirty="0">
                  <a:solidFill>
                    <a:schemeClr val="bg1"/>
                  </a:solidFill>
                </a:rPr>
                <a:t>End of Frame </a:t>
              </a:r>
            </a:p>
            <a:p>
              <a:pPr algn="ctr"/>
              <a:r>
                <a:rPr lang="en-IN" sz="2000" b="1" i="1" dirty="0">
                  <a:solidFill>
                    <a:schemeClr val="bg1"/>
                  </a:solidFill>
                </a:rPr>
                <a:t>EOF</a:t>
              </a:r>
            </a:p>
          </p:txBody>
        </p:sp>
        <p:sp>
          <p:nvSpPr>
            <p:cNvPr id="46" name="Frame 45">
              <a:extLst>
                <a:ext uri="{FF2B5EF4-FFF2-40B4-BE49-F238E27FC236}">
                  <a16:creationId xmlns:a16="http://schemas.microsoft.com/office/drawing/2014/main" id="{31A5B800-6544-464A-805A-DD0354E90010}"/>
                </a:ext>
              </a:extLst>
            </p:cNvPr>
            <p:cNvSpPr/>
            <p:nvPr/>
          </p:nvSpPr>
          <p:spPr>
            <a:xfrm>
              <a:off x="4447305" y="2466108"/>
              <a:ext cx="2937165" cy="914400"/>
            </a:xfrm>
            <a:prstGeom prst="frame">
              <a:avLst>
                <a:gd name="adj1" fmla="val 492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i="1" dirty="0">
                  <a:solidFill>
                    <a:schemeClr val="bg1"/>
                  </a:solidFill>
                </a:rPr>
                <a:t>Message/Info</a:t>
              </a:r>
            </a:p>
          </p:txBody>
        </p:sp>
        <p:cxnSp>
          <p:nvCxnSpPr>
            <p:cNvPr id="19" name="Straight Connector 18">
              <a:extLst>
                <a:ext uri="{FF2B5EF4-FFF2-40B4-BE49-F238E27FC236}">
                  <a16:creationId xmlns:a16="http://schemas.microsoft.com/office/drawing/2014/main" id="{476A46FD-8CA0-410D-B25D-F0CC61C63458}"/>
                </a:ext>
              </a:extLst>
            </p:cNvPr>
            <p:cNvCxnSpPr>
              <a:stCxn id="17" idx="3"/>
              <a:endCxn id="46" idx="1"/>
            </p:cNvCxnSpPr>
            <p:nvPr/>
          </p:nvCxnSpPr>
          <p:spPr>
            <a:xfrm flipV="1">
              <a:off x="3823852" y="2923308"/>
              <a:ext cx="623453" cy="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3BAFEFF-193B-4F3B-9B74-5A09046BED8E}"/>
                </a:ext>
              </a:extLst>
            </p:cNvPr>
            <p:cNvCxnSpPr>
              <a:cxnSpLocks/>
            </p:cNvCxnSpPr>
            <p:nvPr/>
          </p:nvCxnSpPr>
          <p:spPr>
            <a:xfrm>
              <a:off x="7384470" y="2923306"/>
              <a:ext cx="484910" cy="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F9102F4B-FF96-4D3E-B5B4-497356CA9AEB}"/>
              </a:ext>
            </a:extLst>
          </p:cNvPr>
          <p:cNvGrpSpPr/>
          <p:nvPr/>
        </p:nvGrpSpPr>
        <p:grpSpPr>
          <a:xfrm>
            <a:off x="3751688" y="3441344"/>
            <a:ext cx="3512701" cy="2459753"/>
            <a:chOff x="6370203" y="3441344"/>
            <a:chExt cx="3512701" cy="2459753"/>
          </a:xfrm>
        </p:grpSpPr>
        <p:sp>
          <p:nvSpPr>
            <p:cNvPr id="22" name="Double Brace 21">
              <a:extLst>
                <a:ext uri="{FF2B5EF4-FFF2-40B4-BE49-F238E27FC236}">
                  <a16:creationId xmlns:a16="http://schemas.microsoft.com/office/drawing/2014/main" id="{635D7501-04C1-4C2A-9021-25D3709D64FF}"/>
                </a:ext>
              </a:extLst>
            </p:cNvPr>
            <p:cNvSpPr/>
            <p:nvPr/>
          </p:nvSpPr>
          <p:spPr>
            <a:xfrm>
              <a:off x="6682504" y="3613801"/>
              <a:ext cx="3200400" cy="1861705"/>
            </a:xfrm>
            <a:prstGeom prst="bracePair">
              <a:avLst/>
            </a:prstGeom>
            <a:no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99EF0602-CE6D-49B5-BE06-9C9021373B38}"/>
                </a:ext>
              </a:extLst>
            </p:cNvPr>
            <p:cNvSpPr/>
            <p:nvPr/>
          </p:nvSpPr>
          <p:spPr>
            <a:xfrm>
              <a:off x="6370203" y="3441344"/>
              <a:ext cx="1014268" cy="2459753"/>
            </a:xfrm>
            <a:prstGeom prst="rect">
              <a:avLst/>
            </a:prstGeom>
            <a:solidFill>
              <a:srgbClr val="0033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Rectangle 5">
            <a:extLst>
              <a:ext uri="{FF2B5EF4-FFF2-40B4-BE49-F238E27FC236}">
                <a16:creationId xmlns:a16="http://schemas.microsoft.com/office/drawing/2014/main" id="{41B25C7D-EB74-43C8-B3EC-E94026BC60D2}"/>
              </a:ext>
            </a:extLst>
          </p:cNvPr>
          <p:cNvSpPr/>
          <p:nvPr/>
        </p:nvSpPr>
        <p:spPr>
          <a:xfrm>
            <a:off x="323272" y="2977220"/>
            <a:ext cx="11567393" cy="2923877"/>
          </a:xfrm>
          <a:prstGeom prst="rect">
            <a:avLst/>
          </a:prstGeom>
        </p:spPr>
        <p:txBody>
          <a:bodyPr wrap="square">
            <a:spAutoFit/>
          </a:bodyPr>
          <a:lstStyle/>
          <a:p>
            <a:pPr marL="457200" indent="-457200">
              <a:buFont typeface="Wingdings" panose="05000000000000000000" pitchFamily="2" charset="2"/>
              <a:buChar char="v"/>
            </a:pPr>
            <a:r>
              <a:rPr lang="en-US" sz="2800" i="1" dirty="0">
                <a:solidFill>
                  <a:schemeClr val="bg1"/>
                </a:solidFill>
                <a:latin typeface="Times New Roman" panose="02020603050405020304" pitchFamily="18" charset="0"/>
                <a:cs typeface="Times New Roman" panose="02020603050405020304" pitchFamily="18" charset="0"/>
              </a:rPr>
              <a:t>Message/Info has 4 parts –</a:t>
            </a:r>
          </a:p>
          <a:p>
            <a:pPr marL="457200" indent="-457200">
              <a:buFont typeface="Wingdings" panose="05000000000000000000" pitchFamily="2" charset="2"/>
              <a:buChar char="v"/>
            </a:pPr>
            <a:endParaRPr lang="en-US" sz="1600" i="1" dirty="0">
              <a:solidFill>
                <a:schemeClr val="bg1"/>
              </a:solidFill>
              <a:latin typeface="Times New Roman" panose="02020603050405020304" pitchFamily="18" charset="0"/>
              <a:cs typeface="Times New Roman" panose="02020603050405020304" pitchFamily="18" charset="0"/>
            </a:endParaRPr>
          </a:p>
          <a:p>
            <a:pPr marL="1371600" lvl="2" indent="-457200">
              <a:buFont typeface="Wingdings" panose="05000000000000000000" pitchFamily="2" charset="2"/>
              <a:buChar char="ü"/>
            </a:pPr>
            <a:r>
              <a:rPr lang="en-US" sz="2800" i="1" dirty="0">
                <a:solidFill>
                  <a:schemeClr val="bg1"/>
                </a:solidFill>
                <a:latin typeface="Times New Roman" panose="02020603050405020304" pitchFamily="18" charset="0"/>
                <a:cs typeface="Times New Roman" panose="02020603050405020304" pitchFamily="18" charset="0"/>
              </a:rPr>
              <a:t>Address of receiving device (8-bit)</a:t>
            </a:r>
          </a:p>
          <a:p>
            <a:pPr marL="1371600" lvl="2" indent="-457200">
              <a:buFont typeface="Wingdings" panose="05000000000000000000" pitchFamily="2" charset="2"/>
              <a:buChar char="ü"/>
            </a:pPr>
            <a:r>
              <a:rPr lang="en-US" sz="2800" i="1" dirty="0">
                <a:solidFill>
                  <a:schemeClr val="bg1"/>
                </a:solidFill>
                <a:latin typeface="Times New Roman" panose="02020603050405020304" pitchFamily="18" charset="0"/>
                <a:cs typeface="Times New Roman" panose="02020603050405020304" pitchFamily="18" charset="0"/>
              </a:rPr>
              <a:t>Inv. Of Address (8-bit)</a:t>
            </a:r>
          </a:p>
          <a:p>
            <a:pPr marL="1371600" lvl="2" indent="-457200">
              <a:buFont typeface="Wingdings" panose="05000000000000000000" pitchFamily="2" charset="2"/>
              <a:buChar char="ü"/>
            </a:pPr>
            <a:r>
              <a:rPr lang="en-US" sz="2800" i="1" dirty="0">
                <a:solidFill>
                  <a:schemeClr val="bg1"/>
                </a:solidFill>
                <a:latin typeface="Times New Roman" panose="02020603050405020304" pitchFamily="18" charset="0"/>
                <a:cs typeface="Times New Roman" panose="02020603050405020304" pitchFamily="18" charset="0"/>
              </a:rPr>
              <a:t>Data or Actual Message (8-bit)</a:t>
            </a:r>
          </a:p>
          <a:p>
            <a:pPr marL="1371600" lvl="2" indent="-457200">
              <a:buFont typeface="Wingdings" panose="05000000000000000000" pitchFamily="2" charset="2"/>
              <a:buChar char="ü"/>
            </a:pPr>
            <a:r>
              <a:rPr lang="en-US" sz="2800" i="1" dirty="0">
                <a:solidFill>
                  <a:schemeClr val="bg1"/>
                </a:solidFill>
                <a:latin typeface="Times New Roman" panose="02020603050405020304" pitchFamily="18" charset="0"/>
                <a:cs typeface="Times New Roman" panose="02020603050405020304" pitchFamily="18" charset="0"/>
              </a:rPr>
              <a:t>Inv. Of Data (8-bit) </a:t>
            </a:r>
            <a:endParaRPr lang="en-US" sz="2800" dirty="0">
              <a:solidFill>
                <a:schemeClr val="bg1"/>
              </a:solidFill>
              <a:latin typeface="Times New Roman" panose="02020603050405020304" pitchFamily="18" charset="0"/>
              <a:cs typeface="Times New Roman" panose="02020603050405020304" pitchFamily="18" charset="0"/>
            </a:endParaRPr>
          </a:p>
          <a:p>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48" name="Rectangle 47">
            <a:extLst>
              <a:ext uri="{FF2B5EF4-FFF2-40B4-BE49-F238E27FC236}">
                <a16:creationId xmlns:a16="http://schemas.microsoft.com/office/drawing/2014/main" id="{382CEF94-6891-481D-8B0F-28AA189C0973}"/>
              </a:ext>
            </a:extLst>
          </p:cNvPr>
          <p:cNvSpPr/>
          <p:nvPr/>
        </p:nvSpPr>
        <p:spPr>
          <a:xfrm>
            <a:off x="7733140" y="4030594"/>
            <a:ext cx="4782128" cy="1384995"/>
          </a:xfrm>
          <a:prstGeom prst="rect">
            <a:avLst/>
          </a:prstGeom>
        </p:spPr>
        <p:txBody>
          <a:bodyPr wrap="square">
            <a:spAutoFit/>
          </a:bodyPr>
          <a:lstStyle/>
          <a:p>
            <a:r>
              <a:rPr lang="en-US" sz="2800" i="1" dirty="0">
                <a:solidFill>
                  <a:schemeClr val="bg1"/>
                </a:solidFill>
                <a:latin typeface="Times New Roman" panose="02020603050405020304" pitchFamily="18" charset="0"/>
                <a:cs typeface="Times New Roman" panose="02020603050405020304" pitchFamily="18" charset="0"/>
              </a:rPr>
              <a:t>In total 32-bit of data in message frame. </a:t>
            </a:r>
            <a:endParaRPr lang="en-US" sz="2800" dirty="0">
              <a:solidFill>
                <a:schemeClr val="bg1"/>
              </a:solidFill>
              <a:latin typeface="Times New Roman" panose="02020603050405020304" pitchFamily="18" charset="0"/>
              <a:cs typeface="Times New Roman" panose="02020603050405020304" pitchFamily="18" charset="0"/>
            </a:endParaRPr>
          </a:p>
          <a:p>
            <a:endParaRPr lang="en-US"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2053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5C2A74A-8596-4FD6-8E55-75C8F6658B75}"/>
              </a:ext>
            </a:extLst>
          </p:cNvPr>
          <p:cNvGrpSpPr/>
          <p:nvPr/>
        </p:nvGrpSpPr>
        <p:grpSpPr>
          <a:xfrm>
            <a:off x="10967" y="1077471"/>
            <a:ext cx="12192001" cy="5787862"/>
            <a:chOff x="-1" y="1357409"/>
            <a:chExt cx="12192001" cy="4917518"/>
          </a:xfrm>
        </p:grpSpPr>
        <p:sp>
          <p:nvSpPr>
            <p:cNvPr id="10" name="Rectangle: Single Corner Snipped 9">
              <a:extLst>
                <a:ext uri="{FF2B5EF4-FFF2-40B4-BE49-F238E27FC236}">
                  <a16:creationId xmlns:a16="http://schemas.microsoft.com/office/drawing/2014/main" id="{47232E0A-1A21-4303-934F-F5C1C5440E15}"/>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1" name="Rectangle: Single Corner Snipped 10">
              <a:extLst>
                <a:ext uri="{FF2B5EF4-FFF2-40B4-BE49-F238E27FC236}">
                  <a16:creationId xmlns:a16="http://schemas.microsoft.com/office/drawing/2014/main" id="{006B9434-0390-48DA-A988-8254FCB40476}"/>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513774" y="431140"/>
            <a:ext cx="11214100" cy="646331"/>
          </a:xfrm>
        </p:spPr>
        <p:txBody>
          <a:bodyPr/>
          <a:lstStyle/>
          <a:p>
            <a:r>
              <a:rPr lang="en-US" sz="4000" u="sng" dirty="0">
                <a:solidFill>
                  <a:srgbClr val="FFC000"/>
                </a:solidFill>
              </a:rPr>
              <a:t>NEC-Protocol(Contd.)</a:t>
            </a:r>
            <a:r>
              <a:rPr lang="en-US" sz="4000" dirty="0">
                <a:solidFill>
                  <a:srgbClr val="FFC000"/>
                </a:solidFill>
              </a:rPr>
              <a:t>:</a:t>
            </a:r>
            <a:r>
              <a:rPr lang="en-US" sz="4000" u="sng" dirty="0">
                <a:solidFill>
                  <a:srgbClr val="FFC000"/>
                </a:solidFill>
              </a:rPr>
              <a:t> </a:t>
            </a:r>
            <a:endParaRPr lang="en-GB" sz="4000" u="sng" dirty="0">
              <a:solidFill>
                <a:srgbClr val="FFC000"/>
              </a:solidFill>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13</a:t>
            </a:fld>
            <a:endParaRPr lang="en-GB" dirty="0"/>
          </a:p>
        </p:txBody>
      </p:sp>
      <p:pic>
        <p:nvPicPr>
          <p:cNvPr id="8" name="Picture 7">
            <a:extLst>
              <a:ext uri="{FF2B5EF4-FFF2-40B4-BE49-F238E27FC236}">
                <a16:creationId xmlns:a16="http://schemas.microsoft.com/office/drawing/2014/main" id="{310EF950-9D84-48D7-B76C-6B4AEFFFB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3" name="Oval 2">
            <a:extLst>
              <a:ext uri="{FF2B5EF4-FFF2-40B4-BE49-F238E27FC236}">
                <a16:creationId xmlns:a16="http://schemas.microsoft.com/office/drawing/2014/main" id="{349CD39C-3991-4834-AA7F-889853A2D72F}"/>
              </a:ext>
            </a:extLst>
          </p:cNvPr>
          <p:cNvSpPr/>
          <p:nvPr/>
        </p:nvSpPr>
        <p:spPr>
          <a:xfrm>
            <a:off x="195003" y="595744"/>
            <a:ext cx="281939" cy="279689"/>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41B25C7D-EB74-43C8-B3EC-E94026BC60D2}"/>
              </a:ext>
            </a:extLst>
          </p:cNvPr>
          <p:cNvSpPr/>
          <p:nvPr/>
        </p:nvSpPr>
        <p:spPr>
          <a:xfrm>
            <a:off x="323272" y="1314672"/>
            <a:ext cx="11567393" cy="954107"/>
          </a:xfrm>
          <a:prstGeom prst="rect">
            <a:avLst/>
          </a:prstGeom>
        </p:spPr>
        <p:txBody>
          <a:bodyPr wrap="square">
            <a:spAutoFit/>
          </a:bodyPr>
          <a:lstStyle/>
          <a:p>
            <a:pPr marL="457200" indent="-457200">
              <a:buFont typeface="Wingdings" panose="05000000000000000000" pitchFamily="2" charset="2"/>
              <a:buChar char="v"/>
            </a:pPr>
            <a:r>
              <a:rPr lang="en-US" sz="2800" i="1" dirty="0">
                <a:solidFill>
                  <a:schemeClr val="bg1"/>
                </a:solidFill>
                <a:latin typeface="Times New Roman" panose="02020603050405020304" pitchFamily="18" charset="0"/>
                <a:cs typeface="Times New Roman" panose="02020603050405020304" pitchFamily="18" charset="0"/>
              </a:rPr>
              <a:t>LSB is sent first (LSB - MSB). </a:t>
            </a:r>
            <a:endParaRPr lang="en-US" sz="2800" dirty="0">
              <a:solidFill>
                <a:schemeClr val="bg1"/>
              </a:solidFill>
              <a:latin typeface="Times New Roman" panose="02020603050405020304" pitchFamily="18" charset="0"/>
              <a:cs typeface="Times New Roman" panose="02020603050405020304" pitchFamily="18" charset="0"/>
            </a:endParaRPr>
          </a:p>
          <a:p>
            <a:endParaRPr lang="en-US" sz="2800" dirty="0">
              <a:solidFill>
                <a:schemeClr val="bg1"/>
              </a:solidFill>
              <a:latin typeface="Times New Roman" panose="02020603050405020304" pitchFamily="18" charset="0"/>
              <a:cs typeface="Times New Roman" panose="02020603050405020304" pitchFamily="18" charset="0"/>
            </a:endParaRPr>
          </a:p>
        </p:txBody>
      </p:sp>
      <p:pic>
        <p:nvPicPr>
          <p:cNvPr id="1026" name="Picture 2" descr="https://techdocs.altium.com/sites/default/files/wiki_attachments/296329/NECMessageFrame.png">
            <a:extLst>
              <a:ext uri="{FF2B5EF4-FFF2-40B4-BE49-F238E27FC236}">
                <a16:creationId xmlns:a16="http://schemas.microsoft.com/office/drawing/2014/main" id="{80F39404-61F3-4D6A-836D-6B59349C4E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184" y="2268779"/>
            <a:ext cx="11204415" cy="3627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911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5C2A74A-8596-4FD6-8E55-75C8F6658B75}"/>
              </a:ext>
            </a:extLst>
          </p:cNvPr>
          <p:cNvGrpSpPr/>
          <p:nvPr/>
        </p:nvGrpSpPr>
        <p:grpSpPr>
          <a:xfrm>
            <a:off x="10967" y="1077471"/>
            <a:ext cx="12192001" cy="5787862"/>
            <a:chOff x="-1" y="1357409"/>
            <a:chExt cx="12192001" cy="4917518"/>
          </a:xfrm>
        </p:grpSpPr>
        <p:sp>
          <p:nvSpPr>
            <p:cNvPr id="10" name="Rectangle: Single Corner Snipped 9">
              <a:extLst>
                <a:ext uri="{FF2B5EF4-FFF2-40B4-BE49-F238E27FC236}">
                  <a16:creationId xmlns:a16="http://schemas.microsoft.com/office/drawing/2014/main" id="{47232E0A-1A21-4303-934F-F5C1C5440E15}"/>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1" name="Rectangle: Single Corner Snipped 10">
              <a:extLst>
                <a:ext uri="{FF2B5EF4-FFF2-40B4-BE49-F238E27FC236}">
                  <a16:creationId xmlns:a16="http://schemas.microsoft.com/office/drawing/2014/main" id="{006B9434-0390-48DA-A988-8254FCB40476}"/>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513774" y="431140"/>
            <a:ext cx="11214100" cy="646331"/>
          </a:xfrm>
        </p:spPr>
        <p:txBody>
          <a:bodyPr/>
          <a:lstStyle/>
          <a:p>
            <a:r>
              <a:rPr lang="en-US" sz="4000" u="sng" dirty="0">
                <a:solidFill>
                  <a:srgbClr val="FFC000"/>
                </a:solidFill>
              </a:rPr>
              <a:t>NEC-Protocol(Contd.)</a:t>
            </a:r>
            <a:r>
              <a:rPr lang="en-US" sz="4000" dirty="0">
                <a:solidFill>
                  <a:srgbClr val="FFC000"/>
                </a:solidFill>
              </a:rPr>
              <a:t>:</a:t>
            </a:r>
            <a:r>
              <a:rPr lang="en-US" sz="4000" u="sng" dirty="0">
                <a:solidFill>
                  <a:srgbClr val="FFC000"/>
                </a:solidFill>
              </a:rPr>
              <a:t> </a:t>
            </a:r>
            <a:endParaRPr lang="en-GB" sz="4000" u="sng" dirty="0">
              <a:solidFill>
                <a:srgbClr val="FFC000"/>
              </a:solidFill>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14</a:t>
            </a:fld>
            <a:endParaRPr lang="en-GB" dirty="0"/>
          </a:p>
        </p:txBody>
      </p:sp>
      <p:pic>
        <p:nvPicPr>
          <p:cNvPr id="8" name="Picture 7">
            <a:extLst>
              <a:ext uri="{FF2B5EF4-FFF2-40B4-BE49-F238E27FC236}">
                <a16:creationId xmlns:a16="http://schemas.microsoft.com/office/drawing/2014/main" id="{310EF950-9D84-48D7-B76C-6B4AEFFFB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3" name="Oval 2">
            <a:extLst>
              <a:ext uri="{FF2B5EF4-FFF2-40B4-BE49-F238E27FC236}">
                <a16:creationId xmlns:a16="http://schemas.microsoft.com/office/drawing/2014/main" id="{349CD39C-3991-4834-AA7F-889853A2D72F}"/>
              </a:ext>
            </a:extLst>
          </p:cNvPr>
          <p:cNvSpPr/>
          <p:nvPr/>
        </p:nvSpPr>
        <p:spPr>
          <a:xfrm>
            <a:off x="195003" y="595744"/>
            <a:ext cx="281939" cy="279689"/>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41B25C7D-EB74-43C8-B3EC-E94026BC60D2}"/>
              </a:ext>
            </a:extLst>
          </p:cNvPr>
          <p:cNvSpPr/>
          <p:nvPr/>
        </p:nvSpPr>
        <p:spPr>
          <a:xfrm>
            <a:off x="323272" y="1314672"/>
            <a:ext cx="11567393" cy="523220"/>
          </a:xfrm>
          <a:prstGeom prst="rect">
            <a:avLst/>
          </a:prstGeom>
        </p:spPr>
        <p:txBody>
          <a:bodyPr wrap="square">
            <a:spAutoFit/>
          </a:bodyPr>
          <a:lstStyle/>
          <a:p>
            <a:pPr marL="457200" indent="-457200">
              <a:buFont typeface="Wingdings" panose="05000000000000000000" pitchFamily="2" charset="2"/>
              <a:buChar char="v"/>
            </a:pPr>
            <a:r>
              <a:rPr lang="en-US" sz="2800" i="1" dirty="0">
                <a:solidFill>
                  <a:schemeClr val="bg1"/>
                </a:solidFill>
                <a:latin typeface="Times New Roman" panose="02020603050405020304" pitchFamily="18" charset="0"/>
                <a:cs typeface="Times New Roman" panose="02020603050405020304" pitchFamily="18" charset="0"/>
              </a:rPr>
              <a:t>Pulse burst means the above signal is modulated with 38kHz Pulse.</a:t>
            </a:r>
            <a:endParaRPr lang="en-US" sz="2800" dirty="0">
              <a:solidFill>
                <a:schemeClr val="bg1"/>
              </a:solidFill>
              <a:latin typeface="Times New Roman" panose="02020603050405020304" pitchFamily="18" charset="0"/>
              <a:cs typeface="Times New Roman" panose="02020603050405020304" pitchFamily="18" charset="0"/>
            </a:endParaRPr>
          </a:p>
        </p:txBody>
      </p:sp>
      <p:grpSp>
        <p:nvGrpSpPr>
          <p:cNvPr id="18" name="Group 17">
            <a:extLst>
              <a:ext uri="{FF2B5EF4-FFF2-40B4-BE49-F238E27FC236}">
                <a16:creationId xmlns:a16="http://schemas.microsoft.com/office/drawing/2014/main" id="{78F4DC33-C43C-45DC-8F39-2A7B075A81F9}"/>
              </a:ext>
            </a:extLst>
          </p:cNvPr>
          <p:cNvGrpSpPr/>
          <p:nvPr/>
        </p:nvGrpSpPr>
        <p:grpSpPr>
          <a:xfrm>
            <a:off x="2542310" y="2696568"/>
            <a:ext cx="1817162" cy="1844381"/>
            <a:chOff x="519543" y="4012758"/>
            <a:chExt cx="1817162" cy="1844381"/>
          </a:xfrm>
        </p:grpSpPr>
        <p:sp>
          <p:nvSpPr>
            <p:cNvPr id="20" name="Frame 19">
              <a:extLst>
                <a:ext uri="{FF2B5EF4-FFF2-40B4-BE49-F238E27FC236}">
                  <a16:creationId xmlns:a16="http://schemas.microsoft.com/office/drawing/2014/main" id="{5A491F46-B0A2-487C-805E-EC30435A82CC}"/>
                </a:ext>
              </a:extLst>
            </p:cNvPr>
            <p:cNvSpPr/>
            <p:nvPr/>
          </p:nvSpPr>
          <p:spPr>
            <a:xfrm>
              <a:off x="528721" y="4012758"/>
              <a:ext cx="1782741" cy="1673293"/>
            </a:xfrm>
            <a:prstGeom prst="frame">
              <a:avLst>
                <a:gd name="adj1" fmla="val 504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Rectangle 20">
              <a:extLst>
                <a:ext uri="{FF2B5EF4-FFF2-40B4-BE49-F238E27FC236}">
                  <a16:creationId xmlns:a16="http://schemas.microsoft.com/office/drawing/2014/main" id="{B8BA6A90-C6DE-4425-ACFE-A1312DFB914D}"/>
                </a:ext>
              </a:extLst>
            </p:cNvPr>
            <p:cNvSpPr/>
            <p:nvPr/>
          </p:nvSpPr>
          <p:spPr>
            <a:xfrm>
              <a:off x="519543" y="5565783"/>
              <a:ext cx="1817162" cy="291356"/>
            </a:xfrm>
            <a:prstGeom prst="rect">
              <a:avLst/>
            </a:prstGeom>
            <a:solidFill>
              <a:srgbClr val="0033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5" name="Straight Arrow Connector 4">
            <a:extLst>
              <a:ext uri="{FF2B5EF4-FFF2-40B4-BE49-F238E27FC236}">
                <a16:creationId xmlns:a16="http://schemas.microsoft.com/office/drawing/2014/main" id="{D58E8259-0AD0-4ADB-90B9-9BF409045B71}"/>
              </a:ext>
            </a:extLst>
          </p:cNvPr>
          <p:cNvCxnSpPr/>
          <p:nvPr/>
        </p:nvCxnSpPr>
        <p:spPr>
          <a:xfrm>
            <a:off x="4765964" y="3429000"/>
            <a:ext cx="1205345"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06CC4F3-8A3B-41CD-A8BB-90E17E506488}"/>
              </a:ext>
            </a:extLst>
          </p:cNvPr>
          <p:cNvSpPr txBox="1"/>
          <p:nvPr/>
        </p:nvSpPr>
        <p:spPr>
          <a:xfrm>
            <a:off x="4981350" y="3043715"/>
            <a:ext cx="774571" cy="369332"/>
          </a:xfrm>
          <a:prstGeom prst="rect">
            <a:avLst/>
          </a:prstGeom>
          <a:noFill/>
        </p:spPr>
        <p:txBody>
          <a:bodyPr wrap="none" rtlCol="0">
            <a:spAutoFit/>
          </a:bodyPr>
          <a:lstStyle/>
          <a:p>
            <a:r>
              <a:rPr lang="en-IN" i="1" dirty="0">
                <a:solidFill>
                  <a:schemeClr val="bg1"/>
                </a:solidFill>
              </a:rPr>
              <a:t>Zoom</a:t>
            </a:r>
          </a:p>
        </p:txBody>
      </p:sp>
      <p:grpSp>
        <p:nvGrpSpPr>
          <p:cNvPr id="24" name="Group 23">
            <a:extLst>
              <a:ext uri="{FF2B5EF4-FFF2-40B4-BE49-F238E27FC236}">
                <a16:creationId xmlns:a16="http://schemas.microsoft.com/office/drawing/2014/main" id="{00EC29DA-ACC2-465C-A55E-40A46E83B190}"/>
              </a:ext>
            </a:extLst>
          </p:cNvPr>
          <p:cNvGrpSpPr/>
          <p:nvPr/>
        </p:nvGrpSpPr>
        <p:grpSpPr>
          <a:xfrm>
            <a:off x="6449290" y="2696563"/>
            <a:ext cx="1817162" cy="1844381"/>
            <a:chOff x="519543" y="4012758"/>
            <a:chExt cx="1817162" cy="1844381"/>
          </a:xfrm>
        </p:grpSpPr>
        <p:sp>
          <p:nvSpPr>
            <p:cNvPr id="25" name="Frame 24">
              <a:extLst>
                <a:ext uri="{FF2B5EF4-FFF2-40B4-BE49-F238E27FC236}">
                  <a16:creationId xmlns:a16="http://schemas.microsoft.com/office/drawing/2014/main" id="{51DDD252-7CDD-41C6-82BC-7E3D3C78A3E2}"/>
                </a:ext>
              </a:extLst>
            </p:cNvPr>
            <p:cNvSpPr/>
            <p:nvPr/>
          </p:nvSpPr>
          <p:spPr>
            <a:xfrm>
              <a:off x="528721" y="4012758"/>
              <a:ext cx="1782741" cy="1673293"/>
            </a:xfrm>
            <a:prstGeom prst="frame">
              <a:avLst>
                <a:gd name="adj1" fmla="val 504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6" name="Rectangle 25">
              <a:extLst>
                <a:ext uri="{FF2B5EF4-FFF2-40B4-BE49-F238E27FC236}">
                  <a16:creationId xmlns:a16="http://schemas.microsoft.com/office/drawing/2014/main" id="{342A775B-6056-4A41-8EE6-5989024F42E3}"/>
                </a:ext>
              </a:extLst>
            </p:cNvPr>
            <p:cNvSpPr/>
            <p:nvPr/>
          </p:nvSpPr>
          <p:spPr>
            <a:xfrm>
              <a:off x="519543" y="5565783"/>
              <a:ext cx="1817162" cy="291356"/>
            </a:xfrm>
            <a:prstGeom prst="rect">
              <a:avLst/>
            </a:prstGeom>
            <a:solidFill>
              <a:srgbClr val="0033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 name="Group 41">
            <a:extLst>
              <a:ext uri="{FF2B5EF4-FFF2-40B4-BE49-F238E27FC236}">
                <a16:creationId xmlns:a16="http://schemas.microsoft.com/office/drawing/2014/main" id="{E350B5D9-8BE4-45A4-8128-072CAAF13593}"/>
              </a:ext>
            </a:extLst>
          </p:cNvPr>
          <p:cNvGrpSpPr/>
          <p:nvPr/>
        </p:nvGrpSpPr>
        <p:grpSpPr>
          <a:xfrm>
            <a:off x="6571048" y="2711378"/>
            <a:ext cx="1580564" cy="1521382"/>
            <a:chOff x="3162837" y="4844986"/>
            <a:chExt cx="1580564" cy="1521382"/>
          </a:xfrm>
        </p:grpSpPr>
        <p:grpSp>
          <p:nvGrpSpPr>
            <p:cNvPr id="36" name="Group 35">
              <a:extLst>
                <a:ext uri="{FF2B5EF4-FFF2-40B4-BE49-F238E27FC236}">
                  <a16:creationId xmlns:a16="http://schemas.microsoft.com/office/drawing/2014/main" id="{6E3FE50C-C912-4E98-B805-16CFC85F7501}"/>
                </a:ext>
              </a:extLst>
            </p:cNvPr>
            <p:cNvGrpSpPr/>
            <p:nvPr/>
          </p:nvGrpSpPr>
          <p:grpSpPr>
            <a:xfrm>
              <a:off x="3162837" y="4844986"/>
              <a:ext cx="1145936" cy="1521382"/>
              <a:chOff x="3162837" y="4844986"/>
              <a:chExt cx="1145936" cy="1521382"/>
            </a:xfrm>
          </p:grpSpPr>
          <p:grpSp>
            <p:nvGrpSpPr>
              <p:cNvPr id="31" name="Group 30">
                <a:extLst>
                  <a:ext uri="{FF2B5EF4-FFF2-40B4-BE49-F238E27FC236}">
                    <a16:creationId xmlns:a16="http://schemas.microsoft.com/office/drawing/2014/main" id="{D9E0FABF-566E-4DF8-B6DA-D7766BB360EE}"/>
                  </a:ext>
                </a:extLst>
              </p:cNvPr>
              <p:cNvGrpSpPr/>
              <p:nvPr/>
            </p:nvGrpSpPr>
            <p:grpSpPr>
              <a:xfrm>
                <a:off x="3162837" y="4844987"/>
                <a:ext cx="536329" cy="1521381"/>
                <a:chOff x="3162837" y="4844987"/>
                <a:chExt cx="536329" cy="1521381"/>
              </a:xfrm>
            </p:grpSpPr>
            <p:pic>
              <p:nvPicPr>
                <p:cNvPr id="30" name="Picture 29">
                  <a:extLst>
                    <a:ext uri="{FF2B5EF4-FFF2-40B4-BE49-F238E27FC236}">
                      <a16:creationId xmlns:a16="http://schemas.microsoft.com/office/drawing/2014/main" id="{2F52704E-227B-45DC-8005-C5EB750A3448}"/>
                    </a:ext>
                  </a:extLst>
                </p:cNvPr>
                <p:cNvPicPr>
                  <a:picLocks noChangeAspect="1"/>
                </p:cNvPicPr>
                <p:nvPr/>
              </p:nvPicPr>
              <p:blipFill>
                <a:blip r:embed="rId3"/>
                <a:stretch>
                  <a:fillRect/>
                </a:stretch>
              </p:blipFill>
              <p:spPr>
                <a:xfrm>
                  <a:off x="3162837" y="4844991"/>
                  <a:ext cx="79128" cy="1521377"/>
                </a:xfrm>
                <a:prstGeom prst="rect">
                  <a:avLst/>
                </a:prstGeom>
              </p:spPr>
            </p:pic>
            <p:pic>
              <p:nvPicPr>
                <p:cNvPr id="33" name="Picture 32">
                  <a:extLst>
                    <a:ext uri="{FF2B5EF4-FFF2-40B4-BE49-F238E27FC236}">
                      <a16:creationId xmlns:a16="http://schemas.microsoft.com/office/drawing/2014/main" id="{1D8E40AB-A5A4-45A4-9556-1A90409636B5}"/>
                    </a:ext>
                  </a:extLst>
                </p:cNvPr>
                <p:cNvPicPr>
                  <a:picLocks noChangeAspect="1"/>
                </p:cNvPicPr>
                <p:nvPr/>
              </p:nvPicPr>
              <p:blipFill>
                <a:blip r:embed="rId3"/>
                <a:stretch>
                  <a:fillRect/>
                </a:stretch>
              </p:blipFill>
              <p:spPr>
                <a:xfrm>
                  <a:off x="3315237" y="4844990"/>
                  <a:ext cx="79128" cy="1521377"/>
                </a:xfrm>
                <a:prstGeom prst="rect">
                  <a:avLst/>
                </a:prstGeom>
              </p:spPr>
            </p:pic>
            <p:pic>
              <p:nvPicPr>
                <p:cNvPr id="34" name="Picture 33">
                  <a:extLst>
                    <a:ext uri="{FF2B5EF4-FFF2-40B4-BE49-F238E27FC236}">
                      <a16:creationId xmlns:a16="http://schemas.microsoft.com/office/drawing/2014/main" id="{4CE3A213-C3BF-4E1D-B162-2B3EFB459586}"/>
                    </a:ext>
                  </a:extLst>
                </p:cNvPr>
                <p:cNvPicPr>
                  <a:picLocks noChangeAspect="1"/>
                </p:cNvPicPr>
                <p:nvPr/>
              </p:nvPicPr>
              <p:blipFill>
                <a:blip r:embed="rId3"/>
                <a:stretch>
                  <a:fillRect/>
                </a:stretch>
              </p:blipFill>
              <p:spPr>
                <a:xfrm>
                  <a:off x="3467638" y="4844988"/>
                  <a:ext cx="79128" cy="1521377"/>
                </a:xfrm>
                <a:prstGeom prst="rect">
                  <a:avLst/>
                </a:prstGeom>
              </p:spPr>
            </p:pic>
            <p:pic>
              <p:nvPicPr>
                <p:cNvPr id="35" name="Picture 34">
                  <a:extLst>
                    <a:ext uri="{FF2B5EF4-FFF2-40B4-BE49-F238E27FC236}">
                      <a16:creationId xmlns:a16="http://schemas.microsoft.com/office/drawing/2014/main" id="{43617354-5EE4-4398-A625-33D346977371}"/>
                    </a:ext>
                  </a:extLst>
                </p:cNvPr>
                <p:cNvPicPr>
                  <a:picLocks noChangeAspect="1"/>
                </p:cNvPicPr>
                <p:nvPr/>
              </p:nvPicPr>
              <p:blipFill>
                <a:blip r:embed="rId3"/>
                <a:stretch>
                  <a:fillRect/>
                </a:stretch>
              </p:blipFill>
              <p:spPr>
                <a:xfrm>
                  <a:off x="3620038" y="4844987"/>
                  <a:ext cx="79128" cy="1521377"/>
                </a:xfrm>
                <a:prstGeom prst="rect">
                  <a:avLst/>
                </a:prstGeom>
              </p:spPr>
            </p:pic>
          </p:grpSp>
          <p:grpSp>
            <p:nvGrpSpPr>
              <p:cNvPr id="37" name="Group 36">
                <a:extLst>
                  <a:ext uri="{FF2B5EF4-FFF2-40B4-BE49-F238E27FC236}">
                    <a16:creationId xmlns:a16="http://schemas.microsoft.com/office/drawing/2014/main" id="{46C748A7-D75A-4C4E-9797-5F5FD48977ED}"/>
                  </a:ext>
                </a:extLst>
              </p:cNvPr>
              <p:cNvGrpSpPr/>
              <p:nvPr/>
            </p:nvGrpSpPr>
            <p:grpSpPr>
              <a:xfrm>
                <a:off x="3772444" y="4844986"/>
                <a:ext cx="536329" cy="1521381"/>
                <a:chOff x="3162837" y="4844987"/>
                <a:chExt cx="536329" cy="1521381"/>
              </a:xfrm>
            </p:grpSpPr>
            <p:pic>
              <p:nvPicPr>
                <p:cNvPr id="38" name="Picture 37">
                  <a:extLst>
                    <a:ext uri="{FF2B5EF4-FFF2-40B4-BE49-F238E27FC236}">
                      <a16:creationId xmlns:a16="http://schemas.microsoft.com/office/drawing/2014/main" id="{B7455462-7D2B-42D5-9088-55C71A258DBA}"/>
                    </a:ext>
                  </a:extLst>
                </p:cNvPr>
                <p:cNvPicPr>
                  <a:picLocks noChangeAspect="1"/>
                </p:cNvPicPr>
                <p:nvPr/>
              </p:nvPicPr>
              <p:blipFill>
                <a:blip r:embed="rId3"/>
                <a:stretch>
                  <a:fillRect/>
                </a:stretch>
              </p:blipFill>
              <p:spPr>
                <a:xfrm>
                  <a:off x="3162837" y="4844991"/>
                  <a:ext cx="79128" cy="1521377"/>
                </a:xfrm>
                <a:prstGeom prst="rect">
                  <a:avLst/>
                </a:prstGeom>
              </p:spPr>
            </p:pic>
            <p:pic>
              <p:nvPicPr>
                <p:cNvPr id="39" name="Picture 38">
                  <a:extLst>
                    <a:ext uri="{FF2B5EF4-FFF2-40B4-BE49-F238E27FC236}">
                      <a16:creationId xmlns:a16="http://schemas.microsoft.com/office/drawing/2014/main" id="{FEBFF0A0-A637-48A4-A11A-F8B236520E53}"/>
                    </a:ext>
                  </a:extLst>
                </p:cNvPr>
                <p:cNvPicPr>
                  <a:picLocks noChangeAspect="1"/>
                </p:cNvPicPr>
                <p:nvPr/>
              </p:nvPicPr>
              <p:blipFill>
                <a:blip r:embed="rId3"/>
                <a:stretch>
                  <a:fillRect/>
                </a:stretch>
              </p:blipFill>
              <p:spPr>
                <a:xfrm>
                  <a:off x="3315237" y="4844990"/>
                  <a:ext cx="79128" cy="1521377"/>
                </a:xfrm>
                <a:prstGeom prst="rect">
                  <a:avLst/>
                </a:prstGeom>
              </p:spPr>
            </p:pic>
            <p:pic>
              <p:nvPicPr>
                <p:cNvPr id="40" name="Picture 39">
                  <a:extLst>
                    <a:ext uri="{FF2B5EF4-FFF2-40B4-BE49-F238E27FC236}">
                      <a16:creationId xmlns:a16="http://schemas.microsoft.com/office/drawing/2014/main" id="{59CB030B-D9C2-435B-86DD-7D79F514D4B9}"/>
                    </a:ext>
                  </a:extLst>
                </p:cNvPr>
                <p:cNvPicPr>
                  <a:picLocks noChangeAspect="1"/>
                </p:cNvPicPr>
                <p:nvPr/>
              </p:nvPicPr>
              <p:blipFill>
                <a:blip r:embed="rId3"/>
                <a:stretch>
                  <a:fillRect/>
                </a:stretch>
              </p:blipFill>
              <p:spPr>
                <a:xfrm>
                  <a:off x="3467638" y="4844988"/>
                  <a:ext cx="79128" cy="1521377"/>
                </a:xfrm>
                <a:prstGeom prst="rect">
                  <a:avLst/>
                </a:prstGeom>
              </p:spPr>
            </p:pic>
            <p:pic>
              <p:nvPicPr>
                <p:cNvPr id="41" name="Picture 40">
                  <a:extLst>
                    <a:ext uri="{FF2B5EF4-FFF2-40B4-BE49-F238E27FC236}">
                      <a16:creationId xmlns:a16="http://schemas.microsoft.com/office/drawing/2014/main" id="{07BDC825-2C23-4B13-A7CC-4926A80D3EA8}"/>
                    </a:ext>
                  </a:extLst>
                </p:cNvPr>
                <p:cNvPicPr>
                  <a:picLocks noChangeAspect="1"/>
                </p:cNvPicPr>
                <p:nvPr/>
              </p:nvPicPr>
              <p:blipFill>
                <a:blip r:embed="rId3"/>
                <a:stretch>
                  <a:fillRect/>
                </a:stretch>
              </p:blipFill>
              <p:spPr>
                <a:xfrm>
                  <a:off x="3620038" y="4844987"/>
                  <a:ext cx="79128" cy="1521377"/>
                </a:xfrm>
                <a:prstGeom prst="rect">
                  <a:avLst/>
                </a:prstGeom>
              </p:spPr>
            </p:pic>
          </p:grpSp>
        </p:grpSp>
        <p:grpSp>
          <p:nvGrpSpPr>
            <p:cNvPr id="55" name="Group 54">
              <a:extLst>
                <a:ext uri="{FF2B5EF4-FFF2-40B4-BE49-F238E27FC236}">
                  <a16:creationId xmlns:a16="http://schemas.microsoft.com/office/drawing/2014/main" id="{0571969B-5766-4D54-AF62-1ACAB2077100}"/>
                </a:ext>
              </a:extLst>
            </p:cNvPr>
            <p:cNvGrpSpPr/>
            <p:nvPr/>
          </p:nvGrpSpPr>
          <p:grpSpPr>
            <a:xfrm>
              <a:off x="4359472" y="4844988"/>
              <a:ext cx="383929" cy="1521380"/>
              <a:chOff x="3162837" y="4844988"/>
              <a:chExt cx="383929" cy="1521380"/>
            </a:xfrm>
          </p:grpSpPr>
          <p:pic>
            <p:nvPicPr>
              <p:cNvPr id="61" name="Picture 60">
                <a:extLst>
                  <a:ext uri="{FF2B5EF4-FFF2-40B4-BE49-F238E27FC236}">
                    <a16:creationId xmlns:a16="http://schemas.microsoft.com/office/drawing/2014/main" id="{21D88C16-7037-400A-A7BF-B16756DB314B}"/>
                  </a:ext>
                </a:extLst>
              </p:cNvPr>
              <p:cNvPicPr>
                <a:picLocks noChangeAspect="1"/>
              </p:cNvPicPr>
              <p:nvPr/>
            </p:nvPicPr>
            <p:blipFill>
              <a:blip r:embed="rId3"/>
              <a:stretch>
                <a:fillRect/>
              </a:stretch>
            </p:blipFill>
            <p:spPr>
              <a:xfrm>
                <a:off x="3162837" y="4844991"/>
                <a:ext cx="79128" cy="1521377"/>
              </a:xfrm>
              <a:prstGeom prst="rect">
                <a:avLst/>
              </a:prstGeom>
            </p:spPr>
          </p:pic>
          <p:pic>
            <p:nvPicPr>
              <p:cNvPr id="62" name="Picture 61">
                <a:extLst>
                  <a:ext uri="{FF2B5EF4-FFF2-40B4-BE49-F238E27FC236}">
                    <a16:creationId xmlns:a16="http://schemas.microsoft.com/office/drawing/2014/main" id="{E49A00D0-C118-4C9D-9423-74C2E8E9F910}"/>
                  </a:ext>
                </a:extLst>
              </p:cNvPr>
              <p:cNvPicPr>
                <a:picLocks noChangeAspect="1"/>
              </p:cNvPicPr>
              <p:nvPr/>
            </p:nvPicPr>
            <p:blipFill>
              <a:blip r:embed="rId3"/>
              <a:stretch>
                <a:fillRect/>
              </a:stretch>
            </p:blipFill>
            <p:spPr>
              <a:xfrm>
                <a:off x="3315237" y="4844990"/>
                <a:ext cx="79128" cy="1521377"/>
              </a:xfrm>
              <a:prstGeom prst="rect">
                <a:avLst/>
              </a:prstGeom>
            </p:spPr>
          </p:pic>
          <p:pic>
            <p:nvPicPr>
              <p:cNvPr id="63" name="Picture 62">
                <a:extLst>
                  <a:ext uri="{FF2B5EF4-FFF2-40B4-BE49-F238E27FC236}">
                    <a16:creationId xmlns:a16="http://schemas.microsoft.com/office/drawing/2014/main" id="{213150B8-63FD-4743-B45E-18C79C727245}"/>
                  </a:ext>
                </a:extLst>
              </p:cNvPr>
              <p:cNvPicPr>
                <a:picLocks noChangeAspect="1"/>
              </p:cNvPicPr>
              <p:nvPr/>
            </p:nvPicPr>
            <p:blipFill>
              <a:blip r:embed="rId3"/>
              <a:stretch>
                <a:fillRect/>
              </a:stretch>
            </p:blipFill>
            <p:spPr>
              <a:xfrm>
                <a:off x="3467638" y="4844988"/>
                <a:ext cx="79128" cy="1521377"/>
              </a:xfrm>
              <a:prstGeom prst="rect">
                <a:avLst/>
              </a:prstGeom>
            </p:spPr>
          </p:pic>
        </p:grpSp>
      </p:grpSp>
    </p:spTree>
    <p:extLst>
      <p:ext uri="{BB962C8B-B14F-4D97-AF65-F5344CB8AC3E}">
        <p14:creationId xmlns:p14="http://schemas.microsoft.com/office/powerpoint/2010/main" val="164518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5C2A74A-8596-4FD6-8E55-75C8F6658B75}"/>
              </a:ext>
            </a:extLst>
          </p:cNvPr>
          <p:cNvGrpSpPr/>
          <p:nvPr/>
        </p:nvGrpSpPr>
        <p:grpSpPr>
          <a:xfrm>
            <a:off x="10967" y="1077471"/>
            <a:ext cx="12192001" cy="5787862"/>
            <a:chOff x="-1" y="1357409"/>
            <a:chExt cx="12192001" cy="4917518"/>
          </a:xfrm>
        </p:grpSpPr>
        <p:sp>
          <p:nvSpPr>
            <p:cNvPr id="10" name="Rectangle: Single Corner Snipped 9">
              <a:extLst>
                <a:ext uri="{FF2B5EF4-FFF2-40B4-BE49-F238E27FC236}">
                  <a16:creationId xmlns:a16="http://schemas.microsoft.com/office/drawing/2014/main" id="{47232E0A-1A21-4303-934F-F5C1C5440E15}"/>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1" name="Rectangle: Single Corner Snipped 10">
              <a:extLst>
                <a:ext uri="{FF2B5EF4-FFF2-40B4-BE49-F238E27FC236}">
                  <a16:creationId xmlns:a16="http://schemas.microsoft.com/office/drawing/2014/main" id="{006B9434-0390-48DA-A988-8254FCB40476}"/>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513774" y="431140"/>
            <a:ext cx="11214100" cy="646331"/>
          </a:xfrm>
        </p:spPr>
        <p:txBody>
          <a:bodyPr/>
          <a:lstStyle/>
          <a:p>
            <a:r>
              <a:rPr lang="en-US" sz="4000" dirty="0">
                <a:solidFill>
                  <a:srgbClr val="FFC000"/>
                </a:solidFill>
              </a:rPr>
              <a:t>Q.: </a:t>
            </a:r>
            <a:r>
              <a:rPr lang="en-US" sz="4000" u="sng" dirty="0">
                <a:solidFill>
                  <a:srgbClr val="FFC000"/>
                </a:solidFill>
              </a:rPr>
              <a:t> </a:t>
            </a:r>
            <a:endParaRPr lang="en-GB" sz="4000" u="sng" dirty="0">
              <a:solidFill>
                <a:srgbClr val="FFC000"/>
              </a:solidFill>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15</a:t>
            </a:fld>
            <a:endParaRPr lang="en-GB" dirty="0"/>
          </a:p>
        </p:txBody>
      </p:sp>
      <p:pic>
        <p:nvPicPr>
          <p:cNvPr id="8" name="Picture 7">
            <a:extLst>
              <a:ext uri="{FF2B5EF4-FFF2-40B4-BE49-F238E27FC236}">
                <a16:creationId xmlns:a16="http://schemas.microsoft.com/office/drawing/2014/main" id="{310EF950-9D84-48D7-B76C-6B4AEFFFB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3" name="Oval 2">
            <a:extLst>
              <a:ext uri="{FF2B5EF4-FFF2-40B4-BE49-F238E27FC236}">
                <a16:creationId xmlns:a16="http://schemas.microsoft.com/office/drawing/2014/main" id="{349CD39C-3991-4834-AA7F-889853A2D72F}"/>
              </a:ext>
            </a:extLst>
          </p:cNvPr>
          <p:cNvSpPr/>
          <p:nvPr/>
        </p:nvSpPr>
        <p:spPr>
          <a:xfrm>
            <a:off x="195003" y="595744"/>
            <a:ext cx="281939" cy="279689"/>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41B25C7D-EB74-43C8-B3EC-E94026BC60D2}"/>
              </a:ext>
            </a:extLst>
          </p:cNvPr>
          <p:cNvSpPr/>
          <p:nvPr/>
        </p:nvSpPr>
        <p:spPr>
          <a:xfrm>
            <a:off x="323270" y="1805985"/>
            <a:ext cx="11567393" cy="954107"/>
          </a:xfrm>
          <a:prstGeom prst="rect">
            <a:avLst/>
          </a:prstGeom>
        </p:spPr>
        <p:txBody>
          <a:bodyPr wrap="square">
            <a:spAutoFit/>
          </a:bodyPr>
          <a:lstStyle/>
          <a:p>
            <a:r>
              <a:rPr lang="en-US" sz="2800" b="1" i="1" dirty="0">
                <a:solidFill>
                  <a:srgbClr val="FFC000"/>
                </a:solidFill>
                <a:latin typeface="Times New Roman" panose="02020603050405020304" pitchFamily="18" charset="0"/>
                <a:cs typeface="Times New Roman" panose="02020603050405020304" pitchFamily="18" charset="0"/>
              </a:rPr>
              <a:t>Suppose A= </a:t>
            </a:r>
            <a:r>
              <a:rPr lang="en-US" sz="2800" b="1" dirty="0">
                <a:solidFill>
                  <a:srgbClr val="FFC000"/>
                </a:solidFill>
                <a:latin typeface="Times New Roman" panose="02020603050405020304" pitchFamily="18" charset="0"/>
                <a:cs typeface="Times New Roman" panose="02020603050405020304" pitchFamily="18" charset="0"/>
              </a:rPr>
              <a:t>01101010</a:t>
            </a:r>
            <a:r>
              <a:rPr lang="en-US" sz="2800" b="1" i="1" dirty="0">
                <a:solidFill>
                  <a:srgbClr val="FFC000"/>
                </a:solidFill>
                <a:latin typeface="Times New Roman" panose="02020603050405020304" pitchFamily="18" charset="0"/>
                <a:cs typeface="Times New Roman" panose="02020603050405020304" pitchFamily="18" charset="0"/>
              </a:rPr>
              <a:t> and D= </a:t>
            </a:r>
            <a:r>
              <a:rPr lang="en-US" sz="2800" b="1" dirty="0">
                <a:solidFill>
                  <a:srgbClr val="FFC000"/>
                </a:solidFill>
                <a:latin typeface="Times New Roman" panose="02020603050405020304" pitchFamily="18" charset="0"/>
                <a:cs typeface="Times New Roman" panose="02020603050405020304" pitchFamily="18" charset="0"/>
              </a:rPr>
              <a:t>00110111</a:t>
            </a:r>
            <a:r>
              <a:rPr lang="en-US" sz="2800" b="1" i="1" dirty="0">
                <a:solidFill>
                  <a:srgbClr val="FFC000"/>
                </a:solidFill>
                <a:latin typeface="Times New Roman" panose="02020603050405020304" pitchFamily="18" charset="0"/>
                <a:cs typeface="Times New Roman" panose="02020603050405020304" pitchFamily="18" charset="0"/>
              </a:rPr>
              <a:t>, write the complete 32-bit signal code following NEC protocol .</a:t>
            </a:r>
            <a:endParaRPr lang="en-US" sz="2800" b="1" dirty="0">
              <a:solidFill>
                <a:srgbClr val="FFC000"/>
              </a:solidFill>
              <a:latin typeface="Times New Roman" panose="02020603050405020304" pitchFamily="18" charset="0"/>
              <a:cs typeface="Times New Roman" panose="02020603050405020304" pitchFamily="18" charset="0"/>
            </a:endParaRPr>
          </a:p>
        </p:txBody>
      </p:sp>
      <p:sp>
        <p:nvSpPr>
          <p:cNvPr id="43" name="Rectangle 42">
            <a:extLst>
              <a:ext uri="{FF2B5EF4-FFF2-40B4-BE49-F238E27FC236}">
                <a16:creationId xmlns:a16="http://schemas.microsoft.com/office/drawing/2014/main" id="{E58E463B-1640-470E-9B3F-CD0EA71FDD18}"/>
              </a:ext>
            </a:extLst>
          </p:cNvPr>
          <p:cNvSpPr/>
          <p:nvPr/>
        </p:nvSpPr>
        <p:spPr>
          <a:xfrm>
            <a:off x="160481" y="3150658"/>
            <a:ext cx="11567393" cy="523220"/>
          </a:xfrm>
          <a:prstGeom prst="rect">
            <a:avLst/>
          </a:prstGeom>
        </p:spPr>
        <p:txBody>
          <a:bodyPr wrap="square">
            <a:spAutoFit/>
          </a:bodyPr>
          <a:lstStyle/>
          <a:p>
            <a:r>
              <a:rPr lang="en-US" sz="2800" i="1" dirty="0">
                <a:solidFill>
                  <a:schemeClr val="bg1"/>
                </a:solidFill>
                <a:latin typeface="Times New Roman" panose="02020603050405020304" pitchFamily="18" charset="0"/>
                <a:cs typeface="Times New Roman" panose="02020603050405020304" pitchFamily="18" charset="0"/>
              </a:rPr>
              <a:t>Ans: </a:t>
            </a:r>
            <a:r>
              <a:rPr lang="en-US" sz="2800" dirty="0">
                <a:solidFill>
                  <a:schemeClr val="bg1"/>
                </a:solidFill>
                <a:latin typeface="Times New Roman" panose="02020603050405020304" pitchFamily="18" charset="0"/>
                <a:cs typeface="Times New Roman" panose="02020603050405020304" pitchFamily="18" charset="0"/>
              </a:rPr>
              <a:t>01010110 10101001 11101100 00010011</a:t>
            </a:r>
          </a:p>
        </p:txBody>
      </p:sp>
    </p:spTree>
    <p:extLst>
      <p:ext uri="{BB962C8B-B14F-4D97-AF65-F5344CB8AC3E}">
        <p14:creationId xmlns:p14="http://schemas.microsoft.com/office/powerpoint/2010/main" val="64852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5C2A74A-8596-4FD6-8E55-75C8F6658B75}"/>
              </a:ext>
            </a:extLst>
          </p:cNvPr>
          <p:cNvGrpSpPr/>
          <p:nvPr/>
        </p:nvGrpSpPr>
        <p:grpSpPr>
          <a:xfrm>
            <a:off x="10967" y="1077471"/>
            <a:ext cx="12192001" cy="5787862"/>
            <a:chOff x="-1" y="1357409"/>
            <a:chExt cx="12192001" cy="4917518"/>
          </a:xfrm>
        </p:grpSpPr>
        <p:sp>
          <p:nvSpPr>
            <p:cNvPr id="10" name="Rectangle: Single Corner Snipped 9">
              <a:extLst>
                <a:ext uri="{FF2B5EF4-FFF2-40B4-BE49-F238E27FC236}">
                  <a16:creationId xmlns:a16="http://schemas.microsoft.com/office/drawing/2014/main" id="{47232E0A-1A21-4303-934F-F5C1C5440E15}"/>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1" name="Rectangle: Single Corner Snipped 10">
              <a:extLst>
                <a:ext uri="{FF2B5EF4-FFF2-40B4-BE49-F238E27FC236}">
                  <a16:creationId xmlns:a16="http://schemas.microsoft.com/office/drawing/2014/main" id="{006B9434-0390-48DA-A988-8254FCB40476}"/>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513774" y="431140"/>
            <a:ext cx="11214100" cy="646331"/>
          </a:xfrm>
        </p:spPr>
        <p:txBody>
          <a:bodyPr/>
          <a:lstStyle/>
          <a:p>
            <a:r>
              <a:rPr lang="en-US" sz="4000" dirty="0">
                <a:solidFill>
                  <a:srgbClr val="FFC000"/>
                </a:solidFill>
              </a:rPr>
              <a:t>Circuit Connection: </a:t>
            </a:r>
            <a:r>
              <a:rPr lang="en-US" sz="4000" u="sng" dirty="0">
                <a:solidFill>
                  <a:srgbClr val="FFC000"/>
                </a:solidFill>
              </a:rPr>
              <a:t> </a:t>
            </a:r>
            <a:endParaRPr lang="en-GB" sz="4000" u="sng" dirty="0">
              <a:solidFill>
                <a:srgbClr val="FFC000"/>
              </a:solidFill>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16</a:t>
            </a:fld>
            <a:endParaRPr lang="en-GB" dirty="0"/>
          </a:p>
        </p:txBody>
      </p:sp>
      <p:pic>
        <p:nvPicPr>
          <p:cNvPr id="8" name="Picture 7">
            <a:extLst>
              <a:ext uri="{FF2B5EF4-FFF2-40B4-BE49-F238E27FC236}">
                <a16:creationId xmlns:a16="http://schemas.microsoft.com/office/drawing/2014/main" id="{310EF950-9D84-48D7-B76C-6B4AEFFFB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3" name="Oval 2">
            <a:extLst>
              <a:ext uri="{FF2B5EF4-FFF2-40B4-BE49-F238E27FC236}">
                <a16:creationId xmlns:a16="http://schemas.microsoft.com/office/drawing/2014/main" id="{349CD39C-3991-4834-AA7F-889853A2D72F}"/>
              </a:ext>
            </a:extLst>
          </p:cNvPr>
          <p:cNvSpPr/>
          <p:nvPr/>
        </p:nvSpPr>
        <p:spPr>
          <a:xfrm>
            <a:off x="195003" y="595744"/>
            <a:ext cx="281939" cy="279689"/>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Graphic 4">
            <a:extLst>
              <a:ext uri="{FF2B5EF4-FFF2-40B4-BE49-F238E27FC236}">
                <a16:creationId xmlns:a16="http://schemas.microsoft.com/office/drawing/2014/main" id="{A03B86B0-CAB1-49B7-A05D-E81AEB92E1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29501" y="1233709"/>
            <a:ext cx="8078666" cy="5138724"/>
          </a:xfrm>
          <a:prstGeom prst="rect">
            <a:avLst/>
          </a:prstGeom>
        </p:spPr>
      </p:pic>
      <p:pic>
        <p:nvPicPr>
          <p:cNvPr id="15" name="Graphic 14">
            <a:extLst>
              <a:ext uri="{FF2B5EF4-FFF2-40B4-BE49-F238E27FC236}">
                <a16:creationId xmlns:a16="http://schemas.microsoft.com/office/drawing/2014/main" id="{17D55C9C-C411-4EDA-AF5F-83A1446E30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3831" y="3387435"/>
            <a:ext cx="4001176" cy="850403"/>
          </a:xfrm>
          <a:prstGeom prst="rect">
            <a:avLst/>
          </a:prstGeom>
        </p:spPr>
      </p:pic>
      <p:pic>
        <p:nvPicPr>
          <p:cNvPr id="13" name="Graphic 12">
            <a:extLst>
              <a:ext uri="{FF2B5EF4-FFF2-40B4-BE49-F238E27FC236}">
                <a16:creationId xmlns:a16="http://schemas.microsoft.com/office/drawing/2014/main" id="{080CE108-2DD8-41BE-BDE3-42328DDB366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5400000">
            <a:off x="4408834" y="1624078"/>
            <a:ext cx="1357746" cy="4344135"/>
          </a:xfrm>
          <a:prstGeom prst="rect">
            <a:avLst/>
          </a:prstGeom>
        </p:spPr>
      </p:pic>
      <p:pic>
        <p:nvPicPr>
          <p:cNvPr id="17" name="Graphic 16">
            <a:extLst>
              <a:ext uri="{FF2B5EF4-FFF2-40B4-BE49-F238E27FC236}">
                <a16:creationId xmlns:a16="http://schemas.microsoft.com/office/drawing/2014/main" id="{D324C82A-0076-4C05-ACE9-45BF2C4D518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646216" y="1279509"/>
            <a:ext cx="597239" cy="1508305"/>
          </a:xfrm>
          <a:prstGeom prst="rect">
            <a:avLst/>
          </a:prstGeom>
        </p:spPr>
      </p:pic>
      <p:cxnSp>
        <p:nvCxnSpPr>
          <p:cNvPr id="19" name="Straight Connector 18">
            <a:extLst>
              <a:ext uri="{FF2B5EF4-FFF2-40B4-BE49-F238E27FC236}">
                <a16:creationId xmlns:a16="http://schemas.microsoft.com/office/drawing/2014/main" id="{D85E55CF-6EFD-498E-9026-A8FA019E32BC}"/>
              </a:ext>
            </a:extLst>
          </p:cNvPr>
          <p:cNvCxnSpPr>
            <a:cxnSpLocks/>
          </p:cNvCxnSpPr>
          <p:nvPr/>
        </p:nvCxnSpPr>
        <p:spPr>
          <a:xfrm>
            <a:off x="5874327" y="2964872"/>
            <a:ext cx="1925782" cy="0"/>
          </a:xfrm>
          <a:prstGeom prst="line">
            <a:avLst/>
          </a:prstGeom>
          <a:ln w="762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51BF12-E98E-41FD-B649-40AE353D0854}"/>
              </a:ext>
            </a:extLst>
          </p:cNvPr>
          <p:cNvCxnSpPr>
            <a:cxnSpLocks/>
          </p:cNvCxnSpPr>
          <p:nvPr/>
        </p:nvCxnSpPr>
        <p:spPr>
          <a:xfrm flipV="1">
            <a:off x="8021782" y="3442855"/>
            <a:ext cx="0" cy="1198418"/>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3D2C44A-76BE-45D8-BB13-96E78A0D86D0}"/>
              </a:ext>
            </a:extLst>
          </p:cNvPr>
          <p:cNvCxnSpPr>
            <a:cxnSpLocks/>
          </p:cNvCxnSpPr>
          <p:nvPr/>
        </p:nvCxnSpPr>
        <p:spPr>
          <a:xfrm flipH="1">
            <a:off x="6580909" y="4641273"/>
            <a:ext cx="1440873" cy="0"/>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itle 3">
            <a:extLst>
              <a:ext uri="{FF2B5EF4-FFF2-40B4-BE49-F238E27FC236}">
                <a16:creationId xmlns:a16="http://schemas.microsoft.com/office/drawing/2014/main" id="{0A5E3C97-6729-4EAB-A52A-5D65BD1BAEEF}"/>
              </a:ext>
            </a:extLst>
          </p:cNvPr>
          <p:cNvSpPr txBox="1">
            <a:spLocks/>
          </p:cNvSpPr>
          <p:nvPr/>
        </p:nvSpPr>
        <p:spPr>
          <a:xfrm>
            <a:off x="367148" y="6149584"/>
            <a:ext cx="2443012"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IN" dirty="0"/>
              <a:t>Transmitter</a:t>
            </a:r>
          </a:p>
        </p:txBody>
      </p:sp>
    </p:spTree>
    <p:extLst>
      <p:ext uri="{BB962C8B-B14F-4D97-AF65-F5344CB8AC3E}">
        <p14:creationId xmlns:p14="http://schemas.microsoft.com/office/powerpoint/2010/main" val="233631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5C2A74A-8596-4FD6-8E55-75C8F6658B75}"/>
              </a:ext>
            </a:extLst>
          </p:cNvPr>
          <p:cNvGrpSpPr/>
          <p:nvPr/>
        </p:nvGrpSpPr>
        <p:grpSpPr>
          <a:xfrm>
            <a:off x="10967" y="1077471"/>
            <a:ext cx="12192001" cy="5787862"/>
            <a:chOff x="-1" y="1357409"/>
            <a:chExt cx="12192001" cy="4917518"/>
          </a:xfrm>
        </p:grpSpPr>
        <p:sp>
          <p:nvSpPr>
            <p:cNvPr id="10" name="Rectangle: Single Corner Snipped 9">
              <a:extLst>
                <a:ext uri="{FF2B5EF4-FFF2-40B4-BE49-F238E27FC236}">
                  <a16:creationId xmlns:a16="http://schemas.microsoft.com/office/drawing/2014/main" id="{47232E0A-1A21-4303-934F-F5C1C5440E15}"/>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1" name="Rectangle: Single Corner Snipped 10">
              <a:extLst>
                <a:ext uri="{FF2B5EF4-FFF2-40B4-BE49-F238E27FC236}">
                  <a16:creationId xmlns:a16="http://schemas.microsoft.com/office/drawing/2014/main" id="{006B9434-0390-48DA-A988-8254FCB40476}"/>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513774" y="431140"/>
            <a:ext cx="11214100" cy="646331"/>
          </a:xfrm>
        </p:spPr>
        <p:txBody>
          <a:bodyPr/>
          <a:lstStyle/>
          <a:p>
            <a:r>
              <a:rPr lang="en-US" sz="4000" dirty="0">
                <a:solidFill>
                  <a:srgbClr val="FFC000"/>
                </a:solidFill>
              </a:rPr>
              <a:t>Circuit Connection: </a:t>
            </a:r>
            <a:r>
              <a:rPr lang="en-US" sz="4000" u="sng" dirty="0">
                <a:solidFill>
                  <a:srgbClr val="FFC000"/>
                </a:solidFill>
              </a:rPr>
              <a:t> </a:t>
            </a:r>
            <a:endParaRPr lang="en-GB" sz="4000" u="sng" dirty="0">
              <a:solidFill>
                <a:srgbClr val="FFC000"/>
              </a:solidFill>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17</a:t>
            </a:fld>
            <a:endParaRPr lang="en-GB" dirty="0"/>
          </a:p>
        </p:txBody>
      </p:sp>
      <p:pic>
        <p:nvPicPr>
          <p:cNvPr id="8" name="Picture 7">
            <a:extLst>
              <a:ext uri="{FF2B5EF4-FFF2-40B4-BE49-F238E27FC236}">
                <a16:creationId xmlns:a16="http://schemas.microsoft.com/office/drawing/2014/main" id="{310EF950-9D84-48D7-B76C-6B4AEFFFB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3" name="Oval 2">
            <a:extLst>
              <a:ext uri="{FF2B5EF4-FFF2-40B4-BE49-F238E27FC236}">
                <a16:creationId xmlns:a16="http://schemas.microsoft.com/office/drawing/2014/main" id="{349CD39C-3991-4834-AA7F-889853A2D72F}"/>
              </a:ext>
            </a:extLst>
          </p:cNvPr>
          <p:cNvSpPr/>
          <p:nvPr/>
        </p:nvSpPr>
        <p:spPr>
          <a:xfrm>
            <a:off x="195003" y="595744"/>
            <a:ext cx="281939" cy="279689"/>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Graphic 11">
            <a:extLst>
              <a:ext uri="{FF2B5EF4-FFF2-40B4-BE49-F238E27FC236}">
                <a16:creationId xmlns:a16="http://schemas.microsoft.com/office/drawing/2014/main" id="{66A1C418-81AB-4823-A6B5-9AABBBF0A9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942" y="2422051"/>
            <a:ext cx="4433293" cy="3098702"/>
          </a:xfrm>
          <a:prstGeom prst="rect">
            <a:avLst/>
          </a:prstGeom>
        </p:spPr>
      </p:pic>
      <p:pic>
        <p:nvPicPr>
          <p:cNvPr id="20" name="Graphic 19">
            <a:extLst>
              <a:ext uri="{FF2B5EF4-FFF2-40B4-BE49-F238E27FC236}">
                <a16:creationId xmlns:a16="http://schemas.microsoft.com/office/drawing/2014/main" id="{E573C560-AA2A-4ED7-B057-CEBF5884320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85778" y="1963656"/>
            <a:ext cx="6069622" cy="3860799"/>
          </a:xfrm>
          <a:prstGeom prst="rect">
            <a:avLst/>
          </a:prstGeom>
        </p:spPr>
      </p:pic>
      <p:pic>
        <p:nvPicPr>
          <p:cNvPr id="16" name="Graphic 15">
            <a:extLst>
              <a:ext uri="{FF2B5EF4-FFF2-40B4-BE49-F238E27FC236}">
                <a16:creationId xmlns:a16="http://schemas.microsoft.com/office/drawing/2014/main" id="{7BDE7C66-B27F-4290-B08F-F159CCC4E5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52488" y="1938118"/>
            <a:ext cx="530202" cy="995574"/>
          </a:xfrm>
          <a:prstGeom prst="rect">
            <a:avLst/>
          </a:prstGeom>
        </p:spPr>
      </p:pic>
      <p:cxnSp>
        <p:nvCxnSpPr>
          <p:cNvPr id="25" name="Straight Connector 24">
            <a:extLst>
              <a:ext uri="{FF2B5EF4-FFF2-40B4-BE49-F238E27FC236}">
                <a16:creationId xmlns:a16="http://schemas.microsoft.com/office/drawing/2014/main" id="{C97F2919-80D6-4A73-A983-0E05D3A78A3B}"/>
              </a:ext>
            </a:extLst>
          </p:cNvPr>
          <p:cNvCxnSpPr>
            <a:cxnSpLocks/>
          </p:cNvCxnSpPr>
          <p:nvPr/>
        </p:nvCxnSpPr>
        <p:spPr>
          <a:xfrm flipV="1">
            <a:off x="6553199" y="3429001"/>
            <a:ext cx="0" cy="2235843"/>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CF91025-3396-497C-B0A4-B088C4EEE8A3}"/>
              </a:ext>
            </a:extLst>
          </p:cNvPr>
          <p:cNvCxnSpPr>
            <a:cxnSpLocks/>
          </p:cNvCxnSpPr>
          <p:nvPr/>
        </p:nvCxnSpPr>
        <p:spPr>
          <a:xfrm flipV="1">
            <a:off x="3283526" y="5664844"/>
            <a:ext cx="3269673" cy="1"/>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8B8AA10-5681-4231-83DB-C2C382883AB4}"/>
              </a:ext>
            </a:extLst>
          </p:cNvPr>
          <p:cNvCxnSpPr>
            <a:cxnSpLocks/>
          </p:cNvCxnSpPr>
          <p:nvPr/>
        </p:nvCxnSpPr>
        <p:spPr>
          <a:xfrm flipV="1">
            <a:off x="3283526" y="5361709"/>
            <a:ext cx="0" cy="303135"/>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A00B855-1432-4204-9D69-A69373D6B0F9}"/>
              </a:ext>
            </a:extLst>
          </p:cNvPr>
          <p:cNvCxnSpPr>
            <a:cxnSpLocks/>
          </p:cNvCxnSpPr>
          <p:nvPr/>
        </p:nvCxnSpPr>
        <p:spPr>
          <a:xfrm flipV="1">
            <a:off x="2978719" y="5347852"/>
            <a:ext cx="0" cy="476603"/>
          </a:xfrm>
          <a:prstGeom prst="line">
            <a:avLst/>
          </a:prstGeom>
          <a:ln w="762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F1AB06E-AAF8-4309-BD91-767E2A1F52E8}"/>
              </a:ext>
            </a:extLst>
          </p:cNvPr>
          <p:cNvCxnSpPr>
            <a:cxnSpLocks/>
          </p:cNvCxnSpPr>
          <p:nvPr/>
        </p:nvCxnSpPr>
        <p:spPr>
          <a:xfrm flipV="1">
            <a:off x="2978727" y="5831100"/>
            <a:ext cx="3782291" cy="1"/>
          </a:xfrm>
          <a:prstGeom prst="line">
            <a:avLst/>
          </a:prstGeom>
          <a:ln w="762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362DD8E-1AB8-4156-82E9-1F411670541E}"/>
              </a:ext>
            </a:extLst>
          </p:cNvPr>
          <p:cNvCxnSpPr>
            <a:cxnSpLocks/>
          </p:cNvCxnSpPr>
          <p:nvPr/>
        </p:nvCxnSpPr>
        <p:spPr>
          <a:xfrm flipV="1">
            <a:off x="6733309" y="3609111"/>
            <a:ext cx="0" cy="2235843"/>
          </a:xfrm>
          <a:prstGeom prst="line">
            <a:avLst/>
          </a:prstGeom>
          <a:ln w="762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9D9504E-6859-4E2B-B46B-CB60C95FCF5E}"/>
              </a:ext>
            </a:extLst>
          </p:cNvPr>
          <p:cNvCxnSpPr>
            <a:cxnSpLocks/>
          </p:cNvCxnSpPr>
          <p:nvPr/>
        </p:nvCxnSpPr>
        <p:spPr>
          <a:xfrm>
            <a:off x="2909444" y="1705329"/>
            <a:ext cx="4682845" cy="1"/>
          </a:xfrm>
          <a:prstGeom prst="line">
            <a:avLst/>
          </a:prstGeom>
          <a:ln w="76200" cap="rnd">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223A9B5-3DCC-42CC-8BD8-9629E314AB15}"/>
              </a:ext>
            </a:extLst>
          </p:cNvPr>
          <p:cNvCxnSpPr>
            <a:cxnSpLocks/>
          </p:cNvCxnSpPr>
          <p:nvPr/>
        </p:nvCxnSpPr>
        <p:spPr>
          <a:xfrm>
            <a:off x="2909444" y="1719184"/>
            <a:ext cx="0" cy="854365"/>
          </a:xfrm>
          <a:prstGeom prst="line">
            <a:avLst/>
          </a:prstGeom>
          <a:ln w="76200" cap="rnd">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12D0B07-9D06-44CF-AD52-CF799A1C775C}"/>
              </a:ext>
            </a:extLst>
          </p:cNvPr>
          <p:cNvCxnSpPr>
            <a:cxnSpLocks/>
          </p:cNvCxnSpPr>
          <p:nvPr/>
        </p:nvCxnSpPr>
        <p:spPr>
          <a:xfrm>
            <a:off x="7592289" y="1705329"/>
            <a:ext cx="0" cy="1564344"/>
          </a:xfrm>
          <a:prstGeom prst="line">
            <a:avLst/>
          </a:prstGeom>
          <a:ln w="76200" cap="rnd">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B1C4632-CF43-4975-89A4-34C3FC10E733}"/>
              </a:ext>
            </a:extLst>
          </p:cNvPr>
          <p:cNvCxnSpPr>
            <a:cxnSpLocks/>
          </p:cNvCxnSpPr>
          <p:nvPr/>
        </p:nvCxnSpPr>
        <p:spPr>
          <a:xfrm flipV="1">
            <a:off x="6896964" y="3267501"/>
            <a:ext cx="695325" cy="1"/>
          </a:xfrm>
          <a:prstGeom prst="line">
            <a:avLst/>
          </a:prstGeom>
          <a:ln w="76200" cap="rnd">
            <a:solidFill>
              <a:srgbClr val="FFC000"/>
            </a:solidFill>
          </a:ln>
        </p:spPr>
        <p:style>
          <a:lnRef idx="1">
            <a:schemeClr val="accent1"/>
          </a:lnRef>
          <a:fillRef idx="0">
            <a:schemeClr val="accent1"/>
          </a:fillRef>
          <a:effectRef idx="0">
            <a:schemeClr val="accent1"/>
          </a:effectRef>
          <a:fontRef idx="minor">
            <a:schemeClr val="tx1"/>
          </a:fontRef>
        </p:style>
      </p:cxnSp>
      <p:sp>
        <p:nvSpPr>
          <p:cNvPr id="43" name="Title 3">
            <a:extLst>
              <a:ext uri="{FF2B5EF4-FFF2-40B4-BE49-F238E27FC236}">
                <a16:creationId xmlns:a16="http://schemas.microsoft.com/office/drawing/2014/main" id="{EC703C52-F13B-4CAD-86C4-12E7DFC8EB3A}"/>
              </a:ext>
            </a:extLst>
          </p:cNvPr>
          <p:cNvSpPr txBox="1">
            <a:spLocks/>
          </p:cNvSpPr>
          <p:nvPr/>
        </p:nvSpPr>
        <p:spPr>
          <a:xfrm>
            <a:off x="367148" y="6149584"/>
            <a:ext cx="2443012"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IN" dirty="0"/>
              <a:t>Receiver</a:t>
            </a:r>
          </a:p>
        </p:txBody>
      </p:sp>
    </p:spTree>
    <p:extLst>
      <p:ext uri="{BB962C8B-B14F-4D97-AF65-F5344CB8AC3E}">
        <p14:creationId xmlns:p14="http://schemas.microsoft.com/office/powerpoint/2010/main" val="1609394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5C2A74A-8596-4FD6-8E55-75C8F6658B75}"/>
              </a:ext>
            </a:extLst>
          </p:cNvPr>
          <p:cNvGrpSpPr/>
          <p:nvPr/>
        </p:nvGrpSpPr>
        <p:grpSpPr>
          <a:xfrm>
            <a:off x="10967" y="980486"/>
            <a:ext cx="12192001" cy="5877513"/>
            <a:chOff x="-1" y="1357409"/>
            <a:chExt cx="12192001" cy="4917518"/>
          </a:xfrm>
        </p:grpSpPr>
        <p:sp>
          <p:nvSpPr>
            <p:cNvPr id="10" name="Rectangle: Single Corner Snipped 9">
              <a:extLst>
                <a:ext uri="{FF2B5EF4-FFF2-40B4-BE49-F238E27FC236}">
                  <a16:creationId xmlns:a16="http://schemas.microsoft.com/office/drawing/2014/main" id="{47232E0A-1A21-4303-934F-F5C1C5440E15}"/>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1" name="Rectangle: Single Corner Snipped 10">
              <a:extLst>
                <a:ext uri="{FF2B5EF4-FFF2-40B4-BE49-F238E27FC236}">
                  <a16:creationId xmlns:a16="http://schemas.microsoft.com/office/drawing/2014/main" id="{006B9434-0390-48DA-A988-8254FCB40476}"/>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513774" y="251028"/>
            <a:ext cx="11214100" cy="646331"/>
          </a:xfrm>
        </p:spPr>
        <p:txBody>
          <a:bodyPr/>
          <a:lstStyle/>
          <a:p>
            <a:r>
              <a:rPr lang="en-US" sz="4000" dirty="0">
                <a:solidFill>
                  <a:srgbClr val="FFC000"/>
                </a:solidFill>
              </a:rPr>
              <a:t>Coding: </a:t>
            </a:r>
            <a:r>
              <a:rPr lang="en-US" sz="4000" u="sng" dirty="0">
                <a:solidFill>
                  <a:srgbClr val="FFC000"/>
                </a:solidFill>
              </a:rPr>
              <a:t> </a:t>
            </a:r>
            <a:endParaRPr lang="en-GB" sz="4000" u="sng" dirty="0">
              <a:solidFill>
                <a:srgbClr val="FFC000"/>
              </a:solidFill>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18</a:t>
            </a:fld>
            <a:endParaRPr lang="en-GB" dirty="0"/>
          </a:p>
        </p:txBody>
      </p:sp>
      <p:pic>
        <p:nvPicPr>
          <p:cNvPr id="8" name="Picture 7">
            <a:extLst>
              <a:ext uri="{FF2B5EF4-FFF2-40B4-BE49-F238E27FC236}">
                <a16:creationId xmlns:a16="http://schemas.microsoft.com/office/drawing/2014/main" id="{310EF950-9D84-48D7-B76C-6B4AEFFFB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3" name="Oval 2">
            <a:extLst>
              <a:ext uri="{FF2B5EF4-FFF2-40B4-BE49-F238E27FC236}">
                <a16:creationId xmlns:a16="http://schemas.microsoft.com/office/drawing/2014/main" id="{349CD39C-3991-4834-AA7F-889853A2D72F}"/>
              </a:ext>
            </a:extLst>
          </p:cNvPr>
          <p:cNvSpPr/>
          <p:nvPr/>
        </p:nvSpPr>
        <p:spPr>
          <a:xfrm>
            <a:off x="195003" y="415633"/>
            <a:ext cx="281939" cy="279689"/>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6270B52A-EAED-4754-BE89-2888C197C051}"/>
                  </a:ext>
                </a:extLst>
              </p:cNvPr>
              <p:cNvSpPr/>
              <p:nvPr/>
            </p:nvSpPr>
            <p:spPr>
              <a:xfrm>
                <a:off x="337127" y="1202159"/>
                <a:ext cx="11567393" cy="6205032"/>
              </a:xfrm>
              <a:prstGeom prst="rect">
                <a:avLst/>
              </a:prstGeom>
            </p:spPr>
            <p:txBody>
              <a:bodyPr wrap="square">
                <a:spAutoFit/>
              </a:bodyPr>
              <a:lstStyle/>
              <a:p>
                <a:pPr marL="457200" indent="-457200">
                  <a:lnSpc>
                    <a:spcPct val="150000"/>
                  </a:lnSpc>
                  <a:buFont typeface="Wingdings" panose="05000000000000000000" pitchFamily="2" charset="2"/>
                  <a:buChar char="v"/>
                </a:pPr>
                <a:r>
                  <a:rPr lang="en-US" sz="2800" i="1" dirty="0">
                    <a:solidFill>
                      <a:schemeClr val="bg1"/>
                    </a:solidFill>
                    <a:latin typeface="Times New Roman" panose="02020603050405020304" pitchFamily="18" charset="0"/>
                    <a:cs typeface="Times New Roman" panose="02020603050405020304" pitchFamily="18" charset="0"/>
                  </a:rPr>
                  <a:t>f = 38kHz , so T = 26.31µs</a:t>
                </a:r>
              </a:p>
              <a:p>
                <a:pPr marL="457200" indent="-457200">
                  <a:lnSpc>
                    <a:spcPct val="150000"/>
                  </a:lnSpc>
                  <a:buFont typeface="Wingdings" panose="05000000000000000000" pitchFamily="2" charset="2"/>
                  <a:buChar char="v"/>
                </a:pPr>
                <a:r>
                  <a:rPr lang="en-US" sz="2800" i="1" dirty="0">
                    <a:solidFill>
                      <a:schemeClr val="bg1"/>
                    </a:solidFill>
                    <a:latin typeface="Times New Roman" panose="02020603050405020304" pitchFamily="18" charset="0"/>
                    <a:cs typeface="Times New Roman" panose="02020603050405020304" pitchFamily="18" charset="0"/>
                  </a:rPr>
                  <a:t>For pulse, 50% duty cycle , T</a:t>
                </a:r>
                <a:r>
                  <a:rPr lang="en-US" sz="2800" i="1" baseline="-25000" dirty="0">
                    <a:solidFill>
                      <a:schemeClr val="bg1"/>
                    </a:solidFill>
                    <a:latin typeface="Times New Roman" panose="02020603050405020304" pitchFamily="18" charset="0"/>
                    <a:cs typeface="Times New Roman" panose="02020603050405020304" pitchFamily="18" charset="0"/>
                  </a:rPr>
                  <a:t>o</a:t>
                </a:r>
                <a:r>
                  <a:rPr lang="en-US" sz="2800" i="1" dirty="0">
                    <a:solidFill>
                      <a:schemeClr val="bg1"/>
                    </a:solidFill>
                    <a:latin typeface="Times New Roman" panose="02020603050405020304" pitchFamily="18" charset="0"/>
                    <a:cs typeface="Times New Roman" panose="02020603050405020304" pitchFamily="18" charset="0"/>
                  </a:rPr>
                  <a:t>= 26.31/2 = 13.15 µs</a:t>
                </a:r>
              </a:p>
              <a:p>
                <a:pPr marL="457200" indent="-457200">
                  <a:lnSpc>
                    <a:spcPct val="150000"/>
                  </a:lnSpc>
                  <a:buFont typeface="Wingdings" panose="05000000000000000000" pitchFamily="2" charset="2"/>
                  <a:buChar char="v"/>
                </a:pPr>
                <a:r>
                  <a:rPr lang="en-US" sz="2800" i="1" dirty="0">
                    <a:solidFill>
                      <a:schemeClr val="bg1"/>
                    </a:solidFill>
                    <a:latin typeface="Times New Roman" panose="02020603050405020304" pitchFamily="18" charset="0"/>
                    <a:cs typeface="Times New Roman" panose="02020603050405020304" pitchFamily="18" charset="0"/>
                  </a:rPr>
                  <a:t>Timer 0, CTC Mode, No </a:t>
                </a:r>
                <a:r>
                  <a:rPr lang="en-US" sz="2800" i="1" dirty="0" err="1">
                    <a:solidFill>
                      <a:schemeClr val="bg1"/>
                    </a:solidFill>
                    <a:latin typeface="Times New Roman" panose="02020603050405020304" pitchFamily="18" charset="0"/>
                    <a:cs typeface="Times New Roman" panose="02020603050405020304" pitchFamily="18" charset="0"/>
                  </a:rPr>
                  <a:t>prescaling</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T</a:t>
                </a:r>
                <a:r>
                  <a:rPr lang="en-US" sz="2800" i="1" baseline="-25000" dirty="0" err="1">
                    <a:solidFill>
                      <a:schemeClr val="bg1"/>
                    </a:solidFill>
                    <a:latin typeface="Times New Roman" panose="02020603050405020304" pitchFamily="18" charset="0"/>
                    <a:cs typeface="Times New Roman" panose="02020603050405020304" pitchFamily="18" charset="0"/>
                  </a:rPr>
                  <a:t>clk</a:t>
                </a:r>
                <a:r>
                  <a:rPr lang="en-US" sz="2800" i="1" dirty="0">
                    <a:solidFill>
                      <a:schemeClr val="bg1"/>
                    </a:solidFill>
                    <a:latin typeface="Times New Roman" panose="02020603050405020304" pitchFamily="18" charset="0"/>
                    <a:cs typeface="Times New Roman" panose="02020603050405020304" pitchFamily="18" charset="0"/>
                  </a:rPr>
                  <a:t>=0.0625µs</a:t>
                </a:r>
              </a:p>
              <a:p>
                <a:pPr marL="457200" indent="-457200">
                  <a:lnSpc>
                    <a:spcPct val="150000"/>
                  </a:lnSpc>
                  <a:buFont typeface="Wingdings" panose="05000000000000000000" pitchFamily="2" charset="2"/>
                  <a:buChar char="v"/>
                </a:pPr>
                <a:r>
                  <a:rPr lang="en-US" sz="2800" i="1" dirty="0">
                    <a:solidFill>
                      <a:schemeClr val="bg1"/>
                    </a:solidFill>
                    <a:latin typeface="Times New Roman" panose="02020603050405020304" pitchFamily="18" charset="0"/>
                    <a:cs typeface="Times New Roman" panose="02020603050405020304" pitchFamily="18" charset="0"/>
                  </a:rPr>
                  <a:t>No. of Ticks, n= </a:t>
                </a:r>
                <a14:m>
                  <m:oMath xmlns:m="http://schemas.openxmlformats.org/officeDocument/2006/math">
                    <m:f>
                      <m:fPr>
                        <m:ctrlPr>
                          <a:rPr lang="en-US" sz="2800" i="1" smtClean="0">
                            <a:solidFill>
                              <a:schemeClr val="bg1"/>
                            </a:solidFill>
                            <a:latin typeface="Cambria Math" panose="02040503050406030204" pitchFamily="18" charset="0"/>
                            <a:cs typeface="Times New Roman" panose="02020603050405020304" pitchFamily="18" charset="0"/>
                          </a:rPr>
                        </m:ctrlPr>
                      </m:fPr>
                      <m:num>
                        <m:r>
                          <a:rPr lang="en-IN" sz="2800" b="0" i="1" smtClean="0">
                            <a:solidFill>
                              <a:schemeClr val="bg1"/>
                            </a:solidFill>
                            <a:latin typeface="Cambria Math" panose="02040503050406030204" pitchFamily="18" charset="0"/>
                            <a:cs typeface="Times New Roman" panose="02020603050405020304" pitchFamily="18" charset="0"/>
                          </a:rPr>
                          <m:t>13.15</m:t>
                        </m:r>
                      </m:num>
                      <m:den>
                        <m:r>
                          <a:rPr lang="en-IN" sz="2800" b="0" i="1" smtClean="0">
                            <a:solidFill>
                              <a:schemeClr val="bg1"/>
                            </a:solidFill>
                            <a:latin typeface="Cambria Math" panose="02040503050406030204" pitchFamily="18" charset="0"/>
                            <a:cs typeface="Times New Roman" panose="02020603050405020304" pitchFamily="18" charset="0"/>
                          </a:rPr>
                          <m:t>0.0625</m:t>
                        </m:r>
                      </m:den>
                    </m:f>
                  </m:oMath>
                </a14:m>
                <a:r>
                  <a:rPr lang="en-US" sz="2800" dirty="0">
                    <a:solidFill>
                      <a:schemeClr val="bg1"/>
                    </a:solidFill>
                    <a:latin typeface="Times New Roman" panose="02020603050405020304" pitchFamily="18" charset="0"/>
                    <a:cs typeface="Times New Roman" panose="02020603050405020304" pitchFamily="18" charset="0"/>
                  </a:rPr>
                  <a:t> = </a:t>
                </a:r>
                <a:r>
                  <a:rPr lang="en-US" sz="2800" i="1" dirty="0">
                    <a:solidFill>
                      <a:schemeClr val="bg1"/>
                    </a:solidFill>
                    <a:latin typeface="Times New Roman" panose="02020603050405020304" pitchFamily="18" charset="0"/>
                    <a:cs typeface="Times New Roman" panose="02020603050405020304" pitchFamily="18" charset="0"/>
                  </a:rPr>
                  <a:t>210.4          OCR0A=210.</a:t>
                </a:r>
              </a:p>
              <a:p>
                <a:pPr marL="457200" indent="-457200">
                  <a:lnSpc>
                    <a:spcPct val="150000"/>
                  </a:lnSpc>
                  <a:buFont typeface="Wingdings" panose="05000000000000000000" pitchFamily="2" charset="2"/>
                  <a:buChar char="v"/>
                </a:pPr>
                <a:r>
                  <a:rPr lang="en-US" sz="2800" i="1" dirty="0">
                    <a:solidFill>
                      <a:schemeClr val="bg1"/>
                    </a:solidFill>
                    <a:latin typeface="Times New Roman" panose="02020603050405020304" pitchFamily="18" charset="0"/>
                    <a:cs typeface="Times New Roman" panose="02020603050405020304" pitchFamily="18" charset="0"/>
                  </a:rPr>
                  <a:t>Timer 0 interrupt on compare match to toggle the LED Pin.</a:t>
                </a:r>
              </a:p>
              <a:p>
                <a:pPr marL="457200" indent="-457200">
                  <a:lnSpc>
                    <a:spcPct val="150000"/>
                  </a:lnSpc>
                  <a:buFont typeface="Wingdings" panose="05000000000000000000" pitchFamily="2" charset="2"/>
                  <a:buChar char="v"/>
                </a:pPr>
                <a:endParaRPr lang="en-US" sz="2800" i="1" dirty="0">
                  <a:solidFill>
                    <a:schemeClr val="bg1"/>
                  </a:solidFill>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v"/>
                </a:pPr>
                <a:r>
                  <a:rPr lang="en-US" sz="2800" i="1" dirty="0">
                    <a:solidFill>
                      <a:schemeClr val="bg1"/>
                    </a:solidFill>
                    <a:latin typeface="Times New Roman" panose="02020603050405020304" pitchFamily="18" charset="0"/>
                    <a:cs typeface="Times New Roman" panose="02020603050405020304" pitchFamily="18" charset="0"/>
                  </a:rPr>
                  <a:t>Timer 1, CTC Mode, 64 bit </a:t>
                </a:r>
                <a:r>
                  <a:rPr lang="en-US" sz="2800" i="1" dirty="0" err="1">
                    <a:solidFill>
                      <a:schemeClr val="bg1"/>
                    </a:solidFill>
                    <a:latin typeface="Times New Roman" panose="02020603050405020304" pitchFamily="18" charset="0"/>
                    <a:cs typeface="Times New Roman" panose="02020603050405020304" pitchFamily="18" charset="0"/>
                  </a:rPr>
                  <a:t>prescaling</a:t>
                </a:r>
                <a:r>
                  <a:rPr lang="en-US" sz="2800" i="1" dirty="0">
                    <a:solidFill>
                      <a:schemeClr val="bg1"/>
                    </a:solidFill>
                    <a:latin typeface="Times New Roman" panose="02020603050405020304" pitchFamily="18" charset="0"/>
                    <a:cs typeface="Times New Roman" panose="02020603050405020304" pitchFamily="18" charset="0"/>
                  </a:rPr>
                  <a:t>, OCR1A = variable</a:t>
                </a:r>
              </a:p>
              <a:p>
                <a:pPr marL="457200" indent="-457200">
                  <a:lnSpc>
                    <a:spcPct val="150000"/>
                  </a:lnSpc>
                  <a:buFont typeface="Wingdings" panose="05000000000000000000" pitchFamily="2" charset="2"/>
                  <a:buChar char="v"/>
                </a:pPr>
                <a:endParaRPr lang="en-US" sz="3200"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US" sz="28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12" name="Rectangle 11">
                <a:extLst>
                  <a:ext uri="{FF2B5EF4-FFF2-40B4-BE49-F238E27FC236}">
                    <a16:creationId xmlns:a16="http://schemas.microsoft.com/office/drawing/2014/main" id="{6270B52A-EAED-4754-BE89-2888C197C051}"/>
                  </a:ext>
                </a:extLst>
              </p:cNvPr>
              <p:cNvSpPr>
                <a:spLocks noRot="1" noChangeAspect="1" noMove="1" noResize="1" noEditPoints="1" noAdjustHandles="1" noChangeArrowheads="1" noChangeShapeType="1" noTextEdit="1"/>
              </p:cNvSpPr>
              <p:nvPr/>
            </p:nvSpPr>
            <p:spPr>
              <a:xfrm>
                <a:off x="337127" y="1202159"/>
                <a:ext cx="11567393" cy="6205032"/>
              </a:xfrm>
              <a:prstGeom prst="rect">
                <a:avLst/>
              </a:prstGeom>
              <a:blipFill>
                <a:blip r:embed="rId3"/>
                <a:stretch>
                  <a:fillRect l="-896"/>
                </a:stretch>
              </a:blipFill>
            </p:spPr>
            <p:txBody>
              <a:bodyPr/>
              <a:lstStyle/>
              <a:p>
                <a:r>
                  <a:rPr lang="en-IN">
                    <a:noFill/>
                  </a:rPr>
                  <a:t> </a:t>
                </a:r>
              </a:p>
            </p:txBody>
          </p:sp>
        </mc:Fallback>
      </mc:AlternateContent>
    </p:spTree>
    <p:extLst>
      <p:ext uri="{BB962C8B-B14F-4D97-AF65-F5344CB8AC3E}">
        <p14:creationId xmlns:p14="http://schemas.microsoft.com/office/powerpoint/2010/main" val="370713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5C2A74A-8596-4FD6-8E55-75C8F6658B75}"/>
              </a:ext>
            </a:extLst>
          </p:cNvPr>
          <p:cNvGrpSpPr/>
          <p:nvPr/>
        </p:nvGrpSpPr>
        <p:grpSpPr>
          <a:xfrm>
            <a:off x="10967" y="980486"/>
            <a:ext cx="12192001" cy="5877513"/>
            <a:chOff x="-1" y="1357409"/>
            <a:chExt cx="12192001" cy="4917518"/>
          </a:xfrm>
        </p:grpSpPr>
        <p:sp>
          <p:nvSpPr>
            <p:cNvPr id="10" name="Rectangle: Single Corner Snipped 9">
              <a:extLst>
                <a:ext uri="{FF2B5EF4-FFF2-40B4-BE49-F238E27FC236}">
                  <a16:creationId xmlns:a16="http://schemas.microsoft.com/office/drawing/2014/main" id="{47232E0A-1A21-4303-934F-F5C1C5440E15}"/>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1" name="Rectangle: Single Corner Snipped 10">
              <a:extLst>
                <a:ext uri="{FF2B5EF4-FFF2-40B4-BE49-F238E27FC236}">
                  <a16:creationId xmlns:a16="http://schemas.microsoft.com/office/drawing/2014/main" id="{006B9434-0390-48DA-A988-8254FCB40476}"/>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513774" y="251028"/>
            <a:ext cx="11214100" cy="646331"/>
          </a:xfrm>
        </p:spPr>
        <p:txBody>
          <a:bodyPr/>
          <a:lstStyle/>
          <a:p>
            <a:r>
              <a:rPr lang="en-US" sz="4000" dirty="0">
                <a:solidFill>
                  <a:srgbClr val="FFC000"/>
                </a:solidFill>
              </a:rPr>
              <a:t>Coding(Contd.): </a:t>
            </a:r>
            <a:r>
              <a:rPr lang="en-US" sz="4000" u="sng" dirty="0">
                <a:solidFill>
                  <a:srgbClr val="FFC000"/>
                </a:solidFill>
              </a:rPr>
              <a:t> </a:t>
            </a:r>
            <a:endParaRPr lang="en-GB" sz="4000" u="sng" dirty="0">
              <a:solidFill>
                <a:srgbClr val="FFC000"/>
              </a:solidFill>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19</a:t>
            </a:fld>
            <a:endParaRPr lang="en-GB" dirty="0"/>
          </a:p>
        </p:txBody>
      </p:sp>
      <p:pic>
        <p:nvPicPr>
          <p:cNvPr id="8" name="Picture 7">
            <a:extLst>
              <a:ext uri="{FF2B5EF4-FFF2-40B4-BE49-F238E27FC236}">
                <a16:creationId xmlns:a16="http://schemas.microsoft.com/office/drawing/2014/main" id="{310EF950-9D84-48D7-B76C-6B4AEFFFB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3" name="Oval 2">
            <a:extLst>
              <a:ext uri="{FF2B5EF4-FFF2-40B4-BE49-F238E27FC236}">
                <a16:creationId xmlns:a16="http://schemas.microsoft.com/office/drawing/2014/main" id="{349CD39C-3991-4834-AA7F-889853A2D72F}"/>
              </a:ext>
            </a:extLst>
          </p:cNvPr>
          <p:cNvSpPr/>
          <p:nvPr/>
        </p:nvSpPr>
        <p:spPr>
          <a:xfrm>
            <a:off x="195003" y="415633"/>
            <a:ext cx="281939" cy="279689"/>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B8E06424-73A3-42F6-B4A4-F2EDFEA07C43}"/>
              </a:ext>
            </a:extLst>
          </p:cNvPr>
          <p:cNvSpPr/>
          <p:nvPr/>
        </p:nvSpPr>
        <p:spPr>
          <a:xfrm>
            <a:off x="195003" y="1036847"/>
            <a:ext cx="3633519" cy="5909310"/>
          </a:xfrm>
          <a:prstGeom prst="rect">
            <a:avLst/>
          </a:prstGeom>
        </p:spPr>
        <p:txBody>
          <a:bodyPr wrap="square">
            <a:spAutoFit/>
          </a:bodyPr>
          <a:lstStyle/>
          <a:p>
            <a:r>
              <a:rPr lang="en-IN" dirty="0">
                <a:solidFill>
                  <a:schemeClr val="bg1"/>
                </a:solidFill>
                <a:latin typeface="Lucida Console" panose="020B0609040504020204" pitchFamily="49" charset="0"/>
              </a:rPr>
              <a:t>ISR(TIMER0_COMPA_vect) {</a:t>
            </a:r>
          </a:p>
          <a:p>
            <a:r>
              <a:rPr lang="en-IN" dirty="0">
                <a:solidFill>
                  <a:schemeClr val="bg1"/>
                </a:solidFill>
                <a:latin typeface="Lucida Console" panose="020B0609040504020204" pitchFamily="49" charset="0"/>
              </a:rPr>
              <a:t>  PORTD^=(1&lt;&lt;2);</a:t>
            </a:r>
          </a:p>
          <a:p>
            <a:r>
              <a:rPr lang="en-IN" dirty="0">
                <a:solidFill>
                  <a:schemeClr val="bg1"/>
                </a:solidFill>
                <a:latin typeface="Lucida Console" panose="020B0609040504020204" pitchFamily="49" charset="0"/>
              </a:rPr>
              <a:t>}</a:t>
            </a:r>
          </a:p>
          <a:p>
            <a:endParaRPr lang="en-IN" dirty="0">
              <a:solidFill>
                <a:schemeClr val="bg1"/>
              </a:solidFill>
              <a:latin typeface="Lucida Console" panose="020B0609040504020204" pitchFamily="49" charset="0"/>
            </a:endParaRPr>
          </a:p>
          <a:p>
            <a:r>
              <a:rPr lang="en-IN" dirty="0">
                <a:solidFill>
                  <a:schemeClr val="bg1"/>
                </a:solidFill>
                <a:latin typeface="Lucida Console" panose="020B0609040504020204" pitchFamily="49" charset="0"/>
              </a:rPr>
              <a:t>ISR(TIMER1_COMPA_vect) {</a:t>
            </a:r>
          </a:p>
          <a:p>
            <a:r>
              <a:rPr lang="en-IN" dirty="0">
                <a:solidFill>
                  <a:schemeClr val="bg1"/>
                </a:solidFill>
                <a:latin typeface="Lucida Console" panose="020B0609040504020204" pitchFamily="49" charset="0"/>
              </a:rPr>
              <a:t>  TCCR1B=0x00;</a:t>
            </a:r>
          </a:p>
          <a:p>
            <a:r>
              <a:rPr lang="en-IN" dirty="0">
                <a:solidFill>
                  <a:schemeClr val="bg1"/>
                </a:solidFill>
                <a:latin typeface="Lucida Console" panose="020B0609040504020204" pitchFamily="49" charset="0"/>
              </a:rPr>
              <a:t>  TCCR0B=0x00;</a:t>
            </a:r>
          </a:p>
          <a:p>
            <a:r>
              <a:rPr lang="en-IN" dirty="0">
                <a:solidFill>
                  <a:schemeClr val="bg1"/>
                </a:solidFill>
                <a:latin typeface="Lucida Console" panose="020B0609040504020204" pitchFamily="49" charset="0"/>
              </a:rPr>
              <a:t>  PORTD=0x00;</a:t>
            </a:r>
          </a:p>
          <a:p>
            <a:r>
              <a:rPr lang="en-IN" dirty="0">
                <a:solidFill>
                  <a:schemeClr val="bg1"/>
                </a:solidFill>
                <a:latin typeface="Lucida Console" panose="020B0609040504020204" pitchFamily="49" charset="0"/>
              </a:rPr>
              <a:t>}</a:t>
            </a:r>
          </a:p>
          <a:p>
            <a:endParaRPr lang="en-IN" dirty="0">
              <a:solidFill>
                <a:schemeClr val="bg1"/>
              </a:solidFill>
              <a:latin typeface="Lucida Console" panose="020B0609040504020204" pitchFamily="49" charset="0"/>
            </a:endParaRPr>
          </a:p>
          <a:p>
            <a:r>
              <a:rPr lang="en-IN" dirty="0">
                <a:solidFill>
                  <a:schemeClr val="bg1"/>
                </a:solidFill>
                <a:latin typeface="Lucida Console" panose="020B0609040504020204" pitchFamily="49" charset="0"/>
              </a:rPr>
              <a:t>void </a:t>
            </a:r>
            <a:r>
              <a:rPr lang="en-IN" dirty="0" err="1">
                <a:solidFill>
                  <a:schemeClr val="bg1"/>
                </a:solidFill>
                <a:latin typeface="Lucida Console" panose="020B0609040504020204" pitchFamily="49" charset="0"/>
              </a:rPr>
              <a:t>start_pulse</a:t>
            </a:r>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OCR1A=18000;</a:t>
            </a:r>
          </a:p>
          <a:p>
            <a:r>
              <a:rPr lang="en-IN" dirty="0">
                <a:solidFill>
                  <a:schemeClr val="bg1"/>
                </a:solidFill>
                <a:latin typeface="Lucida Console" panose="020B0609040504020204" pitchFamily="49" charset="0"/>
              </a:rPr>
              <a:t>  TCCR1B=(1&lt;&lt;CS11);</a:t>
            </a:r>
          </a:p>
          <a:p>
            <a:r>
              <a:rPr lang="en-IN" dirty="0">
                <a:solidFill>
                  <a:schemeClr val="bg1"/>
                </a:solidFill>
                <a:latin typeface="Lucida Console" panose="020B0609040504020204" pitchFamily="49" charset="0"/>
              </a:rPr>
              <a:t>  TCCR0B=(1&lt;&lt;CS00);</a:t>
            </a:r>
          </a:p>
          <a:p>
            <a:r>
              <a:rPr lang="en-IN" dirty="0">
                <a:solidFill>
                  <a:schemeClr val="bg1"/>
                </a:solidFill>
                <a:latin typeface="Lucida Console" panose="020B0609040504020204" pitchFamily="49" charset="0"/>
              </a:rPr>
              <a:t>  TCNT1=0;</a:t>
            </a:r>
          </a:p>
          <a:p>
            <a:r>
              <a:rPr lang="en-IN" dirty="0">
                <a:solidFill>
                  <a:schemeClr val="bg1"/>
                </a:solidFill>
                <a:latin typeface="Lucida Console" panose="020B0609040504020204" pitchFamily="49" charset="0"/>
              </a:rPr>
              <a:t>  TCNT0=0;</a:t>
            </a:r>
          </a:p>
          <a:p>
            <a:r>
              <a:rPr lang="en-IN" dirty="0">
                <a:solidFill>
                  <a:schemeClr val="bg1"/>
                </a:solidFill>
                <a:latin typeface="Lucida Console" panose="020B0609040504020204" pitchFamily="49" charset="0"/>
              </a:rPr>
              <a:t>  PORTD=0b00000100;</a:t>
            </a:r>
          </a:p>
          <a:p>
            <a:r>
              <a:rPr lang="en-IN" dirty="0">
                <a:solidFill>
                  <a:schemeClr val="bg1"/>
                </a:solidFill>
                <a:latin typeface="Lucida Console" panose="020B0609040504020204" pitchFamily="49" charset="0"/>
              </a:rPr>
              <a:t>  while(TCCR1B&amp;(1&lt;&lt;CS11));</a:t>
            </a:r>
          </a:p>
          <a:p>
            <a:r>
              <a:rPr lang="en-IN" dirty="0">
                <a:solidFill>
                  <a:schemeClr val="bg1"/>
                </a:solidFill>
                <a:latin typeface="Lucida Console" panose="020B0609040504020204" pitchFamily="49" charset="0"/>
              </a:rPr>
              <a:t>}</a:t>
            </a:r>
          </a:p>
          <a:p>
            <a:endParaRPr lang="en-IN" dirty="0">
              <a:solidFill>
                <a:schemeClr val="bg1"/>
              </a:solidFill>
              <a:latin typeface="Lucida Console" panose="020B0609040504020204" pitchFamily="49" charset="0"/>
            </a:endParaRPr>
          </a:p>
        </p:txBody>
      </p:sp>
      <p:sp>
        <p:nvSpPr>
          <p:cNvPr id="5" name="Rectangle 4">
            <a:extLst>
              <a:ext uri="{FF2B5EF4-FFF2-40B4-BE49-F238E27FC236}">
                <a16:creationId xmlns:a16="http://schemas.microsoft.com/office/drawing/2014/main" id="{D9DCBE47-608F-45A2-B2BB-755B9CC84DB3}"/>
              </a:ext>
            </a:extLst>
          </p:cNvPr>
          <p:cNvSpPr/>
          <p:nvPr/>
        </p:nvSpPr>
        <p:spPr>
          <a:xfrm>
            <a:off x="4022485" y="1022996"/>
            <a:ext cx="6096000" cy="5078313"/>
          </a:xfrm>
          <a:prstGeom prst="rect">
            <a:avLst/>
          </a:prstGeom>
        </p:spPr>
        <p:txBody>
          <a:bodyPr>
            <a:spAutoFit/>
          </a:bodyPr>
          <a:lstStyle/>
          <a:p>
            <a:r>
              <a:rPr lang="en-IN" dirty="0">
                <a:solidFill>
                  <a:schemeClr val="bg1"/>
                </a:solidFill>
                <a:latin typeface="Lucida Console" panose="020B0609040504020204" pitchFamily="49" charset="0"/>
              </a:rPr>
              <a:t>void </a:t>
            </a:r>
            <a:r>
              <a:rPr lang="en-IN" dirty="0" err="1">
                <a:solidFill>
                  <a:schemeClr val="bg1"/>
                </a:solidFill>
                <a:latin typeface="Lucida Console" panose="020B0609040504020204" pitchFamily="49" charset="0"/>
              </a:rPr>
              <a:t>start_delay</a:t>
            </a:r>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PORTD=0x00;</a:t>
            </a:r>
          </a:p>
          <a:p>
            <a:r>
              <a:rPr lang="en-IN" dirty="0">
                <a:solidFill>
                  <a:schemeClr val="bg1"/>
                </a:solidFill>
                <a:latin typeface="Lucida Console" panose="020B0609040504020204" pitchFamily="49" charset="0"/>
              </a:rPr>
              <a:t>  OCR1A=9000;</a:t>
            </a:r>
          </a:p>
          <a:p>
            <a:r>
              <a:rPr lang="en-IN" dirty="0">
                <a:solidFill>
                  <a:schemeClr val="bg1"/>
                </a:solidFill>
                <a:latin typeface="Lucida Console" panose="020B0609040504020204" pitchFamily="49" charset="0"/>
              </a:rPr>
              <a:t>  TCCR1B=(1&lt;&lt;CS11);</a:t>
            </a:r>
          </a:p>
          <a:p>
            <a:r>
              <a:rPr lang="en-IN" dirty="0">
                <a:solidFill>
                  <a:schemeClr val="bg1"/>
                </a:solidFill>
                <a:latin typeface="Lucida Console" panose="020B0609040504020204" pitchFamily="49" charset="0"/>
              </a:rPr>
              <a:t>  TCNT1=0;</a:t>
            </a:r>
          </a:p>
          <a:p>
            <a:r>
              <a:rPr lang="en-IN" dirty="0">
                <a:solidFill>
                  <a:schemeClr val="bg1"/>
                </a:solidFill>
                <a:latin typeface="Lucida Console" panose="020B0609040504020204" pitchFamily="49" charset="0"/>
              </a:rPr>
              <a:t>  while(TCCR1B&amp;(1&lt;&lt;CS11));</a:t>
            </a:r>
          </a:p>
          <a:p>
            <a:r>
              <a:rPr lang="en-IN" dirty="0">
                <a:solidFill>
                  <a:schemeClr val="bg1"/>
                </a:solidFill>
                <a:latin typeface="Lucida Console" panose="020B0609040504020204" pitchFamily="49" charset="0"/>
              </a:rPr>
              <a:t>}</a:t>
            </a:r>
          </a:p>
          <a:p>
            <a:endParaRPr lang="en-IN" dirty="0">
              <a:solidFill>
                <a:schemeClr val="bg1"/>
              </a:solidFill>
              <a:latin typeface="Lucida Console" panose="020B0609040504020204" pitchFamily="49" charset="0"/>
            </a:endParaRPr>
          </a:p>
          <a:p>
            <a:r>
              <a:rPr lang="en-IN" dirty="0">
                <a:solidFill>
                  <a:schemeClr val="bg1"/>
                </a:solidFill>
                <a:latin typeface="Lucida Console" panose="020B0609040504020204" pitchFamily="49" charset="0"/>
              </a:rPr>
              <a:t>void </a:t>
            </a:r>
            <a:r>
              <a:rPr lang="en-IN" dirty="0" err="1">
                <a:solidFill>
                  <a:schemeClr val="bg1"/>
                </a:solidFill>
                <a:latin typeface="Lucida Console" panose="020B0609040504020204" pitchFamily="49" charset="0"/>
              </a:rPr>
              <a:t>code_pulse</a:t>
            </a:r>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OCR1A=9000;</a:t>
            </a:r>
          </a:p>
          <a:p>
            <a:r>
              <a:rPr lang="en-IN" dirty="0">
                <a:solidFill>
                  <a:schemeClr val="bg1"/>
                </a:solidFill>
                <a:latin typeface="Lucida Console" panose="020B0609040504020204" pitchFamily="49" charset="0"/>
              </a:rPr>
              <a:t>  TCCR1B=(1&lt;&lt;CS10);</a:t>
            </a:r>
          </a:p>
          <a:p>
            <a:r>
              <a:rPr lang="en-IN" dirty="0">
                <a:solidFill>
                  <a:schemeClr val="bg1"/>
                </a:solidFill>
                <a:latin typeface="Lucida Console" panose="020B0609040504020204" pitchFamily="49" charset="0"/>
              </a:rPr>
              <a:t>  TCCR0B=(1&lt;&lt;CS00);</a:t>
            </a:r>
          </a:p>
          <a:p>
            <a:r>
              <a:rPr lang="en-IN" dirty="0">
                <a:solidFill>
                  <a:schemeClr val="bg1"/>
                </a:solidFill>
                <a:latin typeface="Lucida Console" panose="020B0609040504020204" pitchFamily="49" charset="0"/>
              </a:rPr>
              <a:t>  TCNT1=0;</a:t>
            </a:r>
          </a:p>
          <a:p>
            <a:r>
              <a:rPr lang="en-IN" dirty="0">
                <a:solidFill>
                  <a:schemeClr val="bg1"/>
                </a:solidFill>
                <a:latin typeface="Lucida Console" panose="020B0609040504020204" pitchFamily="49" charset="0"/>
              </a:rPr>
              <a:t>  TCNT0=0;</a:t>
            </a:r>
          </a:p>
          <a:p>
            <a:r>
              <a:rPr lang="en-IN" dirty="0">
                <a:solidFill>
                  <a:schemeClr val="bg1"/>
                </a:solidFill>
                <a:latin typeface="Lucida Console" panose="020B0609040504020204" pitchFamily="49" charset="0"/>
              </a:rPr>
              <a:t>  PORTD=0b00000100;</a:t>
            </a:r>
          </a:p>
          <a:p>
            <a:r>
              <a:rPr lang="en-IN" dirty="0">
                <a:solidFill>
                  <a:schemeClr val="bg1"/>
                </a:solidFill>
                <a:latin typeface="Lucida Console" panose="020B0609040504020204" pitchFamily="49" charset="0"/>
              </a:rPr>
              <a:t>  while(TCCR1B&amp;(1&lt;&lt;CS10));</a:t>
            </a:r>
          </a:p>
          <a:p>
            <a:r>
              <a:rPr lang="en-IN" dirty="0">
                <a:solidFill>
                  <a:schemeClr val="bg1"/>
                </a:solidFill>
                <a:latin typeface="Lucida Console" panose="020B0609040504020204" pitchFamily="49" charset="0"/>
              </a:rPr>
              <a:t>}</a:t>
            </a:r>
          </a:p>
          <a:p>
            <a:endParaRPr lang="en-IN" dirty="0">
              <a:solidFill>
                <a:schemeClr val="bg1"/>
              </a:solidFill>
              <a:latin typeface="Lucida Console" panose="020B0609040504020204" pitchFamily="49" charset="0"/>
            </a:endParaRPr>
          </a:p>
        </p:txBody>
      </p:sp>
      <p:sp>
        <p:nvSpPr>
          <p:cNvPr id="6" name="Rectangle 5">
            <a:extLst>
              <a:ext uri="{FF2B5EF4-FFF2-40B4-BE49-F238E27FC236}">
                <a16:creationId xmlns:a16="http://schemas.microsoft.com/office/drawing/2014/main" id="{29925551-1628-42DC-ADCA-9ED66AD579F6}"/>
              </a:ext>
            </a:extLst>
          </p:cNvPr>
          <p:cNvSpPr/>
          <p:nvPr/>
        </p:nvSpPr>
        <p:spPr>
          <a:xfrm>
            <a:off x="7915616" y="1036847"/>
            <a:ext cx="6096000" cy="2308324"/>
          </a:xfrm>
          <a:prstGeom prst="rect">
            <a:avLst/>
          </a:prstGeom>
        </p:spPr>
        <p:txBody>
          <a:bodyPr>
            <a:spAutoFit/>
          </a:bodyPr>
          <a:lstStyle/>
          <a:p>
            <a:r>
              <a:rPr lang="en-IN" dirty="0">
                <a:solidFill>
                  <a:schemeClr val="bg1"/>
                </a:solidFill>
                <a:latin typeface="Lucida Console" panose="020B0609040504020204" pitchFamily="49" charset="0"/>
              </a:rPr>
              <a:t>void </a:t>
            </a:r>
            <a:r>
              <a:rPr lang="en-IN" dirty="0" err="1">
                <a:solidFill>
                  <a:schemeClr val="bg1"/>
                </a:solidFill>
                <a:latin typeface="Lucida Console" panose="020B0609040504020204" pitchFamily="49" charset="0"/>
              </a:rPr>
              <a:t>delay_bit</a:t>
            </a:r>
            <a:r>
              <a:rPr lang="en-IN" dirty="0">
                <a:solidFill>
                  <a:schemeClr val="bg1"/>
                </a:solidFill>
                <a:latin typeface="Lucida Console" panose="020B0609040504020204" pitchFamily="49" charset="0"/>
              </a:rPr>
              <a:t>(int </a:t>
            </a:r>
            <a:r>
              <a:rPr lang="en-IN" dirty="0" err="1">
                <a:solidFill>
                  <a:schemeClr val="bg1"/>
                </a:solidFill>
                <a:latin typeface="Lucida Console" panose="020B0609040504020204" pitchFamily="49" charset="0"/>
              </a:rPr>
              <a:t>time_tic</a:t>
            </a:r>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PORTD=0x00;</a:t>
            </a:r>
          </a:p>
          <a:p>
            <a:r>
              <a:rPr lang="en-IN" dirty="0">
                <a:solidFill>
                  <a:schemeClr val="bg1"/>
                </a:solidFill>
                <a:latin typeface="Lucida Console" panose="020B0609040504020204" pitchFamily="49" charset="0"/>
              </a:rPr>
              <a:t>  OCR1A=</a:t>
            </a:r>
            <a:r>
              <a:rPr lang="en-IN" dirty="0" err="1">
                <a:solidFill>
                  <a:schemeClr val="bg1"/>
                </a:solidFill>
                <a:latin typeface="Lucida Console" panose="020B0609040504020204" pitchFamily="49" charset="0"/>
              </a:rPr>
              <a:t>time_tic</a:t>
            </a:r>
            <a:r>
              <a:rPr lang="en-IN" dirty="0">
                <a:solidFill>
                  <a:schemeClr val="bg1"/>
                </a:solidFill>
                <a:latin typeface="Lucida Console" panose="020B0609040504020204" pitchFamily="49" charset="0"/>
              </a:rPr>
              <a:t>;</a:t>
            </a:r>
          </a:p>
          <a:p>
            <a:r>
              <a:rPr lang="en-IN" dirty="0">
                <a:solidFill>
                  <a:schemeClr val="bg1"/>
                </a:solidFill>
                <a:latin typeface="Lucida Console" panose="020B0609040504020204" pitchFamily="49" charset="0"/>
              </a:rPr>
              <a:t>  TCCR1B=(1&lt;&lt;CS10);</a:t>
            </a:r>
          </a:p>
          <a:p>
            <a:r>
              <a:rPr lang="en-IN" dirty="0">
                <a:solidFill>
                  <a:schemeClr val="bg1"/>
                </a:solidFill>
                <a:latin typeface="Lucida Console" panose="020B0609040504020204" pitchFamily="49" charset="0"/>
              </a:rPr>
              <a:t>  TCNT1=0;</a:t>
            </a:r>
          </a:p>
          <a:p>
            <a:r>
              <a:rPr lang="en-IN" dirty="0">
                <a:solidFill>
                  <a:schemeClr val="bg1"/>
                </a:solidFill>
                <a:latin typeface="Lucida Console" panose="020B0609040504020204" pitchFamily="49" charset="0"/>
              </a:rPr>
              <a:t>  while(TCCR1B&amp;(1&lt;&lt;CS10));</a:t>
            </a:r>
          </a:p>
          <a:p>
            <a:r>
              <a:rPr lang="en-IN" dirty="0">
                <a:solidFill>
                  <a:schemeClr val="bg1"/>
                </a:solidFill>
                <a:latin typeface="Lucida Console" panose="020B0609040504020204" pitchFamily="49" charset="0"/>
              </a:rPr>
              <a:t>}</a:t>
            </a:r>
          </a:p>
          <a:p>
            <a:endParaRPr lang="en-IN" dirty="0">
              <a:solidFill>
                <a:schemeClr val="bg1"/>
              </a:solidFill>
              <a:latin typeface="Lucida Console" panose="020B0609040504020204" pitchFamily="49" charset="0"/>
            </a:endParaRPr>
          </a:p>
        </p:txBody>
      </p:sp>
      <p:cxnSp>
        <p:nvCxnSpPr>
          <p:cNvPr id="14" name="Straight Connector 13">
            <a:extLst>
              <a:ext uri="{FF2B5EF4-FFF2-40B4-BE49-F238E27FC236}">
                <a16:creationId xmlns:a16="http://schemas.microsoft.com/office/drawing/2014/main" id="{C9321E68-3E35-4341-911F-205F7D4ED6BC}"/>
              </a:ext>
            </a:extLst>
          </p:cNvPr>
          <p:cNvCxnSpPr>
            <a:cxnSpLocks/>
          </p:cNvCxnSpPr>
          <p:nvPr/>
        </p:nvCxnSpPr>
        <p:spPr>
          <a:xfrm>
            <a:off x="3786952" y="1132912"/>
            <a:ext cx="0" cy="55472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0483BFC-B006-463F-A232-A3CF62DB6AE8}"/>
              </a:ext>
            </a:extLst>
          </p:cNvPr>
          <p:cNvCxnSpPr>
            <a:cxnSpLocks/>
          </p:cNvCxnSpPr>
          <p:nvPr/>
        </p:nvCxnSpPr>
        <p:spPr>
          <a:xfrm>
            <a:off x="7707794" y="1119055"/>
            <a:ext cx="0" cy="55472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5D29150-C527-411F-ABE2-F9BA086F0F88}"/>
              </a:ext>
            </a:extLst>
          </p:cNvPr>
          <p:cNvSpPr/>
          <p:nvPr/>
        </p:nvSpPr>
        <p:spPr>
          <a:xfrm>
            <a:off x="7867750" y="3201313"/>
            <a:ext cx="6096000" cy="3693319"/>
          </a:xfrm>
          <a:prstGeom prst="rect">
            <a:avLst/>
          </a:prstGeom>
        </p:spPr>
        <p:txBody>
          <a:bodyPr>
            <a:spAutoFit/>
          </a:bodyPr>
          <a:lstStyle/>
          <a:p>
            <a:r>
              <a:rPr lang="en-IN" dirty="0">
                <a:solidFill>
                  <a:schemeClr val="bg1"/>
                </a:solidFill>
                <a:latin typeface="Lucida Console" panose="020B0609040504020204" pitchFamily="49" charset="0"/>
              </a:rPr>
              <a:t>void </a:t>
            </a:r>
            <a:r>
              <a:rPr lang="en-IN" dirty="0" err="1">
                <a:solidFill>
                  <a:schemeClr val="bg1"/>
                </a:solidFill>
                <a:latin typeface="Lucida Console" panose="020B0609040504020204" pitchFamily="49" charset="0"/>
              </a:rPr>
              <a:t>send_code</a:t>
            </a:r>
            <a:r>
              <a:rPr lang="en-IN" dirty="0">
                <a:solidFill>
                  <a:schemeClr val="bg1"/>
                </a:solidFill>
                <a:latin typeface="Lucida Console" panose="020B0609040504020204" pitchFamily="49" charset="0"/>
              </a:rPr>
              <a:t>(int code){ </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start_pulse</a:t>
            </a:r>
            <a:r>
              <a:rPr lang="en-IN" dirty="0">
                <a:solidFill>
                  <a:schemeClr val="bg1"/>
                </a:solidFill>
                <a:latin typeface="Lucida Console" panose="020B0609040504020204" pitchFamily="49" charset="0"/>
              </a:rPr>
              <a:t>();</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start_delay</a:t>
            </a:r>
            <a:r>
              <a:rPr lang="en-IN" dirty="0">
                <a:solidFill>
                  <a:schemeClr val="bg1"/>
                </a:solidFill>
                <a:latin typeface="Lucida Console" panose="020B0609040504020204" pitchFamily="49" charset="0"/>
              </a:rPr>
              <a:t>();</a:t>
            </a:r>
          </a:p>
          <a:p>
            <a:r>
              <a:rPr lang="en-IN" dirty="0">
                <a:solidFill>
                  <a:schemeClr val="bg1"/>
                </a:solidFill>
                <a:latin typeface="Lucida Console" panose="020B0609040504020204" pitchFamily="49" charset="0"/>
              </a:rPr>
              <a:t>  for(int </a:t>
            </a:r>
            <a:r>
              <a:rPr lang="en-IN" dirty="0" err="1">
                <a:solidFill>
                  <a:schemeClr val="bg1"/>
                </a:solidFill>
                <a:latin typeface="Lucida Console" panose="020B0609040504020204" pitchFamily="49" charset="0"/>
              </a:rPr>
              <a:t>i</a:t>
            </a:r>
            <a:r>
              <a:rPr lang="en-IN" dirty="0">
                <a:solidFill>
                  <a:schemeClr val="bg1"/>
                </a:solidFill>
                <a:latin typeface="Lucida Console" panose="020B0609040504020204" pitchFamily="49" charset="0"/>
              </a:rPr>
              <a:t>=0;i&lt;32;++</a:t>
            </a:r>
            <a:r>
              <a:rPr lang="en-IN" dirty="0" err="1">
                <a:solidFill>
                  <a:schemeClr val="bg1"/>
                </a:solidFill>
                <a:latin typeface="Lucida Console" panose="020B0609040504020204" pitchFamily="49" charset="0"/>
              </a:rPr>
              <a:t>i</a:t>
            </a:r>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code_pulse</a:t>
            </a:r>
            <a:r>
              <a:rPr lang="en-IN" dirty="0">
                <a:solidFill>
                  <a:schemeClr val="bg1"/>
                </a:solidFill>
                <a:latin typeface="Lucida Console" panose="020B0609040504020204" pitchFamily="49" charset="0"/>
              </a:rPr>
              <a:t>();</a:t>
            </a:r>
          </a:p>
          <a:p>
            <a:r>
              <a:rPr lang="en-IN" dirty="0">
                <a:solidFill>
                  <a:schemeClr val="bg1"/>
                </a:solidFill>
                <a:latin typeface="Lucida Console" panose="020B0609040504020204" pitchFamily="49" charset="0"/>
              </a:rPr>
              <a:t>     if(code&amp;0x80000000)</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delay_bit</a:t>
            </a:r>
            <a:r>
              <a:rPr lang="en-IN" dirty="0">
                <a:solidFill>
                  <a:schemeClr val="bg1"/>
                </a:solidFill>
                <a:latin typeface="Lucida Console" panose="020B0609040504020204" pitchFamily="49" charset="0"/>
              </a:rPr>
              <a:t>(27000);</a:t>
            </a:r>
          </a:p>
          <a:p>
            <a:r>
              <a:rPr lang="en-IN" dirty="0">
                <a:solidFill>
                  <a:schemeClr val="bg1"/>
                </a:solidFill>
                <a:latin typeface="Lucida Console" panose="020B0609040504020204" pitchFamily="49" charset="0"/>
              </a:rPr>
              <a:t>      else</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delay_bit</a:t>
            </a:r>
            <a:r>
              <a:rPr lang="en-IN" dirty="0">
                <a:solidFill>
                  <a:schemeClr val="bg1"/>
                </a:solidFill>
                <a:latin typeface="Lucida Console" panose="020B0609040504020204" pitchFamily="49" charset="0"/>
              </a:rPr>
              <a:t>(9000);</a:t>
            </a:r>
          </a:p>
          <a:p>
            <a:r>
              <a:rPr lang="en-IN" dirty="0">
                <a:solidFill>
                  <a:schemeClr val="bg1"/>
                </a:solidFill>
                <a:latin typeface="Lucida Console" panose="020B0609040504020204" pitchFamily="49" charset="0"/>
              </a:rPr>
              <a:t>      code&lt;&lt;=1; </a:t>
            </a:r>
          </a:p>
          <a:p>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code_pulse</a:t>
            </a:r>
            <a:r>
              <a:rPr lang="en-IN" dirty="0">
                <a:solidFill>
                  <a:schemeClr val="bg1"/>
                </a:solidFill>
                <a:latin typeface="Lucida Console" panose="020B0609040504020204" pitchFamily="49" charset="0"/>
              </a:rPr>
              <a:t>();</a:t>
            </a:r>
          </a:p>
          <a:p>
            <a:r>
              <a:rPr lang="en-IN" dirty="0">
                <a:solidFill>
                  <a:schemeClr val="bg1"/>
                </a:solidFill>
                <a:latin typeface="Lucida Console" panose="020B0609040504020204" pitchFamily="49" charset="0"/>
              </a:rPr>
              <a:t>}</a:t>
            </a:r>
          </a:p>
        </p:txBody>
      </p:sp>
      <p:sp>
        <p:nvSpPr>
          <p:cNvPr id="18" name="Oval 17">
            <a:extLst>
              <a:ext uri="{FF2B5EF4-FFF2-40B4-BE49-F238E27FC236}">
                <a16:creationId xmlns:a16="http://schemas.microsoft.com/office/drawing/2014/main" id="{993BE053-55BE-4B55-9B96-43ECD465725B}"/>
              </a:ext>
            </a:extLst>
          </p:cNvPr>
          <p:cNvSpPr/>
          <p:nvPr/>
        </p:nvSpPr>
        <p:spPr>
          <a:xfrm>
            <a:off x="107508" y="1193727"/>
            <a:ext cx="119569" cy="1078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C5726250-5A50-46C3-92BD-74F4582595D1}"/>
              </a:ext>
            </a:extLst>
          </p:cNvPr>
          <p:cNvSpPr/>
          <p:nvPr/>
        </p:nvSpPr>
        <p:spPr>
          <a:xfrm>
            <a:off x="93651" y="2274389"/>
            <a:ext cx="119569" cy="1078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796122C7-621B-426C-8994-DA5945F78E1A}"/>
              </a:ext>
            </a:extLst>
          </p:cNvPr>
          <p:cNvSpPr/>
          <p:nvPr/>
        </p:nvSpPr>
        <p:spPr>
          <a:xfrm>
            <a:off x="107506" y="3936932"/>
            <a:ext cx="119569" cy="1078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0E3A8B07-354F-442A-A3E5-02716C55946F}"/>
              </a:ext>
            </a:extLst>
          </p:cNvPr>
          <p:cNvSpPr/>
          <p:nvPr/>
        </p:nvSpPr>
        <p:spPr>
          <a:xfrm>
            <a:off x="3917503" y="1166024"/>
            <a:ext cx="119569" cy="1078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9F47E5B6-2D84-4345-9D84-2C2BD8FD996E}"/>
              </a:ext>
            </a:extLst>
          </p:cNvPr>
          <p:cNvSpPr/>
          <p:nvPr/>
        </p:nvSpPr>
        <p:spPr>
          <a:xfrm>
            <a:off x="3903648" y="3355049"/>
            <a:ext cx="119569" cy="1078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AE3E9831-670B-4EB8-B79B-C7B3C97FAC88}"/>
              </a:ext>
            </a:extLst>
          </p:cNvPr>
          <p:cNvSpPr/>
          <p:nvPr/>
        </p:nvSpPr>
        <p:spPr>
          <a:xfrm>
            <a:off x="7838333" y="1179883"/>
            <a:ext cx="119569" cy="1078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2F8A683A-B725-4833-A9EB-516745CBFA1F}"/>
              </a:ext>
            </a:extLst>
          </p:cNvPr>
          <p:cNvSpPr/>
          <p:nvPr/>
        </p:nvSpPr>
        <p:spPr>
          <a:xfrm>
            <a:off x="7782913" y="3341193"/>
            <a:ext cx="119569" cy="1078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7287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231536" y="3895825"/>
            <a:ext cx="9623861" cy="859055"/>
          </a:xfrm>
        </p:spPr>
        <p:txBody>
          <a:bodyPr>
            <a:normAutofit/>
          </a:bodyPr>
          <a:lstStyle/>
          <a:p>
            <a:r>
              <a:rPr lang="en-US" dirty="0"/>
              <a:t>Session 5: IR Communication</a:t>
            </a:r>
            <a:endParaRPr lang="en-GB"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328521" y="4940411"/>
            <a:ext cx="6803136" cy="365760"/>
          </a:xfrm>
        </p:spPr>
        <p:txBody>
          <a:bodyPr>
            <a:normAutofit/>
          </a:bodyPr>
          <a:lstStyle/>
          <a:p>
            <a:r>
              <a:rPr lang="en-US" sz="1800" b="1" dirty="0"/>
              <a:t>30</a:t>
            </a:r>
            <a:r>
              <a:rPr lang="en-US" sz="1800" b="1" baseline="30000" dirty="0"/>
              <a:t>th</a:t>
            </a:r>
            <a:r>
              <a:rPr lang="en-US" sz="1800" b="1" dirty="0"/>
              <a:t> Sep’18, 14</a:t>
            </a:r>
            <a:r>
              <a:rPr lang="en-US" sz="1800" b="1" dirty="0">
                <a:sym typeface="Wingdings" panose="05000000000000000000" pitchFamily="2" charset="2"/>
              </a:rPr>
              <a:t>:00 to 17:00 Hrs.</a:t>
            </a:r>
            <a:endParaRPr lang="en-GB" sz="1800" b="1"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2</a:t>
            </a:fld>
            <a:endParaRPr lang="en-GB" dirty="0"/>
          </a:p>
        </p:txBody>
      </p:sp>
      <p:pic>
        <p:nvPicPr>
          <p:cNvPr id="6" name="Picture 5">
            <a:extLst>
              <a:ext uri="{FF2B5EF4-FFF2-40B4-BE49-F238E27FC236}">
                <a16:creationId xmlns:a16="http://schemas.microsoft.com/office/drawing/2014/main" id="{E77668DF-5E5C-44EE-BC90-F82A7F885C21}"/>
              </a:ext>
            </a:extLst>
          </p:cNvPr>
          <p:cNvPicPr>
            <a:picLocks noChangeAspect="1"/>
          </p:cNvPicPr>
          <p:nvPr/>
        </p:nvPicPr>
        <p:blipFill>
          <a:blip r:embed="rId2"/>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5C2A74A-8596-4FD6-8E55-75C8F6658B75}"/>
              </a:ext>
            </a:extLst>
          </p:cNvPr>
          <p:cNvGrpSpPr/>
          <p:nvPr/>
        </p:nvGrpSpPr>
        <p:grpSpPr>
          <a:xfrm>
            <a:off x="10967" y="980486"/>
            <a:ext cx="12192001" cy="5877513"/>
            <a:chOff x="-1" y="1357409"/>
            <a:chExt cx="12192001" cy="4917518"/>
          </a:xfrm>
        </p:grpSpPr>
        <p:sp>
          <p:nvSpPr>
            <p:cNvPr id="10" name="Rectangle: Single Corner Snipped 9">
              <a:extLst>
                <a:ext uri="{FF2B5EF4-FFF2-40B4-BE49-F238E27FC236}">
                  <a16:creationId xmlns:a16="http://schemas.microsoft.com/office/drawing/2014/main" id="{47232E0A-1A21-4303-934F-F5C1C5440E15}"/>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1" name="Rectangle: Single Corner Snipped 10">
              <a:extLst>
                <a:ext uri="{FF2B5EF4-FFF2-40B4-BE49-F238E27FC236}">
                  <a16:creationId xmlns:a16="http://schemas.microsoft.com/office/drawing/2014/main" id="{006B9434-0390-48DA-A988-8254FCB40476}"/>
                </a:ext>
              </a:extLst>
            </p:cNvPr>
            <p:cNvSpPr/>
            <p:nvPr/>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513774" y="251028"/>
            <a:ext cx="11214100" cy="646331"/>
          </a:xfrm>
        </p:spPr>
        <p:txBody>
          <a:bodyPr/>
          <a:lstStyle/>
          <a:p>
            <a:r>
              <a:rPr lang="en-US" sz="4000" dirty="0">
                <a:solidFill>
                  <a:srgbClr val="FFC000"/>
                </a:solidFill>
              </a:rPr>
              <a:t>Coding(Contd.): </a:t>
            </a:r>
            <a:r>
              <a:rPr lang="en-US" sz="4000" u="sng" dirty="0">
                <a:solidFill>
                  <a:srgbClr val="FFC000"/>
                </a:solidFill>
              </a:rPr>
              <a:t> </a:t>
            </a:r>
            <a:endParaRPr lang="en-GB" sz="4000" u="sng" dirty="0">
              <a:solidFill>
                <a:srgbClr val="FFC000"/>
              </a:solidFill>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20</a:t>
            </a:fld>
            <a:endParaRPr lang="en-GB" dirty="0"/>
          </a:p>
        </p:txBody>
      </p:sp>
      <p:pic>
        <p:nvPicPr>
          <p:cNvPr id="8" name="Picture 7">
            <a:extLst>
              <a:ext uri="{FF2B5EF4-FFF2-40B4-BE49-F238E27FC236}">
                <a16:creationId xmlns:a16="http://schemas.microsoft.com/office/drawing/2014/main" id="{310EF950-9D84-48D7-B76C-6B4AEFFFB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3" name="Oval 2">
            <a:extLst>
              <a:ext uri="{FF2B5EF4-FFF2-40B4-BE49-F238E27FC236}">
                <a16:creationId xmlns:a16="http://schemas.microsoft.com/office/drawing/2014/main" id="{349CD39C-3991-4834-AA7F-889853A2D72F}"/>
              </a:ext>
            </a:extLst>
          </p:cNvPr>
          <p:cNvSpPr/>
          <p:nvPr/>
        </p:nvSpPr>
        <p:spPr>
          <a:xfrm>
            <a:off x="195003" y="415633"/>
            <a:ext cx="281939" cy="279689"/>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7327E84-1F20-4C53-A1B8-A14A9BF18FC9}"/>
              </a:ext>
            </a:extLst>
          </p:cNvPr>
          <p:cNvSpPr/>
          <p:nvPr/>
        </p:nvSpPr>
        <p:spPr>
          <a:xfrm>
            <a:off x="2109354" y="995282"/>
            <a:ext cx="11024755" cy="6186309"/>
          </a:xfrm>
          <a:prstGeom prst="rect">
            <a:avLst/>
          </a:prstGeom>
        </p:spPr>
        <p:txBody>
          <a:bodyPr wrap="square">
            <a:spAutoFit/>
          </a:bodyPr>
          <a:lstStyle/>
          <a:p>
            <a:r>
              <a:rPr lang="en-IN" dirty="0">
                <a:solidFill>
                  <a:schemeClr val="bg1"/>
                </a:solidFill>
                <a:latin typeface="Lucida Console" panose="020B0609040504020204" pitchFamily="49" charset="0"/>
              </a:rPr>
              <a:t>#include&lt;</a:t>
            </a:r>
            <a:r>
              <a:rPr lang="en-IN" dirty="0" err="1">
                <a:solidFill>
                  <a:schemeClr val="bg1"/>
                </a:solidFill>
                <a:latin typeface="Lucida Console" panose="020B0609040504020204" pitchFamily="49" charset="0"/>
              </a:rPr>
              <a:t>avr</a:t>
            </a:r>
            <a:r>
              <a:rPr lang="en-IN" dirty="0">
                <a:solidFill>
                  <a:schemeClr val="bg1"/>
                </a:solidFill>
                <a:latin typeface="Lucida Console" panose="020B0609040504020204" pitchFamily="49" charset="0"/>
              </a:rPr>
              <a:t>/</a:t>
            </a:r>
            <a:r>
              <a:rPr lang="en-IN" dirty="0" err="1">
                <a:solidFill>
                  <a:schemeClr val="bg1"/>
                </a:solidFill>
                <a:latin typeface="Lucida Console" panose="020B0609040504020204" pitchFamily="49" charset="0"/>
              </a:rPr>
              <a:t>io.h</a:t>
            </a:r>
            <a:r>
              <a:rPr lang="en-IN" dirty="0">
                <a:solidFill>
                  <a:schemeClr val="bg1"/>
                </a:solidFill>
                <a:latin typeface="Lucida Console" panose="020B0609040504020204" pitchFamily="49" charset="0"/>
              </a:rPr>
              <a:t>&gt;</a:t>
            </a:r>
          </a:p>
          <a:p>
            <a:r>
              <a:rPr lang="en-IN" dirty="0">
                <a:solidFill>
                  <a:schemeClr val="bg1"/>
                </a:solidFill>
                <a:latin typeface="Lucida Console" panose="020B0609040504020204" pitchFamily="49" charset="0"/>
              </a:rPr>
              <a:t>#include&lt;</a:t>
            </a:r>
            <a:r>
              <a:rPr lang="en-IN" dirty="0" err="1">
                <a:solidFill>
                  <a:schemeClr val="bg1"/>
                </a:solidFill>
                <a:latin typeface="Lucida Console" panose="020B0609040504020204" pitchFamily="49" charset="0"/>
              </a:rPr>
              <a:t>avr</a:t>
            </a:r>
            <a:r>
              <a:rPr lang="en-IN" dirty="0">
                <a:solidFill>
                  <a:schemeClr val="bg1"/>
                </a:solidFill>
                <a:latin typeface="Lucida Console" panose="020B0609040504020204" pitchFamily="49" charset="0"/>
              </a:rPr>
              <a:t>/</a:t>
            </a:r>
            <a:r>
              <a:rPr lang="en-IN" dirty="0" err="1">
                <a:solidFill>
                  <a:schemeClr val="bg1"/>
                </a:solidFill>
                <a:latin typeface="Lucida Console" panose="020B0609040504020204" pitchFamily="49" charset="0"/>
              </a:rPr>
              <a:t>interrupt.h</a:t>
            </a:r>
            <a:r>
              <a:rPr lang="en-IN" dirty="0">
                <a:solidFill>
                  <a:schemeClr val="bg1"/>
                </a:solidFill>
                <a:latin typeface="Lucida Console" panose="020B0609040504020204" pitchFamily="49" charset="0"/>
              </a:rPr>
              <a:t>&gt;</a:t>
            </a:r>
          </a:p>
          <a:p>
            <a:endParaRPr lang="en-IN" dirty="0">
              <a:solidFill>
                <a:schemeClr val="bg1"/>
              </a:solidFill>
              <a:latin typeface="Lucida Console" panose="020B0609040504020204" pitchFamily="49" charset="0"/>
            </a:endParaRPr>
          </a:p>
          <a:p>
            <a:r>
              <a:rPr lang="en-IN" dirty="0">
                <a:solidFill>
                  <a:schemeClr val="bg1"/>
                </a:solidFill>
                <a:latin typeface="Lucida Console" panose="020B0609040504020204" pitchFamily="49" charset="0"/>
              </a:rPr>
              <a:t>uint32_t </a:t>
            </a:r>
            <a:r>
              <a:rPr lang="en-IN" dirty="0" err="1">
                <a:solidFill>
                  <a:schemeClr val="bg1"/>
                </a:solidFill>
                <a:latin typeface="Lucida Console" panose="020B0609040504020204" pitchFamily="49" charset="0"/>
              </a:rPr>
              <a:t>code_ON</a:t>
            </a:r>
            <a:r>
              <a:rPr lang="en-IN" dirty="0">
                <a:solidFill>
                  <a:schemeClr val="bg1"/>
                </a:solidFill>
                <a:latin typeface="Lucida Console" panose="020B0609040504020204" pitchFamily="49" charset="0"/>
              </a:rPr>
              <a:t>=0b10110010010011011111001000001101;</a:t>
            </a:r>
          </a:p>
          <a:p>
            <a:r>
              <a:rPr lang="en-IN" dirty="0">
                <a:solidFill>
                  <a:schemeClr val="bg1"/>
                </a:solidFill>
                <a:latin typeface="Lucida Console" panose="020B0609040504020204" pitchFamily="49" charset="0"/>
              </a:rPr>
              <a:t>uint32_t </a:t>
            </a:r>
            <a:r>
              <a:rPr lang="en-IN" dirty="0" err="1">
                <a:solidFill>
                  <a:schemeClr val="bg1"/>
                </a:solidFill>
                <a:latin typeface="Lucida Console" panose="020B0609040504020204" pitchFamily="49" charset="0"/>
              </a:rPr>
              <a:t>code_OFF</a:t>
            </a:r>
            <a:r>
              <a:rPr lang="en-IN" dirty="0">
                <a:solidFill>
                  <a:schemeClr val="bg1"/>
                </a:solidFill>
                <a:latin typeface="Lucida Console" panose="020B0609040504020204" pitchFamily="49" charset="0"/>
              </a:rPr>
              <a:t>=0b10110010010011010110001010011101;</a:t>
            </a:r>
          </a:p>
          <a:p>
            <a:r>
              <a:rPr lang="en-IN" dirty="0">
                <a:solidFill>
                  <a:schemeClr val="bg1"/>
                </a:solidFill>
                <a:latin typeface="Lucida Console" panose="020B0609040504020204" pitchFamily="49" charset="0"/>
              </a:rPr>
              <a:t>uint32_t </a:t>
            </a:r>
            <a:r>
              <a:rPr lang="en-IN" dirty="0" err="1">
                <a:solidFill>
                  <a:schemeClr val="bg1"/>
                </a:solidFill>
                <a:latin typeface="Lucida Console" panose="020B0609040504020204" pitchFamily="49" charset="0"/>
              </a:rPr>
              <a:t>code_INC_BRIGHT</a:t>
            </a:r>
            <a:r>
              <a:rPr lang="en-IN" dirty="0">
                <a:solidFill>
                  <a:schemeClr val="bg1"/>
                </a:solidFill>
                <a:latin typeface="Lucida Console" panose="020B0609040504020204" pitchFamily="49" charset="0"/>
              </a:rPr>
              <a:t>=0b10110010010011010101011010101001;</a:t>
            </a:r>
          </a:p>
          <a:p>
            <a:r>
              <a:rPr lang="en-IN" dirty="0">
                <a:solidFill>
                  <a:schemeClr val="bg1"/>
                </a:solidFill>
                <a:latin typeface="Lucida Console" panose="020B0609040504020204" pitchFamily="49" charset="0"/>
              </a:rPr>
              <a:t>uint32_t </a:t>
            </a:r>
            <a:r>
              <a:rPr lang="en-IN" dirty="0" err="1">
                <a:solidFill>
                  <a:schemeClr val="bg1"/>
                </a:solidFill>
                <a:latin typeface="Lucida Console" panose="020B0609040504020204" pitchFamily="49" charset="0"/>
              </a:rPr>
              <a:t>code_DEC_BRIGHT</a:t>
            </a:r>
            <a:r>
              <a:rPr lang="en-IN" dirty="0">
                <a:solidFill>
                  <a:schemeClr val="bg1"/>
                </a:solidFill>
                <a:latin typeface="Lucida Console" panose="020B0609040504020204" pitchFamily="49" charset="0"/>
              </a:rPr>
              <a:t>=0b10110010010011010101001010101101;</a:t>
            </a:r>
          </a:p>
          <a:p>
            <a:r>
              <a:rPr lang="en-IN" dirty="0">
                <a:solidFill>
                  <a:schemeClr val="bg1"/>
                </a:solidFill>
                <a:latin typeface="Lucida Console" panose="020B0609040504020204" pitchFamily="49" charset="0"/>
              </a:rPr>
              <a:t>uint32_t code;</a:t>
            </a:r>
          </a:p>
          <a:p>
            <a:endParaRPr lang="en-IN" dirty="0">
              <a:solidFill>
                <a:schemeClr val="bg1"/>
              </a:solidFill>
              <a:latin typeface="Lucida Console" panose="020B0609040504020204" pitchFamily="49" charset="0"/>
            </a:endParaRPr>
          </a:p>
          <a:p>
            <a:r>
              <a:rPr lang="en-IN" dirty="0">
                <a:solidFill>
                  <a:schemeClr val="bg1"/>
                </a:solidFill>
                <a:latin typeface="Lucida Console" panose="020B0609040504020204" pitchFamily="49" charset="0"/>
              </a:rPr>
              <a:t>volatile int count=0;</a:t>
            </a:r>
          </a:p>
          <a:p>
            <a:endParaRPr lang="en-IN" dirty="0">
              <a:solidFill>
                <a:schemeClr val="bg1"/>
              </a:solidFill>
              <a:latin typeface="Lucida Console" panose="020B0609040504020204" pitchFamily="49" charset="0"/>
            </a:endParaRPr>
          </a:p>
          <a:p>
            <a:r>
              <a:rPr lang="en-IN" dirty="0">
                <a:solidFill>
                  <a:schemeClr val="bg1"/>
                </a:solidFill>
                <a:latin typeface="Lucida Console" panose="020B0609040504020204" pitchFamily="49" charset="0"/>
              </a:rPr>
              <a:t>// ISR(TIMER0_COMPA_vect)             </a:t>
            </a:r>
          </a:p>
          <a:p>
            <a:r>
              <a:rPr lang="en-IN" dirty="0">
                <a:solidFill>
                  <a:schemeClr val="bg1"/>
                </a:solidFill>
                <a:latin typeface="Lucida Console" panose="020B0609040504020204" pitchFamily="49" charset="0"/>
              </a:rPr>
              <a:t>// ISR(TIMER1_COMPA_vect)</a:t>
            </a:r>
          </a:p>
          <a:p>
            <a:endParaRPr lang="en-IN" dirty="0">
              <a:solidFill>
                <a:schemeClr val="bg1"/>
              </a:solidFill>
              <a:latin typeface="Lucida Console" panose="020B0609040504020204" pitchFamily="49" charset="0"/>
            </a:endParaRPr>
          </a:p>
          <a:p>
            <a:r>
              <a:rPr lang="en-IN" dirty="0">
                <a:solidFill>
                  <a:schemeClr val="bg1"/>
                </a:solidFill>
                <a:latin typeface="Lucida Console" panose="020B0609040504020204" pitchFamily="49" charset="0"/>
              </a:rPr>
              <a:t>ISR(TIMER2_OVF_vect) {</a:t>
            </a:r>
          </a:p>
          <a:p>
            <a:r>
              <a:rPr lang="en-IN" dirty="0">
                <a:solidFill>
                  <a:schemeClr val="bg1"/>
                </a:solidFill>
                <a:latin typeface="Lucida Console" panose="020B0609040504020204" pitchFamily="49" charset="0"/>
              </a:rPr>
              <a:t>  ++count;</a:t>
            </a:r>
          </a:p>
          <a:p>
            <a:r>
              <a:rPr lang="en-IN" dirty="0">
                <a:solidFill>
                  <a:schemeClr val="bg1"/>
                </a:solidFill>
                <a:latin typeface="Lucida Console" panose="020B0609040504020204" pitchFamily="49" charset="0"/>
              </a:rPr>
              <a:t>  if(count&gt;=2) {</a:t>
            </a:r>
          </a:p>
          <a:p>
            <a:r>
              <a:rPr lang="en-IN" dirty="0">
                <a:solidFill>
                  <a:schemeClr val="bg1"/>
                </a:solidFill>
                <a:latin typeface="Lucida Console" panose="020B0609040504020204" pitchFamily="49" charset="0"/>
              </a:rPr>
              <a:t>    count=0;</a:t>
            </a:r>
          </a:p>
          <a:p>
            <a:r>
              <a:rPr lang="en-IN" dirty="0">
                <a:solidFill>
                  <a:schemeClr val="bg1"/>
                </a:solidFill>
                <a:latin typeface="Lucida Console" panose="020B0609040504020204" pitchFamily="49" charset="0"/>
              </a:rPr>
              <a:t>    TCCR2B=0x00;</a:t>
            </a:r>
          </a:p>
          <a:p>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a:t>
            </a:r>
          </a:p>
          <a:p>
            <a:endParaRPr lang="en-IN" dirty="0">
              <a:solidFill>
                <a:schemeClr val="bg1"/>
              </a:solidFill>
              <a:latin typeface="Lucida Console" panose="020B0609040504020204" pitchFamily="49" charset="0"/>
            </a:endParaRPr>
          </a:p>
        </p:txBody>
      </p:sp>
    </p:spTree>
    <p:extLst>
      <p:ext uri="{BB962C8B-B14F-4D97-AF65-F5344CB8AC3E}">
        <p14:creationId xmlns:p14="http://schemas.microsoft.com/office/powerpoint/2010/main" val="1488110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5C2A74A-8596-4FD6-8E55-75C8F6658B75}"/>
              </a:ext>
            </a:extLst>
          </p:cNvPr>
          <p:cNvGrpSpPr/>
          <p:nvPr/>
        </p:nvGrpSpPr>
        <p:grpSpPr>
          <a:xfrm>
            <a:off x="10967" y="911211"/>
            <a:ext cx="12192001" cy="5877513"/>
            <a:chOff x="-1" y="1357409"/>
            <a:chExt cx="12192001" cy="4917518"/>
          </a:xfrm>
        </p:grpSpPr>
        <p:sp>
          <p:nvSpPr>
            <p:cNvPr id="10" name="Rectangle: Single Corner Snipped 9">
              <a:extLst>
                <a:ext uri="{FF2B5EF4-FFF2-40B4-BE49-F238E27FC236}">
                  <a16:creationId xmlns:a16="http://schemas.microsoft.com/office/drawing/2014/main" id="{47232E0A-1A21-4303-934F-F5C1C5440E15}"/>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1" name="Rectangle: Single Corner Snipped 10">
              <a:extLst>
                <a:ext uri="{FF2B5EF4-FFF2-40B4-BE49-F238E27FC236}">
                  <a16:creationId xmlns:a16="http://schemas.microsoft.com/office/drawing/2014/main" id="{006B9434-0390-48DA-A988-8254FCB40476}"/>
                </a:ext>
              </a:extLst>
            </p:cNvPr>
            <p:cNvSpPr/>
            <p:nvPr/>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513774" y="251028"/>
            <a:ext cx="11214100" cy="646331"/>
          </a:xfrm>
        </p:spPr>
        <p:txBody>
          <a:bodyPr/>
          <a:lstStyle/>
          <a:p>
            <a:r>
              <a:rPr lang="en-US" sz="4000" dirty="0">
                <a:solidFill>
                  <a:srgbClr val="FFC000"/>
                </a:solidFill>
              </a:rPr>
              <a:t>Coding(Contd.): </a:t>
            </a:r>
            <a:r>
              <a:rPr lang="en-US" sz="4000" u="sng" dirty="0">
                <a:solidFill>
                  <a:srgbClr val="FFC000"/>
                </a:solidFill>
              </a:rPr>
              <a:t> </a:t>
            </a:r>
            <a:endParaRPr lang="en-GB" sz="4000" u="sng" dirty="0">
              <a:solidFill>
                <a:srgbClr val="FFC000"/>
              </a:solidFill>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21</a:t>
            </a:fld>
            <a:endParaRPr lang="en-GB" dirty="0"/>
          </a:p>
        </p:txBody>
      </p:sp>
      <p:pic>
        <p:nvPicPr>
          <p:cNvPr id="8" name="Picture 7">
            <a:extLst>
              <a:ext uri="{FF2B5EF4-FFF2-40B4-BE49-F238E27FC236}">
                <a16:creationId xmlns:a16="http://schemas.microsoft.com/office/drawing/2014/main" id="{310EF950-9D84-48D7-B76C-6B4AEFFFB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3" name="Oval 2">
            <a:extLst>
              <a:ext uri="{FF2B5EF4-FFF2-40B4-BE49-F238E27FC236}">
                <a16:creationId xmlns:a16="http://schemas.microsoft.com/office/drawing/2014/main" id="{349CD39C-3991-4834-AA7F-889853A2D72F}"/>
              </a:ext>
            </a:extLst>
          </p:cNvPr>
          <p:cNvSpPr/>
          <p:nvPr/>
        </p:nvSpPr>
        <p:spPr>
          <a:xfrm>
            <a:off x="195003" y="415633"/>
            <a:ext cx="281939" cy="279689"/>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2E592B09-AC03-46F0-974E-183866550FE9}"/>
              </a:ext>
            </a:extLst>
          </p:cNvPr>
          <p:cNvSpPr/>
          <p:nvPr/>
        </p:nvSpPr>
        <p:spPr>
          <a:xfrm>
            <a:off x="98018" y="646060"/>
            <a:ext cx="5637761" cy="6463308"/>
          </a:xfrm>
          <a:prstGeom prst="rect">
            <a:avLst/>
          </a:prstGeom>
        </p:spPr>
        <p:txBody>
          <a:bodyPr wrap="square">
            <a:spAutoFit/>
          </a:bodyPr>
          <a:lstStyle/>
          <a:p>
            <a:endParaRPr lang="en-IN" dirty="0">
              <a:solidFill>
                <a:schemeClr val="bg1"/>
              </a:solidFill>
              <a:latin typeface="Lucida Console" panose="020B0609040504020204" pitchFamily="49" charset="0"/>
            </a:endParaRPr>
          </a:p>
          <a:p>
            <a:r>
              <a:rPr lang="en-IN" dirty="0">
                <a:solidFill>
                  <a:schemeClr val="bg1"/>
                </a:solidFill>
                <a:latin typeface="Lucida Console" panose="020B0609040504020204" pitchFamily="49" charset="0"/>
              </a:rPr>
              <a:t>// void </a:t>
            </a:r>
            <a:r>
              <a:rPr lang="en-IN" dirty="0" err="1">
                <a:solidFill>
                  <a:schemeClr val="bg1"/>
                </a:solidFill>
                <a:latin typeface="Lucida Console" panose="020B0609040504020204" pitchFamily="49" charset="0"/>
              </a:rPr>
              <a:t>start_pulse</a:t>
            </a:r>
            <a:r>
              <a:rPr lang="en-IN" dirty="0">
                <a:solidFill>
                  <a:schemeClr val="bg1"/>
                </a:solidFill>
                <a:latin typeface="Lucida Console" panose="020B0609040504020204" pitchFamily="49" charset="0"/>
              </a:rPr>
              <a:t>()</a:t>
            </a:r>
          </a:p>
          <a:p>
            <a:r>
              <a:rPr lang="en-IN" dirty="0">
                <a:solidFill>
                  <a:schemeClr val="bg1"/>
                </a:solidFill>
                <a:latin typeface="Lucida Console" panose="020B0609040504020204" pitchFamily="49" charset="0"/>
              </a:rPr>
              <a:t>// void </a:t>
            </a:r>
            <a:r>
              <a:rPr lang="en-IN" dirty="0" err="1">
                <a:solidFill>
                  <a:schemeClr val="bg1"/>
                </a:solidFill>
                <a:latin typeface="Lucida Console" panose="020B0609040504020204" pitchFamily="49" charset="0"/>
              </a:rPr>
              <a:t>start_delay</a:t>
            </a:r>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void </a:t>
            </a:r>
            <a:r>
              <a:rPr lang="en-IN" dirty="0" err="1">
                <a:solidFill>
                  <a:schemeClr val="bg1"/>
                </a:solidFill>
                <a:latin typeface="Lucida Console" panose="020B0609040504020204" pitchFamily="49" charset="0"/>
              </a:rPr>
              <a:t>code_pulse</a:t>
            </a:r>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void </a:t>
            </a:r>
            <a:r>
              <a:rPr lang="en-IN" dirty="0" err="1">
                <a:solidFill>
                  <a:schemeClr val="bg1"/>
                </a:solidFill>
                <a:latin typeface="Lucida Console" panose="020B0609040504020204" pitchFamily="49" charset="0"/>
              </a:rPr>
              <a:t>delay_bit</a:t>
            </a:r>
            <a:r>
              <a:rPr lang="en-IN" dirty="0">
                <a:solidFill>
                  <a:schemeClr val="bg1"/>
                </a:solidFill>
                <a:latin typeface="Lucida Console" panose="020B0609040504020204" pitchFamily="49" charset="0"/>
              </a:rPr>
              <a:t>(int </a:t>
            </a:r>
            <a:r>
              <a:rPr lang="en-IN" dirty="0" err="1">
                <a:solidFill>
                  <a:schemeClr val="bg1"/>
                </a:solidFill>
                <a:latin typeface="Lucida Console" panose="020B0609040504020204" pitchFamily="49" charset="0"/>
              </a:rPr>
              <a:t>time_tic</a:t>
            </a:r>
            <a:r>
              <a:rPr lang="en-IN" dirty="0">
                <a:solidFill>
                  <a:schemeClr val="bg1"/>
                </a:solidFill>
                <a:latin typeface="Lucida Console" panose="020B0609040504020204" pitchFamily="49" charset="0"/>
              </a:rPr>
              <a:t>)</a:t>
            </a:r>
          </a:p>
          <a:p>
            <a:endParaRPr lang="en-IN" dirty="0">
              <a:solidFill>
                <a:schemeClr val="bg1"/>
              </a:solidFill>
              <a:latin typeface="Lucida Console" panose="020B0609040504020204" pitchFamily="49" charset="0"/>
            </a:endParaRPr>
          </a:p>
          <a:p>
            <a:r>
              <a:rPr lang="en-IN" dirty="0">
                <a:solidFill>
                  <a:schemeClr val="bg1"/>
                </a:solidFill>
                <a:latin typeface="Lucida Console" panose="020B0609040504020204" pitchFamily="49" charset="0"/>
              </a:rPr>
              <a:t>void </a:t>
            </a:r>
            <a:r>
              <a:rPr lang="en-IN" dirty="0" err="1">
                <a:solidFill>
                  <a:schemeClr val="bg1"/>
                </a:solidFill>
                <a:latin typeface="Lucida Console" panose="020B0609040504020204" pitchFamily="49" charset="0"/>
              </a:rPr>
              <a:t>delay_time</a:t>
            </a:r>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PORTD=0x00;</a:t>
            </a:r>
          </a:p>
          <a:p>
            <a:r>
              <a:rPr lang="en-IN" dirty="0">
                <a:solidFill>
                  <a:schemeClr val="bg1"/>
                </a:solidFill>
                <a:latin typeface="Lucida Console" panose="020B0609040504020204" pitchFamily="49" charset="0"/>
              </a:rPr>
              <a:t>  TCCR2B=(1&lt;&lt;CS22)|(1&lt;&lt;CS21)|(1&lt;&lt;CS20);</a:t>
            </a:r>
          </a:p>
          <a:p>
            <a:r>
              <a:rPr lang="en-IN" dirty="0">
                <a:solidFill>
                  <a:schemeClr val="bg1"/>
                </a:solidFill>
                <a:latin typeface="Lucida Console" panose="020B0609040504020204" pitchFamily="49" charset="0"/>
              </a:rPr>
              <a:t>  TCNT2=0;</a:t>
            </a:r>
          </a:p>
          <a:p>
            <a:r>
              <a:rPr lang="en-IN" dirty="0">
                <a:solidFill>
                  <a:schemeClr val="bg1"/>
                </a:solidFill>
                <a:latin typeface="Lucida Console" panose="020B0609040504020204" pitchFamily="49" charset="0"/>
              </a:rPr>
              <a:t>  while(TCCR2B&amp;(1&lt;&lt;CS20));</a:t>
            </a:r>
          </a:p>
          <a:p>
            <a:r>
              <a:rPr lang="en-IN" dirty="0">
                <a:solidFill>
                  <a:schemeClr val="bg1"/>
                </a:solidFill>
                <a:latin typeface="Lucida Console" panose="020B0609040504020204" pitchFamily="49" charset="0"/>
              </a:rPr>
              <a:t>}</a:t>
            </a:r>
          </a:p>
          <a:p>
            <a:endParaRPr lang="en-IN" dirty="0">
              <a:solidFill>
                <a:schemeClr val="bg1"/>
              </a:solidFill>
              <a:latin typeface="Lucida Console" panose="020B0609040504020204" pitchFamily="49" charset="0"/>
            </a:endParaRPr>
          </a:p>
          <a:p>
            <a:r>
              <a:rPr lang="en-IN" dirty="0">
                <a:solidFill>
                  <a:schemeClr val="bg1"/>
                </a:solidFill>
                <a:latin typeface="Lucida Console" panose="020B0609040504020204" pitchFamily="49" charset="0"/>
              </a:rPr>
              <a:t>void </a:t>
            </a:r>
            <a:r>
              <a:rPr lang="en-IN" dirty="0" err="1">
                <a:solidFill>
                  <a:schemeClr val="bg1"/>
                </a:solidFill>
                <a:latin typeface="Lucida Console" panose="020B0609040504020204" pitchFamily="49" charset="0"/>
              </a:rPr>
              <a:t>send_code</a:t>
            </a:r>
            <a:r>
              <a:rPr lang="en-IN" dirty="0">
                <a:solidFill>
                  <a:schemeClr val="bg1"/>
                </a:solidFill>
                <a:latin typeface="Lucida Console" panose="020B0609040504020204" pitchFamily="49" charset="0"/>
              </a:rPr>
              <a:t>(int </a:t>
            </a:r>
            <a:r>
              <a:rPr lang="en-IN" dirty="0" err="1">
                <a:solidFill>
                  <a:schemeClr val="bg1"/>
                </a:solidFill>
                <a:latin typeface="Lucida Console" panose="020B0609040504020204" pitchFamily="49" charset="0"/>
              </a:rPr>
              <a:t>code_value</a:t>
            </a:r>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if(</a:t>
            </a:r>
            <a:r>
              <a:rPr lang="en-IN" dirty="0" err="1">
                <a:solidFill>
                  <a:schemeClr val="bg1"/>
                </a:solidFill>
                <a:latin typeface="Lucida Console" panose="020B0609040504020204" pitchFamily="49" charset="0"/>
              </a:rPr>
              <a:t>code_value</a:t>
            </a:r>
            <a:r>
              <a:rPr lang="en-IN" dirty="0">
                <a:solidFill>
                  <a:schemeClr val="bg1"/>
                </a:solidFill>
                <a:latin typeface="Lucida Console" panose="020B0609040504020204" pitchFamily="49" charset="0"/>
              </a:rPr>
              <a:t>==1) {</a:t>
            </a:r>
          </a:p>
          <a:p>
            <a:r>
              <a:rPr lang="en-IN" dirty="0">
                <a:solidFill>
                  <a:schemeClr val="bg1"/>
                </a:solidFill>
                <a:latin typeface="Lucida Console" panose="020B0609040504020204" pitchFamily="49" charset="0"/>
              </a:rPr>
              <a:t>    code=</a:t>
            </a:r>
            <a:r>
              <a:rPr lang="en-IN" dirty="0" err="1">
                <a:solidFill>
                  <a:schemeClr val="bg1"/>
                </a:solidFill>
                <a:latin typeface="Lucida Console" panose="020B0609040504020204" pitchFamily="49" charset="0"/>
              </a:rPr>
              <a:t>code_ON</a:t>
            </a:r>
            <a:r>
              <a:rPr lang="en-IN" dirty="0">
                <a:solidFill>
                  <a:schemeClr val="bg1"/>
                </a:solidFill>
                <a:latin typeface="Lucida Console" panose="020B0609040504020204" pitchFamily="49" charset="0"/>
              </a:rPr>
              <a:t>;</a:t>
            </a:r>
          </a:p>
          <a:p>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else if(</a:t>
            </a:r>
            <a:r>
              <a:rPr lang="en-IN" dirty="0" err="1">
                <a:solidFill>
                  <a:schemeClr val="bg1"/>
                </a:solidFill>
                <a:latin typeface="Lucida Console" panose="020B0609040504020204" pitchFamily="49" charset="0"/>
              </a:rPr>
              <a:t>code_value</a:t>
            </a:r>
            <a:r>
              <a:rPr lang="en-IN" dirty="0">
                <a:solidFill>
                  <a:schemeClr val="bg1"/>
                </a:solidFill>
                <a:latin typeface="Lucida Console" panose="020B0609040504020204" pitchFamily="49" charset="0"/>
              </a:rPr>
              <a:t>==0) {</a:t>
            </a:r>
          </a:p>
          <a:p>
            <a:r>
              <a:rPr lang="en-IN" dirty="0">
                <a:solidFill>
                  <a:schemeClr val="bg1"/>
                </a:solidFill>
                <a:latin typeface="Lucida Console" panose="020B0609040504020204" pitchFamily="49" charset="0"/>
              </a:rPr>
              <a:t>     code=</a:t>
            </a:r>
            <a:r>
              <a:rPr lang="en-IN" dirty="0" err="1">
                <a:solidFill>
                  <a:schemeClr val="bg1"/>
                </a:solidFill>
                <a:latin typeface="Lucida Console" panose="020B0609040504020204" pitchFamily="49" charset="0"/>
              </a:rPr>
              <a:t>code_OFF</a:t>
            </a:r>
            <a:r>
              <a:rPr lang="en-IN" dirty="0">
                <a:solidFill>
                  <a:schemeClr val="bg1"/>
                </a:solidFill>
                <a:latin typeface="Lucida Console" panose="020B0609040504020204" pitchFamily="49" charset="0"/>
              </a:rPr>
              <a:t>;</a:t>
            </a:r>
          </a:p>
          <a:p>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else if(</a:t>
            </a:r>
            <a:r>
              <a:rPr lang="en-IN" dirty="0" err="1">
                <a:solidFill>
                  <a:schemeClr val="bg1"/>
                </a:solidFill>
                <a:latin typeface="Lucida Console" panose="020B0609040504020204" pitchFamily="49" charset="0"/>
              </a:rPr>
              <a:t>code_value</a:t>
            </a:r>
            <a:r>
              <a:rPr lang="en-IN" dirty="0">
                <a:solidFill>
                  <a:schemeClr val="bg1"/>
                </a:solidFill>
                <a:latin typeface="Lucida Console" panose="020B0609040504020204" pitchFamily="49" charset="0"/>
              </a:rPr>
              <a:t>==2) {</a:t>
            </a:r>
          </a:p>
          <a:p>
            <a:r>
              <a:rPr lang="en-IN" dirty="0">
                <a:solidFill>
                  <a:schemeClr val="bg1"/>
                </a:solidFill>
                <a:latin typeface="Lucida Console" panose="020B0609040504020204" pitchFamily="49" charset="0"/>
              </a:rPr>
              <a:t>     code=</a:t>
            </a:r>
            <a:r>
              <a:rPr lang="en-IN" dirty="0" err="1">
                <a:solidFill>
                  <a:schemeClr val="bg1"/>
                </a:solidFill>
                <a:latin typeface="Lucida Console" panose="020B0609040504020204" pitchFamily="49" charset="0"/>
              </a:rPr>
              <a:t>code_INC_BRIGHT</a:t>
            </a:r>
            <a:r>
              <a:rPr lang="en-IN" dirty="0">
                <a:solidFill>
                  <a:schemeClr val="bg1"/>
                </a:solidFill>
                <a:latin typeface="Lucida Console" panose="020B0609040504020204" pitchFamily="49" charset="0"/>
              </a:rPr>
              <a:t>;}</a:t>
            </a:r>
          </a:p>
          <a:p>
            <a:r>
              <a:rPr lang="en-IN" dirty="0">
                <a:solidFill>
                  <a:schemeClr val="bg1"/>
                </a:solidFill>
                <a:latin typeface="Lucida Console" panose="020B0609040504020204" pitchFamily="49" charset="0"/>
              </a:rPr>
              <a:t>  </a:t>
            </a:r>
          </a:p>
        </p:txBody>
      </p:sp>
      <p:sp>
        <p:nvSpPr>
          <p:cNvPr id="4" name="Rectangle 3">
            <a:extLst>
              <a:ext uri="{FF2B5EF4-FFF2-40B4-BE49-F238E27FC236}">
                <a16:creationId xmlns:a16="http://schemas.microsoft.com/office/drawing/2014/main" id="{85A98C25-6BA0-4F98-BE96-8C4394A66E0C}"/>
              </a:ext>
            </a:extLst>
          </p:cNvPr>
          <p:cNvSpPr/>
          <p:nvPr/>
        </p:nvSpPr>
        <p:spPr>
          <a:xfrm>
            <a:off x="6788732" y="1221707"/>
            <a:ext cx="6096000" cy="5355312"/>
          </a:xfrm>
          <a:prstGeom prst="rect">
            <a:avLst/>
          </a:prstGeom>
        </p:spPr>
        <p:txBody>
          <a:bodyPr>
            <a:spAutoFit/>
          </a:bodyPr>
          <a:lstStyle/>
          <a:p>
            <a:r>
              <a:rPr lang="en-IN" dirty="0">
                <a:solidFill>
                  <a:schemeClr val="bg1"/>
                </a:solidFill>
                <a:latin typeface="Lucida Console" panose="020B0609040504020204" pitchFamily="49" charset="0"/>
              </a:rPr>
              <a:t>else if(</a:t>
            </a:r>
            <a:r>
              <a:rPr lang="en-IN" dirty="0" err="1">
                <a:solidFill>
                  <a:schemeClr val="bg1"/>
                </a:solidFill>
                <a:latin typeface="Lucida Console" panose="020B0609040504020204" pitchFamily="49" charset="0"/>
              </a:rPr>
              <a:t>code_value</a:t>
            </a:r>
            <a:r>
              <a:rPr lang="en-IN" dirty="0">
                <a:solidFill>
                  <a:schemeClr val="bg1"/>
                </a:solidFill>
                <a:latin typeface="Lucida Console" panose="020B0609040504020204" pitchFamily="49" charset="0"/>
              </a:rPr>
              <a:t>==3) {</a:t>
            </a:r>
          </a:p>
          <a:p>
            <a:r>
              <a:rPr lang="en-IN" dirty="0">
                <a:solidFill>
                  <a:schemeClr val="bg1"/>
                </a:solidFill>
                <a:latin typeface="Lucida Console" panose="020B0609040504020204" pitchFamily="49" charset="0"/>
              </a:rPr>
              <a:t>     code=</a:t>
            </a:r>
            <a:r>
              <a:rPr lang="en-IN" dirty="0" err="1">
                <a:solidFill>
                  <a:schemeClr val="bg1"/>
                </a:solidFill>
                <a:latin typeface="Lucida Console" panose="020B0609040504020204" pitchFamily="49" charset="0"/>
              </a:rPr>
              <a:t>code_DEC_BRIGHT</a:t>
            </a:r>
            <a:r>
              <a:rPr lang="en-IN" dirty="0">
                <a:solidFill>
                  <a:schemeClr val="bg1"/>
                </a:solidFill>
                <a:latin typeface="Lucida Console" panose="020B0609040504020204" pitchFamily="49" charset="0"/>
              </a:rPr>
              <a:t>;</a:t>
            </a:r>
          </a:p>
          <a:p>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start_pulse</a:t>
            </a:r>
            <a:r>
              <a:rPr lang="en-IN" dirty="0">
                <a:solidFill>
                  <a:schemeClr val="bg1"/>
                </a:solidFill>
                <a:latin typeface="Lucida Console" panose="020B0609040504020204" pitchFamily="49" charset="0"/>
              </a:rPr>
              <a:t>();</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start_delay</a:t>
            </a:r>
            <a:r>
              <a:rPr lang="en-IN" dirty="0">
                <a:solidFill>
                  <a:schemeClr val="bg1"/>
                </a:solidFill>
                <a:latin typeface="Lucida Console" panose="020B0609040504020204" pitchFamily="49" charset="0"/>
              </a:rPr>
              <a:t>();</a:t>
            </a:r>
          </a:p>
          <a:p>
            <a:r>
              <a:rPr lang="en-IN" dirty="0">
                <a:solidFill>
                  <a:schemeClr val="bg1"/>
                </a:solidFill>
                <a:latin typeface="Lucida Console" panose="020B0609040504020204" pitchFamily="49" charset="0"/>
              </a:rPr>
              <a:t>    for(int </a:t>
            </a:r>
            <a:r>
              <a:rPr lang="en-IN" dirty="0" err="1">
                <a:solidFill>
                  <a:schemeClr val="bg1"/>
                </a:solidFill>
                <a:latin typeface="Lucida Console" panose="020B0609040504020204" pitchFamily="49" charset="0"/>
              </a:rPr>
              <a:t>i</a:t>
            </a:r>
            <a:r>
              <a:rPr lang="en-IN" dirty="0">
                <a:solidFill>
                  <a:schemeClr val="bg1"/>
                </a:solidFill>
                <a:latin typeface="Lucida Console" panose="020B0609040504020204" pitchFamily="49" charset="0"/>
              </a:rPr>
              <a:t>=0;i&lt;32;++</a:t>
            </a:r>
            <a:r>
              <a:rPr lang="en-IN" dirty="0" err="1">
                <a:solidFill>
                  <a:schemeClr val="bg1"/>
                </a:solidFill>
                <a:latin typeface="Lucida Console" panose="020B0609040504020204" pitchFamily="49" charset="0"/>
              </a:rPr>
              <a:t>i</a:t>
            </a:r>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code_pulse</a:t>
            </a:r>
            <a:r>
              <a:rPr lang="en-IN" dirty="0">
                <a:solidFill>
                  <a:schemeClr val="bg1"/>
                </a:solidFill>
                <a:latin typeface="Lucida Console" panose="020B0609040504020204" pitchFamily="49" charset="0"/>
              </a:rPr>
              <a:t>();</a:t>
            </a:r>
          </a:p>
          <a:p>
            <a:r>
              <a:rPr lang="en-IN" dirty="0">
                <a:solidFill>
                  <a:schemeClr val="bg1"/>
                </a:solidFill>
                <a:latin typeface="Lucida Console" panose="020B0609040504020204" pitchFamily="49" charset="0"/>
              </a:rPr>
              <a:t>      if(code&amp;0x80000000) {</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delay_bit</a:t>
            </a:r>
            <a:r>
              <a:rPr lang="en-IN" dirty="0">
                <a:solidFill>
                  <a:schemeClr val="bg1"/>
                </a:solidFill>
                <a:latin typeface="Lucida Console" panose="020B0609040504020204" pitchFamily="49" charset="0"/>
              </a:rPr>
              <a:t>(27000);</a:t>
            </a:r>
          </a:p>
          <a:p>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else {</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delay_bit</a:t>
            </a:r>
            <a:r>
              <a:rPr lang="en-IN" dirty="0">
                <a:solidFill>
                  <a:schemeClr val="bg1"/>
                </a:solidFill>
                <a:latin typeface="Lucida Console" panose="020B0609040504020204" pitchFamily="49" charset="0"/>
              </a:rPr>
              <a:t>(9000);</a:t>
            </a:r>
          </a:p>
          <a:p>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code&lt;&lt;=1;</a:t>
            </a:r>
          </a:p>
          <a:p>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code_pulse</a:t>
            </a:r>
            <a:r>
              <a:rPr lang="en-IN" dirty="0">
                <a:solidFill>
                  <a:schemeClr val="bg1"/>
                </a:solidFill>
                <a:latin typeface="Lucida Console" panose="020B0609040504020204" pitchFamily="49" charset="0"/>
              </a:rPr>
              <a:t>();</a:t>
            </a:r>
          </a:p>
          <a:p>
            <a:r>
              <a:rPr lang="en-IN" dirty="0">
                <a:solidFill>
                  <a:schemeClr val="bg1"/>
                </a:solidFill>
                <a:latin typeface="Lucida Console" panose="020B0609040504020204" pitchFamily="49" charset="0"/>
              </a:rPr>
              <a:t>    code=0;</a:t>
            </a:r>
          </a:p>
          <a:p>
            <a:r>
              <a:rPr lang="en-IN" dirty="0">
                <a:solidFill>
                  <a:schemeClr val="bg1"/>
                </a:solidFill>
                <a:latin typeface="Lucida Console" panose="020B0609040504020204" pitchFamily="49" charset="0"/>
              </a:rPr>
              <a:t>}</a:t>
            </a:r>
          </a:p>
          <a:p>
            <a:endParaRPr lang="en-IN" dirty="0">
              <a:solidFill>
                <a:schemeClr val="bg1"/>
              </a:solidFill>
              <a:latin typeface="Lucida Console" panose="020B0609040504020204" pitchFamily="49" charset="0"/>
            </a:endParaRPr>
          </a:p>
        </p:txBody>
      </p:sp>
      <p:cxnSp>
        <p:nvCxnSpPr>
          <p:cNvPr id="14" name="Straight Connector 13">
            <a:extLst>
              <a:ext uri="{FF2B5EF4-FFF2-40B4-BE49-F238E27FC236}">
                <a16:creationId xmlns:a16="http://schemas.microsoft.com/office/drawing/2014/main" id="{4F98E3CA-3C42-4397-BF0A-09E28CCE3F49}"/>
              </a:ext>
            </a:extLst>
          </p:cNvPr>
          <p:cNvCxnSpPr>
            <a:cxnSpLocks/>
          </p:cNvCxnSpPr>
          <p:nvPr/>
        </p:nvCxnSpPr>
        <p:spPr>
          <a:xfrm>
            <a:off x="5920552" y="1029731"/>
            <a:ext cx="0" cy="55472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984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5C2A74A-8596-4FD6-8E55-75C8F6658B75}"/>
              </a:ext>
            </a:extLst>
          </p:cNvPr>
          <p:cNvGrpSpPr/>
          <p:nvPr/>
        </p:nvGrpSpPr>
        <p:grpSpPr>
          <a:xfrm>
            <a:off x="10967" y="980486"/>
            <a:ext cx="12192001" cy="5877513"/>
            <a:chOff x="-1" y="1357409"/>
            <a:chExt cx="12192001" cy="4917518"/>
          </a:xfrm>
        </p:grpSpPr>
        <p:sp>
          <p:nvSpPr>
            <p:cNvPr id="10" name="Rectangle: Single Corner Snipped 9">
              <a:extLst>
                <a:ext uri="{FF2B5EF4-FFF2-40B4-BE49-F238E27FC236}">
                  <a16:creationId xmlns:a16="http://schemas.microsoft.com/office/drawing/2014/main" id="{47232E0A-1A21-4303-934F-F5C1C5440E15}"/>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1" name="Rectangle: Single Corner Snipped 10">
              <a:extLst>
                <a:ext uri="{FF2B5EF4-FFF2-40B4-BE49-F238E27FC236}">
                  <a16:creationId xmlns:a16="http://schemas.microsoft.com/office/drawing/2014/main" id="{006B9434-0390-48DA-A988-8254FCB40476}"/>
                </a:ext>
              </a:extLst>
            </p:cNvPr>
            <p:cNvSpPr/>
            <p:nvPr/>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513774" y="251028"/>
            <a:ext cx="11214100" cy="646331"/>
          </a:xfrm>
        </p:spPr>
        <p:txBody>
          <a:bodyPr/>
          <a:lstStyle/>
          <a:p>
            <a:r>
              <a:rPr lang="en-US" sz="4000" dirty="0">
                <a:solidFill>
                  <a:srgbClr val="FFC000"/>
                </a:solidFill>
              </a:rPr>
              <a:t>Coding(Contd.): </a:t>
            </a:r>
            <a:r>
              <a:rPr lang="en-US" sz="4000" u="sng" dirty="0">
                <a:solidFill>
                  <a:srgbClr val="FFC000"/>
                </a:solidFill>
              </a:rPr>
              <a:t> </a:t>
            </a:r>
            <a:endParaRPr lang="en-GB" sz="4000" u="sng" dirty="0">
              <a:solidFill>
                <a:srgbClr val="FFC000"/>
              </a:solidFill>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22</a:t>
            </a:fld>
            <a:endParaRPr lang="en-GB" dirty="0"/>
          </a:p>
        </p:txBody>
      </p:sp>
      <p:pic>
        <p:nvPicPr>
          <p:cNvPr id="8" name="Picture 7">
            <a:extLst>
              <a:ext uri="{FF2B5EF4-FFF2-40B4-BE49-F238E27FC236}">
                <a16:creationId xmlns:a16="http://schemas.microsoft.com/office/drawing/2014/main" id="{310EF950-9D84-48D7-B76C-6B4AEFFFB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3" name="Oval 2">
            <a:extLst>
              <a:ext uri="{FF2B5EF4-FFF2-40B4-BE49-F238E27FC236}">
                <a16:creationId xmlns:a16="http://schemas.microsoft.com/office/drawing/2014/main" id="{349CD39C-3991-4834-AA7F-889853A2D72F}"/>
              </a:ext>
            </a:extLst>
          </p:cNvPr>
          <p:cNvSpPr/>
          <p:nvPr/>
        </p:nvSpPr>
        <p:spPr>
          <a:xfrm>
            <a:off x="195003" y="415633"/>
            <a:ext cx="281939" cy="279689"/>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94D6954A-CF4C-4C25-B2E7-D18D33FF8A59}"/>
              </a:ext>
            </a:extLst>
          </p:cNvPr>
          <p:cNvSpPr/>
          <p:nvPr/>
        </p:nvSpPr>
        <p:spPr>
          <a:xfrm>
            <a:off x="678873" y="1088139"/>
            <a:ext cx="6096000" cy="5355312"/>
          </a:xfrm>
          <a:prstGeom prst="rect">
            <a:avLst/>
          </a:prstGeom>
        </p:spPr>
        <p:txBody>
          <a:bodyPr>
            <a:spAutoFit/>
          </a:bodyPr>
          <a:lstStyle/>
          <a:p>
            <a:r>
              <a:rPr lang="en-IN" dirty="0">
                <a:solidFill>
                  <a:schemeClr val="bg1"/>
                </a:solidFill>
                <a:latin typeface="Lucida Console" panose="020B0609040504020204" pitchFamily="49" charset="0"/>
              </a:rPr>
              <a:t>int main() {</a:t>
            </a:r>
          </a:p>
          <a:p>
            <a:r>
              <a:rPr lang="en-IN" dirty="0">
                <a:solidFill>
                  <a:schemeClr val="bg1"/>
                </a:solidFill>
                <a:latin typeface="Lucida Console" panose="020B0609040504020204" pitchFamily="49" charset="0"/>
              </a:rPr>
              <a:t>  TCCR0A=(1&lt;&lt;WGM01);</a:t>
            </a:r>
          </a:p>
          <a:p>
            <a:r>
              <a:rPr lang="en-IN" dirty="0">
                <a:solidFill>
                  <a:schemeClr val="bg1"/>
                </a:solidFill>
                <a:latin typeface="Lucida Console" panose="020B0609040504020204" pitchFamily="49" charset="0"/>
              </a:rPr>
              <a:t>  TCCR1A=(1&lt;&lt;WGM12);</a:t>
            </a:r>
          </a:p>
          <a:p>
            <a:r>
              <a:rPr lang="en-IN" dirty="0">
                <a:solidFill>
                  <a:schemeClr val="bg1"/>
                </a:solidFill>
                <a:latin typeface="Lucida Console" panose="020B0609040504020204" pitchFamily="49" charset="0"/>
              </a:rPr>
              <a:t>  TIMSK0=(1&lt;&lt;OCIE0A);</a:t>
            </a:r>
          </a:p>
          <a:p>
            <a:r>
              <a:rPr lang="en-IN" dirty="0">
                <a:solidFill>
                  <a:schemeClr val="bg1"/>
                </a:solidFill>
                <a:latin typeface="Lucida Console" panose="020B0609040504020204" pitchFamily="49" charset="0"/>
              </a:rPr>
              <a:t>  TIMSK1=(1&lt;&lt;OCIE1A);</a:t>
            </a:r>
          </a:p>
          <a:p>
            <a:r>
              <a:rPr lang="en-IN" dirty="0">
                <a:solidFill>
                  <a:schemeClr val="bg1"/>
                </a:solidFill>
                <a:latin typeface="Lucida Console" panose="020B0609040504020204" pitchFamily="49" charset="0"/>
              </a:rPr>
              <a:t>  TIMSK2=(1&lt;&lt;TOIE2);</a:t>
            </a:r>
          </a:p>
          <a:p>
            <a:r>
              <a:rPr lang="en-IN" dirty="0">
                <a:solidFill>
                  <a:schemeClr val="bg1"/>
                </a:solidFill>
                <a:latin typeface="Lucida Console" panose="020B0609040504020204" pitchFamily="49" charset="0"/>
              </a:rPr>
              <a:t>  OCR0A=210;</a:t>
            </a:r>
          </a:p>
          <a:p>
            <a:r>
              <a:rPr lang="en-IN" dirty="0">
                <a:solidFill>
                  <a:schemeClr val="bg1"/>
                </a:solidFill>
                <a:latin typeface="Lucida Console" panose="020B0609040504020204" pitchFamily="49" charset="0"/>
              </a:rPr>
              <a:t>  sei();</a:t>
            </a:r>
          </a:p>
          <a:p>
            <a:r>
              <a:rPr lang="en-IN" dirty="0">
                <a:solidFill>
                  <a:schemeClr val="bg1"/>
                </a:solidFill>
                <a:latin typeface="Lucida Console" panose="020B0609040504020204" pitchFamily="49" charset="0"/>
              </a:rPr>
              <a:t>  DDRD=0b00000100;</a:t>
            </a:r>
          </a:p>
          <a:p>
            <a:r>
              <a:rPr lang="en-IN" dirty="0">
                <a:solidFill>
                  <a:schemeClr val="bg1"/>
                </a:solidFill>
                <a:latin typeface="Lucida Console" panose="020B0609040504020204" pitchFamily="49" charset="0"/>
              </a:rPr>
              <a:t>  PORTD=0x00;</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Serial.begin</a:t>
            </a:r>
            <a:r>
              <a:rPr lang="en-IN" dirty="0">
                <a:solidFill>
                  <a:schemeClr val="bg1"/>
                </a:solidFill>
                <a:latin typeface="Lucida Console" panose="020B0609040504020204" pitchFamily="49" charset="0"/>
              </a:rPr>
              <a:t>(9600);</a:t>
            </a:r>
          </a:p>
          <a:p>
            <a:r>
              <a:rPr lang="en-IN" dirty="0">
                <a:solidFill>
                  <a:schemeClr val="bg1"/>
                </a:solidFill>
                <a:latin typeface="Lucida Console" panose="020B0609040504020204" pitchFamily="49" charset="0"/>
              </a:rPr>
              <a:t>  while(1) {</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Serial.println</a:t>
            </a:r>
            <a:r>
              <a:rPr lang="en-IN" dirty="0">
                <a:solidFill>
                  <a:schemeClr val="bg1"/>
                </a:solidFill>
                <a:latin typeface="Lucida Console" panose="020B0609040504020204" pitchFamily="49" charset="0"/>
              </a:rPr>
              <a:t>("Off");</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send_code</a:t>
            </a:r>
            <a:r>
              <a:rPr lang="en-IN" dirty="0">
                <a:solidFill>
                  <a:schemeClr val="bg1"/>
                </a:solidFill>
                <a:latin typeface="Lucida Console" panose="020B0609040504020204" pitchFamily="49" charset="0"/>
              </a:rPr>
              <a:t>(0);</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delay_time</a:t>
            </a:r>
            <a:r>
              <a:rPr lang="en-IN" dirty="0">
                <a:solidFill>
                  <a:schemeClr val="bg1"/>
                </a:solidFill>
                <a:latin typeface="Lucida Console" panose="020B0609040504020204" pitchFamily="49" charset="0"/>
              </a:rPr>
              <a:t>();</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Serial.println</a:t>
            </a:r>
            <a:r>
              <a:rPr lang="en-IN" dirty="0">
                <a:solidFill>
                  <a:schemeClr val="bg1"/>
                </a:solidFill>
                <a:latin typeface="Lucida Console" panose="020B0609040504020204" pitchFamily="49" charset="0"/>
              </a:rPr>
              <a:t>("On");</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send_code</a:t>
            </a:r>
            <a:r>
              <a:rPr lang="en-IN" dirty="0">
                <a:solidFill>
                  <a:schemeClr val="bg1"/>
                </a:solidFill>
                <a:latin typeface="Lucida Console" panose="020B0609040504020204" pitchFamily="49" charset="0"/>
              </a:rPr>
              <a:t>(1);</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delay_time</a:t>
            </a:r>
            <a:r>
              <a:rPr lang="en-IN" dirty="0">
                <a:solidFill>
                  <a:schemeClr val="bg1"/>
                </a:solidFill>
                <a:latin typeface="Lucida Console" panose="020B0609040504020204" pitchFamily="49" charset="0"/>
              </a:rPr>
              <a:t>();</a:t>
            </a:r>
          </a:p>
          <a:p>
            <a:r>
              <a:rPr lang="en-IN" dirty="0">
                <a:solidFill>
                  <a:schemeClr val="bg1"/>
                </a:solidFill>
                <a:latin typeface="Lucida Console" panose="020B0609040504020204" pitchFamily="49" charset="0"/>
              </a:rPr>
              <a:t>    </a:t>
            </a:r>
          </a:p>
        </p:txBody>
      </p:sp>
      <p:sp>
        <p:nvSpPr>
          <p:cNvPr id="5" name="Rectangle 4">
            <a:extLst>
              <a:ext uri="{FF2B5EF4-FFF2-40B4-BE49-F238E27FC236}">
                <a16:creationId xmlns:a16="http://schemas.microsoft.com/office/drawing/2014/main" id="{B69BABD8-5F8C-42A3-9647-BA2C9E035DAD}"/>
              </a:ext>
            </a:extLst>
          </p:cNvPr>
          <p:cNvSpPr/>
          <p:nvPr/>
        </p:nvSpPr>
        <p:spPr>
          <a:xfrm>
            <a:off x="6650181" y="1349276"/>
            <a:ext cx="6096000" cy="2308324"/>
          </a:xfrm>
          <a:prstGeom prst="rect">
            <a:avLst/>
          </a:prstGeom>
        </p:spPr>
        <p:txBody>
          <a:bodyPr>
            <a:spAutoFit/>
          </a:bodyPr>
          <a:lstStyle/>
          <a:p>
            <a:r>
              <a:rPr lang="en-IN" dirty="0" err="1">
                <a:solidFill>
                  <a:schemeClr val="bg1"/>
                </a:solidFill>
                <a:latin typeface="Lucida Console" panose="020B0609040504020204" pitchFamily="49" charset="0"/>
              </a:rPr>
              <a:t>send_code</a:t>
            </a:r>
            <a:r>
              <a:rPr lang="en-IN" dirty="0">
                <a:solidFill>
                  <a:schemeClr val="bg1"/>
                </a:solidFill>
                <a:latin typeface="Lucida Console" panose="020B0609040504020204" pitchFamily="49" charset="0"/>
              </a:rPr>
              <a:t>(2);</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delay_time</a:t>
            </a:r>
            <a:r>
              <a:rPr lang="en-IN" dirty="0">
                <a:solidFill>
                  <a:schemeClr val="bg1"/>
                </a:solidFill>
                <a:latin typeface="Lucida Console" panose="020B0609040504020204" pitchFamily="49" charset="0"/>
              </a:rPr>
              <a:t>();</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send_code</a:t>
            </a:r>
            <a:r>
              <a:rPr lang="en-IN" dirty="0">
                <a:solidFill>
                  <a:schemeClr val="bg1"/>
                </a:solidFill>
                <a:latin typeface="Lucida Console" panose="020B0609040504020204" pitchFamily="49" charset="0"/>
              </a:rPr>
              <a:t>(3);</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delay_time</a:t>
            </a:r>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PORTD=0x00;</a:t>
            </a:r>
          </a:p>
          <a:p>
            <a:r>
              <a:rPr lang="en-IN" dirty="0">
                <a:solidFill>
                  <a:schemeClr val="bg1"/>
                </a:solidFill>
                <a:latin typeface="Lucida Console" panose="020B0609040504020204" pitchFamily="49" charset="0"/>
              </a:rPr>
              <a:t>  return 0;</a:t>
            </a:r>
          </a:p>
          <a:p>
            <a:r>
              <a:rPr lang="en-IN" dirty="0">
                <a:solidFill>
                  <a:schemeClr val="bg1"/>
                </a:solidFill>
                <a:latin typeface="Lucida Console" panose="020B0609040504020204" pitchFamily="49" charset="0"/>
              </a:rPr>
              <a:t>}</a:t>
            </a:r>
          </a:p>
        </p:txBody>
      </p:sp>
      <p:cxnSp>
        <p:nvCxnSpPr>
          <p:cNvPr id="12" name="Straight Connector 11">
            <a:extLst>
              <a:ext uri="{FF2B5EF4-FFF2-40B4-BE49-F238E27FC236}">
                <a16:creationId xmlns:a16="http://schemas.microsoft.com/office/drawing/2014/main" id="{B97AEAF4-89CD-4536-9C20-90B1D0E785F5}"/>
              </a:ext>
            </a:extLst>
          </p:cNvPr>
          <p:cNvCxnSpPr>
            <a:cxnSpLocks/>
          </p:cNvCxnSpPr>
          <p:nvPr/>
        </p:nvCxnSpPr>
        <p:spPr>
          <a:xfrm>
            <a:off x="5754297" y="1132912"/>
            <a:ext cx="0" cy="55472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8535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5C2A74A-8596-4FD6-8E55-75C8F6658B75}"/>
              </a:ext>
            </a:extLst>
          </p:cNvPr>
          <p:cNvGrpSpPr/>
          <p:nvPr/>
        </p:nvGrpSpPr>
        <p:grpSpPr>
          <a:xfrm>
            <a:off x="10967" y="1077471"/>
            <a:ext cx="12192001" cy="4990820"/>
            <a:chOff x="-1" y="1357409"/>
            <a:chExt cx="12192001" cy="4917518"/>
          </a:xfrm>
        </p:grpSpPr>
        <p:sp>
          <p:nvSpPr>
            <p:cNvPr id="10" name="Rectangle: Single Corner Snipped 9">
              <a:extLst>
                <a:ext uri="{FF2B5EF4-FFF2-40B4-BE49-F238E27FC236}">
                  <a16:creationId xmlns:a16="http://schemas.microsoft.com/office/drawing/2014/main" id="{47232E0A-1A21-4303-934F-F5C1C5440E15}"/>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1" name="Rectangle: Single Corner Snipped 10">
              <a:extLst>
                <a:ext uri="{FF2B5EF4-FFF2-40B4-BE49-F238E27FC236}">
                  <a16:creationId xmlns:a16="http://schemas.microsoft.com/office/drawing/2014/main" id="{006B9434-0390-48DA-A988-8254FCB40476}"/>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3415723" y="2972716"/>
            <a:ext cx="5360553" cy="1200329"/>
          </a:xfrm>
        </p:spPr>
        <p:txBody>
          <a:bodyPr/>
          <a:lstStyle/>
          <a:p>
            <a:r>
              <a:rPr lang="en-US" sz="8000" dirty="0">
                <a:solidFill>
                  <a:srgbClr val="FFC000"/>
                </a:solidFill>
              </a:rPr>
              <a:t>DECODING</a:t>
            </a:r>
            <a:endParaRPr lang="en-GB" sz="8000" u="sng" dirty="0">
              <a:solidFill>
                <a:srgbClr val="FFC000"/>
              </a:solidFill>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23</a:t>
            </a:fld>
            <a:endParaRPr lang="en-GB" dirty="0"/>
          </a:p>
        </p:txBody>
      </p:sp>
      <p:pic>
        <p:nvPicPr>
          <p:cNvPr id="8" name="Picture 7">
            <a:extLst>
              <a:ext uri="{FF2B5EF4-FFF2-40B4-BE49-F238E27FC236}">
                <a16:creationId xmlns:a16="http://schemas.microsoft.com/office/drawing/2014/main" id="{310EF950-9D84-48D7-B76C-6B4AEFFFB866}"/>
              </a:ext>
            </a:extLst>
          </p:cNvPr>
          <p:cNvPicPr>
            <a:picLocks noChangeAspect="1"/>
          </p:cNvPicPr>
          <p:nvPr/>
        </p:nvPicPr>
        <p:blipFill>
          <a:blip r:embed="rId2"/>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1198146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5C2A74A-8596-4FD6-8E55-75C8F6658B75}"/>
              </a:ext>
            </a:extLst>
          </p:cNvPr>
          <p:cNvGrpSpPr/>
          <p:nvPr/>
        </p:nvGrpSpPr>
        <p:grpSpPr>
          <a:xfrm>
            <a:off x="10967" y="1077471"/>
            <a:ext cx="12192001" cy="4990820"/>
            <a:chOff x="-1" y="1357409"/>
            <a:chExt cx="12192001" cy="4917518"/>
          </a:xfrm>
        </p:grpSpPr>
        <p:sp>
          <p:nvSpPr>
            <p:cNvPr id="10" name="Rectangle: Single Corner Snipped 9">
              <a:extLst>
                <a:ext uri="{FF2B5EF4-FFF2-40B4-BE49-F238E27FC236}">
                  <a16:creationId xmlns:a16="http://schemas.microsoft.com/office/drawing/2014/main" id="{47232E0A-1A21-4303-934F-F5C1C5440E15}"/>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1" name="Rectangle: Single Corner Snipped 10">
              <a:extLst>
                <a:ext uri="{FF2B5EF4-FFF2-40B4-BE49-F238E27FC236}">
                  <a16:creationId xmlns:a16="http://schemas.microsoft.com/office/drawing/2014/main" id="{006B9434-0390-48DA-A988-8254FCB40476}"/>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24</a:t>
            </a:fld>
            <a:endParaRPr lang="en-GB" dirty="0"/>
          </a:p>
        </p:txBody>
      </p:sp>
      <p:pic>
        <p:nvPicPr>
          <p:cNvPr id="8" name="Picture 7">
            <a:extLst>
              <a:ext uri="{FF2B5EF4-FFF2-40B4-BE49-F238E27FC236}">
                <a16:creationId xmlns:a16="http://schemas.microsoft.com/office/drawing/2014/main" id="{310EF950-9D84-48D7-B76C-6B4AEFFFB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4" name="Title 3">
            <a:extLst>
              <a:ext uri="{FF2B5EF4-FFF2-40B4-BE49-F238E27FC236}">
                <a16:creationId xmlns:a16="http://schemas.microsoft.com/office/drawing/2014/main" id="{53CEA145-FB4C-498E-BF7C-54F26D1C1209}"/>
              </a:ext>
            </a:extLst>
          </p:cNvPr>
          <p:cNvSpPr>
            <a:spLocks noGrp="1"/>
          </p:cNvSpPr>
          <p:nvPr>
            <p:ph type="title"/>
          </p:nvPr>
        </p:nvSpPr>
        <p:spPr>
          <a:xfrm>
            <a:off x="241300" y="1651287"/>
            <a:ext cx="11756736" cy="4081117"/>
          </a:xfrm>
        </p:spPr>
        <p:txBody>
          <a:bodyPr/>
          <a:lstStyle/>
          <a:p>
            <a:r>
              <a:rPr lang="en-IN" dirty="0"/>
              <a:t>To decode the signal we first need a detector which detects an IR radiation. We can’t use photodiode here because it will not distinguish between two different IR signals. </a:t>
            </a:r>
            <a:br>
              <a:rPr lang="en-IN" dirty="0"/>
            </a:br>
            <a:br>
              <a:rPr lang="en-IN" dirty="0"/>
            </a:br>
            <a:r>
              <a:rPr lang="en-IN" dirty="0"/>
              <a:t>Hence we use some other sensor which is TSOP17XX series.</a:t>
            </a:r>
            <a:br>
              <a:rPr lang="en-IN" dirty="0"/>
            </a:br>
            <a:br>
              <a:rPr lang="en-IN" dirty="0"/>
            </a:br>
            <a:r>
              <a:rPr lang="en-IN" dirty="0"/>
              <a:t>XX determines the frequency to which the sensor is sensitive. For example : TSOP 1738 is used for detecting IR radiations modulated to 38kHz frequency.</a:t>
            </a:r>
          </a:p>
        </p:txBody>
      </p:sp>
    </p:spTree>
    <p:extLst>
      <p:ext uri="{BB962C8B-B14F-4D97-AF65-F5344CB8AC3E}">
        <p14:creationId xmlns:p14="http://schemas.microsoft.com/office/powerpoint/2010/main" val="2729846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5C2A74A-8596-4FD6-8E55-75C8F6658B75}"/>
              </a:ext>
            </a:extLst>
          </p:cNvPr>
          <p:cNvGrpSpPr/>
          <p:nvPr/>
        </p:nvGrpSpPr>
        <p:grpSpPr>
          <a:xfrm>
            <a:off x="10967" y="1077471"/>
            <a:ext cx="12192001" cy="4990820"/>
            <a:chOff x="-1" y="1357409"/>
            <a:chExt cx="12192001" cy="4917518"/>
          </a:xfrm>
        </p:grpSpPr>
        <p:sp>
          <p:nvSpPr>
            <p:cNvPr id="10" name="Rectangle: Single Corner Snipped 9">
              <a:extLst>
                <a:ext uri="{FF2B5EF4-FFF2-40B4-BE49-F238E27FC236}">
                  <a16:creationId xmlns:a16="http://schemas.microsoft.com/office/drawing/2014/main" id="{47232E0A-1A21-4303-934F-F5C1C5440E15}"/>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1" name="Rectangle: Single Corner Snipped 10">
              <a:extLst>
                <a:ext uri="{FF2B5EF4-FFF2-40B4-BE49-F238E27FC236}">
                  <a16:creationId xmlns:a16="http://schemas.microsoft.com/office/drawing/2014/main" id="{006B9434-0390-48DA-A988-8254FCB40476}"/>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25</a:t>
            </a:fld>
            <a:endParaRPr lang="en-GB" dirty="0"/>
          </a:p>
        </p:txBody>
      </p:sp>
      <p:pic>
        <p:nvPicPr>
          <p:cNvPr id="8" name="Picture 7">
            <a:extLst>
              <a:ext uri="{FF2B5EF4-FFF2-40B4-BE49-F238E27FC236}">
                <a16:creationId xmlns:a16="http://schemas.microsoft.com/office/drawing/2014/main" id="{310EF950-9D84-48D7-B76C-6B4AEFFFB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4" name="Title 3">
            <a:extLst>
              <a:ext uri="{FF2B5EF4-FFF2-40B4-BE49-F238E27FC236}">
                <a16:creationId xmlns:a16="http://schemas.microsoft.com/office/drawing/2014/main" id="{53CEA145-FB4C-498E-BF7C-54F26D1C1209}"/>
              </a:ext>
            </a:extLst>
          </p:cNvPr>
          <p:cNvSpPr>
            <a:spLocks noGrp="1"/>
          </p:cNvSpPr>
          <p:nvPr>
            <p:ph type="title"/>
          </p:nvPr>
        </p:nvSpPr>
        <p:spPr>
          <a:xfrm>
            <a:off x="195001" y="1721908"/>
            <a:ext cx="7715943" cy="1421928"/>
          </a:xfrm>
        </p:spPr>
        <p:txBody>
          <a:bodyPr/>
          <a:lstStyle/>
          <a:p>
            <a:pPr marL="360363" indent="-360363">
              <a:buFont typeface="Wingdings" panose="05000000000000000000" pitchFamily="2" charset="2"/>
              <a:buChar char="Ø"/>
            </a:pPr>
            <a:r>
              <a:rPr lang="en-IN" sz="2400" dirty="0"/>
              <a:t>This module internally have Photodetector, IR filter, Preamplifier, PCM filter, PIN Diodes, Automatic Gain control, Band Pass filters.</a:t>
            </a:r>
            <a:br>
              <a:rPr lang="en-IN" sz="2400" dirty="0"/>
            </a:br>
            <a:endParaRPr lang="en-IN" sz="2400" dirty="0"/>
          </a:p>
        </p:txBody>
      </p:sp>
      <p:sp>
        <p:nvSpPr>
          <p:cNvPr id="12" name="Title 6">
            <a:extLst>
              <a:ext uri="{FF2B5EF4-FFF2-40B4-BE49-F238E27FC236}">
                <a16:creationId xmlns:a16="http://schemas.microsoft.com/office/drawing/2014/main" id="{E86347A5-F5CC-4A14-AA8A-BF1BFE13235B}"/>
              </a:ext>
            </a:extLst>
          </p:cNvPr>
          <p:cNvSpPr txBox="1">
            <a:spLocks/>
          </p:cNvSpPr>
          <p:nvPr/>
        </p:nvSpPr>
        <p:spPr>
          <a:xfrm>
            <a:off x="513774" y="348012"/>
            <a:ext cx="11214100" cy="6463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4000" dirty="0">
                <a:solidFill>
                  <a:srgbClr val="FFC000"/>
                </a:solidFill>
              </a:rPr>
              <a:t>TSOP 1738: </a:t>
            </a:r>
            <a:r>
              <a:rPr lang="en-US" sz="4000" u="sng" dirty="0">
                <a:solidFill>
                  <a:srgbClr val="FFC000"/>
                </a:solidFill>
              </a:rPr>
              <a:t> </a:t>
            </a:r>
          </a:p>
        </p:txBody>
      </p:sp>
      <p:sp>
        <p:nvSpPr>
          <p:cNvPr id="13" name="Oval 12">
            <a:extLst>
              <a:ext uri="{FF2B5EF4-FFF2-40B4-BE49-F238E27FC236}">
                <a16:creationId xmlns:a16="http://schemas.microsoft.com/office/drawing/2014/main" id="{2F18E311-9C3B-4D36-BFE1-41D6D0913B50}"/>
              </a:ext>
            </a:extLst>
          </p:cNvPr>
          <p:cNvSpPr/>
          <p:nvPr/>
        </p:nvSpPr>
        <p:spPr>
          <a:xfrm>
            <a:off x="195003" y="512618"/>
            <a:ext cx="281939" cy="279689"/>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Image result for tsop 1738">
            <a:extLst>
              <a:ext uri="{FF2B5EF4-FFF2-40B4-BE49-F238E27FC236}">
                <a16:creationId xmlns:a16="http://schemas.microsoft.com/office/drawing/2014/main" id="{D4CDCDDD-8A71-48C2-95E2-C3FBD6B94F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9629" y="1820281"/>
            <a:ext cx="2790825" cy="3505200"/>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3">
            <a:extLst>
              <a:ext uri="{FF2B5EF4-FFF2-40B4-BE49-F238E27FC236}">
                <a16:creationId xmlns:a16="http://schemas.microsoft.com/office/drawing/2014/main" id="{05C97EF4-6643-473A-924A-E3B0901AEBE9}"/>
              </a:ext>
            </a:extLst>
          </p:cNvPr>
          <p:cNvSpPr txBox="1">
            <a:spLocks/>
          </p:cNvSpPr>
          <p:nvPr/>
        </p:nvSpPr>
        <p:spPr>
          <a:xfrm>
            <a:off x="195000" y="3143836"/>
            <a:ext cx="7715943" cy="275152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pPr marL="360363" indent="-360363">
              <a:buFont typeface="Wingdings" panose="05000000000000000000" pitchFamily="2" charset="2"/>
              <a:buChar char="Ø"/>
            </a:pPr>
            <a:r>
              <a:rPr lang="en-IN" sz="2400" dirty="0"/>
              <a:t>Basically what it does it will detect only those IR signal which frequency matches its design and then remove all the disturbances, filters it and remove the 38kHZ modulation wave and gives only a square wave as output.</a:t>
            </a:r>
          </a:p>
          <a:p>
            <a:pPr marL="360363" indent="-360363">
              <a:buFont typeface="Wingdings" panose="05000000000000000000" pitchFamily="2" charset="2"/>
              <a:buChar char="Ø"/>
            </a:pPr>
            <a:endParaRPr lang="en-IN" sz="2400" dirty="0"/>
          </a:p>
          <a:p>
            <a:pPr marL="360363" indent="-360363">
              <a:buFont typeface="Wingdings" panose="05000000000000000000" pitchFamily="2" charset="2"/>
              <a:buChar char="Ø"/>
            </a:pPr>
            <a:r>
              <a:rPr lang="en-IN" sz="2400" dirty="0"/>
              <a:t>Have 3 pins GND(1), </a:t>
            </a:r>
            <a:r>
              <a:rPr lang="en-IN" sz="2400" dirty="0" err="1"/>
              <a:t>V</a:t>
            </a:r>
            <a:r>
              <a:rPr lang="en-IN" sz="2400" baseline="-25000" dirty="0" err="1"/>
              <a:t>cc</a:t>
            </a:r>
            <a:r>
              <a:rPr lang="en-IN" sz="2400" dirty="0"/>
              <a:t>(2) and Output(3).</a:t>
            </a:r>
            <a:br>
              <a:rPr lang="en-IN" sz="2400" dirty="0"/>
            </a:br>
            <a:endParaRPr lang="en-IN" sz="2400" dirty="0"/>
          </a:p>
        </p:txBody>
      </p:sp>
      <p:sp>
        <p:nvSpPr>
          <p:cNvPr id="3" name="TextBox 2">
            <a:extLst>
              <a:ext uri="{FF2B5EF4-FFF2-40B4-BE49-F238E27FC236}">
                <a16:creationId xmlns:a16="http://schemas.microsoft.com/office/drawing/2014/main" id="{1601298E-AC79-4EEF-AB7B-DEDDBA382933}"/>
              </a:ext>
            </a:extLst>
          </p:cNvPr>
          <p:cNvSpPr txBox="1"/>
          <p:nvPr/>
        </p:nvSpPr>
        <p:spPr>
          <a:xfrm>
            <a:off x="9744049" y="4956149"/>
            <a:ext cx="312906" cy="369332"/>
          </a:xfrm>
          <a:prstGeom prst="rect">
            <a:avLst/>
          </a:prstGeom>
          <a:noFill/>
        </p:spPr>
        <p:txBody>
          <a:bodyPr wrap="none" rtlCol="0">
            <a:spAutoFit/>
          </a:bodyPr>
          <a:lstStyle/>
          <a:p>
            <a:r>
              <a:rPr lang="en-IN" dirty="0"/>
              <a:t>1</a:t>
            </a:r>
          </a:p>
        </p:txBody>
      </p:sp>
      <p:sp>
        <p:nvSpPr>
          <p:cNvPr id="15" name="TextBox 14">
            <a:extLst>
              <a:ext uri="{FF2B5EF4-FFF2-40B4-BE49-F238E27FC236}">
                <a16:creationId xmlns:a16="http://schemas.microsoft.com/office/drawing/2014/main" id="{EB8B0BBC-0554-46A9-B265-B313960D36B8}"/>
              </a:ext>
            </a:extLst>
          </p:cNvPr>
          <p:cNvSpPr txBox="1"/>
          <p:nvPr/>
        </p:nvSpPr>
        <p:spPr>
          <a:xfrm>
            <a:off x="10568394" y="4150265"/>
            <a:ext cx="312906" cy="369332"/>
          </a:xfrm>
          <a:prstGeom prst="rect">
            <a:avLst/>
          </a:prstGeom>
          <a:noFill/>
        </p:spPr>
        <p:txBody>
          <a:bodyPr wrap="none" rtlCol="0">
            <a:spAutoFit/>
          </a:bodyPr>
          <a:lstStyle/>
          <a:p>
            <a:r>
              <a:rPr lang="en-IN" dirty="0"/>
              <a:t>3</a:t>
            </a:r>
          </a:p>
        </p:txBody>
      </p:sp>
      <p:sp>
        <p:nvSpPr>
          <p:cNvPr id="16" name="TextBox 15">
            <a:extLst>
              <a:ext uri="{FF2B5EF4-FFF2-40B4-BE49-F238E27FC236}">
                <a16:creationId xmlns:a16="http://schemas.microsoft.com/office/drawing/2014/main" id="{DE5A2B71-0F25-4ACF-AC04-3E873D60D646}"/>
              </a:ext>
            </a:extLst>
          </p:cNvPr>
          <p:cNvSpPr txBox="1"/>
          <p:nvPr/>
        </p:nvSpPr>
        <p:spPr>
          <a:xfrm>
            <a:off x="9900502" y="4130211"/>
            <a:ext cx="312906" cy="369332"/>
          </a:xfrm>
          <a:prstGeom prst="rect">
            <a:avLst/>
          </a:prstGeom>
          <a:noFill/>
        </p:spPr>
        <p:txBody>
          <a:bodyPr wrap="none" rtlCol="0">
            <a:spAutoFit/>
          </a:bodyPr>
          <a:lstStyle/>
          <a:p>
            <a:r>
              <a:rPr lang="en-IN" dirty="0"/>
              <a:t>2</a:t>
            </a:r>
          </a:p>
        </p:txBody>
      </p:sp>
    </p:spTree>
    <p:extLst>
      <p:ext uri="{BB962C8B-B14F-4D97-AF65-F5344CB8AC3E}">
        <p14:creationId xmlns:p14="http://schemas.microsoft.com/office/powerpoint/2010/main" val="176376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5C2A74A-8596-4FD6-8E55-75C8F6658B75}"/>
              </a:ext>
            </a:extLst>
          </p:cNvPr>
          <p:cNvGrpSpPr/>
          <p:nvPr/>
        </p:nvGrpSpPr>
        <p:grpSpPr>
          <a:xfrm>
            <a:off x="10967" y="1077471"/>
            <a:ext cx="12192001" cy="4990820"/>
            <a:chOff x="-1" y="1357409"/>
            <a:chExt cx="12192001" cy="4917518"/>
          </a:xfrm>
        </p:grpSpPr>
        <p:sp>
          <p:nvSpPr>
            <p:cNvPr id="10" name="Rectangle: Single Corner Snipped 9">
              <a:extLst>
                <a:ext uri="{FF2B5EF4-FFF2-40B4-BE49-F238E27FC236}">
                  <a16:creationId xmlns:a16="http://schemas.microsoft.com/office/drawing/2014/main" id="{47232E0A-1A21-4303-934F-F5C1C5440E15}"/>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1" name="Rectangle: Single Corner Snipped 10">
              <a:extLst>
                <a:ext uri="{FF2B5EF4-FFF2-40B4-BE49-F238E27FC236}">
                  <a16:creationId xmlns:a16="http://schemas.microsoft.com/office/drawing/2014/main" id="{006B9434-0390-48DA-A988-8254FCB40476}"/>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26</a:t>
            </a:fld>
            <a:endParaRPr lang="en-GB" dirty="0"/>
          </a:p>
        </p:txBody>
      </p:sp>
      <p:pic>
        <p:nvPicPr>
          <p:cNvPr id="8" name="Picture 7">
            <a:extLst>
              <a:ext uri="{FF2B5EF4-FFF2-40B4-BE49-F238E27FC236}">
                <a16:creationId xmlns:a16="http://schemas.microsoft.com/office/drawing/2014/main" id="{310EF950-9D84-48D7-B76C-6B4AEFFFB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12" name="Title 6">
            <a:extLst>
              <a:ext uri="{FF2B5EF4-FFF2-40B4-BE49-F238E27FC236}">
                <a16:creationId xmlns:a16="http://schemas.microsoft.com/office/drawing/2014/main" id="{E86347A5-F5CC-4A14-AA8A-BF1BFE13235B}"/>
              </a:ext>
            </a:extLst>
          </p:cNvPr>
          <p:cNvSpPr txBox="1">
            <a:spLocks/>
          </p:cNvSpPr>
          <p:nvPr/>
        </p:nvSpPr>
        <p:spPr>
          <a:xfrm>
            <a:off x="513774" y="348012"/>
            <a:ext cx="11214100" cy="6463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4000" dirty="0">
                <a:solidFill>
                  <a:srgbClr val="FFC000"/>
                </a:solidFill>
              </a:rPr>
              <a:t>TSOP 1738 (Contd.): </a:t>
            </a:r>
            <a:r>
              <a:rPr lang="en-US" sz="4000" u="sng" dirty="0">
                <a:solidFill>
                  <a:srgbClr val="FFC000"/>
                </a:solidFill>
              </a:rPr>
              <a:t> </a:t>
            </a:r>
          </a:p>
        </p:txBody>
      </p:sp>
      <p:sp>
        <p:nvSpPr>
          <p:cNvPr id="13" name="Oval 12">
            <a:extLst>
              <a:ext uri="{FF2B5EF4-FFF2-40B4-BE49-F238E27FC236}">
                <a16:creationId xmlns:a16="http://schemas.microsoft.com/office/drawing/2014/main" id="{2F18E311-9C3B-4D36-BFE1-41D6D0913B50}"/>
              </a:ext>
            </a:extLst>
          </p:cNvPr>
          <p:cNvSpPr/>
          <p:nvPr/>
        </p:nvSpPr>
        <p:spPr>
          <a:xfrm>
            <a:off x="195003" y="512618"/>
            <a:ext cx="281939" cy="279689"/>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0" name="Picture 2" descr="TSOP17XX - Block Diagram">
            <a:extLst>
              <a:ext uri="{FF2B5EF4-FFF2-40B4-BE49-F238E27FC236}">
                <a16:creationId xmlns:a16="http://schemas.microsoft.com/office/drawing/2014/main" id="{156868ED-C52B-40AD-9926-F002252692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763" y="1650384"/>
            <a:ext cx="10124472" cy="4066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672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5C2A74A-8596-4FD6-8E55-75C8F6658B75}"/>
              </a:ext>
            </a:extLst>
          </p:cNvPr>
          <p:cNvGrpSpPr/>
          <p:nvPr/>
        </p:nvGrpSpPr>
        <p:grpSpPr>
          <a:xfrm>
            <a:off x="10967" y="1077471"/>
            <a:ext cx="12192001" cy="4990820"/>
            <a:chOff x="-1" y="1357409"/>
            <a:chExt cx="12192001" cy="4917518"/>
          </a:xfrm>
        </p:grpSpPr>
        <p:sp>
          <p:nvSpPr>
            <p:cNvPr id="10" name="Rectangle: Single Corner Snipped 9">
              <a:extLst>
                <a:ext uri="{FF2B5EF4-FFF2-40B4-BE49-F238E27FC236}">
                  <a16:creationId xmlns:a16="http://schemas.microsoft.com/office/drawing/2014/main" id="{47232E0A-1A21-4303-934F-F5C1C5440E15}"/>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1" name="Rectangle: Single Corner Snipped 10">
              <a:extLst>
                <a:ext uri="{FF2B5EF4-FFF2-40B4-BE49-F238E27FC236}">
                  <a16:creationId xmlns:a16="http://schemas.microsoft.com/office/drawing/2014/main" id="{006B9434-0390-48DA-A988-8254FCB40476}"/>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27</a:t>
            </a:fld>
            <a:endParaRPr lang="en-GB" dirty="0"/>
          </a:p>
        </p:txBody>
      </p:sp>
      <p:pic>
        <p:nvPicPr>
          <p:cNvPr id="8" name="Picture 7">
            <a:extLst>
              <a:ext uri="{FF2B5EF4-FFF2-40B4-BE49-F238E27FC236}">
                <a16:creationId xmlns:a16="http://schemas.microsoft.com/office/drawing/2014/main" id="{310EF950-9D84-48D7-B76C-6B4AEFFFB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12" name="Title 6">
            <a:extLst>
              <a:ext uri="{FF2B5EF4-FFF2-40B4-BE49-F238E27FC236}">
                <a16:creationId xmlns:a16="http://schemas.microsoft.com/office/drawing/2014/main" id="{E86347A5-F5CC-4A14-AA8A-BF1BFE13235B}"/>
              </a:ext>
            </a:extLst>
          </p:cNvPr>
          <p:cNvSpPr txBox="1">
            <a:spLocks/>
          </p:cNvSpPr>
          <p:nvPr/>
        </p:nvSpPr>
        <p:spPr>
          <a:xfrm>
            <a:off x="513774" y="348012"/>
            <a:ext cx="11214100" cy="6463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4000" dirty="0">
                <a:solidFill>
                  <a:srgbClr val="FFC000"/>
                </a:solidFill>
              </a:rPr>
              <a:t>TSOP 1738 (Contd.): </a:t>
            </a:r>
            <a:r>
              <a:rPr lang="en-US" sz="4000" u="sng" dirty="0">
                <a:solidFill>
                  <a:srgbClr val="FFC000"/>
                </a:solidFill>
              </a:rPr>
              <a:t> </a:t>
            </a:r>
          </a:p>
        </p:txBody>
      </p:sp>
      <p:sp>
        <p:nvSpPr>
          <p:cNvPr id="13" name="Oval 12">
            <a:extLst>
              <a:ext uri="{FF2B5EF4-FFF2-40B4-BE49-F238E27FC236}">
                <a16:creationId xmlns:a16="http://schemas.microsoft.com/office/drawing/2014/main" id="{2F18E311-9C3B-4D36-BFE1-41D6D0913B50}"/>
              </a:ext>
            </a:extLst>
          </p:cNvPr>
          <p:cNvSpPr/>
          <p:nvPr/>
        </p:nvSpPr>
        <p:spPr>
          <a:xfrm>
            <a:off x="195003" y="512618"/>
            <a:ext cx="281939" cy="279689"/>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itle 3">
            <a:extLst>
              <a:ext uri="{FF2B5EF4-FFF2-40B4-BE49-F238E27FC236}">
                <a16:creationId xmlns:a16="http://schemas.microsoft.com/office/drawing/2014/main" id="{B7C82D57-78BC-4B50-844C-AB28AC558917}"/>
              </a:ext>
            </a:extLst>
          </p:cNvPr>
          <p:cNvSpPr txBox="1">
            <a:spLocks/>
          </p:cNvSpPr>
          <p:nvPr/>
        </p:nvSpPr>
        <p:spPr>
          <a:xfrm>
            <a:off x="195003" y="1279507"/>
            <a:ext cx="7715943" cy="1089529"/>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pPr marL="360363" indent="-360363">
              <a:buFont typeface="Wingdings" panose="05000000000000000000" pitchFamily="2" charset="2"/>
              <a:buChar char="Ø"/>
            </a:pPr>
            <a:r>
              <a:rPr lang="en-IN" sz="2400" dirty="0"/>
              <a:t>Normally Output is HIGH. </a:t>
            </a:r>
          </a:p>
          <a:p>
            <a:pPr marL="360363" indent="-360363">
              <a:buFont typeface="Wingdings" panose="05000000000000000000" pitchFamily="2" charset="2"/>
              <a:buChar char="Ø"/>
            </a:pPr>
            <a:endParaRPr lang="en-IN" sz="2400" dirty="0"/>
          </a:p>
          <a:p>
            <a:pPr marL="360363" indent="-360363">
              <a:buFont typeface="Wingdings" panose="05000000000000000000" pitchFamily="2" charset="2"/>
              <a:buChar char="Ø"/>
            </a:pPr>
            <a:r>
              <a:rPr lang="en-IN" sz="2400" dirty="0"/>
              <a:t>When signal falls on it, OUTPUT goes to LOW</a:t>
            </a:r>
          </a:p>
        </p:txBody>
      </p:sp>
      <p:pic>
        <p:nvPicPr>
          <p:cNvPr id="4098" name="Picture 2" descr="IR system">
            <a:extLst>
              <a:ext uri="{FF2B5EF4-FFF2-40B4-BE49-F238E27FC236}">
                <a16:creationId xmlns:a16="http://schemas.microsoft.com/office/drawing/2014/main" id="{78D56141-2C5B-4881-BCDC-9E64FC1C41B9}"/>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042623" y="3141398"/>
            <a:ext cx="10106754" cy="2695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339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5C2A74A-8596-4FD6-8E55-75C8F6658B75}"/>
              </a:ext>
            </a:extLst>
          </p:cNvPr>
          <p:cNvGrpSpPr/>
          <p:nvPr/>
        </p:nvGrpSpPr>
        <p:grpSpPr>
          <a:xfrm>
            <a:off x="10967" y="1077471"/>
            <a:ext cx="12192001" cy="4990820"/>
            <a:chOff x="-1" y="1357409"/>
            <a:chExt cx="12192001" cy="4917518"/>
          </a:xfrm>
        </p:grpSpPr>
        <p:sp>
          <p:nvSpPr>
            <p:cNvPr id="10" name="Rectangle: Single Corner Snipped 9">
              <a:extLst>
                <a:ext uri="{FF2B5EF4-FFF2-40B4-BE49-F238E27FC236}">
                  <a16:creationId xmlns:a16="http://schemas.microsoft.com/office/drawing/2014/main" id="{47232E0A-1A21-4303-934F-F5C1C5440E15}"/>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1" name="Rectangle: Single Corner Snipped 10">
              <a:extLst>
                <a:ext uri="{FF2B5EF4-FFF2-40B4-BE49-F238E27FC236}">
                  <a16:creationId xmlns:a16="http://schemas.microsoft.com/office/drawing/2014/main" id="{006B9434-0390-48DA-A988-8254FCB40476}"/>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28</a:t>
            </a:fld>
            <a:endParaRPr lang="en-GB" dirty="0"/>
          </a:p>
        </p:txBody>
      </p:sp>
      <p:pic>
        <p:nvPicPr>
          <p:cNvPr id="8" name="Picture 7">
            <a:extLst>
              <a:ext uri="{FF2B5EF4-FFF2-40B4-BE49-F238E27FC236}">
                <a16:creationId xmlns:a16="http://schemas.microsoft.com/office/drawing/2014/main" id="{310EF950-9D84-48D7-B76C-6B4AEFFFB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4" name="Title 3">
            <a:extLst>
              <a:ext uri="{FF2B5EF4-FFF2-40B4-BE49-F238E27FC236}">
                <a16:creationId xmlns:a16="http://schemas.microsoft.com/office/drawing/2014/main" id="{53CEA145-FB4C-498E-BF7C-54F26D1C1209}"/>
              </a:ext>
            </a:extLst>
          </p:cNvPr>
          <p:cNvSpPr>
            <a:spLocks noGrp="1"/>
          </p:cNvSpPr>
          <p:nvPr>
            <p:ph type="title"/>
          </p:nvPr>
        </p:nvSpPr>
        <p:spPr>
          <a:xfrm>
            <a:off x="241300" y="1651287"/>
            <a:ext cx="11756736" cy="2751522"/>
          </a:xfrm>
        </p:spPr>
        <p:txBody>
          <a:bodyPr/>
          <a:lstStyle/>
          <a:p>
            <a:r>
              <a:rPr lang="en-IN" dirty="0"/>
              <a:t>So to detect the signal change we will use interrupt methods instead of polling. But of which type ?</a:t>
            </a:r>
            <a:br>
              <a:rPr lang="en-IN" dirty="0"/>
            </a:br>
            <a:br>
              <a:rPr lang="en-IN" dirty="0"/>
            </a:br>
            <a:r>
              <a:rPr lang="en-IN" dirty="0"/>
              <a:t>			     1. Rising Edge</a:t>
            </a:r>
            <a:br>
              <a:rPr lang="en-IN" dirty="0"/>
            </a:br>
            <a:r>
              <a:rPr lang="en-IN" dirty="0"/>
              <a:t>			     2. Falling Edge</a:t>
            </a:r>
            <a:br>
              <a:rPr lang="en-IN" dirty="0"/>
            </a:br>
            <a:r>
              <a:rPr lang="en-IN" dirty="0"/>
              <a:t>                             3. Any logic change</a:t>
            </a:r>
          </a:p>
        </p:txBody>
      </p:sp>
      <p:sp>
        <p:nvSpPr>
          <p:cNvPr id="12" name="Title 3">
            <a:extLst>
              <a:ext uri="{FF2B5EF4-FFF2-40B4-BE49-F238E27FC236}">
                <a16:creationId xmlns:a16="http://schemas.microsoft.com/office/drawing/2014/main" id="{690B83FB-B485-4FEE-9F7E-D9E3A8C1A801}"/>
              </a:ext>
            </a:extLst>
          </p:cNvPr>
          <p:cNvSpPr txBox="1">
            <a:spLocks/>
          </p:cNvSpPr>
          <p:nvPr/>
        </p:nvSpPr>
        <p:spPr>
          <a:xfrm>
            <a:off x="217632" y="5206713"/>
            <a:ext cx="11756736"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IN" dirty="0"/>
              <a:t>ANS: </a:t>
            </a:r>
            <a:r>
              <a:rPr lang="en-IN" dirty="0">
                <a:solidFill>
                  <a:srgbClr val="FFC000"/>
                </a:solidFill>
              </a:rPr>
              <a:t>Falling Edge </a:t>
            </a:r>
          </a:p>
        </p:txBody>
      </p:sp>
    </p:spTree>
    <p:extLst>
      <p:ext uri="{BB962C8B-B14F-4D97-AF65-F5344CB8AC3E}">
        <p14:creationId xmlns:p14="http://schemas.microsoft.com/office/powerpoint/2010/main" val="369117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anim calcmode="lin" valueType="num">
                                      <p:cBhvr>
                                        <p:cTn id="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5C2A74A-8596-4FD6-8E55-75C8F6658B75}"/>
              </a:ext>
            </a:extLst>
          </p:cNvPr>
          <p:cNvGrpSpPr/>
          <p:nvPr/>
        </p:nvGrpSpPr>
        <p:grpSpPr>
          <a:xfrm>
            <a:off x="10967" y="1077471"/>
            <a:ext cx="12192001" cy="5787862"/>
            <a:chOff x="-1" y="1357409"/>
            <a:chExt cx="12192001" cy="4917518"/>
          </a:xfrm>
        </p:grpSpPr>
        <p:sp>
          <p:nvSpPr>
            <p:cNvPr id="10" name="Rectangle: Single Corner Snipped 9">
              <a:extLst>
                <a:ext uri="{FF2B5EF4-FFF2-40B4-BE49-F238E27FC236}">
                  <a16:creationId xmlns:a16="http://schemas.microsoft.com/office/drawing/2014/main" id="{47232E0A-1A21-4303-934F-F5C1C5440E15}"/>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1" name="Rectangle: Single Corner Snipped 10">
              <a:extLst>
                <a:ext uri="{FF2B5EF4-FFF2-40B4-BE49-F238E27FC236}">
                  <a16:creationId xmlns:a16="http://schemas.microsoft.com/office/drawing/2014/main" id="{006B9434-0390-48DA-A988-8254FCB40476}"/>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513774" y="431140"/>
            <a:ext cx="11214100" cy="646331"/>
          </a:xfrm>
        </p:spPr>
        <p:txBody>
          <a:bodyPr/>
          <a:lstStyle/>
          <a:p>
            <a:r>
              <a:rPr lang="en-US" sz="4000" dirty="0">
                <a:solidFill>
                  <a:srgbClr val="FFC000"/>
                </a:solidFill>
              </a:rPr>
              <a:t>Circuit Connection: </a:t>
            </a:r>
            <a:r>
              <a:rPr lang="en-US" sz="4000" u="sng" dirty="0">
                <a:solidFill>
                  <a:srgbClr val="FFC000"/>
                </a:solidFill>
              </a:rPr>
              <a:t> </a:t>
            </a:r>
            <a:endParaRPr lang="en-GB" sz="4000" u="sng" dirty="0">
              <a:solidFill>
                <a:srgbClr val="FFC000"/>
              </a:solidFill>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29</a:t>
            </a:fld>
            <a:endParaRPr lang="en-GB" dirty="0"/>
          </a:p>
        </p:txBody>
      </p:sp>
      <p:pic>
        <p:nvPicPr>
          <p:cNvPr id="8" name="Picture 7">
            <a:extLst>
              <a:ext uri="{FF2B5EF4-FFF2-40B4-BE49-F238E27FC236}">
                <a16:creationId xmlns:a16="http://schemas.microsoft.com/office/drawing/2014/main" id="{310EF950-9D84-48D7-B76C-6B4AEFFFB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3" name="Oval 2">
            <a:extLst>
              <a:ext uri="{FF2B5EF4-FFF2-40B4-BE49-F238E27FC236}">
                <a16:creationId xmlns:a16="http://schemas.microsoft.com/office/drawing/2014/main" id="{349CD39C-3991-4834-AA7F-889853A2D72F}"/>
              </a:ext>
            </a:extLst>
          </p:cNvPr>
          <p:cNvSpPr/>
          <p:nvPr/>
        </p:nvSpPr>
        <p:spPr>
          <a:xfrm>
            <a:off x="195003" y="595744"/>
            <a:ext cx="281939" cy="279689"/>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Graphic 11">
            <a:extLst>
              <a:ext uri="{FF2B5EF4-FFF2-40B4-BE49-F238E27FC236}">
                <a16:creationId xmlns:a16="http://schemas.microsoft.com/office/drawing/2014/main" id="{66A1C418-81AB-4823-A6B5-9AABBBF0A9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942" y="2422051"/>
            <a:ext cx="4433293" cy="3098702"/>
          </a:xfrm>
          <a:prstGeom prst="rect">
            <a:avLst/>
          </a:prstGeom>
        </p:spPr>
      </p:pic>
      <p:pic>
        <p:nvPicPr>
          <p:cNvPr id="20" name="Graphic 19">
            <a:extLst>
              <a:ext uri="{FF2B5EF4-FFF2-40B4-BE49-F238E27FC236}">
                <a16:creationId xmlns:a16="http://schemas.microsoft.com/office/drawing/2014/main" id="{E573C560-AA2A-4ED7-B057-CEBF5884320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85778" y="1963656"/>
            <a:ext cx="6069622" cy="3860799"/>
          </a:xfrm>
          <a:prstGeom prst="rect">
            <a:avLst/>
          </a:prstGeom>
        </p:spPr>
      </p:pic>
      <p:pic>
        <p:nvPicPr>
          <p:cNvPr id="16" name="Graphic 15">
            <a:extLst>
              <a:ext uri="{FF2B5EF4-FFF2-40B4-BE49-F238E27FC236}">
                <a16:creationId xmlns:a16="http://schemas.microsoft.com/office/drawing/2014/main" id="{7BDE7C66-B27F-4290-B08F-F159CCC4E5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52488" y="1938118"/>
            <a:ext cx="530202" cy="995574"/>
          </a:xfrm>
          <a:prstGeom prst="rect">
            <a:avLst/>
          </a:prstGeom>
        </p:spPr>
      </p:pic>
      <p:cxnSp>
        <p:nvCxnSpPr>
          <p:cNvPr id="25" name="Straight Connector 24">
            <a:extLst>
              <a:ext uri="{FF2B5EF4-FFF2-40B4-BE49-F238E27FC236}">
                <a16:creationId xmlns:a16="http://schemas.microsoft.com/office/drawing/2014/main" id="{C97F2919-80D6-4A73-A983-0E05D3A78A3B}"/>
              </a:ext>
            </a:extLst>
          </p:cNvPr>
          <p:cNvCxnSpPr>
            <a:cxnSpLocks/>
          </p:cNvCxnSpPr>
          <p:nvPr/>
        </p:nvCxnSpPr>
        <p:spPr>
          <a:xfrm flipV="1">
            <a:off x="6553199" y="3429001"/>
            <a:ext cx="0" cy="2235843"/>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CF91025-3396-497C-B0A4-B088C4EEE8A3}"/>
              </a:ext>
            </a:extLst>
          </p:cNvPr>
          <p:cNvCxnSpPr>
            <a:cxnSpLocks/>
          </p:cNvCxnSpPr>
          <p:nvPr/>
        </p:nvCxnSpPr>
        <p:spPr>
          <a:xfrm flipV="1">
            <a:off x="3283526" y="5664844"/>
            <a:ext cx="3269673" cy="1"/>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8B8AA10-5681-4231-83DB-C2C382883AB4}"/>
              </a:ext>
            </a:extLst>
          </p:cNvPr>
          <p:cNvCxnSpPr>
            <a:cxnSpLocks/>
          </p:cNvCxnSpPr>
          <p:nvPr/>
        </p:nvCxnSpPr>
        <p:spPr>
          <a:xfrm flipV="1">
            <a:off x="3283526" y="5361709"/>
            <a:ext cx="0" cy="303135"/>
          </a:xfrm>
          <a:prstGeom prst="line">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A00B855-1432-4204-9D69-A69373D6B0F9}"/>
              </a:ext>
            </a:extLst>
          </p:cNvPr>
          <p:cNvCxnSpPr>
            <a:cxnSpLocks/>
          </p:cNvCxnSpPr>
          <p:nvPr/>
        </p:nvCxnSpPr>
        <p:spPr>
          <a:xfrm flipV="1">
            <a:off x="2978719" y="5347852"/>
            <a:ext cx="0" cy="476603"/>
          </a:xfrm>
          <a:prstGeom prst="line">
            <a:avLst/>
          </a:prstGeom>
          <a:ln w="762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F1AB06E-AAF8-4309-BD91-767E2A1F52E8}"/>
              </a:ext>
            </a:extLst>
          </p:cNvPr>
          <p:cNvCxnSpPr>
            <a:cxnSpLocks/>
          </p:cNvCxnSpPr>
          <p:nvPr/>
        </p:nvCxnSpPr>
        <p:spPr>
          <a:xfrm flipV="1">
            <a:off x="2978727" y="5831100"/>
            <a:ext cx="3782291" cy="1"/>
          </a:xfrm>
          <a:prstGeom prst="line">
            <a:avLst/>
          </a:prstGeom>
          <a:ln w="762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362DD8E-1AB8-4156-82E9-1F411670541E}"/>
              </a:ext>
            </a:extLst>
          </p:cNvPr>
          <p:cNvCxnSpPr>
            <a:cxnSpLocks/>
          </p:cNvCxnSpPr>
          <p:nvPr/>
        </p:nvCxnSpPr>
        <p:spPr>
          <a:xfrm flipV="1">
            <a:off x="6733309" y="3609111"/>
            <a:ext cx="0" cy="2235843"/>
          </a:xfrm>
          <a:prstGeom prst="line">
            <a:avLst/>
          </a:prstGeom>
          <a:ln w="76200" cap="rnd">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9D9504E-6859-4E2B-B46B-CB60C95FCF5E}"/>
              </a:ext>
            </a:extLst>
          </p:cNvPr>
          <p:cNvCxnSpPr>
            <a:cxnSpLocks/>
          </p:cNvCxnSpPr>
          <p:nvPr/>
        </p:nvCxnSpPr>
        <p:spPr>
          <a:xfrm>
            <a:off x="4308761" y="1705330"/>
            <a:ext cx="3283528" cy="0"/>
          </a:xfrm>
          <a:prstGeom prst="line">
            <a:avLst/>
          </a:prstGeom>
          <a:ln w="76200" cap="rnd">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223A9B5-3DCC-42CC-8BD8-9629E314AB15}"/>
              </a:ext>
            </a:extLst>
          </p:cNvPr>
          <p:cNvCxnSpPr>
            <a:cxnSpLocks/>
          </p:cNvCxnSpPr>
          <p:nvPr/>
        </p:nvCxnSpPr>
        <p:spPr>
          <a:xfrm>
            <a:off x="4308761" y="1719184"/>
            <a:ext cx="0" cy="854365"/>
          </a:xfrm>
          <a:prstGeom prst="line">
            <a:avLst/>
          </a:prstGeom>
          <a:ln w="76200" cap="rnd">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12D0B07-9D06-44CF-AD52-CF799A1C775C}"/>
              </a:ext>
            </a:extLst>
          </p:cNvPr>
          <p:cNvCxnSpPr>
            <a:cxnSpLocks/>
          </p:cNvCxnSpPr>
          <p:nvPr/>
        </p:nvCxnSpPr>
        <p:spPr>
          <a:xfrm>
            <a:off x="7592289" y="1705329"/>
            <a:ext cx="0" cy="1564344"/>
          </a:xfrm>
          <a:prstGeom prst="line">
            <a:avLst/>
          </a:prstGeom>
          <a:ln w="76200" cap="rnd">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B1C4632-CF43-4975-89A4-34C3FC10E733}"/>
              </a:ext>
            </a:extLst>
          </p:cNvPr>
          <p:cNvCxnSpPr>
            <a:cxnSpLocks/>
          </p:cNvCxnSpPr>
          <p:nvPr/>
        </p:nvCxnSpPr>
        <p:spPr>
          <a:xfrm flipV="1">
            <a:off x="6896964" y="3267501"/>
            <a:ext cx="695325" cy="1"/>
          </a:xfrm>
          <a:prstGeom prst="line">
            <a:avLst/>
          </a:prstGeom>
          <a:ln w="76200" cap="rnd">
            <a:solidFill>
              <a:srgbClr val="FFC000"/>
            </a:solidFill>
          </a:ln>
        </p:spPr>
        <p:style>
          <a:lnRef idx="1">
            <a:schemeClr val="accent1"/>
          </a:lnRef>
          <a:fillRef idx="0">
            <a:schemeClr val="accent1"/>
          </a:fillRef>
          <a:effectRef idx="0">
            <a:schemeClr val="accent1"/>
          </a:effectRef>
          <a:fontRef idx="minor">
            <a:schemeClr val="tx1"/>
          </a:fontRef>
        </p:style>
      </p:cxnSp>
      <p:sp>
        <p:nvSpPr>
          <p:cNvPr id="43" name="Title 3">
            <a:extLst>
              <a:ext uri="{FF2B5EF4-FFF2-40B4-BE49-F238E27FC236}">
                <a16:creationId xmlns:a16="http://schemas.microsoft.com/office/drawing/2014/main" id="{EC703C52-F13B-4CAD-86C4-12E7DFC8EB3A}"/>
              </a:ext>
            </a:extLst>
          </p:cNvPr>
          <p:cNvSpPr txBox="1">
            <a:spLocks/>
          </p:cNvSpPr>
          <p:nvPr/>
        </p:nvSpPr>
        <p:spPr>
          <a:xfrm>
            <a:off x="367148" y="6149584"/>
            <a:ext cx="2443012"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IN" dirty="0"/>
              <a:t>Receiver</a:t>
            </a:r>
          </a:p>
        </p:txBody>
      </p:sp>
    </p:spTree>
    <p:extLst>
      <p:ext uri="{BB962C8B-B14F-4D97-AF65-F5344CB8AC3E}">
        <p14:creationId xmlns:p14="http://schemas.microsoft.com/office/powerpoint/2010/main" val="2978431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513774" y="555832"/>
            <a:ext cx="11214100" cy="646331"/>
          </a:xfrm>
        </p:spPr>
        <p:txBody>
          <a:bodyPr/>
          <a:lstStyle/>
          <a:p>
            <a:r>
              <a:rPr lang="en-US" sz="4000" u="sng" dirty="0">
                <a:solidFill>
                  <a:srgbClr val="FFC000"/>
                </a:solidFill>
              </a:rPr>
              <a:t>IR Communication</a:t>
            </a:r>
            <a:r>
              <a:rPr lang="en-US" sz="4000" dirty="0">
                <a:solidFill>
                  <a:srgbClr val="FFC000"/>
                </a:solidFill>
              </a:rPr>
              <a:t>:</a:t>
            </a:r>
            <a:r>
              <a:rPr lang="en-US" sz="4000" u="sng" dirty="0">
                <a:solidFill>
                  <a:srgbClr val="FFC000"/>
                </a:solidFill>
              </a:rPr>
              <a:t> </a:t>
            </a:r>
            <a:endParaRPr lang="en-GB" sz="4000" u="sng" dirty="0">
              <a:solidFill>
                <a:srgbClr val="FFC000"/>
              </a:solidFill>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3</a:t>
            </a:fld>
            <a:endParaRPr lang="en-GB" dirty="0"/>
          </a:p>
        </p:txBody>
      </p:sp>
      <p:pic>
        <p:nvPicPr>
          <p:cNvPr id="8" name="Picture 7">
            <a:extLst>
              <a:ext uri="{FF2B5EF4-FFF2-40B4-BE49-F238E27FC236}">
                <a16:creationId xmlns:a16="http://schemas.microsoft.com/office/drawing/2014/main" id="{310EF950-9D84-48D7-B76C-6B4AEFFFB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3" name="Oval 2">
            <a:extLst>
              <a:ext uri="{FF2B5EF4-FFF2-40B4-BE49-F238E27FC236}">
                <a16:creationId xmlns:a16="http://schemas.microsoft.com/office/drawing/2014/main" id="{349CD39C-3991-4834-AA7F-889853A2D72F}"/>
              </a:ext>
            </a:extLst>
          </p:cNvPr>
          <p:cNvSpPr/>
          <p:nvPr/>
        </p:nvSpPr>
        <p:spPr>
          <a:xfrm>
            <a:off x="195003" y="720436"/>
            <a:ext cx="281939" cy="279689"/>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41B25C7D-EB74-43C8-B3EC-E94026BC60D2}"/>
              </a:ext>
            </a:extLst>
          </p:cNvPr>
          <p:cNvSpPr/>
          <p:nvPr/>
        </p:nvSpPr>
        <p:spPr>
          <a:xfrm>
            <a:off x="682336" y="1646455"/>
            <a:ext cx="7622166" cy="3908762"/>
          </a:xfrm>
          <a:prstGeom prst="rect">
            <a:avLst/>
          </a:prstGeom>
        </p:spPr>
        <p:txBody>
          <a:bodyPr wrap="square">
            <a:spAutoFit/>
          </a:bodyPr>
          <a:lstStyle/>
          <a:p>
            <a:pPr marL="457200" indent="-457200">
              <a:buFont typeface="Wingdings" panose="05000000000000000000" pitchFamily="2" charset="2"/>
              <a:buChar char="v"/>
            </a:pPr>
            <a:r>
              <a:rPr lang="en-US" sz="2800" dirty="0">
                <a:solidFill>
                  <a:schemeClr val="bg1"/>
                </a:solidFill>
                <a:latin typeface="Times New Roman" panose="02020603050405020304" pitchFamily="18" charset="0"/>
                <a:cs typeface="Times New Roman" panose="02020603050405020304" pitchFamily="18" charset="0"/>
              </a:rPr>
              <a:t>Communication in which IR rays are involved.</a:t>
            </a:r>
          </a:p>
          <a:p>
            <a:endParaRPr lang="en-US" sz="2400" dirty="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800" dirty="0">
                <a:solidFill>
                  <a:schemeClr val="bg1"/>
                </a:solidFill>
                <a:latin typeface="Times New Roman" panose="02020603050405020304" pitchFamily="18" charset="0"/>
                <a:cs typeface="Times New Roman" panose="02020603050405020304" pitchFamily="18" charset="0"/>
              </a:rPr>
              <a:t>Most common, inexpensive, and easy to use mode of communication.</a:t>
            </a:r>
          </a:p>
          <a:p>
            <a:pPr marL="457200" indent="-457200">
              <a:buFont typeface="Wingdings" panose="05000000000000000000" pitchFamily="2" charset="2"/>
              <a:buChar char="v"/>
            </a:pPr>
            <a:endParaRPr lang="en-US" sz="2800" dirty="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800" dirty="0">
                <a:solidFill>
                  <a:schemeClr val="bg1"/>
                </a:solidFill>
                <a:latin typeface="Times New Roman" panose="02020603050405020304" pitchFamily="18" charset="0"/>
                <a:cs typeface="Times New Roman" panose="02020603050405020304" pitchFamily="18" charset="0"/>
              </a:rPr>
              <a:t>IR is undetectable by human eye. It has a wavelength longer than the visible spectrum.</a:t>
            </a:r>
          </a:p>
          <a:p>
            <a:pPr marL="457200" indent="-457200">
              <a:buFont typeface="Wingdings" panose="05000000000000000000" pitchFamily="2" charset="2"/>
              <a:buChar char="v"/>
            </a:pPr>
            <a:endParaRPr lang="en-US" sz="2800" dirty="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800" dirty="0">
                <a:solidFill>
                  <a:schemeClr val="bg1"/>
                </a:solidFill>
                <a:latin typeface="Times New Roman" panose="02020603050405020304" pitchFamily="18" charset="0"/>
                <a:cs typeface="Times New Roman" panose="02020603050405020304" pitchFamily="18" charset="0"/>
              </a:rPr>
              <a:t>Wavelength: </a:t>
            </a:r>
            <a:r>
              <a:rPr lang="en-US" sz="2800" dirty="0">
                <a:solidFill>
                  <a:schemeClr val="bg1"/>
                </a:solidFill>
                <a:cs typeface="Times New Roman" panose="02020603050405020304" pitchFamily="18" charset="0"/>
              </a:rPr>
              <a:t>7oo</a:t>
            </a:r>
            <a:r>
              <a:rPr lang="en-US" sz="2800" dirty="0">
                <a:solidFill>
                  <a:schemeClr val="bg1"/>
                </a:solidFill>
                <a:latin typeface="Times New Roman" panose="02020603050405020304" pitchFamily="18" charset="0"/>
                <a:cs typeface="Times New Roman" panose="02020603050405020304" pitchFamily="18" charset="0"/>
              </a:rPr>
              <a:t> nm to 1 mm.</a:t>
            </a:r>
            <a:endParaRPr lang="en-IN" sz="2800" dirty="0">
              <a:solidFill>
                <a:schemeClr val="bg1"/>
              </a:solidFill>
              <a:latin typeface="Times New Roman" panose="02020603050405020304" pitchFamily="18" charset="0"/>
              <a:cs typeface="Times New Roman" panose="02020603050405020304" pitchFamily="18" charset="0"/>
            </a:endParaRPr>
          </a:p>
        </p:txBody>
      </p:sp>
      <p:pic>
        <p:nvPicPr>
          <p:cNvPr id="1026" name="Picture 2" descr="LED - Infrared 950nm">
            <a:extLst>
              <a:ext uri="{FF2B5EF4-FFF2-40B4-BE49-F238E27FC236}">
                <a16:creationId xmlns:a16="http://schemas.microsoft.com/office/drawing/2014/main" id="{B2BC27FA-6F58-4652-81FC-F77270A492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5999" y="1000125"/>
            <a:ext cx="2688308" cy="26883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R Receiver Diode - TSOP38238">
            <a:extLst>
              <a:ext uri="{FF2B5EF4-FFF2-40B4-BE49-F238E27FC236}">
                <a16:creationId xmlns:a16="http://schemas.microsoft.com/office/drawing/2014/main" id="{9D9D09F0-A919-46BF-9D8A-8E73CCC43F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6000" y="3809330"/>
            <a:ext cx="2688307" cy="2688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00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5C2A74A-8596-4FD6-8E55-75C8F6658B75}"/>
              </a:ext>
            </a:extLst>
          </p:cNvPr>
          <p:cNvGrpSpPr/>
          <p:nvPr/>
        </p:nvGrpSpPr>
        <p:grpSpPr>
          <a:xfrm>
            <a:off x="10967" y="980486"/>
            <a:ext cx="12192001" cy="5877513"/>
            <a:chOff x="-1" y="1357409"/>
            <a:chExt cx="12192001" cy="4917518"/>
          </a:xfrm>
        </p:grpSpPr>
        <p:sp>
          <p:nvSpPr>
            <p:cNvPr id="10" name="Rectangle: Single Corner Snipped 9">
              <a:extLst>
                <a:ext uri="{FF2B5EF4-FFF2-40B4-BE49-F238E27FC236}">
                  <a16:creationId xmlns:a16="http://schemas.microsoft.com/office/drawing/2014/main" id="{47232E0A-1A21-4303-934F-F5C1C5440E15}"/>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1" name="Rectangle: Single Corner Snipped 10">
              <a:extLst>
                <a:ext uri="{FF2B5EF4-FFF2-40B4-BE49-F238E27FC236}">
                  <a16:creationId xmlns:a16="http://schemas.microsoft.com/office/drawing/2014/main" id="{006B9434-0390-48DA-A988-8254FCB40476}"/>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513774" y="251028"/>
            <a:ext cx="11214100" cy="646331"/>
          </a:xfrm>
        </p:spPr>
        <p:txBody>
          <a:bodyPr/>
          <a:lstStyle/>
          <a:p>
            <a:r>
              <a:rPr lang="en-US" sz="4000" dirty="0">
                <a:solidFill>
                  <a:srgbClr val="FFC000"/>
                </a:solidFill>
              </a:rPr>
              <a:t>Coding: </a:t>
            </a:r>
            <a:r>
              <a:rPr lang="en-US" sz="4000" u="sng" dirty="0">
                <a:solidFill>
                  <a:srgbClr val="FFC000"/>
                </a:solidFill>
              </a:rPr>
              <a:t> </a:t>
            </a:r>
            <a:endParaRPr lang="en-GB" sz="4000" u="sng" dirty="0">
              <a:solidFill>
                <a:srgbClr val="FFC000"/>
              </a:solidFill>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30</a:t>
            </a:fld>
            <a:endParaRPr lang="en-GB" dirty="0"/>
          </a:p>
        </p:txBody>
      </p:sp>
      <p:pic>
        <p:nvPicPr>
          <p:cNvPr id="8" name="Picture 7">
            <a:extLst>
              <a:ext uri="{FF2B5EF4-FFF2-40B4-BE49-F238E27FC236}">
                <a16:creationId xmlns:a16="http://schemas.microsoft.com/office/drawing/2014/main" id="{310EF950-9D84-48D7-B76C-6B4AEFFFB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3" name="Oval 2">
            <a:extLst>
              <a:ext uri="{FF2B5EF4-FFF2-40B4-BE49-F238E27FC236}">
                <a16:creationId xmlns:a16="http://schemas.microsoft.com/office/drawing/2014/main" id="{349CD39C-3991-4834-AA7F-889853A2D72F}"/>
              </a:ext>
            </a:extLst>
          </p:cNvPr>
          <p:cNvSpPr/>
          <p:nvPr/>
        </p:nvSpPr>
        <p:spPr>
          <a:xfrm>
            <a:off x="195003" y="415633"/>
            <a:ext cx="281939" cy="279689"/>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6270B52A-EAED-4754-BE89-2888C197C051}"/>
              </a:ext>
            </a:extLst>
          </p:cNvPr>
          <p:cNvSpPr/>
          <p:nvPr/>
        </p:nvSpPr>
        <p:spPr>
          <a:xfrm>
            <a:off x="337127" y="1866113"/>
            <a:ext cx="11567393" cy="4631524"/>
          </a:xfrm>
          <a:prstGeom prst="rect">
            <a:avLst/>
          </a:prstGeom>
        </p:spPr>
        <p:txBody>
          <a:bodyPr wrap="square">
            <a:spAutoFit/>
          </a:bodyPr>
          <a:lstStyle/>
          <a:p>
            <a:pPr marL="457200" indent="-457200">
              <a:lnSpc>
                <a:spcPct val="150000"/>
              </a:lnSpc>
              <a:buFont typeface="Wingdings" panose="05000000000000000000" pitchFamily="2" charset="2"/>
              <a:buChar char="v"/>
            </a:pPr>
            <a:r>
              <a:rPr lang="en-US" sz="2800" i="1" dirty="0">
                <a:solidFill>
                  <a:schemeClr val="bg1"/>
                </a:solidFill>
                <a:latin typeface="Times New Roman" panose="02020603050405020304" pitchFamily="18" charset="0"/>
                <a:cs typeface="Times New Roman" panose="02020603050405020304" pitchFamily="18" charset="0"/>
              </a:rPr>
              <a:t>Enable falling edge interrupt. Connect OUT  to PIN2</a:t>
            </a:r>
          </a:p>
          <a:p>
            <a:pPr marL="457200" indent="-457200">
              <a:lnSpc>
                <a:spcPct val="150000"/>
              </a:lnSpc>
              <a:buFont typeface="Wingdings" panose="05000000000000000000" pitchFamily="2" charset="2"/>
              <a:buChar char="v"/>
            </a:pPr>
            <a:r>
              <a:rPr lang="en-IN" sz="2800" i="1" dirty="0">
                <a:solidFill>
                  <a:schemeClr val="bg1"/>
                </a:solidFill>
                <a:latin typeface="Times New Roman" panose="02020603050405020304" pitchFamily="18" charset="0"/>
                <a:cs typeface="Times New Roman" panose="02020603050405020304" pitchFamily="18" charset="0"/>
              </a:rPr>
              <a:t>Now timer for 1ms count (precise) we will use TIMER 0</a:t>
            </a:r>
          </a:p>
          <a:p>
            <a:pPr marL="457200" indent="-457200">
              <a:lnSpc>
                <a:spcPct val="150000"/>
              </a:lnSpc>
              <a:buFont typeface="Wingdings" panose="05000000000000000000" pitchFamily="2" charset="2"/>
              <a:buChar char="v"/>
            </a:pPr>
            <a:r>
              <a:rPr lang="en-IN" sz="2800" i="1" dirty="0">
                <a:solidFill>
                  <a:schemeClr val="bg1"/>
                </a:solidFill>
                <a:latin typeface="Times New Roman" panose="02020603050405020304" pitchFamily="18" charset="0"/>
                <a:cs typeface="Times New Roman" panose="02020603050405020304" pitchFamily="18" charset="0"/>
              </a:rPr>
              <a:t>Timer 0, CTC Mode, 64 bit </a:t>
            </a:r>
            <a:r>
              <a:rPr lang="en-IN" sz="2800" i="1" dirty="0" err="1">
                <a:solidFill>
                  <a:schemeClr val="bg1"/>
                </a:solidFill>
                <a:latin typeface="Times New Roman" panose="02020603050405020304" pitchFamily="18" charset="0"/>
                <a:cs typeface="Times New Roman" panose="02020603050405020304" pitchFamily="18" charset="0"/>
              </a:rPr>
              <a:t>prescaling</a:t>
            </a:r>
            <a:r>
              <a:rPr lang="en-IN" sz="2800" i="1" dirty="0">
                <a:solidFill>
                  <a:schemeClr val="bg1"/>
                </a:solidFill>
                <a:latin typeface="Times New Roman" panose="02020603050405020304" pitchFamily="18" charset="0"/>
                <a:cs typeface="Times New Roman" panose="02020603050405020304" pitchFamily="18" charset="0"/>
              </a:rPr>
              <a:t> </a:t>
            </a:r>
            <a:br>
              <a:rPr lang="en-IN" sz="2800" i="1" dirty="0">
                <a:solidFill>
                  <a:schemeClr val="bg1"/>
                </a:solidFill>
                <a:latin typeface="Times New Roman" panose="02020603050405020304" pitchFamily="18" charset="0"/>
                <a:cs typeface="Times New Roman" panose="02020603050405020304" pitchFamily="18" charset="0"/>
              </a:rPr>
            </a:br>
            <a:r>
              <a:rPr lang="en-IN" sz="2800" i="1" dirty="0">
                <a:solidFill>
                  <a:schemeClr val="bg1"/>
                </a:solidFill>
                <a:latin typeface="Times New Roman" panose="02020603050405020304" pitchFamily="18" charset="0"/>
                <a:cs typeface="Times New Roman" panose="02020603050405020304" pitchFamily="18" charset="0"/>
              </a:rPr>
              <a:t>This gives 1 tick = 4µs, this gives for 1ms we have to count 250 Ticks.</a:t>
            </a:r>
            <a:br>
              <a:rPr lang="en-IN" sz="2800" i="1" dirty="0">
                <a:solidFill>
                  <a:schemeClr val="bg1"/>
                </a:solidFill>
                <a:latin typeface="Times New Roman" panose="02020603050405020304" pitchFamily="18" charset="0"/>
                <a:cs typeface="Times New Roman" panose="02020603050405020304" pitchFamily="18" charset="0"/>
              </a:rPr>
            </a:br>
            <a:r>
              <a:rPr lang="en-IN" sz="2800" i="1" dirty="0">
                <a:solidFill>
                  <a:schemeClr val="bg1"/>
                </a:solidFill>
                <a:latin typeface="Times New Roman" panose="02020603050405020304" pitchFamily="18" charset="0"/>
                <a:cs typeface="Times New Roman" panose="02020603050405020304" pitchFamily="18" charset="0"/>
              </a:rPr>
              <a:t>So OCR0A = 250</a:t>
            </a:r>
            <a:endParaRPr lang="en-US" sz="2800" i="1" dirty="0">
              <a:solidFill>
                <a:schemeClr val="bg1"/>
              </a:solidFill>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v"/>
            </a:pPr>
            <a:endParaRPr lang="en-US" sz="3200"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US"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1652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5C2A74A-8596-4FD6-8E55-75C8F6658B75}"/>
              </a:ext>
            </a:extLst>
          </p:cNvPr>
          <p:cNvGrpSpPr/>
          <p:nvPr/>
        </p:nvGrpSpPr>
        <p:grpSpPr>
          <a:xfrm>
            <a:off x="10967" y="855791"/>
            <a:ext cx="12192001" cy="5877513"/>
            <a:chOff x="-1" y="1357409"/>
            <a:chExt cx="12192001" cy="4917518"/>
          </a:xfrm>
        </p:grpSpPr>
        <p:sp>
          <p:nvSpPr>
            <p:cNvPr id="10" name="Rectangle: Single Corner Snipped 9">
              <a:extLst>
                <a:ext uri="{FF2B5EF4-FFF2-40B4-BE49-F238E27FC236}">
                  <a16:creationId xmlns:a16="http://schemas.microsoft.com/office/drawing/2014/main" id="{47232E0A-1A21-4303-934F-F5C1C5440E15}"/>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1" name="Rectangle: Single Corner Snipped 10">
              <a:extLst>
                <a:ext uri="{FF2B5EF4-FFF2-40B4-BE49-F238E27FC236}">
                  <a16:creationId xmlns:a16="http://schemas.microsoft.com/office/drawing/2014/main" id="{006B9434-0390-48DA-A988-8254FCB40476}"/>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513774" y="251028"/>
            <a:ext cx="11214100" cy="646331"/>
          </a:xfrm>
        </p:spPr>
        <p:txBody>
          <a:bodyPr/>
          <a:lstStyle/>
          <a:p>
            <a:r>
              <a:rPr lang="en-US" sz="4000" dirty="0">
                <a:solidFill>
                  <a:srgbClr val="FFC000"/>
                </a:solidFill>
              </a:rPr>
              <a:t>Coding(Contd.): </a:t>
            </a:r>
            <a:r>
              <a:rPr lang="en-US" sz="4000" u="sng" dirty="0">
                <a:solidFill>
                  <a:srgbClr val="FFC000"/>
                </a:solidFill>
              </a:rPr>
              <a:t> </a:t>
            </a:r>
            <a:endParaRPr lang="en-GB" sz="4000" u="sng" dirty="0">
              <a:solidFill>
                <a:srgbClr val="FFC000"/>
              </a:solidFill>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31</a:t>
            </a:fld>
            <a:endParaRPr lang="en-GB" dirty="0"/>
          </a:p>
        </p:txBody>
      </p:sp>
      <p:pic>
        <p:nvPicPr>
          <p:cNvPr id="8" name="Picture 7">
            <a:extLst>
              <a:ext uri="{FF2B5EF4-FFF2-40B4-BE49-F238E27FC236}">
                <a16:creationId xmlns:a16="http://schemas.microsoft.com/office/drawing/2014/main" id="{310EF950-9D84-48D7-B76C-6B4AEFFFB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3" name="Oval 2">
            <a:extLst>
              <a:ext uri="{FF2B5EF4-FFF2-40B4-BE49-F238E27FC236}">
                <a16:creationId xmlns:a16="http://schemas.microsoft.com/office/drawing/2014/main" id="{349CD39C-3991-4834-AA7F-889853A2D72F}"/>
              </a:ext>
            </a:extLst>
          </p:cNvPr>
          <p:cNvSpPr/>
          <p:nvPr/>
        </p:nvSpPr>
        <p:spPr>
          <a:xfrm>
            <a:off x="195003" y="415633"/>
            <a:ext cx="281939" cy="279689"/>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B8E06424-73A3-42F6-B4A4-F2EDFEA07C43}"/>
              </a:ext>
            </a:extLst>
          </p:cNvPr>
          <p:cNvSpPr/>
          <p:nvPr/>
        </p:nvSpPr>
        <p:spPr>
          <a:xfrm>
            <a:off x="195003" y="869649"/>
            <a:ext cx="7412712" cy="6186309"/>
          </a:xfrm>
          <a:prstGeom prst="rect">
            <a:avLst/>
          </a:prstGeom>
        </p:spPr>
        <p:txBody>
          <a:bodyPr wrap="square">
            <a:spAutoFit/>
          </a:bodyPr>
          <a:lstStyle/>
          <a:p>
            <a:r>
              <a:rPr lang="en-IN" dirty="0">
                <a:solidFill>
                  <a:schemeClr val="bg1"/>
                </a:solidFill>
                <a:latin typeface="Lucida Console" panose="020B0609040504020204" pitchFamily="49" charset="0"/>
              </a:rPr>
              <a:t>ISR(TIMER0_COMPA_vect) {</a:t>
            </a:r>
          </a:p>
          <a:p>
            <a:r>
              <a:rPr lang="en-IN" dirty="0">
                <a:solidFill>
                  <a:schemeClr val="bg1"/>
                </a:solidFill>
                <a:latin typeface="Lucida Console" panose="020B0609040504020204" pitchFamily="49" charset="0"/>
              </a:rPr>
              <a:t>  if(count&lt;50) </a:t>
            </a:r>
          </a:p>
          <a:p>
            <a:r>
              <a:rPr lang="en-IN" dirty="0">
                <a:solidFill>
                  <a:schemeClr val="bg1"/>
                </a:solidFill>
                <a:latin typeface="Lucida Console" panose="020B0609040504020204" pitchFamily="49" charset="0"/>
              </a:rPr>
              <a:t>	++count;</a:t>
            </a:r>
          </a:p>
          <a:p>
            <a:r>
              <a:rPr lang="en-IN" dirty="0">
                <a:solidFill>
                  <a:schemeClr val="bg1"/>
                </a:solidFill>
                <a:latin typeface="Lucida Console" panose="020B0609040504020204" pitchFamily="49" charset="0"/>
              </a:rPr>
              <a:t>}</a:t>
            </a:r>
          </a:p>
          <a:p>
            <a:endParaRPr lang="en-IN" dirty="0">
              <a:solidFill>
                <a:schemeClr val="bg1"/>
              </a:solidFill>
              <a:latin typeface="Lucida Console" panose="020B0609040504020204" pitchFamily="49" charset="0"/>
            </a:endParaRPr>
          </a:p>
          <a:p>
            <a:r>
              <a:rPr lang="en-IN" dirty="0">
                <a:solidFill>
                  <a:schemeClr val="bg1"/>
                </a:solidFill>
                <a:latin typeface="Lucida Console" panose="020B0609040504020204" pitchFamily="49" charset="0"/>
              </a:rPr>
              <a:t>ISR(INT0_vect) {</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timer_value</a:t>
            </a:r>
            <a:r>
              <a:rPr lang="en-IN" dirty="0">
                <a:solidFill>
                  <a:schemeClr val="bg1"/>
                </a:solidFill>
                <a:latin typeface="Lucida Console" panose="020B0609040504020204" pitchFamily="49" charset="0"/>
              </a:rPr>
              <a:t>=count;</a:t>
            </a:r>
          </a:p>
          <a:p>
            <a:r>
              <a:rPr lang="en-IN" dirty="0">
                <a:solidFill>
                  <a:schemeClr val="bg1"/>
                </a:solidFill>
                <a:latin typeface="Lucida Console" panose="020B0609040504020204" pitchFamily="49" charset="0"/>
              </a:rPr>
              <a:t>  count=0;</a:t>
            </a:r>
          </a:p>
          <a:p>
            <a:r>
              <a:rPr lang="en-IN" dirty="0">
                <a:solidFill>
                  <a:schemeClr val="bg1"/>
                </a:solidFill>
                <a:latin typeface="Lucida Console" panose="020B0609040504020204" pitchFamily="49" charset="0"/>
              </a:rPr>
              <a:t>  TCNT0=0;</a:t>
            </a:r>
          </a:p>
          <a:p>
            <a:r>
              <a:rPr lang="en-IN" dirty="0">
                <a:solidFill>
                  <a:schemeClr val="bg1"/>
                </a:solidFill>
                <a:latin typeface="Lucida Console" panose="020B0609040504020204" pitchFamily="49" charset="0"/>
              </a:rPr>
              <a:t>  if(</a:t>
            </a:r>
            <a:r>
              <a:rPr lang="en-IN" dirty="0" err="1">
                <a:solidFill>
                  <a:schemeClr val="bg1"/>
                </a:solidFill>
                <a:latin typeface="Lucida Console" panose="020B0609040504020204" pitchFamily="49" charset="0"/>
              </a:rPr>
              <a:t>sof</a:t>
            </a:r>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pulse_count</a:t>
            </a:r>
            <a:r>
              <a:rPr lang="en-IN" dirty="0">
                <a:solidFill>
                  <a:schemeClr val="bg1"/>
                </a:solidFill>
                <a:latin typeface="Lucida Console" panose="020B0609040504020204" pitchFamily="49" charset="0"/>
              </a:rPr>
              <a:t>;</a:t>
            </a:r>
          </a:p>
          <a:p>
            <a:r>
              <a:rPr lang="en-IN" dirty="0">
                <a:solidFill>
                  <a:schemeClr val="bg1"/>
                </a:solidFill>
                <a:latin typeface="Lucida Console" panose="020B0609040504020204" pitchFamily="49" charset="0"/>
              </a:rPr>
              <a:t>  }</a:t>
            </a:r>
          </a:p>
          <a:p>
            <a:endParaRPr lang="en-IN" dirty="0">
              <a:solidFill>
                <a:schemeClr val="bg1"/>
              </a:solidFill>
              <a:latin typeface="Lucida Console" panose="020B0609040504020204" pitchFamily="49" charset="0"/>
            </a:endParaRPr>
          </a:p>
          <a:p>
            <a:r>
              <a:rPr lang="en-IN" dirty="0">
                <a:solidFill>
                  <a:schemeClr val="bg1"/>
                </a:solidFill>
                <a:latin typeface="Lucida Console" panose="020B0609040504020204" pitchFamily="49" charset="0"/>
              </a:rPr>
              <a:t>  if(</a:t>
            </a:r>
            <a:r>
              <a:rPr lang="en-IN" dirty="0" err="1">
                <a:solidFill>
                  <a:schemeClr val="bg1"/>
                </a:solidFill>
                <a:latin typeface="Lucida Console" panose="020B0609040504020204" pitchFamily="49" charset="0"/>
              </a:rPr>
              <a:t>timer_value</a:t>
            </a:r>
            <a:r>
              <a:rPr lang="en-IN" dirty="0">
                <a:solidFill>
                  <a:schemeClr val="bg1"/>
                </a:solidFill>
                <a:latin typeface="Lucida Console" panose="020B0609040504020204" pitchFamily="49" charset="0"/>
              </a:rPr>
              <a:t>&gt;=13&amp;&amp;</a:t>
            </a:r>
            <a:r>
              <a:rPr lang="en-IN" dirty="0" err="1">
                <a:solidFill>
                  <a:schemeClr val="bg1"/>
                </a:solidFill>
                <a:latin typeface="Lucida Console" panose="020B0609040504020204" pitchFamily="49" charset="0"/>
              </a:rPr>
              <a:t>timer_value</a:t>
            </a:r>
            <a:r>
              <a:rPr lang="en-IN" dirty="0">
                <a:solidFill>
                  <a:schemeClr val="bg1"/>
                </a:solidFill>
                <a:latin typeface="Lucida Console" panose="020B0609040504020204" pitchFamily="49" charset="0"/>
              </a:rPr>
              <a:t>&lt;=15) {</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msg_bit</a:t>
            </a:r>
            <a:r>
              <a:rPr lang="en-IN" dirty="0">
                <a:solidFill>
                  <a:schemeClr val="bg1"/>
                </a:solidFill>
                <a:latin typeface="Lucida Console" panose="020B0609040504020204" pitchFamily="49" charset="0"/>
              </a:rPr>
              <a:t>=0;</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sof</a:t>
            </a:r>
            <a:r>
              <a:rPr lang="en-IN" dirty="0">
                <a:solidFill>
                  <a:schemeClr val="bg1"/>
                </a:solidFill>
                <a:latin typeface="Lucida Console" panose="020B0609040504020204" pitchFamily="49" charset="0"/>
              </a:rPr>
              <a:t>=1;</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pulse_count</a:t>
            </a:r>
            <a:r>
              <a:rPr lang="en-IN" dirty="0">
                <a:solidFill>
                  <a:schemeClr val="bg1"/>
                </a:solidFill>
                <a:latin typeface="Lucida Console" panose="020B0609040504020204" pitchFamily="49" charset="0"/>
              </a:rPr>
              <a:t>=-1;</a:t>
            </a:r>
          </a:p>
          <a:p>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else if((</a:t>
            </a:r>
            <a:r>
              <a:rPr lang="en-IN" dirty="0" err="1">
                <a:solidFill>
                  <a:schemeClr val="bg1"/>
                </a:solidFill>
                <a:latin typeface="Lucida Console" panose="020B0609040504020204" pitchFamily="49" charset="0"/>
              </a:rPr>
              <a:t>pulse_count</a:t>
            </a:r>
            <a:r>
              <a:rPr lang="en-IN" dirty="0">
                <a:solidFill>
                  <a:schemeClr val="bg1"/>
                </a:solidFill>
                <a:latin typeface="Lucida Console" panose="020B0609040504020204" pitchFamily="49" charset="0"/>
              </a:rPr>
              <a:t>&gt;=0) &amp;&amp; (</a:t>
            </a:r>
            <a:r>
              <a:rPr lang="en-IN" dirty="0" err="1">
                <a:solidFill>
                  <a:schemeClr val="bg1"/>
                </a:solidFill>
                <a:latin typeface="Lucida Console" panose="020B0609040504020204" pitchFamily="49" charset="0"/>
              </a:rPr>
              <a:t>pulse_count</a:t>
            </a:r>
            <a:r>
              <a:rPr lang="en-IN" dirty="0">
                <a:solidFill>
                  <a:schemeClr val="bg1"/>
                </a:solidFill>
                <a:latin typeface="Lucida Console" panose="020B0609040504020204" pitchFamily="49" charset="0"/>
              </a:rPr>
              <a:t>&lt;=31)) {</a:t>
            </a:r>
          </a:p>
          <a:p>
            <a:r>
              <a:rPr lang="en-IN" dirty="0">
                <a:solidFill>
                  <a:schemeClr val="bg1"/>
                </a:solidFill>
                <a:latin typeface="Lucida Console" panose="020B0609040504020204" pitchFamily="49" charset="0"/>
              </a:rPr>
              <a:t>    if(</a:t>
            </a:r>
            <a:r>
              <a:rPr lang="en-IN" dirty="0" err="1">
                <a:solidFill>
                  <a:schemeClr val="bg1"/>
                </a:solidFill>
                <a:latin typeface="Lucida Console" panose="020B0609040504020204" pitchFamily="49" charset="0"/>
              </a:rPr>
              <a:t>timer_value</a:t>
            </a:r>
            <a:r>
              <a:rPr lang="en-IN" dirty="0">
                <a:solidFill>
                  <a:schemeClr val="bg1"/>
                </a:solidFill>
                <a:latin typeface="Lucida Console" panose="020B0609040504020204" pitchFamily="49" charset="0"/>
              </a:rPr>
              <a:t>&gt;=2) {</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msg_bit</a:t>
            </a:r>
            <a:r>
              <a:rPr lang="en-IN" dirty="0">
                <a:solidFill>
                  <a:schemeClr val="bg1"/>
                </a:solidFill>
                <a:latin typeface="Lucida Console" panose="020B0609040504020204" pitchFamily="49" charset="0"/>
              </a:rPr>
              <a:t>|=(uint32_t)1&lt;&lt;(31-pulse_count);}</a:t>
            </a:r>
          </a:p>
          <a:p>
            <a:r>
              <a:rPr lang="en-IN" dirty="0">
                <a:solidFill>
                  <a:schemeClr val="bg1"/>
                </a:solidFill>
                <a:latin typeface="Lucida Console" panose="020B0609040504020204" pitchFamily="49" charset="0"/>
              </a:rPr>
              <a:t>    </a:t>
            </a:r>
          </a:p>
        </p:txBody>
      </p:sp>
      <p:cxnSp>
        <p:nvCxnSpPr>
          <p:cNvPr id="16" name="Straight Connector 15">
            <a:extLst>
              <a:ext uri="{FF2B5EF4-FFF2-40B4-BE49-F238E27FC236}">
                <a16:creationId xmlns:a16="http://schemas.microsoft.com/office/drawing/2014/main" id="{50483BFC-B006-463F-A232-A3CF62DB6AE8}"/>
              </a:ext>
            </a:extLst>
          </p:cNvPr>
          <p:cNvCxnSpPr>
            <a:cxnSpLocks/>
          </p:cNvCxnSpPr>
          <p:nvPr/>
        </p:nvCxnSpPr>
        <p:spPr>
          <a:xfrm>
            <a:off x="7444555" y="1119055"/>
            <a:ext cx="0" cy="55472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993BE053-55BE-4B55-9B96-43ECD465725B}"/>
              </a:ext>
            </a:extLst>
          </p:cNvPr>
          <p:cNvSpPr/>
          <p:nvPr/>
        </p:nvSpPr>
        <p:spPr>
          <a:xfrm>
            <a:off x="107508" y="1013616"/>
            <a:ext cx="119569" cy="1078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796122C7-621B-426C-8994-DA5945F78E1A}"/>
              </a:ext>
            </a:extLst>
          </p:cNvPr>
          <p:cNvSpPr/>
          <p:nvPr/>
        </p:nvSpPr>
        <p:spPr>
          <a:xfrm>
            <a:off x="107506" y="2385213"/>
            <a:ext cx="119569" cy="1078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BCE1980B-5BC9-42A4-826F-F1C932564185}"/>
              </a:ext>
            </a:extLst>
          </p:cNvPr>
          <p:cNvSpPr/>
          <p:nvPr/>
        </p:nvSpPr>
        <p:spPr>
          <a:xfrm>
            <a:off x="7607715" y="1247643"/>
            <a:ext cx="6892878" cy="3970318"/>
          </a:xfrm>
          <a:prstGeom prst="rect">
            <a:avLst/>
          </a:prstGeom>
        </p:spPr>
        <p:txBody>
          <a:bodyPr wrap="square">
            <a:spAutoFit/>
          </a:bodyPr>
          <a:lstStyle/>
          <a:p>
            <a:r>
              <a:rPr lang="en-IN" dirty="0">
                <a:solidFill>
                  <a:schemeClr val="bg1"/>
                </a:solidFill>
                <a:latin typeface="Lucida Console" panose="020B0609040504020204" pitchFamily="49" charset="0"/>
              </a:rPr>
              <a:t>         else {</a:t>
            </a:r>
          </a:p>
          <a:p>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if(</a:t>
            </a:r>
            <a:r>
              <a:rPr lang="en-IN" dirty="0" err="1">
                <a:solidFill>
                  <a:schemeClr val="bg1"/>
                </a:solidFill>
                <a:latin typeface="Lucida Console" panose="020B0609040504020204" pitchFamily="49" charset="0"/>
              </a:rPr>
              <a:t>pulse_count</a:t>
            </a:r>
            <a:r>
              <a:rPr lang="en-IN" dirty="0">
                <a:solidFill>
                  <a:schemeClr val="bg1"/>
                </a:solidFill>
                <a:latin typeface="Lucida Console" panose="020B0609040504020204" pitchFamily="49" charset="0"/>
              </a:rPr>
              <a:t>==31) {</a:t>
            </a:r>
          </a:p>
          <a:p>
            <a:r>
              <a:rPr lang="en-IN" dirty="0">
                <a:solidFill>
                  <a:schemeClr val="bg1"/>
                </a:solidFill>
                <a:latin typeface="Lucida Console" panose="020B0609040504020204" pitchFamily="49" charset="0"/>
              </a:rPr>
              <a:t>           EICRA=(1&lt;&lt;ISC00);</a:t>
            </a:r>
          </a:p>
          <a:p>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else if(</a:t>
            </a:r>
            <a:r>
              <a:rPr lang="en-IN" dirty="0" err="1">
                <a:solidFill>
                  <a:schemeClr val="bg1"/>
                </a:solidFill>
                <a:latin typeface="Lucida Console" panose="020B0609040504020204" pitchFamily="49" charset="0"/>
              </a:rPr>
              <a:t>pulse_count</a:t>
            </a:r>
            <a:r>
              <a:rPr lang="en-IN" dirty="0">
                <a:solidFill>
                  <a:schemeClr val="bg1"/>
                </a:solidFill>
                <a:latin typeface="Lucida Console" panose="020B0609040504020204" pitchFamily="49" charset="0"/>
              </a:rPr>
              <a:t>&gt;=32)                  </a:t>
            </a:r>
          </a:p>
          <a:p>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new_key</a:t>
            </a:r>
            <a:r>
              <a:rPr lang="en-IN" dirty="0">
                <a:solidFill>
                  <a:schemeClr val="bg1"/>
                </a:solidFill>
                <a:latin typeface="Lucida Console" panose="020B0609040504020204" pitchFamily="49" charset="0"/>
              </a:rPr>
              <a:t> = </a:t>
            </a:r>
            <a:r>
              <a:rPr lang="en-IN" dirty="0" err="1">
                <a:solidFill>
                  <a:schemeClr val="bg1"/>
                </a:solidFill>
                <a:latin typeface="Lucida Console" panose="020B0609040504020204" pitchFamily="49" charset="0"/>
              </a:rPr>
              <a:t>msg_bit</a:t>
            </a:r>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pulse_count</a:t>
            </a:r>
            <a:r>
              <a:rPr lang="en-IN" dirty="0">
                <a:solidFill>
                  <a:schemeClr val="bg1"/>
                </a:solidFill>
                <a:latin typeface="Lucida Console" panose="020B0609040504020204" pitchFamily="49" charset="0"/>
              </a:rPr>
              <a:t> = -1;</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sof</a:t>
            </a:r>
            <a:r>
              <a:rPr lang="en-IN" dirty="0">
                <a:solidFill>
                  <a:schemeClr val="bg1"/>
                </a:solidFill>
                <a:latin typeface="Lucida Console" panose="020B0609040504020204" pitchFamily="49" charset="0"/>
              </a:rPr>
              <a:t>=0;</a:t>
            </a:r>
          </a:p>
          <a:p>
            <a:r>
              <a:rPr lang="en-IN" dirty="0">
                <a:solidFill>
                  <a:schemeClr val="bg1"/>
                </a:solidFill>
                <a:latin typeface="Lucida Console" panose="020B0609040504020204" pitchFamily="49" charset="0"/>
              </a:rPr>
              <a:t>        EICRA=(1&lt;&lt;ISC01);</a:t>
            </a:r>
          </a:p>
          <a:p>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a:t>
            </a:r>
          </a:p>
        </p:txBody>
      </p:sp>
      <p:pic>
        <p:nvPicPr>
          <p:cNvPr id="5122" name="Picture 2" descr="Image result for nec protocol">
            <a:extLst>
              <a:ext uri="{FF2B5EF4-FFF2-40B4-BE49-F238E27FC236}">
                <a16:creationId xmlns:a16="http://schemas.microsoft.com/office/drawing/2014/main" id="{002791EB-E98A-4038-9434-71A5941054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9981" y="5028810"/>
            <a:ext cx="3577893" cy="1720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392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5C2A74A-8596-4FD6-8E55-75C8F6658B75}"/>
              </a:ext>
            </a:extLst>
          </p:cNvPr>
          <p:cNvGrpSpPr/>
          <p:nvPr/>
        </p:nvGrpSpPr>
        <p:grpSpPr>
          <a:xfrm>
            <a:off x="10967" y="855791"/>
            <a:ext cx="12192001" cy="5877513"/>
            <a:chOff x="-1" y="1357409"/>
            <a:chExt cx="12192001" cy="4917518"/>
          </a:xfrm>
        </p:grpSpPr>
        <p:sp>
          <p:nvSpPr>
            <p:cNvPr id="10" name="Rectangle: Single Corner Snipped 9">
              <a:extLst>
                <a:ext uri="{FF2B5EF4-FFF2-40B4-BE49-F238E27FC236}">
                  <a16:creationId xmlns:a16="http://schemas.microsoft.com/office/drawing/2014/main" id="{47232E0A-1A21-4303-934F-F5C1C5440E15}"/>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1" name="Rectangle: Single Corner Snipped 10">
              <a:extLst>
                <a:ext uri="{FF2B5EF4-FFF2-40B4-BE49-F238E27FC236}">
                  <a16:creationId xmlns:a16="http://schemas.microsoft.com/office/drawing/2014/main" id="{006B9434-0390-48DA-A988-8254FCB40476}"/>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513774" y="251028"/>
            <a:ext cx="11214100" cy="646331"/>
          </a:xfrm>
        </p:spPr>
        <p:txBody>
          <a:bodyPr/>
          <a:lstStyle/>
          <a:p>
            <a:r>
              <a:rPr lang="en-US" sz="4000" dirty="0">
                <a:solidFill>
                  <a:srgbClr val="FFC000"/>
                </a:solidFill>
              </a:rPr>
              <a:t>Coding(Contd.): </a:t>
            </a:r>
            <a:r>
              <a:rPr lang="en-US" sz="4000" u="sng" dirty="0">
                <a:solidFill>
                  <a:srgbClr val="FFC000"/>
                </a:solidFill>
              </a:rPr>
              <a:t> </a:t>
            </a:r>
            <a:endParaRPr lang="en-GB" sz="4000" u="sng" dirty="0">
              <a:solidFill>
                <a:srgbClr val="FFC000"/>
              </a:solidFill>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32</a:t>
            </a:fld>
            <a:endParaRPr lang="en-GB" dirty="0"/>
          </a:p>
        </p:txBody>
      </p:sp>
      <p:pic>
        <p:nvPicPr>
          <p:cNvPr id="8" name="Picture 7">
            <a:extLst>
              <a:ext uri="{FF2B5EF4-FFF2-40B4-BE49-F238E27FC236}">
                <a16:creationId xmlns:a16="http://schemas.microsoft.com/office/drawing/2014/main" id="{310EF950-9D84-48D7-B76C-6B4AEFFFB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3" name="Oval 2">
            <a:extLst>
              <a:ext uri="{FF2B5EF4-FFF2-40B4-BE49-F238E27FC236}">
                <a16:creationId xmlns:a16="http://schemas.microsoft.com/office/drawing/2014/main" id="{349CD39C-3991-4834-AA7F-889853A2D72F}"/>
              </a:ext>
            </a:extLst>
          </p:cNvPr>
          <p:cNvSpPr/>
          <p:nvPr/>
        </p:nvSpPr>
        <p:spPr>
          <a:xfrm>
            <a:off x="195003" y="415633"/>
            <a:ext cx="281939" cy="279689"/>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FFD8961-7277-4052-BB6C-01E1DB203772}"/>
              </a:ext>
            </a:extLst>
          </p:cNvPr>
          <p:cNvSpPr/>
          <p:nvPr/>
        </p:nvSpPr>
        <p:spPr>
          <a:xfrm>
            <a:off x="3741767" y="1222496"/>
            <a:ext cx="6096000" cy="5632311"/>
          </a:xfrm>
          <a:prstGeom prst="rect">
            <a:avLst/>
          </a:prstGeom>
        </p:spPr>
        <p:txBody>
          <a:bodyPr>
            <a:spAutoFit/>
          </a:bodyPr>
          <a:lstStyle/>
          <a:p>
            <a:r>
              <a:rPr lang="en-IN" dirty="0">
                <a:solidFill>
                  <a:schemeClr val="bg1"/>
                </a:solidFill>
                <a:latin typeface="Lucida Console" panose="020B0609040504020204" pitchFamily="49" charset="0"/>
              </a:rPr>
              <a:t>#include&lt;</a:t>
            </a:r>
            <a:r>
              <a:rPr lang="en-IN" dirty="0" err="1">
                <a:solidFill>
                  <a:schemeClr val="bg1"/>
                </a:solidFill>
                <a:latin typeface="Lucida Console" panose="020B0609040504020204" pitchFamily="49" charset="0"/>
              </a:rPr>
              <a:t>avr</a:t>
            </a:r>
            <a:r>
              <a:rPr lang="en-IN" dirty="0">
                <a:solidFill>
                  <a:schemeClr val="bg1"/>
                </a:solidFill>
                <a:latin typeface="Lucida Console" panose="020B0609040504020204" pitchFamily="49" charset="0"/>
              </a:rPr>
              <a:t>/</a:t>
            </a:r>
            <a:r>
              <a:rPr lang="en-IN" dirty="0" err="1">
                <a:solidFill>
                  <a:schemeClr val="bg1"/>
                </a:solidFill>
                <a:latin typeface="Lucida Console" panose="020B0609040504020204" pitchFamily="49" charset="0"/>
              </a:rPr>
              <a:t>io.h</a:t>
            </a:r>
            <a:r>
              <a:rPr lang="en-IN" dirty="0">
                <a:solidFill>
                  <a:schemeClr val="bg1"/>
                </a:solidFill>
                <a:latin typeface="Lucida Console" panose="020B0609040504020204" pitchFamily="49" charset="0"/>
              </a:rPr>
              <a:t>&gt;</a:t>
            </a:r>
          </a:p>
          <a:p>
            <a:r>
              <a:rPr lang="en-IN" dirty="0">
                <a:solidFill>
                  <a:schemeClr val="bg1"/>
                </a:solidFill>
                <a:latin typeface="Lucida Console" panose="020B0609040504020204" pitchFamily="49" charset="0"/>
              </a:rPr>
              <a:t>#include&lt;</a:t>
            </a:r>
            <a:r>
              <a:rPr lang="en-IN" dirty="0" err="1">
                <a:solidFill>
                  <a:schemeClr val="bg1"/>
                </a:solidFill>
                <a:latin typeface="Lucida Console" panose="020B0609040504020204" pitchFamily="49" charset="0"/>
              </a:rPr>
              <a:t>avr</a:t>
            </a:r>
            <a:r>
              <a:rPr lang="en-IN" dirty="0">
                <a:solidFill>
                  <a:schemeClr val="bg1"/>
                </a:solidFill>
                <a:latin typeface="Lucida Console" panose="020B0609040504020204" pitchFamily="49" charset="0"/>
              </a:rPr>
              <a:t>/</a:t>
            </a:r>
            <a:r>
              <a:rPr lang="en-IN" dirty="0" err="1">
                <a:solidFill>
                  <a:schemeClr val="bg1"/>
                </a:solidFill>
                <a:latin typeface="Lucida Console" panose="020B0609040504020204" pitchFamily="49" charset="0"/>
              </a:rPr>
              <a:t>interrupt.h</a:t>
            </a:r>
            <a:r>
              <a:rPr lang="en-IN" dirty="0">
                <a:solidFill>
                  <a:schemeClr val="bg1"/>
                </a:solidFill>
                <a:latin typeface="Lucida Console" panose="020B0609040504020204" pitchFamily="49" charset="0"/>
              </a:rPr>
              <a:t>&gt;</a:t>
            </a:r>
          </a:p>
          <a:p>
            <a:r>
              <a:rPr lang="en-IN" dirty="0">
                <a:solidFill>
                  <a:schemeClr val="bg1"/>
                </a:solidFill>
                <a:latin typeface="Lucida Console" panose="020B0609040504020204" pitchFamily="49" charset="0"/>
              </a:rPr>
              <a:t>#include&lt;</a:t>
            </a:r>
            <a:r>
              <a:rPr lang="en-IN" dirty="0" err="1">
                <a:solidFill>
                  <a:schemeClr val="bg1"/>
                </a:solidFill>
                <a:latin typeface="Lucida Console" panose="020B0609040504020204" pitchFamily="49" charset="0"/>
              </a:rPr>
              <a:t>util</a:t>
            </a:r>
            <a:r>
              <a:rPr lang="en-IN" dirty="0">
                <a:solidFill>
                  <a:schemeClr val="bg1"/>
                </a:solidFill>
                <a:latin typeface="Lucida Console" panose="020B0609040504020204" pitchFamily="49" charset="0"/>
              </a:rPr>
              <a:t>/</a:t>
            </a:r>
            <a:r>
              <a:rPr lang="en-IN" dirty="0" err="1">
                <a:solidFill>
                  <a:schemeClr val="bg1"/>
                </a:solidFill>
                <a:latin typeface="Lucida Console" panose="020B0609040504020204" pitchFamily="49" charset="0"/>
              </a:rPr>
              <a:t>delay.h</a:t>
            </a:r>
            <a:r>
              <a:rPr lang="en-IN" dirty="0">
                <a:solidFill>
                  <a:schemeClr val="bg1"/>
                </a:solidFill>
                <a:latin typeface="Lucida Console" panose="020B0609040504020204" pitchFamily="49" charset="0"/>
              </a:rPr>
              <a:t>&gt;</a:t>
            </a:r>
          </a:p>
          <a:p>
            <a:endParaRPr lang="en-IN" dirty="0">
              <a:solidFill>
                <a:schemeClr val="bg1"/>
              </a:solidFill>
              <a:latin typeface="Lucida Console" panose="020B0609040504020204" pitchFamily="49" charset="0"/>
            </a:endParaRPr>
          </a:p>
          <a:p>
            <a:r>
              <a:rPr lang="en-IN" dirty="0">
                <a:solidFill>
                  <a:schemeClr val="bg1"/>
                </a:solidFill>
                <a:latin typeface="Lucida Console" panose="020B0609040504020204" pitchFamily="49" charset="0"/>
              </a:rPr>
              <a:t>volatile int count=0;</a:t>
            </a:r>
          </a:p>
          <a:p>
            <a:r>
              <a:rPr lang="en-IN" dirty="0">
                <a:solidFill>
                  <a:schemeClr val="bg1"/>
                </a:solidFill>
                <a:latin typeface="Lucida Console" panose="020B0609040504020204" pitchFamily="49" charset="0"/>
              </a:rPr>
              <a:t>volatile int </a:t>
            </a:r>
            <a:r>
              <a:rPr lang="en-IN" dirty="0" err="1">
                <a:solidFill>
                  <a:schemeClr val="bg1"/>
                </a:solidFill>
                <a:latin typeface="Lucida Console" panose="020B0609040504020204" pitchFamily="49" charset="0"/>
              </a:rPr>
              <a:t>timer_value</a:t>
            </a:r>
            <a:r>
              <a:rPr lang="en-IN" dirty="0">
                <a:solidFill>
                  <a:schemeClr val="bg1"/>
                </a:solidFill>
                <a:latin typeface="Lucida Console" panose="020B0609040504020204" pitchFamily="49" charset="0"/>
              </a:rPr>
              <a:t>=0;</a:t>
            </a:r>
          </a:p>
          <a:p>
            <a:r>
              <a:rPr lang="en-IN" dirty="0">
                <a:solidFill>
                  <a:schemeClr val="bg1"/>
                </a:solidFill>
                <a:latin typeface="Lucida Console" panose="020B0609040504020204" pitchFamily="49" charset="0"/>
              </a:rPr>
              <a:t>volatile int </a:t>
            </a:r>
            <a:r>
              <a:rPr lang="en-IN" dirty="0" err="1">
                <a:solidFill>
                  <a:schemeClr val="bg1"/>
                </a:solidFill>
                <a:latin typeface="Lucida Console" panose="020B0609040504020204" pitchFamily="49" charset="0"/>
              </a:rPr>
              <a:t>pulse_count</a:t>
            </a:r>
            <a:r>
              <a:rPr lang="en-IN" dirty="0">
                <a:solidFill>
                  <a:schemeClr val="bg1"/>
                </a:solidFill>
                <a:latin typeface="Lucida Console" panose="020B0609040504020204" pitchFamily="49" charset="0"/>
              </a:rPr>
              <a:t>=-1;</a:t>
            </a:r>
          </a:p>
          <a:p>
            <a:r>
              <a:rPr lang="en-IN" dirty="0">
                <a:solidFill>
                  <a:schemeClr val="bg1"/>
                </a:solidFill>
                <a:latin typeface="Lucida Console" panose="020B0609040504020204" pitchFamily="49" charset="0"/>
              </a:rPr>
              <a:t>int </a:t>
            </a:r>
            <a:r>
              <a:rPr lang="en-IN" dirty="0" err="1">
                <a:solidFill>
                  <a:schemeClr val="bg1"/>
                </a:solidFill>
                <a:latin typeface="Lucida Console" panose="020B0609040504020204" pitchFamily="49" charset="0"/>
              </a:rPr>
              <a:t>sof</a:t>
            </a:r>
            <a:r>
              <a:rPr lang="en-IN" dirty="0">
                <a:solidFill>
                  <a:schemeClr val="bg1"/>
                </a:solidFill>
                <a:latin typeface="Lucida Console" panose="020B0609040504020204" pitchFamily="49" charset="0"/>
              </a:rPr>
              <a:t>=0;</a:t>
            </a:r>
          </a:p>
          <a:p>
            <a:r>
              <a:rPr lang="en-IN" dirty="0">
                <a:solidFill>
                  <a:schemeClr val="bg1"/>
                </a:solidFill>
                <a:latin typeface="Lucida Console" panose="020B0609040504020204" pitchFamily="49" charset="0"/>
              </a:rPr>
              <a:t>volatile uint32_t </a:t>
            </a:r>
            <a:r>
              <a:rPr lang="en-IN" dirty="0" err="1">
                <a:solidFill>
                  <a:schemeClr val="bg1"/>
                </a:solidFill>
                <a:latin typeface="Lucida Console" panose="020B0609040504020204" pitchFamily="49" charset="0"/>
              </a:rPr>
              <a:t>msg_bit</a:t>
            </a:r>
            <a:r>
              <a:rPr lang="en-IN" dirty="0">
                <a:solidFill>
                  <a:schemeClr val="bg1"/>
                </a:solidFill>
                <a:latin typeface="Lucida Console" panose="020B0609040504020204" pitchFamily="49" charset="0"/>
              </a:rPr>
              <a:t>=0;</a:t>
            </a:r>
          </a:p>
          <a:p>
            <a:r>
              <a:rPr lang="en-IN" dirty="0">
                <a:solidFill>
                  <a:schemeClr val="bg1"/>
                </a:solidFill>
                <a:latin typeface="Lucida Console" panose="020B0609040504020204" pitchFamily="49" charset="0"/>
              </a:rPr>
              <a:t>volatile uint32_t </a:t>
            </a:r>
            <a:r>
              <a:rPr lang="en-IN" dirty="0" err="1">
                <a:solidFill>
                  <a:schemeClr val="bg1"/>
                </a:solidFill>
                <a:latin typeface="Lucida Console" panose="020B0609040504020204" pitchFamily="49" charset="0"/>
              </a:rPr>
              <a:t>new_key</a:t>
            </a:r>
            <a:r>
              <a:rPr lang="en-IN" dirty="0">
                <a:solidFill>
                  <a:schemeClr val="bg1"/>
                </a:solidFill>
                <a:latin typeface="Lucida Console" panose="020B0609040504020204" pitchFamily="49" charset="0"/>
              </a:rPr>
              <a:t>=0;</a:t>
            </a:r>
          </a:p>
          <a:p>
            <a:endParaRPr lang="en-IN" dirty="0">
              <a:solidFill>
                <a:schemeClr val="bg1"/>
              </a:solidFill>
              <a:latin typeface="Lucida Console" panose="020B0609040504020204" pitchFamily="49" charset="0"/>
            </a:endParaRPr>
          </a:p>
          <a:p>
            <a:r>
              <a:rPr lang="en-IN" dirty="0">
                <a:solidFill>
                  <a:schemeClr val="bg1"/>
                </a:solidFill>
                <a:latin typeface="Lucida Console" panose="020B0609040504020204" pitchFamily="49" charset="0"/>
              </a:rPr>
              <a:t>//ISR(TIMER0_COMPA_vect)</a:t>
            </a:r>
          </a:p>
          <a:p>
            <a:endParaRPr lang="en-IN" dirty="0">
              <a:solidFill>
                <a:schemeClr val="bg1"/>
              </a:solidFill>
              <a:latin typeface="Lucida Console" panose="020B0609040504020204" pitchFamily="49" charset="0"/>
            </a:endParaRPr>
          </a:p>
          <a:p>
            <a:r>
              <a:rPr lang="en-IN" dirty="0">
                <a:solidFill>
                  <a:schemeClr val="bg1"/>
                </a:solidFill>
                <a:latin typeface="Lucida Console" panose="020B0609040504020204" pitchFamily="49" charset="0"/>
              </a:rPr>
              <a:t>//ISR(INT0_vect</a:t>
            </a:r>
          </a:p>
          <a:p>
            <a:endParaRPr lang="en-IN" dirty="0">
              <a:solidFill>
                <a:schemeClr val="bg1"/>
              </a:solidFill>
              <a:latin typeface="Lucida Console" panose="020B0609040504020204" pitchFamily="49" charset="0"/>
            </a:endParaRPr>
          </a:p>
          <a:p>
            <a:r>
              <a:rPr lang="en-IN" dirty="0">
                <a:solidFill>
                  <a:schemeClr val="bg1"/>
                </a:solidFill>
                <a:latin typeface="Lucida Console" panose="020B0609040504020204" pitchFamily="49" charset="0"/>
              </a:rPr>
              <a:t>void </a:t>
            </a:r>
            <a:r>
              <a:rPr lang="en-IN" dirty="0" err="1">
                <a:solidFill>
                  <a:schemeClr val="bg1"/>
                </a:solidFill>
                <a:latin typeface="Lucida Console" panose="020B0609040504020204" pitchFamily="49" charset="0"/>
              </a:rPr>
              <a:t>setup_external_interrupt</a:t>
            </a:r>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EICRA=(1&lt;&lt;ISC01);</a:t>
            </a:r>
          </a:p>
          <a:p>
            <a:r>
              <a:rPr lang="en-IN" dirty="0">
                <a:solidFill>
                  <a:schemeClr val="bg1"/>
                </a:solidFill>
                <a:latin typeface="Lucida Console" panose="020B0609040504020204" pitchFamily="49" charset="0"/>
              </a:rPr>
              <a:t>  EIMSK=(1&lt;&lt;INT0);</a:t>
            </a:r>
          </a:p>
          <a:p>
            <a:r>
              <a:rPr lang="en-IN" dirty="0">
                <a:solidFill>
                  <a:schemeClr val="bg1"/>
                </a:solidFill>
                <a:latin typeface="Lucida Console" panose="020B0609040504020204" pitchFamily="49" charset="0"/>
              </a:rPr>
              <a:t>}</a:t>
            </a:r>
          </a:p>
          <a:p>
            <a:endParaRPr lang="en-IN" dirty="0">
              <a:solidFill>
                <a:schemeClr val="bg1"/>
              </a:solidFill>
              <a:latin typeface="Lucida Console" panose="020B0609040504020204" pitchFamily="49" charset="0"/>
            </a:endParaRPr>
          </a:p>
        </p:txBody>
      </p:sp>
    </p:spTree>
    <p:extLst>
      <p:ext uri="{BB962C8B-B14F-4D97-AF65-F5344CB8AC3E}">
        <p14:creationId xmlns:p14="http://schemas.microsoft.com/office/powerpoint/2010/main" val="994896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5C2A74A-8596-4FD6-8E55-75C8F6658B75}"/>
              </a:ext>
            </a:extLst>
          </p:cNvPr>
          <p:cNvGrpSpPr/>
          <p:nvPr/>
        </p:nvGrpSpPr>
        <p:grpSpPr>
          <a:xfrm>
            <a:off x="10967" y="855791"/>
            <a:ext cx="12192001" cy="5877513"/>
            <a:chOff x="-1" y="1357409"/>
            <a:chExt cx="12192001" cy="4917518"/>
          </a:xfrm>
        </p:grpSpPr>
        <p:sp>
          <p:nvSpPr>
            <p:cNvPr id="10" name="Rectangle: Single Corner Snipped 9">
              <a:extLst>
                <a:ext uri="{FF2B5EF4-FFF2-40B4-BE49-F238E27FC236}">
                  <a16:creationId xmlns:a16="http://schemas.microsoft.com/office/drawing/2014/main" id="{47232E0A-1A21-4303-934F-F5C1C5440E15}"/>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1" name="Rectangle: Single Corner Snipped 10">
              <a:extLst>
                <a:ext uri="{FF2B5EF4-FFF2-40B4-BE49-F238E27FC236}">
                  <a16:creationId xmlns:a16="http://schemas.microsoft.com/office/drawing/2014/main" id="{006B9434-0390-48DA-A988-8254FCB40476}"/>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513774" y="251028"/>
            <a:ext cx="11214100" cy="646331"/>
          </a:xfrm>
        </p:spPr>
        <p:txBody>
          <a:bodyPr/>
          <a:lstStyle/>
          <a:p>
            <a:r>
              <a:rPr lang="en-US" sz="4000" dirty="0">
                <a:solidFill>
                  <a:srgbClr val="FFC000"/>
                </a:solidFill>
              </a:rPr>
              <a:t>Coding(Contd.): </a:t>
            </a:r>
            <a:r>
              <a:rPr lang="en-US" sz="4000" u="sng" dirty="0">
                <a:solidFill>
                  <a:srgbClr val="FFC000"/>
                </a:solidFill>
              </a:rPr>
              <a:t> </a:t>
            </a:r>
            <a:endParaRPr lang="en-GB" sz="4000" u="sng" dirty="0">
              <a:solidFill>
                <a:srgbClr val="FFC000"/>
              </a:solidFill>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33</a:t>
            </a:fld>
            <a:endParaRPr lang="en-GB" dirty="0"/>
          </a:p>
        </p:txBody>
      </p:sp>
      <p:pic>
        <p:nvPicPr>
          <p:cNvPr id="8" name="Picture 7">
            <a:extLst>
              <a:ext uri="{FF2B5EF4-FFF2-40B4-BE49-F238E27FC236}">
                <a16:creationId xmlns:a16="http://schemas.microsoft.com/office/drawing/2014/main" id="{310EF950-9D84-48D7-B76C-6B4AEFFFB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3" name="Oval 2">
            <a:extLst>
              <a:ext uri="{FF2B5EF4-FFF2-40B4-BE49-F238E27FC236}">
                <a16:creationId xmlns:a16="http://schemas.microsoft.com/office/drawing/2014/main" id="{349CD39C-3991-4834-AA7F-889853A2D72F}"/>
              </a:ext>
            </a:extLst>
          </p:cNvPr>
          <p:cNvSpPr/>
          <p:nvPr/>
        </p:nvSpPr>
        <p:spPr>
          <a:xfrm>
            <a:off x="195003" y="415633"/>
            <a:ext cx="281939" cy="279689"/>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E40BD24-1DEE-45D9-A817-FD9B6BFB8971}"/>
              </a:ext>
            </a:extLst>
          </p:cNvPr>
          <p:cNvSpPr/>
          <p:nvPr/>
        </p:nvSpPr>
        <p:spPr>
          <a:xfrm>
            <a:off x="443344" y="1300085"/>
            <a:ext cx="6096000" cy="4524315"/>
          </a:xfrm>
          <a:prstGeom prst="rect">
            <a:avLst/>
          </a:prstGeom>
        </p:spPr>
        <p:txBody>
          <a:bodyPr>
            <a:spAutoFit/>
          </a:bodyPr>
          <a:lstStyle/>
          <a:p>
            <a:r>
              <a:rPr lang="en-IN" dirty="0">
                <a:solidFill>
                  <a:schemeClr val="bg1"/>
                </a:solidFill>
                <a:latin typeface="Lucida Console" panose="020B0609040504020204" pitchFamily="49" charset="0"/>
              </a:rPr>
              <a:t>void init_timer0() {</a:t>
            </a:r>
          </a:p>
          <a:p>
            <a:r>
              <a:rPr lang="en-IN" dirty="0">
                <a:solidFill>
                  <a:schemeClr val="bg1"/>
                </a:solidFill>
                <a:latin typeface="Lucida Console" panose="020B0609040504020204" pitchFamily="49" charset="0"/>
              </a:rPr>
              <a:t>  TCCR0A=(1&lt;&lt;WGM01);</a:t>
            </a:r>
          </a:p>
          <a:p>
            <a:r>
              <a:rPr lang="en-IN" dirty="0">
                <a:solidFill>
                  <a:schemeClr val="bg1"/>
                </a:solidFill>
                <a:latin typeface="Lucida Console" panose="020B0609040504020204" pitchFamily="49" charset="0"/>
              </a:rPr>
              <a:t>  TIMSK0=(1&lt;&lt;OCIE0A);</a:t>
            </a:r>
          </a:p>
          <a:p>
            <a:r>
              <a:rPr lang="en-IN" dirty="0">
                <a:solidFill>
                  <a:schemeClr val="bg1"/>
                </a:solidFill>
                <a:latin typeface="Lucida Console" panose="020B0609040504020204" pitchFamily="49" charset="0"/>
              </a:rPr>
              <a:t>  OCR0A=250;</a:t>
            </a:r>
          </a:p>
          <a:p>
            <a:r>
              <a:rPr lang="en-IN" dirty="0">
                <a:solidFill>
                  <a:schemeClr val="bg1"/>
                </a:solidFill>
                <a:latin typeface="Lucida Console" panose="020B0609040504020204" pitchFamily="49" charset="0"/>
              </a:rPr>
              <a:t>}</a:t>
            </a:r>
          </a:p>
          <a:p>
            <a:endParaRPr lang="en-IN" dirty="0">
              <a:solidFill>
                <a:schemeClr val="bg1"/>
              </a:solidFill>
              <a:latin typeface="Lucida Console" panose="020B0609040504020204" pitchFamily="49" charset="0"/>
            </a:endParaRPr>
          </a:p>
          <a:p>
            <a:r>
              <a:rPr lang="en-IN" dirty="0">
                <a:solidFill>
                  <a:schemeClr val="bg1"/>
                </a:solidFill>
                <a:latin typeface="Lucida Console" panose="020B0609040504020204" pitchFamily="49" charset="0"/>
              </a:rPr>
              <a:t>void timer0_start() {</a:t>
            </a:r>
          </a:p>
          <a:p>
            <a:r>
              <a:rPr lang="en-IN" dirty="0">
                <a:solidFill>
                  <a:schemeClr val="bg1"/>
                </a:solidFill>
                <a:latin typeface="Lucida Console" panose="020B0609040504020204" pitchFamily="49" charset="0"/>
              </a:rPr>
              <a:t>  TCCR0B=(1&lt;&lt;CS01)|(1&lt;&lt;CS00);</a:t>
            </a:r>
          </a:p>
          <a:p>
            <a:r>
              <a:rPr lang="en-IN" dirty="0">
                <a:solidFill>
                  <a:schemeClr val="bg1"/>
                </a:solidFill>
                <a:latin typeface="Lucida Console" panose="020B0609040504020204" pitchFamily="49" charset="0"/>
              </a:rPr>
              <a:t>  TCNT0=0;</a:t>
            </a:r>
          </a:p>
          <a:p>
            <a:r>
              <a:rPr lang="en-IN" dirty="0">
                <a:solidFill>
                  <a:schemeClr val="bg1"/>
                </a:solidFill>
                <a:latin typeface="Lucida Console" panose="020B0609040504020204" pitchFamily="49" charset="0"/>
              </a:rPr>
              <a:t>}</a:t>
            </a:r>
          </a:p>
          <a:p>
            <a:endParaRPr lang="en-IN" dirty="0">
              <a:solidFill>
                <a:schemeClr val="bg1"/>
              </a:solidFill>
              <a:latin typeface="Lucida Console" panose="020B0609040504020204" pitchFamily="49" charset="0"/>
            </a:endParaRPr>
          </a:p>
          <a:p>
            <a:r>
              <a:rPr lang="en-IN" dirty="0">
                <a:solidFill>
                  <a:schemeClr val="bg1"/>
                </a:solidFill>
                <a:latin typeface="Lucida Console" panose="020B0609040504020204" pitchFamily="49" charset="0"/>
              </a:rPr>
              <a:t>void timer0_stop() {</a:t>
            </a:r>
          </a:p>
          <a:p>
            <a:r>
              <a:rPr lang="en-IN" dirty="0">
                <a:solidFill>
                  <a:schemeClr val="bg1"/>
                </a:solidFill>
                <a:latin typeface="Lucida Console" panose="020B0609040504020204" pitchFamily="49" charset="0"/>
              </a:rPr>
              <a:t>  TCCR0B=0x00;</a:t>
            </a:r>
          </a:p>
          <a:p>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a:t>
            </a:r>
          </a:p>
          <a:p>
            <a:endParaRPr lang="en-IN" dirty="0">
              <a:solidFill>
                <a:schemeClr val="bg1"/>
              </a:solidFill>
              <a:latin typeface="Lucida Console" panose="020B0609040504020204" pitchFamily="49" charset="0"/>
            </a:endParaRPr>
          </a:p>
        </p:txBody>
      </p:sp>
      <p:sp>
        <p:nvSpPr>
          <p:cNvPr id="4" name="Rectangle 3">
            <a:extLst>
              <a:ext uri="{FF2B5EF4-FFF2-40B4-BE49-F238E27FC236}">
                <a16:creationId xmlns:a16="http://schemas.microsoft.com/office/drawing/2014/main" id="{0517FC99-BCA0-4F33-9991-35F5FA4118A4}"/>
              </a:ext>
            </a:extLst>
          </p:cNvPr>
          <p:cNvSpPr/>
          <p:nvPr/>
        </p:nvSpPr>
        <p:spPr>
          <a:xfrm>
            <a:off x="6539345" y="925060"/>
            <a:ext cx="6096000" cy="5632311"/>
          </a:xfrm>
          <a:prstGeom prst="rect">
            <a:avLst/>
          </a:prstGeom>
        </p:spPr>
        <p:txBody>
          <a:bodyPr>
            <a:spAutoFit/>
          </a:bodyPr>
          <a:lstStyle/>
          <a:p>
            <a:r>
              <a:rPr lang="en-IN" dirty="0">
                <a:solidFill>
                  <a:schemeClr val="bg1"/>
                </a:solidFill>
                <a:latin typeface="Lucida Console" panose="020B0609040504020204" pitchFamily="49" charset="0"/>
              </a:rPr>
              <a:t>int main() {</a:t>
            </a:r>
          </a:p>
          <a:p>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DDRD=0x00;</a:t>
            </a:r>
          </a:p>
          <a:p>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setup_external_interrupt</a:t>
            </a:r>
            <a:r>
              <a:rPr lang="en-IN" dirty="0">
                <a:solidFill>
                  <a:schemeClr val="bg1"/>
                </a:solidFill>
                <a:latin typeface="Lucida Console" panose="020B0609040504020204" pitchFamily="49" charset="0"/>
              </a:rPr>
              <a:t>();</a:t>
            </a:r>
          </a:p>
          <a:p>
            <a:endParaRPr lang="en-IN" dirty="0">
              <a:solidFill>
                <a:schemeClr val="bg1"/>
              </a:solidFill>
              <a:latin typeface="Lucida Console" panose="020B0609040504020204" pitchFamily="49" charset="0"/>
            </a:endParaRPr>
          </a:p>
          <a:p>
            <a:r>
              <a:rPr lang="en-IN" dirty="0">
                <a:solidFill>
                  <a:schemeClr val="bg1"/>
                </a:solidFill>
                <a:latin typeface="Lucida Console" panose="020B0609040504020204" pitchFamily="49" charset="0"/>
              </a:rPr>
              <a:t>  init_timer0();</a:t>
            </a:r>
          </a:p>
          <a:p>
            <a:r>
              <a:rPr lang="en-IN" dirty="0">
                <a:solidFill>
                  <a:schemeClr val="bg1"/>
                </a:solidFill>
                <a:latin typeface="Lucida Console" panose="020B0609040504020204" pitchFamily="49" charset="0"/>
              </a:rPr>
              <a:t>  timer0_start();</a:t>
            </a:r>
          </a:p>
          <a:p>
            <a:r>
              <a:rPr lang="en-IN" dirty="0">
                <a:solidFill>
                  <a:schemeClr val="bg1"/>
                </a:solidFill>
                <a:latin typeface="Lucida Console" panose="020B0609040504020204" pitchFamily="49" charset="0"/>
              </a:rPr>
              <a:t>  sei();</a:t>
            </a:r>
          </a:p>
          <a:p>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Serial.begin</a:t>
            </a:r>
            <a:r>
              <a:rPr lang="en-IN" dirty="0">
                <a:solidFill>
                  <a:schemeClr val="bg1"/>
                </a:solidFill>
                <a:latin typeface="Lucida Console" panose="020B0609040504020204" pitchFamily="49" charset="0"/>
              </a:rPr>
              <a:t>(9600);</a:t>
            </a:r>
          </a:p>
          <a:p>
            <a:r>
              <a:rPr lang="en-IN" dirty="0">
                <a:solidFill>
                  <a:schemeClr val="bg1"/>
                </a:solidFill>
                <a:latin typeface="Lucida Console" panose="020B0609040504020204" pitchFamily="49" charset="0"/>
              </a:rPr>
              <a:t>  while (1) {</a:t>
            </a:r>
          </a:p>
          <a:p>
            <a:r>
              <a:rPr lang="en-IN" dirty="0">
                <a:solidFill>
                  <a:schemeClr val="bg1"/>
                </a:solidFill>
                <a:latin typeface="Lucida Console" panose="020B0609040504020204" pitchFamily="49" charset="0"/>
              </a:rPr>
              <a:t>    if(</a:t>
            </a:r>
            <a:r>
              <a:rPr lang="en-IN" dirty="0" err="1">
                <a:solidFill>
                  <a:schemeClr val="bg1"/>
                </a:solidFill>
                <a:latin typeface="Lucida Console" panose="020B0609040504020204" pitchFamily="49" charset="0"/>
              </a:rPr>
              <a:t>new_key</a:t>
            </a:r>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Serial.println</a:t>
            </a:r>
            <a:r>
              <a:rPr lang="en-IN" dirty="0">
                <a:solidFill>
                  <a:schemeClr val="bg1"/>
                </a:solidFill>
                <a:latin typeface="Lucida Console" panose="020B0609040504020204" pitchFamily="49" charset="0"/>
              </a:rPr>
              <a:t>(</a:t>
            </a:r>
            <a:r>
              <a:rPr lang="en-IN" dirty="0" err="1">
                <a:solidFill>
                  <a:schemeClr val="bg1"/>
                </a:solidFill>
                <a:latin typeface="Lucida Console" panose="020B0609040504020204" pitchFamily="49" charset="0"/>
              </a:rPr>
              <a:t>new_key,HEX</a:t>
            </a:r>
            <a:r>
              <a:rPr lang="en-IN" dirty="0">
                <a:solidFill>
                  <a:schemeClr val="bg1"/>
                </a:solidFill>
                <a:latin typeface="Lucida Console" panose="020B0609040504020204" pitchFamily="49" charset="0"/>
              </a:rPr>
              <a:t>);</a:t>
            </a:r>
          </a:p>
          <a:p>
            <a:r>
              <a:rPr lang="en-IN" dirty="0">
                <a:solidFill>
                  <a:schemeClr val="bg1"/>
                </a:solidFill>
                <a:latin typeface="Lucida Console" panose="020B0609040504020204" pitchFamily="49" charset="0"/>
              </a:rPr>
              <a:t>       </a:t>
            </a:r>
            <a:r>
              <a:rPr lang="en-IN" dirty="0" err="1">
                <a:solidFill>
                  <a:schemeClr val="bg1"/>
                </a:solidFill>
                <a:latin typeface="Lucida Console" panose="020B0609040504020204" pitchFamily="49" charset="0"/>
              </a:rPr>
              <a:t>new_key</a:t>
            </a:r>
            <a:r>
              <a:rPr lang="en-IN" dirty="0">
                <a:solidFill>
                  <a:schemeClr val="bg1"/>
                </a:solidFill>
                <a:latin typeface="Lucida Console" panose="020B0609040504020204" pitchFamily="49" charset="0"/>
              </a:rPr>
              <a:t>=0;</a:t>
            </a:r>
          </a:p>
          <a:p>
            <a:r>
              <a:rPr lang="en-IN">
                <a:solidFill>
                  <a:schemeClr val="bg1"/>
                </a:solidFill>
                <a:latin typeface="Lucida Console" panose="020B0609040504020204" pitchFamily="49" charset="0"/>
              </a:rPr>
              <a:t>    }    </a:t>
            </a:r>
            <a:endParaRPr lang="en-IN" dirty="0">
              <a:solidFill>
                <a:schemeClr val="bg1"/>
              </a:solidFill>
              <a:latin typeface="Lucida Console" panose="020B0609040504020204" pitchFamily="49" charset="0"/>
            </a:endParaRPr>
          </a:p>
          <a:p>
            <a:r>
              <a:rPr lang="en-IN" dirty="0">
                <a:solidFill>
                  <a:schemeClr val="bg1"/>
                </a:solidFill>
                <a:latin typeface="Lucida Console" panose="020B0609040504020204" pitchFamily="49" charset="0"/>
              </a:rPr>
              <a:t>  }</a:t>
            </a:r>
          </a:p>
          <a:p>
            <a:r>
              <a:rPr lang="en-IN" dirty="0">
                <a:solidFill>
                  <a:schemeClr val="bg1"/>
                </a:solidFill>
                <a:latin typeface="Lucida Console" panose="020B0609040504020204" pitchFamily="49" charset="0"/>
              </a:rPr>
              <a:t>  return 0;</a:t>
            </a:r>
          </a:p>
          <a:p>
            <a:r>
              <a:rPr lang="en-IN" dirty="0">
                <a:solidFill>
                  <a:schemeClr val="bg1"/>
                </a:solidFill>
                <a:latin typeface="Lucida Console" panose="020B0609040504020204" pitchFamily="49" charset="0"/>
              </a:rPr>
              <a:t>}</a:t>
            </a:r>
          </a:p>
          <a:p>
            <a:endParaRPr lang="en-IN" dirty="0">
              <a:solidFill>
                <a:schemeClr val="bg1"/>
              </a:solidFill>
              <a:latin typeface="Lucida Console" panose="020B0609040504020204" pitchFamily="49" charset="0"/>
            </a:endParaRPr>
          </a:p>
        </p:txBody>
      </p:sp>
      <p:cxnSp>
        <p:nvCxnSpPr>
          <p:cNvPr id="12" name="Straight Connector 11">
            <a:extLst>
              <a:ext uri="{FF2B5EF4-FFF2-40B4-BE49-F238E27FC236}">
                <a16:creationId xmlns:a16="http://schemas.microsoft.com/office/drawing/2014/main" id="{B94A52A2-B45C-48BD-81B8-0EF5242234C8}"/>
              </a:ext>
            </a:extLst>
          </p:cNvPr>
          <p:cNvCxnSpPr>
            <a:cxnSpLocks/>
          </p:cNvCxnSpPr>
          <p:nvPr/>
        </p:nvCxnSpPr>
        <p:spPr>
          <a:xfrm>
            <a:off x="5449500" y="1119055"/>
            <a:ext cx="0" cy="5547288"/>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1549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pic>
        <p:nvPicPr>
          <p:cNvPr id="3" name="Picture 2">
            <a:extLst>
              <a:ext uri="{FF2B5EF4-FFF2-40B4-BE49-F238E27FC236}">
                <a16:creationId xmlns:a16="http://schemas.microsoft.com/office/drawing/2014/main" id="{E41A0424-11D8-4681-9D97-F913CD5EEF20}"/>
              </a:ext>
            </a:extLst>
          </p:cNvPr>
          <p:cNvPicPr>
            <a:picLocks noChangeAspect="1"/>
          </p:cNvPicPr>
          <p:nvPr/>
        </p:nvPicPr>
        <p:blipFill>
          <a:blip r:embed="rId2"/>
          <a:stretch>
            <a:fillRect/>
          </a:stretch>
        </p:blipFill>
        <p:spPr>
          <a:xfrm>
            <a:off x="11214307" y="111540"/>
            <a:ext cx="888585" cy="888585"/>
          </a:xfrm>
          <a:prstGeom prst="rect">
            <a:avLst/>
          </a:prstGeom>
        </p:spPr>
      </p:pic>
    </p:spTree>
    <p:extLst>
      <p:ext uri="{BB962C8B-B14F-4D97-AF65-F5344CB8AC3E}">
        <p14:creationId xmlns:p14="http://schemas.microsoft.com/office/powerpoint/2010/main" val="42977186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2281BFB7-AEEA-49BB-A6E6-C239B5E61DD0}"/>
              </a:ext>
            </a:extLst>
          </p:cNvPr>
          <p:cNvGrpSpPr/>
          <p:nvPr/>
        </p:nvGrpSpPr>
        <p:grpSpPr>
          <a:xfrm>
            <a:off x="-1" y="1357409"/>
            <a:ext cx="12192001" cy="4846320"/>
            <a:chOff x="-1" y="1357409"/>
            <a:chExt cx="12192001" cy="4917518"/>
          </a:xfrm>
        </p:grpSpPr>
        <p:sp>
          <p:nvSpPr>
            <p:cNvPr id="22" name="Rectangle: Single Corner Snipped 21">
              <a:extLst>
                <a:ext uri="{FF2B5EF4-FFF2-40B4-BE49-F238E27FC236}">
                  <a16:creationId xmlns:a16="http://schemas.microsoft.com/office/drawing/2014/main" id="{CBB39236-0B7C-4035-B426-2A8E9C84C23E}"/>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23" name="Rectangle: Single Corner Snipped 22">
              <a:extLst>
                <a:ext uri="{FF2B5EF4-FFF2-40B4-BE49-F238E27FC236}">
                  <a16:creationId xmlns:a16="http://schemas.microsoft.com/office/drawing/2014/main" id="{CADFBCEC-89B3-4347-91C0-BC5B37D33822}"/>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8" name="Picture 7">
            <a:extLst>
              <a:ext uri="{FF2B5EF4-FFF2-40B4-BE49-F238E27FC236}">
                <a16:creationId xmlns:a16="http://schemas.microsoft.com/office/drawing/2014/main" id="{310EF950-9D84-48D7-B76C-6B4AEFFFB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15" name="Text Placeholder 2">
            <a:extLst>
              <a:ext uri="{FF2B5EF4-FFF2-40B4-BE49-F238E27FC236}">
                <a16:creationId xmlns:a16="http://schemas.microsoft.com/office/drawing/2014/main" id="{6D32FA7D-E965-47DD-B597-7E0129C042DC}"/>
              </a:ext>
            </a:extLst>
          </p:cNvPr>
          <p:cNvSpPr txBox="1">
            <a:spLocks/>
          </p:cNvSpPr>
          <p:nvPr/>
        </p:nvSpPr>
        <p:spPr>
          <a:xfrm>
            <a:off x="255362" y="538687"/>
            <a:ext cx="9442819" cy="640080"/>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FFC000"/>
                </a:solidFill>
                <a:latin typeface="Rockwell" panose="02060603020205020403" pitchFamily="18" charset="0"/>
              </a:rPr>
              <a:t>LET’S THINK FOR A MOMENT : </a:t>
            </a:r>
          </a:p>
        </p:txBody>
      </p:sp>
      <p:sp>
        <p:nvSpPr>
          <p:cNvPr id="13" name="Shape 183">
            <a:extLst>
              <a:ext uri="{FF2B5EF4-FFF2-40B4-BE49-F238E27FC236}">
                <a16:creationId xmlns:a16="http://schemas.microsoft.com/office/drawing/2014/main" id="{0F12307A-3066-4209-B2B2-2B6A2E2EB074}"/>
              </a:ext>
            </a:extLst>
          </p:cNvPr>
          <p:cNvSpPr txBox="1">
            <a:spLocks/>
          </p:cNvSpPr>
          <p:nvPr/>
        </p:nvSpPr>
        <p:spPr>
          <a:xfrm>
            <a:off x="255362" y="1357409"/>
            <a:ext cx="11527126" cy="4961904"/>
          </a:xfrm>
          <a:prstGeom prst="rect">
            <a:avLst/>
          </a:prstGeom>
          <a:noFill/>
          <a:ln>
            <a:noFill/>
          </a:ln>
        </p:spPr>
        <p:txBody>
          <a:bodyPr lIns="91425" tIns="45700" rIns="91425" bIns="45700" anchor="t" anchorCtr="0">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spcBef>
                <a:spcPts val="0"/>
              </a:spcBef>
              <a:buClr>
                <a:schemeClr val="dk1"/>
              </a:buClr>
              <a:buSzPct val="25000"/>
              <a:buFont typeface="Arial"/>
              <a:buNone/>
            </a:pPr>
            <a:r>
              <a:rPr lang="en-IN" dirty="0">
                <a:solidFill>
                  <a:schemeClr val="bg1"/>
                </a:solidFill>
                <a:latin typeface="Nueva Std" panose="020B0503070504090203" pitchFamily="34" charset="0"/>
                <a:ea typeface="Calibri"/>
                <a:cs typeface="Calibri" panose="020F0502020204030204" pitchFamily="34" charset="0"/>
                <a:sym typeface="Calibri"/>
              </a:rPr>
              <a:t>      In our surroundings, there are a number of entities producing IR rays.  For example - Sun rays emit IR radiations , CFLs  emit IR rays and many more. So when you press a button on a remote, how does your device detect the signal accurately, despite having too many interferences/ disturbances ?</a:t>
            </a:r>
          </a:p>
          <a:p>
            <a:pPr marL="342900" indent="-342900">
              <a:lnSpc>
                <a:spcPct val="150000"/>
              </a:lnSpc>
              <a:spcBef>
                <a:spcPts val="0"/>
              </a:spcBef>
              <a:buClr>
                <a:schemeClr val="dk1"/>
              </a:buClr>
              <a:buSzPct val="25000"/>
              <a:buFont typeface="Arial"/>
              <a:buNone/>
            </a:pPr>
            <a:endParaRPr lang="en-IN" dirty="0">
              <a:solidFill>
                <a:schemeClr val="bg1"/>
              </a:solidFill>
              <a:latin typeface="Nueva Std" panose="020B0503070504090203" pitchFamily="34" charset="0"/>
              <a:ea typeface="Calibri"/>
              <a:cs typeface="Calibri" panose="020F0502020204030204" pitchFamily="34" charset="0"/>
              <a:sym typeface="Calibri"/>
            </a:endParaRPr>
          </a:p>
          <a:p>
            <a:pPr marL="342900" indent="-342900">
              <a:lnSpc>
                <a:spcPct val="150000"/>
              </a:lnSpc>
              <a:spcBef>
                <a:spcPts val="0"/>
              </a:spcBef>
              <a:buClr>
                <a:schemeClr val="dk1"/>
              </a:buClr>
              <a:buSzPct val="25000"/>
              <a:buFont typeface="Arial"/>
              <a:buNone/>
            </a:pPr>
            <a:r>
              <a:rPr lang="en-IN" dirty="0">
                <a:solidFill>
                  <a:schemeClr val="bg1"/>
                </a:solidFill>
                <a:latin typeface="Nueva Std" panose="020B0503070504090203" pitchFamily="34" charset="0"/>
                <a:ea typeface="Calibri"/>
                <a:cs typeface="Calibri" panose="020F0502020204030204" pitchFamily="34" charset="0"/>
                <a:sym typeface="Calibri"/>
              </a:rPr>
              <a:t>       </a:t>
            </a:r>
          </a:p>
        </p:txBody>
      </p:sp>
      <p:pic>
        <p:nvPicPr>
          <p:cNvPr id="9" name="Picture 2" descr="Image result for lets think emoji png">
            <a:extLst>
              <a:ext uri="{FF2B5EF4-FFF2-40B4-BE49-F238E27FC236}">
                <a16:creationId xmlns:a16="http://schemas.microsoft.com/office/drawing/2014/main" id="{39398E22-EE3C-4CD9-8DB7-B6835F46FD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3537" y="4443396"/>
            <a:ext cx="1938975" cy="19389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C9FDFAB-FD02-4147-AB1A-C08B177477A7}"/>
              </a:ext>
            </a:extLst>
          </p:cNvPr>
          <p:cNvSpPr/>
          <p:nvPr/>
        </p:nvSpPr>
        <p:spPr>
          <a:xfrm>
            <a:off x="655974" y="4906879"/>
            <a:ext cx="4055341" cy="646331"/>
          </a:xfrm>
          <a:prstGeom prst="rect">
            <a:avLst/>
          </a:prstGeom>
        </p:spPr>
        <p:txBody>
          <a:bodyPr wrap="none">
            <a:spAutoFit/>
          </a:bodyPr>
          <a:lstStyle/>
          <a:p>
            <a:r>
              <a:rPr lang="en-IN" sz="3600" dirty="0">
                <a:solidFill>
                  <a:schemeClr val="bg1"/>
                </a:solidFill>
                <a:latin typeface="Nueva Std" panose="020B0503070504090203" pitchFamily="34" charset="0"/>
                <a:ea typeface="Calibri"/>
                <a:cs typeface="Calibri" panose="020F0502020204030204" pitchFamily="34" charset="0"/>
                <a:sym typeface="Calibri"/>
              </a:rPr>
              <a:t>Answer  is  Modulation.</a:t>
            </a:r>
            <a:endParaRPr lang="en-IN" sz="3600" dirty="0"/>
          </a:p>
        </p:txBody>
      </p:sp>
    </p:spTree>
    <p:extLst>
      <p:ext uri="{BB962C8B-B14F-4D97-AF65-F5344CB8AC3E}">
        <p14:creationId xmlns:p14="http://schemas.microsoft.com/office/powerpoint/2010/main" val="181628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513774" y="555832"/>
            <a:ext cx="11214100" cy="646331"/>
          </a:xfrm>
        </p:spPr>
        <p:txBody>
          <a:bodyPr/>
          <a:lstStyle/>
          <a:p>
            <a:r>
              <a:rPr lang="en-US" sz="4000" u="sng" dirty="0">
                <a:solidFill>
                  <a:srgbClr val="FFC000"/>
                </a:solidFill>
              </a:rPr>
              <a:t>Modulation</a:t>
            </a:r>
            <a:r>
              <a:rPr lang="en-US" sz="4000" dirty="0">
                <a:solidFill>
                  <a:srgbClr val="FFC000"/>
                </a:solidFill>
              </a:rPr>
              <a:t>:</a:t>
            </a:r>
            <a:r>
              <a:rPr lang="en-US" sz="4000" u="sng" dirty="0">
                <a:solidFill>
                  <a:srgbClr val="FFC000"/>
                </a:solidFill>
              </a:rPr>
              <a:t> </a:t>
            </a:r>
            <a:endParaRPr lang="en-GB" sz="4000" u="sng" dirty="0">
              <a:solidFill>
                <a:srgbClr val="FFC000"/>
              </a:solidFill>
            </a:endParaRP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5</a:t>
            </a:fld>
            <a:endParaRPr lang="en-GB" dirty="0"/>
          </a:p>
        </p:txBody>
      </p:sp>
      <p:pic>
        <p:nvPicPr>
          <p:cNvPr id="8" name="Picture 7">
            <a:extLst>
              <a:ext uri="{FF2B5EF4-FFF2-40B4-BE49-F238E27FC236}">
                <a16:creationId xmlns:a16="http://schemas.microsoft.com/office/drawing/2014/main" id="{310EF950-9D84-48D7-B76C-6B4AEFFFB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3" name="Oval 2">
            <a:extLst>
              <a:ext uri="{FF2B5EF4-FFF2-40B4-BE49-F238E27FC236}">
                <a16:creationId xmlns:a16="http://schemas.microsoft.com/office/drawing/2014/main" id="{349CD39C-3991-4834-AA7F-889853A2D72F}"/>
              </a:ext>
            </a:extLst>
          </p:cNvPr>
          <p:cNvSpPr/>
          <p:nvPr/>
        </p:nvSpPr>
        <p:spPr>
          <a:xfrm>
            <a:off x="195003" y="720436"/>
            <a:ext cx="281939" cy="279689"/>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41B25C7D-EB74-43C8-B3EC-E94026BC60D2}"/>
              </a:ext>
            </a:extLst>
          </p:cNvPr>
          <p:cNvSpPr/>
          <p:nvPr/>
        </p:nvSpPr>
        <p:spPr>
          <a:xfrm>
            <a:off x="292098" y="1383217"/>
            <a:ext cx="7622166" cy="4339650"/>
          </a:xfrm>
          <a:prstGeom prst="rect">
            <a:avLst/>
          </a:prstGeom>
        </p:spPr>
        <p:txBody>
          <a:bodyPr wrap="square">
            <a:spAutoFit/>
          </a:bodyPr>
          <a:lstStyle/>
          <a:p>
            <a:pPr marL="457200" indent="-457200">
              <a:buFont typeface="Wingdings" panose="05000000000000000000" pitchFamily="2" charset="2"/>
              <a:buChar char="v"/>
            </a:pPr>
            <a:r>
              <a:rPr lang="en-US" sz="2800" dirty="0">
                <a:solidFill>
                  <a:schemeClr val="bg1"/>
                </a:solidFill>
                <a:latin typeface="Times New Roman" panose="02020603050405020304" pitchFamily="18" charset="0"/>
                <a:cs typeface="Times New Roman" panose="02020603050405020304" pitchFamily="18" charset="0"/>
              </a:rPr>
              <a:t>Varying of properties of carrier signal with message signal.</a:t>
            </a:r>
          </a:p>
          <a:p>
            <a:endParaRPr lang="en-US" sz="2400" dirty="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800" dirty="0">
                <a:solidFill>
                  <a:schemeClr val="bg1"/>
                </a:solidFill>
                <a:latin typeface="Times New Roman" panose="02020603050405020304" pitchFamily="18" charset="0"/>
                <a:cs typeface="Times New Roman" panose="02020603050405020304" pitchFamily="18" charset="0"/>
              </a:rPr>
              <a:t>Used to change the signal characteristics</a:t>
            </a:r>
          </a:p>
          <a:p>
            <a:pPr marL="457200" indent="-457200">
              <a:buFont typeface="Wingdings" panose="05000000000000000000" pitchFamily="2" charset="2"/>
              <a:buChar char="v"/>
            </a:pPr>
            <a:endParaRPr lang="en-US" sz="2800" dirty="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800" dirty="0">
                <a:solidFill>
                  <a:schemeClr val="bg1"/>
                </a:solidFill>
                <a:latin typeface="Times New Roman" panose="02020603050405020304" pitchFamily="18" charset="0"/>
                <a:cs typeface="Times New Roman" panose="02020603050405020304" pitchFamily="18" charset="0"/>
              </a:rPr>
              <a:t>In IR communication, commonly used modulation scheme is 38kHz Modulation.</a:t>
            </a:r>
          </a:p>
          <a:p>
            <a:pPr marL="457200" indent="-457200">
              <a:buFont typeface="Wingdings" panose="05000000000000000000" pitchFamily="2" charset="2"/>
              <a:buChar char="v"/>
            </a:pPr>
            <a:endParaRPr lang="en-US" sz="2800" dirty="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800" dirty="0">
                <a:solidFill>
                  <a:schemeClr val="bg1"/>
                </a:solidFill>
                <a:latin typeface="Times New Roman" panose="02020603050405020304" pitchFamily="18" charset="0"/>
                <a:cs typeface="Times New Roman" panose="02020603050405020304" pitchFamily="18" charset="0"/>
              </a:rPr>
              <a:t>Other modulation techniques 30,38,40,56 kHz.</a:t>
            </a:r>
          </a:p>
          <a:p>
            <a:endParaRPr lang="en-US" sz="2800" dirty="0">
              <a:solidFill>
                <a:schemeClr val="bg1"/>
              </a:solidFill>
              <a:latin typeface="Times New Roman" panose="02020603050405020304" pitchFamily="18" charset="0"/>
              <a:cs typeface="Times New Roman" panose="02020603050405020304" pitchFamily="18" charset="0"/>
            </a:endParaRPr>
          </a:p>
        </p:txBody>
      </p:sp>
      <p:pic>
        <p:nvPicPr>
          <p:cNvPr id="2050" name="Picture 2" descr="Image result for modulation">
            <a:extLst>
              <a:ext uri="{FF2B5EF4-FFF2-40B4-BE49-F238E27FC236}">
                <a16:creationId xmlns:a16="http://schemas.microsoft.com/office/drawing/2014/main" id="{C1B5176C-9F56-481B-AABB-4586BC36D8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9570" y="1493419"/>
            <a:ext cx="4265447" cy="387116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03575CB7-7FE9-44E7-8500-0B8C2824F673}"/>
              </a:ext>
            </a:extLst>
          </p:cNvPr>
          <p:cNvSpPr/>
          <p:nvPr/>
        </p:nvSpPr>
        <p:spPr>
          <a:xfrm>
            <a:off x="335972" y="5988577"/>
            <a:ext cx="8350828" cy="523220"/>
          </a:xfrm>
          <a:prstGeom prst="rect">
            <a:avLst/>
          </a:prstGeom>
        </p:spPr>
        <p:txBody>
          <a:bodyPr wrap="square">
            <a:spAutoFit/>
          </a:bodyPr>
          <a:lstStyle/>
          <a:p>
            <a:r>
              <a:rPr lang="en-US" sz="2800" i="1" dirty="0">
                <a:solidFill>
                  <a:schemeClr val="bg1"/>
                </a:solidFill>
                <a:latin typeface="Times New Roman" panose="02020603050405020304" pitchFamily="18" charset="0"/>
                <a:cs typeface="Times New Roman" panose="02020603050405020304" pitchFamily="18" charset="0"/>
              </a:rPr>
              <a:t>Q.  Why 38kHz modulation technique is so common? </a:t>
            </a:r>
          </a:p>
        </p:txBody>
      </p:sp>
    </p:spTree>
    <p:extLst>
      <p:ext uri="{BB962C8B-B14F-4D97-AF65-F5344CB8AC3E}">
        <p14:creationId xmlns:p14="http://schemas.microsoft.com/office/powerpoint/2010/main" val="4078328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GB" smtClean="0"/>
              <a:pPr/>
              <a:t>6</a:t>
            </a:fld>
            <a:endParaRPr lang="en-GB" dirty="0"/>
          </a:p>
        </p:txBody>
      </p:sp>
      <p:pic>
        <p:nvPicPr>
          <p:cNvPr id="8" name="Picture 7">
            <a:extLst>
              <a:ext uri="{FF2B5EF4-FFF2-40B4-BE49-F238E27FC236}">
                <a16:creationId xmlns:a16="http://schemas.microsoft.com/office/drawing/2014/main" id="{310EF950-9D84-48D7-B76C-6B4AEFFFB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10" name="Rectangle 9">
            <a:extLst>
              <a:ext uri="{FF2B5EF4-FFF2-40B4-BE49-F238E27FC236}">
                <a16:creationId xmlns:a16="http://schemas.microsoft.com/office/drawing/2014/main" id="{03575CB7-7FE9-44E7-8500-0B8C2824F673}"/>
              </a:ext>
            </a:extLst>
          </p:cNvPr>
          <p:cNvSpPr/>
          <p:nvPr/>
        </p:nvSpPr>
        <p:spPr>
          <a:xfrm>
            <a:off x="264971" y="1902999"/>
            <a:ext cx="8350828" cy="954107"/>
          </a:xfrm>
          <a:prstGeom prst="rect">
            <a:avLst/>
          </a:prstGeom>
        </p:spPr>
        <p:txBody>
          <a:bodyPr wrap="square">
            <a:spAutoFit/>
          </a:bodyPr>
          <a:lstStyle/>
          <a:p>
            <a:pPr marL="514350" indent="-514350">
              <a:buAutoNum type="alphaUcPeriod" startAt="17"/>
            </a:pPr>
            <a:r>
              <a:rPr lang="en-US" sz="2800" b="1" i="1" dirty="0">
                <a:solidFill>
                  <a:srgbClr val="FFC000"/>
                </a:solidFill>
                <a:latin typeface="Times New Roman" panose="02020603050405020304" pitchFamily="18" charset="0"/>
                <a:cs typeface="Times New Roman" panose="02020603050405020304" pitchFamily="18" charset="0"/>
              </a:rPr>
              <a:t>Why 38kHz modulation technique is so common? </a:t>
            </a:r>
          </a:p>
          <a:p>
            <a:endParaRPr lang="en-US" sz="2800" b="1" dirty="0">
              <a:solidFill>
                <a:srgbClr val="FFC000"/>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B2D16E85-C871-4A5B-B6FE-5B37F1D9AF53}"/>
              </a:ext>
            </a:extLst>
          </p:cNvPr>
          <p:cNvSpPr/>
          <p:nvPr/>
        </p:nvSpPr>
        <p:spPr>
          <a:xfrm>
            <a:off x="264971" y="2827747"/>
            <a:ext cx="8880763" cy="3108543"/>
          </a:xfrm>
          <a:prstGeom prst="rect">
            <a:avLst/>
          </a:prstGeom>
        </p:spPr>
        <p:txBody>
          <a:bodyPr wrap="square">
            <a:spAutoFit/>
          </a:bodyPr>
          <a:lstStyle/>
          <a:p>
            <a:r>
              <a:rPr lang="en-US" sz="2800" b="1" dirty="0">
                <a:solidFill>
                  <a:srgbClr val="FFC000"/>
                </a:solidFill>
                <a:latin typeface="Times New Roman" panose="02020603050405020304" pitchFamily="18" charset="0"/>
                <a:cs typeface="Times New Roman" panose="02020603050405020304" pitchFamily="18" charset="0"/>
              </a:rPr>
              <a:t>ANS.</a:t>
            </a:r>
            <a:r>
              <a:rPr lang="en-US" sz="2800" dirty="0">
                <a:solidFill>
                  <a:schemeClr val="bg1"/>
                </a:solidFill>
                <a:latin typeface="Times New Roman" panose="02020603050405020304" pitchFamily="18" charset="0"/>
                <a:cs typeface="Times New Roman" panose="02020603050405020304" pitchFamily="18" charset="0"/>
              </a:rPr>
              <a:t>   There are few natural sources that have the regularity</a:t>
            </a:r>
          </a:p>
          <a:p>
            <a:r>
              <a:rPr lang="en-US" sz="2800" dirty="0">
                <a:solidFill>
                  <a:schemeClr val="bg1"/>
                </a:solidFill>
                <a:latin typeface="Times New Roman" panose="02020603050405020304" pitchFamily="18" charset="0"/>
                <a:cs typeface="Times New Roman" panose="02020603050405020304" pitchFamily="18" charset="0"/>
              </a:rPr>
              <a:t>	of 38kHz signal, so the signal will standout among the others and will be easily identified.</a:t>
            </a:r>
            <a:br>
              <a:rPr lang="en-US" sz="2800" dirty="0">
                <a:solidFill>
                  <a:schemeClr val="bg1"/>
                </a:solidFill>
                <a:latin typeface="Times New Roman" panose="02020603050405020304" pitchFamily="18" charset="0"/>
                <a:cs typeface="Times New Roman" panose="02020603050405020304" pitchFamily="18" charset="0"/>
              </a:rPr>
            </a:br>
            <a:br>
              <a:rPr lang="en-US" sz="2800" dirty="0">
                <a:solidFill>
                  <a:schemeClr val="bg1"/>
                </a:solidFill>
                <a:latin typeface="Times New Roman" panose="02020603050405020304" pitchFamily="18" charset="0"/>
                <a:cs typeface="Times New Roman" panose="02020603050405020304" pitchFamily="18" charset="0"/>
              </a:rPr>
            </a:br>
            <a:r>
              <a:rPr lang="en-US" sz="2800" dirty="0">
                <a:solidFill>
                  <a:schemeClr val="bg1"/>
                </a:solidFill>
                <a:latin typeface="Times New Roman" panose="02020603050405020304" pitchFamily="18" charset="0"/>
                <a:cs typeface="Times New Roman" panose="02020603050405020304" pitchFamily="18" charset="0"/>
              </a:rPr>
              <a:t>Also, if we consider </a:t>
            </a:r>
            <a:r>
              <a:rPr lang="en-US" sz="2800" i="1" dirty="0">
                <a:solidFill>
                  <a:schemeClr val="bg1"/>
                </a:solidFill>
                <a:latin typeface="Times New Roman" panose="02020603050405020304" pitchFamily="18" charset="0"/>
                <a:cs typeface="Times New Roman" panose="02020603050405020304" pitchFamily="18" charset="0"/>
              </a:rPr>
              <a:t>Average Power Consumption </a:t>
            </a:r>
            <a:r>
              <a:rPr lang="en-US" sz="2800" dirty="0">
                <a:solidFill>
                  <a:schemeClr val="bg1"/>
                </a:solidFill>
                <a:latin typeface="Times New Roman" panose="02020603050405020304" pitchFamily="18" charset="0"/>
                <a:cs typeface="Times New Roman" panose="02020603050405020304" pitchFamily="18" charset="0"/>
              </a:rPr>
              <a:t>38kHz will have the most suitable value. Hence we generally go for 38kHz</a:t>
            </a:r>
            <a:r>
              <a:rPr lang="en-US" sz="2800" i="1" dirty="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modulation technique</a:t>
            </a:r>
            <a:r>
              <a:rPr lang="en-US" sz="2800" i="1" dirty="0">
                <a:solidFill>
                  <a:schemeClr val="bg1"/>
                </a:solidFill>
                <a:latin typeface="Times New Roman" panose="02020603050405020304" pitchFamily="18" charset="0"/>
                <a:cs typeface="Times New Roman" panose="02020603050405020304" pitchFamily="18" charset="0"/>
              </a:rPr>
              <a:t>.</a:t>
            </a:r>
            <a:endParaRPr lang="en-IN" sz="2800" i="1" dirty="0"/>
          </a:p>
        </p:txBody>
      </p:sp>
    </p:spTree>
    <p:extLst>
      <p:ext uri="{BB962C8B-B14F-4D97-AF65-F5344CB8AC3E}">
        <p14:creationId xmlns:p14="http://schemas.microsoft.com/office/powerpoint/2010/main" val="2135520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10EF950-9D84-48D7-B76C-6B4AEFFFB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7" name="Title 6">
            <a:extLst>
              <a:ext uri="{FF2B5EF4-FFF2-40B4-BE49-F238E27FC236}">
                <a16:creationId xmlns:a16="http://schemas.microsoft.com/office/drawing/2014/main" id="{5AE7D667-E189-431A-9088-3923CFF68DA3}"/>
              </a:ext>
            </a:extLst>
          </p:cNvPr>
          <p:cNvSpPr>
            <a:spLocks noGrp="1"/>
          </p:cNvSpPr>
          <p:nvPr>
            <p:ph type="title"/>
          </p:nvPr>
        </p:nvSpPr>
        <p:spPr>
          <a:xfrm>
            <a:off x="239568" y="555832"/>
            <a:ext cx="11214100" cy="590931"/>
          </a:xfrm>
        </p:spPr>
        <p:txBody>
          <a:bodyPr/>
          <a:lstStyle/>
          <a:p>
            <a:r>
              <a:rPr lang="en-US" sz="3600" i="1" u="sng" dirty="0"/>
              <a:t>Basic Block Diagram for IR Communication</a:t>
            </a:r>
            <a:endParaRPr lang="en-GB" sz="3600" i="1" u="sng" dirty="0"/>
          </a:p>
        </p:txBody>
      </p:sp>
      <p:sp>
        <p:nvSpPr>
          <p:cNvPr id="3" name="Frame 2">
            <a:extLst>
              <a:ext uri="{FF2B5EF4-FFF2-40B4-BE49-F238E27FC236}">
                <a16:creationId xmlns:a16="http://schemas.microsoft.com/office/drawing/2014/main" id="{F30DB7F6-6D45-41C3-ABF2-9827B71A39CD}"/>
              </a:ext>
            </a:extLst>
          </p:cNvPr>
          <p:cNvSpPr/>
          <p:nvPr/>
        </p:nvSpPr>
        <p:spPr>
          <a:xfrm>
            <a:off x="692727" y="2971800"/>
            <a:ext cx="2327564" cy="914400"/>
          </a:xfrm>
          <a:prstGeom prst="frame">
            <a:avLst>
              <a:gd name="adj1" fmla="val 3409"/>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rPr>
              <a:t>TRANSMITTER</a:t>
            </a:r>
          </a:p>
        </p:txBody>
      </p:sp>
      <p:sp>
        <p:nvSpPr>
          <p:cNvPr id="6" name="Frame 5">
            <a:extLst>
              <a:ext uri="{FF2B5EF4-FFF2-40B4-BE49-F238E27FC236}">
                <a16:creationId xmlns:a16="http://schemas.microsoft.com/office/drawing/2014/main" id="{0CE47FCF-7E58-45D5-828A-13A524751192}"/>
              </a:ext>
            </a:extLst>
          </p:cNvPr>
          <p:cNvSpPr/>
          <p:nvPr/>
        </p:nvSpPr>
        <p:spPr>
          <a:xfrm>
            <a:off x="8520547" y="2971800"/>
            <a:ext cx="2327564" cy="914400"/>
          </a:xfrm>
          <a:prstGeom prst="frame">
            <a:avLst>
              <a:gd name="adj1" fmla="val 3409"/>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rPr>
              <a:t>RECEIVER</a:t>
            </a:r>
          </a:p>
        </p:txBody>
      </p:sp>
      <p:sp>
        <p:nvSpPr>
          <p:cNvPr id="9" name="Frame 8">
            <a:extLst>
              <a:ext uri="{FF2B5EF4-FFF2-40B4-BE49-F238E27FC236}">
                <a16:creationId xmlns:a16="http://schemas.microsoft.com/office/drawing/2014/main" id="{AF89F554-A5BC-4667-BA00-C3B387793071}"/>
              </a:ext>
            </a:extLst>
          </p:cNvPr>
          <p:cNvSpPr/>
          <p:nvPr/>
        </p:nvSpPr>
        <p:spPr>
          <a:xfrm>
            <a:off x="3419892" y="3215712"/>
            <a:ext cx="1445234" cy="426575"/>
          </a:xfrm>
          <a:prstGeom prst="frame">
            <a:avLst>
              <a:gd name="adj1" fmla="val 3409"/>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rPr>
              <a:t>IR Emitter</a:t>
            </a:r>
          </a:p>
        </p:txBody>
      </p:sp>
      <p:sp>
        <p:nvSpPr>
          <p:cNvPr id="10" name="Frame 9">
            <a:extLst>
              <a:ext uri="{FF2B5EF4-FFF2-40B4-BE49-F238E27FC236}">
                <a16:creationId xmlns:a16="http://schemas.microsoft.com/office/drawing/2014/main" id="{89BD6F62-695A-4B29-9BC7-EBE06BCB404E}"/>
              </a:ext>
            </a:extLst>
          </p:cNvPr>
          <p:cNvSpPr/>
          <p:nvPr/>
        </p:nvSpPr>
        <p:spPr>
          <a:xfrm>
            <a:off x="6758842" y="3215712"/>
            <a:ext cx="1445234" cy="426575"/>
          </a:xfrm>
          <a:prstGeom prst="frame">
            <a:avLst>
              <a:gd name="adj1" fmla="val 3409"/>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solidFill>
              </a:rPr>
              <a:t>Sensor</a:t>
            </a:r>
          </a:p>
        </p:txBody>
      </p:sp>
      <p:cxnSp>
        <p:nvCxnSpPr>
          <p:cNvPr id="5" name="Straight Connector 4">
            <a:extLst>
              <a:ext uri="{FF2B5EF4-FFF2-40B4-BE49-F238E27FC236}">
                <a16:creationId xmlns:a16="http://schemas.microsoft.com/office/drawing/2014/main" id="{FAC45979-D1D1-48D4-B5F4-327A47E6BFEB}"/>
              </a:ext>
            </a:extLst>
          </p:cNvPr>
          <p:cNvCxnSpPr>
            <a:stCxn id="3" idx="3"/>
            <a:endCxn id="9" idx="1"/>
          </p:cNvCxnSpPr>
          <p:nvPr/>
        </p:nvCxnSpPr>
        <p:spPr>
          <a:xfrm>
            <a:off x="3020291" y="3429000"/>
            <a:ext cx="39960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6D08426-DB4D-419E-B02B-396D70414AB0}"/>
              </a:ext>
            </a:extLst>
          </p:cNvPr>
          <p:cNvCxnSpPr/>
          <p:nvPr/>
        </p:nvCxnSpPr>
        <p:spPr>
          <a:xfrm>
            <a:off x="8194997" y="3442850"/>
            <a:ext cx="330249"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Arrow: Notched Right 11">
            <a:extLst>
              <a:ext uri="{FF2B5EF4-FFF2-40B4-BE49-F238E27FC236}">
                <a16:creationId xmlns:a16="http://schemas.microsoft.com/office/drawing/2014/main" id="{AA736B4A-A404-4009-A59D-F08C8131A6BF}"/>
              </a:ext>
            </a:extLst>
          </p:cNvPr>
          <p:cNvSpPr/>
          <p:nvPr/>
        </p:nvSpPr>
        <p:spPr>
          <a:xfrm>
            <a:off x="5239557" y="3172690"/>
            <a:ext cx="1188954" cy="590931"/>
          </a:xfrm>
          <a:prstGeom prst="notched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3847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2281BFB7-AEEA-49BB-A6E6-C239B5E61DD0}"/>
              </a:ext>
            </a:extLst>
          </p:cNvPr>
          <p:cNvGrpSpPr/>
          <p:nvPr/>
        </p:nvGrpSpPr>
        <p:grpSpPr>
          <a:xfrm>
            <a:off x="-1" y="1357409"/>
            <a:ext cx="12192001" cy="4846320"/>
            <a:chOff x="-1" y="1357409"/>
            <a:chExt cx="12192001" cy="4917518"/>
          </a:xfrm>
        </p:grpSpPr>
        <p:sp>
          <p:nvSpPr>
            <p:cNvPr id="22" name="Rectangle: Single Corner Snipped 21">
              <a:extLst>
                <a:ext uri="{FF2B5EF4-FFF2-40B4-BE49-F238E27FC236}">
                  <a16:creationId xmlns:a16="http://schemas.microsoft.com/office/drawing/2014/main" id="{CBB39236-0B7C-4035-B426-2A8E9C84C23E}"/>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23" name="Rectangle: Single Corner Snipped 22">
              <a:extLst>
                <a:ext uri="{FF2B5EF4-FFF2-40B4-BE49-F238E27FC236}">
                  <a16:creationId xmlns:a16="http://schemas.microsoft.com/office/drawing/2014/main" id="{CADFBCEC-89B3-4347-91C0-BC5B37D33822}"/>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8" name="Picture 7">
            <a:extLst>
              <a:ext uri="{FF2B5EF4-FFF2-40B4-BE49-F238E27FC236}">
                <a16:creationId xmlns:a16="http://schemas.microsoft.com/office/drawing/2014/main" id="{310EF950-9D84-48D7-B76C-6B4AEFFFB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15" name="Text Placeholder 2">
            <a:extLst>
              <a:ext uri="{FF2B5EF4-FFF2-40B4-BE49-F238E27FC236}">
                <a16:creationId xmlns:a16="http://schemas.microsoft.com/office/drawing/2014/main" id="{6D32FA7D-E965-47DD-B597-7E0129C042DC}"/>
              </a:ext>
            </a:extLst>
          </p:cNvPr>
          <p:cNvSpPr txBox="1">
            <a:spLocks/>
          </p:cNvSpPr>
          <p:nvPr/>
        </p:nvSpPr>
        <p:spPr>
          <a:xfrm>
            <a:off x="255362" y="538687"/>
            <a:ext cx="9442819" cy="640080"/>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FFC000"/>
                </a:solidFill>
                <a:latin typeface="Rockwell" panose="02060603020205020403" pitchFamily="18" charset="0"/>
              </a:rPr>
              <a:t>LET’S THINK FOR A MOMENT AGAIN : </a:t>
            </a:r>
          </a:p>
        </p:txBody>
      </p:sp>
      <p:sp>
        <p:nvSpPr>
          <p:cNvPr id="13" name="Shape 183">
            <a:extLst>
              <a:ext uri="{FF2B5EF4-FFF2-40B4-BE49-F238E27FC236}">
                <a16:creationId xmlns:a16="http://schemas.microsoft.com/office/drawing/2014/main" id="{0F12307A-3066-4209-B2B2-2B6A2E2EB074}"/>
              </a:ext>
            </a:extLst>
          </p:cNvPr>
          <p:cNvSpPr txBox="1">
            <a:spLocks/>
          </p:cNvSpPr>
          <p:nvPr/>
        </p:nvSpPr>
        <p:spPr>
          <a:xfrm>
            <a:off x="255362" y="1357409"/>
            <a:ext cx="11527126" cy="4961904"/>
          </a:xfrm>
          <a:prstGeom prst="rect">
            <a:avLst/>
          </a:prstGeom>
          <a:noFill/>
          <a:ln>
            <a:noFill/>
          </a:ln>
        </p:spPr>
        <p:txBody>
          <a:bodyPr lIns="91425" tIns="45700" rIns="91425" bIns="45700" anchor="t" anchorCtr="0">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Clr>
                <a:schemeClr val="dk1"/>
              </a:buClr>
              <a:buSzPct val="25000"/>
              <a:buFont typeface="Arial"/>
              <a:buNone/>
            </a:pPr>
            <a:r>
              <a:rPr lang="en-IN" dirty="0">
                <a:solidFill>
                  <a:schemeClr val="bg1"/>
                </a:solidFill>
                <a:latin typeface="Nueva Std" panose="020B0503070504090203" pitchFamily="34" charset="0"/>
                <a:ea typeface="Calibri"/>
                <a:cs typeface="Calibri" panose="020F0502020204030204" pitchFamily="34" charset="0"/>
                <a:sym typeface="Calibri"/>
              </a:rPr>
              <a:t>Assume that you have a SAMSUNG TV  at home.  Now you purchased a brand new SONY TV.  What happens if you try to operate the SONY Tv  using a SAMSUNG remote ? Will it work?  Try the opposite way.  Operate SAMSUNG TV using SONY remote?</a:t>
            </a:r>
          </a:p>
          <a:p>
            <a:pPr marL="0" indent="0">
              <a:lnSpc>
                <a:spcPct val="150000"/>
              </a:lnSpc>
              <a:spcBef>
                <a:spcPts val="0"/>
              </a:spcBef>
              <a:buClr>
                <a:schemeClr val="dk1"/>
              </a:buClr>
              <a:buSzPct val="25000"/>
              <a:buFont typeface="Arial"/>
              <a:buNone/>
            </a:pPr>
            <a:endParaRPr lang="en-IN" dirty="0">
              <a:solidFill>
                <a:schemeClr val="bg1"/>
              </a:solidFill>
              <a:latin typeface="Nueva Std" panose="020B0503070504090203" pitchFamily="34" charset="0"/>
              <a:ea typeface="Calibri"/>
              <a:cs typeface="Calibri" panose="020F0502020204030204" pitchFamily="34" charset="0"/>
              <a:sym typeface="Calibri"/>
            </a:endParaRPr>
          </a:p>
          <a:p>
            <a:pPr marL="0" indent="0">
              <a:lnSpc>
                <a:spcPct val="150000"/>
              </a:lnSpc>
              <a:spcBef>
                <a:spcPts val="0"/>
              </a:spcBef>
              <a:buClr>
                <a:schemeClr val="dk1"/>
              </a:buClr>
              <a:buSzPct val="25000"/>
              <a:buFont typeface="Arial"/>
              <a:buNone/>
            </a:pPr>
            <a:r>
              <a:rPr lang="en-IN" dirty="0">
                <a:solidFill>
                  <a:schemeClr val="bg1"/>
                </a:solidFill>
                <a:latin typeface="Nueva Std" panose="020B0503070504090203" pitchFamily="34" charset="0"/>
                <a:ea typeface="Calibri"/>
                <a:cs typeface="Calibri" panose="020F0502020204030204" pitchFamily="34" charset="0"/>
                <a:sym typeface="Calibri"/>
              </a:rPr>
              <a:t>Why did it not work ? </a:t>
            </a:r>
          </a:p>
          <a:p>
            <a:pPr marL="0" indent="0">
              <a:lnSpc>
                <a:spcPct val="150000"/>
              </a:lnSpc>
              <a:spcBef>
                <a:spcPts val="0"/>
              </a:spcBef>
              <a:buClr>
                <a:schemeClr val="dk1"/>
              </a:buClr>
              <a:buSzPct val="25000"/>
              <a:buFont typeface="Arial"/>
              <a:buNone/>
            </a:pPr>
            <a:endParaRPr lang="en-IN" dirty="0">
              <a:solidFill>
                <a:schemeClr val="bg1"/>
              </a:solidFill>
              <a:latin typeface="Nueva Std" panose="020B0503070504090203" pitchFamily="34" charset="0"/>
              <a:ea typeface="Calibri"/>
              <a:cs typeface="Calibri" panose="020F0502020204030204" pitchFamily="34" charset="0"/>
              <a:sym typeface="Calibri"/>
            </a:endParaRPr>
          </a:p>
          <a:p>
            <a:pPr marL="342900" indent="-342900">
              <a:lnSpc>
                <a:spcPct val="150000"/>
              </a:lnSpc>
              <a:spcBef>
                <a:spcPts val="0"/>
              </a:spcBef>
              <a:buClr>
                <a:schemeClr val="dk1"/>
              </a:buClr>
              <a:buSzPct val="25000"/>
              <a:buFont typeface="Arial"/>
              <a:buNone/>
            </a:pPr>
            <a:endParaRPr lang="en-IN" dirty="0">
              <a:solidFill>
                <a:schemeClr val="bg1"/>
              </a:solidFill>
              <a:latin typeface="Nueva Std" panose="020B0503070504090203" pitchFamily="34" charset="0"/>
              <a:ea typeface="Calibri"/>
              <a:cs typeface="Calibri" panose="020F0502020204030204" pitchFamily="34" charset="0"/>
              <a:sym typeface="Calibri"/>
            </a:endParaRPr>
          </a:p>
        </p:txBody>
      </p:sp>
      <p:pic>
        <p:nvPicPr>
          <p:cNvPr id="9" name="Picture 2" descr="Image result for lets think emoji png">
            <a:extLst>
              <a:ext uri="{FF2B5EF4-FFF2-40B4-BE49-F238E27FC236}">
                <a16:creationId xmlns:a16="http://schemas.microsoft.com/office/drawing/2014/main" id="{39398E22-EE3C-4CD9-8DB7-B6835F46FD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3537" y="4443396"/>
            <a:ext cx="1938975" cy="19389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373DB37-59C3-458E-817C-AFEACD8E9AEB}"/>
              </a:ext>
            </a:extLst>
          </p:cNvPr>
          <p:cNvSpPr/>
          <p:nvPr/>
        </p:nvSpPr>
        <p:spPr>
          <a:xfrm>
            <a:off x="295306" y="5075226"/>
            <a:ext cx="7658122" cy="675313"/>
          </a:xfrm>
          <a:prstGeom prst="rect">
            <a:avLst/>
          </a:prstGeom>
        </p:spPr>
        <p:txBody>
          <a:bodyPr wrap="none">
            <a:spAutoFit/>
          </a:bodyPr>
          <a:lstStyle/>
          <a:p>
            <a:pPr>
              <a:lnSpc>
                <a:spcPct val="150000"/>
              </a:lnSpc>
              <a:buClr>
                <a:schemeClr val="dk1"/>
              </a:buClr>
              <a:buSzPct val="25000"/>
            </a:pPr>
            <a:r>
              <a:rPr lang="en-IN" sz="2800" dirty="0">
                <a:solidFill>
                  <a:schemeClr val="bg1"/>
                </a:solidFill>
                <a:latin typeface="Nueva Std" panose="020B0503070504090203" pitchFamily="34" charset="0"/>
                <a:ea typeface="Calibri"/>
                <a:cs typeface="Calibri" panose="020F0502020204030204" pitchFamily="34" charset="0"/>
                <a:sym typeface="Calibri"/>
              </a:rPr>
              <a:t>Ans:  Different manufacturers uses different  “PROTOCOLS”</a:t>
            </a:r>
          </a:p>
        </p:txBody>
      </p:sp>
    </p:spTree>
    <p:extLst>
      <p:ext uri="{BB962C8B-B14F-4D97-AF65-F5344CB8AC3E}">
        <p14:creationId xmlns:p14="http://schemas.microsoft.com/office/powerpoint/2010/main" val="360796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250" autoRev="1" fill="hold">
                                          <p:stCondLst>
                                            <p:cond delay="0"/>
                                          </p:stCondLst>
                                        </p:cTn>
                                        <p:tgtEl>
                                          <p:spTgt spid="2"/>
                                        </p:tgtEl>
                                        <p:attrNameLst>
                                          <p:attrName>ppt_w</p:attrName>
                                        </p:attrNameLst>
                                      </p:cBhvr>
                                    </p:anim>
                                    <p:anim by="(#ppt_w*0.50)" calcmode="lin" valueType="num">
                                      <p:cBhvr>
                                        <p:cTn id="8" dur="250" decel="50000" autoRev="1" fill="hold">
                                          <p:stCondLst>
                                            <p:cond delay="0"/>
                                          </p:stCondLst>
                                        </p:cTn>
                                        <p:tgtEl>
                                          <p:spTgt spid="2"/>
                                        </p:tgtEl>
                                        <p:attrNameLst>
                                          <p:attrName>ppt_x</p:attrName>
                                        </p:attrNameLst>
                                      </p:cBhvr>
                                    </p:anim>
                                    <p:anim from="(-#ppt_h/2)" to="(#ppt_y)" calcmode="lin" valueType="num">
                                      <p:cBhvr>
                                        <p:cTn id="9" dur="500" fill="hold">
                                          <p:stCondLst>
                                            <p:cond delay="0"/>
                                          </p:stCondLst>
                                        </p:cTn>
                                        <p:tgtEl>
                                          <p:spTgt spid="2"/>
                                        </p:tgtEl>
                                        <p:attrNameLst>
                                          <p:attrName>ppt_y</p:attrName>
                                        </p:attrNameLst>
                                      </p:cBhvr>
                                    </p:anim>
                                    <p:animRot by="21600000">
                                      <p:cBhvr>
                                        <p:cTn id="10" dur="5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10EF950-9D84-48D7-B76C-6B4AEFFFB866}"/>
              </a:ext>
            </a:extLst>
          </p:cNvPr>
          <p:cNvPicPr>
            <a:picLocks noChangeAspect="1"/>
          </p:cNvPicPr>
          <p:nvPr/>
        </p:nvPicPr>
        <p:blipFill>
          <a:blip r:embed="rId2"/>
          <a:stretch>
            <a:fillRect/>
          </a:stretch>
        </p:blipFill>
        <p:spPr>
          <a:xfrm>
            <a:off x="11214307" y="111540"/>
            <a:ext cx="888585" cy="888585"/>
          </a:xfrm>
          <a:prstGeom prst="rect">
            <a:avLst/>
          </a:prstGeom>
        </p:spPr>
      </p:pic>
      <p:sp>
        <p:nvSpPr>
          <p:cNvPr id="15" name="Text Placeholder 2">
            <a:extLst>
              <a:ext uri="{FF2B5EF4-FFF2-40B4-BE49-F238E27FC236}">
                <a16:creationId xmlns:a16="http://schemas.microsoft.com/office/drawing/2014/main" id="{6D32FA7D-E965-47DD-B597-7E0129C042DC}"/>
              </a:ext>
            </a:extLst>
          </p:cNvPr>
          <p:cNvSpPr txBox="1">
            <a:spLocks/>
          </p:cNvSpPr>
          <p:nvPr/>
        </p:nvSpPr>
        <p:spPr>
          <a:xfrm>
            <a:off x="255362" y="538687"/>
            <a:ext cx="9442819" cy="640080"/>
          </a:xfrm>
          <a:prstGeom prst="rect">
            <a:avLst/>
          </a:prstGeom>
        </p:spPr>
        <p:txBody>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FFC000"/>
                </a:solidFill>
                <a:latin typeface="Rockwell" panose="02060603020205020403" pitchFamily="18" charset="0"/>
              </a:rPr>
              <a:t>What is PROTOCOL: </a:t>
            </a:r>
          </a:p>
        </p:txBody>
      </p:sp>
      <p:sp>
        <p:nvSpPr>
          <p:cNvPr id="10" name="Rectangle 9">
            <a:extLst>
              <a:ext uri="{FF2B5EF4-FFF2-40B4-BE49-F238E27FC236}">
                <a16:creationId xmlns:a16="http://schemas.microsoft.com/office/drawing/2014/main" id="{6609E678-3B13-4B51-8CFE-012A85BE1C31}"/>
              </a:ext>
            </a:extLst>
          </p:cNvPr>
          <p:cNvSpPr/>
          <p:nvPr/>
        </p:nvSpPr>
        <p:spPr>
          <a:xfrm>
            <a:off x="569189" y="1259175"/>
            <a:ext cx="7480302" cy="4339650"/>
          </a:xfrm>
          <a:prstGeom prst="rect">
            <a:avLst/>
          </a:prstGeom>
        </p:spPr>
        <p:txBody>
          <a:bodyPr wrap="square">
            <a:spAutoFit/>
          </a:bodyPr>
          <a:lstStyle/>
          <a:p>
            <a:pPr marL="457200" indent="-457200">
              <a:buFont typeface="Wingdings" panose="05000000000000000000" pitchFamily="2" charset="2"/>
              <a:buChar char="v"/>
            </a:pPr>
            <a:r>
              <a:rPr lang="en-US" sz="2800" dirty="0">
                <a:solidFill>
                  <a:schemeClr val="bg1"/>
                </a:solidFill>
                <a:latin typeface="Times New Roman" panose="02020603050405020304" pitchFamily="18" charset="0"/>
                <a:cs typeface="Times New Roman" panose="02020603050405020304" pitchFamily="18" charset="0"/>
              </a:rPr>
              <a:t>Basically it is a set of rules which both transmitter as well as receiver have to follow in order to achieve a meaningful communication.</a:t>
            </a:r>
          </a:p>
          <a:p>
            <a:endParaRPr lang="en-US" sz="2400" dirty="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800" dirty="0">
                <a:solidFill>
                  <a:schemeClr val="bg1"/>
                </a:solidFill>
                <a:latin typeface="Times New Roman" panose="02020603050405020304" pitchFamily="18" charset="0"/>
                <a:cs typeface="Times New Roman" panose="02020603050405020304" pitchFamily="18" charset="0"/>
              </a:rPr>
              <a:t>Analogy : ‘Language’. For example English is the most common (language)protocol followed in our campus.</a:t>
            </a:r>
          </a:p>
          <a:p>
            <a:pPr marL="457200" indent="-457200">
              <a:buFont typeface="Wingdings" panose="05000000000000000000" pitchFamily="2" charset="2"/>
              <a:buChar char="v"/>
            </a:pPr>
            <a:endParaRPr lang="en-US" sz="2800" dirty="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800" dirty="0">
                <a:solidFill>
                  <a:schemeClr val="bg1"/>
                </a:solidFill>
                <a:latin typeface="Times New Roman" panose="02020603050405020304" pitchFamily="18" charset="0"/>
                <a:cs typeface="Times New Roman" panose="02020603050405020304" pitchFamily="18" charset="0"/>
              </a:rPr>
              <a:t>Example: NEC,   SONY,   RECS-80,      RC-5/6</a:t>
            </a:r>
          </a:p>
          <a:p>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2EAF59C-EEB6-4736-BB89-C792CDE00DC8}"/>
              </a:ext>
            </a:extLst>
          </p:cNvPr>
          <p:cNvSpPr txBox="1"/>
          <p:nvPr/>
        </p:nvSpPr>
        <p:spPr>
          <a:xfrm>
            <a:off x="6816439" y="5112328"/>
            <a:ext cx="1069524" cy="369332"/>
          </a:xfrm>
          <a:prstGeom prst="rect">
            <a:avLst/>
          </a:prstGeom>
          <a:noFill/>
        </p:spPr>
        <p:txBody>
          <a:bodyPr wrap="none" rtlCol="0">
            <a:spAutoFit/>
          </a:bodyPr>
          <a:lstStyle/>
          <a:p>
            <a:r>
              <a:rPr lang="en-IN" dirty="0">
                <a:solidFill>
                  <a:schemeClr val="bg1"/>
                </a:solidFill>
              </a:rPr>
              <a:t>(Phillips)</a:t>
            </a:r>
          </a:p>
        </p:txBody>
      </p:sp>
      <p:sp>
        <p:nvSpPr>
          <p:cNvPr id="11" name="TextBox 10">
            <a:extLst>
              <a:ext uri="{FF2B5EF4-FFF2-40B4-BE49-F238E27FC236}">
                <a16:creationId xmlns:a16="http://schemas.microsoft.com/office/drawing/2014/main" id="{68B3D029-9E4B-4F15-BAD9-292885FDF4CE}"/>
              </a:ext>
            </a:extLst>
          </p:cNvPr>
          <p:cNvSpPr txBox="1"/>
          <p:nvPr/>
        </p:nvSpPr>
        <p:spPr>
          <a:xfrm>
            <a:off x="4782059" y="5112328"/>
            <a:ext cx="1479892" cy="646331"/>
          </a:xfrm>
          <a:prstGeom prst="rect">
            <a:avLst/>
          </a:prstGeom>
          <a:noFill/>
        </p:spPr>
        <p:txBody>
          <a:bodyPr wrap="none" rtlCol="0">
            <a:spAutoFit/>
          </a:bodyPr>
          <a:lstStyle/>
          <a:p>
            <a:pPr algn="ctr"/>
            <a:r>
              <a:rPr lang="en-IN" dirty="0">
                <a:solidFill>
                  <a:schemeClr val="bg1"/>
                </a:solidFill>
              </a:rPr>
              <a:t>(Prone to </a:t>
            </a:r>
          </a:p>
          <a:p>
            <a:pPr algn="ctr"/>
            <a:r>
              <a:rPr lang="en-IN" dirty="0">
                <a:solidFill>
                  <a:schemeClr val="bg1"/>
                </a:solidFill>
              </a:rPr>
              <a:t>interference)</a:t>
            </a:r>
          </a:p>
        </p:txBody>
      </p:sp>
    </p:spTree>
    <p:extLst>
      <p:ext uri="{BB962C8B-B14F-4D97-AF65-F5344CB8AC3E}">
        <p14:creationId xmlns:p14="http://schemas.microsoft.com/office/powerpoint/2010/main" val="3781783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ttern_Template_02_CA - v4" id="{4EEF56C3-EEFC-48A7-8548-6C1D4240D170}" vid="{CAB35229-5F5E-4461-A564-6737846920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A95DE24-D6C3-4A00-9085-D9594C193AE1}">
  <ds:schemaRefs>
    <ds:schemaRef ds:uri="http://schemas.microsoft.com/sharepoint/v3/contenttype/forms"/>
  </ds:schemaRefs>
</ds:datastoreItem>
</file>

<file path=customXml/itemProps3.xml><?xml version="1.0" encoding="utf-8"?>
<ds:datastoreItem xmlns:ds="http://schemas.openxmlformats.org/officeDocument/2006/customXml" ds:itemID="{F8992231-163D-4428-A2B8-DA1FE0274129}">
  <ds:schemaRefs>
    <ds:schemaRef ds:uri="http://schemas.microsoft.com/sharepoint/v3"/>
    <ds:schemaRef ds:uri="http://purl.org/dc/terms/"/>
    <ds:schemaRef ds:uri="http://schemas.openxmlformats.org/package/2006/metadata/core-properties"/>
    <ds:schemaRef ds:uri="6dc4bcd6-49db-4c07-9060-8acfc67cef9f"/>
    <ds:schemaRef ds:uri="http://purl.org/dc/dcmitype/"/>
    <ds:schemaRef ds:uri="http://schemas.microsoft.com/office/infopath/2007/PartnerControls"/>
    <ds:schemaRef ds:uri="http://schemas.microsoft.com/office/2006/documentManagement/types"/>
    <ds:schemaRef ds:uri="fb0879af-3eba-417a-a55a-ffe6dcd6ca77"/>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2021</Words>
  <Application>Microsoft Office PowerPoint</Application>
  <PresentationFormat>Widescreen</PresentationFormat>
  <Paragraphs>402</Paragraphs>
  <Slides>34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34</vt:i4>
      </vt:variant>
    </vt:vector>
  </HeadingPairs>
  <TitlesOfParts>
    <vt:vector size="47" baseType="lpstr">
      <vt:lpstr>Arial</vt:lpstr>
      <vt:lpstr>Calibri</vt:lpstr>
      <vt:lpstr>Cambria Math</vt:lpstr>
      <vt:lpstr>Code Bold</vt:lpstr>
      <vt:lpstr>Lucida Console</vt:lpstr>
      <vt:lpstr>Nueva Std</vt:lpstr>
      <vt:lpstr>Rockwell</vt:lpstr>
      <vt:lpstr>Tahoma</vt:lpstr>
      <vt:lpstr>Times New Roman</vt:lpstr>
      <vt:lpstr>Trade Gothic LT Pro</vt:lpstr>
      <vt:lpstr>Trebuchet MS</vt:lpstr>
      <vt:lpstr>Wingdings</vt:lpstr>
      <vt:lpstr>Office Theme</vt:lpstr>
      <vt:lpstr>µ-CON Workshop’18</vt:lpstr>
      <vt:lpstr>Session 5: IR Communication</vt:lpstr>
      <vt:lpstr>IR Communication: </vt:lpstr>
      <vt:lpstr>PowerPoint Presentation</vt:lpstr>
      <vt:lpstr>Modulation: </vt:lpstr>
      <vt:lpstr>PowerPoint Presentation</vt:lpstr>
      <vt:lpstr>Basic Block Diagram for IR Communication</vt:lpstr>
      <vt:lpstr>PowerPoint Presentation</vt:lpstr>
      <vt:lpstr>PowerPoint Presentation</vt:lpstr>
      <vt:lpstr>NEC-Protocol: </vt:lpstr>
      <vt:lpstr>NEC-Protocol(Contd.): </vt:lpstr>
      <vt:lpstr>NEC-Protocol(Contd.): </vt:lpstr>
      <vt:lpstr>NEC-Protocol(Contd.): </vt:lpstr>
      <vt:lpstr>NEC-Protocol(Contd.): </vt:lpstr>
      <vt:lpstr>Q.:  </vt:lpstr>
      <vt:lpstr>Circuit Connection:  </vt:lpstr>
      <vt:lpstr>Circuit Connection:  </vt:lpstr>
      <vt:lpstr>Coding:  </vt:lpstr>
      <vt:lpstr>Coding(Contd.):  </vt:lpstr>
      <vt:lpstr>Coding(Contd.):  </vt:lpstr>
      <vt:lpstr>Coding(Contd.):  </vt:lpstr>
      <vt:lpstr>Coding(Contd.):  </vt:lpstr>
      <vt:lpstr>DECODING</vt:lpstr>
      <vt:lpstr>To decode the signal we first need a detector which detects an IR radiation. We can’t use photodiode here because it will not distinguish between two different IR signals.   Hence we use some other sensor which is TSOP17XX series.  XX determines the frequency to which the sensor is sensitive. For example : TSOP 1738 is used for detecting IR radiations modulated to 38kHz frequency.</vt:lpstr>
      <vt:lpstr>This module internally have Photodetector, IR filter, Preamplifier, PCM filter, PIN Diodes, Automatic Gain control, Band Pass filters. </vt:lpstr>
      <vt:lpstr>PowerPoint Presentation</vt:lpstr>
      <vt:lpstr>PowerPoint Presentation</vt:lpstr>
      <vt:lpstr>So to detect the signal change we will use interrupt methods instead of polling. But of which type ?          1. Rising Edge         2. Falling Edge                              3. Any logic change</vt:lpstr>
      <vt:lpstr>Circuit Connection:  </vt:lpstr>
      <vt:lpstr>Coding:  </vt:lpstr>
      <vt:lpstr>Coding(Contd.):  </vt:lpstr>
      <vt:lpstr>Coding(Contd.):  </vt:lpstr>
      <vt:lpstr>Coding(Contd.):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2018-09-13T18:27:04Z</dcterms:created>
  <dcterms:modified xsi:type="dcterms:W3CDTF">2018-09-23T12:36:22Z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