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29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pPr/>
              <a:t>25/09/2018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pPr/>
              <a:t>25/09/2018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2BE5BF-9922-45FB-8F3F-4446D40A05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456688" y="3131946"/>
                <a:ext cx="8582374" cy="10336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GB" dirty="0"/>
                  <a:t>-CON Workshop’18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32BE5BF-9922-45FB-8F3F-4446D40A0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456688" y="3131946"/>
                <a:ext cx="8582374" cy="1033670"/>
              </a:xfrm>
              <a:blipFill>
                <a:blip r:embed="rId2"/>
                <a:stretch>
                  <a:fillRect t="-27219" b="-45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BBBDA3B-247E-4357-A175-1A978FF7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68" y="1285462"/>
            <a:ext cx="1731602" cy="1731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F30115-60E9-4189-9FA1-EDA5FE096E90}"/>
              </a:ext>
            </a:extLst>
          </p:cNvPr>
          <p:cNvSpPr txBox="1"/>
          <p:nvPr/>
        </p:nvSpPr>
        <p:spPr>
          <a:xfrm>
            <a:off x="2711425" y="4781760"/>
            <a:ext cx="7007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bg1"/>
                </a:solidFill>
                <a:latin typeface="Code Bold" panose="020B0604020202020204" pitchFamily="50" charset="0"/>
              </a:rPr>
              <a:t>“ Wireless Game Controller </a:t>
            </a:r>
          </a:p>
          <a:p>
            <a:pPr algn="ctr"/>
            <a:r>
              <a:rPr lang="en-IN" sz="3200" b="1" i="1" dirty="0">
                <a:solidFill>
                  <a:schemeClr val="bg1"/>
                </a:solidFill>
                <a:latin typeface="Code Bold" panose="020B0604020202020204" pitchFamily="50" charset="0"/>
              </a:rPr>
              <a:t>Using Infrared Data Transmission ”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2" y="641269"/>
            <a:ext cx="11214100" cy="590931"/>
          </a:xfrm>
        </p:spPr>
        <p:txBody>
          <a:bodyPr/>
          <a:lstStyle/>
          <a:p>
            <a:r>
              <a:rPr lang="en-IN" sz="3600" u="sng" dirty="0">
                <a:solidFill>
                  <a:srgbClr val="FFC000"/>
                </a:solidFill>
              </a:rPr>
              <a:t>Modules to be used: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Pyserial</a:t>
            </a:r>
            <a:r>
              <a:rPr lang="en-IN" dirty="0"/>
              <a:t> – For interpreting the serial data from </a:t>
            </a:r>
            <a:r>
              <a:rPr lang="en-IN" dirty="0" err="1"/>
              <a:t>arduino</a:t>
            </a:r>
            <a:endParaRPr lang="en-IN" dirty="0"/>
          </a:p>
          <a:p>
            <a:r>
              <a:rPr lang="en-IN" dirty="0" err="1"/>
              <a:t>Pynput</a:t>
            </a:r>
            <a:r>
              <a:rPr lang="en-IN" dirty="0"/>
              <a:t> – For emulating the key presses without manually pressing keys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Modules are to be imported before using in the code. It can be done</a:t>
            </a:r>
          </a:p>
          <a:p>
            <a:pPr>
              <a:buNone/>
            </a:pPr>
            <a:r>
              <a:rPr lang="en-IN" dirty="0"/>
              <a:t>by the command ‘import  </a:t>
            </a:r>
            <a:r>
              <a:rPr lang="en-IN" dirty="0" err="1"/>
              <a:t>module_name</a:t>
            </a:r>
            <a:r>
              <a:rPr lang="en-IN" dirty="0"/>
              <a:t>’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Eg</a:t>
            </a:r>
            <a:r>
              <a:rPr lang="en-IN" dirty="0"/>
              <a:t>. import serial</a:t>
            </a:r>
          </a:p>
        </p:txBody>
      </p:sp>
      <p:sp>
        <p:nvSpPr>
          <p:cNvPr id="27650" name="AutoShape 2" descr="blob:https://web.whatsapp.com/143d7be1-1a5c-4525-9073-585881f53a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143d7be1-1a5c-4525-9073-585881f53a0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772" y="5121826"/>
            <a:ext cx="8613228" cy="1736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89F29-3896-48F6-9386-4F1A91D3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77E01CF-CAB9-46D5-9377-A2C66C8B8913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2" y="641269"/>
            <a:ext cx="11214100" cy="590931"/>
          </a:xfrm>
        </p:spPr>
        <p:txBody>
          <a:bodyPr/>
          <a:lstStyle/>
          <a:p>
            <a:r>
              <a:rPr lang="en-IN" sz="3600" u="sng" dirty="0">
                <a:solidFill>
                  <a:srgbClr val="FFC000"/>
                </a:solidFill>
              </a:rPr>
              <a:t>Key Press Function: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5309" y="1702676"/>
            <a:ext cx="11063891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/>
                </a:solidFill>
              </a:rPr>
              <a:t>Key press function helps us to initiate virtual press of a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/>
                </a:solidFill>
              </a:rPr>
              <a:t>Example:</a:t>
            </a:r>
          </a:p>
          <a:p>
            <a:r>
              <a:rPr lang="en-IN" sz="2300" dirty="0">
                <a:solidFill>
                  <a:schemeClr val="bg1"/>
                </a:solidFill>
              </a:rPr>
              <a:t>---&gt; </a:t>
            </a:r>
            <a:r>
              <a:rPr lang="en-IN" sz="2300" dirty="0" err="1">
                <a:solidFill>
                  <a:schemeClr val="bg1"/>
                </a:solidFill>
              </a:rPr>
              <a:t>keyboard.press</a:t>
            </a:r>
            <a:r>
              <a:rPr lang="en-IN" sz="2300" dirty="0">
                <a:solidFill>
                  <a:schemeClr val="bg1"/>
                </a:solidFill>
              </a:rPr>
              <a:t>(</a:t>
            </a:r>
            <a:r>
              <a:rPr lang="en-IN" sz="2300" dirty="0" err="1">
                <a:solidFill>
                  <a:schemeClr val="bg1"/>
                </a:solidFill>
              </a:rPr>
              <a:t>Key.space</a:t>
            </a:r>
            <a:r>
              <a:rPr lang="en-IN" sz="2300" dirty="0">
                <a:solidFill>
                  <a:schemeClr val="bg1"/>
                </a:solidFill>
              </a:rPr>
              <a:t>) </a:t>
            </a:r>
          </a:p>
          <a:p>
            <a:r>
              <a:rPr lang="en-IN" sz="2300" dirty="0">
                <a:solidFill>
                  <a:schemeClr val="bg1"/>
                </a:solidFill>
              </a:rPr>
              <a:t>       </a:t>
            </a:r>
            <a:r>
              <a:rPr lang="en-IN" sz="2300" dirty="0" err="1">
                <a:solidFill>
                  <a:schemeClr val="bg1"/>
                </a:solidFill>
              </a:rPr>
              <a:t>keyboard.release</a:t>
            </a:r>
            <a:r>
              <a:rPr lang="en-IN" sz="2300" dirty="0">
                <a:solidFill>
                  <a:schemeClr val="bg1"/>
                </a:solidFill>
              </a:rPr>
              <a:t>(</a:t>
            </a:r>
            <a:r>
              <a:rPr lang="en-IN" sz="2300" dirty="0" err="1">
                <a:solidFill>
                  <a:schemeClr val="bg1"/>
                </a:solidFill>
              </a:rPr>
              <a:t>Key.space</a:t>
            </a:r>
            <a:r>
              <a:rPr lang="en-IN" sz="2300" dirty="0">
                <a:solidFill>
                  <a:schemeClr val="bg1"/>
                </a:solidFill>
              </a:rPr>
              <a:t>)</a:t>
            </a:r>
          </a:p>
          <a:p>
            <a:r>
              <a:rPr lang="en-IN" sz="2300" dirty="0">
                <a:solidFill>
                  <a:schemeClr val="bg1"/>
                </a:solidFill>
              </a:rPr>
              <a:t>---&gt; </a:t>
            </a:r>
            <a:r>
              <a:rPr lang="en-IN" sz="2300" dirty="0" err="1">
                <a:solidFill>
                  <a:schemeClr val="bg1"/>
                </a:solidFill>
              </a:rPr>
              <a:t>keyboard.press</a:t>
            </a:r>
            <a:r>
              <a:rPr lang="en-IN" sz="2300" dirty="0">
                <a:solidFill>
                  <a:schemeClr val="bg1"/>
                </a:solidFill>
              </a:rPr>
              <a:t>(‘A’) </a:t>
            </a:r>
          </a:p>
          <a:p>
            <a:r>
              <a:rPr lang="en-IN" sz="2300" dirty="0">
                <a:solidFill>
                  <a:schemeClr val="bg1"/>
                </a:solidFill>
              </a:rPr>
              <a:t>       </a:t>
            </a:r>
            <a:r>
              <a:rPr lang="en-IN" sz="2300" dirty="0" err="1">
                <a:solidFill>
                  <a:schemeClr val="bg1"/>
                </a:solidFill>
              </a:rPr>
              <a:t>keyboard.release</a:t>
            </a:r>
            <a:r>
              <a:rPr lang="en-IN" sz="2300" dirty="0">
                <a:solidFill>
                  <a:schemeClr val="bg1"/>
                </a:solidFill>
              </a:rPr>
              <a:t>(‘A’)</a:t>
            </a:r>
          </a:p>
          <a:p>
            <a:endParaRPr lang="en-IN" sz="23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/>
                </a:solidFill>
              </a:rPr>
              <a:t>Note: When </a:t>
            </a:r>
            <a:r>
              <a:rPr lang="en-IN" sz="2300" dirty="0" err="1">
                <a:solidFill>
                  <a:schemeClr val="bg1"/>
                </a:solidFill>
              </a:rPr>
              <a:t>keyboard.press</a:t>
            </a:r>
            <a:r>
              <a:rPr lang="en-IN" sz="2300" dirty="0">
                <a:solidFill>
                  <a:schemeClr val="bg1"/>
                </a:solidFill>
              </a:rPr>
              <a:t> function is used the respective key remains pressed until </a:t>
            </a:r>
            <a:r>
              <a:rPr lang="en-IN" sz="2300" dirty="0" err="1">
                <a:solidFill>
                  <a:schemeClr val="bg1"/>
                </a:solidFill>
              </a:rPr>
              <a:t>keyboard.release</a:t>
            </a:r>
            <a:r>
              <a:rPr lang="en-IN" sz="2300" dirty="0">
                <a:solidFill>
                  <a:schemeClr val="bg1"/>
                </a:solidFill>
              </a:rPr>
              <a:t>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61C76-6EC7-49D4-977F-463AE89B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950D7B-3D7C-4F88-965D-3F1951F11324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14207-E43E-4740-BA38-C9F0210A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71752-8D29-4EB1-BC43-796C850F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01" y="1825625"/>
            <a:ext cx="6174158" cy="4242840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Write a code to implement virtual typing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indent="0">
              <a:buNone/>
            </a:pP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sleep</a:t>
            </a:r>
          </a:p>
          <a:p>
            <a:pPr marL="0" indent="0">
              <a:buNone/>
            </a:pP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pynput.keyboard</a:t>
            </a: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Key,Controller</a:t>
            </a: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keyboard = Controller()</a:t>
            </a:r>
          </a:p>
          <a:p>
            <a:pPr marL="0" indent="0">
              <a:buNone/>
            </a:pPr>
            <a:r>
              <a:rPr lang="en-I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keyboard.press</a:t>
            </a: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(‘S')</a:t>
            </a:r>
          </a:p>
          <a:p>
            <a:pPr marL="0" indent="0">
              <a:buNone/>
            </a:pPr>
            <a:r>
              <a:rPr lang="en-I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keyboard.release</a:t>
            </a: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(‘S')</a:t>
            </a:r>
          </a:p>
          <a:p>
            <a:pPr marL="0" indent="0">
              <a:buNone/>
            </a:pP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sleep(2)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23540C-8A15-49FC-B001-CDF0C08546A4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85E006-FD11-4481-A443-424E7256DA76}"/>
              </a:ext>
            </a:extLst>
          </p:cNvPr>
          <p:cNvSpPr txBox="1">
            <a:spLocks/>
          </p:cNvSpPr>
          <p:nvPr/>
        </p:nvSpPr>
        <p:spPr>
          <a:xfrm>
            <a:off x="521302" y="621114"/>
            <a:ext cx="11214100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u="sng" dirty="0">
                <a:solidFill>
                  <a:srgbClr val="FFC000"/>
                </a:solidFill>
              </a:rPr>
              <a:t>Let’s code</a:t>
            </a:r>
            <a:r>
              <a:rPr lang="en-IN" sz="36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F83D7-51FD-46BA-A502-5FD9DA5FCF6E}"/>
              </a:ext>
            </a:extLst>
          </p:cNvPr>
          <p:cNvSpPr txBox="1"/>
          <p:nvPr/>
        </p:nvSpPr>
        <p:spPr>
          <a:xfrm>
            <a:off x="6988475" y="2089437"/>
            <a:ext cx="4746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keyboard.press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(‘P')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keyboard.release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(‘P')</a:t>
            </a:r>
          </a:p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sleep(2)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keyboard.press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(‘I')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keyboard.release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(‘I')</a:t>
            </a:r>
          </a:p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sleep(2)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keyboard.press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(‘D')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keyboard.release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(‘D')</a:t>
            </a:r>
          </a:p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sleep(2)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keyboard.press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(‘E')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keyboard.release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(‘E’)</a:t>
            </a:r>
          </a:p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sleep(2)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keyboard.press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(‘R')</a:t>
            </a:r>
          </a:p>
          <a:p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keyboard.release</a:t>
            </a:r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(‘R')</a:t>
            </a:r>
          </a:p>
          <a:p>
            <a:endParaRPr lang="en-IN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73A450-7989-4679-8A0E-1C70986A6DFE}"/>
              </a:ext>
            </a:extLst>
          </p:cNvPr>
          <p:cNvCxnSpPr>
            <a:cxnSpLocks/>
          </p:cNvCxnSpPr>
          <p:nvPr/>
        </p:nvCxnSpPr>
        <p:spPr>
          <a:xfrm>
            <a:off x="6591631" y="1359673"/>
            <a:ext cx="0" cy="48772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0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0A85B-09B2-48E1-BCEF-142C1580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A244D-6BB8-4D75-B5BE-0477DD13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NO. When you print a string it just gets printed in your output screen, but when you initiate a virtual keypress the keyboard sends a signal to the CPU.</a:t>
            </a:r>
          </a:p>
          <a:p>
            <a:endParaRPr lang="en-IN" dirty="0"/>
          </a:p>
          <a:p>
            <a:r>
              <a:rPr lang="en-IN" dirty="0"/>
              <a:t>And guess how it is going to be useful for us?</a:t>
            </a:r>
          </a:p>
          <a:p>
            <a:endParaRPr lang="en-IN" dirty="0"/>
          </a:p>
          <a:p>
            <a:r>
              <a:rPr lang="en-IN" dirty="0"/>
              <a:t>We can control applications and games without even touching the keyboard.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0D599B-B6AF-4BE5-A062-5D3AFD6D7A2A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4EDFF8-16DF-4AB5-A1A1-460B3951B16E}"/>
              </a:ext>
            </a:extLst>
          </p:cNvPr>
          <p:cNvSpPr txBox="1">
            <a:spLocks/>
          </p:cNvSpPr>
          <p:nvPr/>
        </p:nvSpPr>
        <p:spPr>
          <a:xfrm>
            <a:off x="521302" y="621114"/>
            <a:ext cx="11214100" cy="590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u="sng" dirty="0">
                <a:solidFill>
                  <a:srgbClr val="FFC000"/>
                </a:solidFill>
              </a:rPr>
              <a:t>Was it the same as printing a string??</a:t>
            </a:r>
            <a:endParaRPr lang="en-IN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1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2" y="621114"/>
            <a:ext cx="11214100" cy="590931"/>
          </a:xfrm>
        </p:spPr>
        <p:txBody>
          <a:bodyPr/>
          <a:lstStyle/>
          <a:p>
            <a:r>
              <a:rPr lang="en-IN" sz="3600" u="sng" dirty="0">
                <a:solidFill>
                  <a:srgbClr val="FFC000"/>
                </a:solidFill>
              </a:rPr>
              <a:t>Let’s jump in to our main code</a:t>
            </a:r>
            <a:r>
              <a:rPr lang="en-IN" sz="36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Content Placeholder 6" descr="5190946f-efa3-4031-88d4-c9678dd2d09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51" y="1524027"/>
            <a:ext cx="7009071" cy="5002897"/>
          </a:xfrm>
        </p:spPr>
      </p:pic>
      <p:sp>
        <p:nvSpPr>
          <p:cNvPr id="26626" name="AutoShape 2" descr="blob:https://web.whatsapp.com/143d7be1-1a5c-4525-9073-585881f53a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330965" y="1608082"/>
            <a:ext cx="46245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bg1"/>
                </a:solidFill>
              </a:rPr>
              <a:t>We are calling our main function first and creating class objects for serial data transmission and keyboard controller. </a:t>
            </a:r>
          </a:p>
          <a:p>
            <a:r>
              <a:rPr lang="en-IN" sz="2300" dirty="0">
                <a:solidFill>
                  <a:schemeClr val="bg1"/>
                </a:solidFill>
              </a:rPr>
              <a:t>Then we are resetting the </a:t>
            </a:r>
            <a:r>
              <a:rPr lang="en-IN" sz="2300" dirty="0" err="1">
                <a:solidFill>
                  <a:schemeClr val="bg1"/>
                </a:solidFill>
              </a:rPr>
              <a:t>arduino</a:t>
            </a:r>
            <a:r>
              <a:rPr lang="en-IN" sz="2300" dirty="0">
                <a:solidFill>
                  <a:schemeClr val="bg1"/>
                </a:solidFill>
              </a:rPr>
              <a:t> to start data reception from beginning to avoid any errors.</a:t>
            </a:r>
          </a:p>
          <a:p>
            <a:r>
              <a:rPr lang="en-IN" sz="2300" dirty="0">
                <a:solidFill>
                  <a:schemeClr val="bg1"/>
                </a:solidFill>
              </a:rPr>
              <a:t>Later we get the serial data from the </a:t>
            </a:r>
            <a:r>
              <a:rPr lang="en-IN" sz="2300" dirty="0" err="1">
                <a:solidFill>
                  <a:schemeClr val="bg1"/>
                </a:solidFill>
              </a:rPr>
              <a:t>usart</a:t>
            </a:r>
            <a:r>
              <a:rPr lang="en-IN" sz="2300" dirty="0">
                <a:solidFill>
                  <a:schemeClr val="bg1"/>
                </a:solidFill>
              </a:rPr>
              <a:t> and print the received data.</a:t>
            </a:r>
          </a:p>
          <a:p>
            <a:r>
              <a:rPr lang="en-IN" sz="2300" dirty="0">
                <a:solidFill>
                  <a:schemeClr val="bg1"/>
                </a:solidFill>
              </a:rPr>
              <a:t>We also call the press function for pressing the keys.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ED12A-D520-4CFE-A595-B6303194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2BD359E-A513-4376-9AE8-AD84D0E0B18B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721329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6: Python Integration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Oct’18, 17</a:t>
            </a:r>
            <a:r>
              <a:rPr lang="en-US" b="1" dirty="0">
                <a:sym typeface="Wingdings" panose="05000000000000000000" pitchFamily="2" charset="2"/>
              </a:rPr>
              <a:t>:00 to 20:00 Hrs.</a:t>
            </a:r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668DF-5E5C-44EE-BC90-F82A7F88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0EF950-9D84-48D7-B76C-6B4AEFFF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pic>
        <p:nvPicPr>
          <p:cNvPr id="3076" name="Picture 4" descr="https://pluralsight.imgix.net/paths/python-7be70baaa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16338" y="1431568"/>
            <a:ext cx="4108180" cy="4108181"/>
          </a:xfrm>
          <a:prstGeom prst="rect">
            <a:avLst/>
          </a:prstGeom>
          <a:noFill/>
        </p:spPr>
      </p:pic>
      <p:pic>
        <p:nvPicPr>
          <p:cNvPr id="3078" name="Picture 6" descr="Image result for arduino logo transpar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25352" y="2390955"/>
            <a:ext cx="3502026" cy="2626520"/>
          </a:xfrm>
          <a:prstGeom prst="rect">
            <a:avLst/>
          </a:prstGeom>
          <a:noFill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6565" y="2076994"/>
            <a:ext cx="50196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lus 6"/>
          <p:cNvSpPr/>
          <p:nvPr/>
        </p:nvSpPr>
        <p:spPr>
          <a:xfrm>
            <a:off x="2481943" y="3291840"/>
            <a:ext cx="587828" cy="561703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6113417" y="3317966"/>
            <a:ext cx="509452" cy="365760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55832"/>
            <a:ext cx="6579755" cy="701731"/>
          </a:xfrm>
        </p:spPr>
        <p:txBody>
          <a:bodyPr/>
          <a:lstStyle/>
          <a:p>
            <a:r>
              <a:rPr lang="en-IN" sz="4400" u="sng" dirty="0">
                <a:solidFill>
                  <a:srgbClr val="FFC000"/>
                </a:solidFill>
              </a:rPr>
              <a:t>Python</a:t>
            </a:r>
            <a:r>
              <a:rPr lang="en-IN" sz="4400" dirty="0">
                <a:solidFill>
                  <a:srgbClr val="FFC000"/>
                </a:solidFill>
              </a:rPr>
              <a:t>: An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4" y="1349540"/>
            <a:ext cx="11215235" cy="5010315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Python is an interpreted high-level programming language for general-purpose programming. Created by Guido van </a:t>
            </a:r>
            <a:r>
              <a:rPr lang="en-IN" dirty="0" err="1"/>
              <a:t>Rossum</a:t>
            </a:r>
            <a:r>
              <a:rPr lang="en-IN" dirty="0"/>
              <a:t> and first released in 1991.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It is one of the most widely used scripting language and known for its simplicity in learning and coding.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49B7B-15BA-48FD-907A-490A81AA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34190C6-8533-40E5-8EB3-A9F6FFA2B539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2" y="585869"/>
            <a:ext cx="11214100" cy="646331"/>
          </a:xfrm>
        </p:spPr>
        <p:txBody>
          <a:bodyPr/>
          <a:lstStyle/>
          <a:p>
            <a:r>
              <a:rPr lang="en-IN" sz="4000" u="sng" dirty="0">
                <a:solidFill>
                  <a:srgbClr val="FFC000"/>
                </a:solidFill>
              </a:rPr>
              <a:t>Few features of Python</a:t>
            </a:r>
            <a:r>
              <a:rPr lang="en-IN" sz="40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4" y="1825625"/>
            <a:ext cx="11748635" cy="4351338"/>
          </a:xfrm>
        </p:spPr>
        <p:txBody>
          <a:bodyPr/>
          <a:lstStyle/>
          <a:p>
            <a:r>
              <a:rPr lang="en-IN" dirty="0"/>
              <a:t>Broad Standard Library – Python has a bulk library and is very portable and cross platform compatible.</a:t>
            </a:r>
          </a:p>
          <a:p>
            <a:pPr>
              <a:buNone/>
            </a:pPr>
            <a:endParaRPr lang="en-IN" dirty="0"/>
          </a:p>
          <a:p>
            <a:r>
              <a:rPr lang="en-IN" dirty="0" err="1"/>
              <a:t>Portablity</a:t>
            </a:r>
            <a:r>
              <a:rPr lang="en-IN" dirty="0"/>
              <a:t> - Python can run on a wide variety of hardware platforms and has the same interface on all platforms. 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Database Support - Python provides interfaces to all major commercial databases.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F2055-EE77-4F7E-A91B-AC88313A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FD3833-5543-4918-BC40-4C8977D11292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2" y="530470"/>
            <a:ext cx="11214100" cy="757130"/>
          </a:xfrm>
        </p:spPr>
        <p:txBody>
          <a:bodyPr/>
          <a:lstStyle/>
          <a:p>
            <a:r>
              <a:rPr lang="en-IN" sz="4800" u="sng" dirty="0">
                <a:solidFill>
                  <a:srgbClr val="FFC000"/>
                </a:solidFill>
              </a:rPr>
              <a:t>Syntax</a:t>
            </a:r>
            <a:r>
              <a:rPr lang="en-IN" sz="48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solidFill>
                  <a:srgbClr val="00B0F0"/>
                </a:solidFill>
              </a:rPr>
              <a:t>Lines and Indentation: </a:t>
            </a:r>
            <a:br>
              <a:rPr lang="en-IN" i="1" dirty="0">
                <a:solidFill>
                  <a:srgbClr val="00B0F0"/>
                </a:solidFill>
              </a:rPr>
            </a:br>
            <a:r>
              <a:rPr lang="en-IN" i="1" dirty="0">
                <a:solidFill>
                  <a:srgbClr val="00B0F0"/>
                </a:solidFill>
              </a:rPr>
              <a:t>	</a:t>
            </a:r>
            <a:r>
              <a:rPr lang="en-IN" dirty="0"/>
              <a:t>Python provides no braces to indicate blocks of code for class 	and function definitions or flow control. Blocks of code are 	denoted by line indentation, which is rigidly enforced.</a:t>
            </a:r>
          </a:p>
          <a:p>
            <a:pPr>
              <a:buNone/>
            </a:pPr>
            <a:endParaRPr lang="en-IN" dirty="0"/>
          </a:p>
          <a:p>
            <a:r>
              <a:rPr lang="en-IN" dirty="0">
                <a:solidFill>
                  <a:srgbClr val="00B0F0"/>
                </a:solidFill>
              </a:rPr>
              <a:t>Identifiers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8D725-D286-4F69-8D35-D4364872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79AEB7D-F21B-4155-94C0-FAB3003B8CE3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2" y="558169"/>
            <a:ext cx="11214100" cy="701731"/>
          </a:xfrm>
        </p:spPr>
        <p:txBody>
          <a:bodyPr/>
          <a:lstStyle/>
          <a:p>
            <a:r>
              <a:rPr lang="en-IN" sz="4400" u="sng" dirty="0">
                <a:solidFill>
                  <a:srgbClr val="FFC000"/>
                </a:solidFill>
              </a:rPr>
              <a:t>Data types</a:t>
            </a:r>
            <a:r>
              <a:rPr lang="en-IN" sz="44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Python has five standard data types −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List</a:t>
            </a:r>
          </a:p>
          <a:p>
            <a:pPr lvl="1"/>
            <a:r>
              <a:rPr lang="en-IN" dirty="0" err="1"/>
              <a:t>Tuple</a:t>
            </a:r>
            <a:endParaRPr lang="en-IN" dirty="0"/>
          </a:p>
          <a:p>
            <a:pPr lvl="1"/>
            <a:r>
              <a:rPr lang="en-IN" dirty="0"/>
              <a:t>Dictionary</a:t>
            </a:r>
          </a:p>
          <a:p>
            <a:endParaRPr lang="en-IN" dirty="0"/>
          </a:p>
          <a:p>
            <a:r>
              <a:rPr lang="en-IN" dirty="0"/>
              <a:t>We shall be needing the numbers, strings and lists for this workshop. Each data type has it’s own functions and properties. Explaining them is beyond the scope of this event.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9C7A1-5000-4862-A838-9BAE813C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B2FD537-8418-4021-8869-0BF5601133DD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2" y="613569"/>
            <a:ext cx="11214100" cy="590931"/>
          </a:xfrm>
        </p:spPr>
        <p:txBody>
          <a:bodyPr/>
          <a:lstStyle/>
          <a:p>
            <a:r>
              <a:rPr lang="en-IN" sz="3600" u="sng" dirty="0">
                <a:solidFill>
                  <a:srgbClr val="FFC000"/>
                </a:solidFill>
              </a:rPr>
              <a:t>Control Flow</a:t>
            </a:r>
            <a:r>
              <a:rPr lang="en-IN" sz="36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If, else if and else conditions:</a:t>
            </a:r>
          </a:p>
          <a:p>
            <a:pPr>
              <a:buNone/>
            </a:pPr>
            <a:r>
              <a:rPr lang="en-IN" dirty="0"/>
              <a:t>			if(condition1):</a:t>
            </a:r>
          </a:p>
          <a:p>
            <a:pPr>
              <a:buNone/>
            </a:pPr>
            <a:r>
              <a:rPr lang="en-IN" dirty="0"/>
              <a:t>				#do something</a:t>
            </a:r>
          </a:p>
          <a:p>
            <a:pPr>
              <a:buNone/>
            </a:pPr>
            <a:r>
              <a:rPr lang="en-IN" dirty="0"/>
              <a:t>			</a:t>
            </a:r>
            <a:r>
              <a:rPr lang="en-IN" dirty="0" err="1"/>
              <a:t>elif</a:t>
            </a:r>
            <a:r>
              <a:rPr lang="en-IN" dirty="0"/>
              <a:t>(condition2):</a:t>
            </a:r>
          </a:p>
          <a:p>
            <a:pPr>
              <a:buNone/>
            </a:pPr>
            <a:r>
              <a:rPr lang="en-IN" dirty="0"/>
              <a:t>				#do something </a:t>
            </a:r>
          </a:p>
          <a:p>
            <a:pPr>
              <a:buNone/>
            </a:pPr>
            <a:r>
              <a:rPr lang="en-IN" dirty="0"/>
              <a:t>			else:</a:t>
            </a:r>
          </a:p>
          <a:p>
            <a:pPr>
              <a:buNone/>
            </a:pPr>
            <a:r>
              <a:rPr lang="en-IN" dirty="0"/>
              <a:t>				#do something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EF20F-D1A9-4AED-94BB-3081E98D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53E8FF6-A8A6-4CD3-AAE2-3A3B1865D319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2" y="623784"/>
            <a:ext cx="11214100" cy="590931"/>
          </a:xfrm>
        </p:spPr>
        <p:txBody>
          <a:bodyPr/>
          <a:lstStyle/>
          <a:p>
            <a:r>
              <a:rPr lang="en-IN" sz="3600" u="sng" dirty="0">
                <a:solidFill>
                  <a:srgbClr val="FFC000"/>
                </a:solidFill>
              </a:rPr>
              <a:t>Control Flow (Contd..)</a:t>
            </a:r>
            <a:r>
              <a:rPr lang="en-IN" sz="36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/>
          <a:p>
            <a:r>
              <a:rPr lang="en-IN" dirty="0"/>
              <a:t>Looping:</a:t>
            </a:r>
          </a:p>
          <a:p>
            <a:pPr lvl="1"/>
            <a:r>
              <a:rPr lang="en-IN" dirty="0"/>
              <a:t>For loop: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While loop:</a:t>
            </a:r>
          </a:p>
          <a:p>
            <a:pPr lvl="1">
              <a:buNone/>
            </a:pPr>
            <a:endParaRPr lang="en-IN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7089" y="2392441"/>
            <a:ext cx="5470899" cy="89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7089" y="3900508"/>
            <a:ext cx="8856256" cy="127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73214-9267-4FEB-A003-E40412B2D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A323C88-E868-4F69-92FD-1D1AEFFDDE4C}"/>
              </a:ext>
            </a:extLst>
          </p:cNvPr>
          <p:cNvSpPr/>
          <p:nvPr/>
        </p:nvSpPr>
        <p:spPr>
          <a:xfrm>
            <a:off x="282301" y="789535"/>
            <a:ext cx="239001" cy="239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561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Code Bold</vt:lpstr>
      <vt:lpstr>Courier New</vt:lpstr>
      <vt:lpstr>Tahoma</vt:lpstr>
      <vt:lpstr>Trade Gothic LT Pro</vt:lpstr>
      <vt:lpstr>Trebuchet MS</vt:lpstr>
      <vt:lpstr>Wingdings</vt:lpstr>
      <vt:lpstr>Office Theme</vt:lpstr>
      <vt:lpstr>µ-CON Workshop’18</vt:lpstr>
      <vt:lpstr>Session 6: Python Integration</vt:lpstr>
      <vt:lpstr>PowerPoint Presentation</vt:lpstr>
      <vt:lpstr>Python: An overview</vt:lpstr>
      <vt:lpstr>Few features of Python:</vt:lpstr>
      <vt:lpstr>Syntax:</vt:lpstr>
      <vt:lpstr>Data types:</vt:lpstr>
      <vt:lpstr>Control Flow:</vt:lpstr>
      <vt:lpstr>Control Flow (Contd..):</vt:lpstr>
      <vt:lpstr>Modules to be used:</vt:lpstr>
      <vt:lpstr>Key Press Function:</vt:lpstr>
      <vt:lpstr>PowerPoint Presentation</vt:lpstr>
      <vt:lpstr>PowerPoint Presentation</vt:lpstr>
      <vt:lpstr>Let’s jump in to our main code: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2018-09-13T18:27:04Z</dcterms:created>
  <dcterms:modified xsi:type="dcterms:W3CDTF">2018-09-25T17:41:13Z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