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'employee_data (1)'!$E$1</c:f>
              <c:strCache>
                <c:ptCount val="1"/>
                <c:pt idx="0">
                  <c:v>Date of Hire</c:v>
                </c:pt>
              </c:strCache>
            </c:strRef>
          </c:tx>
          <c:invertIfNegative val="0"/>
          <c:cat>
            <c:multiLvlStrRef>
              <c:f>'employee_data (1)'!$A$2:$D$11</c:f>
              <c:multiLvlStrCache>
                <c:ptCount val="10"/>
                <c:lvl>
                  <c:pt idx="0">
                    <c:v>HR</c:v>
                  </c:pt>
                  <c:pt idx="1">
                    <c:v>IT</c:v>
                  </c:pt>
                  <c:pt idx="2">
                    <c:v>Marketing</c:v>
                  </c:pt>
                  <c:pt idx="3">
                    <c:v>Sales</c:v>
                  </c:pt>
                  <c:pt idx="4">
                    <c:v>HR</c:v>
                  </c:pt>
                  <c:pt idx="5">
                    <c:v>IT</c:v>
                  </c:pt>
                  <c:pt idx="6">
                    <c:v>Sales</c:v>
                  </c:pt>
                  <c:pt idx="7">
                    <c:v>Marketing</c:v>
                  </c:pt>
                  <c:pt idx="8">
                    <c:v>HR</c:v>
                  </c:pt>
                  <c:pt idx="9">
                    <c:v>IT</c:v>
                  </c:pt>
                </c:lvl>
                <c:lvl>
                  <c:pt idx="0">
                    <c:v>Johnson</c:v>
                  </c:pt>
                  <c:pt idx="1">
                    <c:v>Smith</c:v>
                  </c:pt>
                  <c:pt idx="2">
                    <c:v>Davis</c:v>
                  </c:pt>
                  <c:pt idx="3">
                    <c:v>Brown</c:v>
                  </c:pt>
                  <c:pt idx="4">
                    <c:v>Wilson</c:v>
                  </c:pt>
                  <c:pt idx="5">
                    <c:v>Miller</c:v>
                  </c:pt>
                  <c:pt idx="6">
                    <c:v>Moore</c:v>
                  </c:pt>
                  <c:pt idx="7">
                    <c:v>Taylor</c:v>
                  </c:pt>
                  <c:pt idx="8">
                    <c:v>Anderson</c:v>
                  </c:pt>
                  <c:pt idx="9">
                    <c:v>Thomas</c:v>
                  </c:pt>
                </c:lvl>
                <c:lvl>
                  <c:pt idx="0">
                    <c:v>Alice</c:v>
                  </c:pt>
                  <c:pt idx="1">
                    <c:v>Bob</c:v>
                  </c:pt>
                  <c:pt idx="2">
                    <c:v>Carol</c:v>
                  </c:pt>
                  <c:pt idx="3">
                    <c:v>David</c:v>
                  </c:pt>
                  <c:pt idx="4">
                    <c:v>Emma</c:v>
                  </c:pt>
                  <c:pt idx="5">
                    <c:v>Frank</c:v>
                  </c:pt>
                  <c:pt idx="6">
                    <c:v>Grace</c:v>
                  </c:pt>
                  <c:pt idx="7">
                    <c:v>Henry</c:v>
                  </c:pt>
                  <c:pt idx="8">
                    <c:v>Irene</c:v>
                  </c:pt>
                  <c:pt idx="9">
                    <c:v>Jack</c:v>
                  </c:pt>
                </c:lvl>
                <c:lvl>
                  <c:pt idx="0">
                    <c:v>1001</c:v>
                  </c:pt>
                  <c:pt idx="1">
                    <c:v>1002</c:v>
                  </c:pt>
                  <c:pt idx="2">
                    <c:v>1003</c:v>
                  </c:pt>
                  <c:pt idx="3">
                    <c:v>1004</c:v>
                  </c:pt>
                  <c:pt idx="4">
                    <c:v>1005</c:v>
                  </c:pt>
                  <c:pt idx="5">
                    <c:v>1006</c:v>
                  </c:pt>
                  <c:pt idx="6">
                    <c:v>1007</c:v>
                  </c:pt>
                  <c:pt idx="7">
                    <c:v>1008</c:v>
                  </c:pt>
                  <c:pt idx="8">
                    <c:v>1009</c:v>
                  </c:pt>
                  <c:pt idx="9">
                    <c:v>1010</c:v>
                  </c:pt>
                </c:lvl>
              </c:multiLvlStrCache>
            </c:multiLvlStrRef>
          </c:cat>
          <c:val>
            <c:numRef>
              <c:f>'employee_data (1)'!$E$2:$E$11</c:f>
              <c:numCache>
                <c:formatCode>m/d/yyyy</c:formatCode>
                <c:ptCount val="10"/>
                <c:pt idx="0">
                  <c:v>43480</c:v>
                </c:pt>
                <c:pt idx="1">
                  <c:v>43931</c:v>
                </c:pt>
                <c:pt idx="2">
                  <c:v>43303</c:v>
                </c:pt>
                <c:pt idx="3">
                  <c:v>44348</c:v>
                </c:pt>
                <c:pt idx="4">
                  <c:v>43692</c:v>
                </c:pt>
                <c:pt idx="5">
                  <c:v>42979</c:v>
                </c:pt>
                <c:pt idx="6">
                  <c:v>44150</c:v>
                </c:pt>
                <c:pt idx="7">
                  <c:v>44571</c:v>
                </c:pt>
                <c:pt idx="8">
                  <c:v>42705</c:v>
                </c:pt>
                <c:pt idx="9">
                  <c:v>43245</c:v>
                </c:pt>
              </c:numCache>
            </c:numRef>
          </c:val>
        </c:ser>
        <c:ser>
          <c:idx val="1"/>
          <c:order val="1"/>
          <c:tx>
            <c:strRef>
              <c:f>'employee_data (1)'!$F$1</c:f>
              <c:strCache>
                <c:ptCount val="1"/>
                <c:pt idx="0">
                  <c:v>Date of Exit</c:v>
                </c:pt>
              </c:strCache>
            </c:strRef>
          </c:tx>
          <c:invertIfNegative val="0"/>
          <c:cat>
            <c:multiLvlStrRef>
              <c:f>'employee_data (1)'!$A$2:$D$11</c:f>
              <c:multiLvlStrCache>
                <c:ptCount val="10"/>
                <c:lvl>
                  <c:pt idx="0">
                    <c:v>HR</c:v>
                  </c:pt>
                  <c:pt idx="1">
                    <c:v>IT</c:v>
                  </c:pt>
                  <c:pt idx="2">
                    <c:v>Marketing</c:v>
                  </c:pt>
                  <c:pt idx="3">
                    <c:v>Sales</c:v>
                  </c:pt>
                  <c:pt idx="4">
                    <c:v>HR</c:v>
                  </c:pt>
                  <c:pt idx="5">
                    <c:v>IT</c:v>
                  </c:pt>
                  <c:pt idx="6">
                    <c:v>Sales</c:v>
                  </c:pt>
                  <c:pt idx="7">
                    <c:v>Marketing</c:v>
                  </c:pt>
                  <c:pt idx="8">
                    <c:v>HR</c:v>
                  </c:pt>
                  <c:pt idx="9">
                    <c:v>IT</c:v>
                  </c:pt>
                </c:lvl>
                <c:lvl>
                  <c:pt idx="0">
                    <c:v>Johnson</c:v>
                  </c:pt>
                  <c:pt idx="1">
                    <c:v>Smith</c:v>
                  </c:pt>
                  <c:pt idx="2">
                    <c:v>Davis</c:v>
                  </c:pt>
                  <c:pt idx="3">
                    <c:v>Brown</c:v>
                  </c:pt>
                  <c:pt idx="4">
                    <c:v>Wilson</c:v>
                  </c:pt>
                  <c:pt idx="5">
                    <c:v>Miller</c:v>
                  </c:pt>
                  <c:pt idx="6">
                    <c:v>Moore</c:v>
                  </c:pt>
                  <c:pt idx="7">
                    <c:v>Taylor</c:v>
                  </c:pt>
                  <c:pt idx="8">
                    <c:v>Anderson</c:v>
                  </c:pt>
                  <c:pt idx="9">
                    <c:v>Thomas</c:v>
                  </c:pt>
                </c:lvl>
                <c:lvl>
                  <c:pt idx="0">
                    <c:v>Alice</c:v>
                  </c:pt>
                  <c:pt idx="1">
                    <c:v>Bob</c:v>
                  </c:pt>
                  <c:pt idx="2">
                    <c:v>Carol</c:v>
                  </c:pt>
                  <c:pt idx="3">
                    <c:v>David</c:v>
                  </c:pt>
                  <c:pt idx="4">
                    <c:v>Emma</c:v>
                  </c:pt>
                  <c:pt idx="5">
                    <c:v>Frank</c:v>
                  </c:pt>
                  <c:pt idx="6">
                    <c:v>Grace</c:v>
                  </c:pt>
                  <c:pt idx="7">
                    <c:v>Henry</c:v>
                  </c:pt>
                  <c:pt idx="8">
                    <c:v>Irene</c:v>
                  </c:pt>
                  <c:pt idx="9">
                    <c:v>Jack</c:v>
                  </c:pt>
                </c:lvl>
                <c:lvl>
                  <c:pt idx="0">
                    <c:v>1001</c:v>
                  </c:pt>
                  <c:pt idx="1">
                    <c:v>1002</c:v>
                  </c:pt>
                  <c:pt idx="2">
                    <c:v>1003</c:v>
                  </c:pt>
                  <c:pt idx="3">
                    <c:v>1004</c:v>
                  </c:pt>
                  <c:pt idx="4">
                    <c:v>1005</c:v>
                  </c:pt>
                  <c:pt idx="5">
                    <c:v>1006</c:v>
                  </c:pt>
                  <c:pt idx="6">
                    <c:v>1007</c:v>
                  </c:pt>
                  <c:pt idx="7">
                    <c:v>1008</c:v>
                  </c:pt>
                  <c:pt idx="8">
                    <c:v>1009</c:v>
                  </c:pt>
                  <c:pt idx="9">
                    <c:v>1010</c:v>
                  </c:pt>
                </c:lvl>
              </c:multiLvlStrCache>
            </c:multiLvlStrRef>
          </c:cat>
          <c:val>
            <c:numRef>
              <c:f>'employee_data (1)'!$F$2:$F$11</c:f>
              <c:numCache>
                <c:formatCode>m/d/yyyy</c:formatCode>
                <c:ptCount val="10"/>
                <c:pt idx="0">
                  <c:v>44986</c:v>
                </c:pt>
                <c:pt idx="1">
                  <c:v>45036</c:v>
                </c:pt>
                <c:pt idx="2">
                  <c:v>44941</c:v>
                </c:pt>
                <c:pt idx="3">
                  <c:v>45107</c:v>
                </c:pt>
                <c:pt idx="4">
                  <c:v>44985</c:v>
                </c:pt>
                <c:pt idx="5">
                  <c:v>45117</c:v>
                </c:pt>
                <c:pt idx="6">
                  <c:v>45066</c:v>
                </c:pt>
                <c:pt idx="7">
                  <c:v>45143</c:v>
                </c:pt>
                <c:pt idx="8">
                  <c:v>45078</c:v>
                </c:pt>
                <c:pt idx="9">
                  <c:v>45158</c:v>
                </c:pt>
              </c:numCache>
            </c:numRef>
          </c:val>
        </c:ser>
        <c:dLbls>
          <c:showLegendKey val="0"/>
          <c:showVal val="0"/>
          <c:showCatName val="0"/>
          <c:showSerName val="0"/>
          <c:showPercent val="0"/>
          <c:showBubbleSize val="0"/>
        </c:dLbls>
        <c:gapWidth val="150"/>
        <c:overlap val="100"/>
        <c:axId val="35943936"/>
        <c:axId val="67691648"/>
      </c:barChart>
      <c:catAx>
        <c:axId val="35943936"/>
        <c:scaling>
          <c:orientation val="minMax"/>
        </c:scaling>
        <c:delete val="0"/>
        <c:axPos val="b"/>
        <c:majorTickMark val="out"/>
        <c:minorTickMark val="none"/>
        <c:tickLblPos val="nextTo"/>
        <c:crossAx val="67691648"/>
        <c:crosses val="autoZero"/>
        <c:auto val="1"/>
        <c:lblAlgn val="ctr"/>
        <c:lblOffset val="100"/>
        <c:noMultiLvlLbl val="0"/>
      </c:catAx>
      <c:valAx>
        <c:axId val="67691648"/>
        <c:scaling>
          <c:orientation val="minMax"/>
        </c:scaling>
        <c:delete val="0"/>
        <c:axPos val="l"/>
        <c:majorGridlines/>
        <c:numFmt formatCode="m/d/yyyy" sourceLinked="1"/>
        <c:majorTickMark val="out"/>
        <c:minorTickMark val="none"/>
        <c:tickLblPos val="nextTo"/>
        <c:crossAx val="3594393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a:t>
            </a:r>
            <a:r>
              <a:rPr lang="en-US" sz="2400" dirty="0" smtClean="0"/>
              <a:t>NAME:RITHANYA N P</a:t>
            </a:r>
            <a:endParaRPr lang="en-US" sz="2400" dirty="0"/>
          </a:p>
          <a:p>
            <a:r>
              <a:rPr lang="en-US" sz="2400" dirty="0"/>
              <a:t>REGISTER </a:t>
            </a:r>
            <a:r>
              <a:rPr lang="en-US" sz="2400" dirty="0" smtClean="0"/>
              <a:t>NO:422200907</a:t>
            </a:r>
            <a:endParaRPr lang="en-US" sz="2400" dirty="0"/>
          </a:p>
          <a:p>
            <a:r>
              <a:rPr lang="en-US" sz="2400" dirty="0" smtClean="0"/>
              <a:t>DEPARTMENT:III B.COM ISM</a:t>
            </a:r>
            <a:endParaRPr lang="en-US" sz="2400" dirty="0"/>
          </a:p>
          <a:p>
            <a:r>
              <a:rPr lang="en-US" sz="2400" dirty="0" smtClean="0"/>
              <a:t>COLLEGE</a:t>
            </a:r>
            <a:r>
              <a:rPr lang="en-IN" sz="2400" dirty="0" smtClean="0"/>
              <a:t>:SHRI KRISHNASWAMY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028343"/>
            <a:ext cx="8404225" cy="6463308"/>
          </a:xfrm>
          <a:prstGeom prst="rect">
            <a:avLst/>
          </a:prstGeom>
        </p:spPr>
        <p:txBody>
          <a:bodyPr wrap="square">
            <a:spAutoFit/>
          </a:bodyPr>
          <a:lstStyle/>
          <a:p>
            <a:endParaRPr lang="en-US" dirty="0"/>
          </a:p>
          <a:p>
            <a:r>
              <a:rPr lang="en-US" dirty="0"/>
              <a:t>Modeling turnover analysis involves using various analytical techniques to understand, predict, and mitigate employee turnover. The goal is to transform raw data into actionable insights that help improve employee retention and organizational performance. Here’s a structured approach to modeling turnover analysis:</a:t>
            </a:r>
          </a:p>
          <a:p>
            <a:r>
              <a:rPr lang="en-US" b="1" dirty="0"/>
              <a:t>1. Define Objectives and Scope</a:t>
            </a:r>
          </a:p>
          <a:p>
            <a:r>
              <a:rPr lang="en-US" b="1" dirty="0"/>
              <a:t>Objectives:</a:t>
            </a:r>
            <a:endParaRPr lang="en-US" dirty="0"/>
          </a:p>
          <a:p>
            <a:pPr>
              <a:buFont typeface="Arial"/>
              <a:buChar char="•"/>
            </a:pPr>
            <a:r>
              <a:rPr lang="en-US" dirty="0"/>
              <a:t>Identify turnover patterns and trends.</a:t>
            </a:r>
          </a:p>
          <a:p>
            <a:pPr>
              <a:buFont typeface="Arial"/>
              <a:buChar char="•"/>
            </a:pPr>
            <a:r>
              <a:rPr lang="en-US" dirty="0"/>
              <a:t>Understand the causes of turnover.</a:t>
            </a:r>
          </a:p>
          <a:p>
            <a:pPr>
              <a:buFont typeface="Arial"/>
              <a:buChar char="•"/>
            </a:pPr>
            <a:r>
              <a:rPr lang="en-US" dirty="0"/>
              <a:t>Predict future turnover rates.</a:t>
            </a:r>
          </a:p>
          <a:p>
            <a:pPr>
              <a:buFont typeface="Arial"/>
              <a:buChar char="•"/>
            </a:pPr>
            <a:r>
              <a:rPr lang="en-US" dirty="0"/>
              <a:t>Develop strategies to improve retention.</a:t>
            </a:r>
          </a:p>
          <a:p>
            <a:r>
              <a:rPr lang="en-US" b="1" dirty="0"/>
              <a:t>Scope:</a:t>
            </a:r>
            <a:endParaRPr lang="en-US" dirty="0"/>
          </a:p>
          <a:p>
            <a:pPr>
              <a:buFont typeface="Arial"/>
              <a:buChar char="•"/>
            </a:pPr>
            <a:r>
              <a:rPr lang="en-US" dirty="0"/>
              <a:t>Time frame for analysis (e.g., past three years).</a:t>
            </a:r>
          </a:p>
          <a:p>
            <a:pPr>
              <a:buFont typeface="Arial"/>
              <a:buChar char="•"/>
            </a:pPr>
            <a:r>
              <a:rPr lang="en-US" dirty="0"/>
              <a:t>Departments, roles, or locations to focus on.</a:t>
            </a:r>
          </a:p>
          <a:p>
            <a:pPr>
              <a:buFont typeface="Arial"/>
              <a:buChar char="•"/>
            </a:pPr>
            <a:r>
              <a:rPr lang="en-US" dirty="0"/>
              <a:t>Types of turnover (voluntary vs. involuntary</a:t>
            </a:r>
            <a:r>
              <a:rPr lang="en-US" dirty="0" smtClean="0"/>
              <a:t>).</a:t>
            </a:r>
          </a:p>
          <a:p>
            <a:r>
              <a:rPr lang="en-US" b="1" dirty="0"/>
              <a:t>Modeling Techniques</a:t>
            </a:r>
          </a:p>
          <a:p>
            <a:pPr marL="342900" indent="-342900">
              <a:buAutoNum type="alphaUcPeriod"/>
            </a:pPr>
            <a:r>
              <a:rPr lang="en-US" b="1" dirty="0" smtClean="0"/>
              <a:t>Descriptive Modeling</a:t>
            </a:r>
          </a:p>
          <a:p>
            <a:r>
              <a:rPr lang="en-US" dirty="0" smtClean="0"/>
              <a:t>B. </a:t>
            </a:r>
            <a:r>
              <a:rPr lang="en-US" b="1" dirty="0" smtClean="0"/>
              <a:t>Predictive Modeling</a:t>
            </a:r>
          </a:p>
          <a:p>
            <a:r>
              <a:rPr lang="en-US" dirty="0" smtClean="0"/>
              <a:t>C</a:t>
            </a:r>
            <a:r>
              <a:rPr lang="en-US" dirty="0"/>
              <a:t>. </a:t>
            </a:r>
            <a:r>
              <a:rPr lang="en-US" b="1" dirty="0"/>
              <a:t>Prescriptive Modeling:</a:t>
            </a:r>
          </a:p>
          <a:p>
            <a:endParaRPr lang="en-US" b="1" dirty="0"/>
          </a:p>
          <a:p>
            <a:pPr marL="342900" indent="-342900">
              <a:buAutoNum type="alphaUcPeriod"/>
            </a:pPr>
            <a:endParaRPr lang="en-US" dirty="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371600"/>
            <a:ext cx="8382000" cy="5078313"/>
          </a:xfrm>
          <a:prstGeom prst="rect">
            <a:avLst/>
          </a:prstGeom>
        </p:spPr>
        <p:txBody>
          <a:bodyPr wrap="square">
            <a:spAutoFit/>
          </a:bodyPr>
          <a:lstStyle/>
          <a:p>
            <a:r>
              <a:rPr lang="en-US" b="1" dirty="0"/>
              <a:t>Trend analysis</a:t>
            </a:r>
            <a:r>
              <a:rPr lang="en-US" dirty="0"/>
              <a:t> in the context of employee turnover involves examining historical data to identify patterns and changes over time. By analyzing these trends, organizations can gain valuable insights into turnover dynamics, understand the factors driving turnover, and develop strategies to address these issues effectively. Below is a structured conclusion for a trend analysis of employee turnover</a:t>
            </a:r>
            <a:r>
              <a:rPr lang="en-US" dirty="0" smtClean="0"/>
              <a:t>:</a:t>
            </a:r>
          </a:p>
          <a:p>
            <a:r>
              <a:rPr lang="en-US" b="1" dirty="0"/>
              <a:t>. Key Findings</a:t>
            </a:r>
          </a:p>
          <a:p>
            <a:r>
              <a:rPr lang="en-US" dirty="0"/>
              <a:t>**A. </a:t>
            </a:r>
            <a:r>
              <a:rPr lang="en-US" b="1" dirty="0"/>
              <a:t>Overall Turnover Trends:</a:t>
            </a:r>
            <a:endParaRPr lang="en-US" dirty="0"/>
          </a:p>
          <a:p>
            <a:pPr>
              <a:buFont typeface="Arial"/>
              <a:buChar char="•"/>
            </a:pPr>
            <a:r>
              <a:rPr lang="en-US" b="1" dirty="0"/>
              <a:t>Observation:</a:t>
            </a:r>
            <a:r>
              <a:rPr lang="en-US" dirty="0"/>
              <a:t> The analysis reveals a [increasing/decreasing/stable] trend in overall employee turnover rates over the past [X] years.</a:t>
            </a:r>
          </a:p>
          <a:p>
            <a:pPr>
              <a:buFont typeface="Arial"/>
              <a:buChar char="•"/>
            </a:pPr>
            <a:r>
              <a:rPr lang="en-US" b="1" dirty="0"/>
              <a:t>Implication:</a:t>
            </a:r>
            <a:r>
              <a:rPr lang="en-US" dirty="0"/>
              <a:t> This trend indicates [a growing concern, a positive outcome, or a stable situation] regarding employee retention.</a:t>
            </a:r>
          </a:p>
          <a:p>
            <a:r>
              <a:rPr lang="en-US" dirty="0"/>
              <a:t>**B. </a:t>
            </a:r>
            <a:r>
              <a:rPr lang="en-US" b="1" dirty="0"/>
              <a:t>Departmental Turnover:</a:t>
            </a:r>
            <a:endParaRPr lang="en-US" dirty="0"/>
          </a:p>
          <a:p>
            <a:pPr>
              <a:buFont typeface="Arial"/>
              <a:buChar char="•"/>
            </a:pPr>
            <a:r>
              <a:rPr lang="en-US" b="1" dirty="0"/>
              <a:t>Observation:</a:t>
            </a:r>
            <a:r>
              <a:rPr lang="en-US" dirty="0"/>
              <a:t> Turnover rates are notably higher/lower in [specific departments], compared to the organization’s average.</a:t>
            </a:r>
          </a:p>
          <a:p>
            <a:pPr>
              <a:buFont typeface="Arial"/>
              <a:buChar char="•"/>
            </a:pPr>
            <a:r>
              <a:rPr lang="en-US" b="1" dirty="0"/>
              <a:t>Implication:</a:t>
            </a:r>
            <a:r>
              <a:rPr lang="en-US" dirty="0"/>
              <a:t> Certain departments may be experiencing unique challenges or successes related to employee retention.</a:t>
            </a:r>
          </a:p>
          <a:p>
            <a:endParaRPr lang="en-US" dirty="0" smtClean="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523220"/>
          </a:xfrm>
          <a:prstGeom prst="rect">
            <a:avLst/>
          </a:prstGeom>
          <a:noFill/>
        </p:spPr>
        <p:txBody>
          <a:bodyPr wrap="square" rtlCol="0">
            <a:spAutoFit/>
          </a:bodyPr>
          <a:lstStyle/>
          <a:p>
            <a:r>
              <a:rPr lang="en-IN" sz="2800" dirty="0" smtClean="0">
                <a:solidFill>
                  <a:srgbClr val="7030A0"/>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551837"/>
            <a:ext cx="8467725" cy="3416320"/>
          </a:xfrm>
          <a:prstGeom prst="rect">
            <a:avLst/>
          </a:prstGeom>
        </p:spPr>
        <p:txBody>
          <a:bodyPr wrap="square">
            <a:spAutoFit/>
          </a:bodyPr>
          <a:lstStyle/>
          <a:p>
            <a:r>
              <a:rPr lang="en-US" dirty="0"/>
              <a:t>Employee turnover is a critical issue for many organizations as it impacts operational efficiency, increases recruitment and training costs, and affects overall morale. Understanding the patterns and causes of turnover can help organizations develop targeted strategies to improve employee retention and reduce costs. Our organization has been experiencing high employee turnover rates over the past few years, particularly in certain departments. This turnover is leading to increased recruitment costs, disruptions in team performance, and potential loss of organizational knowledge. Despite various initiatives to improve employee satisfaction, the problem persists, suggesting that the current strategies may not be effectively addressing the root causes of turnover.</a:t>
            </a:r>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101727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pPr lvl="2">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Background: Employee turnover, the rate at which employees leave an organization, is a critical metric for assessing organizational health and stability. High turnover rates can lead to increased costs related to recruitment, training, and lost productivity, and can negatively impact employee morale and customer satisfaction</a:t>
            </a:r>
            <a:r>
              <a:rPr lang="en-US" sz="2000" dirty="0" smtClean="0">
                <a:solidFill>
                  <a:srgbClr val="0D0D0D"/>
                </a:solidFill>
                <a:latin typeface="Times New Roman" panose="02020603050405020304" pitchFamily="18" charset="0"/>
                <a:cs typeface="Times New Roman" panose="02020603050405020304" pitchFamily="18" charset="0"/>
              </a:rPr>
              <a:t>.</a:t>
            </a:r>
          </a:p>
          <a:p>
            <a:pPr lvl="2">
              <a:buFont typeface="Arial" panose="020B0604020202020204" pitchFamily="34" charset="0"/>
              <a:buChar char="•"/>
            </a:pPr>
            <a:r>
              <a:rPr lang="en-US" sz="2000" dirty="0" smtClean="0">
                <a:solidFill>
                  <a:srgbClr val="0D0D0D"/>
                </a:solidFill>
                <a:latin typeface="Times New Roman" panose="02020603050405020304" pitchFamily="18" charset="0"/>
                <a:cs typeface="Times New Roman" panose="02020603050405020304" pitchFamily="18" charset="0"/>
              </a:rPr>
              <a:t>Context</a:t>
            </a:r>
            <a:r>
              <a:rPr lang="en-US" sz="2000" dirty="0">
                <a:solidFill>
                  <a:srgbClr val="0D0D0D"/>
                </a:solidFill>
                <a:latin typeface="Times New Roman" panose="02020603050405020304" pitchFamily="18" charset="0"/>
                <a:cs typeface="Times New Roman" panose="02020603050405020304" pitchFamily="18" charset="0"/>
              </a:rPr>
              <a:t>: Our organization has been experiencing fluctuating turnover rates, particularly in specific departments. Despite various initiatives aimed at improving retention, the issue persists, signaling the need for a detailed analysis to identify the root causes and areas for improvement.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228600" y="2967335"/>
            <a:ext cx="8915400" cy="2862322"/>
          </a:xfrm>
          <a:prstGeom prst="rect">
            <a:avLst/>
          </a:prstGeom>
        </p:spPr>
        <p:txBody>
          <a:bodyPr wrap="square">
            <a:spAutoFit/>
          </a:bodyPr>
          <a:lstStyle/>
          <a:p>
            <a:r>
              <a:rPr lang="en-US" dirty="0"/>
              <a:t>The end users of turnover analysis are typically stakeholders who have a vested interest in understanding and managing employee turnover within an </a:t>
            </a:r>
            <a:r>
              <a:rPr lang="en-US" dirty="0" smtClean="0"/>
              <a:t>organization.</a:t>
            </a:r>
          </a:p>
          <a:p>
            <a:pPr marL="285750" indent="-285750">
              <a:buFont typeface="Arial" pitchFamily="34" charset="0"/>
              <a:buChar char="•"/>
            </a:pPr>
            <a:r>
              <a:rPr lang="en-US" dirty="0"/>
              <a:t>Human Resources (HR) </a:t>
            </a:r>
            <a:r>
              <a:rPr lang="en-US" dirty="0" err="1"/>
              <a:t>Managers:HR</a:t>
            </a:r>
            <a:r>
              <a:rPr lang="en-US" dirty="0"/>
              <a:t> managers are primarily responsible for recruitment, retention, and overall employee management. They use turnover analysis to understand patterns in employee exits, identify potential issues in the workplace, and develop strategies to improve employee retention</a:t>
            </a:r>
            <a:r>
              <a:rPr lang="en-US" dirty="0" smtClean="0"/>
              <a:t>.</a:t>
            </a:r>
          </a:p>
          <a:p>
            <a:pPr marL="285750" indent="-285750">
              <a:buFont typeface="Arial" pitchFamily="34" charset="0"/>
              <a:buChar char="•"/>
            </a:pPr>
            <a:r>
              <a:rPr lang="en-US" b="1" dirty="0"/>
              <a:t>Senior Management and </a:t>
            </a:r>
            <a:r>
              <a:rPr lang="en-US" b="1" dirty="0" err="1" smtClean="0"/>
              <a:t>Executives:</a:t>
            </a:r>
            <a:r>
              <a:rPr lang="en-US" dirty="0" err="1"/>
              <a:t>Senior</a:t>
            </a:r>
            <a:r>
              <a:rPr lang="en-US" dirty="0"/>
              <a:t> management and executives are responsible for strategic decision-making and ensuring that organizational goals are met. They need to understand turnover trends to make informed decisions about resource allocation, budget planning, and strategic direction.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551837"/>
            <a:ext cx="6096000" cy="3970318"/>
          </a:xfrm>
          <a:prstGeom prst="rect">
            <a:avLst/>
          </a:prstGeom>
        </p:spPr>
        <p:txBody>
          <a:bodyPr>
            <a:spAutoFit/>
          </a:bodyPr>
          <a:lstStyle/>
          <a:p>
            <a:r>
              <a:rPr lang="en-US" dirty="0"/>
              <a:t>Our turnover analysis solution provides a comprehensive and data-driven approach to understanding employee turnover within your organization. By leveraging advanced analytics and visualization techniques, our solution delivers actionable insights that help organizations improve retention, optimize HR strategies, and enhance overall organizational performance</a:t>
            </a:r>
            <a:r>
              <a:rPr lang="en-US" dirty="0" smtClean="0"/>
              <a:t>.</a:t>
            </a:r>
          </a:p>
          <a:p>
            <a:r>
              <a:rPr lang="en-US" b="1" dirty="0"/>
              <a:t>Comprehensive Data Collection and Integration:</a:t>
            </a:r>
            <a:endParaRPr lang="en-US" dirty="0"/>
          </a:p>
          <a:p>
            <a:pPr>
              <a:buFont typeface="Arial"/>
              <a:buChar char="•"/>
            </a:pPr>
            <a:r>
              <a:rPr lang="en-US" b="1" dirty="0"/>
              <a:t>Data Aggregation:</a:t>
            </a:r>
            <a:r>
              <a:rPr lang="en-US" dirty="0"/>
              <a:t> Collect and integrate turnover data from various sources, including HRIS, exit interviews, and employee feedback surveys.</a:t>
            </a:r>
          </a:p>
          <a:p>
            <a:r>
              <a:rPr lang="en-US" b="1" dirty="0"/>
              <a:t>Advanced Analytics:</a:t>
            </a:r>
            <a:endParaRPr lang="en-US" dirty="0"/>
          </a:p>
          <a:p>
            <a:pPr>
              <a:buFont typeface="Arial"/>
              <a:buChar char="•"/>
            </a:pPr>
            <a:r>
              <a:rPr lang="en-US" b="1" dirty="0"/>
              <a:t>Trend Analysis:</a:t>
            </a:r>
            <a:r>
              <a:rPr lang="en-US" dirty="0"/>
              <a:t> Identify and analyze turnover trends over time, including seasonal variations and year-over-year changes.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 y="1443841"/>
            <a:ext cx="8839200" cy="4801314"/>
          </a:xfrm>
          <a:prstGeom prst="rect">
            <a:avLst/>
          </a:prstGeom>
        </p:spPr>
        <p:txBody>
          <a:bodyPr wrap="square">
            <a:spAutoFit/>
          </a:bodyPr>
          <a:lstStyle/>
          <a:p>
            <a:r>
              <a:rPr lang="en-US" dirty="0"/>
              <a:t>The dataset for turnover analysis includes information on employee hires, exits, and related attributes to analyze turnover patterns and identify underlying causes. The data is used to assess turnover rates, understand reasons for leaving, and develop strategies to improve employee retention.</a:t>
            </a:r>
          </a:p>
          <a:p>
            <a:r>
              <a:rPr lang="en-US" b="1" dirty="0"/>
              <a:t>2. Data Sources:</a:t>
            </a:r>
          </a:p>
          <a:p>
            <a:pPr>
              <a:buFont typeface="Arial"/>
              <a:buChar char="•"/>
            </a:pPr>
            <a:r>
              <a:rPr lang="en-US" b="1" dirty="0"/>
              <a:t>HR Information System (HRIS):</a:t>
            </a:r>
            <a:r>
              <a:rPr lang="en-US" dirty="0"/>
              <a:t> Primary source of employee records, including hire and exit dates.</a:t>
            </a:r>
          </a:p>
          <a:p>
            <a:pPr>
              <a:buFont typeface="Arial"/>
              <a:buChar char="•"/>
            </a:pPr>
            <a:r>
              <a:rPr lang="en-US" b="1" dirty="0"/>
              <a:t>Exit Interviews:</a:t>
            </a:r>
            <a:r>
              <a:rPr lang="en-US" dirty="0"/>
              <a:t> Data from exit interviews, if available, providing reasons for leaving and feedback.</a:t>
            </a:r>
          </a:p>
          <a:p>
            <a:pPr>
              <a:buFont typeface="Arial"/>
              <a:buChar char="•"/>
            </a:pPr>
            <a:r>
              <a:rPr lang="en-US" b="1" dirty="0"/>
              <a:t>Employee Surveys:</a:t>
            </a:r>
            <a:r>
              <a:rPr lang="en-US" dirty="0"/>
              <a:t> Optional data from employee satisfaction and engagement surveys.</a:t>
            </a:r>
          </a:p>
          <a:p>
            <a:pPr>
              <a:buFont typeface="Arial"/>
              <a:buChar char="•"/>
            </a:pPr>
            <a:r>
              <a:rPr lang="en-US" b="1" dirty="0"/>
              <a:t>Performance Metrics:</a:t>
            </a:r>
            <a:r>
              <a:rPr lang="en-US" dirty="0"/>
              <a:t> Data related to employee performance, if available, to correlate with turnover</a:t>
            </a:r>
            <a:r>
              <a:rPr lang="en-US" dirty="0" smtClean="0"/>
              <a:t>.</a:t>
            </a:r>
          </a:p>
          <a:p>
            <a:pPr>
              <a:buFont typeface="Arial"/>
              <a:buChar char="•"/>
            </a:pPr>
            <a:r>
              <a:rPr lang="en-US" b="1" dirty="0"/>
              <a:t>Trend Analysis:</a:t>
            </a:r>
            <a:r>
              <a:rPr lang="en-US" dirty="0"/>
              <a:t> Track changes in turnover rates over time to identify seasonal patterns or impact of specific events</a:t>
            </a:r>
            <a:r>
              <a:rPr lang="en-US" dirty="0" smtClean="0"/>
              <a:t>.</a:t>
            </a:r>
          </a:p>
          <a:p>
            <a:pPr>
              <a:buFont typeface="Arial"/>
              <a:buChar char="•"/>
            </a:pPr>
            <a:r>
              <a:rPr lang="en-US" b="1" dirty="0" smtClean="0"/>
              <a:t>Departmental </a:t>
            </a:r>
            <a:r>
              <a:rPr lang="en-US" b="1" dirty="0"/>
              <a:t>Analysis:</a:t>
            </a:r>
            <a:r>
              <a:rPr lang="en-US" dirty="0"/>
              <a:t> Compare turnover rates across departments to identify areas with higher turnover and investigate potential causes.</a:t>
            </a:r>
            <a:endParaRPr lang="en-US" dirty="0" smtClean="0"/>
          </a:p>
          <a:p>
            <a:pPr>
              <a:buFont typeface="Arial"/>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2708645"/>
            <a:ext cx="6137754" cy="3693319"/>
          </a:xfrm>
          <a:prstGeom prst="rect">
            <a:avLst/>
          </a:prstGeom>
        </p:spPr>
        <p:txBody>
          <a:bodyPr wrap="square">
            <a:spAutoFit/>
          </a:bodyPr>
          <a:lstStyle/>
          <a:p>
            <a:r>
              <a:rPr lang="en-US" dirty="0"/>
              <a:t>The "WOW" factor in our turnover analysis solution lies in its comprehensive approach, advanced analytics, and actionable insights that drive tangible improvements in employee retention and organizational performance</a:t>
            </a:r>
            <a:r>
              <a:rPr lang="en-US" dirty="0" smtClean="0"/>
              <a:t>.</a:t>
            </a:r>
          </a:p>
          <a:p>
            <a:r>
              <a:rPr lang="en-US" b="1" dirty="0"/>
              <a:t>Root Cause Analysis:</a:t>
            </a:r>
            <a:endParaRPr lang="en-US" dirty="0"/>
          </a:p>
          <a:p>
            <a:pPr>
              <a:buFont typeface="Arial"/>
              <a:buChar char="•"/>
            </a:pPr>
            <a:r>
              <a:rPr lang="en-US" b="1" dirty="0"/>
              <a:t>WOW Factor:</a:t>
            </a:r>
            <a:r>
              <a:rPr lang="en-US" dirty="0"/>
              <a:t> Our solution doesn’t just identify turnover trends but delves deep into root causes, using sophisticated algorithms to analyze patterns and correlations in employee data.</a:t>
            </a:r>
          </a:p>
          <a:p>
            <a:pPr>
              <a:buFont typeface="Arial"/>
              <a:buChar char="•"/>
            </a:pPr>
            <a:r>
              <a:rPr lang="en-US" b="1" dirty="0"/>
              <a:t>Benefit:</a:t>
            </a:r>
            <a:r>
              <a:rPr lang="en-US" dirty="0"/>
              <a:t> Provides a nuanced understanding of why employees are leaving, allowing for more precise and impactful retention strategies.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1031</Words>
  <Application>Microsoft Office PowerPoint</Application>
  <PresentationFormat>Custom</PresentationFormat>
  <Paragraphs>88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17</cp:revision>
  <dcterms:created xsi:type="dcterms:W3CDTF">2024-03-29T15:07:22Z</dcterms:created>
  <dcterms:modified xsi:type="dcterms:W3CDTF">2024-09-09T03:54:17Z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