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57" r:id="rId4"/>
    <p:sldId id="259" r:id="rId5"/>
    <p:sldId id="260" r:id="rId6"/>
    <p:sldId id="261" r:id="rId7"/>
    <p:sldId id="264"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5BFA9-F27F-4F49-AFC5-BD2C4BD6AC36}"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33980-632C-AE44-9F1F-6D2A29673B44}" type="slidenum">
              <a:rPr lang="en-US" smtClean="0"/>
              <a:t>‹#›</a:t>
            </a:fld>
            <a:endParaRPr lang="en-US"/>
          </a:p>
        </p:txBody>
      </p:sp>
    </p:spTree>
    <p:extLst>
      <p:ext uri="{BB962C8B-B14F-4D97-AF65-F5344CB8AC3E}">
        <p14:creationId xmlns:p14="http://schemas.microsoft.com/office/powerpoint/2010/main" val="254566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The problem statement for face counting in generating AI involves developing algorithms and models capable of accurately detecting and counting the number of human faces present in images or videos. This task is crucial for various applications, including surveillance, security, crowd management, and social media analytics. The objective is to create robust and efficient face detection and counting systems that can handle different scenarios, variations in lighting conditions, occlusions, and facial expressions while maintaining high accuracy and speed.</a:t>
            </a:r>
          </a:p>
          <a:p>
            <a:br>
              <a:rPr lang="en-US" b="0" i="0">
                <a:solidFill>
                  <a:srgbClr val="FFFFFF"/>
                </a:solidFill>
                <a:effectLst/>
                <a:latin typeface="Söhne"/>
              </a:rPr>
            </a:br>
            <a:endParaRPr lang="en-US"/>
          </a:p>
        </p:txBody>
      </p:sp>
      <p:sp>
        <p:nvSpPr>
          <p:cNvPr id="4" name="Slide Number Placeholder 3"/>
          <p:cNvSpPr>
            <a:spLocks noGrp="1"/>
          </p:cNvSpPr>
          <p:nvPr>
            <p:ph type="sldNum" sz="quarter" idx="5"/>
          </p:nvPr>
        </p:nvSpPr>
        <p:spPr/>
        <p:txBody>
          <a:bodyPr/>
          <a:lstStyle/>
          <a:p>
            <a:fld id="{B0633980-632C-AE44-9F1F-6D2A29673B44}" type="slidenum">
              <a:rPr lang="en-US" smtClean="0"/>
              <a:t>3</a:t>
            </a:fld>
            <a:endParaRPr lang="en-US"/>
          </a:p>
        </p:txBody>
      </p:sp>
    </p:spTree>
    <p:extLst>
      <p:ext uri="{BB962C8B-B14F-4D97-AF65-F5344CB8AC3E}">
        <p14:creationId xmlns:p14="http://schemas.microsoft.com/office/powerpoint/2010/main" val="2454863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0D8A-7FE7-3856-B6CA-DDEB812A08E3}"/>
              </a:ext>
            </a:extLst>
          </p:cNvPr>
          <p:cNvSpPr>
            <a:spLocks noGrp="1"/>
          </p:cNvSpPr>
          <p:nvPr>
            <p:ph type="ctrTitle"/>
          </p:nvPr>
        </p:nvSpPr>
        <p:spPr>
          <a:xfrm>
            <a:off x="3655130" y="-329641"/>
            <a:ext cx="8791575" cy="2307998"/>
          </a:xfrm>
        </p:spPr>
        <p:txBody>
          <a:bodyPr/>
          <a:lstStyle/>
          <a:p>
            <a:r>
              <a:rPr lang="en-US" b="1" dirty="0">
                <a:solidFill>
                  <a:schemeClr val="bg1"/>
                </a:solidFill>
              </a:rPr>
              <a:t>Face</a:t>
            </a:r>
            <a:r>
              <a:rPr lang="en-US" b="1" dirty="0"/>
              <a:t> </a:t>
            </a:r>
            <a:r>
              <a:rPr lang="en-US" b="1" dirty="0">
                <a:solidFill>
                  <a:schemeClr val="bg1"/>
                </a:solidFill>
              </a:rPr>
              <a:t>counting</a:t>
            </a:r>
            <a:r>
              <a:rPr lang="en-US" b="1" dirty="0"/>
              <a:t> </a:t>
            </a:r>
            <a:r>
              <a:rPr lang="en-US" b="1" dirty="0">
                <a:solidFill>
                  <a:schemeClr val="bg1"/>
                </a:solidFill>
              </a:rPr>
              <a:t>for</a:t>
            </a:r>
            <a:r>
              <a:rPr lang="en-US" b="1" dirty="0"/>
              <a:t> </a:t>
            </a:r>
            <a:r>
              <a:rPr lang="en-US" b="1" dirty="0">
                <a:solidFill>
                  <a:schemeClr val="bg1"/>
                </a:solidFill>
              </a:rPr>
              <a:t>generative</a:t>
            </a:r>
            <a:r>
              <a:rPr lang="en-US" b="1" dirty="0"/>
              <a:t>  </a:t>
            </a:r>
            <a:r>
              <a:rPr lang="en-US" b="1" dirty="0">
                <a:solidFill>
                  <a:schemeClr val="bg1"/>
                </a:solidFill>
              </a:rPr>
              <a:t>AI</a:t>
            </a:r>
          </a:p>
        </p:txBody>
      </p:sp>
      <p:sp>
        <p:nvSpPr>
          <p:cNvPr id="3" name="Subtitle 2">
            <a:extLst>
              <a:ext uri="{FF2B5EF4-FFF2-40B4-BE49-F238E27FC236}">
                <a16:creationId xmlns:a16="http://schemas.microsoft.com/office/drawing/2014/main" id="{091A54C4-0170-AC19-3745-E392648AEBE1}"/>
              </a:ext>
            </a:extLst>
          </p:cNvPr>
          <p:cNvSpPr>
            <a:spLocks noGrp="1"/>
          </p:cNvSpPr>
          <p:nvPr>
            <p:ph type="subTitle" idx="1"/>
          </p:nvPr>
        </p:nvSpPr>
        <p:spPr>
          <a:xfrm>
            <a:off x="3146928" y="2541009"/>
            <a:ext cx="8791575" cy="3123215"/>
          </a:xfrm>
        </p:spPr>
        <p:txBody>
          <a:bodyPr>
            <a:noAutofit/>
          </a:bodyPr>
          <a:lstStyle/>
          <a:p>
            <a:r>
              <a:rPr lang="en-US" sz="2400" dirty="0"/>
              <a:t>Name      : </a:t>
            </a:r>
            <a:r>
              <a:rPr lang="en-US" sz="2400" dirty="0" err="1"/>
              <a:t>p.rithanya</a:t>
            </a:r>
            <a:endParaRPr lang="en-US" sz="2400" dirty="0"/>
          </a:p>
          <a:p>
            <a:r>
              <a:rPr lang="en-US" sz="2400" dirty="0" err="1"/>
              <a:t>Reg</a:t>
            </a:r>
            <a:r>
              <a:rPr lang="en-US" sz="2400" dirty="0"/>
              <a:t> no.  : 71222110417</a:t>
            </a:r>
          </a:p>
          <a:p>
            <a:r>
              <a:rPr lang="en-US" sz="2400" dirty="0" err="1"/>
              <a:t>Dept</a:t>
            </a:r>
            <a:r>
              <a:rPr lang="en-US" sz="2400" dirty="0"/>
              <a:t>        : B.E(</a:t>
            </a:r>
            <a:r>
              <a:rPr lang="en-US" sz="2400" dirty="0" err="1"/>
              <a:t>cse</a:t>
            </a:r>
            <a:r>
              <a:rPr lang="en-US" sz="2400" dirty="0"/>
              <a:t>) &amp;3</a:t>
            </a:r>
            <a:r>
              <a:rPr lang="en-US" sz="2400" baseline="30000" dirty="0"/>
              <a:t>rd</a:t>
            </a:r>
            <a:r>
              <a:rPr lang="en-US" sz="2400" dirty="0"/>
              <a:t> year</a:t>
            </a:r>
          </a:p>
          <a:p>
            <a:r>
              <a:rPr lang="en-US" sz="2400" dirty="0"/>
              <a:t>College : park College of engineering and technology</a:t>
            </a:r>
          </a:p>
        </p:txBody>
      </p:sp>
    </p:spTree>
    <p:extLst>
      <p:ext uri="{BB962C8B-B14F-4D97-AF65-F5344CB8AC3E}">
        <p14:creationId xmlns:p14="http://schemas.microsoft.com/office/powerpoint/2010/main" val="27370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06B3-165D-A345-92B1-482EBCE484B6}"/>
              </a:ext>
            </a:extLst>
          </p:cNvPr>
          <p:cNvSpPr>
            <a:spLocks noGrp="1"/>
          </p:cNvSpPr>
          <p:nvPr>
            <p:ph type="title"/>
          </p:nvPr>
        </p:nvSpPr>
        <p:spPr>
          <a:xfrm>
            <a:off x="1558865" y="-1279524"/>
            <a:ext cx="9905998" cy="4708524"/>
          </a:xfrm>
        </p:spPr>
        <p:txBody>
          <a:bodyPr/>
          <a:lstStyle/>
          <a:p>
            <a:r>
              <a:rPr lang="en-US" dirty="0">
                <a:solidFill>
                  <a:schemeClr val="bg1"/>
                </a:solidFill>
              </a:rPr>
              <a:t>Conclusion</a:t>
            </a:r>
            <a:r>
              <a:rPr lang="en-US" dirty="0"/>
              <a:t> </a:t>
            </a:r>
          </a:p>
        </p:txBody>
      </p:sp>
      <p:sp>
        <p:nvSpPr>
          <p:cNvPr id="7" name="Content Placeholder 6">
            <a:extLst>
              <a:ext uri="{FF2B5EF4-FFF2-40B4-BE49-F238E27FC236}">
                <a16:creationId xmlns:a16="http://schemas.microsoft.com/office/drawing/2014/main" id="{4C014239-6EBF-5089-38FB-D99DEC23C21B}"/>
              </a:ext>
            </a:extLst>
          </p:cNvPr>
          <p:cNvSpPr txBox="1">
            <a:spLocks noGrp="1"/>
          </p:cNvSpPr>
          <p:nvPr>
            <p:ph idx="1"/>
          </p:nvPr>
        </p:nvSpPr>
        <p:spPr>
          <a:xfrm>
            <a:off x="1978294" y="1615354"/>
            <a:ext cx="9486569" cy="4049314"/>
          </a:xfrm>
          <a:prstGeom prst="rect">
            <a:avLst/>
          </a:prstGeom>
          <a:noFill/>
        </p:spPr>
        <p:txBody>
          <a:bodyPr wrap="square">
            <a:spAutoFit/>
          </a:bodyPr>
          <a:lstStyle/>
          <a:p>
            <a:pPr marL="0" indent="0">
              <a:buNone/>
            </a:pPr>
            <a:r>
              <a:rPr lang="en-US" b="1" dirty="0">
                <a:effectLst/>
              </a:rPr>
              <a:t>The conclusion regarding face counting in AI generation is that it serves as a crucial aspect for various applications such as facial recognition, emotion detection, and demographic analysis. By accurately counting faces, AI systems can enhance their capabilities in understanding and interacting with human beings, leading to advancements in fields like security, marketing, and healthcare. However, ethical considerations regarding privacy, bias, and consent must be carefully addressed in the development and deployment of such technologies.</a:t>
            </a:r>
            <a:br>
              <a:rPr lang="en-US" b="1" i="0" dirty="0">
                <a:solidFill>
                  <a:srgbClr val="FFFFFF"/>
                </a:solidFill>
                <a:effectLst/>
                <a:latin typeface="Söhne"/>
              </a:rPr>
            </a:br>
            <a:endParaRPr lang="en-US" b="1" dirty="0"/>
          </a:p>
        </p:txBody>
      </p:sp>
    </p:spTree>
    <p:extLst>
      <p:ext uri="{BB962C8B-B14F-4D97-AF65-F5344CB8AC3E}">
        <p14:creationId xmlns:p14="http://schemas.microsoft.com/office/powerpoint/2010/main" val="199911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0986-48DC-DADB-6E6A-D674F2006944}"/>
              </a:ext>
            </a:extLst>
          </p:cNvPr>
          <p:cNvSpPr>
            <a:spLocks noGrp="1"/>
          </p:cNvSpPr>
          <p:nvPr>
            <p:ph type="title"/>
          </p:nvPr>
        </p:nvSpPr>
        <p:spPr>
          <a:xfrm>
            <a:off x="2286002" y="135664"/>
            <a:ext cx="9905998" cy="1478570"/>
          </a:xfrm>
        </p:spPr>
        <p:txBody>
          <a:bodyPr>
            <a:normAutofit/>
          </a:bodyPr>
          <a:lstStyle/>
          <a:p>
            <a:r>
              <a:rPr lang="en-US" sz="5400" b="1" dirty="0">
                <a:solidFill>
                  <a:schemeClr val="bg1"/>
                </a:solidFill>
              </a:rPr>
              <a:t>Agenda</a:t>
            </a:r>
          </a:p>
        </p:txBody>
      </p:sp>
      <p:sp>
        <p:nvSpPr>
          <p:cNvPr id="5" name="Content Placeholder 4">
            <a:extLst>
              <a:ext uri="{FF2B5EF4-FFF2-40B4-BE49-F238E27FC236}">
                <a16:creationId xmlns:a16="http://schemas.microsoft.com/office/drawing/2014/main" id="{6A32D845-31CC-5508-9C6D-03C7B9532263}"/>
              </a:ext>
            </a:extLst>
          </p:cNvPr>
          <p:cNvSpPr>
            <a:spLocks noGrp="1"/>
          </p:cNvSpPr>
          <p:nvPr>
            <p:ph idx="1"/>
          </p:nvPr>
        </p:nvSpPr>
        <p:spPr>
          <a:xfrm>
            <a:off x="4175648" y="1614234"/>
            <a:ext cx="9905999" cy="3541714"/>
          </a:xfrm>
        </p:spPr>
        <p:txBody>
          <a:bodyPr>
            <a:noAutofit/>
          </a:bodyPr>
          <a:lstStyle/>
          <a:p>
            <a:pPr marL="457200" indent="-457200">
              <a:buFont typeface="+mj-lt"/>
              <a:buAutoNum type="arabicPeriod"/>
            </a:pPr>
            <a:r>
              <a:rPr lang="en-US" b="1" dirty="0"/>
              <a:t>Problem Statement</a:t>
            </a:r>
          </a:p>
          <a:p>
            <a:pPr marL="457200" indent="-457200">
              <a:buFont typeface="+mj-lt"/>
              <a:buAutoNum type="arabicPeriod"/>
            </a:pPr>
            <a:r>
              <a:rPr lang="en-US" b="1" dirty="0"/>
              <a:t>Project Overview</a:t>
            </a:r>
          </a:p>
          <a:p>
            <a:pPr marL="457200" indent="-457200">
              <a:buFont typeface="+mj-lt"/>
              <a:buAutoNum type="arabicPeriod"/>
            </a:pPr>
            <a:r>
              <a:rPr lang="en-US" b="1" dirty="0"/>
              <a:t>End Users</a:t>
            </a:r>
          </a:p>
          <a:p>
            <a:pPr marL="457200" indent="-457200">
              <a:buFont typeface="+mj-lt"/>
              <a:buAutoNum type="arabicPeriod"/>
            </a:pPr>
            <a:r>
              <a:rPr lang="en-US" b="1" dirty="0"/>
              <a:t>Our Solution and Proposition</a:t>
            </a:r>
          </a:p>
          <a:p>
            <a:pPr marL="457200" indent="-457200">
              <a:buFont typeface="+mj-lt"/>
              <a:buAutoNum type="arabicPeriod"/>
            </a:pPr>
            <a:r>
              <a:rPr lang="en-US" b="1" dirty="0"/>
              <a:t>Key Features</a:t>
            </a:r>
          </a:p>
          <a:p>
            <a:pPr marL="457200" indent="-457200">
              <a:buFont typeface="+mj-lt"/>
              <a:buAutoNum type="arabicPeriod"/>
            </a:pPr>
            <a:r>
              <a:rPr lang="en-US" b="1" dirty="0"/>
              <a:t>Modelling Approach</a:t>
            </a:r>
          </a:p>
          <a:p>
            <a:pPr marL="457200" indent="-457200">
              <a:buFont typeface="+mj-lt"/>
              <a:buAutoNum type="arabicPeriod"/>
            </a:pPr>
            <a:r>
              <a:rPr lang="en-US" b="1" dirty="0"/>
              <a:t>Results and Evaluation </a:t>
            </a:r>
          </a:p>
          <a:p>
            <a:pPr marL="457200" indent="-457200">
              <a:buFont typeface="+mj-lt"/>
              <a:buAutoNum type="arabicPeriod"/>
            </a:pPr>
            <a:r>
              <a:rPr lang="en-US" b="1" dirty="0"/>
              <a:t>Conclusion</a:t>
            </a:r>
          </a:p>
        </p:txBody>
      </p:sp>
    </p:spTree>
    <p:extLst>
      <p:ext uri="{BB962C8B-B14F-4D97-AF65-F5344CB8AC3E}">
        <p14:creationId xmlns:p14="http://schemas.microsoft.com/office/powerpoint/2010/main" val="198559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64B6-C050-D97A-5E14-516150CB43B2}"/>
              </a:ext>
            </a:extLst>
          </p:cNvPr>
          <p:cNvSpPr>
            <a:spLocks noGrp="1"/>
          </p:cNvSpPr>
          <p:nvPr>
            <p:ph type="title"/>
          </p:nvPr>
        </p:nvSpPr>
        <p:spPr>
          <a:xfrm>
            <a:off x="2524976" y="501093"/>
            <a:ext cx="7650250" cy="1172261"/>
          </a:xfrm>
        </p:spPr>
        <p:txBody>
          <a:bodyPr anchor="ctr">
            <a:normAutofit/>
          </a:bodyPr>
          <a:lstStyle/>
          <a:p>
            <a:pPr marL="742950" indent="-742950">
              <a:buFont typeface="Arial" panose="020B0604020202020204" pitchFamily="34" charset="0"/>
              <a:buChar char="•"/>
            </a:pPr>
            <a:r>
              <a:rPr lang="en-US" sz="5400" b="1" dirty="0">
                <a:solidFill>
                  <a:schemeClr val="bg1">
                    <a:lumMod val="90000"/>
                    <a:lumOff val="10000"/>
                  </a:schemeClr>
                </a:solidFill>
              </a:rPr>
              <a:t>Problem statement </a:t>
            </a:r>
          </a:p>
        </p:txBody>
      </p:sp>
      <p:sp>
        <p:nvSpPr>
          <p:cNvPr id="7" name="Content Placeholder 2">
            <a:extLst>
              <a:ext uri="{FF2B5EF4-FFF2-40B4-BE49-F238E27FC236}">
                <a16:creationId xmlns:a16="http://schemas.microsoft.com/office/drawing/2014/main" id="{BC1CD8A5-7264-5CDB-FD31-38EC41DDA41C}"/>
              </a:ext>
            </a:extLst>
          </p:cNvPr>
          <p:cNvSpPr txBox="1">
            <a:spLocks noGrp="1"/>
          </p:cNvSpPr>
          <p:nvPr>
            <p:ph idx="1"/>
          </p:nvPr>
        </p:nvSpPr>
        <p:spPr>
          <a:xfrm>
            <a:off x="1676309" y="1927456"/>
            <a:ext cx="9906000" cy="354171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The problem statement for face counting in generating AI involves developing algorithms and models capable of accurately detecting and counting the number of human faces present in images or videos. This task is crucial for various applications, including surveillance, security, crowd management, and social media analytics. The objective is to create robust and efficient face detection and counting systems that can handle different scenarios, variations in lighting conditions, occlusions, and facial expressions while maintaining high accuracy and speed.</a:t>
            </a:r>
          </a:p>
        </p:txBody>
      </p:sp>
    </p:spTree>
    <p:extLst>
      <p:ext uri="{BB962C8B-B14F-4D97-AF65-F5344CB8AC3E}">
        <p14:creationId xmlns:p14="http://schemas.microsoft.com/office/powerpoint/2010/main" val="190415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9996-1201-9BB9-C474-635A9AB27B15}"/>
              </a:ext>
            </a:extLst>
          </p:cNvPr>
          <p:cNvSpPr>
            <a:spLocks noGrp="1"/>
          </p:cNvSpPr>
          <p:nvPr>
            <p:ph type="title"/>
          </p:nvPr>
        </p:nvSpPr>
        <p:spPr>
          <a:xfrm>
            <a:off x="2006969" y="426637"/>
            <a:ext cx="9905999" cy="1651655"/>
          </a:xfrm>
        </p:spPr>
        <p:txBody>
          <a:bodyPr>
            <a:noAutofit/>
          </a:bodyPr>
          <a:lstStyle/>
          <a:p>
            <a:pPr marL="742950" indent="-742950">
              <a:buFont typeface="Arial" panose="020B0604020202020204" pitchFamily="34" charset="0"/>
              <a:buChar char="•"/>
            </a:pPr>
            <a:r>
              <a:rPr lang="en-US" sz="5400" b="1" dirty="0">
                <a:solidFill>
                  <a:schemeClr val="bg1"/>
                </a:solidFill>
              </a:rPr>
              <a:t>Who  Are the end users ?</a:t>
            </a:r>
            <a:br>
              <a:rPr lang="en-US" sz="5400" b="1" dirty="0">
                <a:solidFill>
                  <a:schemeClr val="bg1"/>
                </a:solidFill>
              </a:rPr>
            </a:br>
            <a:endParaRPr lang="en-US" sz="5400" b="1" dirty="0">
              <a:solidFill>
                <a:schemeClr val="bg1"/>
              </a:solidFill>
            </a:endParaRPr>
          </a:p>
        </p:txBody>
      </p:sp>
      <p:sp>
        <p:nvSpPr>
          <p:cNvPr id="5" name="Content Placeholder 4">
            <a:extLst>
              <a:ext uri="{FF2B5EF4-FFF2-40B4-BE49-F238E27FC236}">
                <a16:creationId xmlns:a16="http://schemas.microsoft.com/office/drawing/2014/main" id="{39A2AD41-7D85-6323-BDB3-A978D6A57001}"/>
              </a:ext>
            </a:extLst>
          </p:cNvPr>
          <p:cNvSpPr>
            <a:spLocks noGrp="1"/>
          </p:cNvSpPr>
          <p:nvPr>
            <p:ph idx="1"/>
          </p:nvPr>
        </p:nvSpPr>
        <p:spPr>
          <a:xfrm>
            <a:off x="4228513" y="1842340"/>
            <a:ext cx="5790322" cy="3541714"/>
          </a:xfrm>
        </p:spPr>
        <p:txBody>
          <a:bodyPr>
            <a:noAutofit/>
          </a:bodyPr>
          <a:lstStyle/>
          <a:p>
            <a:pPr marL="457200" indent="-457200">
              <a:buFont typeface="+mj-lt"/>
              <a:buAutoNum type="arabicPeriod"/>
            </a:pPr>
            <a:r>
              <a:rPr lang="en-US" sz="2800" b="1" dirty="0"/>
              <a:t>Retailers</a:t>
            </a:r>
          </a:p>
          <a:p>
            <a:pPr marL="457200" indent="-457200">
              <a:buFont typeface="+mj-lt"/>
              <a:buAutoNum type="arabicPeriod"/>
            </a:pPr>
            <a:r>
              <a:rPr lang="en-US" sz="2800" b="1" dirty="0"/>
              <a:t>Event organizers</a:t>
            </a:r>
          </a:p>
          <a:p>
            <a:pPr marL="457200" indent="-457200">
              <a:buFont typeface="+mj-lt"/>
              <a:buAutoNum type="arabicPeriod"/>
            </a:pPr>
            <a:r>
              <a:rPr lang="en-US" sz="2800" b="1" dirty="0"/>
              <a:t>Transportation authorities</a:t>
            </a:r>
          </a:p>
          <a:p>
            <a:pPr marL="457200" indent="-457200">
              <a:buFont typeface="+mj-lt"/>
              <a:buAutoNum type="arabicPeriod"/>
            </a:pPr>
            <a:r>
              <a:rPr lang="en-US" sz="2800" b="1" dirty="0"/>
              <a:t>Marketing and advertising companies</a:t>
            </a:r>
          </a:p>
          <a:p>
            <a:pPr marL="457200" indent="-457200">
              <a:buFont typeface="+mj-lt"/>
              <a:buAutoNum type="arabicPeriod"/>
            </a:pPr>
            <a:r>
              <a:rPr lang="en-US" sz="2800" b="1" dirty="0"/>
              <a:t>Security And law enforcement agencies </a:t>
            </a:r>
          </a:p>
        </p:txBody>
      </p:sp>
    </p:spTree>
    <p:extLst>
      <p:ext uri="{BB962C8B-B14F-4D97-AF65-F5344CB8AC3E}">
        <p14:creationId xmlns:p14="http://schemas.microsoft.com/office/powerpoint/2010/main" val="219749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55D8-82A3-589E-6F84-F55EC70AB335}"/>
              </a:ext>
            </a:extLst>
          </p:cNvPr>
          <p:cNvSpPr>
            <a:spLocks noGrp="1"/>
          </p:cNvSpPr>
          <p:nvPr>
            <p:ph type="title"/>
          </p:nvPr>
        </p:nvSpPr>
        <p:spPr>
          <a:xfrm>
            <a:off x="1482030" y="0"/>
            <a:ext cx="10094533" cy="1478570"/>
          </a:xfrm>
        </p:spPr>
        <p:txBody>
          <a:bodyPr>
            <a:normAutofit/>
          </a:bodyPr>
          <a:lstStyle/>
          <a:p>
            <a:r>
              <a:rPr lang="en-US" b="1" dirty="0">
                <a:solidFill>
                  <a:schemeClr val="bg1"/>
                </a:solidFill>
              </a:rPr>
              <a:t>Our solutions and its </a:t>
            </a:r>
            <a:r>
              <a:rPr lang="en-US" b="1">
                <a:solidFill>
                  <a:schemeClr val="bg1"/>
                </a:solidFill>
              </a:rPr>
              <a:t>value preposition </a:t>
            </a:r>
          </a:p>
        </p:txBody>
      </p:sp>
      <p:sp>
        <p:nvSpPr>
          <p:cNvPr id="3" name="Content Placeholder 2">
            <a:extLst>
              <a:ext uri="{FF2B5EF4-FFF2-40B4-BE49-F238E27FC236}">
                <a16:creationId xmlns:a16="http://schemas.microsoft.com/office/drawing/2014/main" id="{E71ACF0D-05D1-27B2-3405-93B7006F9CEB}"/>
              </a:ext>
            </a:extLst>
          </p:cNvPr>
          <p:cNvSpPr>
            <a:spLocks noGrp="1"/>
          </p:cNvSpPr>
          <p:nvPr>
            <p:ph idx="1"/>
          </p:nvPr>
        </p:nvSpPr>
        <p:spPr>
          <a:xfrm>
            <a:off x="1670564" y="1478570"/>
            <a:ext cx="9905999" cy="3671737"/>
          </a:xfrm>
        </p:spPr>
        <p:txBody>
          <a:bodyPr>
            <a:noAutofit/>
          </a:bodyPr>
          <a:lstStyle/>
          <a:p>
            <a:r>
              <a:rPr lang="en-US" b="1" i="0" dirty="0">
                <a:solidFill>
                  <a:srgbClr val="ECECEC"/>
                </a:solidFill>
                <a:effectLst/>
                <a:latin typeface="Söhne"/>
              </a:rPr>
              <a:t>There are various approaches to this, including using computer vision techniques like facial detection and recognition algorithms. </a:t>
            </a:r>
            <a:endParaRPr lang="en-US" b="1" dirty="0">
              <a:solidFill>
                <a:srgbClr val="ECECEC"/>
              </a:solidFill>
              <a:latin typeface="Söhne"/>
            </a:endParaRPr>
          </a:p>
          <a:p>
            <a:r>
              <a:rPr lang="en-US" b="1" i="0" dirty="0">
                <a:solidFill>
                  <a:srgbClr val="ECECEC"/>
                </a:solidFill>
                <a:effectLst/>
                <a:latin typeface="Söhne"/>
              </a:rPr>
              <a:t>Our proposition could involve leveraging deep learning models trained on large datasets to accurately detect and count faces in images or video streams. </a:t>
            </a:r>
          </a:p>
          <a:p>
            <a:r>
              <a:rPr lang="en-US" b="1" dirty="0">
                <a:effectLst/>
              </a:rPr>
              <a:t>This would require robust algorithms capable of handling various lighting conditions, angles, and occlusions. Additionally, real-time processing and scalability would be important considerations for practical applications.</a:t>
            </a:r>
          </a:p>
          <a:p>
            <a:endParaRPr lang="en-US" b="1" dirty="0"/>
          </a:p>
        </p:txBody>
      </p:sp>
    </p:spTree>
    <p:extLst>
      <p:ext uri="{BB962C8B-B14F-4D97-AF65-F5344CB8AC3E}">
        <p14:creationId xmlns:p14="http://schemas.microsoft.com/office/powerpoint/2010/main" val="762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4F06-CECD-EF50-CD66-45D4D43DD8A8}"/>
              </a:ext>
            </a:extLst>
          </p:cNvPr>
          <p:cNvSpPr>
            <a:spLocks noGrp="1"/>
          </p:cNvSpPr>
          <p:nvPr>
            <p:ph type="title"/>
          </p:nvPr>
        </p:nvSpPr>
        <p:spPr>
          <a:xfrm>
            <a:off x="2504709" y="472715"/>
            <a:ext cx="8221976" cy="1287841"/>
          </a:xfrm>
        </p:spPr>
        <p:txBody>
          <a:bodyPr>
            <a:normAutofit/>
          </a:bodyPr>
          <a:lstStyle/>
          <a:p>
            <a:r>
              <a:rPr lang="en-US" sz="4400" b="1" dirty="0">
                <a:solidFill>
                  <a:schemeClr val="bg1"/>
                </a:solidFill>
              </a:rPr>
              <a:t>The “</a:t>
            </a:r>
            <a:r>
              <a:rPr lang="en-US" sz="4400" b="1" dirty="0" err="1">
                <a:solidFill>
                  <a:schemeClr val="bg1"/>
                </a:solidFill>
              </a:rPr>
              <a:t>WoW</a:t>
            </a:r>
            <a:r>
              <a:rPr lang="en-US" sz="4400" b="1" dirty="0">
                <a:solidFill>
                  <a:schemeClr val="bg1"/>
                </a:solidFill>
              </a:rPr>
              <a:t>” in our solution</a:t>
            </a:r>
          </a:p>
        </p:txBody>
      </p:sp>
      <p:sp>
        <p:nvSpPr>
          <p:cNvPr id="3" name="Content Placeholder 2">
            <a:extLst>
              <a:ext uri="{FF2B5EF4-FFF2-40B4-BE49-F238E27FC236}">
                <a16:creationId xmlns:a16="http://schemas.microsoft.com/office/drawing/2014/main" id="{C730CBE5-2065-8A42-2266-FB1098EB16C8}"/>
              </a:ext>
            </a:extLst>
          </p:cNvPr>
          <p:cNvSpPr>
            <a:spLocks noGrp="1"/>
          </p:cNvSpPr>
          <p:nvPr>
            <p:ph idx="1"/>
          </p:nvPr>
        </p:nvSpPr>
        <p:spPr>
          <a:xfrm>
            <a:off x="1413663" y="1760556"/>
            <a:ext cx="9905999" cy="3541714"/>
          </a:xfrm>
        </p:spPr>
        <p:txBody>
          <a:bodyPr>
            <a:noAutofit/>
          </a:bodyPr>
          <a:lstStyle/>
          <a:p>
            <a:r>
              <a:rPr lang="en-US" sz="3200" b="1" dirty="0">
                <a:effectLst/>
              </a:rPr>
              <a:t>The advancements in AI-driven face counting solutions have indeed been remarkable. The ability of these systems to accurately detect and count faces in various environments and conditions showcases the power of machine learning and computer vision technologies.</a:t>
            </a:r>
          </a:p>
          <a:p>
            <a:pPr marL="0" indent="0">
              <a:buNone/>
            </a:pPr>
            <a:br>
              <a:rPr lang="en-US" sz="3200" b="1" i="0" dirty="0">
                <a:solidFill>
                  <a:srgbClr val="FFFFFF"/>
                </a:solidFill>
                <a:effectLst/>
                <a:latin typeface="Söhne"/>
              </a:rPr>
            </a:br>
            <a:endParaRPr lang="en-US" sz="3200" b="1" dirty="0"/>
          </a:p>
        </p:txBody>
      </p:sp>
    </p:spTree>
    <p:extLst>
      <p:ext uri="{BB962C8B-B14F-4D97-AF65-F5344CB8AC3E}">
        <p14:creationId xmlns:p14="http://schemas.microsoft.com/office/powerpoint/2010/main" val="40106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E584-04E2-7D3D-AD83-7BFF32498701}"/>
              </a:ext>
            </a:extLst>
          </p:cNvPr>
          <p:cNvSpPr>
            <a:spLocks noGrp="1"/>
          </p:cNvSpPr>
          <p:nvPr>
            <p:ph type="title"/>
          </p:nvPr>
        </p:nvSpPr>
        <p:spPr>
          <a:xfrm>
            <a:off x="3467228" y="0"/>
            <a:ext cx="6582496" cy="1478570"/>
          </a:xfrm>
        </p:spPr>
        <p:txBody>
          <a:bodyPr>
            <a:normAutofit/>
          </a:bodyPr>
          <a:lstStyle/>
          <a:p>
            <a:r>
              <a:rPr lang="en-US" sz="4800" b="1" dirty="0">
                <a:solidFill>
                  <a:schemeClr val="bg1"/>
                </a:solidFill>
              </a:rPr>
              <a:t>Modelling</a:t>
            </a:r>
          </a:p>
        </p:txBody>
      </p:sp>
      <p:sp>
        <p:nvSpPr>
          <p:cNvPr id="3" name="Content Placeholder 2">
            <a:extLst>
              <a:ext uri="{FF2B5EF4-FFF2-40B4-BE49-F238E27FC236}">
                <a16:creationId xmlns:a16="http://schemas.microsoft.com/office/drawing/2014/main" id="{5FA15BC5-0D84-2FE1-21D1-03520C877FCD}"/>
              </a:ext>
            </a:extLst>
          </p:cNvPr>
          <p:cNvSpPr>
            <a:spLocks noGrp="1"/>
          </p:cNvSpPr>
          <p:nvPr>
            <p:ph idx="1"/>
          </p:nvPr>
        </p:nvSpPr>
        <p:spPr>
          <a:xfrm>
            <a:off x="1322058" y="1658143"/>
            <a:ext cx="9905999" cy="3541714"/>
          </a:xfrm>
        </p:spPr>
        <p:txBody>
          <a:bodyPr>
            <a:noAutofit/>
          </a:bodyPr>
          <a:lstStyle/>
          <a:p>
            <a:pPr marL="457200" indent="-457200">
              <a:buFont typeface="+mj-lt"/>
              <a:buAutoNum type="arabicPeriod"/>
            </a:pPr>
            <a:r>
              <a:rPr lang="en-US" b="1" i="0">
                <a:solidFill>
                  <a:srgbClr val="ECECEC"/>
                </a:solidFill>
                <a:effectLst/>
                <a:latin typeface="Söhne"/>
              </a:rPr>
              <a:t>Data Collection: Gather a large dataset of images containing faces. This dataset should be diverse in terms of lighting conditions, angles, facial expressions, and demographics to ensure the model learns robust features.</a:t>
            </a:r>
          </a:p>
          <a:p>
            <a:pPr marL="457200" indent="-457200">
              <a:buFont typeface="+mj-lt"/>
              <a:buAutoNum type="arabicPeriod"/>
            </a:pPr>
            <a:r>
              <a:rPr lang="en-US" b="1" i="0">
                <a:solidFill>
                  <a:srgbClr val="ECECEC"/>
                </a:solidFill>
                <a:effectLst/>
                <a:latin typeface="Söhne"/>
              </a:rPr>
              <a:t>Annotation: Annotate the dataset to label the number of faces present in each image. This step is crucial for supervised learning, where the model learns from labeled examples.</a:t>
            </a:r>
          </a:p>
          <a:p>
            <a:pPr marL="457200" indent="-457200">
              <a:buFont typeface="+mj-lt"/>
              <a:buAutoNum type="arabicPeriod"/>
            </a:pPr>
            <a:r>
              <a:rPr lang="en-US" b="1" i="0">
                <a:solidFill>
                  <a:srgbClr val="ECECEC"/>
                </a:solidFill>
                <a:effectLst/>
                <a:latin typeface="Söhne"/>
              </a:rPr>
              <a:t>Preprocessing: Preprocess the images to standardize their size, format, and quality. This step may also involve data augmentation techniques to increase the variability of the dataset.</a:t>
            </a:r>
          </a:p>
        </p:txBody>
      </p:sp>
    </p:spTree>
    <p:extLst>
      <p:ext uri="{BB962C8B-B14F-4D97-AF65-F5344CB8AC3E}">
        <p14:creationId xmlns:p14="http://schemas.microsoft.com/office/powerpoint/2010/main" val="172076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01EF6-ADC4-FC4A-8EAD-B8B364A427EF}"/>
              </a:ext>
            </a:extLst>
          </p:cNvPr>
          <p:cNvSpPr>
            <a:spLocks noGrp="1"/>
          </p:cNvSpPr>
          <p:nvPr>
            <p:ph idx="1"/>
          </p:nvPr>
        </p:nvSpPr>
        <p:spPr>
          <a:xfrm>
            <a:off x="1623450" y="1371808"/>
            <a:ext cx="9905999" cy="3541714"/>
          </a:xfrm>
        </p:spPr>
        <p:txBody>
          <a:bodyPr>
            <a:noAutofit/>
          </a:bodyPr>
          <a:lstStyle/>
          <a:p>
            <a:pPr marL="0" indent="0">
              <a:buNone/>
            </a:pPr>
            <a:r>
              <a:rPr lang="en-US" b="1" dirty="0">
                <a:solidFill>
                  <a:srgbClr val="ECECEC"/>
                </a:solidFill>
                <a:latin typeface="Söhne"/>
              </a:rPr>
              <a:t>4.</a:t>
            </a:r>
            <a:r>
              <a:rPr lang="en-US" b="1" i="0" dirty="0">
                <a:solidFill>
                  <a:srgbClr val="ECECEC"/>
                </a:solidFill>
                <a:effectLst/>
                <a:latin typeface="Söhne"/>
              </a:rPr>
              <a:t>Model Selection: Choose an appropriate model architecture for face counting. This could be a convolutional neural network (CNN) or a more advanced architecture like a Region-based Convolutional Neural Network (R-CNN) or a Fully Convolutional Network (FCN</a:t>
            </a:r>
          </a:p>
          <a:p>
            <a:pPr marL="0" indent="0">
              <a:buNone/>
            </a:pPr>
            <a:r>
              <a:rPr lang="en-US" b="1" dirty="0">
                <a:solidFill>
                  <a:srgbClr val="ECECEC"/>
                </a:solidFill>
                <a:latin typeface="Söhne"/>
              </a:rPr>
              <a:t>5.</a:t>
            </a:r>
            <a:r>
              <a:rPr lang="en-US" b="1" i="0" dirty="0">
                <a:solidFill>
                  <a:srgbClr val="ECECEC"/>
                </a:solidFill>
                <a:effectLst/>
                <a:latin typeface="Söhne"/>
              </a:rPr>
              <a:t>Training: Train the selected model on the annotated dataset. During training, the model learns to predict the number of faces in an image based on its features.</a:t>
            </a:r>
          </a:p>
        </p:txBody>
      </p:sp>
    </p:spTree>
    <p:extLst>
      <p:ext uri="{BB962C8B-B14F-4D97-AF65-F5344CB8AC3E}">
        <p14:creationId xmlns:p14="http://schemas.microsoft.com/office/powerpoint/2010/main" val="403180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960F-9E14-3A45-6CE4-953279C40925}"/>
              </a:ext>
            </a:extLst>
          </p:cNvPr>
          <p:cNvSpPr>
            <a:spLocks noGrp="1"/>
          </p:cNvSpPr>
          <p:nvPr>
            <p:ph type="title"/>
          </p:nvPr>
        </p:nvSpPr>
        <p:spPr>
          <a:xfrm>
            <a:off x="1832703" y="170196"/>
            <a:ext cx="9905998" cy="1478570"/>
          </a:xfrm>
        </p:spPr>
        <p:txBody>
          <a:bodyPr/>
          <a:lstStyle/>
          <a:p>
            <a:r>
              <a:rPr lang="en-US" sz="5400" b="1" dirty="0">
                <a:solidFill>
                  <a:schemeClr val="bg1"/>
                </a:solidFill>
              </a:rPr>
              <a:t>Results</a:t>
            </a:r>
            <a:r>
              <a:rPr lang="en-US" b="1" dirty="0"/>
              <a:t> </a:t>
            </a:r>
          </a:p>
        </p:txBody>
      </p:sp>
      <p:pic>
        <p:nvPicPr>
          <p:cNvPr id="4" name="Content Placeholder 3">
            <a:extLst>
              <a:ext uri="{FF2B5EF4-FFF2-40B4-BE49-F238E27FC236}">
                <a16:creationId xmlns:a16="http://schemas.microsoft.com/office/drawing/2014/main" id="{E6754297-60F1-E1DA-8D30-20A113CB62AE}"/>
              </a:ext>
            </a:extLst>
          </p:cNvPr>
          <p:cNvPicPr>
            <a:picLocks noGrp="1" noChangeAspect="1"/>
          </p:cNvPicPr>
          <p:nvPr>
            <p:ph idx="1"/>
          </p:nvPr>
        </p:nvPicPr>
        <p:blipFill>
          <a:blip r:embed="rId2"/>
          <a:stretch>
            <a:fillRect/>
          </a:stretch>
        </p:blipFill>
        <p:spPr>
          <a:xfrm>
            <a:off x="1832703" y="1995487"/>
            <a:ext cx="4572000" cy="2867025"/>
          </a:xfrm>
        </p:spPr>
      </p:pic>
      <p:pic>
        <p:nvPicPr>
          <p:cNvPr id="3" name="Picture 2">
            <a:extLst>
              <a:ext uri="{FF2B5EF4-FFF2-40B4-BE49-F238E27FC236}">
                <a16:creationId xmlns:a16="http://schemas.microsoft.com/office/drawing/2014/main" id="{6E9DE9BF-E9A3-B77D-337C-87B0E2FB7C73}"/>
              </a:ext>
            </a:extLst>
          </p:cNvPr>
          <p:cNvPicPr>
            <a:picLocks noChangeAspect="1"/>
          </p:cNvPicPr>
          <p:nvPr/>
        </p:nvPicPr>
        <p:blipFill>
          <a:blip r:embed="rId3"/>
          <a:stretch>
            <a:fillRect/>
          </a:stretch>
        </p:blipFill>
        <p:spPr>
          <a:xfrm>
            <a:off x="7477825" y="1174965"/>
            <a:ext cx="3171874" cy="4508067"/>
          </a:xfrm>
          <a:prstGeom prst="rect">
            <a:avLst/>
          </a:prstGeom>
        </p:spPr>
      </p:pic>
    </p:spTree>
    <p:extLst>
      <p:ext uri="{BB962C8B-B14F-4D97-AF65-F5344CB8AC3E}">
        <p14:creationId xmlns:p14="http://schemas.microsoft.com/office/powerpoint/2010/main" val="1548994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Face counting for generative  AI</vt:lpstr>
      <vt:lpstr>Agenda</vt:lpstr>
      <vt:lpstr>Problem statement </vt:lpstr>
      <vt:lpstr>Who  Are the end users ? </vt:lpstr>
      <vt:lpstr>Our solutions and its value preposition </vt:lpstr>
      <vt:lpstr>The “WoW” in our solution</vt:lpstr>
      <vt:lpstr>Modelling</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rithanyaperumal@gmail.com</dc:creator>
  <cp:lastModifiedBy>rithanyaperumal@gmail.com</cp:lastModifiedBy>
  <cp:revision>7</cp:revision>
  <dcterms:created xsi:type="dcterms:W3CDTF">2024-04-04T06:26:53Z</dcterms:created>
  <dcterms:modified xsi:type="dcterms:W3CDTF">2024-04-05T04:53:00Z</dcterms:modified>
</cp:coreProperties>
</file>