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4" r:id="rId9"/>
    <p:sldId id="275" r:id="rId10"/>
    <p:sldId id="274" r:id="rId11"/>
    <p:sldId id="276" r:id="rId12"/>
    <p:sldId id="277" r:id="rId13"/>
    <p:sldId id="278" r:id="rId14"/>
    <p:sldId id="279" r:id="rId15"/>
    <p:sldId id="280" r:id="rId16"/>
    <p:sldId id="263" r:id="rId17"/>
    <p:sldId id="26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9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6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095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9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3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6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6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1CAB-82F3-47F8-914E-11C06298443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96C427-29A0-4818-ACAE-752031A7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ethodology%20Document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7676" y="2057400"/>
            <a:ext cx="9278471" cy="22627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Marketing and Retail Analytics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Submitted by : Rithesh Kamath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419"/>
          </a:xfrm>
        </p:spPr>
        <p:txBody>
          <a:bodyPr/>
          <a:lstStyle/>
          <a:p>
            <a:pPr algn="ctr"/>
            <a:r>
              <a:rPr lang="en-US" dirty="0"/>
              <a:t>Top 20 Ordered Products</a:t>
            </a: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680446" y="1519519"/>
            <a:ext cx="8824166" cy="1277470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Visualizes top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20 products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ordered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by quantity</a:t>
            </a:r>
            <a:endParaRPr lang="en-US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Using the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filter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on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right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side, either select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 specific or a group of product categories to show their top 20 ordered products by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quantity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51" y="3032240"/>
            <a:ext cx="7786859" cy="36635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82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419"/>
          </a:xfrm>
        </p:spPr>
        <p:txBody>
          <a:bodyPr/>
          <a:lstStyle/>
          <a:p>
            <a:pPr algn="ctr"/>
            <a:r>
              <a:rPr lang="en-US" dirty="0"/>
              <a:t>Top 20 </a:t>
            </a:r>
            <a:r>
              <a:rPr lang="en-US" dirty="0" smtClean="0"/>
              <a:t>Products by Revenue</a:t>
            </a:r>
            <a:endParaRPr lang="en-US" dirty="0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680446" y="1389529"/>
            <a:ext cx="8824166" cy="1687098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Visualizes top products based on revenue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Using the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filter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right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side, either select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 specific or a group of product categories to show their top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products based on revenue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percentage running totals by revenue and by total number of orders are also depicted in this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74" y="3142851"/>
            <a:ext cx="7527409" cy="362174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1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419"/>
          </a:xfrm>
        </p:spPr>
        <p:txBody>
          <a:bodyPr/>
          <a:lstStyle/>
          <a:p>
            <a:pPr algn="ctr"/>
            <a:r>
              <a:rPr lang="en-US" dirty="0" smtClean="0"/>
              <a:t>Product Category wise Orders</a:t>
            </a:r>
            <a:endParaRPr lang="en-US" dirty="0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680446" y="1389528"/>
            <a:ext cx="8824166" cy="1884613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Visualizes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product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category wise total order count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and percentage when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mouse is hovered over a particular product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category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Using the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filter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right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side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select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 group of product categories to show their total order count &amp; percentage of total among these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categories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Toys have the highest order count &amp;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percentage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31" y="3364803"/>
            <a:ext cx="6327874" cy="33014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0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419"/>
          </a:xfrm>
        </p:spPr>
        <p:txBody>
          <a:bodyPr/>
          <a:lstStyle/>
          <a:p>
            <a:pPr algn="ctr"/>
            <a:r>
              <a:rPr lang="en-US" dirty="0"/>
              <a:t>Market Basket Category Summary</a:t>
            </a: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680446" y="1484671"/>
            <a:ext cx="8824166" cy="1081548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Visualizes the total distinct count of orders along product categories when the mouse is hovered over a particular product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category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Toys lead with the highest total distinct count of orders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30" y="2661362"/>
            <a:ext cx="7856875" cy="391641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419"/>
          </a:xfrm>
        </p:spPr>
        <p:txBody>
          <a:bodyPr/>
          <a:lstStyle/>
          <a:p>
            <a:pPr algn="ctr"/>
            <a:r>
              <a:rPr lang="en-US" dirty="0"/>
              <a:t>Market Basket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680446" y="1389529"/>
            <a:ext cx="8824166" cy="1284845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Combinations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of product categories which are frequently ordered together are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visualized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ombination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of products under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‘toys’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&amp;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‘</a:t>
            </a:r>
            <a:r>
              <a:rPr lang="en-US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bed_bath_table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’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categories are ordered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highest number of times with a count of 294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10" y="2789181"/>
            <a:ext cx="6928238" cy="391641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61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484769" y="1554906"/>
            <a:ext cx="9127998" cy="5140862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Toys have the highest order count &amp;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percentage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(~76%), so it is evident that this is a fast moving product category. Hence, the warehouse with toys will not incur much cost in terms of space &amp; maintenance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rovide discounts &amp; offers on purchase of Toys 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 comparison to products with shelf life, toys are expected to last longer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Show recommendation of a toy purchase when baby products are added to cart. Even though this is not a insight from the provided dataset, customers who are intending to buy baby products might be interested in purchasing toys for their baby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revenue &amp; order based product categories to be focused more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Reduce the inventory of low demand products &amp; remove such products from offering which have very low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Toys with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bed_bath_table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furniture_decor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computer_accessories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 frequently ordered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together. So we can recommend shoppers to buy products under these categories who are planning to order Toys</a:t>
            </a:r>
          </a:p>
        </p:txBody>
      </p:sp>
    </p:spTree>
    <p:extLst>
      <p:ext uri="{BB962C8B-B14F-4D97-AF65-F5344CB8AC3E}">
        <p14:creationId xmlns:p14="http://schemas.microsoft.com/office/powerpoint/2010/main" val="15846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 – Data Assumptions</a:t>
            </a:r>
            <a:endParaRPr lang="en-US" dirty="0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484769" y="2282494"/>
            <a:ext cx="9127998" cy="3036758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First assumption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was that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when an order is placed online there is very minimal time for it to get approved. So we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have filled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missing values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present under ‘</a:t>
            </a:r>
            <a:r>
              <a:rPr lang="en-US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order_approved_at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’ column of the ‘orders’ table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with its equivalent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‘</a:t>
            </a:r>
            <a:r>
              <a:rPr lang="en-US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order_purchase_timestamp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’ values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Second assumption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was that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order usually gets delivered very close to or on the estimated delivery date. So we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have filled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missing values under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‘</a:t>
            </a:r>
            <a:r>
              <a:rPr lang="en-US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order_delivered_timestamp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’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 of the ‘orders’ table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with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its equivalent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‘</a:t>
            </a:r>
            <a:r>
              <a:rPr lang="en-US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order_estimated_delivery_date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’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values</a:t>
            </a:r>
            <a:endParaRPr lang="en-US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0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 – Data Methodology</a:t>
            </a:r>
            <a:endParaRPr lang="en-US" dirty="0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484769" y="2587294"/>
            <a:ext cx="9127998" cy="1935545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 have made use of Tableau to get insights for our data analysis &amp;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visualization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Please find the detailed Methodology Documents by clicking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hlinkClick r:id="rId2" action="ppaction://hlinkfile"/>
              </a:rPr>
              <a:t>here</a:t>
            </a:r>
            <a:endParaRPr lang="en-US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22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3" y="2770095"/>
            <a:ext cx="8915400" cy="2724845"/>
          </a:xfrm>
        </p:spPr>
        <p:txBody>
          <a:bodyPr/>
          <a:lstStyle/>
          <a:p>
            <a:pPr algn="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3349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4408784" y="2053995"/>
            <a:ext cx="5279967" cy="3638882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Objective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Background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Preparation &amp; Cleaning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Importing data into Visualization Tool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Appendix: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Assumptions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Methodology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43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484769" y="2192847"/>
            <a:ext cx="9127998" cy="233432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Our main objective is to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identify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list of top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products that contribute to the revenue and also use market basket analysis to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analyze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purchase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behavior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of individual customers to estimate with relative certainty, what items are more likely to be purchased individually or in combination with some other products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 also need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identify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product categories which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 can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get rid of without significantly impacting business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1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484769" y="2022519"/>
            <a:ext cx="9127998" cy="3024612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OList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is an e-commerce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company that has faced some losses recently and they want to manage their inventory very well so as to reduce any unnecessary costs that they might be bearing.</a:t>
            </a:r>
            <a:endParaRPr lang="en-US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Some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products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might be fast-moving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which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sell very quickly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while others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might be slow-moving. Each of the products being stored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 a warehouse incurs cost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to the company in terms of space and maintenance. Since storing these products obviously add to the costs that the company incurs, it is absolutely necessary for the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organizations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to plan their inventory well.</a:t>
            </a:r>
            <a:endParaRPr lang="en-US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59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pPr algn="ctr"/>
            <a:r>
              <a:rPr lang="en-US" dirty="0" smtClean="0"/>
              <a:t>Data Preparation and Cleaning</a:t>
            </a:r>
            <a:endParaRPr lang="en-US" dirty="0"/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376613" y="1501587"/>
            <a:ext cx="9474727" cy="5221941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Filter &amp; keep records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containing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order_status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= ‘delivered’ in the ‘orders’ table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Treat the missing values under the columns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order_approved_at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 and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order_delivered_timestamp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of the ‘orders’ table with their respective ‘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order_purchase_timestamp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 and ‘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order_estimated_delivery_date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 values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Filter and remove duplicate customer ids from ‘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customer_id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’ column of the ‘customers’ table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Treat the missing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values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under column ‘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product_category_name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’ of the ‘products’ table by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assigning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value ‘toys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’ as 75% of the products belong to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this category and the mode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value for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this column also turns out to be ‘toys’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Treat the missing values under the columns ‘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product_weight_g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’,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product_length_cm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‘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product_height_cm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’ and ‘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product_width_cm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’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with its respective median values as the data in these columns are skewed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These cleaned datasets are imported to two excel files - ‘Market_Basket_Dataset.xlsx’ (for market basket analysis) &amp;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‘Cleaned_Retail_Dataset.xlsx’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(for all other visualizations &amp; analysis)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68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0596"/>
          </a:xfrm>
        </p:spPr>
        <p:txBody>
          <a:bodyPr/>
          <a:lstStyle/>
          <a:p>
            <a:pPr algn="ctr"/>
            <a:r>
              <a:rPr lang="en-US" dirty="0"/>
              <a:t>Importing data into Visualization Tool</a:t>
            </a: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779057" y="1779493"/>
            <a:ext cx="8328213" cy="1474695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 the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analysis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involving ‘Top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20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Ordered Products’, ‘Top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20 products by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Revenue’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and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‘Product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Category Wise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orders’,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 have used the excel file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‘Cleaned_Retail_Dataset.xlsx’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and the merging of data sets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 tableau is done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follows: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35" y="3688975"/>
            <a:ext cx="6638364" cy="264167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0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0596"/>
          </a:xfrm>
        </p:spPr>
        <p:txBody>
          <a:bodyPr/>
          <a:lstStyle/>
          <a:p>
            <a:pPr algn="ctr"/>
            <a:r>
              <a:rPr lang="en-US" dirty="0"/>
              <a:t>Importing data into Visualization Tool</a:t>
            </a: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2779057" y="1779493"/>
            <a:ext cx="8328213" cy="1474695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 the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analysis involving ‘Market Basket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Summary’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and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‘Market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Basket Category Summary’, we have used the excel file ‘Market_Basket_Dataset.xlsx’ and the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self-joining in tableau is done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follows: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41" y="3688975"/>
            <a:ext cx="5470444" cy="26241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5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4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Dashboard 1</a:t>
            </a:r>
            <a:r>
              <a:rPr lang="en-US" dirty="0"/>
              <a:t>: Top 20 ordered products by Quantity &amp; Revenue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88" y="2741499"/>
            <a:ext cx="7841755" cy="38461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3127888" y="1845138"/>
            <a:ext cx="7841755" cy="666893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This dashboard gives the top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ordered products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by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quantity as well as by revenue.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92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4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Dashboard 2: Market Basket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674" y="2356341"/>
            <a:ext cx="7975409" cy="43478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/>
          <p:nvPr/>
        </p:nvSpPr>
        <p:spPr>
          <a:xfrm>
            <a:off x="3002502" y="1491176"/>
            <a:ext cx="7841755" cy="666893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This dashboard gives the best combinations of product categories which are frequently ordered 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together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05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</TotalTime>
  <Words>1030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Wisp</vt:lpstr>
      <vt:lpstr>Marketing and Retail Analytics</vt:lpstr>
      <vt:lpstr>Agenda</vt:lpstr>
      <vt:lpstr>Objective</vt:lpstr>
      <vt:lpstr>Background</vt:lpstr>
      <vt:lpstr>Data Preparation and Cleaning</vt:lpstr>
      <vt:lpstr>Importing data into Visualization Tool</vt:lpstr>
      <vt:lpstr>Importing data into Visualization Tool</vt:lpstr>
      <vt:lpstr>Dashboard 1: Top 20 ordered products by Quantity &amp; Revenue</vt:lpstr>
      <vt:lpstr>Dashboard 2: Market Basket Analysis</vt:lpstr>
      <vt:lpstr>Top 20 Ordered Products</vt:lpstr>
      <vt:lpstr>Top 20 Products by Revenue</vt:lpstr>
      <vt:lpstr>Product Category wise Orders</vt:lpstr>
      <vt:lpstr>Market Basket Category Summary</vt:lpstr>
      <vt:lpstr>Market Basket Summary</vt:lpstr>
      <vt:lpstr>Recommendations</vt:lpstr>
      <vt:lpstr>Appendix – Data Assumptions</vt:lpstr>
      <vt:lpstr>Appendix – Data Methodology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Airbnb Case Study</dc:title>
  <dc:creator>Rithesh Kamath</dc:creator>
  <cp:lastModifiedBy>Rithesh Kamath</cp:lastModifiedBy>
  <cp:revision>44</cp:revision>
  <dcterms:created xsi:type="dcterms:W3CDTF">2022-02-09T15:43:09Z</dcterms:created>
  <dcterms:modified xsi:type="dcterms:W3CDTF">2022-04-11T22:25:53Z</dcterms:modified>
</cp:coreProperties>
</file>