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theme/themeOverride2.xml" ContentType="application/vnd.openxmlformats-officedocument.themeOverride+xml"/>
  <Override PartName="/ppt/charts/chart8.xml" ContentType="application/vnd.openxmlformats-officedocument.drawingml.chart+xml"/>
  <Override PartName="/ppt/theme/themeOverride3.xml" ContentType="application/vnd.openxmlformats-officedocument.themeOverride+xml"/>
  <Override PartName="/ppt/charts/chart9.xml" ContentType="application/vnd.openxmlformats-officedocument.drawingml.chart+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0.xml" ContentType="application/vnd.openxmlformats-officedocument.drawingml.chart+xml"/>
  <Override PartName="/ppt/notesSlides/notesSlide20.xml" ContentType="application/vnd.openxmlformats-officedocument.presentationml.notesSlide+xml"/>
  <Override PartName="/ppt/charts/chart1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2.xml" ContentType="application/vnd.openxmlformats-officedocument.drawingml.chart+xml"/>
  <Override PartName="/ppt/drawings/drawing1.xml" ContentType="application/vnd.openxmlformats-officedocument.drawingml.chartshapes+xml"/>
  <Override PartName="/ppt/notesSlides/notesSlide24.xml" ContentType="application/vnd.openxmlformats-officedocument.presentationml.notesSlide+xml"/>
  <Override PartName="/ppt/charts/chart13.xml" ContentType="application/vnd.openxmlformats-officedocument.drawingml.chart+xml"/>
  <Override PartName="/ppt/notesSlides/notesSlide25.xml" ContentType="application/vnd.openxmlformats-officedocument.presentationml.notesSlide+xml"/>
  <Override PartName="/ppt/charts/chart14.xml" ContentType="application/vnd.openxmlformats-officedocument.drawingml.chart+xml"/>
  <Override PartName="/ppt/drawings/drawing2.xml" ContentType="application/vnd.openxmlformats-officedocument.drawingml.chartshapes+xml"/>
  <Override PartName="/ppt/notesSlides/notesSlide26.xml" ContentType="application/vnd.openxmlformats-officedocument.presentationml.notesSlide+xml"/>
  <Override PartName="/ppt/charts/chart15.xml" ContentType="application/vnd.openxmlformats-officedocument.drawingml.chart+xml"/>
  <Override PartName="/ppt/notesSlides/notesSlide27.xml" ContentType="application/vnd.openxmlformats-officedocument.presentationml.notesSlide+xml"/>
  <Override PartName="/ppt/charts/chart16.xml" ContentType="application/vnd.openxmlformats-officedocument.drawingml.chart+xml"/>
  <Override PartName="/ppt/notesSlides/notesSlide28.xml" ContentType="application/vnd.openxmlformats-officedocument.presentationml.notesSlide+xml"/>
  <Override PartName="/ppt/charts/chart17.xml" ContentType="application/vnd.openxmlformats-officedocument.drawingml.chart+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66" r:id="rId2"/>
    <p:sldId id="267" r:id="rId3"/>
    <p:sldId id="269" r:id="rId4"/>
    <p:sldId id="268" r:id="rId5"/>
    <p:sldId id="277" r:id="rId6"/>
    <p:sldId id="302" r:id="rId7"/>
    <p:sldId id="258" r:id="rId8"/>
    <p:sldId id="288" r:id="rId9"/>
    <p:sldId id="260" r:id="rId10"/>
    <p:sldId id="256" r:id="rId11"/>
    <p:sldId id="289" r:id="rId12"/>
    <p:sldId id="279" r:id="rId13"/>
    <p:sldId id="290" r:id="rId14"/>
    <p:sldId id="261" r:id="rId15"/>
    <p:sldId id="291" r:id="rId16"/>
    <p:sldId id="262" r:id="rId17"/>
    <p:sldId id="300" r:id="rId18"/>
    <p:sldId id="263" r:id="rId19"/>
    <p:sldId id="301" r:id="rId20"/>
    <p:sldId id="281" r:id="rId21"/>
    <p:sldId id="292" r:id="rId22"/>
    <p:sldId id="282" r:id="rId23"/>
    <p:sldId id="293" r:id="rId24"/>
    <p:sldId id="264" r:id="rId25"/>
    <p:sldId id="294" r:id="rId26"/>
    <p:sldId id="283" r:id="rId27"/>
    <p:sldId id="295" r:id="rId28"/>
    <p:sldId id="265" r:id="rId29"/>
    <p:sldId id="296" r:id="rId30"/>
    <p:sldId id="287" r:id="rId31"/>
    <p:sldId id="280" r:id="rId32"/>
    <p:sldId id="297" r:id="rId33"/>
    <p:sldId id="275" r:id="rId34"/>
    <p:sldId id="272" r:id="rId35"/>
    <p:sldId id="304" r:id="rId36"/>
    <p:sldId id="305" r:id="rId37"/>
    <p:sldId id="273" r:id="rId38"/>
    <p:sldId id="298" r:id="rId39"/>
    <p:sldId id="276" r:id="rId40"/>
    <p:sldId id="299"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urag Jain" initials="A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76" autoAdjust="0"/>
  </p:normalViewPr>
  <p:slideViewPr>
    <p:cSldViewPr snapToGrid="0" snapToObjects="1" showGuides="1">
      <p:cViewPr varScale="1">
        <p:scale>
          <a:sx n="83" d="100"/>
          <a:sy n="83" d="100"/>
        </p:scale>
        <p:origin x="-900" y="-84"/>
      </p:cViewPr>
      <p:guideLst>
        <p:guide orient="horz" pos="2160"/>
        <p:guide orient="horz" pos="1620"/>
        <p:guide pos="2880"/>
      </p:guideLst>
    </p:cSldViewPr>
  </p:slideViewPr>
  <p:notesTextViewPr>
    <p:cViewPr>
      <p:scale>
        <a:sx n="100" d="100"/>
        <a:sy n="100" d="100"/>
      </p:scale>
      <p:origin x="0" y="0"/>
    </p:cViewPr>
  </p:notesTextViewPr>
  <p:sorterViewPr>
    <p:cViewPr>
      <p:scale>
        <a:sx n="100" d="100"/>
        <a:sy n="100" d="100"/>
      </p:scale>
      <p:origin x="0" y="12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file:///D:\Work\CLTV\BOLERO%20CLTV%20FINAL.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Work\CLTV\BOLERO%20CLTV%20FINA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WORK\Mahindra\CLTV\CLTV%20Graphs%20&amp;%20Charts.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ithesh.kv\AppData\Roaming\Microsoft\Excel\BOLERO%20CLTV%20FINAL%20(version%201).xlsb"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WORK\Mahindra\CLTV\CLTV%20Graphs%20&amp;%20Charts.xlsx" TargetMode="External"/></Relationships>
</file>

<file path=ppt/charts/_rels/chart1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rithesh.kv\AppData\Roaming\Microsoft\Excel\BOLERO%20CLTV%20FINAL%20(version%201).xlsb"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D:\WORK\Mahindra\CLTV\CLTV%20Graphs%20&amp;%20Charts.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rithesh.kv\AppData\Roaming\Microsoft\Excel\BOLERO%20CLTV%20FINAL%20(version%201).xlsb"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D:\WORK\Mahindra\CLTV\CLTV%20Graphs%20&amp;%20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Work\CLTV\BOLERO%20CLTV%20FINAL.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10.151.0.16\All_Users\Cequityall\rithesh.kv\BOLERO%20CLTV%20FINAL.xlsx"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1" Type="http://schemas.openxmlformats.org/officeDocument/2006/relationships/oleObject" Target="file:///D:\WORK\Mahindra\CLTV\CLTV%20Points\Customer%20Level%20CLTV%20XUV.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ORK\Mahindra\CLTV\CLTV%20Points\Customer%20Level%20CLTV%20XUV.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ORK\Mahindra\CLTV\CLTV%20Points\Customer%20Level%20CLTV%20XUV.xlsx" TargetMode="External"/></Relationships>
</file>

<file path=ppt/charts/_rels/chart7.xml.rels><?xml version="1.0" encoding="UTF-8" standalone="yes"?>
<Relationships xmlns="http://schemas.openxmlformats.org/package/2006/relationships"><Relationship Id="rId2" Type="http://schemas.openxmlformats.org/officeDocument/2006/relationships/oleObject" Target="file:///C:\Users\rithesh.kv\AppData\Local\Microsoft\Windows\Temporary%20Internet%20Files\Content.Outlook\8GHA91G3\XUV%20CLTV%201Cr%20plus.xlsx" TargetMode="External"/><Relationship Id="rId1" Type="http://schemas.openxmlformats.org/officeDocument/2006/relationships/themeOverride" Target="../theme/themeOverride2.xml"/></Relationships>
</file>

<file path=ppt/charts/_rels/chart8.xml.rels><?xml version="1.0" encoding="UTF-8" standalone="yes"?>
<Relationships xmlns="http://schemas.openxmlformats.org/package/2006/relationships"><Relationship Id="rId2" Type="http://schemas.openxmlformats.org/officeDocument/2006/relationships/oleObject" Target="file:///C:\Users\rithesh.kv\AppData\Local\Microsoft\Windows\Temporary%20Internet%20Files\Content.Outlook\8GHA91G3\XUV%20CLTV%201Cr%20plus.xlsx" TargetMode="External"/><Relationship Id="rId1" Type="http://schemas.openxmlformats.org/officeDocument/2006/relationships/themeOverride" Target="../theme/themeOverride3.xml"/></Relationships>
</file>

<file path=ppt/charts/_rels/chart9.xml.rels><?xml version="1.0" encoding="UTF-8" standalone="yes"?>
<Relationships xmlns="http://schemas.openxmlformats.org/package/2006/relationships"><Relationship Id="rId2" Type="http://schemas.openxmlformats.org/officeDocument/2006/relationships/oleObject" Target="file:///C:\Users\rithesh.kv\AppData\Local\Microsoft\Windows\Temporary%20Internet%20Files\Content.Outlook\8GHA91G3\XUV%20CLTV%201Cr%20plus.xlsx"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IN" sz="1200"/>
              <a:t>Distribution</a:t>
            </a:r>
            <a:r>
              <a:rPr lang="en-IN" sz="1200" baseline="0"/>
              <a:t> of Multiple Bolero Owners</a:t>
            </a:r>
            <a:endParaRPr lang="en-IN" sz="1200"/>
          </a:p>
        </c:rich>
      </c:tx>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dLbls>
            <c:dLbl>
              <c:idx val="0"/>
              <c:layout>
                <c:manualLayout>
                  <c:x val="-2.5462668816039986E-17"/>
                  <c:y val="-3.7037037037037077E-2"/>
                </c:manualLayout>
              </c:layout>
              <c:showLegendKey val="0"/>
              <c:showVal val="1"/>
              <c:showCatName val="0"/>
              <c:showSerName val="0"/>
              <c:showPercent val="0"/>
              <c:showBubbleSize val="0"/>
            </c:dLbl>
            <c:dLbl>
              <c:idx val="1"/>
              <c:layout>
                <c:manualLayout>
                  <c:x val="-5.0925337632079971E-17"/>
                  <c:y val="-3.2407407407407406E-2"/>
                </c:manualLayout>
              </c:layout>
              <c:showLegendKey val="0"/>
              <c:showVal val="1"/>
              <c:showCatName val="0"/>
              <c:showSerName val="0"/>
              <c:showPercent val="0"/>
              <c:showBubbleSize val="0"/>
            </c:dLbl>
            <c:dLbl>
              <c:idx val="2"/>
              <c:layout>
                <c:manualLayout>
                  <c:x val="8.3333333333332309E-3"/>
                  <c:y val="-5.5555555555555552E-2"/>
                </c:manualLayout>
              </c:layout>
              <c:showLegendKey val="0"/>
              <c:showVal val="1"/>
              <c:showCatName val="0"/>
              <c:showSerName val="0"/>
              <c:showPercent val="0"/>
              <c:showBubbleSize val="0"/>
            </c:dLbl>
            <c:dLbl>
              <c:idx val="3"/>
              <c:layout>
                <c:manualLayout>
                  <c:x val="0"/>
                  <c:y val="-4.1666666666666755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Sheet5!$G$8:$G$11</c:f>
              <c:strCache>
                <c:ptCount val="4"/>
                <c:pt idx="0">
                  <c:v>2</c:v>
                </c:pt>
                <c:pt idx="1">
                  <c:v>3 to 5</c:v>
                </c:pt>
                <c:pt idx="2">
                  <c:v>6 to 10</c:v>
                </c:pt>
                <c:pt idx="3">
                  <c:v>more than 10</c:v>
                </c:pt>
              </c:strCache>
            </c:strRef>
          </c:cat>
          <c:val>
            <c:numRef>
              <c:f>Sheet5!$H$8:$H$11</c:f>
              <c:numCache>
                <c:formatCode>General</c:formatCode>
                <c:ptCount val="4"/>
                <c:pt idx="0">
                  <c:v>17841</c:v>
                </c:pt>
                <c:pt idx="1">
                  <c:v>3423</c:v>
                </c:pt>
                <c:pt idx="2">
                  <c:v>421</c:v>
                </c:pt>
                <c:pt idx="3">
                  <c:v>181</c:v>
                </c:pt>
              </c:numCache>
            </c:numRef>
          </c:val>
        </c:ser>
        <c:dLbls>
          <c:showLegendKey val="0"/>
          <c:showVal val="1"/>
          <c:showCatName val="0"/>
          <c:showSerName val="0"/>
          <c:showPercent val="0"/>
          <c:showBubbleSize val="0"/>
        </c:dLbls>
        <c:gapWidth val="75"/>
        <c:shape val="cylinder"/>
        <c:axId val="36276736"/>
        <c:axId val="109761024"/>
        <c:axId val="0"/>
      </c:bar3DChart>
      <c:catAx>
        <c:axId val="36276736"/>
        <c:scaling>
          <c:orientation val="minMax"/>
        </c:scaling>
        <c:delete val="0"/>
        <c:axPos val="b"/>
        <c:numFmt formatCode="General" sourceLinked="1"/>
        <c:majorTickMark val="none"/>
        <c:minorTickMark val="none"/>
        <c:tickLblPos val="nextTo"/>
        <c:crossAx val="109761024"/>
        <c:crosses val="autoZero"/>
        <c:auto val="1"/>
        <c:lblAlgn val="ctr"/>
        <c:lblOffset val="100"/>
        <c:noMultiLvlLbl val="0"/>
      </c:catAx>
      <c:valAx>
        <c:axId val="109761024"/>
        <c:scaling>
          <c:orientation val="minMax"/>
        </c:scaling>
        <c:delete val="0"/>
        <c:axPos val="l"/>
        <c:numFmt formatCode="General" sourceLinked="1"/>
        <c:majorTickMark val="none"/>
        <c:minorTickMark val="none"/>
        <c:tickLblPos val="nextTo"/>
        <c:crossAx val="36276736"/>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Area</a:t>
            </a:r>
            <a:r>
              <a:rPr lang="en-IN" baseline="0"/>
              <a:t> Office CLTV Split</a:t>
            </a:r>
            <a:endParaRPr lang="en-IN"/>
          </a:p>
        </c:rich>
      </c:tx>
      <c:layout/>
      <c:overlay val="0"/>
    </c:title>
    <c:autoTitleDeleted val="0"/>
    <c:plotArea>
      <c:layout>
        <c:manualLayout>
          <c:layoutTarget val="inner"/>
          <c:xMode val="edge"/>
          <c:yMode val="edge"/>
          <c:x val="0.10695505537459503"/>
          <c:y val="0.23399370876570158"/>
          <c:w val="0.75022392683128791"/>
          <c:h val="0.49211412519762443"/>
        </c:manualLayout>
      </c:layout>
      <c:barChart>
        <c:barDir val="col"/>
        <c:grouping val="stacked"/>
        <c:varyColors val="0"/>
        <c:ser>
          <c:idx val="0"/>
          <c:order val="0"/>
          <c:tx>
            <c:v>Past CLTV</c:v>
          </c:tx>
          <c:spPr>
            <a:solidFill>
              <a:schemeClr val="accent2"/>
            </a:solidFill>
          </c:spPr>
          <c:invertIfNegative val="0"/>
          <c:dLbls>
            <c:txPr>
              <a:bodyPr/>
              <a:lstStyle/>
              <a:p>
                <a:pPr>
                  <a:defRPr b="1"/>
                </a:pPr>
                <a:endParaRPr lang="en-US"/>
              </a:p>
            </c:txPr>
            <c:showLegendKey val="0"/>
            <c:showVal val="1"/>
            <c:showCatName val="0"/>
            <c:showSerName val="0"/>
            <c:showPercent val="0"/>
            <c:showBubbleSize val="0"/>
            <c:showLeaderLines val="0"/>
          </c:dLbls>
          <c:cat>
            <c:strRef>
              <c:f>Sheet5!$A$37:$A$56</c:f>
              <c:strCache>
                <c:ptCount val="20"/>
                <c:pt idx="0">
                  <c:v>Ahmedabad</c:v>
                </c:pt>
                <c:pt idx="1">
                  <c:v>Bangalore</c:v>
                </c:pt>
                <c:pt idx="2">
                  <c:v>Bhopal</c:v>
                </c:pt>
                <c:pt idx="3">
                  <c:v>Bhubaneshwar</c:v>
                </c:pt>
                <c:pt idx="4">
                  <c:v>Calcutta</c:v>
                </c:pt>
                <c:pt idx="5">
                  <c:v>Chandigarh</c:v>
                </c:pt>
                <c:pt idx="6">
                  <c:v>Chennai</c:v>
                </c:pt>
                <c:pt idx="7">
                  <c:v>Cochin</c:v>
                </c:pt>
                <c:pt idx="8">
                  <c:v>Guwahati</c:v>
                </c:pt>
                <c:pt idx="9">
                  <c:v>Jaipur</c:v>
                </c:pt>
                <c:pt idx="10">
                  <c:v>Karnal</c:v>
                </c:pt>
                <c:pt idx="11">
                  <c:v>Lucknow</c:v>
                </c:pt>
                <c:pt idx="12">
                  <c:v>Mumbai</c:v>
                </c:pt>
                <c:pt idx="13">
                  <c:v>New Delhi</c:v>
                </c:pt>
                <c:pt idx="14">
                  <c:v>Noida</c:v>
                </c:pt>
                <c:pt idx="15">
                  <c:v>Patna</c:v>
                </c:pt>
                <c:pt idx="16">
                  <c:v>Pune</c:v>
                </c:pt>
                <c:pt idx="17">
                  <c:v>Raipur</c:v>
                </c:pt>
                <c:pt idx="18">
                  <c:v>Secunderabad</c:v>
                </c:pt>
                <c:pt idx="19">
                  <c:v>Vijayawada</c:v>
                </c:pt>
              </c:strCache>
            </c:strRef>
          </c:cat>
          <c:val>
            <c:numRef>
              <c:f>Sheet5!$C$37:$C$56</c:f>
              <c:numCache>
                <c:formatCode>0.0</c:formatCode>
                <c:ptCount val="20"/>
                <c:pt idx="0">
                  <c:v>10.3019963306965</c:v>
                </c:pt>
                <c:pt idx="1">
                  <c:v>11.231734991021799</c:v>
                </c:pt>
                <c:pt idx="2">
                  <c:v>9.7616646075170355</c:v>
                </c:pt>
                <c:pt idx="3">
                  <c:v>9.889583467691125</c:v>
                </c:pt>
                <c:pt idx="4">
                  <c:v>10.745639183952068</c:v>
                </c:pt>
                <c:pt idx="5">
                  <c:v>10.887166485934577</c:v>
                </c:pt>
                <c:pt idx="6">
                  <c:v>11.697681977574529</c:v>
                </c:pt>
                <c:pt idx="7">
                  <c:v>13.289709732438091</c:v>
                </c:pt>
                <c:pt idx="8">
                  <c:v>10.345145053083742</c:v>
                </c:pt>
                <c:pt idx="9">
                  <c:v>9.5092466574933141</c:v>
                </c:pt>
                <c:pt idx="10">
                  <c:v>10.660212499389766</c:v>
                </c:pt>
                <c:pt idx="11">
                  <c:v>9.2349357258586195</c:v>
                </c:pt>
                <c:pt idx="12">
                  <c:v>11.088350522419969</c:v>
                </c:pt>
                <c:pt idx="13">
                  <c:v>14.179208279686824</c:v>
                </c:pt>
                <c:pt idx="14">
                  <c:v>9.5285104024032918</c:v>
                </c:pt>
                <c:pt idx="15">
                  <c:v>9.5552997822930905</c:v>
                </c:pt>
                <c:pt idx="16">
                  <c:v>10.067596458916166</c:v>
                </c:pt>
                <c:pt idx="17">
                  <c:v>9.3155935193209451</c:v>
                </c:pt>
                <c:pt idx="18">
                  <c:v>11.713526218214454</c:v>
                </c:pt>
                <c:pt idx="19">
                  <c:v>11.440116678422321</c:v>
                </c:pt>
              </c:numCache>
            </c:numRef>
          </c:val>
        </c:ser>
        <c:ser>
          <c:idx val="1"/>
          <c:order val="1"/>
          <c:tx>
            <c:v>Future CLTV</c:v>
          </c:tx>
          <c:invertIfNegative val="0"/>
          <c:dLbls>
            <c:dLbl>
              <c:idx val="9"/>
              <c:layout>
                <c:manualLayout>
                  <c:x val="-2.8307784072235222E-3"/>
                  <c:y val="-3.4658794234672621E-2"/>
                </c:manualLayout>
              </c:layout>
              <c:showLegendKey val="0"/>
              <c:showVal val="1"/>
              <c:showCatName val="0"/>
              <c:showSerName val="0"/>
              <c:showPercent val="0"/>
              <c:showBubbleSize val="0"/>
            </c:dLbl>
            <c:dLbl>
              <c:idx val="15"/>
              <c:layout>
                <c:manualLayout>
                  <c:x val="1.0379400922761081E-16"/>
                  <c:y val="-1.925454877343976E-2"/>
                </c:manualLayout>
              </c:layout>
              <c:showLegendKey val="0"/>
              <c:showVal val="1"/>
              <c:showCatName val="0"/>
              <c:showSerName val="0"/>
              <c:showPercent val="0"/>
              <c:showBubbleSize val="0"/>
            </c:dLbl>
            <c:spPr>
              <a:solidFill>
                <a:srgbClr val="00B0F0"/>
              </a:solidFill>
            </c:spPr>
            <c:txPr>
              <a:bodyPr/>
              <a:lstStyle/>
              <a:p>
                <a:pPr>
                  <a:defRPr sz="1000" b="1" baseline="0"/>
                </a:pPr>
                <a:endParaRPr lang="en-US"/>
              </a:p>
            </c:txPr>
            <c:showLegendKey val="0"/>
            <c:showVal val="1"/>
            <c:showCatName val="0"/>
            <c:showSerName val="0"/>
            <c:showPercent val="0"/>
            <c:showBubbleSize val="0"/>
            <c:showLeaderLines val="0"/>
          </c:dLbls>
          <c:cat>
            <c:strRef>
              <c:f>Sheet5!$A$37:$A$56</c:f>
              <c:strCache>
                <c:ptCount val="20"/>
                <c:pt idx="0">
                  <c:v>Ahmedabad</c:v>
                </c:pt>
                <c:pt idx="1">
                  <c:v>Bangalore</c:v>
                </c:pt>
                <c:pt idx="2">
                  <c:v>Bhopal</c:v>
                </c:pt>
                <c:pt idx="3">
                  <c:v>Bhubaneshwar</c:v>
                </c:pt>
                <c:pt idx="4">
                  <c:v>Calcutta</c:v>
                </c:pt>
                <c:pt idx="5">
                  <c:v>Chandigarh</c:v>
                </c:pt>
                <c:pt idx="6">
                  <c:v>Chennai</c:v>
                </c:pt>
                <c:pt idx="7">
                  <c:v>Cochin</c:v>
                </c:pt>
                <c:pt idx="8">
                  <c:v>Guwahati</c:v>
                </c:pt>
                <c:pt idx="9">
                  <c:v>Jaipur</c:v>
                </c:pt>
                <c:pt idx="10">
                  <c:v>Karnal</c:v>
                </c:pt>
                <c:pt idx="11">
                  <c:v>Lucknow</c:v>
                </c:pt>
                <c:pt idx="12">
                  <c:v>Mumbai</c:v>
                </c:pt>
                <c:pt idx="13">
                  <c:v>New Delhi</c:v>
                </c:pt>
                <c:pt idx="14">
                  <c:v>Noida</c:v>
                </c:pt>
                <c:pt idx="15">
                  <c:v>Patna</c:v>
                </c:pt>
                <c:pt idx="16">
                  <c:v>Pune</c:v>
                </c:pt>
                <c:pt idx="17">
                  <c:v>Raipur</c:v>
                </c:pt>
                <c:pt idx="18">
                  <c:v>Secunderabad</c:v>
                </c:pt>
                <c:pt idx="19">
                  <c:v>Vijayawada</c:v>
                </c:pt>
              </c:strCache>
            </c:strRef>
          </c:cat>
          <c:val>
            <c:numRef>
              <c:f>Sheet5!$D$37:$D$56</c:f>
              <c:numCache>
                <c:formatCode>0.0</c:formatCode>
                <c:ptCount val="20"/>
                <c:pt idx="0">
                  <c:v>0.60780405880470778</c:v>
                </c:pt>
                <c:pt idx="1">
                  <c:v>0.7877677278639178</c:v>
                </c:pt>
                <c:pt idx="2">
                  <c:v>0.52787938220074071</c:v>
                </c:pt>
                <c:pt idx="3">
                  <c:v>0.56605327743204736</c:v>
                </c:pt>
                <c:pt idx="4">
                  <c:v>0.65269996732853919</c:v>
                </c:pt>
                <c:pt idx="5">
                  <c:v>0.52107135718244235</c:v>
                </c:pt>
                <c:pt idx="6">
                  <c:v>0.90936452632659071</c:v>
                </c:pt>
                <c:pt idx="7">
                  <c:v>0.88265061790122246</c:v>
                </c:pt>
                <c:pt idx="8">
                  <c:v>0.57766801369420095</c:v>
                </c:pt>
                <c:pt idx="9">
                  <c:v>0.6215666838937085</c:v>
                </c:pt>
                <c:pt idx="10">
                  <c:v>0.64553436288249866</c:v>
                </c:pt>
                <c:pt idx="11">
                  <c:v>0.54345455590239489</c:v>
                </c:pt>
                <c:pt idx="12">
                  <c:v>0.69802895471668058</c:v>
                </c:pt>
                <c:pt idx="13">
                  <c:v>0.8059687511764756</c:v>
                </c:pt>
                <c:pt idx="14">
                  <c:v>0.59266531287047852</c:v>
                </c:pt>
                <c:pt idx="15">
                  <c:v>0.47217767744274269</c:v>
                </c:pt>
                <c:pt idx="16">
                  <c:v>0.49640643001099155</c:v>
                </c:pt>
                <c:pt idx="17">
                  <c:v>0.68635777268454334</c:v>
                </c:pt>
                <c:pt idx="18">
                  <c:v>0.74109780147559579</c:v>
                </c:pt>
                <c:pt idx="19">
                  <c:v>0.70644746484162158</c:v>
                </c:pt>
              </c:numCache>
            </c:numRef>
          </c:val>
        </c:ser>
        <c:dLbls>
          <c:showLegendKey val="0"/>
          <c:showVal val="1"/>
          <c:showCatName val="0"/>
          <c:showSerName val="0"/>
          <c:showPercent val="0"/>
          <c:showBubbleSize val="0"/>
        </c:dLbls>
        <c:gapWidth val="119"/>
        <c:overlap val="100"/>
        <c:axId val="67705856"/>
        <c:axId val="134500288"/>
      </c:barChart>
      <c:lineChart>
        <c:grouping val="standard"/>
        <c:varyColors val="0"/>
        <c:ser>
          <c:idx val="2"/>
          <c:order val="2"/>
          <c:tx>
            <c:v>Customers</c:v>
          </c:tx>
          <c:spPr>
            <a:ln>
              <a:solidFill>
                <a:schemeClr val="accent1"/>
              </a:solidFill>
            </a:ln>
          </c:spPr>
          <c:marker>
            <c:symbol val="diamond"/>
            <c:size val="5"/>
            <c:spPr>
              <a:solidFill>
                <a:schemeClr val="accent1"/>
              </a:solidFill>
              <a:ln>
                <a:solidFill>
                  <a:schemeClr val="accent1"/>
                </a:solidFill>
              </a:ln>
            </c:spPr>
          </c:marker>
          <c:dLbls>
            <c:delete val="1"/>
          </c:dLbls>
          <c:val>
            <c:numRef>
              <c:f>Sheet5!$B$37:$B$56</c:f>
              <c:numCache>
                <c:formatCode>General</c:formatCode>
                <c:ptCount val="20"/>
                <c:pt idx="0">
                  <c:v>16669</c:v>
                </c:pt>
                <c:pt idx="1">
                  <c:v>12937</c:v>
                </c:pt>
                <c:pt idx="2">
                  <c:v>39408</c:v>
                </c:pt>
                <c:pt idx="3">
                  <c:v>22377</c:v>
                </c:pt>
                <c:pt idx="4">
                  <c:v>15734</c:v>
                </c:pt>
                <c:pt idx="5">
                  <c:v>17379</c:v>
                </c:pt>
                <c:pt idx="6">
                  <c:v>15736</c:v>
                </c:pt>
                <c:pt idx="7">
                  <c:v>9348</c:v>
                </c:pt>
                <c:pt idx="8">
                  <c:v>13883</c:v>
                </c:pt>
                <c:pt idx="9">
                  <c:v>46958</c:v>
                </c:pt>
                <c:pt idx="10">
                  <c:v>15061</c:v>
                </c:pt>
                <c:pt idx="11">
                  <c:v>66963</c:v>
                </c:pt>
                <c:pt idx="12">
                  <c:v>11405</c:v>
                </c:pt>
                <c:pt idx="13">
                  <c:v>6709</c:v>
                </c:pt>
                <c:pt idx="14">
                  <c:v>23657</c:v>
                </c:pt>
                <c:pt idx="15">
                  <c:v>45107</c:v>
                </c:pt>
                <c:pt idx="16">
                  <c:v>26365</c:v>
                </c:pt>
                <c:pt idx="17">
                  <c:v>11687</c:v>
                </c:pt>
                <c:pt idx="18">
                  <c:v>2602</c:v>
                </c:pt>
                <c:pt idx="19">
                  <c:v>4491</c:v>
                </c:pt>
              </c:numCache>
            </c:numRef>
          </c:val>
          <c:smooth val="0"/>
        </c:ser>
        <c:dLbls>
          <c:showLegendKey val="0"/>
          <c:showVal val="1"/>
          <c:showCatName val="0"/>
          <c:showSerName val="0"/>
          <c:showPercent val="0"/>
          <c:showBubbleSize val="0"/>
        </c:dLbls>
        <c:marker val="1"/>
        <c:smooth val="0"/>
        <c:axId val="67706368"/>
        <c:axId val="134500864"/>
      </c:lineChart>
      <c:catAx>
        <c:axId val="67705856"/>
        <c:scaling>
          <c:orientation val="minMax"/>
        </c:scaling>
        <c:delete val="0"/>
        <c:axPos val="b"/>
        <c:majorTickMark val="none"/>
        <c:minorTickMark val="none"/>
        <c:tickLblPos val="nextTo"/>
        <c:txPr>
          <a:bodyPr/>
          <a:lstStyle/>
          <a:p>
            <a:pPr>
              <a:defRPr b="1"/>
            </a:pPr>
            <a:endParaRPr lang="en-US"/>
          </a:p>
        </c:txPr>
        <c:crossAx val="134500288"/>
        <c:crosses val="autoZero"/>
        <c:auto val="1"/>
        <c:lblAlgn val="ctr"/>
        <c:lblOffset val="100"/>
        <c:noMultiLvlLbl val="0"/>
      </c:catAx>
      <c:valAx>
        <c:axId val="134500288"/>
        <c:scaling>
          <c:orientation val="minMax"/>
          <c:max val="17"/>
          <c:min val="1"/>
        </c:scaling>
        <c:delete val="0"/>
        <c:axPos val="l"/>
        <c:numFmt formatCode="0.0" sourceLinked="1"/>
        <c:majorTickMark val="none"/>
        <c:minorTickMark val="none"/>
        <c:tickLblPos val="nextTo"/>
        <c:txPr>
          <a:bodyPr/>
          <a:lstStyle/>
          <a:p>
            <a:pPr>
              <a:defRPr b="1"/>
            </a:pPr>
            <a:endParaRPr lang="en-US"/>
          </a:p>
        </c:txPr>
        <c:crossAx val="67705856"/>
        <c:crosses val="autoZero"/>
        <c:crossBetween val="between"/>
        <c:majorUnit val="4"/>
        <c:minorUnit val="0.8"/>
      </c:valAx>
      <c:valAx>
        <c:axId val="134500864"/>
        <c:scaling>
          <c:orientation val="minMax"/>
        </c:scaling>
        <c:delete val="0"/>
        <c:axPos val="r"/>
        <c:numFmt formatCode="General" sourceLinked="1"/>
        <c:majorTickMark val="out"/>
        <c:minorTickMark val="none"/>
        <c:tickLblPos val="nextTo"/>
        <c:txPr>
          <a:bodyPr/>
          <a:lstStyle/>
          <a:p>
            <a:pPr>
              <a:defRPr b="1"/>
            </a:pPr>
            <a:endParaRPr lang="en-US"/>
          </a:p>
        </c:txPr>
        <c:crossAx val="67706368"/>
        <c:crosses val="max"/>
        <c:crossBetween val="between"/>
      </c:valAx>
      <c:catAx>
        <c:axId val="67706368"/>
        <c:scaling>
          <c:orientation val="minMax"/>
        </c:scaling>
        <c:delete val="1"/>
        <c:axPos val="b"/>
        <c:majorTickMark val="out"/>
        <c:minorTickMark val="none"/>
        <c:tickLblPos val="nextTo"/>
        <c:crossAx val="134500864"/>
        <c:crosses val="autoZero"/>
        <c:auto val="1"/>
        <c:lblAlgn val="ctr"/>
        <c:lblOffset val="100"/>
        <c:noMultiLvlLbl val="0"/>
      </c:catAx>
    </c:plotArea>
    <c:legend>
      <c:legendPos val="t"/>
      <c:layout/>
      <c:overlay val="0"/>
      <c:txPr>
        <a:bodyPr/>
        <a:lstStyle/>
        <a:p>
          <a:pPr>
            <a:defRPr b="1"/>
          </a:pPr>
          <a:endParaRPr lang="en-US"/>
        </a:p>
      </c:txPr>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Area Office CLTV split</a:t>
            </a:r>
          </a:p>
        </c:rich>
      </c:tx>
      <c:layout/>
      <c:overlay val="0"/>
    </c:title>
    <c:autoTitleDeleted val="0"/>
    <c:plotArea>
      <c:layout/>
      <c:barChart>
        <c:barDir val="col"/>
        <c:grouping val="stacked"/>
        <c:varyColors val="0"/>
        <c:ser>
          <c:idx val="1"/>
          <c:order val="1"/>
          <c:tx>
            <c:strRef>
              <c:f>Sheet2!$D$2</c:f>
              <c:strCache>
                <c:ptCount val="1"/>
                <c:pt idx="0">
                  <c:v>Past CLTV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Sheet2!$B$3:$B$22</c:f>
              <c:strCache>
                <c:ptCount val="20"/>
                <c:pt idx="0">
                  <c:v>Mumbai</c:v>
                </c:pt>
                <c:pt idx="1">
                  <c:v>New Delhi</c:v>
                </c:pt>
                <c:pt idx="2">
                  <c:v>Chennai</c:v>
                </c:pt>
                <c:pt idx="3">
                  <c:v>Calcutta</c:v>
                </c:pt>
                <c:pt idx="4">
                  <c:v>Jaipur</c:v>
                </c:pt>
                <c:pt idx="5">
                  <c:v>Ahmedabad</c:v>
                </c:pt>
                <c:pt idx="6">
                  <c:v>Bhubaneshwar</c:v>
                </c:pt>
                <c:pt idx="7">
                  <c:v>Lucknow</c:v>
                </c:pt>
                <c:pt idx="8">
                  <c:v>Bangalore</c:v>
                </c:pt>
                <c:pt idx="9">
                  <c:v>Secunderabad</c:v>
                </c:pt>
                <c:pt idx="10">
                  <c:v>Cochin</c:v>
                </c:pt>
                <c:pt idx="11">
                  <c:v>Chandigarh</c:v>
                </c:pt>
                <c:pt idx="12">
                  <c:v>Pune</c:v>
                </c:pt>
                <c:pt idx="13">
                  <c:v>Guwahati</c:v>
                </c:pt>
                <c:pt idx="14">
                  <c:v>Patna</c:v>
                </c:pt>
                <c:pt idx="15">
                  <c:v>Karnal</c:v>
                </c:pt>
                <c:pt idx="16">
                  <c:v>Raipur</c:v>
                </c:pt>
                <c:pt idx="17">
                  <c:v>Bhopal</c:v>
                </c:pt>
                <c:pt idx="18">
                  <c:v>Vijayawada</c:v>
                </c:pt>
                <c:pt idx="19">
                  <c:v>Noida</c:v>
                </c:pt>
              </c:strCache>
            </c:strRef>
          </c:cat>
          <c:val>
            <c:numRef>
              <c:f>Sheet2!$D$3:$D$22</c:f>
              <c:numCache>
                <c:formatCode>_ * #,##0.0_ ;_ * \-#,##0.0_ ;_ * "-"??_ ;_ @_ </c:formatCode>
                <c:ptCount val="20"/>
                <c:pt idx="0">
                  <c:v>17.75864485235655</c:v>
                </c:pt>
                <c:pt idx="1">
                  <c:v>17.7048561010924</c:v>
                </c:pt>
                <c:pt idx="2">
                  <c:v>17.618089824992737</c:v>
                </c:pt>
                <c:pt idx="3">
                  <c:v>17.564064031749371</c:v>
                </c:pt>
                <c:pt idx="4">
                  <c:v>17.561957157121768</c:v>
                </c:pt>
                <c:pt idx="5">
                  <c:v>17.47993097057056</c:v>
                </c:pt>
                <c:pt idx="6">
                  <c:v>17.466757467773682</c:v>
                </c:pt>
                <c:pt idx="7">
                  <c:v>17.570404114460519</c:v>
                </c:pt>
                <c:pt idx="8">
                  <c:v>17.591917665724278</c:v>
                </c:pt>
                <c:pt idx="9">
                  <c:v>17.476453223917847</c:v>
                </c:pt>
                <c:pt idx="10">
                  <c:v>17.554196813848741</c:v>
                </c:pt>
                <c:pt idx="11">
                  <c:v>17.483803124630949</c:v>
                </c:pt>
                <c:pt idx="12">
                  <c:v>17.463344692061774</c:v>
                </c:pt>
                <c:pt idx="13">
                  <c:v>17.382840515235511</c:v>
                </c:pt>
                <c:pt idx="14">
                  <c:v>17.442310068375608</c:v>
                </c:pt>
                <c:pt idx="15">
                  <c:v>17.479516160196066</c:v>
                </c:pt>
                <c:pt idx="16">
                  <c:v>17.347307210203684</c:v>
                </c:pt>
                <c:pt idx="17">
                  <c:v>17.40027130786083</c:v>
                </c:pt>
                <c:pt idx="18">
                  <c:v>17.366777063673396</c:v>
                </c:pt>
                <c:pt idx="19">
                  <c:v>17.339348380072718</c:v>
                </c:pt>
              </c:numCache>
            </c:numRef>
          </c:val>
        </c:ser>
        <c:ser>
          <c:idx val="2"/>
          <c:order val="2"/>
          <c:tx>
            <c:strRef>
              <c:f>Sheet2!$E$2</c:f>
              <c:strCache>
                <c:ptCount val="1"/>
                <c:pt idx="0">
                  <c:v>Future CLTV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Sheet2!$B$3:$B$22</c:f>
              <c:strCache>
                <c:ptCount val="20"/>
                <c:pt idx="0">
                  <c:v>Mumbai</c:v>
                </c:pt>
                <c:pt idx="1">
                  <c:v>New Delhi</c:v>
                </c:pt>
                <c:pt idx="2">
                  <c:v>Chennai</c:v>
                </c:pt>
                <c:pt idx="3">
                  <c:v>Calcutta</c:v>
                </c:pt>
                <c:pt idx="4">
                  <c:v>Jaipur</c:v>
                </c:pt>
                <c:pt idx="5">
                  <c:v>Ahmedabad</c:v>
                </c:pt>
                <c:pt idx="6">
                  <c:v>Bhubaneshwar</c:v>
                </c:pt>
                <c:pt idx="7">
                  <c:v>Lucknow</c:v>
                </c:pt>
                <c:pt idx="8">
                  <c:v>Bangalore</c:v>
                </c:pt>
                <c:pt idx="9">
                  <c:v>Secunderabad</c:v>
                </c:pt>
                <c:pt idx="10">
                  <c:v>Cochin</c:v>
                </c:pt>
                <c:pt idx="11">
                  <c:v>Chandigarh</c:v>
                </c:pt>
                <c:pt idx="12">
                  <c:v>Pune</c:v>
                </c:pt>
                <c:pt idx="13">
                  <c:v>Guwahati</c:v>
                </c:pt>
                <c:pt idx="14">
                  <c:v>Patna</c:v>
                </c:pt>
                <c:pt idx="15">
                  <c:v>Karnal</c:v>
                </c:pt>
                <c:pt idx="16">
                  <c:v>Raipur</c:v>
                </c:pt>
                <c:pt idx="17">
                  <c:v>Bhopal</c:v>
                </c:pt>
                <c:pt idx="18">
                  <c:v>Vijayawada</c:v>
                </c:pt>
                <c:pt idx="19">
                  <c:v>Noida</c:v>
                </c:pt>
              </c:strCache>
            </c:strRef>
          </c:cat>
          <c:val>
            <c:numRef>
              <c:f>Sheet2!$E$3:$E$22</c:f>
              <c:numCache>
                <c:formatCode>_ * #,##0.0_ ;_ * \-#,##0.0_ ;_ * "-"??_ ;_ @_ </c:formatCode>
                <c:ptCount val="20"/>
                <c:pt idx="0">
                  <c:v>1.7478036742638505</c:v>
                </c:pt>
                <c:pt idx="1">
                  <c:v>1.4905556866751561</c:v>
                </c:pt>
                <c:pt idx="2">
                  <c:v>1.5297270255325843</c:v>
                </c:pt>
                <c:pt idx="3">
                  <c:v>1.4934741646029694</c:v>
                </c:pt>
                <c:pt idx="4">
                  <c:v>1.459746358211037</c:v>
                </c:pt>
                <c:pt idx="5">
                  <c:v>1.369231463194738</c:v>
                </c:pt>
                <c:pt idx="6">
                  <c:v>1.3429774877391691</c:v>
                </c:pt>
                <c:pt idx="7">
                  <c:v>1.1984266496359068</c:v>
                </c:pt>
                <c:pt idx="8">
                  <c:v>1.1747911262789212</c:v>
                </c:pt>
                <c:pt idx="9">
                  <c:v>1.2355622456995747</c:v>
                </c:pt>
                <c:pt idx="10">
                  <c:v>1.1478039236788959</c:v>
                </c:pt>
                <c:pt idx="11">
                  <c:v>1.1948405364938024</c:v>
                </c:pt>
                <c:pt idx="12">
                  <c:v>1.1944647392203742</c:v>
                </c:pt>
                <c:pt idx="13">
                  <c:v>1.2406725006574093</c:v>
                </c:pt>
                <c:pt idx="14">
                  <c:v>1.1786067551664334</c:v>
                </c:pt>
                <c:pt idx="15">
                  <c:v>1.1137445302178632</c:v>
                </c:pt>
                <c:pt idx="16">
                  <c:v>1.2302796617897596</c:v>
                </c:pt>
                <c:pt idx="17">
                  <c:v>1.1709493486605125</c:v>
                </c:pt>
                <c:pt idx="18">
                  <c:v>1.0085358056391682</c:v>
                </c:pt>
                <c:pt idx="19">
                  <c:v>0.88703387860071392</c:v>
                </c:pt>
              </c:numCache>
            </c:numRef>
          </c:val>
        </c:ser>
        <c:dLbls>
          <c:showLegendKey val="0"/>
          <c:showVal val="0"/>
          <c:showCatName val="0"/>
          <c:showSerName val="0"/>
          <c:showPercent val="0"/>
          <c:showBubbleSize val="0"/>
        </c:dLbls>
        <c:gapWidth val="150"/>
        <c:overlap val="100"/>
        <c:axId val="67785728"/>
        <c:axId val="134513216"/>
      </c:barChart>
      <c:lineChart>
        <c:grouping val="standard"/>
        <c:varyColors val="0"/>
        <c:ser>
          <c:idx val="0"/>
          <c:order val="0"/>
          <c:tx>
            <c:strRef>
              <c:f>Sheet2!$C$2</c:f>
              <c:strCache>
                <c:ptCount val="1"/>
                <c:pt idx="0">
                  <c:v>Customers</c:v>
                </c:pt>
              </c:strCache>
            </c:strRef>
          </c:tx>
          <c:cat>
            <c:strRef>
              <c:f>Sheet2!$B$3:$B$22</c:f>
              <c:strCache>
                <c:ptCount val="20"/>
                <c:pt idx="0">
                  <c:v>Mumbai</c:v>
                </c:pt>
                <c:pt idx="1">
                  <c:v>New Delhi</c:v>
                </c:pt>
                <c:pt idx="2">
                  <c:v>Chennai</c:v>
                </c:pt>
                <c:pt idx="3">
                  <c:v>Calcutta</c:v>
                </c:pt>
                <c:pt idx="4">
                  <c:v>Jaipur</c:v>
                </c:pt>
                <c:pt idx="5">
                  <c:v>Ahmedabad</c:v>
                </c:pt>
                <c:pt idx="6">
                  <c:v>Bhubaneshwar</c:v>
                </c:pt>
                <c:pt idx="7">
                  <c:v>Lucknow</c:v>
                </c:pt>
                <c:pt idx="8">
                  <c:v>Bangalore</c:v>
                </c:pt>
                <c:pt idx="9">
                  <c:v>Secunderabad</c:v>
                </c:pt>
                <c:pt idx="10">
                  <c:v>Cochin</c:v>
                </c:pt>
                <c:pt idx="11">
                  <c:v>Chandigarh</c:v>
                </c:pt>
                <c:pt idx="12">
                  <c:v>Pune</c:v>
                </c:pt>
                <c:pt idx="13">
                  <c:v>Guwahati</c:v>
                </c:pt>
                <c:pt idx="14">
                  <c:v>Patna</c:v>
                </c:pt>
                <c:pt idx="15">
                  <c:v>Karnal</c:v>
                </c:pt>
                <c:pt idx="16">
                  <c:v>Raipur</c:v>
                </c:pt>
                <c:pt idx="17">
                  <c:v>Bhopal</c:v>
                </c:pt>
                <c:pt idx="18">
                  <c:v>Vijayawada</c:v>
                </c:pt>
                <c:pt idx="19">
                  <c:v>Noida</c:v>
                </c:pt>
              </c:strCache>
            </c:strRef>
          </c:cat>
          <c:val>
            <c:numRef>
              <c:f>Sheet2!$C$3:$C$22</c:f>
              <c:numCache>
                <c:formatCode>_ * #,##0_ ;_ * \-#,##0_ ;_ * "-"??_ ;_ @_ </c:formatCode>
                <c:ptCount val="20"/>
                <c:pt idx="0">
                  <c:v>9563</c:v>
                </c:pt>
                <c:pt idx="1">
                  <c:v>13245</c:v>
                </c:pt>
                <c:pt idx="2">
                  <c:v>6664</c:v>
                </c:pt>
                <c:pt idx="3">
                  <c:v>2953</c:v>
                </c:pt>
                <c:pt idx="4">
                  <c:v>3674</c:v>
                </c:pt>
                <c:pt idx="5">
                  <c:v>8601</c:v>
                </c:pt>
                <c:pt idx="6">
                  <c:v>1455</c:v>
                </c:pt>
                <c:pt idx="7">
                  <c:v>3640</c:v>
                </c:pt>
                <c:pt idx="8">
                  <c:v>9963</c:v>
                </c:pt>
                <c:pt idx="9">
                  <c:v>4051</c:v>
                </c:pt>
                <c:pt idx="10">
                  <c:v>4276</c:v>
                </c:pt>
                <c:pt idx="11">
                  <c:v>7415</c:v>
                </c:pt>
                <c:pt idx="12">
                  <c:v>5906</c:v>
                </c:pt>
                <c:pt idx="13">
                  <c:v>1706</c:v>
                </c:pt>
                <c:pt idx="14">
                  <c:v>3101</c:v>
                </c:pt>
                <c:pt idx="15">
                  <c:v>2347</c:v>
                </c:pt>
                <c:pt idx="16">
                  <c:v>1694</c:v>
                </c:pt>
                <c:pt idx="17">
                  <c:v>3548</c:v>
                </c:pt>
                <c:pt idx="18">
                  <c:v>1979</c:v>
                </c:pt>
                <c:pt idx="19">
                  <c:v>2087</c:v>
                </c:pt>
              </c:numCache>
            </c:numRef>
          </c:val>
          <c:smooth val="0"/>
        </c:ser>
        <c:dLbls>
          <c:showLegendKey val="0"/>
          <c:showVal val="0"/>
          <c:showCatName val="0"/>
          <c:showSerName val="0"/>
          <c:showPercent val="0"/>
          <c:showBubbleSize val="0"/>
        </c:dLbls>
        <c:marker val="1"/>
        <c:smooth val="0"/>
        <c:axId val="67788288"/>
        <c:axId val="134513792"/>
      </c:lineChart>
      <c:catAx>
        <c:axId val="67785728"/>
        <c:scaling>
          <c:orientation val="minMax"/>
        </c:scaling>
        <c:delete val="0"/>
        <c:axPos val="b"/>
        <c:numFmt formatCode="General" sourceLinked="0"/>
        <c:majorTickMark val="out"/>
        <c:minorTickMark val="none"/>
        <c:tickLblPos val="nextTo"/>
        <c:crossAx val="134513216"/>
        <c:crosses val="autoZero"/>
        <c:auto val="1"/>
        <c:lblAlgn val="ctr"/>
        <c:lblOffset val="100"/>
        <c:noMultiLvlLbl val="0"/>
      </c:catAx>
      <c:valAx>
        <c:axId val="134513216"/>
        <c:scaling>
          <c:orientation val="minMax"/>
          <c:min val="1"/>
        </c:scaling>
        <c:delete val="0"/>
        <c:axPos val="l"/>
        <c:title>
          <c:tx>
            <c:rich>
              <a:bodyPr rot="0" vert="horz"/>
              <a:lstStyle/>
              <a:p>
                <a:pPr>
                  <a:defRPr/>
                </a:pPr>
                <a:r>
                  <a:rPr lang="en-IN" dirty="0" smtClean="0"/>
                  <a:t>CLTV </a:t>
                </a:r>
              </a:p>
              <a:p>
                <a:pPr>
                  <a:defRPr/>
                </a:pPr>
                <a:r>
                  <a:rPr lang="en-IN" dirty="0" smtClean="0"/>
                  <a:t>in lakhs</a:t>
                </a:r>
                <a:endParaRPr lang="en-IN" dirty="0"/>
              </a:p>
            </c:rich>
          </c:tx>
          <c:layout/>
          <c:overlay val="0"/>
        </c:title>
        <c:numFmt formatCode="_ * #,##0.0_ ;_ * \-#,##0.0_ ;_ * &quot;-&quot;??_ ;_ @_ " sourceLinked="1"/>
        <c:majorTickMark val="out"/>
        <c:minorTickMark val="none"/>
        <c:tickLblPos val="nextTo"/>
        <c:crossAx val="67785728"/>
        <c:crosses val="autoZero"/>
        <c:crossBetween val="between"/>
        <c:majorUnit val="5"/>
      </c:valAx>
      <c:valAx>
        <c:axId val="134513792"/>
        <c:scaling>
          <c:orientation val="minMax"/>
        </c:scaling>
        <c:delete val="0"/>
        <c:axPos val="r"/>
        <c:title>
          <c:tx>
            <c:rich>
              <a:bodyPr rot="0" vert="horz"/>
              <a:lstStyle/>
              <a:p>
                <a:pPr>
                  <a:defRPr/>
                </a:pPr>
                <a:r>
                  <a:rPr lang="en-IN" dirty="0" smtClean="0"/>
                  <a:t>Number</a:t>
                </a:r>
                <a:r>
                  <a:rPr lang="en-IN" baseline="0" dirty="0" smtClean="0"/>
                  <a:t> </a:t>
                </a:r>
              </a:p>
              <a:p>
                <a:pPr>
                  <a:defRPr/>
                </a:pPr>
                <a:r>
                  <a:rPr lang="en-IN" baseline="0" dirty="0" smtClean="0"/>
                  <a:t>of </a:t>
                </a:r>
              </a:p>
              <a:p>
                <a:pPr>
                  <a:defRPr/>
                </a:pPr>
                <a:r>
                  <a:rPr lang="en-IN" baseline="0" dirty="0" smtClean="0"/>
                  <a:t>Customers</a:t>
                </a:r>
                <a:endParaRPr lang="en-IN" dirty="0"/>
              </a:p>
            </c:rich>
          </c:tx>
          <c:layout/>
          <c:overlay val="0"/>
        </c:title>
        <c:numFmt formatCode="_ * #,##0_ ;_ * \-#,##0_ ;_ * &quot;-&quot;??_ ;_ @_ " sourceLinked="1"/>
        <c:majorTickMark val="out"/>
        <c:minorTickMark val="none"/>
        <c:tickLblPos val="nextTo"/>
        <c:crossAx val="67788288"/>
        <c:crosses val="max"/>
        <c:crossBetween val="between"/>
      </c:valAx>
      <c:catAx>
        <c:axId val="67788288"/>
        <c:scaling>
          <c:orientation val="minMax"/>
        </c:scaling>
        <c:delete val="1"/>
        <c:axPos val="b"/>
        <c:numFmt formatCode="General" sourceLinked="1"/>
        <c:majorTickMark val="out"/>
        <c:minorTickMark val="none"/>
        <c:tickLblPos val="nextTo"/>
        <c:crossAx val="134513792"/>
        <c:crosses val="autoZero"/>
        <c:auto val="1"/>
        <c:lblAlgn val="ctr"/>
        <c:lblOffset val="100"/>
        <c:noMultiLvlLbl val="0"/>
      </c:catAx>
    </c:plotArea>
    <c:legend>
      <c:legendPos val="t"/>
      <c:layout/>
      <c:overlay val="0"/>
    </c:legend>
    <c:plotVisOnly val="1"/>
    <c:dispBlanksAs val="gap"/>
    <c:showDLblsOverMax val="0"/>
  </c:chart>
  <c:txPr>
    <a:bodyPr/>
    <a:lstStyle/>
    <a:p>
      <a:pPr>
        <a:defRPr b="1"/>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dirty="0" smtClean="0"/>
              <a:t>CLTV</a:t>
            </a:r>
            <a:r>
              <a:rPr lang="en-IN" baseline="0" dirty="0"/>
              <a:t> </a:t>
            </a:r>
            <a:r>
              <a:rPr lang="en-IN" baseline="0" dirty="0" smtClean="0"/>
              <a:t>Customer Distribution</a:t>
            </a:r>
            <a:endParaRPr lang="en-IN" dirty="0"/>
          </a:p>
        </c:rich>
      </c:tx>
      <c:layout/>
      <c:overlay val="0"/>
    </c:title>
    <c:autoTitleDeleted val="0"/>
    <c:plotArea>
      <c:layout>
        <c:manualLayout>
          <c:layoutTarget val="inner"/>
          <c:xMode val="edge"/>
          <c:yMode val="edge"/>
          <c:x val="8.5356140827224189E-2"/>
          <c:y val="0.12207771475634051"/>
          <c:w val="0.82107946952878352"/>
          <c:h val="0.72834974732433211"/>
        </c:manualLayout>
      </c:layout>
      <c:barChart>
        <c:barDir val="col"/>
        <c:grouping val="stacked"/>
        <c:varyColors val="0"/>
        <c:ser>
          <c:idx val="0"/>
          <c:order val="0"/>
          <c:tx>
            <c:v>Past CLTV</c:v>
          </c:tx>
          <c:spPr>
            <a:solidFill>
              <a:schemeClr val="accent2"/>
            </a:solidFill>
          </c:spPr>
          <c:invertIfNegative val="0"/>
          <c:dLbls>
            <c:numFmt formatCode="#,##0.0" sourceLinked="0"/>
            <c:txPr>
              <a:bodyPr/>
              <a:lstStyle/>
              <a:p>
                <a:pPr>
                  <a:defRPr b="1"/>
                </a:pPr>
                <a:endParaRPr lang="en-US"/>
              </a:p>
            </c:txPr>
            <c:showLegendKey val="0"/>
            <c:showVal val="1"/>
            <c:showCatName val="0"/>
            <c:showSerName val="0"/>
            <c:showPercent val="0"/>
            <c:showBubbleSize val="0"/>
            <c:showLeaderLines val="0"/>
          </c:dLbls>
          <c:cat>
            <c:strRef>
              <c:f>Sheet5!$A$22:$A$28</c:f>
              <c:strCache>
                <c:ptCount val="7"/>
                <c:pt idx="0">
                  <c:v>Under 6</c:v>
                </c:pt>
                <c:pt idx="1">
                  <c:v>6 to 8</c:v>
                </c:pt>
                <c:pt idx="2">
                  <c:v>8 to 10</c:v>
                </c:pt>
                <c:pt idx="3">
                  <c:v>10 to 12</c:v>
                </c:pt>
                <c:pt idx="4">
                  <c:v>12 to 14</c:v>
                </c:pt>
                <c:pt idx="5">
                  <c:v>14 to 16</c:v>
                </c:pt>
                <c:pt idx="6">
                  <c:v>Above 18</c:v>
                </c:pt>
              </c:strCache>
            </c:strRef>
          </c:cat>
          <c:val>
            <c:numRef>
              <c:f>Sheet5!$B$22:$B$28</c:f>
              <c:numCache>
                <c:formatCode>#,##0</c:formatCode>
                <c:ptCount val="7"/>
                <c:pt idx="0">
                  <c:v>418233</c:v>
                </c:pt>
                <c:pt idx="1">
                  <c:v>725391</c:v>
                </c:pt>
                <c:pt idx="2" formatCode="General">
                  <c:v>864489</c:v>
                </c:pt>
                <c:pt idx="3" formatCode="General">
                  <c:v>1013547</c:v>
                </c:pt>
                <c:pt idx="4" formatCode="General">
                  <c:v>1151456</c:v>
                </c:pt>
                <c:pt idx="5" formatCode="General">
                  <c:v>1288731</c:v>
                </c:pt>
                <c:pt idx="6" formatCode="General">
                  <c:v>3732817</c:v>
                </c:pt>
              </c:numCache>
            </c:numRef>
          </c:val>
        </c:ser>
        <c:ser>
          <c:idx val="1"/>
          <c:order val="1"/>
          <c:tx>
            <c:v>Future CLTV</c:v>
          </c:tx>
          <c:invertIfNegative val="0"/>
          <c:dLbls>
            <c:numFmt formatCode="#,##0.0" sourceLinked="0"/>
            <c:spPr>
              <a:solidFill>
                <a:schemeClr val="accent3"/>
              </a:solidFill>
            </c:spPr>
            <c:txPr>
              <a:bodyPr/>
              <a:lstStyle/>
              <a:p>
                <a:pPr>
                  <a:defRPr b="1"/>
                </a:pPr>
                <a:endParaRPr lang="en-US"/>
              </a:p>
            </c:txPr>
            <c:showLegendKey val="0"/>
            <c:showVal val="1"/>
            <c:showCatName val="0"/>
            <c:showSerName val="0"/>
            <c:showPercent val="0"/>
            <c:showBubbleSize val="0"/>
            <c:showLeaderLines val="0"/>
          </c:dLbls>
          <c:cat>
            <c:strRef>
              <c:f>Sheet5!$A$22:$A$28</c:f>
              <c:strCache>
                <c:ptCount val="7"/>
                <c:pt idx="0">
                  <c:v>Under 6</c:v>
                </c:pt>
                <c:pt idx="1">
                  <c:v>6 to 8</c:v>
                </c:pt>
                <c:pt idx="2">
                  <c:v>8 to 10</c:v>
                </c:pt>
                <c:pt idx="3">
                  <c:v>10 to 12</c:v>
                </c:pt>
                <c:pt idx="4">
                  <c:v>12 to 14</c:v>
                </c:pt>
                <c:pt idx="5">
                  <c:v>14 to 16</c:v>
                </c:pt>
                <c:pt idx="6">
                  <c:v>Above 18</c:v>
                </c:pt>
              </c:strCache>
            </c:strRef>
          </c:cat>
          <c:val>
            <c:numRef>
              <c:f>Sheet5!$C$22:$C$28</c:f>
              <c:numCache>
                <c:formatCode>0</c:formatCode>
                <c:ptCount val="7"/>
                <c:pt idx="0">
                  <c:v>36084</c:v>
                </c:pt>
                <c:pt idx="1">
                  <c:v>33547</c:v>
                </c:pt>
                <c:pt idx="2">
                  <c:v>41072</c:v>
                </c:pt>
                <c:pt idx="3">
                  <c:v>50100</c:v>
                </c:pt>
                <c:pt idx="4">
                  <c:v>123157</c:v>
                </c:pt>
                <c:pt idx="5">
                  <c:v>205069</c:v>
                </c:pt>
                <c:pt idx="6">
                  <c:v>329870</c:v>
                </c:pt>
              </c:numCache>
            </c:numRef>
          </c:val>
        </c:ser>
        <c:dLbls>
          <c:showLegendKey val="0"/>
          <c:showVal val="1"/>
          <c:showCatName val="0"/>
          <c:showSerName val="0"/>
          <c:showPercent val="0"/>
          <c:showBubbleSize val="0"/>
        </c:dLbls>
        <c:gapWidth val="303"/>
        <c:overlap val="100"/>
        <c:axId val="68061696"/>
        <c:axId val="134516096"/>
      </c:barChart>
      <c:lineChart>
        <c:grouping val="standard"/>
        <c:varyColors val="0"/>
        <c:ser>
          <c:idx val="2"/>
          <c:order val="2"/>
          <c:tx>
            <c:v>Number of Customers</c:v>
          </c:tx>
          <c:spPr>
            <a:ln>
              <a:solidFill>
                <a:schemeClr val="accent1"/>
              </a:solidFill>
            </a:ln>
          </c:spPr>
          <c:marker>
            <c:symbol val="diamond"/>
            <c:size val="8"/>
            <c:spPr>
              <a:solidFill>
                <a:schemeClr val="accent1"/>
              </a:solidFill>
              <a:ln>
                <a:noFill/>
              </a:ln>
            </c:spPr>
          </c:marker>
          <c:dLbls>
            <c:delete val="1"/>
          </c:dLbls>
          <c:cat>
            <c:strRef>
              <c:f>Sheet5!$A$22:$A$28</c:f>
              <c:strCache>
                <c:ptCount val="7"/>
                <c:pt idx="0">
                  <c:v>Under 6</c:v>
                </c:pt>
                <c:pt idx="1">
                  <c:v>6 to 8</c:v>
                </c:pt>
                <c:pt idx="2">
                  <c:v>8 to 10</c:v>
                </c:pt>
                <c:pt idx="3">
                  <c:v>10 to 12</c:v>
                </c:pt>
                <c:pt idx="4">
                  <c:v>12 to 14</c:v>
                </c:pt>
                <c:pt idx="5">
                  <c:v>14 to 16</c:v>
                </c:pt>
                <c:pt idx="6">
                  <c:v>Above 18</c:v>
                </c:pt>
              </c:strCache>
            </c:strRef>
          </c:cat>
          <c:val>
            <c:numRef>
              <c:f>Sheet5!$D$22:$D$28</c:f>
              <c:numCache>
                <c:formatCode>General</c:formatCode>
                <c:ptCount val="7"/>
                <c:pt idx="0">
                  <c:v>11237</c:v>
                </c:pt>
                <c:pt idx="1">
                  <c:v>55389</c:v>
                </c:pt>
                <c:pt idx="2">
                  <c:v>215628</c:v>
                </c:pt>
                <c:pt idx="3">
                  <c:v>104545</c:v>
                </c:pt>
                <c:pt idx="4">
                  <c:v>11950</c:v>
                </c:pt>
                <c:pt idx="5">
                  <c:v>4197</c:v>
                </c:pt>
                <c:pt idx="6">
                  <c:v>18192</c:v>
                </c:pt>
              </c:numCache>
            </c:numRef>
          </c:val>
          <c:smooth val="0"/>
        </c:ser>
        <c:dLbls>
          <c:showLegendKey val="0"/>
          <c:showVal val="1"/>
          <c:showCatName val="0"/>
          <c:showSerName val="0"/>
          <c:showPercent val="0"/>
          <c:showBubbleSize val="0"/>
        </c:dLbls>
        <c:marker val="1"/>
        <c:smooth val="0"/>
        <c:axId val="68062208"/>
        <c:axId val="134516672"/>
      </c:lineChart>
      <c:catAx>
        <c:axId val="68061696"/>
        <c:scaling>
          <c:orientation val="minMax"/>
        </c:scaling>
        <c:delete val="0"/>
        <c:axPos val="b"/>
        <c:majorTickMark val="none"/>
        <c:minorTickMark val="none"/>
        <c:tickLblPos val="nextTo"/>
        <c:txPr>
          <a:bodyPr/>
          <a:lstStyle/>
          <a:p>
            <a:pPr>
              <a:defRPr b="1"/>
            </a:pPr>
            <a:endParaRPr lang="en-US"/>
          </a:p>
        </c:txPr>
        <c:crossAx val="134516096"/>
        <c:crosses val="autoZero"/>
        <c:auto val="1"/>
        <c:lblAlgn val="ctr"/>
        <c:lblOffset val="100"/>
        <c:noMultiLvlLbl val="0"/>
      </c:catAx>
      <c:valAx>
        <c:axId val="134516096"/>
        <c:scaling>
          <c:orientation val="minMax"/>
        </c:scaling>
        <c:delete val="0"/>
        <c:axPos val="l"/>
        <c:numFmt formatCode="#,##0" sourceLinked="1"/>
        <c:majorTickMark val="none"/>
        <c:minorTickMark val="none"/>
        <c:tickLblPos val="nextTo"/>
        <c:txPr>
          <a:bodyPr/>
          <a:lstStyle/>
          <a:p>
            <a:pPr>
              <a:defRPr b="1"/>
            </a:pPr>
            <a:endParaRPr lang="en-US"/>
          </a:p>
        </c:txPr>
        <c:crossAx val="68061696"/>
        <c:crosses val="autoZero"/>
        <c:crossBetween val="between"/>
        <c:dispUnits>
          <c:builtInUnit val="hundredThousands"/>
          <c:dispUnitsLbl>
            <c:layout/>
            <c:tx>
              <c:rich>
                <a:bodyPr/>
                <a:lstStyle/>
                <a:p>
                  <a:pPr>
                    <a:defRPr/>
                  </a:pPr>
                  <a:r>
                    <a:rPr lang="en-US"/>
                    <a:t>CLTV in Lakhs</a:t>
                  </a:r>
                </a:p>
              </c:rich>
            </c:tx>
          </c:dispUnitsLbl>
        </c:dispUnits>
      </c:valAx>
      <c:valAx>
        <c:axId val="134516672"/>
        <c:scaling>
          <c:orientation val="minMax"/>
        </c:scaling>
        <c:delete val="0"/>
        <c:axPos val="r"/>
        <c:numFmt formatCode="General" sourceLinked="1"/>
        <c:majorTickMark val="out"/>
        <c:minorTickMark val="none"/>
        <c:tickLblPos val="nextTo"/>
        <c:txPr>
          <a:bodyPr/>
          <a:lstStyle/>
          <a:p>
            <a:pPr>
              <a:defRPr b="1"/>
            </a:pPr>
            <a:endParaRPr lang="en-US"/>
          </a:p>
        </c:txPr>
        <c:crossAx val="68062208"/>
        <c:crosses val="max"/>
        <c:crossBetween val="between"/>
        <c:dispUnits>
          <c:builtInUnit val="thousands"/>
          <c:dispUnitsLbl>
            <c:layout/>
          </c:dispUnitsLbl>
        </c:dispUnits>
      </c:valAx>
      <c:catAx>
        <c:axId val="68062208"/>
        <c:scaling>
          <c:orientation val="minMax"/>
        </c:scaling>
        <c:delete val="1"/>
        <c:axPos val="b"/>
        <c:majorTickMark val="out"/>
        <c:minorTickMark val="none"/>
        <c:tickLblPos val="nextTo"/>
        <c:crossAx val="134516672"/>
        <c:crosses val="autoZero"/>
        <c:auto val="1"/>
        <c:lblAlgn val="ctr"/>
        <c:lblOffset val="100"/>
        <c:noMultiLvlLbl val="0"/>
      </c:catAx>
    </c:plotArea>
    <c:legend>
      <c:legendPos val="t"/>
      <c:layout/>
      <c:overlay val="0"/>
    </c:legend>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CLTV Customer Distribution</a:t>
            </a:r>
          </a:p>
        </c:rich>
      </c:tx>
      <c:layout/>
      <c:overlay val="0"/>
    </c:title>
    <c:autoTitleDeleted val="0"/>
    <c:plotArea>
      <c:layout/>
      <c:barChart>
        <c:barDir val="col"/>
        <c:grouping val="stacked"/>
        <c:varyColors val="0"/>
        <c:ser>
          <c:idx val="1"/>
          <c:order val="1"/>
          <c:tx>
            <c:strRef>
              <c:f>Sheet1!$D$2</c:f>
              <c:strCache>
                <c:ptCount val="1"/>
                <c:pt idx="0">
                  <c:v>Past CLTV</c:v>
                </c:pt>
              </c:strCache>
            </c:strRef>
          </c:tx>
          <c:invertIfNegative val="0"/>
          <c:dLbls>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Sheet1!$B$3:$B$9</c:f>
              <c:strCache>
                <c:ptCount val="7"/>
                <c:pt idx="0">
                  <c:v>Under 14</c:v>
                </c:pt>
                <c:pt idx="1">
                  <c:v>14 to 16</c:v>
                </c:pt>
                <c:pt idx="2">
                  <c:v>16 to 18</c:v>
                </c:pt>
                <c:pt idx="3">
                  <c:v>18 to 20</c:v>
                </c:pt>
                <c:pt idx="4">
                  <c:v>20 to 22</c:v>
                </c:pt>
                <c:pt idx="5">
                  <c:v>22 to 24</c:v>
                </c:pt>
                <c:pt idx="6">
                  <c:v>Above 24</c:v>
                </c:pt>
              </c:strCache>
            </c:strRef>
          </c:cat>
          <c:val>
            <c:numRef>
              <c:f>Sheet1!$D$3:$D$9</c:f>
              <c:numCache>
                <c:formatCode>_ * #,##0.0_ ;_ * \-#,##0.0_ ;_ * "-"??_ ;_ @_ </c:formatCode>
                <c:ptCount val="7"/>
                <c:pt idx="0">
                  <c:v>12.759319190307606</c:v>
                </c:pt>
                <c:pt idx="1">
                  <c:v>14.149729374120401</c:v>
                </c:pt>
                <c:pt idx="2">
                  <c:v>16.077986664177001</c:v>
                </c:pt>
                <c:pt idx="3">
                  <c:v>17.790433082524896</c:v>
                </c:pt>
                <c:pt idx="4">
                  <c:v>19.20111473564706</c:v>
                </c:pt>
                <c:pt idx="5">
                  <c:v>20.48072632784773</c:v>
                </c:pt>
                <c:pt idx="6">
                  <c:v>26.926932862651494</c:v>
                </c:pt>
              </c:numCache>
            </c:numRef>
          </c:val>
        </c:ser>
        <c:ser>
          <c:idx val="2"/>
          <c:order val="2"/>
          <c:tx>
            <c:strRef>
              <c:f>Sheet1!$E$2</c:f>
              <c:strCache>
                <c:ptCount val="1"/>
                <c:pt idx="0">
                  <c:v>Future CLTV</c:v>
                </c:pt>
              </c:strCache>
            </c:strRef>
          </c:tx>
          <c:invertIfNegative val="0"/>
          <c:dLbls>
            <c:spPr>
              <a:noFill/>
              <a:ln>
                <a:noFill/>
              </a:ln>
              <a:effectLst/>
            </c:sp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Sheet1!$B$3:$B$9</c:f>
              <c:strCache>
                <c:ptCount val="7"/>
                <c:pt idx="0">
                  <c:v>Under 14</c:v>
                </c:pt>
                <c:pt idx="1">
                  <c:v>14 to 16</c:v>
                </c:pt>
                <c:pt idx="2">
                  <c:v>16 to 18</c:v>
                </c:pt>
                <c:pt idx="3">
                  <c:v>18 to 20</c:v>
                </c:pt>
                <c:pt idx="4">
                  <c:v>20 to 22</c:v>
                </c:pt>
                <c:pt idx="5">
                  <c:v>22 to 24</c:v>
                </c:pt>
                <c:pt idx="6">
                  <c:v>Above 24</c:v>
                </c:pt>
              </c:strCache>
            </c:strRef>
          </c:cat>
          <c:val>
            <c:numRef>
              <c:f>Sheet1!$E$3:$E$9</c:f>
              <c:numCache>
                <c:formatCode>_ * #,##0.0_ ;_ * \-#,##0.0_ ;_ * "-"??_ ;_ @_ </c:formatCode>
                <c:ptCount val="7"/>
                <c:pt idx="0">
                  <c:v>0.55663739422447789</c:v>
                </c:pt>
                <c:pt idx="1">
                  <c:v>0.89987984795572817</c:v>
                </c:pt>
                <c:pt idx="2">
                  <c:v>1.0056012957948259</c:v>
                </c:pt>
                <c:pt idx="3">
                  <c:v>1.1956413526764922</c:v>
                </c:pt>
                <c:pt idx="4">
                  <c:v>1.6631230313152157</c:v>
                </c:pt>
                <c:pt idx="5">
                  <c:v>2.3512346248818687</c:v>
                </c:pt>
                <c:pt idx="6">
                  <c:v>5.2159384707312579</c:v>
                </c:pt>
              </c:numCache>
            </c:numRef>
          </c:val>
        </c:ser>
        <c:dLbls>
          <c:showLegendKey val="0"/>
          <c:showVal val="0"/>
          <c:showCatName val="0"/>
          <c:showSerName val="0"/>
          <c:showPercent val="0"/>
          <c:showBubbleSize val="0"/>
        </c:dLbls>
        <c:gapWidth val="150"/>
        <c:overlap val="100"/>
        <c:axId val="68170752"/>
        <c:axId val="136970240"/>
      </c:barChart>
      <c:lineChart>
        <c:grouping val="standard"/>
        <c:varyColors val="0"/>
        <c:ser>
          <c:idx val="0"/>
          <c:order val="0"/>
          <c:tx>
            <c:strRef>
              <c:f>Sheet1!$C$2</c:f>
              <c:strCache>
                <c:ptCount val="1"/>
                <c:pt idx="0">
                  <c:v>Number of Customers</c:v>
                </c:pt>
              </c:strCache>
            </c:strRef>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Sheet1!$B$3:$B$9</c:f>
              <c:strCache>
                <c:ptCount val="7"/>
                <c:pt idx="0">
                  <c:v>Under 14</c:v>
                </c:pt>
                <c:pt idx="1">
                  <c:v>14 to 16</c:v>
                </c:pt>
                <c:pt idx="2">
                  <c:v>16 to 18</c:v>
                </c:pt>
                <c:pt idx="3">
                  <c:v>18 to 20</c:v>
                </c:pt>
                <c:pt idx="4">
                  <c:v>20 to 22</c:v>
                </c:pt>
                <c:pt idx="5">
                  <c:v>22 to 24</c:v>
                </c:pt>
                <c:pt idx="6">
                  <c:v>Above 24</c:v>
                </c:pt>
              </c:strCache>
            </c:strRef>
          </c:cat>
          <c:val>
            <c:numRef>
              <c:f>Sheet1!$C$3:$C$9</c:f>
              <c:numCache>
                <c:formatCode>_ * #,##0_ ;_ * \-#,##0_ ;_ * "-"??_ ;_ @_ </c:formatCode>
                <c:ptCount val="7"/>
                <c:pt idx="0">
                  <c:v>6223</c:v>
                </c:pt>
                <c:pt idx="1">
                  <c:v>18749</c:v>
                </c:pt>
                <c:pt idx="2">
                  <c:v>37522</c:v>
                </c:pt>
                <c:pt idx="3">
                  <c:v>44146</c:v>
                </c:pt>
                <c:pt idx="4">
                  <c:v>27024</c:v>
                </c:pt>
                <c:pt idx="5">
                  <c:v>10209</c:v>
                </c:pt>
                <c:pt idx="6">
                  <c:v>8604</c:v>
                </c:pt>
              </c:numCache>
            </c:numRef>
          </c:val>
          <c:smooth val="0"/>
        </c:ser>
        <c:dLbls>
          <c:showLegendKey val="0"/>
          <c:showVal val="0"/>
          <c:showCatName val="0"/>
          <c:showSerName val="0"/>
          <c:showPercent val="0"/>
          <c:showBubbleSize val="0"/>
        </c:dLbls>
        <c:marker val="1"/>
        <c:smooth val="0"/>
        <c:axId val="68171264"/>
        <c:axId val="136970816"/>
      </c:lineChart>
      <c:catAx>
        <c:axId val="68170752"/>
        <c:scaling>
          <c:orientation val="minMax"/>
        </c:scaling>
        <c:delete val="0"/>
        <c:axPos val="b"/>
        <c:numFmt formatCode="General" sourceLinked="0"/>
        <c:majorTickMark val="out"/>
        <c:minorTickMark val="none"/>
        <c:tickLblPos val="nextTo"/>
        <c:crossAx val="136970240"/>
        <c:crosses val="autoZero"/>
        <c:auto val="1"/>
        <c:lblAlgn val="ctr"/>
        <c:lblOffset val="100"/>
        <c:noMultiLvlLbl val="0"/>
      </c:catAx>
      <c:valAx>
        <c:axId val="136970240"/>
        <c:scaling>
          <c:orientation val="minMax"/>
        </c:scaling>
        <c:delete val="0"/>
        <c:axPos val="l"/>
        <c:title>
          <c:tx>
            <c:rich>
              <a:bodyPr rot="0" vert="horz"/>
              <a:lstStyle/>
              <a:p>
                <a:pPr>
                  <a:defRPr/>
                </a:pPr>
                <a:r>
                  <a:rPr lang="en-IN"/>
                  <a:t>CLTV in </a:t>
                </a:r>
              </a:p>
              <a:p>
                <a:pPr>
                  <a:defRPr/>
                </a:pPr>
                <a:r>
                  <a:rPr lang="en-IN"/>
                  <a:t>Lakhs</a:t>
                </a:r>
              </a:p>
            </c:rich>
          </c:tx>
          <c:layout/>
          <c:overlay val="0"/>
        </c:title>
        <c:numFmt formatCode="_ * #,##0.0_ ;_ * \-#,##0.0_ ;_ * &quot;-&quot;??_ ;_ @_ " sourceLinked="1"/>
        <c:majorTickMark val="out"/>
        <c:minorTickMark val="none"/>
        <c:tickLblPos val="nextTo"/>
        <c:crossAx val="68170752"/>
        <c:crosses val="autoZero"/>
        <c:crossBetween val="between"/>
      </c:valAx>
      <c:valAx>
        <c:axId val="136970816"/>
        <c:scaling>
          <c:orientation val="minMax"/>
        </c:scaling>
        <c:delete val="0"/>
        <c:axPos val="r"/>
        <c:title>
          <c:tx>
            <c:rich>
              <a:bodyPr rot="0" vert="horz"/>
              <a:lstStyle/>
              <a:p>
                <a:pPr>
                  <a:defRPr/>
                </a:pPr>
                <a:r>
                  <a:rPr lang="en-IN" dirty="0" smtClean="0"/>
                  <a:t>Number</a:t>
                </a:r>
              </a:p>
              <a:p>
                <a:pPr>
                  <a:defRPr/>
                </a:pPr>
                <a:r>
                  <a:rPr lang="en-IN" dirty="0" smtClean="0"/>
                  <a:t> of</a:t>
                </a:r>
              </a:p>
              <a:p>
                <a:pPr>
                  <a:defRPr/>
                </a:pPr>
                <a:r>
                  <a:rPr lang="en-IN" dirty="0" smtClean="0"/>
                  <a:t> </a:t>
                </a:r>
                <a:r>
                  <a:rPr lang="en-IN" dirty="0"/>
                  <a:t>Customers</a:t>
                </a:r>
              </a:p>
            </c:rich>
          </c:tx>
          <c:layout/>
          <c:overlay val="0"/>
        </c:title>
        <c:numFmt formatCode="_ * #,##0_ ;_ * \-#,##0_ ;_ * &quot;-&quot;??_ ;_ @_ " sourceLinked="1"/>
        <c:majorTickMark val="out"/>
        <c:minorTickMark val="none"/>
        <c:tickLblPos val="nextTo"/>
        <c:crossAx val="68171264"/>
        <c:crosses val="max"/>
        <c:crossBetween val="between"/>
        <c:dispUnits>
          <c:builtInUnit val="thousands"/>
          <c:dispUnitsLbl>
            <c:layout/>
          </c:dispUnitsLbl>
        </c:dispUnits>
      </c:valAx>
      <c:catAx>
        <c:axId val="68171264"/>
        <c:scaling>
          <c:orientation val="minMax"/>
        </c:scaling>
        <c:delete val="1"/>
        <c:axPos val="b"/>
        <c:numFmt formatCode="General" sourceLinked="1"/>
        <c:majorTickMark val="out"/>
        <c:minorTickMark val="none"/>
        <c:tickLblPos val="nextTo"/>
        <c:crossAx val="136970816"/>
        <c:crosses val="autoZero"/>
        <c:auto val="1"/>
        <c:lblAlgn val="ctr"/>
        <c:lblOffset val="100"/>
        <c:noMultiLvlLbl val="0"/>
      </c:catAx>
    </c:plotArea>
    <c:legend>
      <c:legendPos val="t"/>
      <c:layout/>
      <c:overlay val="0"/>
    </c:legend>
    <c:plotVisOnly val="1"/>
    <c:dispBlanksAs val="gap"/>
    <c:showDLblsOverMax val="0"/>
  </c:chart>
  <c:txPr>
    <a:bodyPr/>
    <a:lstStyle/>
    <a:p>
      <a:pPr>
        <a:defRPr b="1"/>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CLTV</a:t>
            </a:r>
            <a:r>
              <a:rPr lang="en-IN" baseline="0"/>
              <a:t> by Customer Age</a:t>
            </a:r>
            <a:endParaRPr lang="en-IN"/>
          </a:p>
        </c:rich>
      </c:tx>
      <c:layout/>
      <c:overlay val="0"/>
    </c:title>
    <c:autoTitleDeleted val="0"/>
    <c:plotArea>
      <c:layout>
        <c:manualLayout>
          <c:layoutTarget val="inner"/>
          <c:xMode val="edge"/>
          <c:yMode val="edge"/>
          <c:x val="8.3953249829698942E-2"/>
          <c:y val="0.25873393269545558"/>
          <c:w val="0.75243995088096138"/>
          <c:h val="0.65204643797283468"/>
        </c:manualLayout>
      </c:layout>
      <c:barChart>
        <c:barDir val="col"/>
        <c:grouping val="stacked"/>
        <c:varyColors val="0"/>
        <c:ser>
          <c:idx val="0"/>
          <c:order val="0"/>
          <c:tx>
            <c:v>Past CLTV</c:v>
          </c:tx>
          <c:spPr>
            <a:solidFill>
              <a:schemeClr val="accent2"/>
            </a:solidFill>
          </c:spPr>
          <c:invertIfNegative val="0"/>
          <c:dLbls>
            <c:numFmt formatCode="#,##0.0" sourceLinked="0"/>
            <c:txPr>
              <a:bodyPr/>
              <a:lstStyle/>
              <a:p>
                <a:pPr>
                  <a:defRPr b="1"/>
                </a:pPr>
                <a:endParaRPr lang="en-US"/>
              </a:p>
            </c:txPr>
            <c:showLegendKey val="0"/>
            <c:showVal val="1"/>
            <c:showCatName val="0"/>
            <c:showSerName val="0"/>
            <c:showPercent val="0"/>
            <c:showBubbleSize val="0"/>
            <c:showLeaderLines val="0"/>
          </c:dLbls>
          <c:cat>
            <c:strRef>
              <c:f>Sheet2!$M$5:$M$13</c:f>
              <c:strCache>
                <c:ptCount val="9"/>
                <c:pt idx="0">
                  <c:v>21-25</c:v>
                </c:pt>
                <c:pt idx="1">
                  <c:v>26-30</c:v>
                </c:pt>
                <c:pt idx="2">
                  <c:v>31-35</c:v>
                </c:pt>
                <c:pt idx="3">
                  <c:v>36-40</c:v>
                </c:pt>
                <c:pt idx="4">
                  <c:v>41-45</c:v>
                </c:pt>
                <c:pt idx="5">
                  <c:v>46-50</c:v>
                </c:pt>
                <c:pt idx="6">
                  <c:v>51-55</c:v>
                </c:pt>
                <c:pt idx="7">
                  <c:v>56-60</c:v>
                </c:pt>
                <c:pt idx="8">
                  <c:v>Above 60</c:v>
                </c:pt>
              </c:strCache>
            </c:strRef>
          </c:cat>
          <c:val>
            <c:numRef>
              <c:f>Sheet2!$O$5:$O$13</c:f>
              <c:numCache>
                <c:formatCode>General</c:formatCode>
                <c:ptCount val="9"/>
                <c:pt idx="0">
                  <c:v>970555</c:v>
                </c:pt>
                <c:pt idx="1">
                  <c:v>994970</c:v>
                </c:pt>
                <c:pt idx="2">
                  <c:v>1001717</c:v>
                </c:pt>
                <c:pt idx="3">
                  <c:v>1005156</c:v>
                </c:pt>
                <c:pt idx="4">
                  <c:v>997357</c:v>
                </c:pt>
                <c:pt idx="5">
                  <c:v>1019295</c:v>
                </c:pt>
                <c:pt idx="6">
                  <c:v>1016308</c:v>
                </c:pt>
                <c:pt idx="7">
                  <c:v>1013155</c:v>
                </c:pt>
                <c:pt idx="8">
                  <c:v>1026291</c:v>
                </c:pt>
              </c:numCache>
            </c:numRef>
          </c:val>
        </c:ser>
        <c:ser>
          <c:idx val="1"/>
          <c:order val="1"/>
          <c:tx>
            <c:v>Future CLTV</c:v>
          </c:tx>
          <c:spPr>
            <a:solidFill>
              <a:schemeClr val="accent3"/>
            </a:solidFill>
          </c:spPr>
          <c:invertIfNegative val="0"/>
          <c:dLbls>
            <c:numFmt formatCode="#,##0.0" sourceLinked="0"/>
            <c:txPr>
              <a:bodyPr/>
              <a:lstStyle/>
              <a:p>
                <a:pPr>
                  <a:defRPr b="1"/>
                </a:pPr>
                <a:endParaRPr lang="en-US"/>
              </a:p>
            </c:txPr>
            <c:showLegendKey val="0"/>
            <c:showVal val="1"/>
            <c:showCatName val="0"/>
            <c:showSerName val="0"/>
            <c:showPercent val="0"/>
            <c:showBubbleSize val="0"/>
            <c:showLeaderLines val="0"/>
          </c:dLbls>
          <c:cat>
            <c:strRef>
              <c:f>Sheet2!$M$5:$M$13</c:f>
              <c:strCache>
                <c:ptCount val="9"/>
                <c:pt idx="0">
                  <c:v>21-25</c:v>
                </c:pt>
                <c:pt idx="1">
                  <c:v>26-30</c:v>
                </c:pt>
                <c:pt idx="2">
                  <c:v>31-35</c:v>
                </c:pt>
                <c:pt idx="3">
                  <c:v>36-40</c:v>
                </c:pt>
                <c:pt idx="4">
                  <c:v>41-45</c:v>
                </c:pt>
                <c:pt idx="5">
                  <c:v>46-50</c:v>
                </c:pt>
                <c:pt idx="6">
                  <c:v>51-55</c:v>
                </c:pt>
                <c:pt idx="7">
                  <c:v>56-60</c:v>
                </c:pt>
                <c:pt idx="8">
                  <c:v>Above 60</c:v>
                </c:pt>
              </c:strCache>
            </c:strRef>
          </c:cat>
          <c:val>
            <c:numRef>
              <c:f>Sheet2!$P$5:$P$13</c:f>
              <c:numCache>
                <c:formatCode>General</c:formatCode>
                <c:ptCount val="9"/>
                <c:pt idx="0">
                  <c:v>81630</c:v>
                </c:pt>
                <c:pt idx="1">
                  <c:v>67786</c:v>
                </c:pt>
                <c:pt idx="2">
                  <c:v>62550</c:v>
                </c:pt>
                <c:pt idx="3">
                  <c:v>58376</c:v>
                </c:pt>
                <c:pt idx="4">
                  <c:v>55119</c:v>
                </c:pt>
                <c:pt idx="5">
                  <c:v>55573</c:v>
                </c:pt>
                <c:pt idx="6">
                  <c:v>58611</c:v>
                </c:pt>
                <c:pt idx="7">
                  <c:v>62456</c:v>
                </c:pt>
                <c:pt idx="8">
                  <c:v>60519</c:v>
                </c:pt>
              </c:numCache>
            </c:numRef>
          </c:val>
        </c:ser>
        <c:dLbls>
          <c:showLegendKey val="0"/>
          <c:showVal val="1"/>
          <c:showCatName val="0"/>
          <c:showSerName val="0"/>
          <c:showPercent val="0"/>
          <c:showBubbleSize val="0"/>
        </c:dLbls>
        <c:gapWidth val="200"/>
        <c:overlap val="100"/>
        <c:axId val="68279296"/>
        <c:axId val="136971968"/>
      </c:barChart>
      <c:lineChart>
        <c:grouping val="standard"/>
        <c:varyColors val="0"/>
        <c:ser>
          <c:idx val="2"/>
          <c:order val="2"/>
          <c:tx>
            <c:v>Customers</c:v>
          </c:tx>
          <c:spPr>
            <a:ln>
              <a:solidFill>
                <a:schemeClr val="accent1"/>
              </a:solidFill>
            </a:ln>
          </c:spPr>
          <c:marker>
            <c:symbol val="diamond"/>
            <c:size val="8"/>
            <c:spPr>
              <a:solidFill>
                <a:schemeClr val="accent1"/>
              </a:solidFill>
              <a:ln>
                <a:noFill/>
              </a:ln>
            </c:spPr>
          </c:marker>
          <c:dLbls>
            <c:delete val="1"/>
          </c:dLbls>
          <c:cat>
            <c:strRef>
              <c:f>Sheet2!$M$5:$M$13</c:f>
              <c:strCache>
                <c:ptCount val="9"/>
                <c:pt idx="0">
                  <c:v>21-25</c:v>
                </c:pt>
                <c:pt idx="1">
                  <c:v>26-30</c:v>
                </c:pt>
                <c:pt idx="2">
                  <c:v>31-35</c:v>
                </c:pt>
                <c:pt idx="3">
                  <c:v>36-40</c:v>
                </c:pt>
                <c:pt idx="4">
                  <c:v>41-45</c:v>
                </c:pt>
                <c:pt idx="5">
                  <c:v>46-50</c:v>
                </c:pt>
                <c:pt idx="6">
                  <c:v>51-55</c:v>
                </c:pt>
                <c:pt idx="7">
                  <c:v>56-60</c:v>
                </c:pt>
                <c:pt idx="8">
                  <c:v>Above 60</c:v>
                </c:pt>
              </c:strCache>
            </c:strRef>
          </c:cat>
          <c:val>
            <c:numRef>
              <c:f>Sheet2!$N$5:$N$13</c:f>
              <c:numCache>
                <c:formatCode>General</c:formatCode>
                <c:ptCount val="9"/>
                <c:pt idx="0">
                  <c:v>9752</c:v>
                </c:pt>
                <c:pt idx="1">
                  <c:v>35695</c:v>
                </c:pt>
                <c:pt idx="2">
                  <c:v>53948</c:v>
                </c:pt>
                <c:pt idx="3">
                  <c:v>109313</c:v>
                </c:pt>
                <c:pt idx="4">
                  <c:v>90311</c:v>
                </c:pt>
                <c:pt idx="5">
                  <c:v>51348</c:v>
                </c:pt>
                <c:pt idx="6">
                  <c:v>26011</c:v>
                </c:pt>
                <c:pt idx="7">
                  <c:v>15445</c:v>
                </c:pt>
                <c:pt idx="8">
                  <c:v>9992</c:v>
                </c:pt>
              </c:numCache>
            </c:numRef>
          </c:val>
          <c:smooth val="0"/>
        </c:ser>
        <c:dLbls>
          <c:showLegendKey val="0"/>
          <c:showVal val="1"/>
          <c:showCatName val="0"/>
          <c:showSerName val="0"/>
          <c:showPercent val="0"/>
          <c:showBubbleSize val="0"/>
        </c:dLbls>
        <c:marker val="1"/>
        <c:smooth val="0"/>
        <c:axId val="68279808"/>
        <c:axId val="136972544"/>
      </c:lineChart>
      <c:catAx>
        <c:axId val="68279296"/>
        <c:scaling>
          <c:orientation val="minMax"/>
        </c:scaling>
        <c:delete val="0"/>
        <c:axPos val="b"/>
        <c:majorTickMark val="none"/>
        <c:minorTickMark val="none"/>
        <c:tickLblPos val="nextTo"/>
        <c:txPr>
          <a:bodyPr/>
          <a:lstStyle/>
          <a:p>
            <a:pPr>
              <a:defRPr b="1"/>
            </a:pPr>
            <a:endParaRPr lang="en-US"/>
          </a:p>
        </c:txPr>
        <c:crossAx val="136971968"/>
        <c:crosses val="autoZero"/>
        <c:auto val="1"/>
        <c:lblAlgn val="ctr"/>
        <c:lblOffset val="100"/>
        <c:noMultiLvlLbl val="0"/>
      </c:catAx>
      <c:valAx>
        <c:axId val="136971968"/>
        <c:scaling>
          <c:orientation val="minMax"/>
        </c:scaling>
        <c:delete val="0"/>
        <c:axPos val="l"/>
        <c:numFmt formatCode="General" sourceLinked="1"/>
        <c:majorTickMark val="out"/>
        <c:minorTickMark val="none"/>
        <c:tickLblPos val="nextTo"/>
        <c:txPr>
          <a:bodyPr/>
          <a:lstStyle/>
          <a:p>
            <a:pPr>
              <a:defRPr b="1"/>
            </a:pPr>
            <a:endParaRPr lang="en-US"/>
          </a:p>
        </c:txPr>
        <c:crossAx val="68279296"/>
        <c:crosses val="autoZero"/>
        <c:crossBetween val="between"/>
        <c:dispUnits>
          <c:builtInUnit val="hundredThousands"/>
        </c:dispUnits>
      </c:valAx>
      <c:valAx>
        <c:axId val="136972544"/>
        <c:scaling>
          <c:orientation val="minMax"/>
        </c:scaling>
        <c:delete val="0"/>
        <c:axPos val="r"/>
        <c:numFmt formatCode="General" sourceLinked="1"/>
        <c:majorTickMark val="out"/>
        <c:minorTickMark val="none"/>
        <c:tickLblPos val="nextTo"/>
        <c:txPr>
          <a:bodyPr/>
          <a:lstStyle/>
          <a:p>
            <a:pPr>
              <a:defRPr b="1"/>
            </a:pPr>
            <a:endParaRPr lang="en-US"/>
          </a:p>
        </c:txPr>
        <c:crossAx val="68279808"/>
        <c:crosses val="max"/>
        <c:crossBetween val="between"/>
        <c:dispUnits>
          <c:builtInUnit val="thousands"/>
          <c:dispUnitsLbl>
            <c:layout/>
          </c:dispUnitsLbl>
        </c:dispUnits>
      </c:valAx>
      <c:catAx>
        <c:axId val="68279808"/>
        <c:scaling>
          <c:orientation val="minMax"/>
        </c:scaling>
        <c:delete val="1"/>
        <c:axPos val="b"/>
        <c:majorTickMark val="out"/>
        <c:minorTickMark val="none"/>
        <c:tickLblPos val="nextTo"/>
        <c:crossAx val="136972544"/>
        <c:crosses val="autoZero"/>
        <c:auto val="1"/>
        <c:lblAlgn val="ctr"/>
        <c:lblOffset val="100"/>
        <c:noMultiLvlLbl val="0"/>
      </c:catAx>
    </c:plotArea>
    <c:legend>
      <c:legendPos val="t"/>
      <c:layout/>
      <c:overlay val="0"/>
    </c:legend>
    <c:plotVisOnly val="1"/>
    <c:dispBlanksAs val="gap"/>
    <c:showDLblsOverMax val="0"/>
  </c:chart>
  <c:externalData r:id="rId1">
    <c:autoUpdate val="0"/>
  </c:externalData>
  <c:userShapes r:id="rId2"/>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CLTV by Customer Age</a:t>
            </a:r>
          </a:p>
        </c:rich>
      </c:tx>
      <c:layout/>
      <c:overlay val="0"/>
    </c:title>
    <c:autoTitleDeleted val="0"/>
    <c:plotArea>
      <c:layout/>
      <c:barChart>
        <c:barDir val="col"/>
        <c:grouping val="stacked"/>
        <c:varyColors val="0"/>
        <c:ser>
          <c:idx val="1"/>
          <c:order val="1"/>
          <c:tx>
            <c:strRef>
              <c:f>Sheet4!$C$4</c:f>
              <c:strCache>
                <c:ptCount val="1"/>
                <c:pt idx="0">
                  <c:v>Past CLTV</c:v>
                </c:pt>
              </c:strCache>
            </c:strRef>
          </c:tx>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Sheet4!$A$5:$A$13</c:f>
              <c:strCache>
                <c:ptCount val="9"/>
                <c:pt idx="0">
                  <c:v>21 to 25</c:v>
                </c:pt>
                <c:pt idx="1">
                  <c:v>26 to 30</c:v>
                </c:pt>
                <c:pt idx="2">
                  <c:v>31 to 35</c:v>
                </c:pt>
                <c:pt idx="3">
                  <c:v>36 to 40</c:v>
                </c:pt>
                <c:pt idx="4">
                  <c:v>41 to 45</c:v>
                </c:pt>
                <c:pt idx="5">
                  <c:v>46 to 50</c:v>
                </c:pt>
                <c:pt idx="6">
                  <c:v>51 to 55</c:v>
                </c:pt>
                <c:pt idx="7">
                  <c:v>56 to 60</c:v>
                </c:pt>
                <c:pt idx="8">
                  <c:v>Above 60</c:v>
                </c:pt>
              </c:strCache>
            </c:strRef>
          </c:cat>
          <c:val>
            <c:numRef>
              <c:f>Sheet4!$C$5:$C$13</c:f>
              <c:numCache>
                <c:formatCode>_ * #,##0_ ;_ * \-#,##0_ ;_ * "-"??_ ;_ @_ </c:formatCode>
                <c:ptCount val="9"/>
                <c:pt idx="0">
                  <c:v>1766039.019511214</c:v>
                </c:pt>
                <c:pt idx="1">
                  <c:v>1759168.8608774736</c:v>
                </c:pt>
                <c:pt idx="2">
                  <c:v>1759013.4562951706</c:v>
                </c:pt>
                <c:pt idx="3">
                  <c:v>1757005.302373054</c:v>
                </c:pt>
                <c:pt idx="4">
                  <c:v>1763488.5536850113</c:v>
                </c:pt>
                <c:pt idx="5">
                  <c:v>1769942.6273170379</c:v>
                </c:pt>
                <c:pt idx="6">
                  <c:v>1767139.9315456972</c:v>
                </c:pt>
                <c:pt idx="7">
                  <c:v>1758465.8196216691</c:v>
                </c:pt>
                <c:pt idx="8">
                  <c:v>1764655.8074014939</c:v>
                </c:pt>
              </c:numCache>
            </c:numRef>
          </c:val>
        </c:ser>
        <c:ser>
          <c:idx val="2"/>
          <c:order val="2"/>
          <c:tx>
            <c:strRef>
              <c:f>Sheet4!$D$4</c:f>
              <c:strCache>
                <c:ptCount val="1"/>
                <c:pt idx="0">
                  <c:v>Future CLTV</c:v>
                </c:pt>
              </c:strCache>
            </c:strRef>
          </c:tx>
          <c:invertIfNegative val="0"/>
          <c:dLbls>
            <c:dLbl>
              <c:idx val="8"/>
              <c:layout/>
              <c:tx>
                <c:rich>
                  <a:bodyPr/>
                  <a:lstStyle/>
                  <a:p>
                    <a:r>
                      <a:rPr lang="en-US" smtClean="0"/>
                      <a:t>1.6</a:t>
                    </a:r>
                    <a:endParaRPr lang="en-US"/>
                  </a:p>
                </c:rich>
              </c:tx>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Sheet4!$A$5:$A$13</c:f>
              <c:strCache>
                <c:ptCount val="9"/>
                <c:pt idx="0">
                  <c:v>21 to 25</c:v>
                </c:pt>
                <c:pt idx="1">
                  <c:v>26 to 30</c:v>
                </c:pt>
                <c:pt idx="2">
                  <c:v>31 to 35</c:v>
                </c:pt>
                <c:pt idx="3">
                  <c:v>36 to 40</c:v>
                </c:pt>
                <c:pt idx="4">
                  <c:v>41 to 45</c:v>
                </c:pt>
                <c:pt idx="5">
                  <c:v>46 to 50</c:v>
                </c:pt>
                <c:pt idx="6">
                  <c:v>51 to 55</c:v>
                </c:pt>
                <c:pt idx="7">
                  <c:v>56 to 60</c:v>
                </c:pt>
                <c:pt idx="8">
                  <c:v>Above 60</c:v>
                </c:pt>
              </c:strCache>
            </c:strRef>
          </c:cat>
          <c:val>
            <c:numRef>
              <c:f>Sheet4!$D$5:$D$13</c:f>
              <c:numCache>
                <c:formatCode>_ * #,##0_ ;_ * \-#,##0_ ;_ * "-"??_ ;_ @_ </c:formatCode>
                <c:ptCount val="9"/>
                <c:pt idx="0">
                  <c:v>128749.38203040564</c:v>
                </c:pt>
                <c:pt idx="1">
                  <c:v>126466.03797119651</c:v>
                </c:pt>
                <c:pt idx="2">
                  <c:v>130107.05546819205</c:v>
                </c:pt>
                <c:pt idx="3">
                  <c:v>134915.50625723699</c:v>
                </c:pt>
                <c:pt idx="4">
                  <c:v>147130.96661215331</c:v>
                </c:pt>
                <c:pt idx="5">
                  <c:v>156788.62035520034</c:v>
                </c:pt>
                <c:pt idx="6">
                  <c:v>157680.9401138323</c:v>
                </c:pt>
                <c:pt idx="7">
                  <c:v>158678.65921456713</c:v>
                </c:pt>
                <c:pt idx="8">
                  <c:v>167881.71038169405</c:v>
                </c:pt>
              </c:numCache>
            </c:numRef>
          </c:val>
        </c:ser>
        <c:dLbls>
          <c:showLegendKey val="0"/>
          <c:showVal val="0"/>
          <c:showCatName val="0"/>
          <c:showSerName val="0"/>
          <c:showPercent val="0"/>
          <c:showBubbleSize val="0"/>
        </c:dLbls>
        <c:gapWidth val="150"/>
        <c:overlap val="100"/>
        <c:axId val="68429312"/>
        <c:axId val="137012928"/>
      </c:barChart>
      <c:lineChart>
        <c:grouping val="standard"/>
        <c:varyColors val="0"/>
        <c:ser>
          <c:idx val="0"/>
          <c:order val="0"/>
          <c:tx>
            <c:strRef>
              <c:f>Sheet4!$B$4</c:f>
              <c:strCache>
                <c:ptCount val="1"/>
                <c:pt idx="0">
                  <c:v>Customers</c:v>
                </c:pt>
              </c:strCache>
            </c:strRef>
          </c:tx>
          <c:cat>
            <c:strRef>
              <c:f>Sheet4!$A$5:$A$13</c:f>
              <c:strCache>
                <c:ptCount val="9"/>
                <c:pt idx="0">
                  <c:v>21 to 25</c:v>
                </c:pt>
                <c:pt idx="1">
                  <c:v>26 to 30</c:v>
                </c:pt>
                <c:pt idx="2">
                  <c:v>31 to 35</c:v>
                </c:pt>
                <c:pt idx="3">
                  <c:v>36 to 40</c:v>
                </c:pt>
                <c:pt idx="4">
                  <c:v>41 to 45</c:v>
                </c:pt>
                <c:pt idx="5">
                  <c:v>46 to 50</c:v>
                </c:pt>
                <c:pt idx="6">
                  <c:v>51 to 55</c:v>
                </c:pt>
                <c:pt idx="7">
                  <c:v>56 to 60</c:v>
                </c:pt>
                <c:pt idx="8">
                  <c:v>Above 60</c:v>
                </c:pt>
              </c:strCache>
            </c:strRef>
          </c:cat>
          <c:val>
            <c:numRef>
              <c:f>Sheet4!$B$5:$B$13</c:f>
              <c:numCache>
                <c:formatCode>_ * #,##0_ ;_ * \-#,##0_ ;_ * "-"??_ ;_ @_ </c:formatCode>
                <c:ptCount val="9"/>
                <c:pt idx="0">
                  <c:v>2536</c:v>
                </c:pt>
                <c:pt idx="1">
                  <c:v>10047</c:v>
                </c:pt>
                <c:pt idx="2">
                  <c:v>16649</c:v>
                </c:pt>
                <c:pt idx="3">
                  <c:v>30715</c:v>
                </c:pt>
                <c:pt idx="4">
                  <c:v>28243</c:v>
                </c:pt>
                <c:pt idx="5">
                  <c:v>20816</c:v>
                </c:pt>
                <c:pt idx="6">
                  <c:v>14064</c:v>
                </c:pt>
                <c:pt idx="7">
                  <c:v>9406</c:v>
                </c:pt>
                <c:pt idx="8">
                  <c:v>6287</c:v>
                </c:pt>
              </c:numCache>
            </c:numRef>
          </c:val>
          <c:smooth val="0"/>
        </c:ser>
        <c:dLbls>
          <c:showLegendKey val="0"/>
          <c:showVal val="0"/>
          <c:showCatName val="0"/>
          <c:showSerName val="0"/>
          <c:showPercent val="0"/>
          <c:showBubbleSize val="0"/>
        </c:dLbls>
        <c:marker val="1"/>
        <c:smooth val="0"/>
        <c:axId val="68430848"/>
        <c:axId val="137013504"/>
      </c:lineChart>
      <c:catAx>
        <c:axId val="68429312"/>
        <c:scaling>
          <c:orientation val="minMax"/>
        </c:scaling>
        <c:delete val="0"/>
        <c:axPos val="b"/>
        <c:numFmt formatCode="General" sourceLinked="0"/>
        <c:majorTickMark val="out"/>
        <c:minorTickMark val="none"/>
        <c:tickLblPos val="nextTo"/>
        <c:crossAx val="137012928"/>
        <c:crosses val="autoZero"/>
        <c:auto val="1"/>
        <c:lblAlgn val="ctr"/>
        <c:lblOffset val="100"/>
        <c:noMultiLvlLbl val="0"/>
      </c:catAx>
      <c:valAx>
        <c:axId val="137012928"/>
        <c:scaling>
          <c:orientation val="minMax"/>
          <c:min val="1000000"/>
        </c:scaling>
        <c:delete val="0"/>
        <c:axPos val="l"/>
        <c:title>
          <c:tx>
            <c:rich>
              <a:bodyPr rot="0" vert="horz"/>
              <a:lstStyle/>
              <a:p>
                <a:pPr>
                  <a:defRPr/>
                </a:pPr>
                <a:r>
                  <a:rPr lang="en-IN"/>
                  <a:t>CLTV in </a:t>
                </a:r>
              </a:p>
              <a:p>
                <a:pPr>
                  <a:defRPr/>
                </a:pPr>
                <a:r>
                  <a:rPr lang="en-IN"/>
                  <a:t>Lakhs</a:t>
                </a:r>
              </a:p>
            </c:rich>
          </c:tx>
          <c:layout/>
          <c:overlay val="0"/>
        </c:title>
        <c:numFmt formatCode="_ * #,##0_ ;_ * \-#,##0_ ;_ * &quot;-&quot;??_ ;_ @_ " sourceLinked="1"/>
        <c:majorTickMark val="out"/>
        <c:minorTickMark val="none"/>
        <c:tickLblPos val="nextTo"/>
        <c:crossAx val="68429312"/>
        <c:crosses val="autoZero"/>
        <c:crossBetween val="between"/>
        <c:dispUnits>
          <c:builtInUnit val="hundredThousands"/>
          <c:dispUnitsLbl>
            <c:layout/>
          </c:dispUnitsLbl>
        </c:dispUnits>
      </c:valAx>
      <c:valAx>
        <c:axId val="137013504"/>
        <c:scaling>
          <c:orientation val="minMax"/>
        </c:scaling>
        <c:delete val="0"/>
        <c:axPos val="r"/>
        <c:title>
          <c:tx>
            <c:rich>
              <a:bodyPr rot="0" vert="horz"/>
              <a:lstStyle/>
              <a:p>
                <a:pPr>
                  <a:defRPr/>
                </a:pPr>
                <a:r>
                  <a:rPr lang="en-IN"/>
                  <a:t>Number of</a:t>
                </a:r>
              </a:p>
              <a:p>
                <a:pPr>
                  <a:defRPr/>
                </a:pPr>
                <a:r>
                  <a:rPr lang="en-IN"/>
                  <a:t> Customers</a:t>
                </a:r>
              </a:p>
            </c:rich>
          </c:tx>
          <c:layout/>
          <c:overlay val="0"/>
        </c:title>
        <c:numFmt formatCode="_ * #,##0_ ;_ * \-#,##0_ ;_ * &quot;-&quot;??_ ;_ @_ " sourceLinked="1"/>
        <c:majorTickMark val="out"/>
        <c:minorTickMark val="none"/>
        <c:tickLblPos val="nextTo"/>
        <c:crossAx val="68430848"/>
        <c:crosses val="max"/>
        <c:crossBetween val="between"/>
        <c:dispUnits>
          <c:builtInUnit val="thousands"/>
          <c:dispUnitsLbl>
            <c:layout/>
          </c:dispUnitsLbl>
        </c:dispUnits>
      </c:valAx>
      <c:catAx>
        <c:axId val="68430848"/>
        <c:scaling>
          <c:orientation val="minMax"/>
        </c:scaling>
        <c:delete val="1"/>
        <c:axPos val="b"/>
        <c:numFmt formatCode="General" sourceLinked="1"/>
        <c:majorTickMark val="out"/>
        <c:minorTickMark val="none"/>
        <c:tickLblPos val="nextTo"/>
        <c:crossAx val="137013504"/>
        <c:crosses val="autoZero"/>
        <c:auto val="1"/>
        <c:lblAlgn val="ctr"/>
        <c:lblOffset val="100"/>
        <c:noMultiLvlLbl val="0"/>
      </c:catAx>
    </c:plotArea>
    <c:legend>
      <c:legendPos val="t"/>
      <c:layout/>
      <c:overlay val="0"/>
    </c:legend>
    <c:plotVisOnly val="1"/>
    <c:dispBlanksAs val="gap"/>
    <c:showDLblsOverMax val="0"/>
  </c:chart>
  <c:txPr>
    <a:bodyPr/>
    <a:lstStyle/>
    <a:p>
      <a:pPr>
        <a:defRPr b="1"/>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CLTV</a:t>
            </a:r>
            <a:r>
              <a:rPr lang="en-IN" baseline="0"/>
              <a:t> by Customer Vintage</a:t>
            </a:r>
            <a:endParaRPr lang="en-IN"/>
          </a:p>
        </c:rich>
      </c:tx>
      <c:layout/>
      <c:overlay val="0"/>
    </c:title>
    <c:autoTitleDeleted val="0"/>
    <c:plotArea>
      <c:layout/>
      <c:barChart>
        <c:barDir val="col"/>
        <c:grouping val="stacked"/>
        <c:varyColors val="0"/>
        <c:ser>
          <c:idx val="0"/>
          <c:order val="0"/>
          <c:tx>
            <c:v>Past CLTV</c:v>
          </c:tx>
          <c:spPr>
            <a:solidFill>
              <a:schemeClr val="accent2"/>
            </a:solidFill>
          </c:spPr>
          <c:invertIfNegative val="0"/>
          <c:dLbls>
            <c:numFmt formatCode="#,##0.0" sourceLinked="0"/>
            <c:txPr>
              <a:bodyPr/>
              <a:lstStyle/>
              <a:p>
                <a:pPr>
                  <a:defRPr b="1"/>
                </a:pPr>
                <a:endParaRPr lang="en-US"/>
              </a:p>
            </c:txPr>
            <c:dLblPos val="ctr"/>
            <c:showLegendKey val="0"/>
            <c:showVal val="1"/>
            <c:showCatName val="0"/>
            <c:showSerName val="0"/>
            <c:showPercent val="0"/>
            <c:showBubbleSize val="0"/>
            <c:showLeaderLines val="0"/>
          </c:dLbls>
          <c:cat>
            <c:numRef>
              <c:f>Sheet3!$C$4:$C$10</c:f>
              <c:numCache>
                <c:formatCode>General</c:formatCode>
                <c:ptCount val="7"/>
                <c:pt idx="0">
                  <c:v>2010</c:v>
                </c:pt>
                <c:pt idx="1">
                  <c:v>2011</c:v>
                </c:pt>
                <c:pt idx="2">
                  <c:v>2012</c:v>
                </c:pt>
                <c:pt idx="3">
                  <c:v>2013</c:v>
                </c:pt>
                <c:pt idx="4">
                  <c:v>2014</c:v>
                </c:pt>
                <c:pt idx="5">
                  <c:v>2015</c:v>
                </c:pt>
                <c:pt idx="6">
                  <c:v>2016</c:v>
                </c:pt>
              </c:numCache>
            </c:numRef>
          </c:cat>
          <c:val>
            <c:numRef>
              <c:f>Sheet3!$E$4:$E$10</c:f>
              <c:numCache>
                <c:formatCode>General</c:formatCode>
                <c:ptCount val="7"/>
                <c:pt idx="0">
                  <c:v>1241776.9468090206</c:v>
                </c:pt>
                <c:pt idx="1">
                  <c:v>1170700.0833952869</c:v>
                </c:pt>
                <c:pt idx="2">
                  <c:v>1064824.3149170687</c:v>
                </c:pt>
                <c:pt idx="3">
                  <c:v>1028471.3421255483</c:v>
                </c:pt>
                <c:pt idx="4">
                  <c:v>954531.81068556267</c:v>
                </c:pt>
                <c:pt idx="5">
                  <c:v>924363.41233207984</c:v>
                </c:pt>
                <c:pt idx="6">
                  <c:v>865065.0798873863</c:v>
                </c:pt>
              </c:numCache>
            </c:numRef>
          </c:val>
        </c:ser>
        <c:ser>
          <c:idx val="1"/>
          <c:order val="1"/>
          <c:tx>
            <c:v>Future CLTV</c:v>
          </c:tx>
          <c:spPr>
            <a:solidFill>
              <a:schemeClr val="accent3"/>
            </a:solidFill>
          </c:spPr>
          <c:invertIfNegative val="0"/>
          <c:dLbls>
            <c:numFmt formatCode="#,##0.0" sourceLinked="0"/>
            <c:txPr>
              <a:bodyPr/>
              <a:lstStyle/>
              <a:p>
                <a:pPr>
                  <a:defRPr b="1"/>
                </a:pPr>
                <a:endParaRPr lang="en-US"/>
              </a:p>
            </c:txPr>
            <c:dLblPos val="ctr"/>
            <c:showLegendKey val="0"/>
            <c:showVal val="1"/>
            <c:showCatName val="0"/>
            <c:showSerName val="0"/>
            <c:showPercent val="0"/>
            <c:showBubbleSize val="0"/>
            <c:showLeaderLines val="0"/>
          </c:dLbls>
          <c:cat>
            <c:numRef>
              <c:f>Sheet3!$C$4:$C$10</c:f>
              <c:numCache>
                <c:formatCode>General</c:formatCode>
                <c:ptCount val="7"/>
                <c:pt idx="0">
                  <c:v>2010</c:v>
                </c:pt>
                <c:pt idx="1">
                  <c:v>2011</c:v>
                </c:pt>
                <c:pt idx="2">
                  <c:v>2012</c:v>
                </c:pt>
                <c:pt idx="3">
                  <c:v>2013</c:v>
                </c:pt>
                <c:pt idx="4">
                  <c:v>2014</c:v>
                </c:pt>
                <c:pt idx="5">
                  <c:v>2015</c:v>
                </c:pt>
                <c:pt idx="6">
                  <c:v>2016</c:v>
                </c:pt>
              </c:numCache>
            </c:numRef>
          </c:cat>
          <c:val>
            <c:numRef>
              <c:f>Sheet3!$F$4:$F$10</c:f>
              <c:numCache>
                <c:formatCode>General</c:formatCode>
                <c:ptCount val="7"/>
                <c:pt idx="0">
                  <c:v>27638.518605848818</c:v>
                </c:pt>
                <c:pt idx="1">
                  <c:v>26574.855299448598</c:v>
                </c:pt>
                <c:pt idx="2">
                  <c:v>33912.515312487019</c:v>
                </c:pt>
                <c:pt idx="3">
                  <c:v>48815.99210150585</c:v>
                </c:pt>
                <c:pt idx="4">
                  <c:v>65742.38117630285</c:v>
                </c:pt>
                <c:pt idx="5">
                  <c:v>94383.29133112992</c:v>
                </c:pt>
                <c:pt idx="6">
                  <c:v>138235.64972366046</c:v>
                </c:pt>
              </c:numCache>
            </c:numRef>
          </c:val>
        </c:ser>
        <c:dLbls>
          <c:showLegendKey val="0"/>
          <c:showVal val="0"/>
          <c:showCatName val="0"/>
          <c:showSerName val="0"/>
          <c:showPercent val="0"/>
          <c:showBubbleSize val="0"/>
        </c:dLbls>
        <c:gapWidth val="164"/>
        <c:overlap val="100"/>
        <c:axId val="72089600"/>
        <c:axId val="136973696"/>
      </c:barChart>
      <c:lineChart>
        <c:grouping val="standard"/>
        <c:varyColors val="0"/>
        <c:ser>
          <c:idx val="2"/>
          <c:order val="2"/>
          <c:tx>
            <c:v>Customers</c:v>
          </c:tx>
          <c:spPr>
            <a:ln>
              <a:solidFill>
                <a:schemeClr val="accent1"/>
              </a:solidFill>
            </a:ln>
          </c:spPr>
          <c:marker>
            <c:symbol val="diamond"/>
            <c:size val="8"/>
            <c:spPr>
              <a:solidFill>
                <a:schemeClr val="accent1"/>
              </a:solidFill>
              <a:ln>
                <a:noFill/>
              </a:ln>
            </c:spPr>
          </c:marker>
          <c:val>
            <c:numRef>
              <c:f>Sheet3!$D$4:$D$10</c:f>
              <c:numCache>
                <c:formatCode>General</c:formatCode>
                <c:ptCount val="7"/>
                <c:pt idx="0">
                  <c:v>2441</c:v>
                </c:pt>
                <c:pt idx="1">
                  <c:v>50910</c:v>
                </c:pt>
                <c:pt idx="2">
                  <c:v>92880</c:v>
                </c:pt>
                <c:pt idx="3">
                  <c:v>92550</c:v>
                </c:pt>
                <c:pt idx="4">
                  <c:v>85775</c:v>
                </c:pt>
                <c:pt idx="5">
                  <c:v>71834</c:v>
                </c:pt>
                <c:pt idx="6">
                  <c:v>28087</c:v>
                </c:pt>
              </c:numCache>
            </c:numRef>
          </c:val>
          <c:smooth val="0"/>
        </c:ser>
        <c:dLbls>
          <c:showLegendKey val="0"/>
          <c:showVal val="0"/>
          <c:showCatName val="0"/>
          <c:showSerName val="0"/>
          <c:showPercent val="0"/>
          <c:showBubbleSize val="0"/>
        </c:dLbls>
        <c:marker val="1"/>
        <c:smooth val="0"/>
        <c:axId val="72091136"/>
        <c:axId val="137012352"/>
      </c:lineChart>
      <c:catAx>
        <c:axId val="72089600"/>
        <c:scaling>
          <c:orientation val="minMax"/>
        </c:scaling>
        <c:delete val="0"/>
        <c:axPos val="b"/>
        <c:numFmt formatCode="General" sourceLinked="1"/>
        <c:majorTickMark val="none"/>
        <c:minorTickMark val="none"/>
        <c:tickLblPos val="nextTo"/>
        <c:txPr>
          <a:bodyPr/>
          <a:lstStyle/>
          <a:p>
            <a:pPr>
              <a:defRPr b="1"/>
            </a:pPr>
            <a:endParaRPr lang="en-US"/>
          </a:p>
        </c:txPr>
        <c:crossAx val="136973696"/>
        <c:crosses val="autoZero"/>
        <c:auto val="1"/>
        <c:lblAlgn val="ctr"/>
        <c:lblOffset val="100"/>
        <c:noMultiLvlLbl val="0"/>
      </c:catAx>
      <c:valAx>
        <c:axId val="136973696"/>
        <c:scaling>
          <c:orientation val="minMax"/>
        </c:scaling>
        <c:delete val="0"/>
        <c:axPos val="l"/>
        <c:numFmt formatCode="General" sourceLinked="1"/>
        <c:majorTickMark val="out"/>
        <c:minorTickMark val="none"/>
        <c:tickLblPos val="nextTo"/>
        <c:txPr>
          <a:bodyPr/>
          <a:lstStyle/>
          <a:p>
            <a:pPr>
              <a:defRPr b="1"/>
            </a:pPr>
            <a:endParaRPr lang="en-US"/>
          </a:p>
        </c:txPr>
        <c:crossAx val="72089600"/>
        <c:crosses val="autoZero"/>
        <c:crossBetween val="between"/>
        <c:dispUnits>
          <c:builtInUnit val="hundredThousands"/>
          <c:dispUnitsLbl>
            <c:layout/>
          </c:dispUnitsLbl>
        </c:dispUnits>
      </c:valAx>
      <c:valAx>
        <c:axId val="137012352"/>
        <c:scaling>
          <c:orientation val="minMax"/>
        </c:scaling>
        <c:delete val="0"/>
        <c:axPos val="r"/>
        <c:numFmt formatCode="General" sourceLinked="1"/>
        <c:majorTickMark val="out"/>
        <c:minorTickMark val="none"/>
        <c:tickLblPos val="nextTo"/>
        <c:txPr>
          <a:bodyPr/>
          <a:lstStyle/>
          <a:p>
            <a:pPr>
              <a:defRPr b="1"/>
            </a:pPr>
            <a:endParaRPr lang="en-US"/>
          </a:p>
        </c:txPr>
        <c:crossAx val="72091136"/>
        <c:crosses val="max"/>
        <c:crossBetween val="between"/>
        <c:dispUnits>
          <c:builtInUnit val="thousands"/>
          <c:dispUnitsLbl>
            <c:layout/>
          </c:dispUnitsLbl>
        </c:dispUnits>
      </c:valAx>
      <c:catAx>
        <c:axId val="72091136"/>
        <c:scaling>
          <c:orientation val="minMax"/>
        </c:scaling>
        <c:delete val="1"/>
        <c:axPos val="b"/>
        <c:majorTickMark val="out"/>
        <c:minorTickMark val="none"/>
        <c:tickLblPos val="nextTo"/>
        <c:crossAx val="137012352"/>
        <c:crosses val="autoZero"/>
        <c:auto val="1"/>
        <c:lblAlgn val="ctr"/>
        <c:lblOffset val="100"/>
        <c:noMultiLvlLbl val="0"/>
      </c:catAx>
    </c:plotArea>
    <c:legend>
      <c:legendPos val="t"/>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CLTV by Customer Vintage</a:t>
            </a:r>
          </a:p>
        </c:rich>
      </c:tx>
      <c:layout/>
      <c:overlay val="0"/>
    </c:title>
    <c:autoTitleDeleted val="0"/>
    <c:plotArea>
      <c:layout/>
      <c:barChart>
        <c:barDir val="col"/>
        <c:grouping val="stacked"/>
        <c:varyColors val="0"/>
        <c:ser>
          <c:idx val="2"/>
          <c:order val="1"/>
          <c:tx>
            <c:strRef>
              <c:f>Sheet5!$D$2</c:f>
              <c:strCache>
                <c:ptCount val="1"/>
                <c:pt idx="0">
                  <c:v>Past CLTV</c:v>
                </c:pt>
              </c:strCache>
            </c:strRef>
          </c:tx>
          <c:spPr>
            <a:solidFill>
              <a:schemeClr val="accent2"/>
            </a:solidFill>
          </c:spPr>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Sheet5!$D$3:$D$8</c:f>
              <c:numCache>
                <c:formatCode>_ * #,##0_ ;_ * \-#,##0_ ;_ * "-"??_ ;_ @_ </c:formatCode>
                <c:ptCount val="6"/>
                <c:pt idx="0">
                  <c:v>1848140.0503106846</c:v>
                </c:pt>
                <c:pt idx="1">
                  <c:v>1825710.301294439</c:v>
                </c:pt>
                <c:pt idx="2">
                  <c:v>1762103.5603433454</c:v>
                </c:pt>
                <c:pt idx="3">
                  <c:v>1733474.596512944</c:v>
                </c:pt>
                <c:pt idx="4">
                  <c:v>1730865.2023735112</c:v>
                </c:pt>
                <c:pt idx="5">
                  <c:v>1729495.744762141</c:v>
                </c:pt>
              </c:numCache>
            </c:numRef>
          </c:val>
        </c:ser>
        <c:ser>
          <c:idx val="3"/>
          <c:order val="2"/>
          <c:tx>
            <c:strRef>
              <c:f>Sheet5!$E$2</c:f>
              <c:strCache>
                <c:ptCount val="1"/>
                <c:pt idx="0">
                  <c:v>Future CLTV</c:v>
                </c:pt>
              </c:strCache>
            </c:strRef>
          </c:tx>
          <c:spPr>
            <a:solidFill>
              <a:schemeClr val="accent3"/>
            </a:solidFill>
          </c:spPr>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Sheet5!$E$3:$E$8</c:f>
              <c:numCache>
                <c:formatCode>_ * #,##0_ ;_ * \-#,##0_ ;_ * "-"??_ ;_ @_ </c:formatCode>
                <c:ptCount val="6"/>
                <c:pt idx="0">
                  <c:v>265072.30517117708</c:v>
                </c:pt>
                <c:pt idx="1">
                  <c:v>259103.79322685808</c:v>
                </c:pt>
                <c:pt idx="2">
                  <c:v>173830.79332090309</c:v>
                </c:pt>
                <c:pt idx="3">
                  <c:v>83016.327694038104</c:v>
                </c:pt>
                <c:pt idx="4">
                  <c:v>64593.055597087514</c:v>
                </c:pt>
                <c:pt idx="5">
                  <c:v>64377.217411817044</c:v>
                </c:pt>
              </c:numCache>
            </c:numRef>
          </c:val>
        </c:ser>
        <c:dLbls>
          <c:showLegendKey val="0"/>
          <c:showVal val="0"/>
          <c:showCatName val="0"/>
          <c:showSerName val="0"/>
          <c:showPercent val="0"/>
          <c:showBubbleSize val="0"/>
        </c:dLbls>
        <c:gapWidth val="150"/>
        <c:overlap val="100"/>
        <c:axId val="72191488"/>
        <c:axId val="142829824"/>
      </c:barChart>
      <c:lineChart>
        <c:grouping val="standard"/>
        <c:varyColors val="0"/>
        <c:ser>
          <c:idx val="1"/>
          <c:order val="0"/>
          <c:tx>
            <c:strRef>
              <c:f>Sheet5!$C$2</c:f>
              <c:strCache>
                <c:ptCount val="1"/>
                <c:pt idx="0">
                  <c:v>Customers</c:v>
                </c:pt>
              </c:strCache>
            </c:strRef>
          </c:tx>
          <c:spPr>
            <a:ln>
              <a:solidFill>
                <a:schemeClr val="accent1"/>
              </a:solidFill>
            </a:ln>
          </c:spPr>
          <c:marker>
            <c:spPr>
              <a:solidFill>
                <a:schemeClr val="accent1"/>
              </a:solidFill>
              <a:ln>
                <a:solidFill>
                  <a:schemeClr val="accent1"/>
                </a:solidFill>
              </a:ln>
            </c:spPr>
          </c:marker>
          <c:cat>
            <c:numRef>
              <c:f>Sheet5!$B$3:$B$8</c:f>
              <c:numCache>
                <c:formatCode>General</c:formatCode>
                <c:ptCount val="6"/>
                <c:pt idx="0">
                  <c:v>2011</c:v>
                </c:pt>
                <c:pt idx="1">
                  <c:v>2012</c:v>
                </c:pt>
                <c:pt idx="2">
                  <c:v>2013</c:v>
                </c:pt>
                <c:pt idx="3">
                  <c:v>2014</c:v>
                </c:pt>
                <c:pt idx="4">
                  <c:v>2015</c:v>
                </c:pt>
                <c:pt idx="5">
                  <c:v>2016</c:v>
                </c:pt>
              </c:numCache>
            </c:numRef>
          </c:cat>
          <c:val>
            <c:numRef>
              <c:f>Sheet5!$C$3:$C$8</c:f>
              <c:numCache>
                <c:formatCode>_ * #,##0_ ;_ * \-#,##0_ ;_ * "-"??_ ;_ @_ </c:formatCode>
                <c:ptCount val="6"/>
                <c:pt idx="0">
                  <c:v>4561</c:v>
                </c:pt>
                <c:pt idx="1">
                  <c:v>39935</c:v>
                </c:pt>
                <c:pt idx="2">
                  <c:v>29995</c:v>
                </c:pt>
                <c:pt idx="3">
                  <c:v>33132</c:v>
                </c:pt>
                <c:pt idx="4">
                  <c:v>33329</c:v>
                </c:pt>
                <c:pt idx="5">
                  <c:v>11210</c:v>
                </c:pt>
              </c:numCache>
            </c:numRef>
          </c:val>
          <c:smooth val="0"/>
        </c:ser>
        <c:dLbls>
          <c:showLegendKey val="0"/>
          <c:showVal val="0"/>
          <c:showCatName val="0"/>
          <c:showSerName val="0"/>
          <c:showPercent val="0"/>
          <c:showBubbleSize val="0"/>
        </c:dLbls>
        <c:marker val="1"/>
        <c:smooth val="0"/>
        <c:axId val="72225792"/>
        <c:axId val="142830400"/>
      </c:lineChart>
      <c:catAx>
        <c:axId val="72191488"/>
        <c:scaling>
          <c:orientation val="minMax"/>
        </c:scaling>
        <c:delete val="0"/>
        <c:axPos val="b"/>
        <c:majorTickMark val="out"/>
        <c:minorTickMark val="none"/>
        <c:tickLblPos val="nextTo"/>
        <c:crossAx val="142829824"/>
        <c:crosses val="autoZero"/>
        <c:auto val="1"/>
        <c:lblAlgn val="ctr"/>
        <c:lblOffset val="100"/>
        <c:noMultiLvlLbl val="0"/>
      </c:catAx>
      <c:valAx>
        <c:axId val="142829824"/>
        <c:scaling>
          <c:orientation val="minMax"/>
        </c:scaling>
        <c:delete val="0"/>
        <c:axPos val="l"/>
        <c:title>
          <c:tx>
            <c:rich>
              <a:bodyPr rot="0" vert="horz"/>
              <a:lstStyle/>
              <a:p>
                <a:pPr>
                  <a:defRPr/>
                </a:pPr>
                <a:r>
                  <a:rPr lang="en-IN"/>
                  <a:t>CLTV in </a:t>
                </a:r>
              </a:p>
              <a:p>
                <a:pPr>
                  <a:defRPr/>
                </a:pPr>
                <a:r>
                  <a:rPr lang="en-IN"/>
                  <a:t>Lakhs</a:t>
                </a:r>
              </a:p>
            </c:rich>
          </c:tx>
          <c:layout/>
          <c:overlay val="0"/>
        </c:title>
        <c:numFmt formatCode="_ * #,##0_ ;_ * \-#,##0_ ;_ * &quot;-&quot;??_ ;_ @_ " sourceLinked="1"/>
        <c:majorTickMark val="out"/>
        <c:minorTickMark val="none"/>
        <c:tickLblPos val="nextTo"/>
        <c:crossAx val="72191488"/>
        <c:crosses val="autoZero"/>
        <c:crossBetween val="between"/>
        <c:dispUnits>
          <c:builtInUnit val="hundredThousands"/>
          <c:dispUnitsLbl>
            <c:layout/>
          </c:dispUnitsLbl>
        </c:dispUnits>
      </c:valAx>
      <c:valAx>
        <c:axId val="142830400"/>
        <c:scaling>
          <c:orientation val="minMax"/>
        </c:scaling>
        <c:delete val="0"/>
        <c:axPos val="r"/>
        <c:title>
          <c:tx>
            <c:rich>
              <a:bodyPr rot="0" vert="horz"/>
              <a:lstStyle/>
              <a:p>
                <a:pPr>
                  <a:defRPr/>
                </a:pPr>
                <a:r>
                  <a:rPr lang="en-IN"/>
                  <a:t>Number of </a:t>
                </a:r>
              </a:p>
              <a:p>
                <a:pPr>
                  <a:defRPr/>
                </a:pPr>
                <a:r>
                  <a:rPr lang="en-IN"/>
                  <a:t>Customers</a:t>
                </a:r>
              </a:p>
            </c:rich>
          </c:tx>
          <c:layout/>
          <c:overlay val="0"/>
        </c:title>
        <c:numFmt formatCode="_ * #,##0_ ;_ * \-#,##0_ ;_ * &quot;-&quot;??_ ;_ @_ " sourceLinked="1"/>
        <c:majorTickMark val="out"/>
        <c:minorTickMark val="none"/>
        <c:tickLblPos val="nextTo"/>
        <c:crossAx val="72225792"/>
        <c:crosses val="max"/>
        <c:crossBetween val="between"/>
        <c:dispUnits>
          <c:builtInUnit val="thousands"/>
          <c:dispUnitsLbl>
            <c:layout/>
          </c:dispUnitsLbl>
        </c:dispUnits>
      </c:valAx>
      <c:catAx>
        <c:axId val="72225792"/>
        <c:scaling>
          <c:orientation val="minMax"/>
        </c:scaling>
        <c:delete val="1"/>
        <c:axPos val="b"/>
        <c:numFmt formatCode="General" sourceLinked="1"/>
        <c:majorTickMark val="out"/>
        <c:minorTickMark val="none"/>
        <c:tickLblPos val="nextTo"/>
        <c:crossAx val="142830400"/>
        <c:crosses val="autoZero"/>
        <c:auto val="1"/>
        <c:lblAlgn val="ctr"/>
        <c:lblOffset val="100"/>
        <c:noMultiLvlLbl val="0"/>
      </c:catAx>
    </c:plotArea>
    <c:legend>
      <c:legendPos val="t"/>
      <c:layout/>
      <c:overlay val="0"/>
    </c:legend>
    <c:plotVisOnly val="1"/>
    <c:dispBlanksAs val="gap"/>
    <c:showDLblsOverMax val="0"/>
  </c:chart>
  <c:txPr>
    <a:bodyPr/>
    <a:lstStyle/>
    <a:p>
      <a:pPr>
        <a:defRPr b="1"/>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IN"/>
              <a:t>Distribution by Type</a:t>
            </a:r>
          </a:p>
        </c:rich>
      </c:tx>
      <c:layout/>
      <c:overlay val="0"/>
    </c:title>
    <c:autoTitleDeleted val="0"/>
    <c:plotArea>
      <c:layout/>
      <c:pieChart>
        <c:varyColors val="1"/>
        <c:ser>
          <c:idx val="0"/>
          <c:order val="0"/>
          <c:dLbls>
            <c:dLbl>
              <c:idx val="0"/>
              <c:layout>
                <c:manualLayout>
                  <c:x val="-5.4519247594050795E-2"/>
                  <c:y val="0.15501749781277341"/>
                </c:manualLayout>
              </c:layout>
              <c:tx>
                <c:rich>
                  <a:bodyPr/>
                  <a:lstStyle/>
                  <a:p>
                    <a:r>
                      <a:rPr lang="en-US" b="1"/>
                      <a:t>35,009,</a:t>
                    </a:r>
                  </a:p>
                  <a:p>
                    <a:r>
                      <a:rPr lang="en-US" b="1"/>
                      <a:t>8%</a:t>
                    </a:r>
                    <a:endParaRPr lang="en-US"/>
                  </a:p>
                </c:rich>
              </c:tx>
              <c:showLegendKey val="0"/>
              <c:showVal val="0"/>
              <c:showCatName val="0"/>
              <c:showSerName val="0"/>
              <c:showPercent val="1"/>
              <c:showBubbleSize val="0"/>
            </c:dLbl>
            <c:dLbl>
              <c:idx val="1"/>
              <c:layout>
                <c:manualLayout>
                  <c:x val="5.4289588801399828E-2"/>
                  <c:y val="-0.25948454359871681"/>
                </c:manualLayout>
              </c:layout>
              <c:tx>
                <c:rich>
                  <a:bodyPr/>
                  <a:lstStyle/>
                  <a:p>
                    <a:r>
                      <a:rPr lang="en-US" b="1"/>
                      <a:t>3,88,871,</a:t>
                    </a:r>
                  </a:p>
                  <a:p>
                    <a:r>
                      <a:rPr lang="en-US" b="1"/>
                      <a:t>92%</a:t>
                    </a:r>
                    <a:endParaRPr lang="en-US"/>
                  </a:p>
                </c:rich>
              </c:tx>
              <c:showLegendKey val="0"/>
              <c:showVal val="0"/>
              <c:showCatName val="0"/>
              <c:showSerName val="0"/>
              <c:showPercent val="1"/>
              <c:showBubbleSize val="0"/>
            </c:dLbl>
            <c:txPr>
              <a:bodyPr/>
              <a:lstStyle/>
              <a:p>
                <a:pPr>
                  <a:defRPr b="1"/>
                </a:pPr>
                <a:endParaRPr lang="en-US"/>
              </a:p>
            </c:txPr>
            <c:showLegendKey val="0"/>
            <c:showVal val="0"/>
            <c:showCatName val="0"/>
            <c:showSerName val="0"/>
            <c:showPercent val="1"/>
            <c:showBubbleSize val="0"/>
            <c:showLeaderLines val="1"/>
          </c:dLbls>
          <c:cat>
            <c:strRef>
              <c:f>Sheet5!$N$2:$N$3</c:f>
              <c:strCache>
                <c:ptCount val="2"/>
                <c:pt idx="0">
                  <c:v>Corporate</c:v>
                </c:pt>
                <c:pt idx="1">
                  <c:v>Individual</c:v>
                </c:pt>
              </c:strCache>
            </c:strRef>
          </c:cat>
          <c:val>
            <c:numRef>
              <c:f>Sheet5!$O$2:$O$3</c:f>
              <c:numCache>
                <c:formatCode>General</c:formatCode>
                <c:ptCount val="2"/>
                <c:pt idx="0">
                  <c:v>35009</c:v>
                </c:pt>
                <c:pt idx="1">
                  <c:v>388871</c:v>
                </c:pt>
              </c:numCache>
            </c:numRef>
          </c:val>
        </c:ser>
        <c:dLbls>
          <c:showLegendKey val="0"/>
          <c:showVal val="0"/>
          <c:showCatName val="0"/>
          <c:showSerName val="0"/>
          <c:showPercent val="1"/>
          <c:showBubbleSize val="0"/>
          <c:showLeaderLines val="1"/>
        </c:dLbls>
        <c:firstSliceAng val="0"/>
      </c:pieChart>
    </c:plotArea>
    <c:legend>
      <c:legendPos val="r"/>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200"/>
            </a:pPr>
            <a:r>
              <a:rPr lang="en-IN" sz="1200"/>
              <a:t>Distribution</a:t>
            </a:r>
            <a:r>
              <a:rPr lang="en-IN" sz="1200" baseline="0"/>
              <a:t> by Ownership</a:t>
            </a:r>
            <a:endParaRPr lang="en-IN" sz="1200"/>
          </a:p>
        </c:rich>
      </c:tx>
      <c:layout/>
      <c:overlay val="0"/>
    </c:title>
    <c:autoTitleDeleted val="0"/>
    <c:plotArea>
      <c:layout/>
      <c:pieChart>
        <c:varyColors val="1"/>
        <c:ser>
          <c:idx val="0"/>
          <c:order val="0"/>
          <c:dLbls>
            <c:showLegendKey val="0"/>
            <c:showVal val="0"/>
            <c:showCatName val="0"/>
            <c:showSerName val="0"/>
            <c:showPercent val="1"/>
            <c:showBubbleSize val="0"/>
            <c:showLeaderLines val="1"/>
          </c:dLbls>
          <c:cat>
            <c:strRef>
              <c:f>'[BOLERO CLTV FINAL.xlsx]Sheet4'!$J$5:$J$7</c:f>
              <c:strCache>
                <c:ptCount val="3"/>
                <c:pt idx="0">
                  <c:v>Multiple Bolero owners</c:v>
                </c:pt>
                <c:pt idx="1">
                  <c:v>Multiple Vehicle owners</c:v>
                </c:pt>
                <c:pt idx="2">
                  <c:v>Single Vehicle owners</c:v>
                </c:pt>
              </c:strCache>
            </c:strRef>
          </c:cat>
          <c:val>
            <c:numRef>
              <c:f>'[BOLERO CLTV FINAL.xlsx]Sheet4'!$K$5:$K$7</c:f>
              <c:numCache>
                <c:formatCode>General</c:formatCode>
                <c:ptCount val="3"/>
                <c:pt idx="0">
                  <c:v>21855</c:v>
                </c:pt>
                <c:pt idx="1">
                  <c:v>47355</c:v>
                </c:pt>
                <c:pt idx="2">
                  <c:v>355000</c:v>
                </c:pt>
              </c:numCache>
            </c:numRef>
          </c:val>
        </c:ser>
        <c:dLbls>
          <c:showLegendKey val="0"/>
          <c:showVal val="0"/>
          <c:showCatName val="0"/>
          <c:showSerName val="0"/>
          <c:showPercent val="1"/>
          <c:showBubbleSize val="0"/>
          <c:showLeaderLines val="1"/>
        </c:dLbls>
        <c:firstSliceAng val="0"/>
      </c:pieChart>
    </c:plotArea>
    <c:legend>
      <c:legendPos val="r"/>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dirty="0" smtClean="0"/>
              <a:t>Distribution</a:t>
            </a:r>
            <a:r>
              <a:rPr lang="en-US" sz="1400" baseline="0" dirty="0" smtClean="0"/>
              <a:t> by Type</a:t>
            </a:r>
            <a:endParaRPr lang="en-US" sz="1400" dirty="0"/>
          </a:p>
        </c:rich>
      </c:tx>
      <c:layout/>
      <c:overlay val="0"/>
    </c:title>
    <c:autoTitleDeleted val="0"/>
    <c:plotArea>
      <c:layout/>
      <c:pieChart>
        <c:varyColors val="1"/>
        <c:ser>
          <c:idx val="0"/>
          <c:order val="0"/>
          <c:tx>
            <c:strRef>
              <c:f>Sheet4!$C$2</c:f>
              <c:strCache>
                <c:ptCount val="1"/>
                <c:pt idx="0">
                  <c:v>Customers</c:v>
                </c:pt>
              </c:strCache>
            </c:strRef>
          </c:tx>
          <c:dLbls>
            <c:dLbl>
              <c:idx val="0"/>
              <c:layout/>
              <c:showLegendKey val="0"/>
              <c:showVal val="1"/>
              <c:showCatName val="0"/>
              <c:showSerName val="0"/>
              <c:showPercent val="1"/>
              <c:showBubbleSize val="0"/>
              <c:extLst>
                <c:ext xmlns:c15="http://schemas.microsoft.com/office/drawing/2012/chart" uri="{CE6537A1-D6FC-4f65-9D91-7224C49458BB}">
                  <c15:layout/>
                </c:ext>
              </c:extLst>
            </c:dLbl>
            <c:dLbl>
              <c:idx val="1"/>
              <c:layout/>
              <c:showLegendKey val="0"/>
              <c:showVal val="1"/>
              <c:showCatName val="0"/>
              <c:showSerName val="0"/>
              <c:showPercent val="1"/>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Sheet4!$B$3:$B$4</c:f>
              <c:strCache>
                <c:ptCount val="2"/>
                <c:pt idx="0">
                  <c:v>Corporate</c:v>
                </c:pt>
                <c:pt idx="1">
                  <c:v>Individual</c:v>
                </c:pt>
              </c:strCache>
            </c:strRef>
          </c:cat>
          <c:val>
            <c:numRef>
              <c:f>Sheet4!$C$3:$C$4</c:f>
              <c:numCache>
                <c:formatCode>_ * #,##0_ ;_ * \-#,##0_ ;_ * "-"??_ ;_ @_ </c:formatCode>
                <c:ptCount val="2"/>
                <c:pt idx="0">
                  <c:v>38339</c:v>
                </c:pt>
                <c:pt idx="1">
                  <c:v>114139</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b="1"/>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US" sz="1200" dirty="0"/>
              <a:t>Distribution</a:t>
            </a:r>
            <a:r>
              <a:rPr lang="en-US" sz="1200" baseline="0" dirty="0"/>
              <a:t> of Multiple </a:t>
            </a:r>
            <a:r>
              <a:rPr lang="en-US" sz="1200" baseline="0" dirty="0" smtClean="0"/>
              <a:t>XUV </a:t>
            </a:r>
            <a:r>
              <a:rPr lang="en-US" sz="1200" baseline="0" dirty="0"/>
              <a:t>Owners</a:t>
            </a:r>
            <a:endParaRPr lang="en-US" sz="1200" dirty="0"/>
          </a:p>
        </c:rich>
      </c:tx>
      <c:layout/>
      <c:overlay val="0"/>
    </c:title>
    <c:autoTitleDeleted val="0"/>
    <c:view3D>
      <c:rotX val="15"/>
      <c:rotY val="20"/>
      <c:rAngAx val="1"/>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0.15697119901857542"/>
          <c:y val="0.20232909510725536"/>
          <c:w val="0.80209313412168337"/>
          <c:h val="0.5422763704027983"/>
        </c:manualLayout>
      </c:layout>
      <c:bar3DChart>
        <c:barDir val="col"/>
        <c:grouping val="clustered"/>
        <c:varyColors val="0"/>
        <c:ser>
          <c:idx val="0"/>
          <c:order val="0"/>
          <c:tx>
            <c:strRef>
              <c:f>Sheet4!$G$7</c:f>
              <c:strCache>
                <c:ptCount val="1"/>
                <c:pt idx="0">
                  <c:v>Customers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Sheet4!$F$8:$F$11</c:f>
              <c:strCache>
                <c:ptCount val="4"/>
                <c:pt idx="0">
                  <c:v>2</c:v>
                </c:pt>
                <c:pt idx="1">
                  <c:v>3 to 5</c:v>
                </c:pt>
                <c:pt idx="2">
                  <c:v>6 to 10</c:v>
                </c:pt>
                <c:pt idx="3">
                  <c:v>more than 10</c:v>
                </c:pt>
              </c:strCache>
            </c:strRef>
          </c:cat>
          <c:val>
            <c:numRef>
              <c:f>Sheet4!$G$8:$G$11</c:f>
              <c:numCache>
                <c:formatCode>General</c:formatCode>
                <c:ptCount val="4"/>
                <c:pt idx="0">
                  <c:v>1763</c:v>
                </c:pt>
                <c:pt idx="1">
                  <c:v>282</c:v>
                </c:pt>
                <c:pt idx="2">
                  <c:v>63</c:v>
                </c:pt>
                <c:pt idx="3">
                  <c:v>30</c:v>
                </c:pt>
              </c:numCache>
            </c:numRef>
          </c:val>
        </c:ser>
        <c:dLbls>
          <c:showLegendKey val="0"/>
          <c:showVal val="0"/>
          <c:showCatName val="0"/>
          <c:showSerName val="0"/>
          <c:showPercent val="0"/>
          <c:showBubbleSize val="0"/>
        </c:dLbls>
        <c:gapWidth val="150"/>
        <c:shape val="cylinder"/>
        <c:axId val="36334592"/>
        <c:axId val="125764736"/>
        <c:axId val="0"/>
      </c:bar3DChart>
      <c:catAx>
        <c:axId val="36334592"/>
        <c:scaling>
          <c:orientation val="minMax"/>
        </c:scaling>
        <c:delete val="0"/>
        <c:axPos val="b"/>
        <c:numFmt formatCode="General" sourceLinked="0"/>
        <c:majorTickMark val="out"/>
        <c:minorTickMark val="none"/>
        <c:tickLblPos val="nextTo"/>
        <c:crossAx val="125764736"/>
        <c:crosses val="autoZero"/>
        <c:auto val="1"/>
        <c:lblAlgn val="ctr"/>
        <c:lblOffset val="100"/>
        <c:noMultiLvlLbl val="0"/>
      </c:catAx>
      <c:valAx>
        <c:axId val="125764736"/>
        <c:scaling>
          <c:orientation val="minMax"/>
        </c:scaling>
        <c:delete val="0"/>
        <c:axPos val="l"/>
        <c:numFmt formatCode="General" sourceLinked="1"/>
        <c:majorTickMark val="out"/>
        <c:minorTickMark val="none"/>
        <c:tickLblPos val="nextTo"/>
        <c:crossAx val="3633459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en-IN" sz="1200"/>
              <a:t>Distribution by Ownership</a:t>
            </a:r>
          </a:p>
        </c:rich>
      </c:tx>
      <c:layout/>
      <c:overlay val="0"/>
    </c:title>
    <c:autoTitleDeleted val="0"/>
    <c:plotArea>
      <c:layout/>
      <c:pieChart>
        <c:varyColors val="1"/>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Sheet4!$N$2:$N$4</c:f>
              <c:strCache>
                <c:ptCount val="3"/>
                <c:pt idx="0">
                  <c:v>Single Vehicle Owners</c:v>
                </c:pt>
                <c:pt idx="1">
                  <c:v>Multiple Vehicle Owners</c:v>
                </c:pt>
                <c:pt idx="2">
                  <c:v>Multiple XUV Owners</c:v>
                </c:pt>
              </c:strCache>
            </c:strRef>
          </c:cat>
          <c:val>
            <c:numRef>
              <c:f>Sheet4!$O$2:$O$4</c:f>
              <c:numCache>
                <c:formatCode>_ * #,##0_ ;_ * \-#,##0_ ;_ * "-"??_ ;_ @_ </c:formatCode>
                <c:ptCount val="3"/>
                <c:pt idx="0">
                  <c:v>132531</c:v>
                </c:pt>
                <c:pt idx="1">
                  <c:v>17809</c:v>
                </c:pt>
                <c:pt idx="2">
                  <c:v>2138</c:v>
                </c:pt>
              </c:numCache>
            </c:numRef>
          </c:val>
        </c:ser>
        <c:ser>
          <c:idx val="1"/>
          <c:order val="1"/>
          <c:cat>
            <c:strRef>
              <c:f>Sheet4!$N$2:$N$4</c:f>
              <c:strCache>
                <c:ptCount val="3"/>
                <c:pt idx="0">
                  <c:v>Single Vehicle Owners</c:v>
                </c:pt>
                <c:pt idx="1">
                  <c:v>Multiple Vehicle Owners</c:v>
                </c:pt>
                <c:pt idx="2">
                  <c:v>Multiple XUV Owners</c:v>
                </c:pt>
              </c:strCache>
            </c:strRef>
          </c:cat>
          <c:val>
            <c:numRef>
              <c:f>Sheet4!$P$2:$P$4</c:f>
              <c:numCache>
                <c:formatCode>0%</c:formatCode>
                <c:ptCount val="3"/>
                <c:pt idx="0">
                  <c:v>0.86918112776925194</c:v>
                </c:pt>
                <c:pt idx="1">
                  <c:v>0.11679717729770853</c:v>
                </c:pt>
                <c:pt idx="2">
                  <c:v>0.86918112776925194</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sz="800"/>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IN"/>
              <a:t>CLTV Bucketwise split</a:t>
            </a:r>
          </a:p>
        </c:rich>
      </c:tx>
      <c:layout/>
      <c:overlay val="0"/>
    </c:title>
    <c:autoTitleDeleted val="0"/>
    <c:plotArea>
      <c:layout/>
      <c:pieChart>
        <c:varyColors val="1"/>
        <c:ser>
          <c:idx val="0"/>
          <c:order val="0"/>
          <c:dLbls>
            <c:dLbl>
              <c:idx val="0"/>
              <c:layout/>
              <c:tx>
                <c:rich>
                  <a:bodyPr/>
                  <a:lstStyle/>
                  <a:p>
                    <a:r>
                      <a:rPr lang="en-US" smtClean="0"/>
                      <a:t>50</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14</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ct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Sheet3!$W$3:$W$7</c:f>
              <c:strCache>
                <c:ptCount val="5"/>
                <c:pt idx="0">
                  <c:v>1-2 Crore</c:v>
                </c:pt>
                <c:pt idx="1">
                  <c:v>2-3 Crore</c:v>
                </c:pt>
                <c:pt idx="2">
                  <c:v>3-4 Crore</c:v>
                </c:pt>
                <c:pt idx="3">
                  <c:v>4-5 Crore</c:v>
                </c:pt>
                <c:pt idx="4">
                  <c:v>5+ Crore</c:v>
                </c:pt>
              </c:strCache>
            </c:strRef>
          </c:cat>
          <c:val>
            <c:numRef>
              <c:f>Sheet3!$X$3:$X$7</c:f>
              <c:numCache>
                <c:formatCode>General</c:formatCode>
                <c:ptCount val="5"/>
                <c:pt idx="0">
                  <c:v>46</c:v>
                </c:pt>
                <c:pt idx="1">
                  <c:v>13</c:v>
                </c:pt>
                <c:pt idx="2">
                  <c:v>9</c:v>
                </c:pt>
                <c:pt idx="3">
                  <c:v>5</c:v>
                </c:pt>
                <c:pt idx="4">
                  <c:v>1</c:v>
                </c:pt>
              </c:numCache>
            </c:numRef>
          </c:val>
        </c:ser>
        <c:dLbls>
          <c:dLblPos val="ctr"/>
          <c:showLegendKey val="0"/>
          <c:showVal val="1"/>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9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IN"/>
              <a:t>Taxi/Non Taxi Split</a:t>
            </a:r>
          </a:p>
        </c:rich>
      </c:tx>
      <c:layout/>
      <c:overlay val="0"/>
    </c:title>
    <c:autoTitleDeleted val="0"/>
    <c:plotArea>
      <c:layout/>
      <c:pieChart>
        <c:varyColors val="1"/>
        <c:ser>
          <c:idx val="0"/>
          <c:order val="0"/>
          <c:dLbls>
            <c:dLbl>
              <c:idx val="0"/>
              <c:layout/>
              <c:tx>
                <c:rich>
                  <a:bodyPr/>
                  <a:lstStyle/>
                  <a:p>
                    <a:r>
                      <a:rPr lang="en-US" smtClean="0"/>
                      <a:t>18</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61</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ctr"/>
            <c:showLegendKey val="0"/>
            <c:showVal val="1"/>
            <c:showCatName val="0"/>
            <c:showSerName val="0"/>
            <c:showPercent val="0"/>
            <c:showBubbleSize val="0"/>
            <c:showLeaderLines val="1"/>
            <c:extLst>
              <c:ext xmlns:c15="http://schemas.microsoft.com/office/drawing/2012/chart" uri="{CE6537A1-D6FC-4f65-9D91-7224C49458BB}"/>
            </c:extLst>
          </c:dLbls>
          <c:cat>
            <c:strRef>
              <c:f>Sheet3!$K$3:$K$4</c:f>
              <c:strCache>
                <c:ptCount val="2"/>
                <c:pt idx="0">
                  <c:v>Taxi</c:v>
                </c:pt>
                <c:pt idx="1">
                  <c:v>Non Taxi</c:v>
                </c:pt>
              </c:strCache>
            </c:strRef>
          </c:cat>
          <c:val>
            <c:numRef>
              <c:f>Sheet3!$L$3:$L$4</c:f>
              <c:numCache>
                <c:formatCode>General</c:formatCode>
                <c:ptCount val="2"/>
                <c:pt idx="0">
                  <c:v>16</c:v>
                </c:pt>
                <c:pt idx="1">
                  <c:v>58</c:v>
                </c:pt>
              </c:numCache>
            </c:numRef>
          </c:val>
        </c:ser>
        <c:dLbls>
          <c:dLblPos val="ctr"/>
          <c:showLegendKey val="0"/>
          <c:showVal val="1"/>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0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IN"/>
              <a:t>Corporate/Individual Split</a:t>
            </a:r>
          </a:p>
        </c:rich>
      </c:tx>
      <c:layout/>
      <c:overlay val="0"/>
    </c:title>
    <c:autoTitleDeleted val="0"/>
    <c:plotArea>
      <c:layout/>
      <c:pieChart>
        <c:varyColors val="1"/>
        <c:ser>
          <c:idx val="0"/>
          <c:order val="0"/>
          <c:dLbls>
            <c:dLbl>
              <c:idx val="0"/>
              <c:layout>
                <c:manualLayout>
                  <c:x val="-0.19375690429428158"/>
                  <c:y val="-4.2942817741573512E-2"/>
                </c:manualLayout>
              </c:layout>
              <c:tx>
                <c:rich>
                  <a:bodyPr/>
                  <a:lstStyle/>
                  <a:p>
                    <a:r>
                      <a:rPr lang="en-US" dirty="0" smtClean="0"/>
                      <a:t>42</a:t>
                    </a:r>
                    <a:endParaRPr lang="en-US" dirty="0"/>
                  </a:p>
                </c:rich>
              </c:tx>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mtClean="0"/>
                      <a:t>37</a:t>
                    </a:r>
                    <a:endParaRPr lang="en-US"/>
                  </a:p>
                </c:rich>
              </c:tx>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ctr"/>
            <c:showLegendKey val="0"/>
            <c:showVal val="1"/>
            <c:showCatName val="0"/>
            <c:showSerName val="0"/>
            <c:showPercent val="0"/>
            <c:showBubbleSize val="0"/>
            <c:showLeaderLines val="1"/>
            <c:extLst>
              <c:ext xmlns:c15="http://schemas.microsoft.com/office/drawing/2012/chart" uri="{CE6537A1-D6FC-4f65-9D91-7224C49458BB}"/>
            </c:extLst>
          </c:dLbls>
          <c:cat>
            <c:strRef>
              <c:f>Sheet3!$G$3:$G$4</c:f>
              <c:strCache>
                <c:ptCount val="2"/>
                <c:pt idx="0">
                  <c:v>Corporate</c:v>
                </c:pt>
                <c:pt idx="1">
                  <c:v>Individual</c:v>
                </c:pt>
              </c:strCache>
            </c:strRef>
          </c:cat>
          <c:val>
            <c:numRef>
              <c:f>Sheet3!$H$3:$H$4</c:f>
              <c:numCache>
                <c:formatCode>General</c:formatCode>
                <c:ptCount val="2"/>
                <c:pt idx="0">
                  <c:v>40</c:v>
                </c:pt>
                <c:pt idx="1">
                  <c:v>34</c:v>
                </c:pt>
              </c:numCache>
            </c:numRef>
          </c:val>
        </c:ser>
        <c:dLbls>
          <c:dLblPos val="ctr"/>
          <c:showLegendKey val="0"/>
          <c:showVal val="1"/>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900"/>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05B630-7031-42E4-85F9-5E126A88138C}" type="doc">
      <dgm:prSet loTypeId="urn:microsoft.com/office/officeart/2005/8/layout/process1" loCatId="process" qsTypeId="urn:microsoft.com/office/officeart/2005/8/quickstyle/simple4" qsCatId="simple" csTypeId="urn:microsoft.com/office/officeart/2005/8/colors/accent1_4" csCatId="accent1" phldr="1"/>
      <dgm:spPr/>
      <dgm:t>
        <a:bodyPr/>
        <a:lstStyle/>
        <a:p>
          <a:endParaRPr lang="en-IN"/>
        </a:p>
      </dgm:t>
    </dgm:pt>
    <dgm:pt modelId="{F737EC41-D05A-4E1C-8945-DDDD28578B9B}">
      <dgm:prSet/>
      <dgm:spPr/>
      <dgm:t>
        <a:bodyPr/>
        <a:lstStyle/>
        <a:p>
          <a:pPr algn="ctr" rtl="0"/>
          <a:r>
            <a:rPr lang="en-US" dirty="0" smtClean="0"/>
            <a:t>Takes into account, a number of revenues derived from the customer. </a:t>
          </a:r>
          <a:endParaRPr lang="en-IN" dirty="0"/>
        </a:p>
      </dgm:t>
    </dgm:pt>
    <dgm:pt modelId="{0CC1E0BA-2370-40F2-82F5-45C9B00834FE}" type="parTrans" cxnId="{C455BCED-5F7B-4BDE-8AB1-406849E25445}">
      <dgm:prSet/>
      <dgm:spPr/>
      <dgm:t>
        <a:bodyPr/>
        <a:lstStyle/>
        <a:p>
          <a:pPr algn="ctr"/>
          <a:endParaRPr lang="en-IN"/>
        </a:p>
      </dgm:t>
    </dgm:pt>
    <dgm:pt modelId="{1636062B-9D1D-44DC-BD56-4CA51655FCCC}" type="sibTrans" cxnId="{C455BCED-5F7B-4BDE-8AB1-406849E25445}">
      <dgm:prSet/>
      <dgm:spPr/>
      <dgm:t>
        <a:bodyPr/>
        <a:lstStyle/>
        <a:p>
          <a:pPr algn="ctr"/>
          <a:endParaRPr lang="en-IN"/>
        </a:p>
      </dgm:t>
    </dgm:pt>
    <dgm:pt modelId="{A4AD08E7-7816-459D-9EC1-07A3C2A0F740}">
      <dgm:prSet/>
      <dgm:spPr/>
      <dgm:t>
        <a:bodyPr/>
        <a:lstStyle/>
        <a:p>
          <a:pPr algn="ctr" rtl="0"/>
          <a:r>
            <a:rPr lang="en-US" dirty="0" smtClean="0"/>
            <a:t>Attributes considered –</a:t>
          </a:r>
          <a:endParaRPr lang="en-IN" dirty="0"/>
        </a:p>
      </dgm:t>
    </dgm:pt>
    <dgm:pt modelId="{08551A99-B30E-487B-96CC-D925E68636AC}" type="parTrans" cxnId="{6312BCC2-76E8-4DE2-A674-313DD0F059E4}">
      <dgm:prSet/>
      <dgm:spPr/>
      <dgm:t>
        <a:bodyPr/>
        <a:lstStyle/>
        <a:p>
          <a:pPr algn="ctr"/>
          <a:endParaRPr lang="en-IN"/>
        </a:p>
      </dgm:t>
    </dgm:pt>
    <dgm:pt modelId="{C81206B3-ECBC-4089-9DE6-AA486FFAAFD1}" type="sibTrans" cxnId="{6312BCC2-76E8-4DE2-A674-313DD0F059E4}">
      <dgm:prSet/>
      <dgm:spPr/>
      <dgm:t>
        <a:bodyPr/>
        <a:lstStyle/>
        <a:p>
          <a:pPr algn="ctr"/>
          <a:endParaRPr lang="en-IN"/>
        </a:p>
      </dgm:t>
    </dgm:pt>
    <dgm:pt modelId="{66E89411-89B7-4CEF-A801-5F1ADF8E2621}">
      <dgm:prSet/>
      <dgm:spPr/>
      <dgm:t>
        <a:bodyPr/>
        <a:lstStyle/>
        <a:p>
          <a:pPr algn="ctr" rtl="0"/>
          <a:r>
            <a:rPr lang="en-US" dirty="0" smtClean="0"/>
            <a:t>Vehicle Invoice value</a:t>
          </a:r>
          <a:endParaRPr lang="en-IN" dirty="0"/>
        </a:p>
      </dgm:t>
    </dgm:pt>
    <dgm:pt modelId="{45FB5ECE-3D34-4FD6-B6CC-6BD921CBC441}" type="parTrans" cxnId="{3A1B2823-EF2D-426D-92F1-30AC471849B2}">
      <dgm:prSet/>
      <dgm:spPr/>
      <dgm:t>
        <a:bodyPr/>
        <a:lstStyle/>
        <a:p>
          <a:pPr algn="ctr"/>
          <a:endParaRPr lang="en-IN"/>
        </a:p>
      </dgm:t>
    </dgm:pt>
    <dgm:pt modelId="{0FFF27B6-210A-446D-A7B4-82FD05E970DA}" type="sibTrans" cxnId="{3A1B2823-EF2D-426D-92F1-30AC471849B2}">
      <dgm:prSet/>
      <dgm:spPr/>
      <dgm:t>
        <a:bodyPr/>
        <a:lstStyle/>
        <a:p>
          <a:pPr algn="ctr"/>
          <a:endParaRPr lang="en-IN"/>
        </a:p>
      </dgm:t>
    </dgm:pt>
    <dgm:pt modelId="{5EBA9795-00E2-4555-9B76-6C5D548D1A1F}">
      <dgm:prSet/>
      <dgm:spPr/>
      <dgm:t>
        <a:bodyPr/>
        <a:lstStyle/>
        <a:p>
          <a:pPr algn="ctr" rtl="0"/>
          <a:r>
            <a:rPr lang="en-US" dirty="0" smtClean="0"/>
            <a:t>Spares purchase value</a:t>
          </a:r>
          <a:endParaRPr lang="en-IN" dirty="0"/>
        </a:p>
      </dgm:t>
    </dgm:pt>
    <dgm:pt modelId="{0AE82E89-A2BB-4B47-8E66-E91AC8DD89F1}" type="parTrans" cxnId="{D9FD503A-AEDB-40E1-A6DF-B83F1C3484E7}">
      <dgm:prSet/>
      <dgm:spPr/>
      <dgm:t>
        <a:bodyPr/>
        <a:lstStyle/>
        <a:p>
          <a:pPr algn="ctr"/>
          <a:endParaRPr lang="en-IN"/>
        </a:p>
      </dgm:t>
    </dgm:pt>
    <dgm:pt modelId="{120597A9-02C2-4417-A809-31080BA5AD17}" type="sibTrans" cxnId="{D9FD503A-AEDB-40E1-A6DF-B83F1C3484E7}">
      <dgm:prSet/>
      <dgm:spPr/>
      <dgm:t>
        <a:bodyPr/>
        <a:lstStyle/>
        <a:p>
          <a:pPr algn="ctr"/>
          <a:endParaRPr lang="en-IN"/>
        </a:p>
      </dgm:t>
    </dgm:pt>
    <dgm:pt modelId="{85B1EB73-BC7A-486E-94E9-9DC630AFCD62}">
      <dgm:prSet/>
      <dgm:spPr/>
      <dgm:t>
        <a:bodyPr/>
        <a:lstStyle/>
        <a:p>
          <a:pPr algn="ctr" rtl="0"/>
          <a:r>
            <a:rPr lang="en-US" smtClean="0"/>
            <a:t>Service value</a:t>
          </a:r>
          <a:endParaRPr lang="en-IN"/>
        </a:p>
      </dgm:t>
    </dgm:pt>
    <dgm:pt modelId="{508C62BE-7589-43F8-9E2B-CF3A7EE053B6}" type="parTrans" cxnId="{79853DB1-C74C-4307-A997-E225DA6355BF}">
      <dgm:prSet/>
      <dgm:spPr/>
      <dgm:t>
        <a:bodyPr/>
        <a:lstStyle/>
        <a:p>
          <a:pPr algn="ctr"/>
          <a:endParaRPr lang="en-IN"/>
        </a:p>
      </dgm:t>
    </dgm:pt>
    <dgm:pt modelId="{E27648E8-F97A-4CB8-95AC-4ABC05E5F06D}" type="sibTrans" cxnId="{79853DB1-C74C-4307-A997-E225DA6355BF}">
      <dgm:prSet/>
      <dgm:spPr/>
      <dgm:t>
        <a:bodyPr/>
        <a:lstStyle/>
        <a:p>
          <a:pPr algn="ctr"/>
          <a:endParaRPr lang="en-IN"/>
        </a:p>
      </dgm:t>
    </dgm:pt>
    <dgm:pt modelId="{500FB1C3-EE59-427A-8C67-594DF9A4613C}">
      <dgm:prSet/>
      <dgm:spPr/>
      <dgm:t>
        <a:bodyPr/>
        <a:lstStyle/>
        <a:p>
          <a:pPr algn="ctr" rtl="0"/>
          <a:r>
            <a:rPr lang="en-US" smtClean="0"/>
            <a:t>Insurance value</a:t>
          </a:r>
          <a:endParaRPr lang="en-IN"/>
        </a:p>
      </dgm:t>
    </dgm:pt>
    <dgm:pt modelId="{729B3360-8718-428A-A862-BBE9EE0B46D5}" type="parTrans" cxnId="{79E6F849-A8CB-4D10-9FB2-43AD1B8F8205}">
      <dgm:prSet/>
      <dgm:spPr/>
      <dgm:t>
        <a:bodyPr/>
        <a:lstStyle/>
        <a:p>
          <a:pPr algn="ctr"/>
          <a:endParaRPr lang="en-IN"/>
        </a:p>
      </dgm:t>
    </dgm:pt>
    <dgm:pt modelId="{9FCD7799-1175-4F21-91C4-10FCD575CFD1}" type="sibTrans" cxnId="{79E6F849-A8CB-4D10-9FB2-43AD1B8F8205}">
      <dgm:prSet/>
      <dgm:spPr/>
      <dgm:t>
        <a:bodyPr/>
        <a:lstStyle/>
        <a:p>
          <a:pPr algn="ctr"/>
          <a:endParaRPr lang="en-IN"/>
        </a:p>
      </dgm:t>
    </dgm:pt>
    <dgm:pt modelId="{123C5FB9-0AEA-4DB4-9AAC-61FBF47921AA}">
      <dgm:prSet/>
      <dgm:spPr/>
      <dgm:t>
        <a:bodyPr/>
        <a:lstStyle/>
        <a:p>
          <a:pPr algn="ctr" rtl="0"/>
          <a:r>
            <a:rPr lang="en-US" dirty="0" smtClean="0"/>
            <a:t>AMC value</a:t>
          </a:r>
          <a:endParaRPr lang="en-IN" dirty="0"/>
        </a:p>
      </dgm:t>
    </dgm:pt>
    <dgm:pt modelId="{604EF584-6C2B-404C-94F8-880C5F301330}" type="parTrans" cxnId="{D824489E-ABFE-4CCB-B610-432F5210594A}">
      <dgm:prSet/>
      <dgm:spPr/>
      <dgm:t>
        <a:bodyPr/>
        <a:lstStyle/>
        <a:p>
          <a:pPr algn="ctr"/>
          <a:endParaRPr lang="en-IN"/>
        </a:p>
      </dgm:t>
    </dgm:pt>
    <dgm:pt modelId="{659A2080-9850-44C1-BE8A-9EA1CB3E6B8E}" type="sibTrans" cxnId="{D824489E-ABFE-4CCB-B610-432F5210594A}">
      <dgm:prSet/>
      <dgm:spPr/>
      <dgm:t>
        <a:bodyPr/>
        <a:lstStyle/>
        <a:p>
          <a:pPr algn="ctr"/>
          <a:endParaRPr lang="en-IN"/>
        </a:p>
      </dgm:t>
    </dgm:pt>
    <dgm:pt modelId="{7010CA2E-8D2E-42BE-B807-D28C86EAB5E4}">
      <dgm:prSet/>
      <dgm:spPr/>
      <dgm:t>
        <a:bodyPr/>
        <a:lstStyle/>
        <a:p>
          <a:pPr algn="ctr" rtl="0"/>
          <a:r>
            <a:rPr lang="en-US" smtClean="0"/>
            <a:t>Add the values and get the CLTV.</a:t>
          </a:r>
          <a:endParaRPr lang="en-IN"/>
        </a:p>
      </dgm:t>
    </dgm:pt>
    <dgm:pt modelId="{360C3F45-7CD7-4D8A-8071-F680FACF6343}" type="parTrans" cxnId="{AC91AD96-B640-486C-B400-60B0A545FAFD}">
      <dgm:prSet/>
      <dgm:spPr/>
      <dgm:t>
        <a:bodyPr/>
        <a:lstStyle/>
        <a:p>
          <a:pPr algn="ctr"/>
          <a:endParaRPr lang="en-IN"/>
        </a:p>
      </dgm:t>
    </dgm:pt>
    <dgm:pt modelId="{78273AD9-BF94-4A50-8DE5-2466A49BB49D}" type="sibTrans" cxnId="{AC91AD96-B640-486C-B400-60B0A545FAFD}">
      <dgm:prSet/>
      <dgm:spPr/>
      <dgm:t>
        <a:bodyPr/>
        <a:lstStyle/>
        <a:p>
          <a:pPr algn="ctr"/>
          <a:endParaRPr lang="en-IN"/>
        </a:p>
      </dgm:t>
    </dgm:pt>
    <dgm:pt modelId="{E29DAC74-4614-4CD5-B30E-54CBEDA7F601}" type="pres">
      <dgm:prSet presAssocID="{6C05B630-7031-42E4-85F9-5E126A88138C}" presName="Name0" presStyleCnt="0">
        <dgm:presLayoutVars>
          <dgm:dir/>
          <dgm:resizeHandles val="exact"/>
        </dgm:presLayoutVars>
      </dgm:prSet>
      <dgm:spPr/>
      <dgm:t>
        <a:bodyPr/>
        <a:lstStyle/>
        <a:p>
          <a:endParaRPr lang="en-IN"/>
        </a:p>
      </dgm:t>
    </dgm:pt>
    <dgm:pt modelId="{25B62646-CC53-4DDC-A009-78294D909BD9}" type="pres">
      <dgm:prSet presAssocID="{F737EC41-D05A-4E1C-8945-DDDD28578B9B}" presName="node" presStyleLbl="node1" presStyleIdx="0" presStyleCnt="3">
        <dgm:presLayoutVars>
          <dgm:bulletEnabled val="1"/>
        </dgm:presLayoutVars>
      </dgm:prSet>
      <dgm:spPr/>
      <dgm:t>
        <a:bodyPr/>
        <a:lstStyle/>
        <a:p>
          <a:endParaRPr lang="en-IN"/>
        </a:p>
      </dgm:t>
    </dgm:pt>
    <dgm:pt modelId="{9DE6695E-6A55-408C-A83E-AC4E3864269C}" type="pres">
      <dgm:prSet presAssocID="{1636062B-9D1D-44DC-BD56-4CA51655FCCC}" presName="sibTrans" presStyleLbl="sibTrans2D1" presStyleIdx="0" presStyleCnt="2"/>
      <dgm:spPr/>
      <dgm:t>
        <a:bodyPr/>
        <a:lstStyle/>
        <a:p>
          <a:endParaRPr lang="en-IN"/>
        </a:p>
      </dgm:t>
    </dgm:pt>
    <dgm:pt modelId="{85E6830A-B7B5-4EDD-B00A-6C9166668408}" type="pres">
      <dgm:prSet presAssocID="{1636062B-9D1D-44DC-BD56-4CA51655FCCC}" presName="connectorText" presStyleLbl="sibTrans2D1" presStyleIdx="0" presStyleCnt="2"/>
      <dgm:spPr/>
      <dgm:t>
        <a:bodyPr/>
        <a:lstStyle/>
        <a:p>
          <a:endParaRPr lang="en-IN"/>
        </a:p>
      </dgm:t>
    </dgm:pt>
    <dgm:pt modelId="{C1DEE735-BEE4-40B4-ABD1-267C1087707C}" type="pres">
      <dgm:prSet presAssocID="{A4AD08E7-7816-459D-9EC1-07A3C2A0F740}" presName="node" presStyleLbl="node1" presStyleIdx="1" presStyleCnt="3">
        <dgm:presLayoutVars>
          <dgm:bulletEnabled val="1"/>
        </dgm:presLayoutVars>
      </dgm:prSet>
      <dgm:spPr/>
      <dgm:t>
        <a:bodyPr/>
        <a:lstStyle/>
        <a:p>
          <a:endParaRPr lang="en-IN"/>
        </a:p>
      </dgm:t>
    </dgm:pt>
    <dgm:pt modelId="{ACE426F5-16D9-4CF7-A369-B9CF0846B416}" type="pres">
      <dgm:prSet presAssocID="{C81206B3-ECBC-4089-9DE6-AA486FFAAFD1}" presName="sibTrans" presStyleLbl="sibTrans2D1" presStyleIdx="1" presStyleCnt="2"/>
      <dgm:spPr/>
      <dgm:t>
        <a:bodyPr/>
        <a:lstStyle/>
        <a:p>
          <a:endParaRPr lang="en-IN"/>
        </a:p>
      </dgm:t>
    </dgm:pt>
    <dgm:pt modelId="{41402FA2-F3BA-47D0-8A06-1FA3BDF51C7D}" type="pres">
      <dgm:prSet presAssocID="{C81206B3-ECBC-4089-9DE6-AA486FFAAFD1}" presName="connectorText" presStyleLbl="sibTrans2D1" presStyleIdx="1" presStyleCnt="2"/>
      <dgm:spPr/>
      <dgm:t>
        <a:bodyPr/>
        <a:lstStyle/>
        <a:p>
          <a:endParaRPr lang="en-IN"/>
        </a:p>
      </dgm:t>
    </dgm:pt>
    <dgm:pt modelId="{B34E7F14-0561-4DA8-8BAC-37F51B1A687F}" type="pres">
      <dgm:prSet presAssocID="{7010CA2E-8D2E-42BE-B807-D28C86EAB5E4}" presName="node" presStyleLbl="node1" presStyleIdx="2" presStyleCnt="3">
        <dgm:presLayoutVars>
          <dgm:bulletEnabled val="1"/>
        </dgm:presLayoutVars>
      </dgm:prSet>
      <dgm:spPr/>
      <dgm:t>
        <a:bodyPr/>
        <a:lstStyle/>
        <a:p>
          <a:endParaRPr lang="en-IN"/>
        </a:p>
      </dgm:t>
    </dgm:pt>
  </dgm:ptLst>
  <dgm:cxnLst>
    <dgm:cxn modelId="{6312BCC2-76E8-4DE2-A674-313DD0F059E4}" srcId="{6C05B630-7031-42E4-85F9-5E126A88138C}" destId="{A4AD08E7-7816-459D-9EC1-07A3C2A0F740}" srcOrd="1" destOrd="0" parTransId="{08551A99-B30E-487B-96CC-D925E68636AC}" sibTransId="{C81206B3-ECBC-4089-9DE6-AA486FFAAFD1}"/>
    <dgm:cxn modelId="{79E6F849-A8CB-4D10-9FB2-43AD1B8F8205}" srcId="{A4AD08E7-7816-459D-9EC1-07A3C2A0F740}" destId="{500FB1C3-EE59-427A-8C67-594DF9A4613C}" srcOrd="3" destOrd="0" parTransId="{729B3360-8718-428A-A862-BBE9EE0B46D5}" sibTransId="{9FCD7799-1175-4F21-91C4-10FCD575CFD1}"/>
    <dgm:cxn modelId="{B36EFE54-263C-4DA8-85F6-423EED15004B}" type="presOf" srcId="{85B1EB73-BC7A-486E-94E9-9DC630AFCD62}" destId="{C1DEE735-BEE4-40B4-ABD1-267C1087707C}" srcOrd="0" destOrd="3" presId="urn:microsoft.com/office/officeart/2005/8/layout/process1"/>
    <dgm:cxn modelId="{22B092D0-05CD-4635-B668-60DF3B98302B}" type="presOf" srcId="{123C5FB9-0AEA-4DB4-9AAC-61FBF47921AA}" destId="{C1DEE735-BEE4-40B4-ABD1-267C1087707C}" srcOrd="0" destOrd="5" presId="urn:microsoft.com/office/officeart/2005/8/layout/process1"/>
    <dgm:cxn modelId="{79853DB1-C74C-4307-A997-E225DA6355BF}" srcId="{A4AD08E7-7816-459D-9EC1-07A3C2A0F740}" destId="{85B1EB73-BC7A-486E-94E9-9DC630AFCD62}" srcOrd="2" destOrd="0" parTransId="{508C62BE-7589-43F8-9E2B-CF3A7EE053B6}" sibTransId="{E27648E8-F97A-4CB8-95AC-4ABC05E5F06D}"/>
    <dgm:cxn modelId="{C455BCED-5F7B-4BDE-8AB1-406849E25445}" srcId="{6C05B630-7031-42E4-85F9-5E126A88138C}" destId="{F737EC41-D05A-4E1C-8945-DDDD28578B9B}" srcOrd="0" destOrd="0" parTransId="{0CC1E0BA-2370-40F2-82F5-45C9B00834FE}" sibTransId="{1636062B-9D1D-44DC-BD56-4CA51655FCCC}"/>
    <dgm:cxn modelId="{ADF861D2-9ED0-4FF8-A5FD-C10EBD119625}" type="presOf" srcId="{6C05B630-7031-42E4-85F9-5E126A88138C}" destId="{E29DAC74-4614-4CD5-B30E-54CBEDA7F601}" srcOrd="0" destOrd="0" presId="urn:microsoft.com/office/officeart/2005/8/layout/process1"/>
    <dgm:cxn modelId="{FA3CFD83-3D8F-4CEE-BD57-C72DCAD23A9F}" type="presOf" srcId="{A4AD08E7-7816-459D-9EC1-07A3C2A0F740}" destId="{C1DEE735-BEE4-40B4-ABD1-267C1087707C}" srcOrd="0" destOrd="0" presId="urn:microsoft.com/office/officeart/2005/8/layout/process1"/>
    <dgm:cxn modelId="{52ED8246-AB67-4064-8459-124608BA1703}" type="presOf" srcId="{C81206B3-ECBC-4089-9DE6-AA486FFAAFD1}" destId="{ACE426F5-16D9-4CF7-A369-B9CF0846B416}" srcOrd="0" destOrd="0" presId="urn:microsoft.com/office/officeart/2005/8/layout/process1"/>
    <dgm:cxn modelId="{1B95F4D3-76F2-43C2-BC63-2AB7FADB3BC3}" type="presOf" srcId="{1636062B-9D1D-44DC-BD56-4CA51655FCCC}" destId="{9DE6695E-6A55-408C-A83E-AC4E3864269C}" srcOrd="0" destOrd="0" presId="urn:microsoft.com/office/officeart/2005/8/layout/process1"/>
    <dgm:cxn modelId="{E8EE163E-E79C-4048-A92C-982463EFB991}" type="presOf" srcId="{500FB1C3-EE59-427A-8C67-594DF9A4613C}" destId="{C1DEE735-BEE4-40B4-ABD1-267C1087707C}" srcOrd="0" destOrd="4" presId="urn:microsoft.com/office/officeart/2005/8/layout/process1"/>
    <dgm:cxn modelId="{D824489E-ABFE-4CCB-B610-432F5210594A}" srcId="{A4AD08E7-7816-459D-9EC1-07A3C2A0F740}" destId="{123C5FB9-0AEA-4DB4-9AAC-61FBF47921AA}" srcOrd="4" destOrd="0" parTransId="{604EF584-6C2B-404C-94F8-880C5F301330}" sibTransId="{659A2080-9850-44C1-BE8A-9EA1CB3E6B8E}"/>
    <dgm:cxn modelId="{025E889B-6703-4075-99C5-44B36D3F87DF}" type="presOf" srcId="{66E89411-89B7-4CEF-A801-5F1ADF8E2621}" destId="{C1DEE735-BEE4-40B4-ABD1-267C1087707C}" srcOrd="0" destOrd="1" presId="urn:microsoft.com/office/officeart/2005/8/layout/process1"/>
    <dgm:cxn modelId="{2D3DBD31-2FE8-44D7-A2E9-2C42788A2954}" type="presOf" srcId="{1636062B-9D1D-44DC-BD56-4CA51655FCCC}" destId="{85E6830A-B7B5-4EDD-B00A-6C9166668408}" srcOrd="1" destOrd="0" presId="urn:microsoft.com/office/officeart/2005/8/layout/process1"/>
    <dgm:cxn modelId="{3A1B2823-EF2D-426D-92F1-30AC471849B2}" srcId="{A4AD08E7-7816-459D-9EC1-07A3C2A0F740}" destId="{66E89411-89B7-4CEF-A801-5F1ADF8E2621}" srcOrd="0" destOrd="0" parTransId="{45FB5ECE-3D34-4FD6-B6CC-6BD921CBC441}" sibTransId="{0FFF27B6-210A-446D-A7B4-82FD05E970DA}"/>
    <dgm:cxn modelId="{A072F563-A18E-43C1-A1AB-C64632D0B898}" type="presOf" srcId="{7010CA2E-8D2E-42BE-B807-D28C86EAB5E4}" destId="{B34E7F14-0561-4DA8-8BAC-37F51B1A687F}" srcOrd="0" destOrd="0" presId="urn:microsoft.com/office/officeart/2005/8/layout/process1"/>
    <dgm:cxn modelId="{D9FD503A-AEDB-40E1-A6DF-B83F1C3484E7}" srcId="{A4AD08E7-7816-459D-9EC1-07A3C2A0F740}" destId="{5EBA9795-00E2-4555-9B76-6C5D548D1A1F}" srcOrd="1" destOrd="0" parTransId="{0AE82E89-A2BB-4B47-8E66-E91AC8DD89F1}" sibTransId="{120597A9-02C2-4417-A809-31080BA5AD17}"/>
    <dgm:cxn modelId="{9B3449E0-E62A-4AEE-BAE3-234F221EA9DB}" type="presOf" srcId="{C81206B3-ECBC-4089-9DE6-AA486FFAAFD1}" destId="{41402FA2-F3BA-47D0-8A06-1FA3BDF51C7D}" srcOrd="1" destOrd="0" presId="urn:microsoft.com/office/officeart/2005/8/layout/process1"/>
    <dgm:cxn modelId="{F882FD73-E6C8-4764-A1D6-E9CF42EF640A}" type="presOf" srcId="{5EBA9795-00E2-4555-9B76-6C5D548D1A1F}" destId="{C1DEE735-BEE4-40B4-ABD1-267C1087707C}" srcOrd="0" destOrd="2" presId="urn:microsoft.com/office/officeart/2005/8/layout/process1"/>
    <dgm:cxn modelId="{AC91AD96-B640-486C-B400-60B0A545FAFD}" srcId="{6C05B630-7031-42E4-85F9-5E126A88138C}" destId="{7010CA2E-8D2E-42BE-B807-D28C86EAB5E4}" srcOrd="2" destOrd="0" parTransId="{360C3F45-7CD7-4D8A-8071-F680FACF6343}" sibTransId="{78273AD9-BF94-4A50-8DE5-2466A49BB49D}"/>
    <dgm:cxn modelId="{E0AE8444-FD78-4BE6-861E-C8CCDDC958A4}" type="presOf" srcId="{F737EC41-D05A-4E1C-8945-DDDD28578B9B}" destId="{25B62646-CC53-4DDC-A009-78294D909BD9}" srcOrd="0" destOrd="0" presId="urn:microsoft.com/office/officeart/2005/8/layout/process1"/>
    <dgm:cxn modelId="{DFE5C949-D99F-4C19-B8E0-7E2EF1103B6F}" type="presParOf" srcId="{E29DAC74-4614-4CD5-B30E-54CBEDA7F601}" destId="{25B62646-CC53-4DDC-A009-78294D909BD9}" srcOrd="0" destOrd="0" presId="urn:microsoft.com/office/officeart/2005/8/layout/process1"/>
    <dgm:cxn modelId="{02CA95EB-FA7E-4BFF-B211-3484E2BEB858}" type="presParOf" srcId="{E29DAC74-4614-4CD5-B30E-54CBEDA7F601}" destId="{9DE6695E-6A55-408C-A83E-AC4E3864269C}" srcOrd="1" destOrd="0" presId="urn:microsoft.com/office/officeart/2005/8/layout/process1"/>
    <dgm:cxn modelId="{DF151904-47AA-40DD-A430-F7EF37CEB0D2}" type="presParOf" srcId="{9DE6695E-6A55-408C-A83E-AC4E3864269C}" destId="{85E6830A-B7B5-4EDD-B00A-6C9166668408}" srcOrd="0" destOrd="0" presId="urn:microsoft.com/office/officeart/2005/8/layout/process1"/>
    <dgm:cxn modelId="{7283B10C-52AC-4371-9AFF-C0E342C05C4B}" type="presParOf" srcId="{E29DAC74-4614-4CD5-B30E-54CBEDA7F601}" destId="{C1DEE735-BEE4-40B4-ABD1-267C1087707C}" srcOrd="2" destOrd="0" presId="urn:microsoft.com/office/officeart/2005/8/layout/process1"/>
    <dgm:cxn modelId="{18924B45-6E95-4C6F-9D1F-4426F3757421}" type="presParOf" srcId="{E29DAC74-4614-4CD5-B30E-54CBEDA7F601}" destId="{ACE426F5-16D9-4CF7-A369-B9CF0846B416}" srcOrd="3" destOrd="0" presId="urn:microsoft.com/office/officeart/2005/8/layout/process1"/>
    <dgm:cxn modelId="{2341CF95-8A86-40FC-94ED-26203008550A}" type="presParOf" srcId="{ACE426F5-16D9-4CF7-A369-B9CF0846B416}" destId="{41402FA2-F3BA-47D0-8A06-1FA3BDF51C7D}" srcOrd="0" destOrd="0" presId="urn:microsoft.com/office/officeart/2005/8/layout/process1"/>
    <dgm:cxn modelId="{3F536BFC-82AC-40D3-8B6B-D262EAB0186A}" type="presParOf" srcId="{E29DAC74-4614-4CD5-B30E-54CBEDA7F601}" destId="{B34E7F14-0561-4DA8-8BAC-37F51B1A68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4DF616-35B6-4656-B6CB-F4A886964C21}" type="doc">
      <dgm:prSet loTypeId="urn:microsoft.com/office/officeart/2005/8/layout/process1" loCatId="process" qsTypeId="urn:microsoft.com/office/officeart/2005/8/quickstyle/simple5" qsCatId="simple" csTypeId="urn:microsoft.com/office/officeart/2005/8/colors/accent1_4" csCatId="accent1" phldr="1"/>
      <dgm:spPr/>
      <dgm:t>
        <a:bodyPr/>
        <a:lstStyle/>
        <a:p>
          <a:endParaRPr lang="en-IN"/>
        </a:p>
      </dgm:t>
    </dgm:pt>
    <dgm:pt modelId="{5567507E-6877-4DD2-92B3-3E6644D66BD0}">
      <dgm:prSet/>
      <dgm:spPr/>
      <dgm:t>
        <a:bodyPr/>
        <a:lstStyle/>
        <a:p>
          <a:pPr rtl="0"/>
          <a:r>
            <a:rPr lang="en-US" smtClean="0"/>
            <a:t>All attributes as considered in the current calculation process.</a:t>
          </a:r>
          <a:endParaRPr lang="en-IN"/>
        </a:p>
      </dgm:t>
    </dgm:pt>
    <dgm:pt modelId="{3600C3F8-1CAE-409A-B1F8-9BCC62AF6378}" type="parTrans" cxnId="{863749AA-58BB-4325-BEBF-A283CBDFAF08}">
      <dgm:prSet/>
      <dgm:spPr/>
      <dgm:t>
        <a:bodyPr/>
        <a:lstStyle/>
        <a:p>
          <a:endParaRPr lang="en-IN"/>
        </a:p>
      </dgm:t>
    </dgm:pt>
    <dgm:pt modelId="{E71E578A-E8F1-49F6-9475-AA163E542138}" type="sibTrans" cxnId="{863749AA-58BB-4325-BEBF-A283CBDFAF08}">
      <dgm:prSet/>
      <dgm:spPr/>
      <dgm:t>
        <a:bodyPr/>
        <a:lstStyle/>
        <a:p>
          <a:endParaRPr lang="en-IN"/>
        </a:p>
      </dgm:t>
    </dgm:pt>
    <dgm:pt modelId="{10B051F4-AAEC-424F-AC9A-A23ACD27AF1F}">
      <dgm:prSet/>
      <dgm:spPr/>
      <dgm:t>
        <a:bodyPr/>
        <a:lstStyle/>
        <a:p>
          <a:pPr rtl="0"/>
          <a:r>
            <a:rPr lang="en-US" dirty="0" smtClean="0"/>
            <a:t>Compounding – Use inflation rate to calculate the present value of past transactions.</a:t>
          </a:r>
          <a:endParaRPr lang="en-IN" dirty="0"/>
        </a:p>
      </dgm:t>
    </dgm:pt>
    <dgm:pt modelId="{066AE64F-B578-4B40-8B33-6753ADCA3B4D}" type="parTrans" cxnId="{131CB6D7-2BE7-4672-8EFF-E1A46C816307}">
      <dgm:prSet/>
      <dgm:spPr/>
      <dgm:t>
        <a:bodyPr/>
        <a:lstStyle/>
        <a:p>
          <a:endParaRPr lang="en-IN"/>
        </a:p>
      </dgm:t>
    </dgm:pt>
    <dgm:pt modelId="{382924DD-9E7D-4240-B0C6-401073AD6032}" type="sibTrans" cxnId="{131CB6D7-2BE7-4672-8EFF-E1A46C816307}">
      <dgm:prSet/>
      <dgm:spPr/>
      <dgm:t>
        <a:bodyPr/>
        <a:lstStyle/>
        <a:p>
          <a:endParaRPr lang="en-IN"/>
        </a:p>
      </dgm:t>
    </dgm:pt>
    <dgm:pt modelId="{08F2E796-A23A-4C18-9D4C-7F84B2881663}">
      <dgm:prSet/>
      <dgm:spPr/>
      <dgm:t>
        <a:bodyPr/>
        <a:lstStyle/>
        <a:p>
          <a:pPr rtl="0"/>
          <a:r>
            <a:rPr lang="en-US" dirty="0" smtClean="0"/>
            <a:t>Discounting – Use a predicted rate of growth to discount the estimated future value of transactions to present time.</a:t>
          </a:r>
          <a:endParaRPr lang="en-IN" dirty="0"/>
        </a:p>
      </dgm:t>
    </dgm:pt>
    <dgm:pt modelId="{2964D557-E290-4AB5-9063-5ED2660169AD}" type="parTrans" cxnId="{96AFE8A5-79A2-4C2C-8263-36AE23E3CD72}">
      <dgm:prSet/>
      <dgm:spPr/>
      <dgm:t>
        <a:bodyPr/>
        <a:lstStyle/>
        <a:p>
          <a:endParaRPr lang="en-IN"/>
        </a:p>
      </dgm:t>
    </dgm:pt>
    <dgm:pt modelId="{42A9E404-4D6F-4680-8385-CEC77BAA18E3}" type="sibTrans" cxnId="{96AFE8A5-79A2-4C2C-8263-36AE23E3CD72}">
      <dgm:prSet/>
      <dgm:spPr/>
      <dgm:t>
        <a:bodyPr/>
        <a:lstStyle/>
        <a:p>
          <a:endParaRPr lang="en-IN"/>
        </a:p>
      </dgm:t>
    </dgm:pt>
    <dgm:pt modelId="{25FC7FAD-C3B5-48F6-B180-667B045B6D16}">
      <dgm:prSet/>
      <dgm:spPr/>
      <dgm:t>
        <a:bodyPr/>
        <a:lstStyle/>
        <a:p>
          <a:pPr rtl="0"/>
          <a:r>
            <a:rPr lang="en-US" dirty="0" smtClean="0"/>
            <a:t>Takes into account estimated future value (vs. only past value in the current framework).</a:t>
          </a:r>
          <a:endParaRPr lang="en-IN" dirty="0"/>
        </a:p>
      </dgm:t>
    </dgm:pt>
    <dgm:pt modelId="{CB2F04B8-098A-4499-B789-F0FA47CD0D18}" type="parTrans" cxnId="{9129B416-D383-42A5-AE15-796DB78B2725}">
      <dgm:prSet/>
      <dgm:spPr/>
      <dgm:t>
        <a:bodyPr/>
        <a:lstStyle/>
        <a:p>
          <a:endParaRPr lang="en-IN"/>
        </a:p>
      </dgm:t>
    </dgm:pt>
    <dgm:pt modelId="{2D1F0C71-3B4A-438C-B81A-E36762016307}" type="sibTrans" cxnId="{9129B416-D383-42A5-AE15-796DB78B2725}">
      <dgm:prSet/>
      <dgm:spPr/>
      <dgm:t>
        <a:bodyPr/>
        <a:lstStyle/>
        <a:p>
          <a:endParaRPr lang="en-IN"/>
        </a:p>
      </dgm:t>
    </dgm:pt>
    <dgm:pt modelId="{A44C591C-C0AE-4761-862B-068ADB2FDB81}" type="pres">
      <dgm:prSet presAssocID="{FF4DF616-35B6-4656-B6CB-F4A886964C21}" presName="Name0" presStyleCnt="0">
        <dgm:presLayoutVars>
          <dgm:dir/>
          <dgm:resizeHandles val="exact"/>
        </dgm:presLayoutVars>
      </dgm:prSet>
      <dgm:spPr/>
      <dgm:t>
        <a:bodyPr/>
        <a:lstStyle/>
        <a:p>
          <a:endParaRPr lang="en-IN"/>
        </a:p>
      </dgm:t>
    </dgm:pt>
    <dgm:pt modelId="{86EAC80B-12CC-470B-9378-678818ABD83D}" type="pres">
      <dgm:prSet presAssocID="{5567507E-6877-4DD2-92B3-3E6644D66BD0}" presName="node" presStyleLbl="node1" presStyleIdx="0" presStyleCnt="4">
        <dgm:presLayoutVars>
          <dgm:bulletEnabled val="1"/>
        </dgm:presLayoutVars>
      </dgm:prSet>
      <dgm:spPr/>
      <dgm:t>
        <a:bodyPr/>
        <a:lstStyle/>
        <a:p>
          <a:endParaRPr lang="en-IN"/>
        </a:p>
      </dgm:t>
    </dgm:pt>
    <dgm:pt modelId="{F9663D1B-6170-42D6-BC8E-1A0F9A60063E}" type="pres">
      <dgm:prSet presAssocID="{E71E578A-E8F1-49F6-9475-AA163E542138}" presName="sibTrans" presStyleLbl="sibTrans2D1" presStyleIdx="0" presStyleCnt="3"/>
      <dgm:spPr/>
      <dgm:t>
        <a:bodyPr/>
        <a:lstStyle/>
        <a:p>
          <a:endParaRPr lang="en-IN"/>
        </a:p>
      </dgm:t>
    </dgm:pt>
    <dgm:pt modelId="{18DFDA6A-563B-45F1-A72F-CE3CBF960FE0}" type="pres">
      <dgm:prSet presAssocID="{E71E578A-E8F1-49F6-9475-AA163E542138}" presName="connectorText" presStyleLbl="sibTrans2D1" presStyleIdx="0" presStyleCnt="3"/>
      <dgm:spPr/>
      <dgm:t>
        <a:bodyPr/>
        <a:lstStyle/>
        <a:p>
          <a:endParaRPr lang="en-IN"/>
        </a:p>
      </dgm:t>
    </dgm:pt>
    <dgm:pt modelId="{566FFB0D-36F8-4088-ABF3-42D19624132B}" type="pres">
      <dgm:prSet presAssocID="{10B051F4-AAEC-424F-AC9A-A23ACD27AF1F}" presName="node" presStyleLbl="node1" presStyleIdx="1" presStyleCnt="4">
        <dgm:presLayoutVars>
          <dgm:bulletEnabled val="1"/>
        </dgm:presLayoutVars>
      </dgm:prSet>
      <dgm:spPr/>
      <dgm:t>
        <a:bodyPr/>
        <a:lstStyle/>
        <a:p>
          <a:endParaRPr lang="en-IN"/>
        </a:p>
      </dgm:t>
    </dgm:pt>
    <dgm:pt modelId="{B44B7E47-6692-4703-AC3D-5BE1B3CCDC68}" type="pres">
      <dgm:prSet presAssocID="{382924DD-9E7D-4240-B0C6-401073AD6032}" presName="sibTrans" presStyleLbl="sibTrans2D1" presStyleIdx="1" presStyleCnt="3"/>
      <dgm:spPr/>
      <dgm:t>
        <a:bodyPr/>
        <a:lstStyle/>
        <a:p>
          <a:endParaRPr lang="en-IN"/>
        </a:p>
      </dgm:t>
    </dgm:pt>
    <dgm:pt modelId="{E94110CA-35AB-432E-B8A6-1ECD2FCC0A0C}" type="pres">
      <dgm:prSet presAssocID="{382924DD-9E7D-4240-B0C6-401073AD6032}" presName="connectorText" presStyleLbl="sibTrans2D1" presStyleIdx="1" presStyleCnt="3"/>
      <dgm:spPr/>
      <dgm:t>
        <a:bodyPr/>
        <a:lstStyle/>
        <a:p>
          <a:endParaRPr lang="en-IN"/>
        </a:p>
      </dgm:t>
    </dgm:pt>
    <dgm:pt modelId="{657E2DCA-1DEB-4407-B066-A91F9694FF6B}" type="pres">
      <dgm:prSet presAssocID="{08F2E796-A23A-4C18-9D4C-7F84B2881663}" presName="node" presStyleLbl="node1" presStyleIdx="2" presStyleCnt="4">
        <dgm:presLayoutVars>
          <dgm:bulletEnabled val="1"/>
        </dgm:presLayoutVars>
      </dgm:prSet>
      <dgm:spPr/>
      <dgm:t>
        <a:bodyPr/>
        <a:lstStyle/>
        <a:p>
          <a:endParaRPr lang="en-IN"/>
        </a:p>
      </dgm:t>
    </dgm:pt>
    <dgm:pt modelId="{FCCE5A0E-F89C-4355-9BDA-FD34B4DCE02F}" type="pres">
      <dgm:prSet presAssocID="{42A9E404-4D6F-4680-8385-CEC77BAA18E3}" presName="sibTrans" presStyleLbl="sibTrans2D1" presStyleIdx="2" presStyleCnt="3"/>
      <dgm:spPr/>
      <dgm:t>
        <a:bodyPr/>
        <a:lstStyle/>
        <a:p>
          <a:endParaRPr lang="en-IN"/>
        </a:p>
      </dgm:t>
    </dgm:pt>
    <dgm:pt modelId="{77B9D78A-6215-401F-A965-5109BEC780BD}" type="pres">
      <dgm:prSet presAssocID="{42A9E404-4D6F-4680-8385-CEC77BAA18E3}" presName="connectorText" presStyleLbl="sibTrans2D1" presStyleIdx="2" presStyleCnt="3"/>
      <dgm:spPr/>
      <dgm:t>
        <a:bodyPr/>
        <a:lstStyle/>
        <a:p>
          <a:endParaRPr lang="en-IN"/>
        </a:p>
      </dgm:t>
    </dgm:pt>
    <dgm:pt modelId="{4A005EF0-E357-4F59-833D-C11A1590D58C}" type="pres">
      <dgm:prSet presAssocID="{25FC7FAD-C3B5-48F6-B180-667B045B6D16}" presName="node" presStyleLbl="node1" presStyleIdx="3" presStyleCnt="4">
        <dgm:presLayoutVars>
          <dgm:bulletEnabled val="1"/>
        </dgm:presLayoutVars>
      </dgm:prSet>
      <dgm:spPr/>
      <dgm:t>
        <a:bodyPr/>
        <a:lstStyle/>
        <a:p>
          <a:endParaRPr lang="en-IN"/>
        </a:p>
      </dgm:t>
    </dgm:pt>
  </dgm:ptLst>
  <dgm:cxnLst>
    <dgm:cxn modelId="{FFFD7699-AA22-4CFD-9D07-3110FBCE8DEA}" type="presOf" srcId="{42A9E404-4D6F-4680-8385-CEC77BAA18E3}" destId="{77B9D78A-6215-401F-A965-5109BEC780BD}" srcOrd="1" destOrd="0" presId="urn:microsoft.com/office/officeart/2005/8/layout/process1"/>
    <dgm:cxn modelId="{D32CA3D4-B037-46C2-A260-7E29FA93D105}" type="presOf" srcId="{E71E578A-E8F1-49F6-9475-AA163E542138}" destId="{F9663D1B-6170-42D6-BC8E-1A0F9A60063E}" srcOrd="0" destOrd="0" presId="urn:microsoft.com/office/officeart/2005/8/layout/process1"/>
    <dgm:cxn modelId="{D3692CFA-2E5E-40FC-A2CD-A24D620C2255}" type="presOf" srcId="{5567507E-6877-4DD2-92B3-3E6644D66BD0}" destId="{86EAC80B-12CC-470B-9378-678818ABD83D}" srcOrd="0" destOrd="0" presId="urn:microsoft.com/office/officeart/2005/8/layout/process1"/>
    <dgm:cxn modelId="{D3BD3C76-026C-4760-B577-A5D6176FB08F}" type="presOf" srcId="{382924DD-9E7D-4240-B0C6-401073AD6032}" destId="{E94110CA-35AB-432E-B8A6-1ECD2FCC0A0C}" srcOrd="1" destOrd="0" presId="urn:microsoft.com/office/officeart/2005/8/layout/process1"/>
    <dgm:cxn modelId="{FCA37395-2367-49EA-82F2-D6B8A9FC9886}" type="presOf" srcId="{10B051F4-AAEC-424F-AC9A-A23ACD27AF1F}" destId="{566FFB0D-36F8-4088-ABF3-42D19624132B}" srcOrd="0" destOrd="0" presId="urn:microsoft.com/office/officeart/2005/8/layout/process1"/>
    <dgm:cxn modelId="{96AFE8A5-79A2-4C2C-8263-36AE23E3CD72}" srcId="{FF4DF616-35B6-4656-B6CB-F4A886964C21}" destId="{08F2E796-A23A-4C18-9D4C-7F84B2881663}" srcOrd="2" destOrd="0" parTransId="{2964D557-E290-4AB5-9063-5ED2660169AD}" sibTransId="{42A9E404-4D6F-4680-8385-CEC77BAA18E3}"/>
    <dgm:cxn modelId="{11D11609-F8FE-42B8-9572-70653731D0FF}" type="presOf" srcId="{E71E578A-E8F1-49F6-9475-AA163E542138}" destId="{18DFDA6A-563B-45F1-A72F-CE3CBF960FE0}" srcOrd="1" destOrd="0" presId="urn:microsoft.com/office/officeart/2005/8/layout/process1"/>
    <dgm:cxn modelId="{61ED3F6A-8570-490F-A6CD-53A7C65107F7}" type="presOf" srcId="{42A9E404-4D6F-4680-8385-CEC77BAA18E3}" destId="{FCCE5A0E-F89C-4355-9BDA-FD34B4DCE02F}" srcOrd="0" destOrd="0" presId="urn:microsoft.com/office/officeart/2005/8/layout/process1"/>
    <dgm:cxn modelId="{131CB6D7-2BE7-4672-8EFF-E1A46C816307}" srcId="{FF4DF616-35B6-4656-B6CB-F4A886964C21}" destId="{10B051F4-AAEC-424F-AC9A-A23ACD27AF1F}" srcOrd="1" destOrd="0" parTransId="{066AE64F-B578-4B40-8B33-6753ADCA3B4D}" sibTransId="{382924DD-9E7D-4240-B0C6-401073AD6032}"/>
    <dgm:cxn modelId="{DD1D7291-80E9-4E5A-A6FF-DFDC7CC55539}" type="presOf" srcId="{08F2E796-A23A-4C18-9D4C-7F84B2881663}" destId="{657E2DCA-1DEB-4407-B066-A91F9694FF6B}" srcOrd="0" destOrd="0" presId="urn:microsoft.com/office/officeart/2005/8/layout/process1"/>
    <dgm:cxn modelId="{863749AA-58BB-4325-BEBF-A283CBDFAF08}" srcId="{FF4DF616-35B6-4656-B6CB-F4A886964C21}" destId="{5567507E-6877-4DD2-92B3-3E6644D66BD0}" srcOrd="0" destOrd="0" parTransId="{3600C3F8-1CAE-409A-B1F8-9BCC62AF6378}" sibTransId="{E71E578A-E8F1-49F6-9475-AA163E542138}"/>
    <dgm:cxn modelId="{4BAA8152-BAD1-451C-904F-7923F90DD084}" type="presOf" srcId="{FF4DF616-35B6-4656-B6CB-F4A886964C21}" destId="{A44C591C-C0AE-4761-862B-068ADB2FDB81}" srcOrd="0" destOrd="0" presId="urn:microsoft.com/office/officeart/2005/8/layout/process1"/>
    <dgm:cxn modelId="{244BC421-2A29-46C7-98AE-F3DF423577FB}" type="presOf" srcId="{25FC7FAD-C3B5-48F6-B180-667B045B6D16}" destId="{4A005EF0-E357-4F59-833D-C11A1590D58C}" srcOrd="0" destOrd="0" presId="urn:microsoft.com/office/officeart/2005/8/layout/process1"/>
    <dgm:cxn modelId="{06ACB061-3014-4021-9E3C-12B2CA4D2217}" type="presOf" srcId="{382924DD-9E7D-4240-B0C6-401073AD6032}" destId="{B44B7E47-6692-4703-AC3D-5BE1B3CCDC68}" srcOrd="0" destOrd="0" presId="urn:microsoft.com/office/officeart/2005/8/layout/process1"/>
    <dgm:cxn modelId="{9129B416-D383-42A5-AE15-796DB78B2725}" srcId="{FF4DF616-35B6-4656-B6CB-F4A886964C21}" destId="{25FC7FAD-C3B5-48F6-B180-667B045B6D16}" srcOrd="3" destOrd="0" parTransId="{CB2F04B8-098A-4499-B789-F0FA47CD0D18}" sibTransId="{2D1F0C71-3B4A-438C-B81A-E36762016307}"/>
    <dgm:cxn modelId="{BAD073AA-9FD5-4B44-9D78-D6E6EF912D82}" type="presParOf" srcId="{A44C591C-C0AE-4761-862B-068ADB2FDB81}" destId="{86EAC80B-12CC-470B-9378-678818ABD83D}" srcOrd="0" destOrd="0" presId="urn:microsoft.com/office/officeart/2005/8/layout/process1"/>
    <dgm:cxn modelId="{50CA52A8-CA3A-4796-AF9E-CB46A11DCAA7}" type="presParOf" srcId="{A44C591C-C0AE-4761-862B-068ADB2FDB81}" destId="{F9663D1B-6170-42D6-BC8E-1A0F9A60063E}" srcOrd="1" destOrd="0" presId="urn:microsoft.com/office/officeart/2005/8/layout/process1"/>
    <dgm:cxn modelId="{760E2F2D-E333-4659-9601-53DCB95BC543}" type="presParOf" srcId="{F9663D1B-6170-42D6-BC8E-1A0F9A60063E}" destId="{18DFDA6A-563B-45F1-A72F-CE3CBF960FE0}" srcOrd="0" destOrd="0" presId="urn:microsoft.com/office/officeart/2005/8/layout/process1"/>
    <dgm:cxn modelId="{E94E7A1E-58C8-4FFC-B1FA-BA72A22DDF68}" type="presParOf" srcId="{A44C591C-C0AE-4761-862B-068ADB2FDB81}" destId="{566FFB0D-36F8-4088-ABF3-42D19624132B}" srcOrd="2" destOrd="0" presId="urn:microsoft.com/office/officeart/2005/8/layout/process1"/>
    <dgm:cxn modelId="{EDB01727-EAF8-4F0A-843E-F456830F7ED6}" type="presParOf" srcId="{A44C591C-C0AE-4761-862B-068ADB2FDB81}" destId="{B44B7E47-6692-4703-AC3D-5BE1B3CCDC68}" srcOrd="3" destOrd="0" presId="urn:microsoft.com/office/officeart/2005/8/layout/process1"/>
    <dgm:cxn modelId="{D7B8AF32-75B9-48AE-8388-BA03ACEEE0A4}" type="presParOf" srcId="{B44B7E47-6692-4703-AC3D-5BE1B3CCDC68}" destId="{E94110CA-35AB-432E-B8A6-1ECD2FCC0A0C}" srcOrd="0" destOrd="0" presId="urn:microsoft.com/office/officeart/2005/8/layout/process1"/>
    <dgm:cxn modelId="{609ABD73-247A-4FA8-BB4F-0DE1A451B775}" type="presParOf" srcId="{A44C591C-C0AE-4761-862B-068ADB2FDB81}" destId="{657E2DCA-1DEB-4407-B066-A91F9694FF6B}" srcOrd="4" destOrd="0" presId="urn:microsoft.com/office/officeart/2005/8/layout/process1"/>
    <dgm:cxn modelId="{335AB38E-F89C-49C8-B4F2-0A74D6607430}" type="presParOf" srcId="{A44C591C-C0AE-4761-862B-068ADB2FDB81}" destId="{FCCE5A0E-F89C-4355-9BDA-FD34B4DCE02F}" srcOrd="5" destOrd="0" presId="urn:microsoft.com/office/officeart/2005/8/layout/process1"/>
    <dgm:cxn modelId="{A51B599B-D3B6-4D18-80D0-8DB79AB1693E}" type="presParOf" srcId="{FCCE5A0E-F89C-4355-9BDA-FD34B4DCE02F}" destId="{77B9D78A-6215-401F-A965-5109BEC780BD}" srcOrd="0" destOrd="0" presId="urn:microsoft.com/office/officeart/2005/8/layout/process1"/>
    <dgm:cxn modelId="{F2F14135-345F-4C3F-95B5-33FF9778EF6F}" type="presParOf" srcId="{A44C591C-C0AE-4761-862B-068ADB2FDB81}" destId="{4A005EF0-E357-4F59-833D-C11A1590D58C}"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B5D514-4366-4D9D-BDF3-0C00793413C0}" type="doc">
      <dgm:prSet loTypeId="urn:microsoft.com/office/officeart/2005/8/layout/orgChart1" loCatId="hierarchy" qsTypeId="urn:microsoft.com/office/officeart/2005/8/quickstyle/simple3" qsCatId="simple" csTypeId="urn:microsoft.com/office/officeart/2005/8/colors/accent2_5" csCatId="accent2" phldr="1"/>
      <dgm:spPr/>
      <dgm:t>
        <a:bodyPr/>
        <a:lstStyle/>
        <a:p>
          <a:endParaRPr lang="en-IN"/>
        </a:p>
      </dgm:t>
    </dgm:pt>
    <dgm:pt modelId="{2610326A-F020-4D61-B825-43CF9D06F98E}">
      <dgm:prSet phldrT="[Text]" custT="1"/>
      <dgm:spPr/>
      <dgm:t>
        <a:bodyPr/>
        <a:lstStyle/>
        <a:p>
          <a:r>
            <a:rPr lang="en-US" sz="1800" dirty="0" smtClean="0"/>
            <a:t>CLTV</a:t>
          </a:r>
          <a:endParaRPr lang="en-IN" sz="1800" dirty="0"/>
        </a:p>
      </dgm:t>
    </dgm:pt>
    <dgm:pt modelId="{4C948D6C-AD7D-4A08-9BAE-F9613D0939FD}" type="parTrans" cxnId="{5BE5A75C-6CAA-4680-98D7-37AAC3D060C6}">
      <dgm:prSet/>
      <dgm:spPr/>
      <dgm:t>
        <a:bodyPr/>
        <a:lstStyle/>
        <a:p>
          <a:endParaRPr lang="en-IN" sz="1400"/>
        </a:p>
      </dgm:t>
    </dgm:pt>
    <dgm:pt modelId="{BD224351-55C5-4F4F-AC24-1B5675B29393}" type="sibTrans" cxnId="{5BE5A75C-6CAA-4680-98D7-37AAC3D060C6}">
      <dgm:prSet/>
      <dgm:spPr/>
      <dgm:t>
        <a:bodyPr/>
        <a:lstStyle/>
        <a:p>
          <a:endParaRPr lang="en-IN" sz="1400"/>
        </a:p>
      </dgm:t>
    </dgm:pt>
    <dgm:pt modelId="{E9E1F106-E450-463A-A86C-E4A29B55A7D7}">
      <dgm:prSet phldrT="[Text]" custT="1"/>
      <dgm:spPr/>
      <dgm:t>
        <a:bodyPr/>
        <a:lstStyle/>
        <a:p>
          <a:r>
            <a:rPr lang="en-US" sz="1800" dirty="0" smtClean="0"/>
            <a:t>Past</a:t>
          </a:r>
          <a:endParaRPr lang="en-IN" sz="1800" dirty="0"/>
        </a:p>
      </dgm:t>
    </dgm:pt>
    <dgm:pt modelId="{CCD3677B-8C97-4684-9D16-3B00D98243F5}" type="parTrans" cxnId="{53740F95-6049-49FC-AD7E-0CF8D963C2BF}">
      <dgm:prSet/>
      <dgm:spPr/>
      <dgm:t>
        <a:bodyPr/>
        <a:lstStyle/>
        <a:p>
          <a:endParaRPr lang="en-IN" sz="1400"/>
        </a:p>
      </dgm:t>
    </dgm:pt>
    <dgm:pt modelId="{39F0C89B-B0DE-4238-AC33-420A740971AD}" type="sibTrans" cxnId="{53740F95-6049-49FC-AD7E-0CF8D963C2BF}">
      <dgm:prSet/>
      <dgm:spPr/>
      <dgm:t>
        <a:bodyPr/>
        <a:lstStyle/>
        <a:p>
          <a:endParaRPr lang="en-IN" sz="1400"/>
        </a:p>
      </dgm:t>
    </dgm:pt>
    <dgm:pt modelId="{9EFDC56D-EDE1-4833-8D91-C1C429C8E6C6}">
      <dgm:prSet phldrT="[Text]" custT="1"/>
      <dgm:spPr/>
      <dgm:t>
        <a:bodyPr/>
        <a:lstStyle/>
        <a:p>
          <a:r>
            <a:rPr lang="en-US" sz="1800" dirty="0" smtClean="0"/>
            <a:t>Service</a:t>
          </a:r>
          <a:endParaRPr lang="en-IN" sz="1800" dirty="0"/>
        </a:p>
      </dgm:t>
    </dgm:pt>
    <dgm:pt modelId="{F94F58A2-5F28-4EE7-831D-5BB6D1302AC6}" type="parTrans" cxnId="{4D7EA1D8-E6B2-4986-B8F1-16477ACFB72D}">
      <dgm:prSet/>
      <dgm:spPr/>
      <dgm:t>
        <a:bodyPr/>
        <a:lstStyle/>
        <a:p>
          <a:endParaRPr lang="en-IN" sz="1400"/>
        </a:p>
      </dgm:t>
    </dgm:pt>
    <dgm:pt modelId="{DBF55F91-5E03-4C93-8090-F4F2BC390742}" type="sibTrans" cxnId="{4D7EA1D8-E6B2-4986-B8F1-16477ACFB72D}">
      <dgm:prSet/>
      <dgm:spPr/>
      <dgm:t>
        <a:bodyPr/>
        <a:lstStyle/>
        <a:p>
          <a:endParaRPr lang="en-IN" sz="1400"/>
        </a:p>
      </dgm:t>
    </dgm:pt>
    <dgm:pt modelId="{3250AFFD-8B8E-4C4B-AF2C-5444E91E161A}">
      <dgm:prSet phldrT="[Text]" custT="1"/>
      <dgm:spPr/>
      <dgm:t>
        <a:bodyPr/>
        <a:lstStyle/>
        <a:p>
          <a:r>
            <a:rPr lang="en-US" sz="1800" dirty="0" smtClean="0"/>
            <a:t>Sales</a:t>
          </a:r>
          <a:endParaRPr lang="en-IN" sz="1800" dirty="0"/>
        </a:p>
      </dgm:t>
    </dgm:pt>
    <dgm:pt modelId="{72C4BFE7-26E0-424D-BB45-7375877C3436}" type="sibTrans" cxnId="{9B0DAC46-B036-4950-8BCB-67EE1CAC550D}">
      <dgm:prSet/>
      <dgm:spPr/>
      <dgm:t>
        <a:bodyPr/>
        <a:lstStyle/>
        <a:p>
          <a:endParaRPr lang="en-IN" sz="1400"/>
        </a:p>
      </dgm:t>
    </dgm:pt>
    <dgm:pt modelId="{F42D740B-9D3B-4D26-89E2-31FDAF989E66}" type="parTrans" cxnId="{9B0DAC46-B036-4950-8BCB-67EE1CAC550D}">
      <dgm:prSet/>
      <dgm:spPr/>
      <dgm:t>
        <a:bodyPr/>
        <a:lstStyle/>
        <a:p>
          <a:endParaRPr lang="en-IN" sz="1400"/>
        </a:p>
      </dgm:t>
    </dgm:pt>
    <dgm:pt modelId="{16EF0338-8E89-4A80-A604-23B7DBF7161A}">
      <dgm:prSet phldrT="[Text]" custT="1"/>
      <dgm:spPr>
        <a:solidFill>
          <a:schemeClr val="accent2">
            <a:lumMod val="40000"/>
            <a:lumOff val="60000"/>
          </a:schemeClr>
        </a:solidFill>
      </dgm:spPr>
      <dgm:t>
        <a:bodyPr/>
        <a:lstStyle/>
        <a:p>
          <a:r>
            <a:rPr lang="en-US" sz="1800" dirty="0" smtClean="0"/>
            <a:t>Referral</a:t>
          </a:r>
          <a:endParaRPr lang="en-IN" sz="1800" dirty="0"/>
        </a:p>
      </dgm:t>
    </dgm:pt>
    <dgm:pt modelId="{FA24E969-D4DB-4AE9-A348-51BD0DD9AFF1}" type="parTrans" cxnId="{6C18AF6B-4168-4A36-9742-0A60B95A8078}">
      <dgm:prSet/>
      <dgm:spPr/>
      <dgm:t>
        <a:bodyPr/>
        <a:lstStyle/>
        <a:p>
          <a:endParaRPr lang="en-IN" sz="1400"/>
        </a:p>
      </dgm:t>
    </dgm:pt>
    <dgm:pt modelId="{A66D113A-B558-4EC7-AD38-CD87752F9BFF}" type="sibTrans" cxnId="{6C18AF6B-4168-4A36-9742-0A60B95A8078}">
      <dgm:prSet/>
      <dgm:spPr/>
      <dgm:t>
        <a:bodyPr/>
        <a:lstStyle/>
        <a:p>
          <a:endParaRPr lang="en-IN" sz="1400"/>
        </a:p>
      </dgm:t>
    </dgm:pt>
    <dgm:pt modelId="{515965CC-3360-4374-BD58-F0FC7C5D2DF7}">
      <dgm:prSet phldrT="[Text]" custT="1"/>
      <dgm:spPr>
        <a:solidFill>
          <a:schemeClr val="accent2">
            <a:lumMod val="40000"/>
            <a:lumOff val="60000"/>
          </a:schemeClr>
        </a:solidFill>
      </dgm:spPr>
      <dgm:t>
        <a:bodyPr/>
        <a:lstStyle/>
        <a:p>
          <a:r>
            <a:rPr lang="en-US" sz="1800" dirty="0" smtClean="0"/>
            <a:t>Loyalty</a:t>
          </a:r>
          <a:endParaRPr lang="en-IN" sz="1800" dirty="0"/>
        </a:p>
      </dgm:t>
    </dgm:pt>
    <dgm:pt modelId="{9222E6F2-1F96-4A5E-A5E5-69D3B21CE271}" type="parTrans" cxnId="{56422362-CBAE-4D2A-BD2C-2ABB6F421A9D}">
      <dgm:prSet/>
      <dgm:spPr/>
      <dgm:t>
        <a:bodyPr/>
        <a:lstStyle/>
        <a:p>
          <a:endParaRPr lang="en-IN" sz="1400"/>
        </a:p>
      </dgm:t>
    </dgm:pt>
    <dgm:pt modelId="{6359F94B-30CC-4790-AA71-5F56B8A513DF}" type="sibTrans" cxnId="{56422362-CBAE-4D2A-BD2C-2ABB6F421A9D}">
      <dgm:prSet/>
      <dgm:spPr/>
      <dgm:t>
        <a:bodyPr/>
        <a:lstStyle/>
        <a:p>
          <a:endParaRPr lang="en-IN" sz="1400"/>
        </a:p>
      </dgm:t>
    </dgm:pt>
    <dgm:pt modelId="{11FFA39A-09E0-4E8C-86BA-D55A7B64ED26}">
      <dgm:prSet phldrT="[Text]" custT="1"/>
      <dgm:spPr/>
      <dgm:t>
        <a:bodyPr/>
        <a:lstStyle/>
        <a:p>
          <a:r>
            <a:rPr lang="en-US" sz="1800" dirty="0" smtClean="0"/>
            <a:t>Future</a:t>
          </a:r>
        </a:p>
      </dgm:t>
    </dgm:pt>
    <dgm:pt modelId="{FC589DA7-DBBF-427B-8B03-5A9DD92A5A1F}" type="parTrans" cxnId="{5556B50D-047F-4E12-89B0-416A52C4A694}">
      <dgm:prSet/>
      <dgm:spPr/>
      <dgm:t>
        <a:bodyPr/>
        <a:lstStyle/>
        <a:p>
          <a:endParaRPr lang="en-IN" sz="1400"/>
        </a:p>
      </dgm:t>
    </dgm:pt>
    <dgm:pt modelId="{82E2EFBC-D7DB-49BC-8446-729A3B6E28F1}" type="sibTrans" cxnId="{5556B50D-047F-4E12-89B0-416A52C4A694}">
      <dgm:prSet/>
      <dgm:spPr/>
      <dgm:t>
        <a:bodyPr/>
        <a:lstStyle/>
        <a:p>
          <a:endParaRPr lang="en-IN" sz="1400"/>
        </a:p>
      </dgm:t>
    </dgm:pt>
    <dgm:pt modelId="{1F070D4E-244D-45DF-870F-643D41CB58F9}">
      <dgm:prSet phldrT="[Text]" custT="1"/>
      <dgm:spPr/>
      <dgm:t>
        <a:bodyPr/>
        <a:lstStyle/>
        <a:p>
          <a:r>
            <a:rPr lang="en-US" sz="1800" dirty="0" smtClean="0"/>
            <a:t>Service</a:t>
          </a:r>
        </a:p>
      </dgm:t>
    </dgm:pt>
    <dgm:pt modelId="{BA62998F-6B35-4765-BB3C-8F9A26BEBD4F}" type="parTrans" cxnId="{BEA814C3-9B38-418B-BFD3-03CD99098518}">
      <dgm:prSet/>
      <dgm:spPr/>
      <dgm:t>
        <a:bodyPr/>
        <a:lstStyle/>
        <a:p>
          <a:endParaRPr lang="en-IN" sz="1400"/>
        </a:p>
      </dgm:t>
    </dgm:pt>
    <dgm:pt modelId="{82BC5C9F-B25D-4A0D-92DA-E4FBF73D4C59}" type="sibTrans" cxnId="{BEA814C3-9B38-418B-BFD3-03CD99098518}">
      <dgm:prSet/>
      <dgm:spPr/>
      <dgm:t>
        <a:bodyPr/>
        <a:lstStyle/>
        <a:p>
          <a:endParaRPr lang="en-IN" sz="1400"/>
        </a:p>
      </dgm:t>
    </dgm:pt>
    <dgm:pt modelId="{300B7BE2-B258-440F-B873-D57BD1A8CEB7}">
      <dgm:prSet phldrT="[Text]" custT="1"/>
      <dgm:spPr>
        <a:solidFill>
          <a:schemeClr val="accent2">
            <a:lumMod val="40000"/>
            <a:lumOff val="60000"/>
          </a:schemeClr>
        </a:solidFill>
      </dgm:spPr>
      <dgm:t>
        <a:bodyPr/>
        <a:lstStyle/>
        <a:p>
          <a:r>
            <a:rPr lang="en-US" sz="1800" dirty="0" smtClean="0"/>
            <a:t>Referral</a:t>
          </a:r>
        </a:p>
      </dgm:t>
    </dgm:pt>
    <dgm:pt modelId="{8C509AED-401A-46AC-94F1-8A2115701865}" type="parTrans" cxnId="{38780B97-F2AF-4461-8522-5D46AEB795F5}">
      <dgm:prSet/>
      <dgm:spPr/>
      <dgm:t>
        <a:bodyPr/>
        <a:lstStyle/>
        <a:p>
          <a:endParaRPr lang="en-IN" sz="1400"/>
        </a:p>
      </dgm:t>
    </dgm:pt>
    <dgm:pt modelId="{81F1EBD1-512D-4FA1-BE8C-6D940CE1FD60}" type="sibTrans" cxnId="{38780B97-F2AF-4461-8522-5D46AEB795F5}">
      <dgm:prSet/>
      <dgm:spPr/>
      <dgm:t>
        <a:bodyPr/>
        <a:lstStyle/>
        <a:p>
          <a:endParaRPr lang="en-IN" sz="1400"/>
        </a:p>
      </dgm:t>
    </dgm:pt>
    <dgm:pt modelId="{5E266A5B-0EBF-49D3-802C-A8524EA5CDB3}">
      <dgm:prSet phldrT="[Text]" custT="1"/>
      <dgm:spPr>
        <a:solidFill>
          <a:schemeClr val="accent2">
            <a:lumMod val="40000"/>
            <a:lumOff val="60000"/>
          </a:schemeClr>
        </a:solidFill>
      </dgm:spPr>
      <dgm:t>
        <a:bodyPr/>
        <a:lstStyle/>
        <a:p>
          <a:r>
            <a:rPr lang="en-US" sz="1800" smtClean="0"/>
            <a:t>Loyalty</a:t>
          </a:r>
          <a:endParaRPr lang="en-US" sz="1800" dirty="0" smtClean="0"/>
        </a:p>
      </dgm:t>
    </dgm:pt>
    <dgm:pt modelId="{B359DA96-5C05-4D17-98B0-950BB5AE51A1}" type="parTrans" cxnId="{AF3A0B13-1C8F-4895-BD03-6B9965849A4A}">
      <dgm:prSet/>
      <dgm:spPr/>
      <dgm:t>
        <a:bodyPr/>
        <a:lstStyle/>
        <a:p>
          <a:endParaRPr lang="en-IN" sz="1400"/>
        </a:p>
      </dgm:t>
    </dgm:pt>
    <dgm:pt modelId="{57BB3230-7725-48A8-8F59-1B7E2765F48C}" type="sibTrans" cxnId="{AF3A0B13-1C8F-4895-BD03-6B9965849A4A}">
      <dgm:prSet/>
      <dgm:spPr/>
      <dgm:t>
        <a:bodyPr/>
        <a:lstStyle/>
        <a:p>
          <a:endParaRPr lang="en-IN" sz="1400"/>
        </a:p>
      </dgm:t>
    </dgm:pt>
    <dgm:pt modelId="{79095AA7-07A7-4645-AF53-8D4DF4B1B0A2}" type="pres">
      <dgm:prSet presAssocID="{11B5D514-4366-4D9D-BDF3-0C00793413C0}" presName="hierChild1" presStyleCnt="0">
        <dgm:presLayoutVars>
          <dgm:orgChart val="1"/>
          <dgm:chPref val="1"/>
          <dgm:dir/>
          <dgm:animOne val="branch"/>
          <dgm:animLvl val="lvl"/>
          <dgm:resizeHandles/>
        </dgm:presLayoutVars>
      </dgm:prSet>
      <dgm:spPr/>
      <dgm:t>
        <a:bodyPr/>
        <a:lstStyle/>
        <a:p>
          <a:endParaRPr lang="en-IN"/>
        </a:p>
      </dgm:t>
    </dgm:pt>
    <dgm:pt modelId="{63927EB8-21A8-4FCB-B2E5-0D0845290A49}" type="pres">
      <dgm:prSet presAssocID="{2610326A-F020-4D61-B825-43CF9D06F98E}" presName="hierRoot1" presStyleCnt="0">
        <dgm:presLayoutVars>
          <dgm:hierBranch val="init"/>
        </dgm:presLayoutVars>
      </dgm:prSet>
      <dgm:spPr/>
    </dgm:pt>
    <dgm:pt modelId="{6246D0A3-19DD-466F-8D0F-40B8B0B18E6C}" type="pres">
      <dgm:prSet presAssocID="{2610326A-F020-4D61-B825-43CF9D06F98E}" presName="rootComposite1" presStyleCnt="0"/>
      <dgm:spPr/>
    </dgm:pt>
    <dgm:pt modelId="{6FB4C52E-6044-40F5-89F2-FE47961A304A}" type="pres">
      <dgm:prSet presAssocID="{2610326A-F020-4D61-B825-43CF9D06F98E}" presName="rootText1" presStyleLbl="node0" presStyleIdx="0" presStyleCnt="1">
        <dgm:presLayoutVars>
          <dgm:chPref val="3"/>
        </dgm:presLayoutVars>
      </dgm:prSet>
      <dgm:spPr/>
      <dgm:t>
        <a:bodyPr/>
        <a:lstStyle/>
        <a:p>
          <a:endParaRPr lang="en-IN"/>
        </a:p>
      </dgm:t>
    </dgm:pt>
    <dgm:pt modelId="{9E9161B7-10E8-458C-A7EE-0E631731205E}" type="pres">
      <dgm:prSet presAssocID="{2610326A-F020-4D61-B825-43CF9D06F98E}" presName="rootConnector1" presStyleLbl="node1" presStyleIdx="0" presStyleCnt="0"/>
      <dgm:spPr/>
      <dgm:t>
        <a:bodyPr/>
        <a:lstStyle/>
        <a:p>
          <a:endParaRPr lang="en-IN"/>
        </a:p>
      </dgm:t>
    </dgm:pt>
    <dgm:pt modelId="{57AFBF26-41AB-4D66-8333-C5C2D2AA7EA2}" type="pres">
      <dgm:prSet presAssocID="{2610326A-F020-4D61-B825-43CF9D06F98E}" presName="hierChild2" presStyleCnt="0"/>
      <dgm:spPr/>
    </dgm:pt>
    <dgm:pt modelId="{65F10067-C70C-4267-BDE9-2C768DD0A5A9}" type="pres">
      <dgm:prSet presAssocID="{CCD3677B-8C97-4684-9D16-3B00D98243F5}" presName="Name37" presStyleLbl="parChTrans1D2" presStyleIdx="0" presStyleCnt="2"/>
      <dgm:spPr/>
      <dgm:t>
        <a:bodyPr/>
        <a:lstStyle/>
        <a:p>
          <a:endParaRPr lang="en-IN"/>
        </a:p>
      </dgm:t>
    </dgm:pt>
    <dgm:pt modelId="{FD0146A9-51CB-49EA-8044-D98386CBF955}" type="pres">
      <dgm:prSet presAssocID="{E9E1F106-E450-463A-A86C-E4A29B55A7D7}" presName="hierRoot2" presStyleCnt="0">
        <dgm:presLayoutVars>
          <dgm:hierBranch val="init"/>
        </dgm:presLayoutVars>
      </dgm:prSet>
      <dgm:spPr/>
    </dgm:pt>
    <dgm:pt modelId="{7291A77E-D6EB-426C-98AF-1606CFFAE4A2}" type="pres">
      <dgm:prSet presAssocID="{E9E1F106-E450-463A-A86C-E4A29B55A7D7}" presName="rootComposite" presStyleCnt="0"/>
      <dgm:spPr/>
    </dgm:pt>
    <dgm:pt modelId="{33A88B1C-ABD9-48E7-81C8-93292C8798C3}" type="pres">
      <dgm:prSet presAssocID="{E9E1F106-E450-463A-A86C-E4A29B55A7D7}" presName="rootText" presStyleLbl="node2" presStyleIdx="0" presStyleCnt="2">
        <dgm:presLayoutVars>
          <dgm:chPref val="3"/>
        </dgm:presLayoutVars>
      </dgm:prSet>
      <dgm:spPr/>
      <dgm:t>
        <a:bodyPr/>
        <a:lstStyle/>
        <a:p>
          <a:endParaRPr lang="en-IN"/>
        </a:p>
      </dgm:t>
    </dgm:pt>
    <dgm:pt modelId="{F29CE2E0-0CBA-4AFF-A494-D4FFAEEE10A5}" type="pres">
      <dgm:prSet presAssocID="{E9E1F106-E450-463A-A86C-E4A29B55A7D7}" presName="rootConnector" presStyleLbl="node2" presStyleIdx="0" presStyleCnt="2"/>
      <dgm:spPr/>
      <dgm:t>
        <a:bodyPr/>
        <a:lstStyle/>
        <a:p>
          <a:endParaRPr lang="en-IN"/>
        </a:p>
      </dgm:t>
    </dgm:pt>
    <dgm:pt modelId="{E87C3BBF-75C0-4131-BF88-E825816AEC5D}" type="pres">
      <dgm:prSet presAssocID="{E9E1F106-E450-463A-A86C-E4A29B55A7D7}" presName="hierChild4" presStyleCnt="0"/>
      <dgm:spPr/>
    </dgm:pt>
    <dgm:pt modelId="{61F09815-5CCF-4F24-B3D3-96BFA452890F}" type="pres">
      <dgm:prSet presAssocID="{F42D740B-9D3B-4D26-89E2-31FDAF989E66}" presName="Name37" presStyleLbl="parChTrans1D3" presStyleIdx="0" presStyleCnt="7"/>
      <dgm:spPr/>
      <dgm:t>
        <a:bodyPr/>
        <a:lstStyle/>
        <a:p>
          <a:endParaRPr lang="en-IN"/>
        </a:p>
      </dgm:t>
    </dgm:pt>
    <dgm:pt modelId="{E50434A6-DD40-4629-84CF-1353179E4D38}" type="pres">
      <dgm:prSet presAssocID="{3250AFFD-8B8E-4C4B-AF2C-5444E91E161A}" presName="hierRoot2" presStyleCnt="0">
        <dgm:presLayoutVars>
          <dgm:hierBranch val="init"/>
        </dgm:presLayoutVars>
      </dgm:prSet>
      <dgm:spPr/>
    </dgm:pt>
    <dgm:pt modelId="{B364BC5C-EFA5-4D72-9182-FE287DA4A128}" type="pres">
      <dgm:prSet presAssocID="{3250AFFD-8B8E-4C4B-AF2C-5444E91E161A}" presName="rootComposite" presStyleCnt="0"/>
      <dgm:spPr/>
    </dgm:pt>
    <dgm:pt modelId="{7945AF8C-B59B-4356-AC14-188CB669515E}" type="pres">
      <dgm:prSet presAssocID="{3250AFFD-8B8E-4C4B-AF2C-5444E91E161A}" presName="rootText" presStyleLbl="node3" presStyleIdx="0" presStyleCnt="7">
        <dgm:presLayoutVars>
          <dgm:chPref val="3"/>
        </dgm:presLayoutVars>
      </dgm:prSet>
      <dgm:spPr/>
      <dgm:t>
        <a:bodyPr/>
        <a:lstStyle/>
        <a:p>
          <a:endParaRPr lang="en-IN"/>
        </a:p>
      </dgm:t>
    </dgm:pt>
    <dgm:pt modelId="{0994CE8A-FC7E-44CD-BC62-B2C40169E507}" type="pres">
      <dgm:prSet presAssocID="{3250AFFD-8B8E-4C4B-AF2C-5444E91E161A}" presName="rootConnector" presStyleLbl="node3" presStyleIdx="0" presStyleCnt="7"/>
      <dgm:spPr/>
      <dgm:t>
        <a:bodyPr/>
        <a:lstStyle/>
        <a:p>
          <a:endParaRPr lang="en-IN"/>
        </a:p>
      </dgm:t>
    </dgm:pt>
    <dgm:pt modelId="{BF474800-5DC0-4004-A554-2DDAC88CF360}" type="pres">
      <dgm:prSet presAssocID="{3250AFFD-8B8E-4C4B-AF2C-5444E91E161A}" presName="hierChild4" presStyleCnt="0"/>
      <dgm:spPr/>
    </dgm:pt>
    <dgm:pt modelId="{8E5A657B-B9A5-4541-94FE-E238F74BC510}" type="pres">
      <dgm:prSet presAssocID="{3250AFFD-8B8E-4C4B-AF2C-5444E91E161A}" presName="hierChild5" presStyleCnt="0"/>
      <dgm:spPr/>
    </dgm:pt>
    <dgm:pt modelId="{4C32C393-B05B-43D8-AD15-581245D61F9D}" type="pres">
      <dgm:prSet presAssocID="{F94F58A2-5F28-4EE7-831D-5BB6D1302AC6}" presName="Name37" presStyleLbl="parChTrans1D3" presStyleIdx="1" presStyleCnt="7"/>
      <dgm:spPr/>
      <dgm:t>
        <a:bodyPr/>
        <a:lstStyle/>
        <a:p>
          <a:endParaRPr lang="en-IN"/>
        </a:p>
      </dgm:t>
    </dgm:pt>
    <dgm:pt modelId="{F3359C20-C633-48A4-9FA7-1CA16B90CD59}" type="pres">
      <dgm:prSet presAssocID="{9EFDC56D-EDE1-4833-8D91-C1C429C8E6C6}" presName="hierRoot2" presStyleCnt="0">
        <dgm:presLayoutVars>
          <dgm:hierBranch val="init"/>
        </dgm:presLayoutVars>
      </dgm:prSet>
      <dgm:spPr/>
    </dgm:pt>
    <dgm:pt modelId="{5B5DC11F-5FC1-4DCA-9670-59C44E7439E9}" type="pres">
      <dgm:prSet presAssocID="{9EFDC56D-EDE1-4833-8D91-C1C429C8E6C6}" presName="rootComposite" presStyleCnt="0"/>
      <dgm:spPr/>
    </dgm:pt>
    <dgm:pt modelId="{5DF0759F-D17C-4255-AE97-526B7458C1FE}" type="pres">
      <dgm:prSet presAssocID="{9EFDC56D-EDE1-4833-8D91-C1C429C8E6C6}" presName="rootText" presStyleLbl="node3" presStyleIdx="1" presStyleCnt="7">
        <dgm:presLayoutVars>
          <dgm:chPref val="3"/>
        </dgm:presLayoutVars>
      </dgm:prSet>
      <dgm:spPr/>
      <dgm:t>
        <a:bodyPr/>
        <a:lstStyle/>
        <a:p>
          <a:endParaRPr lang="en-IN"/>
        </a:p>
      </dgm:t>
    </dgm:pt>
    <dgm:pt modelId="{B4F71011-C6A0-4545-A54C-A7F1814F423D}" type="pres">
      <dgm:prSet presAssocID="{9EFDC56D-EDE1-4833-8D91-C1C429C8E6C6}" presName="rootConnector" presStyleLbl="node3" presStyleIdx="1" presStyleCnt="7"/>
      <dgm:spPr/>
      <dgm:t>
        <a:bodyPr/>
        <a:lstStyle/>
        <a:p>
          <a:endParaRPr lang="en-IN"/>
        </a:p>
      </dgm:t>
    </dgm:pt>
    <dgm:pt modelId="{9DE5227D-4E32-4E10-955B-3AD8B2B0D58D}" type="pres">
      <dgm:prSet presAssocID="{9EFDC56D-EDE1-4833-8D91-C1C429C8E6C6}" presName="hierChild4" presStyleCnt="0"/>
      <dgm:spPr/>
    </dgm:pt>
    <dgm:pt modelId="{85120E21-09D6-4F52-992F-7BAE8C378B09}" type="pres">
      <dgm:prSet presAssocID="{9EFDC56D-EDE1-4833-8D91-C1C429C8E6C6}" presName="hierChild5" presStyleCnt="0"/>
      <dgm:spPr/>
    </dgm:pt>
    <dgm:pt modelId="{9DC367E2-95B8-49A5-878E-49C6EDDD6F72}" type="pres">
      <dgm:prSet presAssocID="{FA24E969-D4DB-4AE9-A348-51BD0DD9AFF1}" presName="Name37" presStyleLbl="parChTrans1D3" presStyleIdx="2" presStyleCnt="7"/>
      <dgm:spPr/>
      <dgm:t>
        <a:bodyPr/>
        <a:lstStyle/>
        <a:p>
          <a:endParaRPr lang="en-IN"/>
        </a:p>
      </dgm:t>
    </dgm:pt>
    <dgm:pt modelId="{7F8276ED-1DDB-43A7-86C4-782C5E51753B}" type="pres">
      <dgm:prSet presAssocID="{16EF0338-8E89-4A80-A604-23B7DBF7161A}" presName="hierRoot2" presStyleCnt="0">
        <dgm:presLayoutVars>
          <dgm:hierBranch val="init"/>
        </dgm:presLayoutVars>
      </dgm:prSet>
      <dgm:spPr/>
    </dgm:pt>
    <dgm:pt modelId="{DEDF3C6F-26A1-49E2-B87D-2F4C4404CAEA}" type="pres">
      <dgm:prSet presAssocID="{16EF0338-8E89-4A80-A604-23B7DBF7161A}" presName="rootComposite" presStyleCnt="0"/>
      <dgm:spPr/>
    </dgm:pt>
    <dgm:pt modelId="{627C3308-6B03-4FF5-8A2A-716A21357646}" type="pres">
      <dgm:prSet presAssocID="{16EF0338-8E89-4A80-A604-23B7DBF7161A}" presName="rootText" presStyleLbl="node3" presStyleIdx="2" presStyleCnt="7" custLinFactNeighborX="-3404" custLinFactNeighborY="3457">
        <dgm:presLayoutVars>
          <dgm:chPref val="3"/>
        </dgm:presLayoutVars>
      </dgm:prSet>
      <dgm:spPr/>
      <dgm:t>
        <a:bodyPr/>
        <a:lstStyle/>
        <a:p>
          <a:endParaRPr lang="en-IN"/>
        </a:p>
      </dgm:t>
    </dgm:pt>
    <dgm:pt modelId="{552CD052-9BE9-4B83-8C1B-5AF136384B04}" type="pres">
      <dgm:prSet presAssocID="{16EF0338-8E89-4A80-A604-23B7DBF7161A}" presName="rootConnector" presStyleLbl="node3" presStyleIdx="2" presStyleCnt="7"/>
      <dgm:spPr/>
      <dgm:t>
        <a:bodyPr/>
        <a:lstStyle/>
        <a:p>
          <a:endParaRPr lang="en-IN"/>
        </a:p>
      </dgm:t>
    </dgm:pt>
    <dgm:pt modelId="{7C4731FB-65A0-4E3C-86E9-F48EC1920C2C}" type="pres">
      <dgm:prSet presAssocID="{16EF0338-8E89-4A80-A604-23B7DBF7161A}" presName="hierChild4" presStyleCnt="0"/>
      <dgm:spPr/>
    </dgm:pt>
    <dgm:pt modelId="{855C2B4D-5B8E-4D3C-8ECA-9B8BE3D03300}" type="pres">
      <dgm:prSet presAssocID="{16EF0338-8E89-4A80-A604-23B7DBF7161A}" presName="hierChild5" presStyleCnt="0"/>
      <dgm:spPr/>
    </dgm:pt>
    <dgm:pt modelId="{1F41DA8F-3FBF-4683-85A6-B3151D3F9BCB}" type="pres">
      <dgm:prSet presAssocID="{9222E6F2-1F96-4A5E-A5E5-69D3B21CE271}" presName="Name37" presStyleLbl="parChTrans1D3" presStyleIdx="3" presStyleCnt="7"/>
      <dgm:spPr/>
      <dgm:t>
        <a:bodyPr/>
        <a:lstStyle/>
        <a:p>
          <a:endParaRPr lang="en-IN"/>
        </a:p>
      </dgm:t>
    </dgm:pt>
    <dgm:pt modelId="{07EB7D25-FB9F-445E-B161-13D18ED4E0AE}" type="pres">
      <dgm:prSet presAssocID="{515965CC-3360-4374-BD58-F0FC7C5D2DF7}" presName="hierRoot2" presStyleCnt="0">
        <dgm:presLayoutVars>
          <dgm:hierBranch val="init"/>
        </dgm:presLayoutVars>
      </dgm:prSet>
      <dgm:spPr/>
    </dgm:pt>
    <dgm:pt modelId="{1B86116B-6C74-4024-B6FA-0475282C3D4C}" type="pres">
      <dgm:prSet presAssocID="{515965CC-3360-4374-BD58-F0FC7C5D2DF7}" presName="rootComposite" presStyleCnt="0"/>
      <dgm:spPr/>
    </dgm:pt>
    <dgm:pt modelId="{0FDB2713-4C65-4381-89AC-7F3BA900D107}" type="pres">
      <dgm:prSet presAssocID="{515965CC-3360-4374-BD58-F0FC7C5D2DF7}" presName="rootText" presStyleLbl="node3" presStyleIdx="3" presStyleCnt="7">
        <dgm:presLayoutVars>
          <dgm:chPref val="3"/>
        </dgm:presLayoutVars>
      </dgm:prSet>
      <dgm:spPr/>
      <dgm:t>
        <a:bodyPr/>
        <a:lstStyle/>
        <a:p>
          <a:endParaRPr lang="en-IN"/>
        </a:p>
      </dgm:t>
    </dgm:pt>
    <dgm:pt modelId="{B7DFC618-B7DC-4830-81F4-0234B7AF5B69}" type="pres">
      <dgm:prSet presAssocID="{515965CC-3360-4374-BD58-F0FC7C5D2DF7}" presName="rootConnector" presStyleLbl="node3" presStyleIdx="3" presStyleCnt="7"/>
      <dgm:spPr/>
      <dgm:t>
        <a:bodyPr/>
        <a:lstStyle/>
        <a:p>
          <a:endParaRPr lang="en-IN"/>
        </a:p>
      </dgm:t>
    </dgm:pt>
    <dgm:pt modelId="{F00AD75B-45BD-477D-9A41-00E6D40850F4}" type="pres">
      <dgm:prSet presAssocID="{515965CC-3360-4374-BD58-F0FC7C5D2DF7}" presName="hierChild4" presStyleCnt="0"/>
      <dgm:spPr/>
    </dgm:pt>
    <dgm:pt modelId="{C559F972-DC22-4FE6-A73A-D171C85BF69B}" type="pres">
      <dgm:prSet presAssocID="{515965CC-3360-4374-BD58-F0FC7C5D2DF7}" presName="hierChild5" presStyleCnt="0"/>
      <dgm:spPr/>
    </dgm:pt>
    <dgm:pt modelId="{D5EE268D-38B6-41F8-AA34-E2639B2425CF}" type="pres">
      <dgm:prSet presAssocID="{E9E1F106-E450-463A-A86C-E4A29B55A7D7}" presName="hierChild5" presStyleCnt="0"/>
      <dgm:spPr/>
    </dgm:pt>
    <dgm:pt modelId="{20F85620-BAF5-47E2-A8A2-1BE1C1184DE4}" type="pres">
      <dgm:prSet presAssocID="{FC589DA7-DBBF-427B-8B03-5A9DD92A5A1F}" presName="Name37" presStyleLbl="parChTrans1D2" presStyleIdx="1" presStyleCnt="2"/>
      <dgm:spPr/>
      <dgm:t>
        <a:bodyPr/>
        <a:lstStyle/>
        <a:p>
          <a:endParaRPr lang="en-IN"/>
        </a:p>
      </dgm:t>
    </dgm:pt>
    <dgm:pt modelId="{5D396174-FFDD-4BAD-9F1D-FF8325814C38}" type="pres">
      <dgm:prSet presAssocID="{11FFA39A-09E0-4E8C-86BA-D55A7B64ED26}" presName="hierRoot2" presStyleCnt="0">
        <dgm:presLayoutVars>
          <dgm:hierBranch val="init"/>
        </dgm:presLayoutVars>
      </dgm:prSet>
      <dgm:spPr/>
    </dgm:pt>
    <dgm:pt modelId="{556C9FF6-64DF-401F-8C8D-ED65D747A7FE}" type="pres">
      <dgm:prSet presAssocID="{11FFA39A-09E0-4E8C-86BA-D55A7B64ED26}" presName="rootComposite" presStyleCnt="0"/>
      <dgm:spPr/>
    </dgm:pt>
    <dgm:pt modelId="{62ED6C2C-10D4-4716-9E6C-6CED3EB96975}" type="pres">
      <dgm:prSet presAssocID="{11FFA39A-09E0-4E8C-86BA-D55A7B64ED26}" presName="rootText" presStyleLbl="node2" presStyleIdx="1" presStyleCnt="2">
        <dgm:presLayoutVars>
          <dgm:chPref val="3"/>
        </dgm:presLayoutVars>
      </dgm:prSet>
      <dgm:spPr/>
      <dgm:t>
        <a:bodyPr/>
        <a:lstStyle/>
        <a:p>
          <a:endParaRPr lang="en-IN"/>
        </a:p>
      </dgm:t>
    </dgm:pt>
    <dgm:pt modelId="{373F4D2A-83ED-420C-8569-1304DCF60DAD}" type="pres">
      <dgm:prSet presAssocID="{11FFA39A-09E0-4E8C-86BA-D55A7B64ED26}" presName="rootConnector" presStyleLbl="node2" presStyleIdx="1" presStyleCnt="2"/>
      <dgm:spPr/>
      <dgm:t>
        <a:bodyPr/>
        <a:lstStyle/>
        <a:p>
          <a:endParaRPr lang="en-IN"/>
        </a:p>
      </dgm:t>
    </dgm:pt>
    <dgm:pt modelId="{D7F37AD7-4ECE-4F76-8624-56CAB77CF2B8}" type="pres">
      <dgm:prSet presAssocID="{11FFA39A-09E0-4E8C-86BA-D55A7B64ED26}" presName="hierChild4" presStyleCnt="0"/>
      <dgm:spPr/>
    </dgm:pt>
    <dgm:pt modelId="{DA78445B-F4A7-4C5A-A983-AB25FA2760C6}" type="pres">
      <dgm:prSet presAssocID="{BA62998F-6B35-4765-BB3C-8F9A26BEBD4F}" presName="Name37" presStyleLbl="parChTrans1D3" presStyleIdx="4" presStyleCnt="7"/>
      <dgm:spPr/>
      <dgm:t>
        <a:bodyPr/>
        <a:lstStyle/>
        <a:p>
          <a:endParaRPr lang="en-IN"/>
        </a:p>
      </dgm:t>
    </dgm:pt>
    <dgm:pt modelId="{697D1F43-5990-4AD9-8330-9C1D43FAB6EF}" type="pres">
      <dgm:prSet presAssocID="{1F070D4E-244D-45DF-870F-643D41CB58F9}" presName="hierRoot2" presStyleCnt="0">
        <dgm:presLayoutVars>
          <dgm:hierBranch val="init"/>
        </dgm:presLayoutVars>
      </dgm:prSet>
      <dgm:spPr/>
    </dgm:pt>
    <dgm:pt modelId="{8EA05149-6F58-4630-892E-0D283E3136D6}" type="pres">
      <dgm:prSet presAssocID="{1F070D4E-244D-45DF-870F-643D41CB58F9}" presName="rootComposite" presStyleCnt="0"/>
      <dgm:spPr/>
    </dgm:pt>
    <dgm:pt modelId="{DA104EE2-E1D4-4B03-89E8-13726F4859B8}" type="pres">
      <dgm:prSet presAssocID="{1F070D4E-244D-45DF-870F-643D41CB58F9}" presName="rootText" presStyleLbl="node3" presStyleIdx="4" presStyleCnt="7">
        <dgm:presLayoutVars>
          <dgm:chPref val="3"/>
        </dgm:presLayoutVars>
      </dgm:prSet>
      <dgm:spPr/>
      <dgm:t>
        <a:bodyPr/>
        <a:lstStyle/>
        <a:p>
          <a:endParaRPr lang="en-IN"/>
        </a:p>
      </dgm:t>
    </dgm:pt>
    <dgm:pt modelId="{F48DE298-BC1D-4548-8A23-726ED886D9B5}" type="pres">
      <dgm:prSet presAssocID="{1F070D4E-244D-45DF-870F-643D41CB58F9}" presName="rootConnector" presStyleLbl="node3" presStyleIdx="4" presStyleCnt="7"/>
      <dgm:spPr/>
      <dgm:t>
        <a:bodyPr/>
        <a:lstStyle/>
        <a:p>
          <a:endParaRPr lang="en-IN"/>
        </a:p>
      </dgm:t>
    </dgm:pt>
    <dgm:pt modelId="{22063D89-1CC5-4C17-A076-A0A668819700}" type="pres">
      <dgm:prSet presAssocID="{1F070D4E-244D-45DF-870F-643D41CB58F9}" presName="hierChild4" presStyleCnt="0"/>
      <dgm:spPr/>
    </dgm:pt>
    <dgm:pt modelId="{2F575E62-6524-4430-8807-DD0A5D55FE47}" type="pres">
      <dgm:prSet presAssocID="{1F070D4E-244D-45DF-870F-643D41CB58F9}" presName="hierChild5" presStyleCnt="0"/>
      <dgm:spPr/>
    </dgm:pt>
    <dgm:pt modelId="{624F920E-9690-4D71-B616-44ACE142F7F7}" type="pres">
      <dgm:prSet presAssocID="{8C509AED-401A-46AC-94F1-8A2115701865}" presName="Name37" presStyleLbl="parChTrans1D3" presStyleIdx="5" presStyleCnt="7"/>
      <dgm:spPr/>
      <dgm:t>
        <a:bodyPr/>
        <a:lstStyle/>
        <a:p>
          <a:endParaRPr lang="en-IN"/>
        </a:p>
      </dgm:t>
    </dgm:pt>
    <dgm:pt modelId="{2C580788-8284-42E5-8546-0C5CF6EFF4B6}" type="pres">
      <dgm:prSet presAssocID="{300B7BE2-B258-440F-B873-D57BD1A8CEB7}" presName="hierRoot2" presStyleCnt="0">
        <dgm:presLayoutVars>
          <dgm:hierBranch val="init"/>
        </dgm:presLayoutVars>
      </dgm:prSet>
      <dgm:spPr/>
    </dgm:pt>
    <dgm:pt modelId="{82151C8E-3266-469E-8E61-9743F9B8827B}" type="pres">
      <dgm:prSet presAssocID="{300B7BE2-B258-440F-B873-D57BD1A8CEB7}" presName="rootComposite" presStyleCnt="0"/>
      <dgm:spPr/>
    </dgm:pt>
    <dgm:pt modelId="{E382C896-B5E8-4DF7-9D06-B91C34639811}" type="pres">
      <dgm:prSet presAssocID="{300B7BE2-B258-440F-B873-D57BD1A8CEB7}" presName="rootText" presStyleLbl="node3" presStyleIdx="5" presStyleCnt="7">
        <dgm:presLayoutVars>
          <dgm:chPref val="3"/>
        </dgm:presLayoutVars>
      </dgm:prSet>
      <dgm:spPr/>
      <dgm:t>
        <a:bodyPr/>
        <a:lstStyle/>
        <a:p>
          <a:endParaRPr lang="en-IN"/>
        </a:p>
      </dgm:t>
    </dgm:pt>
    <dgm:pt modelId="{923FE1D2-7A4A-466E-8E54-F2425943AC7F}" type="pres">
      <dgm:prSet presAssocID="{300B7BE2-B258-440F-B873-D57BD1A8CEB7}" presName="rootConnector" presStyleLbl="node3" presStyleIdx="5" presStyleCnt="7"/>
      <dgm:spPr/>
      <dgm:t>
        <a:bodyPr/>
        <a:lstStyle/>
        <a:p>
          <a:endParaRPr lang="en-IN"/>
        </a:p>
      </dgm:t>
    </dgm:pt>
    <dgm:pt modelId="{11726A68-FB7B-44C2-93C0-C17265E01C81}" type="pres">
      <dgm:prSet presAssocID="{300B7BE2-B258-440F-B873-D57BD1A8CEB7}" presName="hierChild4" presStyleCnt="0"/>
      <dgm:spPr/>
    </dgm:pt>
    <dgm:pt modelId="{A6F6ADBF-54F7-4128-9FE0-2A7429EDBA70}" type="pres">
      <dgm:prSet presAssocID="{300B7BE2-B258-440F-B873-D57BD1A8CEB7}" presName="hierChild5" presStyleCnt="0"/>
      <dgm:spPr/>
    </dgm:pt>
    <dgm:pt modelId="{FEC4E764-C38B-4CDC-8809-11BA0898F257}" type="pres">
      <dgm:prSet presAssocID="{B359DA96-5C05-4D17-98B0-950BB5AE51A1}" presName="Name37" presStyleLbl="parChTrans1D3" presStyleIdx="6" presStyleCnt="7"/>
      <dgm:spPr/>
      <dgm:t>
        <a:bodyPr/>
        <a:lstStyle/>
        <a:p>
          <a:endParaRPr lang="en-IN"/>
        </a:p>
      </dgm:t>
    </dgm:pt>
    <dgm:pt modelId="{16CA1822-E859-44E6-8905-5D562B899745}" type="pres">
      <dgm:prSet presAssocID="{5E266A5B-0EBF-49D3-802C-A8524EA5CDB3}" presName="hierRoot2" presStyleCnt="0">
        <dgm:presLayoutVars>
          <dgm:hierBranch val="init"/>
        </dgm:presLayoutVars>
      </dgm:prSet>
      <dgm:spPr/>
    </dgm:pt>
    <dgm:pt modelId="{467A9CE2-AA92-457B-9B9C-AEB83183B866}" type="pres">
      <dgm:prSet presAssocID="{5E266A5B-0EBF-49D3-802C-A8524EA5CDB3}" presName="rootComposite" presStyleCnt="0"/>
      <dgm:spPr/>
    </dgm:pt>
    <dgm:pt modelId="{71EE44CD-73CE-4D7C-9885-7983E3906F02}" type="pres">
      <dgm:prSet presAssocID="{5E266A5B-0EBF-49D3-802C-A8524EA5CDB3}" presName="rootText" presStyleLbl="node3" presStyleIdx="6" presStyleCnt="7">
        <dgm:presLayoutVars>
          <dgm:chPref val="3"/>
        </dgm:presLayoutVars>
      </dgm:prSet>
      <dgm:spPr/>
      <dgm:t>
        <a:bodyPr/>
        <a:lstStyle/>
        <a:p>
          <a:endParaRPr lang="en-IN"/>
        </a:p>
      </dgm:t>
    </dgm:pt>
    <dgm:pt modelId="{B3A076AF-D07C-4939-956C-0F9F8DE4BFFD}" type="pres">
      <dgm:prSet presAssocID="{5E266A5B-0EBF-49D3-802C-A8524EA5CDB3}" presName="rootConnector" presStyleLbl="node3" presStyleIdx="6" presStyleCnt="7"/>
      <dgm:spPr/>
      <dgm:t>
        <a:bodyPr/>
        <a:lstStyle/>
        <a:p>
          <a:endParaRPr lang="en-IN"/>
        </a:p>
      </dgm:t>
    </dgm:pt>
    <dgm:pt modelId="{CC3B22FA-2EAB-4B04-A2F4-91D81ABA18F4}" type="pres">
      <dgm:prSet presAssocID="{5E266A5B-0EBF-49D3-802C-A8524EA5CDB3}" presName="hierChild4" presStyleCnt="0"/>
      <dgm:spPr/>
    </dgm:pt>
    <dgm:pt modelId="{A59B9717-6E12-436C-B00B-931A6364E6F2}" type="pres">
      <dgm:prSet presAssocID="{5E266A5B-0EBF-49D3-802C-A8524EA5CDB3}" presName="hierChild5" presStyleCnt="0"/>
      <dgm:spPr/>
    </dgm:pt>
    <dgm:pt modelId="{4AC10A68-59D3-447C-A004-35105A1CB728}" type="pres">
      <dgm:prSet presAssocID="{11FFA39A-09E0-4E8C-86BA-D55A7B64ED26}" presName="hierChild5" presStyleCnt="0"/>
      <dgm:spPr/>
    </dgm:pt>
    <dgm:pt modelId="{7F038F18-B967-4FE0-9856-681C87BA9207}" type="pres">
      <dgm:prSet presAssocID="{2610326A-F020-4D61-B825-43CF9D06F98E}" presName="hierChild3" presStyleCnt="0"/>
      <dgm:spPr/>
    </dgm:pt>
  </dgm:ptLst>
  <dgm:cxnLst>
    <dgm:cxn modelId="{32EB239C-2A81-4290-93EF-621DE39A1F0F}" type="presOf" srcId="{3250AFFD-8B8E-4C4B-AF2C-5444E91E161A}" destId="{0994CE8A-FC7E-44CD-BC62-B2C40169E507}" srcOrd="1" destOrd="0" presId="urn:microsoft.com/office/officeart/2005/8/layout/orgChart1"/>
    <dgm:cxn modelId="{C7B6CAD8-FB75-454D-9775-751457717E61}" type="presOf" srcId="{1F070D4E-244D-45DF-870F-643D41CB58F9}" destId="{F48DE298-BC1D-4548-8A23-726ED886D9B5}" srcOrd="1" destOrd="0" presId="urn:microsoft.com/office/officeart/2005/8/layout/orgChart1"/>
    <dgm:cxn modelId="{607DB7FA-F14E-4CC2-A890-FB069C37BE93}" type="presOf" srcId="{5E266A5B-0EBF-49D3-802C-A8524EA5CDB3}" destId="{71EE44CD-73CE-4D7C-9885-7983E3906F02}" srcOrd="0" destOrd="0" presId="urn:microsoft.com/office/officeart/2005/8/layout/orgChart1"/>
    <dgm:cxn modelId="{C72FF36F-6FF2-4AE9-BB9C-AA11627F2F92}" type="presOf" srcId="{1F070D4E-244D-45DF-870F-643D41CB58F9}" destId="{DA104EE2-E1D4-4B03-89E8-13726F4859B8}" srcOrd="0" destOrd="0" presId="urn:microsoft.com/office/officeart/2005/8/layout/orgChart1"/>
    <dgm:cxn modelId="{D31FCD6B-9EAD-4C5A-91D9-B21CCB4B5369}" type="presOf" srcId="{BA62998F-6B35-4765-BB3C-8F9A26BEBD4F}" destId="{DA78445B-F4A7-4C5A-A983-AB25FA2760C6}" srcOrd="0" destOrd="0" presId="urn:microsoft.com/office/officeart/2005/8/layout/orgChart1"/>
    <dgm:cxn modelId="{38780B97-F2AF-4461-8522-5D46AEB795F5}" srcId="{11FFA39A-09E0-4E8C-86BA-D55A7B64ED26}" destId="{300B7BE2-B258-440F-B873-D57BD1A8CEB7}" srcOrd="1" destOrd="0" parTransId="{8C509AED-401A-46AC-94F1-8A2115701865}" sibTransId="{81F1EBD1-512D-4FA1-BE8C-6D940CE1FD60}"/>
    <dgm:cxn modelId="{4D7EA1D8-E6B2-4986-B8F1-16477ACFB72D}" srcId="{E9E1F106-E450-463A-A86C-E4A29B55A7D7}" destId="{9EFDC56D-EDE1-4833-8D91-C1C429C8E6C6}" srcOrd="1" destOrd="0" parTransId="{F94F58A2-5F28-4EE7-831D-5BB6D1302AC6}" sibTransId="{DBF55F91-5E03-4C93-8090-F4F2BC390742}"/>
    <dgm:cxn modelId="{DD9102E1-EE66-4889-AEBE-2FA2A2B35750}" type="presOf" srcId="{9EFDC56D-EDE1-4833-8D91-C1C429C8E6C6}" destId="{B4F71011-C6A0-4545-A54C-A7F1814F423D}" srcOrd="1" destOrd="0" presId="urn:microsoft.com/office/officeart/2005/8/layout/orgChart1"/>
    <dgm:cxn modelId="{75922AC5-2BCB-4767-943E-AA1E373008A7}" type="presOf" srcId="{E9E1F106-E450-463A-A86C-E4A29B55A7D7}" destId="{F29CE2E0-0CBA-4AFF-A494-D4FFAEEE10A5}" srcOrd="1" destOrd="0" presId="urn:microsoft.com/office/officeart/2005/8/layout/orgChart1"/>
    <dgm:cxn modelId="{E0F54EAF-1398-490E-8751-19605FED66F5}" type="presOf" srcId="{9EFDC56D-EDE1-4833-8D91-C1C429C8E6C6}" destId="{5DF0759F-D17C-4255-AE97-526B7458C1FE}" srcOrd="0" destOrd="0" presId="urn:microsoft.com/office/officeart/2005/8/layout/orgChart1"/>
    <dgm:cxn modelId="{C6E826CB-4A84-405E-84E4-214832ED7FDE}" type="presOf" srcId="{5E266A5B-0EBF-49D3-802C-A8524EA5CDB3}" destId="{B3A076AF-D07C-4939-956C-0F9F8DE4BFFD}" srcOrd="1" destOrd="0" presId="urn:microsoft.com/office/officeart/2005/8/layout/orgChart1"/>
    <dgm:cxn modelId="{01FE6A76-6E71-4C47-B5FB-33BA921143BE}" type="presOf" srcId="{2610326A-F020-4D61-B825-43CF9D06F98E}" destId="{6FB4C52E-6044-40F5-89F2-FE47961A304A}" srcOrd="0" destOrd="0" presId="urn:microsoft.com/office/officeart/2005/8/layout/orgChart1"/>
    <dgm:cxn modelId="{6F9C9F26-F4EC-40BB-B015-29A87F308C7C}" type="presOf" srcId="{11FFA39A-09E0-4E8C-86BA-D55A7B64ED26}" destId="{62ED6C2C-10D4-4716-9E6C-6CED3EB96975}" srcOrd="0" destOrd="0" presId="urn:microsoft.com/office/officeart/2005/8/layout/orgChart1"/>
    <dgm:cxn modelId="{F2CA7309-5DCB-4538-A478-A5D40ADFA051}" type="presOf" srcId="{FA24E969-D4DB-4AE9-A348-51BD0DD9AFF1}" destId="{9DC367E2-95B8-49A5-878E-49C6EDDD6F72}" srcOrd="0" destOrd="0" presId="urn:microsoft.com/office/officeart/2005/8/layout/orgChart1"/>
    <dgm:cxn modelId="{4618C430-301F-4591-BC77-87C6E665323D}" type="presOf" srcId="{300B7BE2-B258-440F-B873-D57BD1A8CEB7}" destId="{E382C896-B5E8-4DF7-9D06-B91C34639811}" srcOrd="0" destOrd="0" presId="urn:microsoft.com/office/officeart/2005/8/layout/orgChart1"/>
    <dgm:cxn modelId="{5556B50D-047F-4E12-89B0-416A52C4A694}" srcId="{2610326A-F020-4D61-B825-43CF9D06F98E}" destId="{11FFA39A-09E0-4E8C-86BA-D55A7B64ED26}" srcOrd="1" destOrd="0" parTransId="{FC589DA7-DBBF-427B-8B03-5A9DD92A5A1F}" sibTransId="{82E2EFBC-D7DB-49BC-8446-729A3B6E28F1}"/>
    <dgm:cxn modelId="{2FE02B0B-1FD9-4130-B84D-027ADB196AF8}" type="presOf" srcId="{16EF0338-8E89-4A80-A604-23B7DBF7161A}" destId="{552CD052-9BE9-4B83-8C1B-5AF136384B04}" srcOrd="1" destOrd="0" presId="urn:microsoft.com/office/officeart/2005/8/layout/orgChart1"/>
    <dgm:cxn modelId="{5BE5A75C-6CAA-4680-98D7-37AAC3D060C6}" srcId="{11B5D514-4366-4D9D-BDF3-0C00793413C0}" destId="{2610326A-F020-4D61-B825-43CF9D06F98E}" srcOrd="0" destOrd="0" parTransId="{4C948D6C-AD7D-4A08-9BAE-F9613D0939FD}" sibTransId="{BD224351-55C5-4F4F-AC24-1B5675B29393}"/>
    <dgm:cxn modelId="{53740F95-6049-49FC-AD7E-0CF8D963C2BF}" srcId="{2610326A-F020-4D61-B825-43CF9D06F98E}" destId="{E9E1F106-E450-463A-A86C-E4A29B55A7D7}" srcOrd="0" destOrd="0" parTransId="{CCD3677B-8C97-4684-9D16-3B00D98243F5}" sibTransId="{39F0C89B-B0DE-4238-AC33-420A740971AD}"/>
    <dgm:cxn modelId="{3C5A4576-7A7A-47EB-8EC8-64025D34AA9F}" type="presOf" srcId="{3250AFFD-8B8E-4C4B-AF2C-5444E91E161A}" destId="{7945AF8C-B59B-4356-AC14-188CB669515E}" srcOrd="0" destOrd="0" presId="urn:microsoft.com/office/officeart/2005/8/layout/orgChart1"/>
    <dgm:cxn modelId="{56422362-CBAE-4D2A-BD2C-2ABB6F421A9D}" srcId="{E9E1F106-E450-463A-A86C-E4A29B55A7D7}" destId="{515965CC-3360-4374-BD58-F0FC7C5D2DF7}" srcOrd="3" destOrd="0" parTransId="{9222E6F2-1F96-4A5E-A5E5-69D3B21CE271}" sibTransId="{6359F94B-30CC-4790-AA71-5F56B8A513DF}"/>
    <dgm:cxn modelId="{73FD1AAB-3B8B-4502-9F84-BBA2C8CEC551}" type="presOf" srcId="{515965CC-3360-4374-BD58-F0FC7C5D2DF7}" destId="{B7DFC618-B7DC-4830-81F4-0234B7AF5B69}" srcOrd="1" destOrd="0" presId="urn:microsoft.com/office/officeart/2005/8/layout/orgChart1"/>
    <dgm:cxn modelId="{18FF2349-C369-4A37-98AD-53A7EBA3C741}" type="presOf" srcId="{515965CC-3360-4374-BD58-F0FC7C5D2DF7}" destId="{0FDB2713-4C65-4381-89AC-7F3BA900D107}" srcOrd="0" destOrd="0" presId="urn:microsoft.com/office/officeart/2005/8/layout/orgChart1"/>
    <dgm:cxn modelId="{BEA814C3-9B38-418B-BFD3-03CD99098518}" srcId="{11FFA39A-09E0-4E8C-86BA-D55A7B64ED26}" destId="{1F070D4E-244D-45DF-870F-643D41CB58F9}" srcOrd="0" destOrd="0" parTransId="{BA62998F-6B35-4765-BB3C-8F9A26BEBD4F}" sibTransId="{82BC5C9F-B25D-4A0D-92DA-E4FBF73D4C59}"/>
    <dgm:cxn modelId="{61580770-53EC-4848-B5DC-8D2DC707E451}" type="presOf" srcId="{16EF0338-8E89-4A80-A604-23B7DBF7161A}" destId="{627C3308-6B03-4FF5-8A2A-716A21357646}" srcOrd="0" destOrd="0" presId="urn:microsoft.com/office/officeart/2005/8/layout/orgChart1"/>
    <dgm:cxn modelId="{AFF9EEE7-76F8-4726-8CF8-62B01A8C4082}" type="presOf" srcId="{8C509AED-401A-46AC-94F1-8A2115701865}" destId="{624F920E-9690-4D71-B616-44ACE142F7F7}" srcOrd="0" destOrd="0" presId="urn:microsoft.com/office/officeart/2005/8/layout/orgChart1"/>
    <dgm:cxn modelId="{C9A90FE2-223D-474F-8BEF-13FC7F1AD22D}" type="presOf" srcId="{300B7BE2-B258-440F-B873-D57BD1A8CEB7}" destId="{923FE1D2-7A4A-466E-8E54-F2425943AC7F}" srcOrd="1" destOrd="0" presId="urn:microsoft.com/office/officeart/2005/8/layout/orgChart1"/>
    <dgm:cxn modelId="{E8CCBEC3-6F85-4016-8623-283529138F82}" type="presOf" srcId="{FC589DA7-DBBF-427B-8B03-5A9DD92A5A1F}" destId="{20F85620-BAF5-47E2-A8A2-1BE1C1184DE4}" srcOrd="0" destOrd="0" presId="urn:microsoft.com/office/officeart/2005/8/layout/orgChart1"/>
    <dgm:cxn modelId="{463C4306-3FAF-4DBC-828E-8C3134E1683A}" type="presOf" srcId="{B359DA96-5C05-4D17-98B0-950BB5AE51A1}" destId="{FEC4E764-C38B-4CDC-8809-11BA0898F257}" srcOrd="0" destOrd="0" presId="urn:microsoft.com/office/officeart/2005/8/layout/orgChart1"/>
    <dgm:cxn modelId="{FF82016F-12F7-4916-AC62-01B5C7AC98DF}" type="presOf" srcId="{E9E1F106-E450-463A-A86C-E4A29B55A7D7}" destId="{33A88B1C-ABD9-48E7-81C8-93292C8798C3}" srcOrd="0" destOrd="0" presId="urn:microsoft.com/office/officeart/2005/8/layout/orgChart1"/>
    <dgm:cxn modelId="{9B0DAC46-B036-4950-8BCB-67EE1CAC550D}" srcId="{E9E1F106-E450-463A-A86C-E4A29B55A7D7}" destId="{3250AFFD-8B8E-4C4B-AF2C-5444E91E161A}" srcOrd="0" destOrd="0" parTransId="{F42D740B-9D3B-4D26-89E2-31FDAF989E66}" sibTransId="{72C4BFE7-26E0-424D-BB45-7375877C3436}"/>
    <dgm:cxn modelId="{88E775BC-5ECC-4FEA-BA19-21FF21B3DFC3}" type="presOf" srcId="{9222E6F2-1F96-4A5E-A5E5-69D3B21CE271}" destId="{1F41DA8F-3FBF-4683-85A6-B3151D3F9BCB}" srcOrd="0" destOrd="0" presId="urn:microsoft.com/office/officeart/2005/8/layout/orgChart1"/>
    <dgm:cxn modelId="{9A61B2ED-6CC8-411C-B704-9AD8DD751642}" type="presOf" srcId="{F42D740B-9D3B-4D26-89E2-31FDAF989E66}" destId="{61F09815-5CCF-4F24-B3D3-96BFA452890F}" srcOrd="0" destOrd="0" presId="urn:microsoft.com/office/officeart/2005/8/layout/orgChart1"/>
    <dgm:cxn modelId="{517AE23B-5676-4B7B-B2C6-4309C6676555}" type="presOf" srcId="{11B5D514-4366-4D9D-BDF3-0C00793413C0}" destId="{79095AA7-07A7-4645-AF53-8D4DF4B1B0A2}" srcOrd="0" destOrd="0" presId="urn:microsoft.com/office/officeart/2005/8/layout/orgChart1"/>
    <dgm:cxn modelId="{9288D0D0-F67A-4859-AE69-8013A27E31B4}" type="presOf" srcId="{CCD3677B-8C97-4684-9D16-3B00D98243F5}" destId="{65F10067-C70C-4267-BDE9-2C768DD0A5A9}" srcOrd="0" destOrd="0" presId="urn:microsoft.com/office/officeart/2005/8/layout/orgChart1"/>
    <dgm:cxn modelId="{75721181-2697-4094-9763-B86B92F02BFB}" type="presOf" srcId="{F94F58A2-5F28-4EE7-831D-5BB6D1302AC6}" destId="{4C32C393-B05B-43D8-AD15-581245D61F9D}" srcOrd="0" destOrd="0" presId="urn:microsoft.com/office/officeart/2005/8/layout/orgChart1"/>
    <dgm:cxn modelId="{6C18AF6B-4168-4A36-9742-0A60B95A8078}" srcId="{E9E1F106-E450-463A-A86C-E4A29B55A7D7}" destId="{16EF0338-8E89-4A80-A604-23B7DBF7161A}" srcOrd="2" destOrd="0" parTransId="{FA24E969-D4DB-4AE9-A348-51BD0DD9AFF1}" sibTransId="{A66D113A-B558-4EC7-AD38-CD87752F9BFF}"/>
    <dgm:cxn modelId="{AF3A0B13-1C8F-4895-BD03-6B9965849A4A}" srcId="{11FFA39A-09E0-4E8C-86BA-D55A7B64ED26}" destId="{5E266A5B-0EBF-49D3-802C-A8524EA5CDB3}" srcOrd="2" destOrd="0" parTransId="{B359DA96-5C05-4D17-98B0-950BB5AE51A1}" sibTransId="{57BB3230-7725-48A8-8F59-1B7E2765F48C}"/>
    <dgm:cxn modelId="{4BBCE0D1-ED72-462F-BB56-EBFC58FAA6D9}" type="presOf" srcId="{2610326A-F020-4D61-B825-43CF9D06F98E}" destId="{9E9161B7-10E8-458C-A7EE-0E631731205E}" srcOrd="1" destOrd="0" presId="urn:microsoft.com/office/officeart/2005/8/layout/orgChart1"/>
    <dgm:cxn modelId="{0196175E-E10E-48E4-B170-D1A568586D1F}" type="presOf" srcId="{11FFA39A-09E0-4E8C-86BA-D55A7B64ED26}" destId="{373F4D2A-83ED-420C-8569-1304DCF60DAD}" srcOrd="1" destOrd="0" presId="urn:microsoft.com/office/officeart/2005/8/layout/orgChart1"/>
    <dgm:cxn modelId="{6E80A46F-6778-48CD-8A46-CCC3632698D3}" type="presParOf" srcId="{79095AA7-07A7-4645-AF53-8D4DF4B1B0A2}" destId="{63927EB8-21A8-4FCB-B2E5-0D0845290A49}" srcOrd="0" destOrd="0" presId="urn:microsoft.com/office/officeart/2005/8/layout/orgChart1"/>
    <dgm:cxn modelId="{5221ECC8-E4CC-482B-A0D0-F7525A498399}" type="presParOf" srcId="{63927EB8-21A8-4FCB-B2E5-0D0845290A49}" destId="{6246D0A3-19DD-466F-8D0F-40B8B0B18E6C}" srcOrd="0" destOrd="0" presId="urn:microsoft.com/office/officeart/2005/8/layout/orgChart1"/>
    <dgm:cxn modelId="{A6F3E3A5-469D-43C2-A124-93E010567BB1}" type="presParOf" srcId="{6246D0A3-19DD-466F-8D0F-40B8B0B18E6C}" destId="{6FB4C52E-6044-40F5-89F2-FE47961A304A}" srcOrd="0" destOrd="0" presId="urn:microsoft.com/office/officeart/2005/8/layout/orgChart1"/>
    <dgm:cxn modelId="{57E34D12-D40E-45A7-B75C-491C188CDC84}" type="presParOf" srcId="{6246D0A3-19DD-466F-8D0F-40B8B0B18E6C}" destId="{9E9161B7-10E8-458C-A7EE-0E631731205E}" srcOrd="1" destOrd="0" presId="urn:microsoft.com/office/officeart/2005/8/layout/orgChart1"/>
    <dgm:cxn modelId="{87DFFDB3-2148-431F-948F-E7AE11AAA95C}" type="presParOf" srcId="{63927EB8-21A8-4FCB-B2E5-0D0845290A49}" destId="{57AFBF26-41AB-4D66-8333-C5C2D2AA7EA2}" srcOrd="1" destOrd="0" presId="urn:microsoft.com/office/officeart/2005/8/layout/orgChart1"/>
    <dgm:cxn modelId="{8C5B2F84-884E-4A83-A851-A73B7D1875E2}" type="presParOf" srcId="{57AFBF26-41AB-4D66-8333-C5C2D2AA7EA2}" destId="{65F10067-C70C-4267-BDE9-2C768DD0A5A9}" srcOrd="0" destOrd="0" presId="urn:microsoft.com/office/officeart/2005/8/layout/orgChart1"/>
    <dgm:cxn modelId="{B036D772-349A-4BBA-A312-8DAF9262CE9D}" type="presParOf" srcId="{57AFBF26-41AB-4D66-8333-C5C2D2AA7EA2}" destId="{FD0146A9-51CB-49EA-8044-D98386CBF955}" srcOrd="1" destOrd="0" presId="urn:microsoft.com/office/officeart/2005/8/layout/orgChart1"/>
    <dgm:cxn modelId="{C158377A-9349-49A9-B07C-7E23414DC7CB}" type="presParOf" srcId="{FD0146A9-51CB-49EA-8044-D98386CBF955}" destId="{7291A77E-D6EB-426C-98AF-1606CFFAE4A2}" srcOrd="0" destOrd="0" presId="urn:microsoft.com/office/officeart/2005/8/layout/orgChart1"/>
    <dgm:cxn modelId="{0D32AE01-A237-4A0D-B0D4-84D9BAD79C02}" type="presParOf" srcId="{7291A77E-D6EB-426C-98AF-1606CFFAE4A2}" destId="{33A88B1C-ABD9-48E7-81C8-93292C8798C3}" srcOrd="0" destOrd="0" presId="urn:microsoft.com/office/officeart/2005/8/layout/orgChart1"/>
    <dgm:cxn modelId="{D4CF90D8-0E58-41E5-B506-BFF03F11B391}" type="presParOf" srcId="{7291A77E-D6EB-426C-98AF-1606CFFAE4A2}" destId="{F29CE2E0-0CBA-4AFF-A494-D4FFAEEE10A5}" srcOrd="1" destOrd="0" presId="urn:microsoft.com/office/officeart/2005/8/layout/orgChart1"/>
    <dgm:cxn modelId="{62C049A4-B141-4326-900B-6C53AD34BE30}" type="presParOf" srcId="{FD0146A9-51CB-49EA-8044-D98386CBF955}" destId="{E87C3BBF-75C0-4131-BF88-E825816AEC5D}" srcOrd="1" destOrd="0" presId="urn:microsoft.com/office/officeart/2005/8/layout/orgChart1"/>
    <dgm:cxn modelId="{23872349-D104-43B4-A785-55F237473735}" type="presParOf" srcId="{E87C3BBF-75C0-4131-BF88-E825816AEC5D}" destId="{61F09815-5CCF-4F24-B3D3-96BFA452890F}" srcOrd="0" destOrd="0" presId="urn:microsoft.com/office/officeart/2005/8/layout/orgChart1"/>
    <dgm:cxn modelId="{50530247-9C47-4C67-89B7-9522C96BDC36}" type="presParOf" srcId="{E87C3BBF-75C0-4131-BF88-E825816AEC5D}" destId="{E50434A6-DD40-4629-84CF-1353179E4D38}" srcOrd="1" destOrd="0" presId="urn:microsoft.com/office/officeart/2005/8/layout/orgChart1"/>
    <dgm:cxn modelId="{7502DC65-70CC-4541-8977-52803D27EA07}" type="presParOf" srcId="{E50434A6-DD40-4629-84CF-1353179E4D38}" destId="{B364BC5C-EFA5-4D72-9182-FE287DA4A128}" srcOrd="0" destOrd="0" presId="urn:microsoft.com/office/officeart/2005/8/layout/orgChart1"/>
    <dgm:cxn modelId="{6D6F07EF-99DC-4BF3-8F80-5AA922EC04F2}" type="presParOf" srcId="{B364BC5C-EFA5-4D72-9182-FE287DA4A128}" destId="{7945AF8C-B59B-4356-AC14-188CB669515E}" srcOrd="0" destOrd="0" presId="urn:microsoft.com/office/officeart/2005/8/layout/orgChart1"/>
    <dgm:cxn modelId="{FEF58655-CE3B-4EF0-84F6-3D59327B3920}" type="presParOf" srcId="{B364BC5C-EFA5-4D72-9182-FE287DA4A128}" destId="{0994CE8A-FC7E-44CD-BC62-B2C40169E507}" srcOrd="1" destOrd="0" presId="urn:microsoft.com/office/officeart/2005/8/layout/orgChart1"/>
    <dgm:cxn modelId="{7FD26DBB-8732-432B-B1DB-C60FB35D526E}" type="presParOf" srcId="{E50434A6-DD40-4629-84CF-1353179E4D38}" destId="{BF474800-5DC0-4004-A554-2DDAC88CF360}" srcOrd="1" destOrd="0" presId="urn:microsoft.com/office/officeart/2005/8/layout/orgChart1"/>
    <dgm:cxn modelId="{5F1FFBD8-8868-4B80-B72A-476E8F8054B6}" type="presParOf" srcId="{E50434A6-DD40-4629-84CF-1353179E4D38}" destId="{8E5A657B-B9A5-4541-94FE-E238F74BC510}" srcOrd="2" destOrd="0" presId="urn:microsoft.com/office/officeart/2005/8/layout/orgChart1"/>
    <dgm:cxn modelId="{1BBC3E84-C545-4A3B-9373-672A26BDEDF5}" type="presParOf" srcId="{E87C3BBF-75C0-4131-BF88-E825816AEC5D}" destId="{4C32C393-B05B-43D8-AD15-581245D61F9D}" srcOrd="2" destOrd="0" presId="urn:microsoft.com/office/officeart/2005/8/layout/orgChart1"/>
    <dgm:cxn modelId="{0447E72F-773A-4B59-B26B-E1A1E8AC3804}" type="presParOf" srcId="{E87C3BBF-75C0-4131-BF88-E825816AEC5D}" destId="{F3359C20-C633-48A4-9FA7-1CA16B90CD59}" srcOrd="3" destOrd="0" presId="urn:microsoft.com/office/officeart/2005/8/layout/orgChart1"/>
    <dgm:cxn modelId="{6A20C182-66A4-41F9-85C3-369A846BAB38}" type="presParOf" srcId="{F3359C20-C633-48A4-9FA7-1CA16B90CD59}" destId="{5B5DC11F-5FC1-4DCA-9670-59C44E7439E9}" srcOrd="0" destOrd="0" presId="urn:microsoft.com/office/officeart/2005/8/layout/orgChart1"/>
    <dgm:cxn modelId="{CFF2B41A-4778-4BB0-A331-F5365EDCF240}" type="presParOf" srcId="{5B5DC11F-5FC1-4DCA-9670-59C44E7439E9}" destId="{5DF0759F-D17C-4255-AE97-526B7458C1FE}" srcOrd="0" destOrd="0" presId="urn:microsoft.com/office/officeart/2005/8/layout/orgChart1"/>
    <dgm:cxn modelId="{C0B8055D-82B8-442D-BF05-CA97526EDC3E}" type="presParOf" srcId="{5B5DC11F-5FC1-4DCA-9670-59C44E7439E9}" destId="{B4F71011-C6A0-4545-A54C-A7F1814F423D}" srcOrd="1" destOrd="0" presId="urn:microsoft.com/office/officeart/2005/8/layout/orgChart1"/>
    <dgm:cxn modelId="{D5128E2C-00F8-417A-A82C-EDC4A394B616}" type="presParOf" srcId="{F3359C20-C633-48A4-9FA7-1CA16B90CD59}" destId="{9DE5227D-4E32-4E10-955B-3AD8B2B0D58D}" srcOrd="1" destOrd="0" presId="urn:microsoft.com/office/officeart/2005/8/layout/orgChart1"/>
    <dgm:cxn modelId="{1D2194F4-4721-49EC-B48D-A118342F4734}" type="presParOf" srcId="{F3359C20-C633-48A4-9FA7-1CA16B90CD59}" destId="{85120E21-09D6-4F52-992F-7BAE8C378B09}" srcOrd="2" destOrd="0" presId="urn:microsoft.com/office/officeart/2005/8/layout/orgChart1"/>
    <dgm:cxn modelId="{64ECCD41-01ED-4ACC-8B23-CC0FA3D64A70}" type="presParOf" srcId="{E87C3BBF-75C0-4131-BF88-E825816AEC5D}" destId="{9DC367E2-95B8-49A5-878E-49C6EDDD6F72}" srcOrd="4" destOrd="0" presId="urn:microsoft.com/office/officeart/2005/8/layout/orgChart1"/>
    <dgm:cxn modelId="{5D8E81E6-2A10-4BF9-A526-64FF1F665469}" type="presParOf" srcId="{E87C3BBF-75C0-4131-BF88-E825816AEC5D}" destId="{7F8276ED-1DDB-43A7-86C4-782C5E51753B}" srcOrd="5" destOrd="0" presId="urn:microsoft.com/office/officeart/2005/8/layout/orgChart1"/>
    <dgm:cxn modelId="{1677D121-1087-4C87-B4D2-A8EED2EE4205}" type="presParOf" srcId="{7F8276ED-1DDB-43A7-86C4-782C5E51753B}" destId="{DEDF3C6F-26A1-49E2-B87D-2F4C4404CAEA}" srcOrd="0" destOrd="0" presId="urn:microsoft.com/office/officeart/2005/8/layout/orgChart1"/>
    <dgm:cxn modelId="{16637F75-B0F7-4AA1-BAE6-FFFB9E433C61}" type="presParOf" srcId="{DEDF3C6F-26A1-49E2-B87D-2F4C4404CAEA}" destId="{627C3308-6B03-4FF5-8A2A-716A21357646}" srcOrd="0" destOrd="0" presId="urn:microsoft.com/office/officeart/2005/8/layout/orgChart1"/>
    <dgm:cxn modelId="{7653A9EA-ECC5-4ABA-B829-37E954F4FBF1}" type="presParOf" srcId="{DEDF3C6F-26A1-49E2-B87D-2F4C4404CAEA}" destId="{552CD052-9BE9-4B83-8C1B-5AF136384B04}" srcOrd="1" destOrd="0" presId="urn:microsoft.com/office/officeart/2005/8/layout/orgChart1"/>
    <dgm:cxn modelId="{28FB53C7-F679-4C0F-9F0C-1ED5369A89FC}" type="presParOf" srcId="{7F8276ED-1DDB-43A7-86C4-782C5E51753B}" destId="{7C4731FB-65A0-4E3C-86E9-F48EC1920C2C}" srcOrd="1" destOrd="0" presId="urn:microsoft.com/office/officeart/2005/8/layout/orgChart1"/>
    <dgm:cxn modelId="{E4A8B734-48E6-4ED5-9419-B2AA977DB08A}" type="presParOf" srcId="{7F8276ED-1DDB-43A7-86C4-782C5E51753B}" destId="{855C2B4D-5B8E-4D3C-8ECA-9B8BE3D03300}" srcOrd="2" destOrd="0" presId="urn:microsoft.com/office/officeart/2005/8/layout/orgChart1"/>
    <dgm:cxn modelId="{2B11E189-AA5D-4893-AD97-26F0A9805020}" type="presParOf" srcId="{E87C3BBF-75C0-4131-BF88-E825816AEC5D}" destId="{1F41DA8F-3FBF-4683-85A6-B3151D3F9BCB}" srcOrd="6" destOrd="0" presId="urn:microsoft.com/office/officeart/2005/8/layout/orgChart1"/>
    <dgm:cxn modelId="{09A37940-016C-4797-8BD3-6D7C73E057CF}" type="presParOf" srcId="{E87C3BBF-75C0-4131-BF88-E825816AEC5D}" destId="{07EB7D25-FB9F-445E-B161-13D18ED4E0AE}" srcOrd="7" destOrd="0" presId="urn:microsoft.com/office/officeart/2005/8/layout/orgChart1"/>
    <dgm:cxn modelId="{A8FA917D-607B-4F14-BE77-D2EA15F0EEA5}" type="presParOf" srcId="{07EB7D25-FB9F-445E-B161-13D18ED4E0AE}" destId="{1B86116B-6C74-4024-B6FA-0475282C3D4C}" srcOrd="0" destOrd="0" presId="urn:microsoft.com/office/officeart/2005/8/layout/orgChart1"/>
    <dgm:cxn modelId="{32E76846-E00C-4073-B6D1-4B283EB5F479}" type="presParOf" srcId="{1B86116B-6C74-4024-B6FA-0475282C3D4C}" destId="{0FDB2713-4C65-4381-89AC-7F3BA900D107}" srcOrd="0" destOrd="0" presId="urn:microsoft.com/office/officeart/2005/8/layout/orgChart1"/>
    <dgm:cxn modelId="{88C1FE46-C067-4FAC-9222-205EA74F9B5D}" type="presParOf" srcId="{1B86116B-6C74-4024-B6FA-0475282C3D4C}" destId="{B7DFC618-B7DC-4830-81F4-0234B7AF5B69}" srcOrd="1" destOrd="0" presId="urn:microsoft.com/office/officeart/2005/8/layout/orgChart1"/>
    <dgm:cxn modelId="{17AA8BB7-233D-41DC-A5D2-4A3950F2D443}" type="presParOf" srcId="{07EB7D25-FB9F-445E-B161-13D18ED4E0AE}" destId="{F00AD75B-45BD-477D-9A41-00E6D40850F4}" srcOrd="1" destOrd="0" presId="urn:microsoft.com/office/officeart/2005/8/layout/orgChart1"/>
    <dgm:cxn modelId="{54EC95FF-3F3F-46B2-87A3-5415FBB32607}" type="presParOf" srcId="{07EB7D25-FB9F-445E-B161-13D18ED4E0AE}" destId="{C559F972-DC22-4FE6-A73A-D171C85BF69B}" srcOrd="2" destOrd="0" presId="urn:microsoft.com/office/officeart/2005/8/layout/orgChart1"/>
    <dgm:cxn modelId="{899C6946-9FF7-4662-B135-67CE0CBE49FD}" type="presParOf" srcId="{FD0146A9-51CB-49EA-8044-D98386CBF955}" destId="{D5EE268D-38B6-41F8-AA34-E2639B2425CF}" srcOrd="2" destOrd="0" presId="urn:microsoft.com/office/officeart/2005/8/layout/orgChart1"/>
    <dgm:cxn modelId="{1AE8A521-AE9F-4263-A85A-80F4042AFBE7}" type="presParOf" srcId="{57AFBF26-41AB-4D66-8333-C5C2D2AA7EA2}" destId="{20F85620-BAF5-47E2-A8A2-1BE1C1184DE4}" srcOrd="2" destOrd="0" presId="urn:microsoft.com/office/officeart/2005/8/layout/orgChart1"/>
    <dgm:cxn modelId="{FBFEF69F-4CCA-4F72-ABAF-0DF7E7DD3150}" type="presParOf" srcId="{57AFBF26-41AB-4D66-8333-C5C2D2AA7EA2}" destId="{5D396174-FFDD-4BAD-9F1D-FF8325814C38}" srcOrd="3" destOrd="0" presId="urn:microsoft.com/office/officeart/2005/8/layout/orgChart1"/>
    <dgm:cxn modelId="{D7626E3F-0D42-4285-95FE-ABE1E55923BD}" type="presParOf" srcId="{5D396174-FFDD-4BAD-9F1D-FF8325814C38}" destId="{556C9FF6-64DF-401F-8C8D-ED65D747A7FE}" srcOrd="0" destOrd="0" presId="urn:microsoft.com/office/officeart/2005/8/layout/orgChart1"/>
    <dgm:cxn modelId="{DD2EA229-EAAE-4C10-9B6E-5E41C3E36DD9}" type="presParOf" srcId="{556C9FF6-64DF-401F-8C8D-ED65D747A7FE}" destId="{62ED6C2C-10D4-4716-9E6C-6CED3EB96975}" srcOrd="0" destOrd="0" presId="urn:microsoft.com/office/officeart/2005/8/layout/orgChart1"/>
    <dgm:cxn modelId="{D650EE60-3B45-469C-8D84-84C3EA59E4AE}" type="presParOf" srcId="{556C9FF6-64DF-401F-8C8D-ED65D747A7FE}" destId="{373F4D2A-83ED-420C-8569-1304DCF60DAD}" srcOrd="1" destOrd="0" presId="urn:microsoft.com/office/officeart/2005/8/layout/orgChart1"/>
    <dgm:cxn modelId="{13BFF87E-1AF5-4A3B-AFC6-D7E5F7BB6084}" type="presParOf" srcId="{5D396174-FFDD-4BAD-9F1D-FF8325814C38}" destId="{D7F37AD7-4ECE-4F76-8624-56CAB77CF2B8}" srcOrd="1" destOrd="0" presId="urn:microsoft.com/office/officeart/2005/8/layout/orgChart1"/>
    <dgm:cxn modelId="{0699ADF1-78E9-46BD-B650-5A8BCE7A5724}" type="presParOf" srcId="{D7F37AD7-4ECE-4F76-8624-56CAB77CF2B8}" destId="{DA78445B-F4A7-4C5A-A983-AB25FA2760C6}" srcOrd="0" destOrd="0" presId="urn:microsoft.com/office/officeart/2005/8/layout/orgChart1"/>
    <dgm:cxn modelId="{03E0AC49-38F2-4E85-9D92-4179DB188CF8}" type="presParOf" srcId="{D7F37AD7-4ECE-4F76-8624-56CAB77CF2B8}" destId="{697D1F43-5990-4AD9-8330-9C1D43FAB6EF}" srcOrd="1" destOrd="0" presId="urn:microsoft.com/office/officeart/2005/8/layout/orgChart1"/>
    <dgm:cxn modelId="{4826C217-EACC-4CD6-8865-CD29E4BA3480}" type="presParOf" srcId="{697D1F43-5990-4AD9-8330-9C1D43FAB6EF}" destId="{8EA05149-6F58-4630-892E-0D283E3136D6}" srcOrd="0" destOrd="0" presId="urn:microsoft.com/office/officeart/2005/8/layout/orgChart1"/>
    <dgm:cxn modelId="{29182D39-F567-4790-8B03-EC90A3E7F9D8}" type="presParOf" srcId="{8EA05149-6F58-4630-892E-0D283E3136D6}" destId="{DA104EE2-E1D4-4B03-89E8-13726F4859B8}" srcOrd="0" destOrd="0" presId="urn:microsoft.com/office/officeart/2005/8/layout/orgChart1"/>
    <dgm:cxn modelId="{A05AC33C-B181-47F2-BC4C-4F28A924A6FC}" type="presParOf" srcId="{8EA05149-6F58-4630-892E-0D283E3136D6}" destId="{F48DE298-BC1D-4548-8A23-726ED886D9B5}" srcOrd="1" destOrd="0" presId="urn:microsoft.com/office/officeart/2005/8/layout/orgChart1"/>
    <dgm:cxn modelId="{797CE1D9-1346-4414-A032-1873487DC1E0}" type="presParOf" srcId="{697D1F43-5990-4AD9-8330-9C1D43FAB6EF}" destId="{22063D89-1CC5-4C17-A076-A0A668819700}" srcOrd="1" destOrd="0" presId="urn:microsoft.com/office/officeart/2005/8/layout/orgChart1"/>
    <dgm:cxn modelId="{5683C0D0-C194-40A8-ADDA-82A0F6F409FA}" type="presParOf" srcId="{697D1F43-5990-4AD9-8330-9C1D43FAB6EF}" destId="{2F575E62-6524-4430-8807-DD0A5D55FE47}" srcOrd="2" destOrd="0" presId="urn:microsoft.com/office/officeart/2005/8/layout/orgChart1"/>
    <dgm:cxn modelId="{3033EB2F-B0B4-4AEC-AF0D-464FE82138D2}" type="presParOf" srcId="{D7F37AD7-4ECE-4F76-8624-56CAB77CF2B8}" destId="{624F920E-9690-4D71-B616-44ACE142F7F7}" srcOrd="2" destOrd="0" presId="urn:microsoft.com/office/officeart/2005/8/layout/orgChart1"/>
    <dgm:cxn modelId="{3F39C906-93B0-4B42-8E16-5474C120331D}" type="presParOf" srcId="{D7F37AD7-4ECE-4F76-8624-56CAB77CF2B8}" destId="{2C580788-8284-42E5-8546-0C5CF6EFF4B6}" srcOrd="3" destOrd="0" presId="urn:microsoft.com/office/officeart/2005/8/layout/orgChart1"/>
    <dgm:cxn modelId="{93F5BF17-3225-4A79-8247-7699AB5E4AF6}" type="presParOf" srcId="{2C580788-8284-42E5-8546-0C5CF6EFF4B6}" destId="{82151C8E-3266-469E-8E61-9743F9B8827B}" srcOrd="0" destOrd="0" presId="urn:microsoft.com/office/officeart/2005/8/layout/orgChart1"/>
    <dgm:cxn modelId="{4F9C355B-2330-40A6-8D0C-9B57DB6600E0}" type="presParOf" srcId="{82151C8E-3266-469E-8E61-9743F9B8827B}" destId="{E382C896-B5E8-4DF7-9D06-B91C34639811}" srcOrd="0" destOrd="0" presId="urn:microsoft.com/office/officeart/2005/8/layout/orgChart1"/>
    <dgm:cxn modelId="{5D2878FE-1C79-4A08-9C3B-FBB375654834}" type="presParOf" srcId="{82151C8E-3266-469E-8E61-9743F9B8827B}" destId="{923FE1D2-7A4A-466E-8E54-F2425943AC7F}" srcOrd="1" destOrd="0" presId="urn:microsoft.com/office/officeart/2005/8/layout/orgChart1"/>
    <dgm:cxn modelId="{3D6DED3B-ED69-42D0-9727-47AC7EBC9B9E}" type="presParOf" srcId="{2C580788-8284-42E5-8546-0C5CF6EFF4B6}" destId="{11726A68-FB7B-44C2-93C0-C17265E01C81}" srcOrd="1" destOrd="0" presId="urn:microsoft.com/office/officeart/2005/8/layout/orgChart1"/>
    <dgm:cxn modelId="{72B661B9-A508-4B0C-98FC-3A905474631C}" type="presParOf" srcId="{2C580788-8284-42E5-8546-0C5CF6EFF4B6}" destId="{A6F6ADBF-54F7-4128-9FE0-2A7429EDBA70}" srcOrd="2" destOrd="0" presId="urn:microsoft.com/office/officeart/2005/8/layout/orgChart1"/>
    <dgm:cxn modelId="{01C9363B-E78D-4113-B589-4B1B7D5AC433}" type="presParOf" srcId="{D7F37AD7-4ECE-4F76-8624-56CAB77CF2B8}" destId="{FEC4E764-C38B-4CDC-8809-11BA0898F257}" srcOrd="4" destOrd="0" presId="urn:microsoft.com/office/officeart/2005/8/layout/orgChart1"/>
    <dgm:cxn modelId="{D702A7E9-A2DB-470E-951A-264974296257}" type="presParOf" srcId="{D7F37AD7-4ECE-4F76-8624-56CAB77CF2B8}" destId="{16CA1822-E859-44E6-8905-5D562B899745}" srcOrd="5" destOrd="0" presId="urn:microsoft.com/office/officeart/2005/8/layout/orgChart1"/>
    <dgm:cxn modelId="{835727A4-52F8-4212-814E-7FDEC92A86A1}" type="presParOf" srcId="{16CA1822-E859-44E6-8905-5D562B899745}" destId="{467A9CE2-AA92-457B-9B9C-AEB83183B866}" srcOrd="0" destOrd="0" presId="urn:microsoft.com/office/officeart/2005/8/layout/orgChart1"/>
    <dgm:cxn modelId="{446A47F4-C088-479F-8C78-8349896876E5}" type="presParOf" srcId="{467A9CE2-AA92-457B-9B9C-AEB83183B866}" destId="{71EE44CD-73CE-4D7C-9885-7983E3906F02}" srcOrd="0" destOrd="0" presId="urn:microsoft.com/office/officeart/2005/8/layout/orgChart1"/>
    <dgm:cxn modelId="{53899EB2-7769-4DBF-B519-2E8331D870B4}" type="presParOf" srcId="{467A9CE2-AA92-457B-9B9C-AEB83183B866}" destId="{B3A076AF-D07C-4939-956C-0F9F8DE4BFFD}" srcOrd="1" destOrd="0" presId="urn:microsoft.com/office/officeart/2005/8/layout/orgChart1"/>
    <dgm:cxn modelId="{750D9654-30A8-40C5-9243-89A134CAD98F}" type="presParOf" srcId="{16CA1822-E859-44E6-8905-5D562B899745}" destId="{CC3B22FA-2EAB-4B04-A2F4-91D81ABA18F4}" srcOrd="1" destOrd="0" presId="urn:microsoft.com/office/officeart/2005/8/layout/orgChart1"/>
    <dgm:cxn modelId="{9CEADA82-B36E-4637-A4A5-97AD185DF84E}" type="presParOf" srcId="{16CA1822-E859-44E6-8905-5D562B899745}" destId="{A59B9717-6E12-436C-B00B-931A6364E6F2}" srcOrd="2" destOrd="0" presId="urn:microsoft.com/office/officeart/2005/8/layout/orgChart1"/>
    <dgm:cxn modelId="{0C00A051-B3CF-4532-841C-D97690CD2FB8}" type="presParOf" srcId="{5D396174-FFDD-4BAD-9F1D-FF8325814C38}" destId="{4AC10A68-59D3-447C-A004-35105A1CB728}" srcOrd="2" destOrd="0" presId="urn:microsoft.com/office/officeart/2005/8/layout/orgChart1"/>
    <dgm:cxn modelId="{E63FA511-343D-4FBA-AB13-DF5F0FFF377D}" type="presParOf" srcId="{63927EB8-21A8-4FCB-B2E5-0D0845290A49}" destId="{7F038F18-B967-4FE0-9856-681C87BA920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1717E9-E7A5-442C-8611-DA957849EB18}"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IN"/>
        </a:p>
      </dgm:t>
    </dgm:pt>
    <dgm:pt modelId="{3384DABD-9999-49C0-9481-CEEAB14C8380}">
      <dgm:prSet custT="1"/>
      <dgm:spPr/>
      <dgm:t>
        <a:bodyPr/>
        <a:lstStyle/>
        <a:p>
          <a:pPr algn="ctr" rtl="0"/>
          <a:r>
            <a:rPr lang="en-US" sz="1600" b="1" dirty="0" smtClean="0"/>
            <a:t>CLTV can only be calculated if the following data is available –</a:t>
          </a:r>
          <a:endParaRPr lang="en-IN" sz="1600" b="1" dirty="0"/>
        </a:p>
      </dgm:t>
    </dgm:pt>
    <dgm:pt modelId="{0AD9A457-12F8-4052-A6F1-B10F0115210C}" type="parTrans" cxnId="{A363FCFB-0BC0-4359-ADDD-3A56366EE0E4}">
      <dgm:prSet/>
      <dgm:spPr/>
      <dgm:t>
        <a:bodyPr/>
        <a:lstStyle/>
        <a:p>
          <a:endParaRPr lang="en-IN"/>
        </a:p>
      </dgm:t>
    </dgm:pt>
    <dgm:pt modelId="{436A3AEB-0165-49C6-A6ED-6481A673FCBC}" type="sibTrans" cxnId="{A363FCFB-0BC0-4359-ADDD-3A56366EE0E4}">
      <dgm:prSet/>
      <dgm:spPr/>
      <dgm:t>
        <a:bodyPr/>
        <a:lstStyle/>
        <a:p>
          <a:endParaRPr lang="en-IN"/>
        </a:p>
      </dgm:t>
    </dgm:pt>
    <dgm:pt modelId="{ED901DEA-40FD-4EE0-840D-D16B4B63C55F}">
      <dgm:prSet custT="1"/>
      <dgm:spPr/>
      <dgm:t>
        <a:bodyPr/>
        <a:lstStyle/>
        <a:p>
          <a:pPr rtl="0"/>
          <a:r>
            <a:rPr lang="en-US" sz="1200" dirty="0" smtClean="0"/>
            <a:t>Mobile Number – Unavailable in 9,012 cases</a:t>
          </a:r>
          <a:endParaRPr lang="en-IN" sz="1200" dirty="0"/>
        </a:p>
      </dgm:t>
    </dgm:pt>
    <dgm:pt modelId="{C8FF8B5E-7884-41A6-B76E-C6754D4A8E47}" type="parTrans" cxnId="{CC5D237A-D1A3-48F5-AB27-0E2A1709F8DA}">
      <dgm:prSet/>
      <dgm:spPr/>
      <dgm:t>
        <a:bodyPr/>
        <a:lstStyle/>
        <a:p>
          <a:endParaRPr lang="en-IN"/>
        </a:p>
      </dgm:t>
    </dgm:pt>
    <dgm:pt modelId="{7415ADE8-95BF-41FD-A426-4BDC5F6EDE5A}" type="sibTrans" cxnId="{CC5D237A-D1A3-48F5-AB27-0E2A1709F8DA}">
      <dgm:prSet/>
      <dgm:spPr/>
      <dgm:t>
        <a:bodyPr/>
        <a:lstStyle/>
        <a:p>
          <a:endParaRPr lang="en-IN"/>
        </a:p>
      </dgm:t>
    </dgm:pt>
    <dgm:pt modelId="{FABA7867-09EE-4384-B2A7-D79FB564DEE6}">
      <dgm:prSet custT="1"/>
      <dgm:spPr/>
      <dgm:t>
        <a:bodyPr/>
        <a:lstStyle/>
        <a:p>
          <a:pPr rtl="0"/>
          <a:r>
            <a:rPr lang="en-US" sz="1200" dirty="0" smtClean="0"/>
            <a:t>Customer Code – Unavailable in 92 cases</a:t>
          </a:r>
          <a:endParaRPr lang="en-IN" sz="1200" dirty="0"/>
        </a:p>
      </dgm:t>
    </dgm:pt>
    <dgm:pt modelId="{61590F1D-A823-45EE-BD63-D5B1BD0C5751}" type="parTrans" cxnId="{6C4EFFF5-615D-473C-B99C-46FDC17F028F}">
      <dgm:prSet/>
      <dgm:spPr/>
      <dgm:t>
        <a:bodyPr/>
        <a:lstStyle/>
        <a:p>
          <a:endParaRPr lang="en-IN"/>
        </a:p>
      </dgm:t>
    </dgm:pt>
    <dgm:pt modelId="{3849CF60-97DA-420B-B36F-1E8E87653CE2}" type="sibTrans" cxnId="{6C4EFFF5-615D-473C-B99C-46FDC17F028F}">
      <dgm:prSet/>
      <dgm:spPr/>
      <dgm:t>
        <a:bodyPr/>
        <a:lstStyle/>
        <a:p>
          <a:endParaRPr lang="en-IN"/>
        </a:p>
      </dgm:t>
    </dgm:pt>
    <dgm:pt modelId="{AE1EA0D4-9756-4BCB-915F-7E8B6C72EDBE}">
      <dgm:prSet custT="1"/>
      <dgm:spPr/>
      <dgm:t>
        <a:bodyPr/>
        <a:lstStyle/>
        <a:p>
          <a:pPr rtl="0"/>
          <a:r>
            <a:rPr lang="en-US" sz="1200" dirty="0" smtClean="0"/>
            <a:t>Invoice Date – Unavailable in 314 cases</a:t>
          </a:r>
          <a:endParaRPr lang="en-IN" sz="1200" dirty="0"/>
        </a:p>
      </dgm:t>
    </dgm:pt>
    <dgm:pt modelId="{209A4C85-B473-49E2-9ADF-7C35EC946AA6}" type="parTrans" cxnId="{0D4FE23B-0BEF-49AC-8F4F-A2DBAA80C360}">
      <dgm:prSet/>
      <dgm:spPr/>
      <dgm:t>
        <a:bodyPr/>
        <a:lstStyle/>
        <a:p>
          <a:endParaRPr lang="en-IN"/>
        </a:p>
      </dgm:t>
    </dgm:pt>
    <dgm:pt modelId="{D2D58AE5-2700-4490-B16F-5AEDAD65D341}" type="sibTrans" cxnId="{0D4FE23B-0BEF-49AC-8F4F-A2DBAA80C360}">
      <dgm:prSet/>
      <dgm:spPr/>
      <dgm:t>
        <a:bodyPr/>
        <a:lstStyle/>
        <a:p>
          <a:endParaRPr lang="en-IN"/>
        </a:p>
      </dgm:t>
    </dgm:pt>
    <dgm:pt modelId="{A4557CCE-E760-475A-A101-CBFF684FF827}" type="pres">
      <dgm:prSet presAssocID="{7E1717E9-E7A5-442C-8611-DA957849EB18}" presName="Name0" presStyleCnt="0">
        <dgm:presLayoutVars>
          <dgm:chMax val="3"/>
          <dgm:chPref val="1"/>
          <dgm:dir/>
          <dgm:animLvl val="lvl"/>
          <dgm:resizeHandles/>
        </dgm:presLayoutVars>
      </dgm:prSet>
      <dgm:spPr/>
      <dgm:t>
        <a:bodyPr/>
        <a:lstStyle/>
        <a:p>
          <a:endParaRPr lang="en-IN"/>
        </a:p>
      </dgm:t>
    </dgm:pt>
    <dgm:pt modelId="{38436308-0990-49A4-8370-FE809B7930B0}" type="pres">
      <dgm:prSet presAssocID="{7E1717E9-E7A5-442C-8611-DA957849EB18}" presName="outerBox" presStyleCnt="0"/>
      <dgm:spPr/>
    </dgm:pt>
    <dgm:pt modelId="{7CCE03F2-BB43-472C-AE67-78DC388ED1BC}" type="pres">
      <dgm:prSet presAssocID="{7E1717E9-E7A5-442C-8611-DA957849EB18}" presName="outerBoxParent" presStyleLbl="node1" presStyleIdx="0" presStyleCnt="1" custLinFactNeighborY="-11504"/>
      <dgm:spPr/>
      <dgm:t>
        <a:bodyPr/>
        <a:lstStyle/>
        <a:p>
          <a:endParaRPr lang="en-IN"/>
        </a:p>
      </dgm:t>
    </dgm:pt>
    <dgm:pt modelId="{DA7A6CF7-8B5F-4B65-8481-59C2DE7A7017}" type="pres">
      <dgm:prSet presAssocID="{7E1717E9-E7A5-442C-8611-DA957849EB18}" presName="outerBoxChildren" presStyleCnt="0"/>
      <dgm:spPr/>
    </dgm:pt>
    <dgm:pt modelId="{400FEC86-56FF-41D3-9302-9BF04990F8B9}" type="pres">
      <dgm:prSet presAssocID="{ED901DEA-40FD-4EE0-840D-D16B4B63C55F}" presName="oChild" presStyleLbl="fgAcc1" presStyleIdx="0" presStyleCnt="3" custScaleY="85910" custLinFactNeighborY="-15430">
        <dgm:presLayoutVars>
          <dgm:bulletEnabled val="1"/>
        </dgm:presLayoutVars>
      </dgm:prSet>
      <dgm:spPr/>
      <dgm:t>
        <a:bodyPr/>
        <a:lstStyle/>
        <a:p>
          <a:endParaRPr lang="en-IN"/>
        </a:p>
      </dgm:t>
    </dgm:pt>
    <dgm:pt modelId="{347B572A-1AF0-496B-95EF-86468A40B49A}" type="pres">
      <dgm:prSet presAssocID="{7415ADE8-95BF-41FD-A426-4BDC5F6EDE5A}" presName="outerSibTrans" presStyleCnt="0"/>
      <dgm:spPr/>
    </dgm:pt>
    <dgm:pt modelId="{F3BF1549-1038-4129-8D1B-B580FFB6EE0C}" type="pres">
      <dgm:prSet presAssocID="{FABA7867-09EE-4384-B2A7-D79FB564DEE6}" presName="oChild" presStyleLbl="fgAcc1" presStyleIdx="1" presStyleCnt="3" custScaleY="85910" custLinFactNeighborY="-15430">
        <dgm:presLayoutVars>
          <dgm:bulletEnabled val="1"/>
        </dgm:presLayoutVars>
      </dgm:prSet>
      <dgm:spPr/>
      <dgm:t>
        <a:bodyPr/>
        <a:lstStyle/>
        <a:p>
          <a:endParaRPr lang="en-IN"/>
        </a:p>
      </dgm:t>
    </dgm:pt>
    <dgm:pt modelId="{D19DD0F7-E4C6-42CF-8990-28B44ADA3908}" type="pres">
      <dgm:prSet presAssocID="{3849CF60-97DA-420B-B36F-1E8E87653CE2}" presName="outerSibTrans" presStyleCnt="0"/>
      <dgm:spPr/>
    </dgm:pt>
    <dgm:pt modelId="{96DAA20D-8D37-4085-B673-D091DB29C7FA}" type="pres">
      <dgm:prSet presAssocID="{AE1EA0D4-9756-4BCB-915F-7E8B6C72EDBE}" presName="oChild" presStyleLbl="fgAcc1" presStyleIdx="2" presStyleCnt="3" custScaleY="85910" custLinFactNeighborY="-15430">
        <dgm:presLayoutVars>
          <dgm:bulletEnabled val="1"/>
        </dgm:presLayoutVars>
      </dgm:prSet>
      <dgm:spPr/>
      <dgm:t>
        <a:bodyPr/>
        <a:lstStyle/>
        <a:p>
          <a:endParaRPr lang="en-IN"/>
        </a:p>
      </dgm:t>
    </dgm:pt>
  </dgm:ptLst>
  <dgm:cxnLst>
    <dgm:cxn modelId="{D3D672FB-463F-48F0-A95A-0D2DE3B81AA3}" type="presOf" srcId="{3384DABD-9999-49C0-9481-CEEAB14C8380}" destId="{7CCE03F2-BB43-472C-AE67-78DC388ED1BC}" srcOrd="0" destOrd="0" presId="urn:microsoft.com/office/officeart/2005/8/layout/target2"/>
    <dgm:cxn modelId="{CC5D237A-D1A3-48F5-AB27-0E2A1709F8DA}" srcId="{3384DABD-9999-49C0-9481-CEEAB14C8380}" destId="{ED901DEA-40FD-4EE0-840D-D16B4B63C55F}" srcOrd="0" destOrd="0" parTransId="{C8FF8B5E-7884-41A6-B76E-C6754D4A8E47}" sibTransId="{7415ADE8-95BF-41FD-A426-4BDC5F6EDE5A}"/>
    <dgm:cxn modelId="{30575803-B469-42F5-9DDA-B47B7BEA6797}" type="presOf" srcId="{7E1717E9-E7A5-442C-8611-DA957849EB18}" destId="{A4557CCE-E760-475A-A101-CBFF684FF827}" srcOrd="0" destOrd="0" presId="urn:microsoft.com/office/officeart/2005/8/layout/target2"/>
    <dgm:cxn modelId="{6626BDA2-38A1-4DFD-BB55-01DEFFC087A8}" type="presOf" srcId="{ED901DEA-40FD-4EE0-840D-D16B4B63C55F}" destId="{400FEC86-56FF-41D3-9302-9BF04990F8B9}" srcOrd="0" destOrd="0" presId="urn:microsoft.com/office/officeart/2005/8/layout/target2"/>
    <dgm:cxn modelId="{0D4FE23B-0BEF-49AC-8F4F-A2DBAA80C360}" srcId="{3384DABD-9999-49C0-9481-CEEAB14C8380}" destId="{AE1EA0D4-9756-4BCB-915F-7E8B6C72EDBE}" srcOrd="2" destOrd="0" parTransId="{209A4C85-B473-49E2-9ADF-7C35EC946AA6}" sibTransId="{D2D58AE5-2700-4490-B16F-5AEDAD65D341}"/>
    <dgm:cxn modelId="{6C4EFFF5-615D-473C-B99C-46FDC17F028F}" srcId="{3384DABD-9999-49C0-9481-CEEAB14C8380}" destId="{FABA7867-09EE-4384-B2A7-D79FB564DEE6}" srcOrd="1" destOrd="0" parTransId="{61590F1D-A823-45EE-BD63-D5B1BD0C5751}" sibTransId="{3849CF60-97DA-420B-B36F-1E8E87653CE2}"/>
    <dgm:cxn modelId="{C7BCB73A-E68A-49EC-8B28-91EEC2BE134D}" type="presOf" srcId="{AE1EA0D4-9756-4BCB-915F-7E8B6C72EDBE}" destId="{96DAA20D-8D37-4085-B673-D091DB29C7FA}" srcOrd="0" destOrd="0" presId="urn:microsoft.com/office/officeart/2005/8/layout/target2"/>
    <dgm:cxn modelId="{044C84EF-F3D0-47B8-B461-673F61C4F074}" type="presOf" srcId="{FABA7867-09EE-4384-B2A7-D79FB564DEE6}" destId="{F3BF1549-1038-4129-8D1B-B580FFB6EE0C}" srcOrd="0" destOrd="0" presId="urn:microsoft.com/office/officeart/2005/8/layout/target2"/>
    <dgm:cxn modelId="{A363FCFB-0BC0-4359-ADDD-3A56366EE0E4}" srcId="{7E1717E9-E7A5-442C-8611-DA957849EB18}" destId="{3384DABD-9999-49C0-9481-CEEAB14C8380}" srcOrd="0" destOrd="0" parTransId="{0AD9A457-12F8-4052-A6F1-B10F0115210C}" sibTransId="{436A3AEB-0165-49C6-A6ED-6481A673FCBC}"/>
    <dgm:cxn modelId="{A9DCE953-EEF3-4CEB-B158-8FA1CE6AF759}" type="presParOf" srcId="{A4557CCE-E760-475A-A101-CBFF684FF827}" destId="{38436308-0990-49A4-8370-FE809B7930B0}" srcOrd="0" destOrd="0" presId="urn:microsoft.com/office/officeart/2005/8/layout/target2"/>
    <dgm:cxn modelId="{A05239D4-4E81-45BE-8E3D-BF671E4A11D5}" type="presParOf" srcId="{38436308-0990-49A4-8370-FE809B7930B0}" destId="{7CCE03F2-BB43-472C-AE67-78DC388ED1BC}" srcOrd="0" destOrd="0" presId="urn:microsoft.com/office/officeart/2005/8/layout/target2"/>
    <dgm:cxn modelId="{4978E08C-8A36-4E08-90E3-40CA0B57D90E}" type="presParOf" srcId="{38436308-0990-49A4-8370-FE809B7930B0}" destId="{DA7A6CF7-8B5F-4B65-8481-59C2DE7A7017}" srcOrd="1" destOrd="0" presId="urn:microsoft.com/office/officeart/2005/8/layout/target2"/>
    <dgm:cxn modelId="{EC3419E7-2ACA-490E-8487-AFB427AB81E6}" type="presParOf" srcId="{DA7A6CF7-8B5F-4B65-8481-59C2DE7A7017}" destId="{400FEC86-56FF-41D3-9302-9BF04990F8B9}" srcOrd="0" destOrd="0" presId="urn:microsoft.com/office/officeart/2005/8/layout/target2"/>
    <dgm:cxn modelId="{DBB50857-3D34-46BE-976C-A2CE385C7CF0}" type="presParOf" srcId="{DA7A6CF7-8B5F-4B65-8481-59C2DE7A7017}" destId="{347B572A-1AF0-496B-95EF-86468A40B49A}" srcOrd="1" destOrd="0" presId="urn:microsoft.com/office/officeart/2005/8/layout/target2"/>
    <dgm:cxn modelId="{A41834A2-B369-48CE-A43A-0559C08339C6}" type="presParOf" srcId="{DA7A6CF7-8B5F-4B65-8481-59C2DE7A7017}" destId="{F3BF1549-1038-4129-8D1B-B580FFB6EE0C}" srcOrd="2" destOrd="0" presId="urn:microsoft.com/office/officeart/2005/8/layout/target2"/>
    <dgm:cxn modelId="{F88DF5EF-EE90-4B37-B93E-D76F6CE15584}" type="presParOf" srcId="{DA7A6CF7-8B5F-4B65-8481-59C2DE7A7017}" destId="{D19DD0F7-E4C6-42CF-8990-28B44ADA3908}" srcOrd="3" destOrd="0" presId="urn:microsoft.com/office/officeart/2005/8/layout/target2"/>
    <dgm:cxn modelId="{A8AF55CD-806D-4ED6-8EFC-3E99832DE4F7}" type="presParOf" srcId="{DA7A6CF7-8B5F-4B65-8481-59C2DE7A7017}" destId="{96DAA20D-8D37-4085-B673-D091DB29C7FA}"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1717E9-E7A5-442C-8611-DA957849EB18}"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IN"/>
        </a:p>
      </dgm:t>
    </dgm:pt>
    <dgm:pt modelId="{3384DABD-9999-49C0-9481-CEEAB14C8380}">
      <dgm:prSet custT="1"/>
      <dgm:spPr/>
      <dgm:t>
        <a:bodyPr/>
        <a:lstStyle/>
        <a:p>
          <a:pPr algn="ctr" rtl="0"/>
          <a:r>
            <a:rPr lang="en-US" sz="1600" b="1" dirty="0" smtClean="0"/>
            <a:t>CLTV can only be calculated if the following data is available –</a:t>
          </a:r>
          <a:endParaRPr lang="en-IN" sz="1600" b="1" dirty="0"/>
        </a:p>
      </dgm:t>
    </dgm:pt>
    <dgm:pt modelId="{0AD9A457-12F8-4052-A6F1-B10F0115210C}" type="parTrans" cxnId="{A363FCFB-0BC0-4359-ADDD-3A56366EE0E4}">
      <dgm:prSet/>
      <dgm:spPr/>
      <dgm:t>
        <a:bodyPr/>
        <a:lstStyle/>
        <a:p>
          <a:endParaRPr lang="en-IN"/>
        </a:p>
      </dgm:t>
    </dgm:pt>
    <dgm:pt modelId="{436A3AEB-0165-49C6-A6ED-6481A673FCBC}" type="sibTrans" cxnId="{A363FCFB-0BC0-4359-ADDD-3A56366EE0E4}">
      <dgm:prSet/>
      <dgm:spPr/>
      <dgm:t>
        <a:bodyPr/>
        <a:lstStyle/>
        <a:p>
          <a:endParaRPr lang="en-IN"/>
        </a:p>
      </dgm:t>
    </dgm:pt>
    <dgm:pt modelId="{ED901DEA-40FD-4EE0-840D-D16B4B63C55F}">
      <dgm:prSet custT="1"/>
      <dgm:spPr/>
      <dgm:t>
        <a:bodyPr/>
        <a:lstStyle/>
        <a:p>
          <a:pPr rtl="0"/>
          <a:r>
            <a:rPr lang="en-US" sz="1200" dirty="0" smtClean="0"/>
            <a:t>Mobile Number – Unavailable in 3,160 cases</a:t>
          </a:r>
          <a:endParaRPr lang="en-IN" sz="1200" dirty="0"/>
        </a:p>
      </dgm:t>
    </dgm:pt>
    <dgm:pt modelId="{C8FF8B5E-7884-41A6-B76E-C6754D4A8E47}" type="parTrans" cxnId="{CC5D237A-D1A3-48F5-AB27-0E2A1709F8DA}">
      <dgm:prSet/>
      <dgm:spPr/>
      <dgm:t>
        <a:bodyPr/>
        <a:lstStyle/>
        <a:p>
          <a:endParaRPr lang="en-IN"/>
        </a:p>
      </dgm:t>
    </dgm:pt>
    <dgm:pt modelId="{7415ADE8-95BF-41FD-A426-4BDC5F6EDE5A}" type="sibTrans" cxnId="{CC5D237A-D1A3-48F5-AB27-0E2A1709F8DA}">
      <dgm:prSet/>
      <dgm:spPr/>
      <dgm:t>
        <a:bodyPr/>
        <a:lstStyle/>
        <a:p>
          <a:endParaRPr lang="en-IN"/>
        </a:p>
      </dgm:t>
    </dgm:pt>
    <dgm:pt modelId="{FABA7867-09EE-4384-B2A7-D79FB564DEE6}">
      <dgm:prSet custT="1"/>
      <dgm:spPr/>
      <dgm:t>
        <a:bodyPr/>
        <a:lstStyle/>
        <a:p>
          <a:pPr rtl="0"/>
          <a:r>
            <a:rPr lang="en-US" sz="1200" dirty="0" smtClean="0"/>
            <a:t>Customer Code – Unavailable in 246 cases</a:t>
          </a:r>
          <a:endParaRPr lang="en-IN" sz="1200" dirty="0"/>
        </a:p>
      </dgm:t>
    </dgm:pt>
    <dgm:pt modelId="{61590F1D-A823-45EE-BD63-D5B1BD0C5751}" type="parTrans" cxnId="{6C4EFFF5-615D-473C-B99C-46FDC17F028F}">
      <dgm:prSet/>
      <dgm:spPr/>
      <dgm:t>
        <a:bodyPr/>
        <a:lstStyle/>
        <a:p>
          <a:endParaRPr lang="en-IN"/>
        </a:p>
      </dgm:t>
    </dgm:pt>
    <dgm:pt modelId="{3849CF60-97DA-420B-B36F-1E8E87653CE2}" type="sibTrans" cxnId="{6C4EFFF5-615D-473C-B99C-46FDC17F028F}">
      <dgm:prSet/>
      <dgm:spPr/>
      <dgm:t>
        <a:bodyPr/>
        <a:lstStyle/>
        <a:p>
          <a:endParaRPr lang="en-IN"/>
        </a:p>
      </dgm:t>
    </dgm:pt>
    <dgm:pt modelId="{AE1EA0D4-9756-4BCB-915F-7E8B6C72EDBE}">
      <dgm:prSet custT="1"/>
      <dgm:spPr/>
      <dgm:t>
        <a:bodyPr/>
        <a:lstStyle/>
        <a:p>
          <a:pPr rtl="0"/>
          <a:r>
            <a:rPr lang="en-US" sz="1200" dirty="0" smtClean="0"/>
            <a:t>Invoice Date – Unavailable in 314 cases</a:t>
          </a:r>
          <a:endParaRPr lang="en-IN" sz="1200" dirty="0"/>
        </a:p>
      </dgm:t>
    </dgm:pt>
    <dgm:pt modelId="{209A4C85-B473-49E2-9ADF-7C35EC946AA6}" type="parTrans" cxnId="{0D4FE23B-0BEF-49AC-8F4F-A2DBAA80C360}">
      <dgm:prSet/>
      <dgm:spPr/>
      <dgm:t>
        <a:bodyPr/>
        <a:lstStyle/>
        <a:p>
          <a:endParaRPr lang="en-IN"/>
        </a:p>
      </dgm:t>
    </dgm:pt>
    <dgm:pt modelId="{D2D58AE5-2700-4490-B16F-5AEDAD65D341}" type="sibTrans" cxnId="{0D4FE23B-0BEF-49AC-8F4F-A2DBAA80C360}">
      <dgm:prSet/>
      <dgm:spPr/>
      <dgm:t>
        <a:bodyPr/>
        <a:lstStyle/>
        <a:p>
          <a:endParaRPr lang="en-IN"/>
        </a:p>
      </dgm:t>
    </dgm:pt>
    <dgm:pt modelId="{5361F07A-F0E3-49D4-8489-3BE6D891CE22}">
      <dgm:prSet custT="1"/>
      <dgm:spPr/>
      <dgm:t>
        <a:bodyPr/>
        <a:lstStyle/>
        <a:p>
          <a:pPr rtl="0"/>
          <a:r>
            <a:rPr lang="en-US" sz="1200" dirty="0" smtClean="0"/>
            <a:t>Invoice Amount – Unavailable in 50 cases</a:t>
          </a:r>
          <a:endParaRPr lang="en-IN" sz="1200" dirty="0"/>
        </a:p>
      </dgm:t>
    </dgm:pt>
    <dgm:pt modelId="{85004ADE-3E72-4490-8568-C843263814F8}" type="parTrans" cxnId="{4DE394D8-673E-4DB6-93CC-A0AA36CE8DB2}">
      <dgm:prSet/>
      <dgm:spPr/>
      <dgm:t>
        <a:bodyPr/>
        <a:lstStyle/>
        <a:p>
          <a:endParaRPr lang="en-IN"/>
        </a:p>
      </dgm:t>
    </dgm:pt>
    <dgm:pt modelId="{128D9267-11F7-43A5-8613-A880DACE928B}" type="sibTrans" cxnId="{4DE394D8-673E-4DB6-93CC-A0AA36CE8DB2}">
      <dgm:prSet/>
      <dgm:spPr/>
      <dgm:t>
        <a:bodyPr/>
        <a:lstStyle/>
        <a:p>
          <a:endParaRPr lang="en-IN"/>
        </a:p>
      </dgm:t>
    </dgm:pt>
    <dgm:pt modelId="{8EEF1A5D-8720-417B-934F-63D8F3336A36}">
      <dgm:prSet custT="1"/>
      <dgm:spPr/>
      <dgm:t>
        <a:bodyPr/>
        <a:lstStyle/>
        <a:p>
          <a:pPr rtl="0"/>
          <a:r>
            <a:rPr lang="en-US" sz="1200" dirty="0" smtClean="0"/>
            <a:t>Invoice ID – Unavailable in 1,057 cases</a:t>
          </a:r>
          <a:endParaRPr lang="en-IN" sz="1200" dirty="0"/>
        </a:p>
      </dgm:t>
    </dgm:pt>
    <dgm:pt modelId="{3B7A0A86-0022-4E22-82DB-E4C7216822A3}" type="parTrans" cxnId="{9CFBFB99-DA14-4E2D-A2EF-9E448EA414E6}">
      <dgm:prSet/>
      <dgm:spPr/>
      <dgm:t>
        <a:bodyPr/>
        <a:lstStyle/>
        <a:p>
          <a:endParaRPr lang="en-IN"/>
        </a:p>
      </dgm:t>
    </dgm:pt>
    <dgm:pt modelId="{B799656F-4413-40E4-AA14-EAB9EC4B7F32}" type="sibTrans" cxnId="{9CFBFB99-DA14-4E2D-A2EF-9E448EA414E6}">
      <dgm:prSet/>
      <dgm:spPr/>
      <dgm:t>
        <a:bodyPr/>
        <a:lstStyle/>
        <a:p>
          <a:endParaRPr lang="en-IN"/>
        </a:p>
      </dgm:t>
    </dgm:pt>
    <dgm:pt modelId="{A4557CCE-E760-475A-A101-CBFF684FF827}" type="pres">
      <dgm:prSet presAssocID="{7E1717E9-E7A5-442C-8611-DA957849EB18}" presName="Name0" presStyleCnt="0">
        <dgm:presLayoutVars>
          <dgm:chMax val="3"/>
          <dgm:chPref val="1"/>
          <dgm:dir/>
          <dgm:animLvl val="lvl"/>
          <dgm:resizeHandles/>
        </dgm:presLayoutVars>
      </dgm:prSet>
      <dgm:spPr/>
      <dgm:t>
        <a:bodyPr/>
        <a:lstStyle/>
        <a:p>
          <a:endParaRPr lang="en-IN"/>
        </a:p>
      </dgm:t>
    </dgm:pt>
    <dgm:pt modelId="{38436308-0990-49A4-8370-FE809B7930B0}" type="pres">
      <dgm:prSet presAssocID="{7E1717E9-E7A5-442C-8611-DA957849EB18}" presName="outerBox" presStyleCnt="0"/>
      <dgm:spPr/>
    </dgm:pt>
    <dgm:pt modelId="{7CCE03F2-BB43-472C-AE67-78DC388ED1BC}" type="pres">
      <dgm:prSet presAssocID="{7E1717E9-E7A5-442C-8611-DA957849EB18}" presName="outerBoxParent" presStyleLbl="node1" presStyleIdx="0" presStyleCnt="1" custLinFactNeighborY="-11504"/>
      <dgm:spPr/>
      <dgm:t>
        <a:bodyPr/>
        <a:lstStyle/>
        <a:p>
          <a:endParaRPr lang="en-IN"/>
        </a:p>
      </dgm:t>
    </dgm:pt>
    <dgm:pt modelId="{DA7A6CF7-8B5F-4B65-8481-59C2DE7A7017}" type="pres">
      <dgm:prSet presAssocID="{7E1717E9-E7A5-442C-8611-DA957849EB18}" presName="outerBoxChildren" presStyleCnt="0"/>
      <dgm:spPr/>
    </dgm:pt>
    <dgm:pt modelId="{400FEC86-56FF-41D3-9302-9BF04990F8B9}" type="pres">
      <dgm:prSet presAssocID="{ED901DEA-40FD-4EE0-840D-D16B4B63C55F}" presName="oChild" presStyleLbl="fgAcc1" presStyleIdx="0" presStyleCnt="5" custScaleY="85910" custLinFactNeighborY="-15430">
        <dgm:presLayoutVars>
          <dgm:bulletEnabled val="1"/>
        </dgm:presLayoutVars>
      </dgm:prSet>
      <dgm:spPr/>
      <dgm:t>
        <a:bodyPr/>
        <a:lstStyle/>
        <a:p>
          <a:endParaRPr lang="en-IN"/>
        </a:p>
      </dgm:t>
    </dgm:pt>
    <dgm:pt modelId="{347B572A-1AF0-496B-95EF-86468A40B49A}" type="pres">
      <dgm:prSet presAssocID="{7415ADE8-95BF-41FD-A426-4BDC5F6EDE5A}" presName="outerSibTrans" presStyleCnt="0"/>
      <dgm:spPr/>
    </dgm:pt>
    <dgm:pt modelId="{F3BF1549-1038-4129-8D1B-B580FFB6EE0C}" type="pres">
      <dgm:prSet presAssocID="{FABA7867-09EE-4384-B2A7-D79FB564DEE6}" presName="oChild" presStyleLbl="fgAcc1" presStyleIdx="1" presStyleCnt="5" custScaleY="85910" custLinFactNeighborY="-15430">
        <dgm:presLayoutVars>
          <dgm:bulletEnabled val="1"/>
        </dgm:presLayoutVars>
      </dgm:prSet>
      <dgm:spPr/>
      <dgm:t>
        <a:bodyPr/>
        <a:lstStyle/>
        <a:p>
          <a:endParaRPr lang="en-IN"/>
        </a:p>
      </dgm:t>
    </dgm:pt>
    <dgm:pt modelId="{D19DD0F7-E4C6-42CF-8990-28B44ADA3908}" type="pres">
      <dgm:prSet presAssocID="{3849CF60-97DA-420B-B36F-1E8E87653CE2}" presName="outerSibTrans" presStyleCnt="0"/>
      <dgm:spPr/>
    </dgm:pt>
    <dgm:pt modelId="{96DAA20D-8D37-4085-B673-D091DB29C7FA}" type="pres">
      <dgm:prSet presAssocID="{AE1EA0D4-9756-4BCB-915F-7E8B6C72EDBE}" presName="oChild" presStyleLbl="fgAcc1" presStyleIdx="2" presStyleCnt="5" custScaleY="85910" custLinFactNeighborY="-15430">
        <dgm:presLayoutVars>
          <dgm:bulletEnabled val="1"/>
        </dgm:presLayoutVars>
      </dgm:prSet>
      <dgm:spPr/>
      <dgm:t>
        <a:bodyPr/>
        <a:lstStyle/>
        <a:p>
          <a:endParaRPr lang="en-IN"/>
        </a:p>
      </dgm:t>
    </dgm:pt>
    <dgm:pt modelId="{72B17727-6031-4300-94B3-61BFA67E3B36}" type="pres">
      <dgm:prSet presAssocID="{D2D58AE5-2700-4490-B16F-5AEDAD65D341}" presName="outerSibTrans" presStyleCnt="0"/>
      <dgm:spPr/>
    </dgm:pt>
    <dgm:pt modelId="{61A06123-9AC3-4DCE-885B-B6B58B682F52}" type="pres">
      <dgm:prSet presAssocID="{5361F07A-F0E3-49D4-8489-3BE6D891CE22}" presName="oChild" presStyleLbl="fgAcc1" presStyleIdx="3" presStyleCnt="5" custScaleY="85910" custLinFactNeighborY="-15430">
        <dgm:presLayoutVars>
          <dgm:bulletEnabled val="1"/>
        </dgm:presLayoutVars>
      </dgm:prSet>
      <dgm:spPr/>
      <dgm:t>
        <a:bodyPr/>
        <a:lstStyle/>
        <a:p>
          <a:endParaRPr lang="en-IN"/>
        </a:p>
      </dgm:t>
    </dgm:pt>
    <dgm:pt modelId="{8DBBC9F9-6E3A-4A87-8AA0-0B66E915D501}" type="pres">
      <dgm:prSet presAssocID="{128D9267-11F7-43A5-8613-A880DACE928B}" presName="outerSibTrans" presStyleCnt="0"/>
      <dgm:spPr/>
    </dgm:pt>
    <dgm:pt modelId="{41E0D583-CD81-4F71-98C3-FC225DAA775A}" type="pres">
      <dgm:prSet presAssocID="{8EEF1A5D-8720-417B-934F-63D8F3336A36}" presName="oChild" presStyleLbl="fgAcc1" presStyleIdx="4" presStyleCnt="5" custScaleY="85910" custLinFactNeighborY="-15430">
        <dgm:presLayoutVars>
          <dgm:bulletEnabled val="1"/>
        </dgm:presLayoutVars>
      </dgm:prSet>
      <dgm:spPr/>
      <dgm:t>
        <a:bodyPr/>
        <a:lstStyle/>
        <a:p>
          <a:endParaRPr lang="en-IN"/>
        </a:p>
      </dgm:t>
    </dgm:pt>
  </dgm:ptLst>
  <dgm:cxnLst>
    <dgm:cxn modelId="{6C4EFFF5-615D-473C-B99C-46FDC17F028F}" srcId="{3384DABD-9999-49C0-9481-CEEAB14C8380}" destId="{FABA7867-09EE-4384-B2A7-D79FB564DEE6}" srcOrd="1" destOrd="0" parTransId="{61590F1D-A823-45EE-BD63-D5B1BD0C5751}" sibTransId="{3849CF60-97DA-420B-B36F-1E8E87653CE2}"/>
    <dgm:cxn modelId="{A363FCFB-0BC0-4359-ADDD-3A56366EE0E4}" srcId="{7E1717E9-E7A5-442C-8611-DA957849EB18}" destId="{3384DABD-9999-49C0-9481-CEEAB14C8380}" srcOrd="0" destOrd="0" parTransId="{0AD9A457-12F8-4052-A6F1-B10F0115210C}" sibTransId="{436A3AEB-0165-49C6-A6ED-6481A673FCBC}"/>
    <dgm:cxn modelId="{15C1CBC1-6583-49EC-8D0C-408BDAB5C8A8}" type="presOf" srcId="{5361F07A-F0E3-49D4-8489-3BE6D891CE22}" destId="{61A06123-9AC3-4DCE-885B-B6B58B682F52}" srcOrd="0" destOrd="0" presId="urn:microsoft.com/office/officeart/2005/8/layout/target2"/>
    <dgm:cxn modelId="{9AE6FE09-A1F1-4AF5-87D6-A342F5D84B32}" type="presOf" srcId="{FABA7867-09EE-4384-B2A7-D79FB564DEE6}" destId="{F3BF1549-1038-4129-8D1B-B580FFB6EE0C}" srcOrd="0" destOrd="0" presId="urn:microsoft.com/office/officeart/2005/8/layout/target2"/>
    <dgm:cxn modelId="{9CFBFB99-DA14-4E2D-A2EF-9E448EA414E6}" srcId="{3384DABD-9999-49C0-9481-CEEAB14C8380}" destId="{8EEF1A5D-8720-417B-934F-63D8F3336A36}" srcOrd="4" destOrd="0" parTransId="{3B7A0A86-0022-4E22-82DB-E4C7216822A3}" sibTransId="{B799656F-4413-40E4-AA14-EAB9EC4B7F32}"/>
    <dgm:cxn modelId="{6F224483-BAA3-4B0C-8AC3-452799E900A5}" type="presOf" srcId="{ED901DEA-40FD-4EE0-840D-D16B4B63C55F}" destId="{400FEC86-56FF-41D3-9302-9BF04990F8B9}" srcOrd="0" destOrd="0" presId="urn:microsoft.com/office/officeart/2005/8/layout/target2"/>
    <dgm:cxn modelId="{5F9855D8-21FE-4624-A339-BC50CCC23D56}" type="presOf" srcId="{3384DABD-9999-49C0-9481-CEEAB14C8380}" destId="{7CCE03F2-BB43-472C-AE67-78DC388ED1BC}" srcOrd="0" destOrd="0" presId="urn:microsoft.com/office/officeart/2005/8/layout/target2"/>
    <dgm:cxn modelId="{50A45131-FAFB-4B74-B1E0-5E259AFB9D1C}" type="presOf" srcId="{AE1EA0D4-9756-4BCB-915F-7E8B6C72EDBE}" destId="{96DAA20D-8D37-4085-B673-D091DB29C7FA}" srcOrd="0" destOrd="0" presId="urn:microsoft.com/office/officeart/2005/8/layout/target2"/>
    <dgm:cxn modelId="{0D4FE23B-0BEF-49AC-8F4F-A2DBAA80C360}" srcId="{3384DABD-9999-49C0-9481-CEEAB14C8380}" destId="{AE1EA0D4-9756-4BCB-915F-7E8B6C72EDBE}" srcOrd="2" destOrd="0" parTransId="{209A4C85-B473-49E2-9ADF-7C35EC946AA6}" sibTransId="{D2D58AE5-2700-4490-B16F-5AEDAD65D341}"/>
    <dgm:cxn modelId="{BB5E9980-A4D9-4FD0-900F-0B338D3BDCA2}" type="presOf" srcId="{8EEF1A5D-8720-417B-934F-63D8F3336A36}" destId="{41E0D583-CD81-4F71-98C3-FC225DAA775A}" srcOrd="0" destOrd="0" presId="urn:microsoft.com/office/officeart/2005/8/layout/target2"/>
    <dgm:cxn modelId="{CC5D237A-D1A3-48F5-AB27-0E2A1709F8DA}" srcId="{3384DABD-9999-49C0-9481-CEEAB14C8380}" destId="{ED901DEA-40FD-4EE0-840D-D16B4B63C55F}" srcOrd="0" destOrd="0" parTransId="{C8FF8B5E-7884-41A6-B76E-C6754D4A8E47}" sibTransId="{7415ADE8-95BF-41FD-A426-4BDC5F6EDE5A}"/>
    <dgm:cxn modelId="{4DE394D8-673E-4DB6-93CC-A0AA36CE8DB2}" srcId="{3384DABD-9999-49C0-9481-CEEAB14C8380}" destId="{5361F07A-F0E3-49D4-8489-3BE6D891CE22}" srcOrd="3" destOrd="0" parTransId="{85004ADE-3E72-4490-8568-C843263814F8}" sibTransId="{128D9267-11F7-43A5-8613-A880DACE928B}"/>
    <dgm:cxn modelId="{DC155882-894F-4113-A823-2104D6B3AB1C}" type="presOf" srcId="{7E1717E9-E7A5-442C-8611-DA957849EB18}" destId="{A4557CCE-E760-475A-A101-CBFF684FF827}" srcOrd="0" destOrd="0" presId="urn:microsoft.com/office/officeart/2005/8/layout/target2"/>
    <dgm:cxn modelId="{05FD2F01-7372-4569-A743-BA999E538B39}" type="presParOf" srcId="{A4557CCE-E760-475A-A101-CBFF684FF827}" destId="{38436308-0990-49A4-8370-FE809B7930B0}" srcOrd="0" destOrd="0" presId="urn:microsoft.com/office/officeart/2005/8/layout/target2"/>
    <dgm:cxn modelId="{307D56F8-2CDE-406E-9E28-9F295251E6F5}" type="presParOf" srcId="{38436308-0990-49A4-8370-FE809B7930B0}" destId="{7CCE03F2-BB43-472C-AE67-78DC388ED1BC}" srcOrd="0" destOrd="0" presId="urn:microsoft.com/office/officeart/2005/8/layout/target2"/>
    <dgm:cxn modelId="{F49B93F0-6DA8-4A3C-B542-8ED066218807}" type="presParOf" srcId="{38436308-0990-49A4-8370-FE809B7930B0}" destId="{DA7A6CF7-8B5F-4B65-8481-59C2DE7A7017}" srcOrd="1" destOrd="0" presId="urn:microsoft.com/office/officeart/2005/8/layout/target2"/>
    <dgm:cxn modelId="{247F35D0-1609-4FF5-BBAF-0B5A4F10E0FE}" type="presParOf" srcId="{DA7A6CF7-8B5F-4B65-8481-59C2DE7A7017}" destId="{400FEC86-56FF-41D3-9302-9BF04990F8B9}" srcOrd="0" destOrd="0" presId="urn:microsoft.com/office/officeart/2005/8/layout/target2"/>
    <dgm:cxn modelId="{53563683-B25E-4461-A280-C03711C43C54}" type="presParOf" srcId="{DA7A6CF7-8B5F-4B65-8481-59C2DE7A7017}" destId="{347B572A-1AF0-496B-95EF-86468A40B49A}" srcOrd="1" destOrd="0" presId="urn:microsoft.com/office/officeart/2005/8/layout/target2"/>
    <dgm:cxn modelId="{47A81FED-781F-4922-B3F2-1B7CB6338217}" type="presParOf" srcId="{DA7A6CF7-8B5F-4B65-8481-59C2DE7A7017}" destId="{F3BF1549-1038-4129-8D1B-B580FFB6EE0C}" srcOrd="2" destOrd="0" presId="urn:microsoft.com/office/officeart/2005/8/layout/target2"/>
    <dgm:cxn modelId="{6E81D69A-2477-41EA-A4B2-B698F59770EA}" type="presParOf" srcId="{DA7A6CF7-8B5F-4B65-8481-59C2DE7A7017}" destId="{D19DD0F7-E4C6-42CF-8990-28B44ADA3908}" srcOrd="3" destOrd="0" presId="urn:microsoft.com/office/officeart/2005/8/layout/target2"/>
    <dgm:cxn modelId="{A861D932-FE6E-48F1-9BFF-122A5FAE4798}" type="presParOf" srcId="{DA7A6CF7-8B5F-4B65-8481-59C2DE7A7017}" destId="{96DAA20D-8D37-4085-B673-D091DB29C7FA}" srcOrd="4" destOrd="0" presId="urn:microsoft.com/office/officeart/2005/8/layout/target2"/>
    <dgm:cxn modelId="{839E0AC8-C61B-4CB0-B501-154C57A80B96}" type="presParOf" srcId="{DA7A6CF7-8B5F-4B65-8481-59C2DE7A7017}" destId="{72B17727-6031-4300-94B3-61BFA67E3B36}" srcOrd="5" destOrd="0" presId="urn:microsoft.com/office/officeart/2005/8/layout/target2"/>
    <dgm:cxn modelId="{97D90825-5A72-4647-A862-15AE3C39A52F}" type="presParOf" srcId="{DA7A6CF7-8B5F-4B65-8481-59C2DE7A7017}" destId="{61A06123-9AC3-4DCE-885B-B6B58B682F52}" srcOrd="6" destOrd="0" presId="urn:microsoft.com/office/officeart/2005/8/layout/target2"/>
    <dgm:cxn modelId="{0C792FCF-708A-447E-8CE9-35FBA8347FB4}" type="presParOf" srcId="{DA7A6CF7-8B5F-4B65-8481-59C2DE7A7017}" destId="{8DBBC9F9-6E3A-4A87-8AA0-0B66E915D501}" srcOrd="7" destOrd="0" presId="urn:microsoft.com/office/officeart/2005/8/layout/target2"/>
    <dgm:cxn modelId="{E68EEAB0-DF6D-4FE2-B68F-A8B35F03A348}" type="presParOf" srcId="{DA7A6CF7-8B5F-4B65-8481-59C2DE7A7017}" destId="{41E0D583-CD81-4F71-98C3-FC225DAA775A}"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C99F22-8076-48F3-946A-D0BB6D145E0B}" type="doc">
      <dgm:prSet loTypeId="urn:microsoft.com/office/officeart/2005/8/layout/hList1" loCatId="list" qsTypeId="urn:microsoft.com/office/officeart/2005/8/quickstyle/simple4" qsCatId="simple" csTypeId="urn:microsoft.com/office/officeart/2005/8/colors/accent1_3" csCatId="accent1" phldr="1"/>
      <dgm:spPr/>
      <dgm:t>
        <a:bodyPr/>
        <a:lstStyle/>
        <a:p>
          <a:endParaRPr lang="en-IN"/>
        </a:p>
      </dgm:t>
    </dgm:pt>
    <dgm:pt modelId="{9A30DE5F-EC61-4F07-AB34-BEF824D11B06}">
      <dgm:prSet custT="1"/>
      <dgm:spPr/>
      <dgm:t>
        <a:bodyPr/>
        <a:lstStyle/>
        <a:p>
          <a:pPr rtl="0"/>
          <a:r>
            <a:rPr lang="en-US" sz="2000" dirty="0" smtClean="0"/>
            <a:t>Past</a:t>
          </a:r>
          <a:endParaRPr lang="en-IN" sz="2000" dirty="0"/>
        </a:p>
      </dgm:t>
    </dgm:pt>
    <dgm:pt modelId="{6CF2472A-3753-4195-83AE-1C2EE6842BC8}" type="parTrans" cxnId="{38BB8A9D-6ECB-4BEE-858E-2C4F6C3B24A8}">
      <dgm:prSet/>
      <dgm:spPr/>
      <dgm:t>
        <a:bodyPr/>
        <a:lstStyle/>
        <a:p>
          <a:endParaRPr lang="en-IN" sz="1600"/>
        </a:p>
      </dgm:t>
    </dgm:pt>
    <dgm:pt modelId="{AD7A7286-5A07-4365-B44A-279C3E1476FB}" type="sibTrans" cxnId="{38BB8A9D-6ECB-4BEE-858E-2C4F6C3B24A8}">
      <dgm:prSet/>
      <dgm:spPr/>
      <dgm:t>
        <a:bodyPr/>
        <a:lstStyle/>
        <a:p>
          <a:endParaRPr lang="en-IN" sz="1600"/>
        </a:p>
      </dgm:t>
    </dgm:pt>
    <dgm:pt modelId="{CD763456-9F15-49DB-90E5-2F64743E8016}">
      <dgm:prSet custT="1"/>
      <dgm:spPr/>
      <dgm:t>
        <a:bodyPr/>
        <a:lstStyle/>
        <a:p>
          <a:pPr rtl="0"/>
          <a:r>
            <a:rPr lang="en-US" sz="2000" dirty="0" smtClean="0"/>
            <a:t>Future</a:t>
          </a:r>
          <a:endParaRPr lang="en-IN" sz="2000" dirty="0"/>
        </a:p>
      </dgm:t>
    </dgm:pt>
    <dgm:pt modelId="{1F7585A8-E169-4AAE-945E-FD9D97F74B34}" type="parTrans" cxnId="{9B93FA39-D9C1-413D-939D-7F9D286DC08C}">
      <dgm:prSet/>
      <dgm:spPr/>
      <dgm:t>
        <a:bodyPr/>
        <a:lstStyle/>
        <a:p>
          <a:endParaRPr lang="en-IN" sz="1600"/>
        </a:p>
      </dgm:t>
    </dgm:pt>
    <dgm:pt modelId="{A187F83F-34BB-4687-A214-2272148543AA}" type="sibTrans" cxnId="{9B93FA39-D9C1-413D-939D-7F9D286DC08C}">
      <dgm:prSet/>
      <dgm:spPr/>
      <dgm:t>
        <a:bodyPr/>
        <a:lstStyle/>
        <a:p>
          <a:endParaRPr lang="en-IN" sz="1600"/>
        </a:p>
      </dgm:t>
    </dgm:pt>
    <dgm:pt modelId="{DE912A08-3359-4C27-AFA1-B6CC476BA59D}">
      <dgm:prSet custT="1"/>
      <dgm:spPr/>
      <dgm:t>
        <a:bodyPr/>
        <a:lstStyle/>
        <a:p>
          <a:r>
            <a:rPr lang="en-US" sz="2000" dirty="0" smtClean="0"/>
            <a:t>Cost of Vehicle</a:t>
          </a:r>
          <a:endParaRPr lang="en-IN" sz="2000" dirty="0"/>
        </a:p>
      </dgm:t>
    </dgm:pt>
    <dgm:pt modelId="{3D2B27BA-370F-46F0-A9AE-745B0348106E}" type="parTrans" cxnId="{A53D8D13-8044-4381-B2E2-B2088BE43E59}">
      <dgm:prSet/>
      <dgm:spPr/>
      <dgm:t>
        <a:bodyPr/>
        <a:lstStyle/>
        <a:p>
          <a:endParaRPr lang="en-IN" sz="1600"/>
        </a:p>
      </dgm:t>
    </dgm:pt>
    <dgm:pt modelId="{B30921FB-24BF-408E-AF4A-34DF80B49BDB}" type="sibTrans" cxnId="{A53D8D13-8044-4381-B2E2-B2088BE43E59}">
      <dgm:prSet/>
      <dgm:spPr/>
      <dgm:t>
        <a:bodyPr/>
        <a:lstStyle/>
        <a:p>
          <a:endParaRPr lang="en-IN" sz="1600"/>
        </a:p>
      </dgm:t>
    </dgm:pt>
    <dgm:pt modelId="{9A930CCD-8BA2-4CE1-AC20-2AEBB10CB12E}">
      <dgm:prSet custT="1"/>
      <dgm:spPr/>
      <dgm:t>
        <a:bodyPr/>
        <a:lstStyle/>
        <a:p>
          <a:r>
            <a:rPr lang="en-US" sz="2000" dirty="0" smtClean="0"/>
            <a:t>Spend on Service</a:t>
          </a:r>
          <a:endParaRPr lang="en-IN" sz="2000" dirty="0"/>
        </a:p>
      </dgm:t>
    </dgm:pt>
    <dgm:pt modelId="{F29911B7-A5F8-44FA-B5BA-0EA7CBF04E9C}" type="parTrans" cxnId="{DCBB25BC-1B64-4B2F-83E0-5CF1D1453419}">
      <dgm:prSet/>
      <dgm:spPr/>
      <dgm:t>
        <a:bodyPr/>
        <a:lstStyle/>
        <a:p>
          <a:endParaRPr lang="en-IN" sz="1600"/>
        </a:p>
      </dgm:t>
    </dgm:pt>
    <dgm:pt modelId="{35E56EA9-B7E4-4864-A65E-0FE5A79C1772}" type="sibTrans" cxnId="{DCBB25BC-1B64-4B2F-83E0-5CF1D1453419}">
      <dgm:prSet/>
      <dgm:spPr/>
      <dgm:t>
        <a:bodyPr/>
        <a:lstStyle/>
        <a:p>
          <a:endParaRPr lang="en-IN" sz="1600"/>
        </a:p>
      </dgm:t>
    </dgm:pt>
    <dgm:pt modelId="{53FEDBDB-3205-4695-8243-F93F5A5A764D}">
      <dgm:prSet custT="1"/>
      <dgm:spPr/>
      <dgm:t>
        <a:bodyPr/>
        <a:lstStyle/>
        <a:p>
          <a:r>
            <a:rPr lang="en-US" sz="2000" dirty="0" smtClean="0"/>
            <a:t>Inflation Rate</a:t>
          </a:r>
          <a:endParaRPr lang="en-IN" sz="2000" dirty="0"/>
        </a:p>
      </dgm:t>
    </dgm:pt>
    <dgm:pt modelId="{1857A2ED-DF2E-448C-9CDE-49C919425C27}" type="parTrans" cxnId="{72AE6C6F-5EAF-4F5F-ADD8-41EB14FA8EA6}">
      <dgm:prSet/>
      <dgm:spPr/>
      <dgm:t>
        <a:bodyPr/>
        <a:lstStyle/>
        <a:p>
          <a:endParaRPr lang="en-IN" sz="1600"/>
        </a:p>
      </dgm:t>
    </dgm:pt>
    <dgm:pt modelId="{512F2589-DED1-4F1C-8361-6577D936CFD4}" type="sibTrans" cxnId="{72AE6C6F-5EAF-4F5F-ADD8-41EB14FA8EA6}">
      <dgm:prSet/>
      <dgm:spPr/>
      <dgm:t>
        <a:bodyPr/>
        <a:lstStyle/>
        <a:p>
          <a:endParaRPr lang="en-IN" sz="1600"/>
        </a:p>
      </dgm:t>
    </dgm:pt>
    <dgm:pt modelId="{7D0E469B-8968-42FC-B7AA-746DF9043F6A}">
      <dgm:prSet custT="1"/>
      <dgm:spPr/>
      <dgm:t>
        <a:bodyPr/>
        <a:lstStyle/>
        <a:p>
          <a:r>
            <a:rPr lang="en-US" sz="2000" dirty="0" smtClean="0"/>
            <a:t>Spend on Service</a:t>
          </a:r>
          <a:endParaRPr lang="en-IN" sz="2000" dirty="0"/>
        </a:p>
      </dgm:t>
    </dgm:pt>
    <dgm:pt modelId="{A63C18AD-4895-4BE7-9963-63847F39369C}" type="parTrans" cxnId="{E340FDCC-4907-4FB7-95A9-030F706EE597}">
      <dgm:prSet/>
      <dgm:spPr/>
      <dgm:t>
        <a:bodyPr/>
        <a:lstStyle/>
        <a:p>
          <a:endParaRPr lang="en-IN" sz="1600"/>
        </a:p>
      </dgm:t>
    </dgm:pt>
    <dgm:pt modelId="{B70E6624-4B89-4D8C-AE73-290E7DDF3346}" type="sibTrans" cxnId="{E340FDCC-4907-4FB7-95A9-030F706EE597}">
      <dgm:prSet/>
      <dgm:spPr/>
      <dgm:t>
        <a:bodyPr/>
        <a:lstStyle/>
        <a:p>
          <a:endParaRPr lang="en-IN" sz="1600"/>
        </a:p>
      </dgm:t>
    </dgm:pt>
    <dgm:pt modelId="{544F5E72-E364-4949-A820-F95C3F9D3110}">
      <dgm:prSet custT="1"/>
      <dgm:spPr/>
      <dgm:t>
        <a:bodyPr/>
        <a:lstStyle/>
        <a:p>
          <a:r>
            <a:rPr lang="en-US" sz="2000" dirty="0" smtClean="0"/>
            <a:t>Frequency of Service</a:t>
          </a:r>
          <a:endParaRPr lang="en-IN" sz="2000" dirty="0"/>
        </a:p>
      </dgm:t>
    </dgm:pt>
    <dgm:pt modelId="{32A29903-285F-4AB2-BC9D-FF39B45B6282}" type="parTrans" cxnId="{CE6E7DF8-D6B9-4818-8204-38DECF564C01}">
      <dgm:prSet/>
      <dgm:spPr/>
      <dgm:t>
        <a:bodyPr/>
        <a:lstStyle/>
        <a:p>
          <a:endParaRPr lang="en-IN" sz="1600"/>
        </a:p>
      </dgm:t>
    </dgm:pt>
    <dgm:pt modelId="{26928E17-011E-4472-B180-B546004B2E6B}" type="sibTrans" cxnId="{CE6E7DF8-D6B9-4818-8204-38DECF564C01}">
      <dgm:prSet/>
      <dgm:spPr/>
      <dgm:t>
        <a:bodyPr/>
        <a:lstStyle/>
        <a:p>
          <a:endParaRPr lang="en-IN" sz="1600"/>
        </a:p>
      </dgm:t>
    </dgm:pt>
    <dgm:pt modelId="{0F0EDD2D-D7E4-497C-B896-EB76B92CB269}">
      <dgm:prSet custT="1"/>
      <dgm:spPr/>
      <dgm:t>
        <a:bodyPr/>
        <a:lstStyle/>
        <a:p>
          <a:r>
            <a:rPr lang="en-US" sz="2000" dirty="0" smtClean="0"/>
            <a:t>Frequency of Service</a:t>
          </a:r>
          <a:endParaRPr lang="en-IN" sz="2000" dirty="0"/>
        </a:p>
      </dgm:t>
    </dgm:pt>
    <dgm:pt modelId="{DEA6731E-6482-4D60-9EBD-73B411126042}" type="parTrans" cxnId="{2EBDB64C-0AB8-4E50-9CB8-FC78504798BA}">
      <dgm:prSet/>
      <dgm:spPr/>
      <dgm:t>
        <a:bodyPr/>
        <a:lstStyle/>
        <a:p>
          <a:endParaRPr lang="en-IN" sz="1600"/>
        </a:p>
      </dgm:t>
    </dgm:pt>
    <dgm:pt modelId="{CE95C7D4-55A3-4353-BE90-28990F45D777}" type="sibTrans" cxnId="{2EBDB64C-0AB8-4E50-9CB8-FC78504798BA}">
      <dgm:prSet/>
      <dgm:spPr/>
      <dgm:t>
        <a:bodyPr/>
        <a:lstStyle/>
        <a:p>
          <a:endParaRPr lang="en-IN" sz="1600"/>
        </a:p>
      </dgm:t>
    </dgm:pt>
    <dgm:pt modelId="{87B17B05-794F-4C4D-A272-ED7C175A3821}">
      <dgm:prSet custT="1"/>
      <dgm:spPr/>
      <dgm:t>
        <a:bodyPr/>
        <a:lstStyle/>
        <a:p>
          <a:r>
            <a:rPr lang="en-US" sz="2000" dirty="0" smtClean="0"/>
            <a:t>Discount Rate</a:t>
          </a:r>
          <a:endParaRPr lang="en-IN" sz="2000" dirty="0"/>
        </a:p>
      </dgm:t>
    </dgm:pt>
    <dgm:pt modelId="{F258E28C-517A-447B-A034-11B160D155C7}" type="parTrans" cxnId="{B95D52C7-A19C-432E-B158-206CEFC24815}">
      <dgm:prSet/>
      <dgm:spPr/>
      <dgm:t>
        <a:bodyPr/>
        <a:lstStyle/>
        <a:p>
          <a:endParaRPr lang="en-IN" sz="1600"/>
        </a:p>
      </dgm:t>
    </dgm:pt>
    <dgm:pt modelId="{5BEC4839-2979-457D-AAA5-F9AC2C6214C1}" type="sibTrans" cxnId="{B95D52C7-A19C-432E-B158-206CEFC24815}">
      <dgm:prSet/>
      <dgm:spPr/>
      <dgm:t>
        <a:bodyPr/>
        <a:lstStyle/>
        <a:p>
          <a:endParaRPr lang="en-IN" sz="1600"/>
        </a:p>
      </dgm:t>
    </dgm:pt>
    <dgm:pt modelId="{A266BCD1-1487-4FFD-99EC-AAF5B2F5861B}">
      <dgm:prSet custT="1"/>
      <dgm:spPr/>
      <dgm:t>
        <a:bodyPr/>
        <a:lstStyle/>
        <a:p>
          <a:r>
            <a:rPr lang="en-US" sz="2000" dirty="0" smtClean="0"/>
            <a:t>Referrals Generated</a:t>
          </a:r>
          <a:endParaRPr lang="en-IN" sz="2000" dirty="0"/>
        </a:p>
      </dgm:t>
    </dgm:pt>
    <dgm:pt modelId="{E5E6C27F-5CE1-4C78-95FB-62BEDCE92FE3}" type="parTrans" cxnId="{614FCD12-43FB-4864-8009-04EF31D42EED}">
      <dgm:prSet/>
      <dgm:spPr/>
      <dgm:t>
        <a:bodyPr/>
        <a:lstStyle/>
        <a:p>
          <a:endParaRPr lang="en-IN"/>
        </a:p>
      </dgm:t>
    </dgm:pt>
    <dgm:pt modelId="{78F29BA6-7CD2-448E-8248-E59DC1B4600B}" type="sibTrans" cxnId="{614FCD12-43FB-4864-8009-04EF31D42EED}">
      <dgm:prSet/>
      <dgm:spPr/>
      <dgm:t>
        <a:bodyPr/>
        <a:lstStyle/>
        <a:p>
          <a:endParaRPr lang="en-IN"/>
        </a:p>
      </dgm:t>
    </dgm:pt>
    <dgm:pt modelId="{D551CC88-FB3D-4ADA-8F7B-0921AE88C39F}">
      <dgm:prSet custT="1"/>
      <dgm:spPr/>
      <dgm:t>
        <a:bodyPr/>
        <a:lstStyle/>
        <a:p>
          <a:r>
            <a:rPr lang="en-US" sz="2000" dirty="0" smtClean="0"/>
            <a:t>Referral Propensity</a:t>
          </a:r>
          <a:endParaRPr lang="en-IN" sz="2000" dirty="0"/>
        </a:p>
      </dgm:t>
    </dgm:pt>
    <dgm:pt modelId="{299ACAFE-6CF3-49A8-943A-37D268D1362C}" type="parTrans" cxnId="{074E390E-D6B7-4944-98A5-7E0B92C9C026}">
      <dgm:prSet/>
      <dgm:spPr/>
      <dgm:t>
        <a:bodyPr/>
        <a:lstStyle/>
        <a:p>
          <a:endParaRPr lang="en-IN"/>
        </a:p>
      </dgm:t>
    </dgm:pt>
    <dgm:pt modelId="{5353DA94-6DF4-41B7-9C21-C923EEF66C12}" type="sibTrans" cxnId="{074E390E-D6B7-4944-98A5-7E0B92C9C026}">
      <dgm:prSet/>
      <dgm:spPr/>
      <dgm:t>
        <a:bodyPr/>
        <a:lstStyle/>
        <a:p>
          <a:endParaRPr lang="en-IN"/>
        </a:p>
      </dgm:t>
    </dgm:pt>
    <dgm:pt modelId="{42B2B26F-BA66-4953-8C81-0CA49699AD8C}">
      <dgm:prSet custT="1"/>
      <dgm:spPr/>
      <dgm:t>
        <a:bodyPr/>
        <a:lstStyle/>
        <a:p>
          <a:r>
            <a:rPr lang="en-US" sz="2000" dirty="0" smtClean="0"/>
            <a:t>Repurchase Propensity</a:t>
          </a:r>
          <a:endParaRPr lang="en-IN" sz="2000" dirty="0"/>
        </a:p>
      </dgm:t>
    </dgm:pt>
    <dgm:pt modelId="{48655478-A59E-4CDF-914D-3E976CC7367B}" type="parTrans" cxnId="{36F2177A-9100-4341-8B79-58492CF573BB}">
      <dgm:prSet/>
      <dgm:spPr/>
      <dgm:t>
        <a:bodyPr/>
        <a:lstStyle/>
        <a:p>
          <a:endParaRPr lang="en-IN"/>
        </a:p>
      </dgm:t>
    </dgm:pt>
    <dgm:pt modelId="{5D4AA106-6C8E-4822-8170-DA1E429D41A4}" type="sibTrans" cxnId="{36F2177A-9100-4341-8B79-58492CF573BB}">
      <dgm:prSet/>
      <dgm:spPr/>
      <dgm:t>
        <a:bodyPr/>
        <a:lstStyle/>
        <a:p>
          <a:endParaRPr lang="en-IN"/>
        </a:p>
      </dgm:t>
    </dgm:pt>
    <dgm:pt modelId="{E4E3198C-8D03-4509-AEF4-9A466BC443E1}" type="pres">
      <dgm:prSet presAssocID="{42C99F22-8076-48F3-946A-D0BB6D145E0B}" presName="Name0" presStyleCnt="0">
        <dgm:presLayoutVars>
          <dgm:dir/>
          <dgm:animLvl val="lvl"/>
          <dgm:resizeHandles val="exact"/>
        </dgm:presLayoutVars>
      </dgm:prSet>
      <dgm:spPr/>
      <dgm:t>
        <a:bodyPr/>
        <a:lstStyle/>
        <a:p>
          <a:endParaRPr lang="en-IN"/>
        </a:p>
      </dgm:t>
    </dgm:pt>
    <dgm:pt modelId="{2BFDE74B-F9CA-4875-B757-BB101EB08B9B}" type="pres">
      <dgm:prSet presAssocID="{9A30DE5F-EC61-4F07-AB34-BEF824D11B06}" presName="composite" presStyleCnt="0"/>
      <dgm:spPr/>
      <dgm:t>
        <a:bodyPr/>
        <a:lstStyle/>
        <a:p>
          <a:endParaRPr lang="en-IN"/>
        </a:p>
      </dgm:t>
    </dgm:pt>
    <dgm:pt modelId="{24FBB0B8-BF9B-4134-BB06-462173054705}" type="pres">
      <dgm:prSet presAssocID="{9A30DE5F-EC61-4F07-AB34-BEF824D11B06}" presName="parTx" presStyleLbl="alignNode1" presStyleIdx="0" presStyleCnt="2" custScaleY="81334">
        <dgm:presLayoutVars>
          <dgm:chMax val="0"/>
          <dgm:chPref val="0"/>
          <dgm:bulletEnabled val="1"/>
        </dgm:presLayoutVars>
      </dgm:prSet>
      <dgm:spPr/>
      <dgm:t>
        <a:bodyPr/>
        <a:lstStyle/>
        <a:p>
          <a:endParaRPr lang="en-IN"/>
        </a:p>
      </dgm:t>
    </dgm:pt>
    <dgm:pt modelId="{FF23857D-7B84-43A1-A314-4E90D1E22C91}" type="pres">
      <dgm:prSet presAssocID="{9A30DE5F-EC61-4F07-AB34-BEF824D11B06}" presName="desTx" presStyleLbl="alignAccFollowNode1" presStyleIdx="0" presStyleCnt="2">
        <dgm:presLayoutVars>
          <dgm:bulletEnabled val="1"/>
        </dgm:presLayoutVars>
      </dgm:prSet>
      <dgm:spPr/>
      <dgm:t>
        <a:bodyPr/>
        <a:lstStyle/>
        <a:p>
          <a:endParaRPr lang="en-IN"/>
        </a:p>
      </dgm:t>
    </dgm:pt>
    <dgm:pt modelId="{70B70A7E-B83B-402E-A060-DB0CF70D72FE}" type="pres">
      <dgm:prSet presAssocID="{AD7A7286-5A07-4365-B44A-279C3E1476FB}" presName="space" presStyleCnt="0"/>
      <dgm:spPr/>
      <dgm:t>
        <a:bodyPr/>
        <a:lstStyle/>
        <a:p>
          <a:endParaRPr lang="en-IN"/>
        </a:p>
      </dgm:t>
    </dgm:pt>
    <dgm:pt modelId="{D4D63B45-D816-4D50-B911-72C512D99672}" type="pres">
      <dgm:prSet presAssocID="{CD763456-9F15-49DB-90E5-2F64743E8016}" presName="composite" presStyleCnt="0"/>
      <dgm:spPr/>
      <dgm:t>
        <a:bodyPr/>
        <a:lstStyle/>
        <a:p>
          <a:endParaRPr lang="en-IN"/>
        </a:p>
      </dgm:t>
    </dgm:pt>
    <dgm:pt modelId="{F4FB0AC9-6005-4404-8D8A-283A8AEEBFA8}" type="pres">
      <dgm:prSet presAssocID="{CD763456-9F15-49DB-90E5-2F64743E8016}" presName="parTx" presStyleLbl="alignNode1" presStyleIdx="1" presStyleCnt="2" custScaleY="81334">
        <dgm:presLayoutVars>
          <dgm:chMax val="0"/>
          <dgm:chPref val="0"/>
          <dgm:bulletEnabled val="1"/>
        </dgm:presLayoutVars>
      </dgm:prSet>
      <dgm:spPr/>
      <dgm:t>
        <a:bodyPr/>
        <a:lstStyle/>
        <a:p>
          <a:endParaRPr lang="en-IN"/>
        </a:p>
      </dgm:t>
    </dgm:pt>
    <dgm:pt modelId="{F909CA3B-D537-4AE7-A3C0-E04E990B2878}" type="pres">
      <dgm:prSet presAssocID="{CD763456-9F15-49DB-90E5-2F64743E8016}" presName="desTx" presStyleLbl="alignAccFollowNode1" presStyleIdx="1" presStyleCnt="2">
        <dgm:presLayoutVars>
          <dgm:bulletEnabled val="1"/>
        </dgm:presLayoutVars>
      </dgm:prSet>
      <dgm:spPr/>
      <dgm:t>
        <a:bodyPr/>
        <a:lstStyle/>
        <a:p>
          <a:endParaRPr lang="en-IN"/>
        </a:p>
      </dgm:t>
    </dgm:pt>
  </dgm:ptLst>
  <dgm:cxnLst>
    <dgm:cxn modelId="{B95D52C7-A19C-432E-B158-206CEFC24815}" srcId="{CD763456-9F15-49DB-90E5-2F64743E8016}" destId="{87B17B05-794F-4C4D-A272-ED7C175A3821}" srcOrd="2" destOrd="0" parTransId="{F258E28C-517A-447B-A034-11B160D155C7}" sibTransId="{5BEC4839-2979-457D-AAA5-F9AC2C6214C1}"/>
    <dgm:cxn modelId="{DCBB25BC-1B64-4B2F-83E0-5CF1D1453419}" srcId="{9A30DE5F-EC61-4F07-AB34-BEF824D11B06}" destId="{9A930CCD-8BA2-4CE1-AC20-2AEBB10CB12E}" srcOrd="1" destOrd="0" parTransId="{F29911B7-A5F8-44FA-B5BA-0EA7CBF04E9C}" sibTransId="{35E56EA9-B7E4-4864-A65E-0FE5A79C1772}"/>
    <dgm:cxn modelId="{13C714DB-2588-4DA9-936B-31CC5DFEBD04}" type="presOf" srcId="{CD763456-9F15-49DB-90E5-2F64743E8016}" destId="{F4FB0AC9-6005-4404-8D8A-283A8AEEBFA8}" srcOrd="0" destOrd="0" presId="urn:microsoft.com/office/officeart/2005/8/layout/hList1"/>
    <dgm:cxn modelId="{A01F1328-B40B-4383-B2AD-D12E6EE0991C}" type="presOf" srcId="{A266BCD1-1487-4FFD-99EC-AAF5B2F5861B}" destId="{FF23857D-7B84-43A1-A314-4E90D1E22C91}" srcOrd="0" destOrd="4" presId="urn:microsoft.com/office/officeart/2005/8/layout/hList1"/>
    <dgm:cxn modelId="{213AD31F-C992-4129-87AB-0524E8C78E20}" type="presOf" srcId="{9A30DE5F-EC61-4F07-AB34-BEF824D11B06}" destId="{24FBB0B8-BF9B-4134-BB06-462173054705}" srcOrd="0" destOrd="0" presId="urn:microsoft.com/office/officeart/2005/8/layout/hList1"/>
    <dgm:cxn modelId="{614FCD12-43FB-4864-8009-04EF31D42EED}" srcId="{9A30DE5F-EC61-4F07-AB34-BEF824D11B06}" destId="{A266BCD1-1487-4FFD-99EC-AAF5B2F5861B}" srcOrd="4" destOrd="0" parTransId="{E5E6C27F-5CE1-4C78-95FB-62BEDCE92FE3}" sibTransId="{78F29BA6-7CD2-448E-8248-E59DC1B4600B}"/>
    <dgm:cxn modelId="{38BB8A9D-6ECB-4BEE-858E-2C4F6C3B24A8}" srcId="{42C99F22-8076-48F3-946A-D0BB6D145E0B}" destId="{9A30DE5F-EC61-4F07-AB34-BEF824D11B06}" srcOrd="0" destOrd="0" parTransId="{6CF2472A-3753-4195-83AE-1C2EE6842BC8}" sibTransId="{AD7A7286-5A07-4365-B44A-279C3E1476FB}"/>
    <dgm:cxn modelId="{36F2177A-9100-4341-8B79-58492CF573BB}" srcId="{CD763456-9F15-49DB-90E5-2F64743E8016}" destId="{42B2B26F-BA66-4953-8C81-0CA49699AD8C}" srcOrd="4" destOrd="0" parTransId="{48655478-A59E-4CDF-914D-3E976CC7367B}" sibTransId="{5D4AA106-6C8E-4822-8170-DA1E429D41A4}"/>
    <dgm:cxn modelId="{C9E4E70A-935D-4BD0-A77F-3DC6DB8E608D}" type="presOf" srcId="{0F0EDD2D-D7E4-497C-B896-EB76B92CB269}" destId="{FF23857D-7B84-43A1-A314-4E90D1E22C91}" srcOrd="0" destOrd="2" presId="urn:microsoft.com/office/officeart/2005/8/layout/hList1"/>
    <dgm:cxn modelId="{2EBDB64C-0AB8-4E50-9CB8-FC78504798BA}" srcId="{9A30DE5F-EC61-4F07-AB34-BEF824D11B06}" destId="{0F0EDD2D-D7E4-497C-B896-EB76B92CB269}" srcOrd="2" destOrd="0" parTransId="{DEA6731E-6482-4D60-9EBD-73B411126042}" sibTransId="{CE95C7D4-55A3-4353-BE90-28990F45D777}"/>
    <dgm:cxn modelId="{F4ED90BD-0E8E-4002-BC86-F00CC7959298}" type="presOf" srcId="{7D0E469B-8968-42FC-B7AA-746DF9043F6A}" destId="{F909CA3B-D537-4AE7-A3C0-E04E990B2878}" srcOrd="0" destOrd="0" presId="urn:microsoft.com/office/officeart/2005/8/layout/hList1"/>
    <dgm:cxn modelId="{3B15E65B-F544-49DA-840C-C1D687764F0B}" type="presOf" srcId="{87B17B05-794F-4C4D-A272-ED7C175A3821}" destId="{F909CA3B-D537-4AE7-A3C0-E04E990B2878}" srcOrd="0" destOrd="2" presId="urn:microsoft.com/office/officeart/2005/8/layout/hList1"/>
    <dgm:cxn modelId="{9B93FA39-D9C1-413D-939D-7F9D286DC08C}" srcId="{42C99F22-8076-48F3-946A-D0BB6D145E0B}" destId="{CD763456-9F15-49DB-90E5-2F64743E8016}" srcOrd="1" destOrd="0" parTransId="{1F7585A8-E169-4AAE-945E-FD9D97F74B34}" sibTransId="{A187F83F-34BB-4687-A214-2272148543AA}"/>
    <dgm:cxn modelId="{72AE6C6F-5EAF-4F5F-ADD8-41EB14FA8EA6}" srcId="{9A30DE5F-EC61-4F07-AB34-BEF824D11B06}" destId="{53FEDBDB-3205-4695-8243-F93F5A5A764D}" srcOrd="3" destOrd="0" parTransId="{1857A2ED-DF2E-448C-9CDE-49C919425C27}" sibTransId="{512F2589-DED1-4F1C-8361-6577D936CFD4}"/>
    <dgm:cxn modelId="{F36E0CB0-3935-4560-B03C-831CEC06059F}" type="presOf" srcId="{42C99F22-8076-48F3-946A-D0BB6D145E0B}" destId="{E4E3198C-8D03-4509-AEF4-9A466BC443E1}" srcOrd="0" destOrd="0" presId="urn:microsoft.com/office/officeart/2005/8/layout/hList1"/>
    <dgm:cxn modelId="{074E390E-D6B7-4944-98A5-7E0B92C9C026}" srcId="{CD763456-9F15-49DB-90E5-2F64743E8016}" destId="{D551CC88-FB3D-4ADA-8F7B-0921AE88C39F}" srcOrd="3" destOrd="0" parTransId="{299ACAFE-6CF3-49A8-943A-37D268D1362C}" sibTransId="{5353DA94-6DF4-41B7-9C21-C923EEF66C12}"/>
    <dgm:cxn modelId="{964E39D5-EC07-46C0-A666-2C8F958EE8DB}" type="presOf" srcId="{DE912A08-3359-4C27-AFA1-B6CC476BA59D}" destId="{FF23857D-7B84-43A1-A314-4E90D1E22C91}" srcOrd="0" destOrd="0" presId="urn:microsoft.com/office/officeart/2005/8/layout/hList1"/>
    <dgm:cxn modelId="{BAEE8288-D880-4476-B16D-59A332677E66}" type="presOf" srcId="{9A930CCD-8BA2-4CE1-AC20-2AEBB10CB12E}" destId="{FF23857D-7B84-43A1-A314-4E90D1E22C91}" srcOrd="0" destOrd="1" presId="urn:microsoft.com/office/officeart/2005/8/layout/hList1"/>
    <dgm:cxn modelId="{0DD1CF37-802E-47BF-A19E-CED465389037}" type="presOf" srcId="{544F5E72-E364-4949-A820-F95C3F9D3110}" destId="{F909CA3B-D537-4AE7-A3C0-E04E990B2878}" srcOrd="0" destOrd="1" presId="urn:microsoft.com/office/officeart/2005/8/layout/hList1"/>
    <dgm:cxn modelId="{E340FDCC-4907-4FB7-95A9-030F706EE597}" srcId="{CD763456-9F15-49DB-90E5-2F64743E8016}" destId="{7D0E469B-8968-42FC-B7AA-746DF9043F6A}" srcOrd="0" destOrd="0" parTransId="{A63C18AD-4895-4BE7-9963-63847F39369C}" sibTransId="{B70E6624-4B89-4D8C-AE73-290E7DDF3346}"/>
    <dgm:cxn modelId="{E9ABB9CE-2F7C-4923-A6AE-AF8A1D7D0FE9}" type="presOf" srcId="{53FEDBDB-3205-4695-8243-F93F5A5A764D}" destId="{FF23857D-7B84-43A1-A314-4E90D1E22C91}" srcOrd="0" destOrd="3" presId="urn:microsoft.com/office/officeart/2005/8/layout/hList1"/>
    <dgm:cxn modelId="{A53D8D13-8044-4381-B2E2-B2088BE43E59}" srcId="{9A30DE5F-EC61-4F07-AB34-BEF824D11B06}" destId="{DE912A08-3359-4C27-AFA1-B6CC476BA59D}" srcOrd="0" destOrd="0" parTransId="{3D2B27BA-370F-46F0-A9AE-745B0348106E}" sibTransId="{B30921FB-24BF-408E-AF4A-34DF80B49BDB}"/>
    <dgm:cxn modelId="{9659FC8A-BCD5-4B49-904D-FEA4A126A0EA}" type="presOf" srcId="{D551CC88-FB3D-4ADA-8F7B-0921AE88C39F}" destId="{F909CA3B-D537-4AE7-A3C0-E04E990B2878}" srcOrd="0" destOrd="3" presId="urn:microsoft.com/office/officeart/2005/8/layout/hList1"/>
    <dgm:cxn modelId="{CE6E7DF8-D6B9-4818-8204-38DECF564C01}" srcId="{CD763456-9F15-49DB-90E5-2F64743E8016}" destId="{544F5E72-E364-4949-A820-F95C3F9D3110}" srcOrd="1" destOrd="0" parTransId="{32A29903-285F-4AB2-BC9D-FF39B45B6282}" sibTransId="{26928E17-011E-4472-B180-B546004B2E6B}"/>
    <dgm:cxn modelId="{A34A0921-C7DC-4D37-97EC-8F2FCF4020D8}" type="presOf" srcId="{42B2B26F-BA66-4953-8C81-0CA49699AD8C}" destId="{F909CA3B-D537-4AE7-A3C0-E04E990B2878}" srcOrd="0" destOrd="4" presId="urn:microsoft.com/office/officeart/2005/8/layout/hList1"/>
    <dgm:cxn modelId="{C0DCB0EA-DD56-4DC0-A23F-3B05953611FF}" type="presParOf" srcId="{E4E3198C-8D03-4509-AEF4-9A466BC443E1}" destId="{2BFDE74B-F9CA-4875-B757-BB101EB08B9B}" srcOrd="0" destOrd="0" presId="urn:microsoft.com/office/officeart/2005/8/layout/hList1"/>
    <dgm:cxn modelId="{A82ED52C-0502-4A53-92A8-0DFD56D6F882}" type="presParOf" srcId="{2BFDE74B-F9CA-4875-B757-BB101EB08B9B}" destId="{24FBB0B8-BF9B-4134-BB06-462173054705}" srcOrd="0" destOrd="0" presId="urn:microsoft.com/office/officeart/2005/8/layout/hList1"/>
    <dgm:cxn modelId="{0394C3D5-1B35-49D7-9C10-B80358196353}" type="presParOf" srcId="{2BFDE74B-F9CA-4875-B757-BB101EB08B9B}" destId="{FF23857D-7B84-43A1-A314-4E90D1E22C91}" srcOrd="1" destOrd="0" presId="urn:microsoft.com/office/officeart/2005/8/layout/hList1"/>
    <dgm:cxn modelId="{4BC2756D-43FD-4A17-A8AF-27DD8D915A66}" type="presParOf" srcId="{E4E3198C-8D03-4509-AEF4-9A466BC443E1}" destId="{70B70A7E-B83B-402E-A060-DB0CF70D72FE}" srcOrd="1" destOrd="0" presId="urn:microsoft.com/office/officeart/2005/8/layout/hList1"/>
    <dgm:cxn modelId="{2631A337-7F73-407A-B512-BE447AA6B353}" type="presParOf" srcId="{E4E3198C-8D03-4509-AEF4-9A466BC443E1}" destId="{D4D63B45-D816-4D50-B911-72C512D99672}" srcOrd="2" destOrd="0" presId="urn:microsoft.com/office/officeart/2005/8/layout/hList1"/>
    <dgm:cxn modelId="{2B1EE336-71AB-41C6-8D12-9DA304FF3E73}" type="presParOf" srcId="{D4D63B45-D816-4D50-B911-72C512D99672}" destId="{F4FB0AC9-6005-4404-8D8A-283A8AEEBFA8}" srcOrd="0" destOrd="0" presId="urn:microsoft.com/office/officeart/2005/8/layout/hList1"/>
    <dgm:cxn modelId="{D6BAB76E-CFB5-45B8-8974-FF23C9FEF28A}" type="presParOf" srcId="{D4D63B45-D816-4D50-B911-72C512D99672}" destId="{F909CA3B-D537-4AE7-A3C0-E04E990B287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7D39C5-65AC-4B37-A68D-1DEDE784C082}" type="doc">
      <dgm:prSet loTypeId="urn:microsoft.com/office/officeart/2005/8/layout/hProcess11" loCatId="process" qsTypeId="urn:microsoft.com/office/officeart/2005/8/quickstyle/simple1" qsCatId="simple" csTypeId="urn:microsoft.com/office/officeart/2005/8/colors/colorful4" csCatId="colorful"/>
      <dgm:spPr/>
      <dgm:t>
        <a:bodyPr/>
        <a:lstStyle/>
        <a:p>
          <a:endParaRPr lang="en-IN"/>
        </a:p>
      </dgm:t>
    </dgm:pt>
    <dgm:pt modelId="{4817381A-A26D-488F-AFF4-B255490FD336}">
      <dgm:prSet/>
      <dgm:spPr/>
      <dgm:t>
        <a:bodyPr/>
        <a:lstStyle/>
        <a:p>
          <a:pPr rtl="0"/>
          <a:r>
            <a:rPr lang="en-US" smtClean="0"/>
            <a:t>The Average Past CLTV and Future CLTV was calculated as per the Customer’s vintage</a:t>
          </a:r>
          <a:endParaRPr lang="en-IN"/>
        </a:p>
      </dgm:t>
    </dgm:pt>
    <dgm:pt modelId="{08E6E75F-EE14-4B95-8577-144DA8D0822D}" type="parTrans" cxnId="{3F303BE7-1D34-4C80-AD7A-69082BDB4558}">
      <dgm:prSet/>
      <dgm:spPr/>
      <dgm:t>
        <a:bodyPr/>
        <a:lstStyle/>
        <a:p>
          <a:endParaRPr lang="en-IN"/>
        </a:p>
      </dgm:t>
    </dgm:pt>
    <dgm:pt modelId="{98F494BB-0ED7-4B60-8836-1F0C50C2B7F2}" type="sibTrans" cxnId="{3F303BE7-1D34-4C80-AD7A-69082BDB4558}">
      <dgm:prSet/>
      <dgm:spPr/>
      <dgm:t>
        <a:bodyPr/>
        <a:lstStyle/>
        <a:p>
          <a:endParaRPr lang="en-IN"/>
        </a:p>
      </dgm:t>
    </dgm:pt>
    <dgm:pt modelId="{6D368A09-196E-4BE8-BE7B-0602F03817CC}">
      <dgm:prSet/>
      <dgm:spPr/>
      <dgm:t>
        <a:bodyPr/>
        <a:lstStyle/>
        <a:p>
          <a:pPr rtl="0"/>
          <a:r>
            <a:rPr lang="en-US" smtClean="0"/>
            <a:t>Customers are classified into Four Segments based on their Past &amp; Future CLTV</a:t>
          </a:r>
          <a:endParaRPr lang="en-IN"/>
        </a:p>
      </dgm:t>
    </dgm:pt>
    <dgm:pt modelId="{35E6C5DF-DC42-4564-9475-824B80EF5592}" type="parTrans" cxnId="{76462169-2D59-4803-8930-B205E6DBBE19}">
      <dgm:prSet/>
      <dgm:spPr/>
      <dgm:t>
        <a:bodyPr/>
        <a:lstStyle/>
        <a:p>
          <a:endParaRPr lang="en-IN"/>
        </a:p>
      </dgm:t>
    </dgm:pt>
    <dgm:pt modelId="{7826F2D8-83CA-48F5-A2A3-813B98D71776}" type="sibTrans" cxnId="{76462169-2D59-4803-8930-B205E6DBBE19}">
      <dgm:prSet/>
      <dgm:spPr/>
      <dgm:t>
        <a:bodyPr/>
        <a:lstStyle/>
        <a:p>
          <a:endParaRPr lang="en-IN"/>
        </a:p>
      </dgm:t>
    </dgm:pt>
    <dgm:pt modelId="{06CB1013-4CAA-4FE5-A75D-FD953F59B2DE}">
      <dgm:prSet/>
      <dgm:spPr/>
      <dgm:t>
        <a:bodyPr/>
        <a:lstStyle/>
        <a:p>
          <a:pPr rtl="0"/>
          <a:r>
            <a:rPr lang="en-US" smtClean="0"/>
            <a:t>If their Past CLTV is higher than the Average Past CLTV of </a:t>
          </a:r>
          <a:r>
            <a:rPr lang="en-US" b="1" i="1" u="sng" smtClean="0"/>
            <a:t>Customers of the same Vintage</a:t>
          </a:r>
          <a:r>
            <a:rPr lang="en-US" smtClean="0"/>
            <a:t> then the Customer is classified as High Past CLTV, else Low Past CLTV</a:t>
          </a:r>
          <a:endParaRPr lang="en-IN"/>
        </a:p>
      </dgm:t>
    </dgm:pt>
    <dgm:pt modelId="{74D0C251-AD57-4E54-A79F-E1A64176E299}" type="parTrans" cxnId="{F4BF8125-5E22-40FD-94F2-6844BAF89457}">
      <dgm:prSet/>
      <dgm:spPr/>
      <dgm:t>
        <a:bodyPr/>
        <a:lstStyle/>
        <a:p>
          <a:endParaRPr lang="en-IN"/>
        </a:p>
      </dgm:t>
    </dgm:pt>
    <dgm:pt modelId="{20E8BD3A-5DCE-4813-B981-84A3FD5A5CB0}" type="sibTrans" cxnId="{F4BF8125-5E22-40FD-94F2-6844BAF89457}">
      <dgm:prSet/>
      <dgm:spPr/>
      <dgm:t>
        <a:bodyPr/>
        <a:lstStyle/>
        <a:p>
          <a:endParaRPr lang="en-IN"/>
        </a:p>
      </dgm:t>
    </dgm:pt>
    <dgm:pt modelId="{797D2C78-32D8-4533-B01A-41E2AACFCCB7}">
      <dgm:prSet/>
      <dgm:spPr/>
      <dgm:t>
        <a:bodyPr/>
        <a:lstStyle/>
        <a:p>
          <a:pPr rtl="0"/>
          <a:r>
            <a:rPr lang="en-US" smtClean="0"/>
            <a:t>If their Future CLTV is higher than the Average Future CLTV of </a:t>
          </a:r>
          <a:r>
            <a:rPr lang="en-US" b="1" i="1" u="sng" smtClean="0"/>
            <a:t>Customers of the same Vintage</a:t>
          </a:r>
          <a:r>
            <a:rPr lang="en-US" smtClean="0"/>
            <a:t> then the Customer is classified as High Future CLTV, else Low Future CLTV</a:t>
          </a:r>
          <a:endParaRPr lang="en-IN"/>
        </a:p>
      </dgm:t>
    </dgm:pt>
    <dgm:pt modelId="{65B9F457-66A7-4E87-BA42-5104329F975B}" type="parTrans" cxnId="{A70BBFF4-E40B-4C8A-8606-2B5C0089E27F}">
      <dgm:prSet/>
      <dgm:spPr/>
      <dgm:t>
        <a:bodyPr/>
        <a:lstStyle/>
        <a:p>
          <a:endParaRPr lang="en-IN"/>
        </a:p>
      </dgm:t>
    </dgm:pt>
    <dgm:pt modelId="{AF357CDF-BBE7-4D4C-A081-2195332BC1D2}" type="sibTrans" cxnId="{A70BBFF4-E40B-4C8A-8606-2B5C0089E27F}">
      <dgm:prSet/>
      <dgm:spPr/>
      <dgm:t>
        <a:bodyPr/>
        <a:lstStyle/>
        <a:p>
          <a:endParaRPr lang="en-IN"/>
        </a:p>
      </dgm:t>
    </dgm:pt>
    <dgm:pt modelId="{19184FF0-7C8B-4379-A648-B020F4F9C813}">
      <dgm:prSet/>
      <dgm:spPr/>
      <dgm:t>
        <a:bodyPr/>
        <a:lstStyle/>
        <a:p>
          <a:pPr rtl="0"/>
          <a:r>
            <a:rPr lang="en-US" smtClean="0"/>
            <a:t>The Four different Segments will need to be treated separately when it comes to Future engagement with the company</a:t>
          </a:r>
          <a:endParaRPr lang="en-IN"/>
        </a:p>
      </dgm:t>
    </dgm:pt>
    <dgm:pt modelId="{A978E3B9-B36B-44EB-8AA3-BD7B225556AF}" type="parTrans" cxnId="{7EDD1647-3B44-465A-B1B2-E2189A238923}">
      <dgm:prSet/>
      <dgm:spPr/>
      <dgm:t>
        <a:bodyPr/>
        <a:lstStyle/>
        <a:p>
          <a:endParaRPr lang="en-IN"/>
        </a:p>
      </dgm:t>
    </dgm:pt>
    <dgm:pt modelId="{AED4086B-8F2E-4530-9C8B-89B14786ED0F}" type="sibTrans" cxnId="{7EDD1647-3B44-465A-B1B2-E2189A238923}">
      <dgm:prSet/>
      <dgm:spPr/>
      <dgm:t>
        <a:bodyPr/>
        <a:lstStyle/>
        <a:p>
          <a:endParaRPr lang="en-IN"/>
        </a:p>
      </dgm:t>
    </dgm:pt>
    <dgm:pt modelId="{8D5EB2CA-D13C-450E-8965-E4D861E9C2A6}" type="pres">
      <dgm:prSet presAssocID="{317D39C5-65AC-4B37-A68D-1DEDE784C082}" presName="Name0" presStyleCnt="0">
        <dgm:presLayoutVars>
          <dgm:dir/>
          <dgm:resizeHandles val="exact"/>
        </dgm:presLayoutVars>
      </dgm:prSet>
      <dgm:spPr/>
      <dgm:t>
        <a:bodyPr/>
        <a:lstStyle/>
        <a:p>
          <a:endParaRPr lang="en-IN"/>
        </a:p>
      </dgm:t>
    </dgm:pt>
    <dgm:pt modelId="{6BE19709-A598-496E-AF61-0A5F1B012C36}" type="pres">
      <dgm:prSet presAssocID="{317D39C5-65AC-4B37-A68D-1DEDE784C082}" presName="arrow" presStyleLbl="bgShp" presStyleIdx="0" presStyleCnt="1"/>
      <dgm:spPr/>
    </dgm:pt>
    <dgm:pt modelId="{0891D166-D8F8-4A73-AD27-10313EFACDF1}" type="pres">
      <dgm:prSet presAssocID="{317D39C5-65AC-4B37-A68D-1DEDE784C082}" presName="points" presStyleCnt="0"/>
      <dgm:spPr/>
    </dgm:pt>
    <dgm:pt modelId="{4918301C-868F-4512-A541-3FDA7BE5B6CA}" type="pres">
      <dgm:prSet presAssocID="{4817381A-A26D-488F-AFF4-B255490FD336}" presName="compositeA" presStyleCnt="0"/>
      <dgm:spPr/>
    </dgm:pt>
    <dgm:pt modelId="{2D24B4A2-4C8E-469A-9EF5-8FA6D96C6578}" type="pres">
      <dgm:prSet presAssocID="{4817381A-A26D-488F-AFF4-B255490FD336}" presName="textA" presStyleLbl="revTx" presStyleIdx="0" presStyleCnt="5">
        <dgm:presLayoutVars>
          <dgm:bulletEnabled val="1"/>
        </dgm:presLayoutVars>
      </dgm:prSet>
      <dgm:spPr/>
      <dgm:t>
        <a:bodyPr/>
        <a:lstStyle/>
        <a:p>
          <a:endParaRPr lang="en-IN"/>
        </a:p>
      </dgm:t>
    </dgm:pt>
    <dgm:pt modelId="{3C59D962-D0AC-4138-BA32-3202F6469F5E}" type="pres">
      <dgm:prSet presAssocID="{4817381A-A26D-488F-AFF4-B255490FD336}" presName="circleA" presStyleLbl="node1" presStyleIdx="0" presStyleCnt="5"/>
      <dgm:spPr/>
    </dgm:pt>
    <dgm:pt modelId="{30CAC03B-3353-4F16-8E2A-A3EC377A8049}" type="pres">
      <dgm:prSet presAssocID="{4817381A-A26D-488F-AFF4-B255490FD336}" presName="spaceA" presStyleCnt="0"/>
      <dgm:spPr/>
    </dgm:pt>
    <dgm:pt modelId="{B70379A3-98D2-4C2A-9AB9-DD35E4B2B661}" type="pres">
      <dgm:prSet presAssocID="{98F494BB-0ED7-4B60-8836-1F0C50C2B7F2}" presName="space" presStyleCnt="0"/>
      <dgm:spPr/>
    </dgm:pt>
    <dgm:pt modelId="{36252E9B-46D9-450C-8344-FCD1315F6256}" type="pres">
      <dgm:prSet presAssocID="{6D368A09-196E-4BE8-BE7B-0602F03817CC}" presName="compositeB" presStyleCnt="0"/>
      <dgm:spPr/>
    </dgm:pt>
    <dgm:pt modelId="{5AE14BE5-5524-4E15-9BB5-E476622BD254}" type="pres">
      <dgm:prSet presAssocID="{6D368A09-196E-4BE8-BE7B-0602F03817CC}" presName="textB" presStyleLbl="revTx" presStyleIdx="1" presStyleCnt="5">
        <dgm:presLayoutVars>
          <dgm:bulletEnabled val="1"/>
        </dgm:presLayoutVars>
      </dgm:prSet>
      <dgm:spPr/>
      <dgm:t>
        <a:bodyPr/>
        <a:lstStyle/>
        <a:p>
          <a:endParaRPr lang="en-IN"/>
        </a:p>
      </dgm:t>
    </dgm:pt>
    <dgm:pt modelId="{11C9E892-D8FA-42A1-B81F-102CA8C745AA}" type="pres">
      <dgm:prSet presAssocID="{6D368A09-196E-4BE8-BE7B-0602F03817CC}" presName="circleB" presStyleLbl="node1" presStyleIdx="1" presStyleCnt="5"/>
      <dgm:spPr/>
    </dgm:pt>
    <dgm:pt modelId="{4AA027BA-D620-4371-97DB-BCBBC904315B}" type="pres">
      <dgm:prSet presAssocID="{6D368A09-196E-4BE8-BE7B-0602F03817CC}" presName="spaceB" presStyleCnt="0"/>
      <dgm:spPr/>
    </dgm:pt>
    <dgm:pt modelId="{EF78CB33-32C8-486B-B107-92A9549AEFE3}" type="pres">
      <dgm:prSet presAssocID="{7826F2D8-83CA-48F5-A2A3-813B98D71776}" presName="space" presStyleCnt="0"/>
      <dgm:spPr/>
    </dgm:pt>
    <dgm:pt modelId="{1A600B07-7517-4E43-8C9F-101487E8154F}" type="pres">
      <dgm:prSet presAssocID="{06CB1013-4CAA-4FE5-A75D-FD953F59B2DE}" presName="compositeA" presStyleCnt="0"/>
      <dgm:spPr/>
    </dgm:pt>
    <dgm:pt modelId="{72032113-5E19-422E-8CE2-EE3709D0D169}" type="pres">
      <dgm:prSet presAssocID="{06CB1013-4CAA-4FE5-A75D-FD953F59B2DE}" presName="textA" presStyleLbl="revTx" presStyleIdx="2" presStyleCnt="5">
        <dgm:presLayoutVars>
          <dgm:bulletEnabled val="1"/>
        </dgm:presLayoutVars>
      </dgm:prSet>
      <dgm:spPr/>
      <dgm:t>
        <a:bodyPr/>
        <a:lstStyle/>
        <a:p>
          <a:endParaRPr lang="en-IN"/>
        </a:p>
      </dgm:t>
    </dgm:pt>
    <dgm:pt modelId="{8F60E238-82C4-4B19-8B43-6E8A5FDEAE9B}" type="pres">
      <dgm:prSet presAssocID="{06CB1013-4CAA-4FE5-A75D-FD953F59B2DE}" presName="circleA" presStyleLbl="node1" presStyleIdx="2" presStyleCnt="5"/>
      <dgm:spPr/>
    </dgm:pt>
    <dgm:pt modelId="{CDF6B868-E8C4-41E8-B22A-9D0A1076484B}" type="pres">
      <dgm:prSet presAssocID="{06CB1013-4CAA-4FE5-A75D-FD953F59B2DE}" presName="spaceA" presStyleCnt="0"/>
      <dgm:spPr/>
    </dgm:pt>
    <dgm:pt modelId="{D0EEDFCC-BB05-47AE-841B-554CA28EC026}" type="pres">
      <dgm:prSet presAssocID="{20E8BD3A-5DCE-4813-B981-84A3FD5A5CB0}" presName="space" presStyleCnt="0"/>
      <dgm:spPr/>
    </dgm:pt>
    <dgm:pt modelId="{5AE3E377-0CCC-4A55-B17B-DEFD0E31571A}" type="pres">
      <dgm:prSet presAssocID="{797D2C78-32D8-4533-B01A-41E2AACFCCB7}" presName="compositeB" presStyleCnt="0"/>
      <dgm:spPr/>
    </dgm:pt>
    <dgm:pt modelId="{A2018659-721F-4337-9FD1-1978C63AC86C}" type="pres">
      <dgm:prSet presAssocID="{797D2C78-32D8-4533-B01A-41E2AACFCCB7}" presName="textB" presStyleLbl="revTx" presStyleIdx="3" presStyleCnt="5">
        <dgm:presLayoutVars>
          <dgm:bulletEnabled val="1"/>
        </dgm:presLayoutVars>
      </dgm:prSet>
      <dgm:spPr/>
      <dgm:t>
        <a:bodyPr/>
        <a:lstStyle/>
        <a:p>
          <a:endParaRPr lang="en-IN"/>
        </a:p>
      </dgm:t>
    </dgm:pt>
    <dgm:pt modelId="{0AD06F0C-18CF-42F7-BFE6-2197FDD942F8}" type="pres">
      <dgm:prSet presAssocID="{797D2C78-32D8-4533-B01A-41E2AACFCCB7}" presName="circleB" presStyleLbl="node1" presStyleIdx="3" presStyleCnt="5"/>
      <dgm:spPr/>
    </dgm:pt>
    <dgm:pt modelId="{B006A47D-4C8A-44E2-9CCD-159F76C238F7}" type="pres">
      <dgm:prSet presAssocID="{797D2C78-32D8-4533-B01A-41E2AACFCCB7}" presName="spaceB" presStyleCnt="0"/>
      <dgm:spPr/>
    </dgm:pt>
    <dgm:pt modelId="{F2321260-A0EB-4731-95BE-00012CD4ECB2}" type="pres">
      <dgm:prSet presAssocID="{AF357CDF-BBE7-4D4C-A081-2195332BC1D2}" presName="space" presStyleCnt="0"/>
      <dgm:spPr/>
    </dgm:pt>
    <dgm:pt modelId="{DE1E2255-4ACC-4559-8339-0F0B40EEB259}" type="pres">
      <dgm:prSet presAssocID="{19184FF0-7C8B-4379-A648-B020F4F9C813}" presName="compositeA" presStyleCnt="0"/>
      <dgm:spPr/>
    </dgm:pt>
    <dgm:pt modelId="{450F6E6E-22AB-4A87-B470-17AA720317BD}" type="pres">
      <dgm:prSet presAssocID="{19184FF0-7C8B-4379-A648-B020F4F9C813}" presName="textA" presStyleLbl="revTx" presStyleIdx="4" presStyleCnt="5">
        <dgm:presLayoutVars>
          <dgm:bulletEnabled val="1"/>
        </dgm:presLayoutVars>
      </dgm:prSet>
      <dgm:spPr/>
      <dgm:t>
        <a:bodyPr/>
        <a:lstStyle/>
        <a:p>
          <a:endParaRPr lang="en-IN"/>
        </a:p>
      </dgm:t>
    </dgm:pt>
    <dgm:pt modelId="{26E9E166-1EF9-4CB5-9A0D-EE6AC77D0B31}" type="pres">
      <dgm:prSet presAssocID="{19184FF0-7C8B-4379-A648-B020F4F9C813}" presName="circleA" presStyleLbl="node1" presStyleIdx="4" presStyleCnt="5"/>
      <dgm:spPr/>
    </dgm:pt>
    <dgm:pt modelId="{D9F05B8C-5CE5-4C72-802E-66B6BEF68B51}" type="pres">
      <dgm:prSet presAssocID="{19184FF0-7C8B-4379-A648-B020F4F9C813}" presName="spaceA" presStyleCnt="0"/>
      <dgm:spPr/>
    </dgm:pt>
  </dgm:ptLst>
  <dgm:cxnLst>
    <dgm:cxn modelId="{C47EE495-ED95-4F09-905A-DBCFE9C0B130}" type="presOf" srcId="{317D39C5-65AC-4B37-A68D-1DEDE784C082}" destId="{8D5EB2CA-D13C-450E-8965-E4D861E9C2A6}" srcOrd="0" destOrd="0" presId="urn:microsoft.com/office/officeart/2005/8/layout/hProcess11"/>
    <dgm:cxn modelId="{F4BF8125-5E22-40FD-94F2-6844BAF89457}" srcId="{317D39C5-65AC-4B37-A68D-1DEDE784C082}" destId="{06CB1013-4CAA-4FE5-A75D-FD953F59B2DE}" srcOrd="2" destOrd="0" parTransId="{74D0C251-AD57-4E54-A79F-E1A64176E299}" sibTransId="{20E8BD3A-5DCE-4813-B981-84A3FD5A5CB0}"/>
    <dgm:cxn modelId="{8E232B41-F5AD-46BB-8663-82933C23A816}" type="presOf" srcId="{19184FF0-7C8B-4379-A648-B020F4F9C813}" destId="{450F6E6E-22AB-4A87-B470-17AA720317BD}" srcOrd="0" destOrd="0" presId="urn:microsoft.com/office/officeart/2005/8/layout/hProcess11"/>
    <dgm:cxn modelId="{3F303BE7-1D34-4C80-AD7A-69082BDB4558}" srcId="{317D39C5-65AC-4B37-A68D-1DEDE784C082}" destId="{4817381A-A26D-488F-AFF4-B255490FD336}" srcOrd="0" destOrd="0" parTransId="{08E6E75F-EE14-4B95-8577-144DA8D0822D}" sibTransId="{98F494BB-0ED7-4B60-8836-1F0C50C2B7F2}"/>
    <dgm:cxn modelId="{76462169-2D59-4803-8930-B205E6DBBE19}" srcId="{317D39C5-65AC-4B37-A68D-1DEDE784C082}" destId="{6D368A09-196E-4BE8-BE7B-0602F03817CC}" srcOrd="1" destOrd="0" parTransId="{35E6C5DF-DC42-4564-9475-824B80EF5592}" sibTransId="{7826F2D8-83CA-48F5-A2A3-813B98D71776}"/>
    <dgm:cxn modelId="{B685771A-014B-45E6-A3DC-9A24CCE784FA}" type="presOf" srcId="{4817381A-A26D-488F-AFF4-B255490FD336}" destId="{2D24B4A2-4C8E-469A-9EF5-8FA6D96C6578}" srcOrd="0" destOrd="0" presId="urn:microsoft.com/office/officeart/2005/8/layout/hProcess11"/>
    <dgm:cxn modelId="{D13D9245-6B7E-4149-B4D7-84F531043B58}" type="presOf" srcId="{6D368A09-196E-4BE8-BE7B-0602F03817CC}" destId="{5AE14BE5-5524-4E15-9BB5-E476622BD254}" srcOrd="0" destOrd="0" presId="urn:microsoft.com/office/officeart/2005/8/layout/hProcess11"/>
    <dgm:cxn modelId="{D25FC126-C65C-4620-85BA-2FAA84CB444D}" type="presOf" srcId="{797D2C78-32D8-4533-B01A-41E2AACFCCB7}" destId="{A2018659-721F-4337-9FD1-1978C63AC86C}" srcOrd="0" destOrd="0" presId="urn:microsoft.com/office/officeart/2005/8/layout/hProcess11"/>
    <dgm:cxn modelId="{F3ACE84A-1FBF-4B8B-BF36-5579D1463F84}" type="presOf" srcId="{06CB1013-4CAA-4FE5-A75D-FD953F59B2DE}" destId="{72032113-5E19-422E-8CE2-EE3709D0D169}" srcOrd="0" destOrd="0" presId="urn:microsoft.com/office/officeart/2005/8/layout/hProcess11"/>
    <dgm:cxn modelId="{7EDD1647-3B44-465A-B1B2-E2189A238923}" srcId="{317D39C5-65AC-4B37-A68D-1DEDE784C082}" destId="{19184FF0-7C8B-4379-A648-B020F4F9C813}" srcOrd="4" destOrd="0" parTransId="{A978E3B9-B36B-44EB-8AA3-BD7B225556AF}" sibTransId="{AED4086B-8F2E-4530-9C8B-89B14786ED0F}"/>
    <dgm:cxn modelId="{A70BBFF4-E40B-4C8A-8606-2B5C0089E27F}" srcId="{317D39C5-65AC-4B37-A68D-1DEDE784C082}" destId="{797D2C78-32D8-4533-B01A-41E2AACFCCB7}" srcOrd="3" destOrd="0" parTransId="{65B9F457-66A7-4E87-BA42-5104329F975B}" sibTransId="{AF357CDF-BBE7-4D4C-A081-2195332BC1D2}"/>
    <dgm:cxn modelId="{C4DD5CC1-7722-48A4-BC3B-D8052D88F8C3}" type="presParOf" srcId="{8D5EB2CA-D13C-450E-8965-E4D861E9C2A6}" destId="{6BE19709-A598-496E-AF61-0A5F1B012C36}" srcOrd="0" destOrd="0" presId="urn:microsoft.com/office/officeart/2005/8/layout/hProcess11"/>
    <dgm:cxn modelId="{C41CDCB9-F68D-4444-A282-38C0B4E8B0D8}" type="presParOf" srcId="{8D5EB2CA-D13C-450E-8965-E4D861E9C2A6}" destId="{0891D166-D8F8-4A73-AD27-10313EFACDF1}" srcOrd="1" destOrd="0" presId="urn:microsoft.com/office/officeart/2005/8/layout/hProcess11"/>
    <dgm:cxn modelId="{742A04C6-C144-4B0F-9AEB-DC39FFA6D396}" type="presParOf" srcId="{0891D166-D8F8-4A73-AD27-10313EFACDF1}" destId="{4918301C-868F-4512-A541-3FDA7BE5B6CA}" srcOrd="0" destOrd="0" presId="urn:microsoft.com/office/officeart/2005/8/layout/hProcess11"/>
    <dgm:cxn modelId="{2A7C59B1-4252-4EBF-A5F1-D72FE17FBA63}" type="presParOf" srcId="{4918301C-868F-4512-A541-3FDA7BE5B6CA}" destId="{2D24B4A2-4C8E-469A-9EF5-8FA6D96C6578}" srcOrd="0" destOrd="0" presId="urn:microsoft.com/office/officeart/2005/8/layout/hProcess11"/>
    <dgm:cxn modelId="{7D0B2F41-BD52-45BE-9DDA-9E0AADF85064}" type="presParOf" srcId="{4918301C-868F-4512-A541-3FDA7BE5B6CA}" destId="{3C59D962-D0AC-4138-BA32-3202F6469F5E}" srcOrd="1" destOrd="0" presId="urn:microsoft.com/office/officeart/2005/8/layout/hProcess11"/>
    <dgm:cxn modelId="{9DE04B96-1E85-49E0-85C6-A224992F5BDB}" type="presParOf" srcId="{4918301C-868F-4512-A541-3FDA7BE5B6CA}" destId="{30CAC03B-3353-4F16-8E2A-A3EC377A8049}" srcOrd="2" destOrd="0" presId="urn:microsoft.com/office/officeart/2005/8/layout/hProcess11"/>
    <dgm:cxn modelId="{E32E9275-B688-4006-9D5D-595E375E8402}" type="presParOf" srcId="{0891D166-D8F8-4A73-AD27-10313EFACDF1}" destId="{B70379A3-98D2-4C2A-9AB9-DD35E4B2B661}" srcOrd="1" destOrd="0" presId="urn:microsoft.com/office/officeart/2005/8/layout/hProcess11"/>
    <dgm:cxn modelId="{287A91D0-7566-4A30-AA12-223C08693C41}" type="presParOf" srcId="{0891D166-D8F8-4A73-AD27-10313EFACDF1}" destId="{36252E9B-46D9-450C-8344-FCD1315F6256}" srcOrd="2" destOrd="0" presId="urn:microsoft.com/office/officeart/2005/8/layout/hProcess11"/>
    <dgm:cxn modelId="{2DB2FF20-0048-40BB-BE0C-2D40953E4795}" type="presParOf" srcId="{36252E9B-46D9-450C-8344-FCD1315F6256}" destId="{5AE14BE5-5524-4E15-9BB5-E476622BD254}" srcOrd="0" destOrd="0" presId="urn:microsoft.com/office/officeart/2005/8/layout/hProcess11"/>
    <dgm:cxn modelId="{FEF4D9CA-A75D-4E71-9B25-BFD6B5F1CDA2}" type="presParOf" srcId="{36252E9B-46D9-450C-8344-FCD1315F6256}" destId="{11C9E892-D8FA-42A1-B81F-102CA8C745AA}" srcOrd="1" destOrd="0" presId="urn:microsoft.com/office/officeart/2005/8/layout/hProcess11"/>
    <dgm:cxn modelId="{AFECBF8F-9F31-48D1-869E-31933F2082A7}" type="presParOf" srcId="{36252E9B-46D9-450C-8344-FCD1315F6256}" destId="{4AA027BA-D620-4371-97DB-BCBBC904315B}" srcOrd="2" destOrd="0" presId="urn:microsoft.com/office/officeart/2005/8/layout/hProcess11"/>
    <dgm:cxn modelId="{65E9E2C6-6B2B-4A96-AC7E-512EF8E285E2}" type="presParOf" srcId="{0891D166-D8F8-4A73-AD27-10313EFACDF1}" destId="{EF78CB33-32C8-486B-B107-92A9549AEFE3}" srcOrd="3" destOrd="0" presId="urn:microsoft.com/office/officeart/2005/8/layout/hProcess11"/>
    <dgm:cxn modelId="{1D3EAC0A-BFC0-4133-9AF8-CDDC3CBC827D}" type="presParOf" srcId="{0891D166-D8F8-4A73-AD27-10313EFACDF1}" destId="{1A600B07-7517-4E43-8C9F-101487E8154F}" srcOrd="4" destOrd="0" presId="urn:microsoft.com/office/officeart/2005/8/layout/hProcess11"/>
    <dgm:cxn modelId="{3C5822CB-06FC-499D-863E-356D17C76635}" type="presParOf" srcId="{1A600B07-7517-4E43-8C9F-101487E8154F}" destId="{72032113-5E19-422E-8CE2-EE3709D0D169}" srcOrd="0" destOrd="0" presId="urn:microsoft.com/office/officeart/2005/8/layout/hProcess11"/>
    <dgm:cxn modelId="{F20270CB-B0B6-4679-A2B8-0DD0141DB462}" type="presParOf" srcId="{1A600B07-7517-4E43-8C9F-101487E8154F}" destId="{8F60E238-82C4-4B19-8B43-6E8A5FDEAE9B}" srcOrd="1" destOrd="0" presId="urn:microsoft.com/office/officeart/2005/8/layout/hProcess11"/>
    <dgm:cxn modelId="{9DB4CC71-24A1-48E1-A017-E3F27D848441}" type="presParOf" srcId="{1A600B07-7517-4E43-8C9F-101487E8154F}" destId="{CDF6B868-E8C4-41E8-B22A-9D0A1076484B}" srcOrd="2" destOrd="0" presId="urn:microsoft.com/office/officeart/2005/8/layout/hProcess11"/>
    <dgm:cxn modelId="{998F7D72-0CF0-4301-8A9C-3023968B9010}" type="presParOf" srcId="{0891D166-D8F8-4A73-AD27-10313EFACDF1}" destId="{D0EEDFCC-BB05-47AE-841B-554CA28EC026}" srcOrd="5" destOrd="0" presId="urn:microsoft.com/office/officeart/2005/8/layout/hProcess11"/>
    <dgm:cxn modelId="{4001F631-21D3-4235-83ED-A6491995CAD5}" type="presParOf" srcId="{0891D166-D8F8-4A73-AD27-10313EFACDF1}" destId="{5AE3E377-0CCC-4A55-B17B-DEFD0E31571A}" srcOrd="6" destOrd="0" presId="urn:microsoft.com/office/officeart/2005/8/layout/hProcess11"/>
    <dgm:cxn modelId="{E3B768BB-83F9-4472-BC33-BC51A70B94A1}" type="presParOf" srcId="{5AE3E377-0CCC-4A55-B17B-DEFD0E31571A}" destId="{A2018659-721F-4337-9FD1-1978C63AC86C}" srcOrd="0" destOrd="0" presId="urn:microsoft.com/office/officeart/2005/8/layout/hProcess11"/>
    <dgm:cxn modelId="{FEA91EE5-EAFE-4104-A7F8-1E71EA51EDF5}" type="presParOf" srcId="{5AE3E377-0CCC-4A55-B17B-DEFD0E31571A}" destId="{0AD06F0C-18CF-42F7-BFE6-2197FDD942F8}" srcOrd="1" destOrd="0" presId="urn:microsoft.com/office/officeart/2005/8/layout/hProcess11"/>
    <dgm:cxn modelId="{A067C788-261C-4F94-830F-24675A7F4F84}" type="presParOf" srcId="{5AE3E377-0CCC-4A55-B17B-DEFD0E31571A}" destId="{B006A47D-4C8A-44E2-9CCD-159F76C238F7}" srcOrd="2" destOrd="0" presId="urn:microsoft.com/office/officeart/2005/8/layout/hProcess11"/>
    <dgm:cxn modelId="{270FB848-79EF-4EF8-86B6-210CCA0DAAE5}" type="presParOf" srcId="{0891D166-D8F8-4A73-AD27-10313EFACDF1}" destId="{F2321260-A0EB-4731-95BE-00012CD4ECB2}" srcOrd="7" destOrd="0" presId="urn:microsoft.com/office/officeart/2005/8/layout/hProcess11"/>
    <dgm:cxn modelId="{713A0201-0E17-4E7D-879F-9820D746263E}" type="presParOf" srcId="{0891D166-D8F8-4A73-AD27-10313EFACDF1}" destId="{DE1E2255-4ACC-4559-8339-0F0B40EEB259}" srcOrd="8" destOrd="0" presId="urn:microsoft.com/office/officeart/2005/8/layout/hProcess11"/>
    <dgm:cxn modelId="{70091706-D15F-4B14-99AA-162A6DB4F30A}" type="presParOf" srcId="{DE1E2255-4ACC-4559-8339-0F0B40EEB259}" destId="{450F6E6E-22AB-4A87-B470-17AA720317BD}" srcOrd="0" destOrd="0" presId="urn:microsoft.com/office/officeart/2005/8/layout/hProcess11"/>
    <dgm:cxn modelId="{386E8254-14D7-4AFC-8C80-20F2E8307401}" type="presParOf" srcId="{DE1E2255-4ACC-4559-8339-0F0B40EEB259}" destId="{26E9E166-1EF9-4CB5-9A0D-EE6AC77D0B31}" srcOrd="1" destOrd="0" presId="urn:microsoft.com/office/officeart/2005/8/layout/hProcess11"/>
    <dgm:cxn modelId="{AD0ECFD7-9AB9-4CBD-9FD9-2C7713A451E7}" type="presParOf" srcId="{DE1E2255-4ACC-4559-8339-0F0B40EEB259}" destId="{D9F05B8C-5CE5-4C72-802E-66B6BEF68B5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F507C4-864A-45A1-BF83-C1BF81B61E89}" type="doc">
      <dgm:prSet loTypeId="urn:microsoft.com/office/officeart/2005/8/layout/process4" loCatId="list" qsTypeId="urn:microsoft.com/office/officeart/2005/8/quickstyle/simple2" qsCatId="simple" csTypeId="urn:microsoft.com/office/officeart/2005/8/colors/colorful5" csCatId="colorful" phldr="1"/>
      <dgm:spPr/>
      <dgm:t>
        <a:bodyPr/>
        <a:lstStyle/>
        <a:p>
          <a:endParaRPr lang="en-IN"/>
        </a:p>
      </dgm:t>
    </dgm:pt>
    <dgm:pt modelId="{0C0B4328-87F9-4C67-9D2F-99DB9E4325A4}">
      <dgm:prSet custT="1"/>
      <dgm:spPr/>
      <dgm:t>
        <a:bodyPr/>
        <a:lstStyle/>
        <a:p>
          <a:pPr rtl="0"/>
          <a:r>
            <a:rPr lang="en-US" sz="1100" b="1" dirty="0" smtClean="0"/>
            <a:t>CLTV will help understand the behavior of all customers. This can help in formulating campaigns in the future.</a:t>
          </a:r>
          <a:endParaRPr lang="en-IN" sz="1100" b="1" dirty="0"/>
        </a:p>
      </dgm:t>
    </dgm:pt>
    <dgm:pt modelId="{43521A2A-6E8B-4C09-8632-F2CAD6FD80F9}" type="parTrans" cxnId="{15C2F5BF-75B9-49BC-94AE-D3309FEB7F84}">
      <dgm:prSet/>
      <dgm:spPr/>
      <dgm:t>
        <a:bodyPr/>
        <a:lstStyle/>
        <a:p>
          <a:endParaRPr lang="en-IN" sz="1100" b="1"/>
        </a:p>
      </dgm:t>
    </dgm:pt>
    <dgm:pt modelId="{7622EBC7-3B23-4278-9EC6-2F4C17B13F74}" type="sibTrans" cxnId="{15C2F5BF-75B9-49BC-94AE-D3309FEB7F84}">
      <dgm:prSet/>
      <dgm:spPr/>
      <dgm:t>
        <a:bodyPr/>
        <a:lstStyle/>
        <a:p>
          <a:endParaRPr lang="en-IN" sz="1100" b="1"/>
        </a:p>
      </dgm:t>
    </dgm:pt>
    <dgm:pt modelId="{37E224A1-7FFA-4178-ABEB-3DEF9445CCC1}">
      <dgm:prSet custT="1"/>
      <dgm:spPr/>
      <dgm:t>
        <a:bodyPr/>
        <a:lstStyle/>
        <a:p>
          <a:pPr rtl="0"/>
          <a:r>
            <a:rPr lang="en-US" sz="1100" b="1" dirty="0" smtClean="0"/>
            <a:t>Dealers should be aware of the CLTV of customers coming for service. Customers with high Past CLTV will need to be treated differently to ensure that they continue in the same way</a:t>
          </a:r>
          <a:endParaRPr lang="en-IN" sz="1100" b="1" dirty="0"/>
        </a:p>
      </dgm:t>
    </dgm:pt>
    <dgm:pt modelId="{883B014B-4918-4CEC-AC84-60289C826655}" type="parTrans" cxnId="{9653C61D-E791-4491-B538-A9D2108CD4C9}">
      <dgm:prSet/>
      <dgm:spPr/>
      <dgm:t>
        <a:bodyPr/>
        <a:lstStyle/>
        <a:p>
          <a:endParaRPr lang="en-IN" sz="1100" b="1"/>
        </a:p>
      </dgm:t>
    </dgm:pt>
    <dgm:pt modelId="{4B952E71-EFDC-4D95-B428-CD46E3FC2F68}" type="sibTrans" cxnId="{9653C61D-E791-4491-B538-A9D2108CD4C9}">
      <dgm:prSet/>
      <dgm:spPr/>
      <dgm:t>
        <a:bodyPr/>
        <a:lstStyle/>
        <a:p>
          <a:endParaRPr lang="en-IN" sz="1100" b="1"/>
        </a:p>
      </dgm:t>
    </dgm:pt>
    <dgm:pt modelId="{249D6AA8-612F-4855-A886-C73ECCECF23E}">
      <dgm:prSet custT="1"/>
      <dgm:spPr/>
      <dgm:t>
        <a:bodyPr/>
        <a:lstStyle/>
        <a:p>
          <a:pPr rtl="0"/>
          <a:r>
            <a:rPr lang="en-US" sz="1100" b="1" dirty="0" smtClean="0"/>
            <a:t>More value will need to be derived from Customers with low CLTV. This can be done through increasing brand awareness, ensuring satisfaction in service and being made targets of promotional activity </a:t>
          </a:r>
          <a:endParaRPr lang="en-IN" sz="1100" b="1" dirty="0"/>
        </a:p>
      </dgm:t>
    </dgm:pt>
    <dgm:pt modelId="{752521D0-09A1-4276-A624-5EE5E71AD1E8}" type="parTrans" cxnId="{15408298-6544-4A3F-AE33-B07CF0A446C2}">
      <dgm:prSet/>
      <dgm:spPr/>
      <dgm:t>
        <a:bodyPr/>
        <a:lstStyle/>
        <a:p>
          <a:endParaRPr lang="en-IN" sz="1100" b="1"/>
        </a:p>
      </dgm:t>
    </dgm:pt>
    <dgm:pt modelId="{1DF9C132-9E4D-4FE6-A5D0-DE7DA8B658F7}" type="sibTrans" cxnId="{15408298-6544-4A3F-AE33-B07CF0A446C2}">
      <dgm:prSet/>
      <dgm:spPr/>
      <dgm:t>
        <a:bodyPr/>
        <a:lstStyle/>
        <a:p>
          <a:endParaRPr lang="en-IN" sz="1100" b="1"/>
        </a:p>
      </dgm:t>
    </dgm:pt>
    <dgm:pt modelId="{9B989753-DDC4-43A1-B5FE-876A943294A0}">
      <dgm:prSet custT="1"/>
      <dgm:spPr/>
      <dgm:t>
        <a:bodyPr/>
        <a:lstStyle/>
        <a:p>
          <a:pPr rtl="0"/>
          <a:r>
            <a:rPr lang="en-US" sz="1100" b="1" dirty="0" smtClean="0"/>
            <a:t>Customer win-back &amp; retention becomes easier since we can forecast customer behavior</a:t>
          </a:r>
          <a:endParaRPr lang="en-IN" sz="1100" b="1" dirty="0"/>
        </a:p>
      </dgm:t>
    </dgm:pt>
    <dgm:pt modelId="{106FF960-5413-4BFB-BD9E-4132B6DE8CE8}" type="parTrans" cxnId="{7B348D84-F6BB-48E0-B83E-B20A3B53811D}">
      <dgm:prSet/>
      <dgm:spPr/>
      <dgm:t>
        <a:bodyPr/>
        <a:lstStyle/>
        <a:p>
          <a:endParaRPr lang="en-IN" sz="1100"/>
        </a:p>
      </dgm:t>
    </dgm:pt>
    <dgm:pt modelId="{A864FBF3-8CD9-459A-96AD-8F1018017099}" type="sibTrans" cxnId="{7B348D84-F6BB-48E0-B83E-B20A3B53811D}">
      <dgm:prSet/>
      <dgm:spPr/>
      <dgm:t>
        <a:bodyPr/>
        <a:lstStyle/>
        <a:p>
          <a:endParaRPr lang="en-IN" sz="1100"/>
        </a:p>
      </dgm:t>
    </dgm:pt>
    <dgm:pt modelId="{4B2B13C4-705A-4492-99A2-4E75BCB98E78}">
      <dgm:prSet custT="1"/>
      <dgm:spPr/>
      <dgm:t>
        <a:bodyPr/>
        <a:lstStyle/>
        <a:p>
          <a:pPr rtl="0"/>
          <a:r>
            <a:rPr lang="en-US" sz="1100" b="1" dirty="0" smtClean="0"/>
            <a:t>Forecasting can even help as part &amp; accessory availability can be streamlined to reduce inventory costs</a:t>
          </a:r>
          <a:endParaRPr lang="en-IN" sz="1100" b="1" dirty="0"/>
        </a:p>
      </dgm:t>
    </dgm:pt>
    <dgm:pt modelId="{5E9524AA-90E6-4186-9D1E-2F7EA825CDC5}" type="parTrans" cxnId="{3D7634F2-78D2-4047-88C5-D17962C1E192}">
      <dgm:prSet/>
      <dgm:spPr/>
      <dgm:t>
        <a:bodyPr/>
        <a:lstStyle/>
        <a:p>
          <a:endParaRPr lang="en-IN" sz="1100"/>
        </a:p>
      </dgm:t>
    </dgm:pt>
    <dgm:pt modelId="{EC27EDF7-14B6-457A-9601-35E5703BF598}" type="sibTrans" cxnId="{3D7634F2-78D2-4047-88C5-D17962C1E192}">
      <dgm:prSet/>
      <dgm:spPr/>
      <dgm:t>
        <a:bodyPr/>
        <a:lstStyle/>
        <a:p>
          <a:endParaRPr lang="en-IN" sz="1100"/>
        </a:p>
      </dgm:t>
    </dgm:pt>
    <dgm:pt modelId="{74F1D0CE-936C-42C6-8A9A-C1700D4EB2DD}">
      <dgm:prSet custT="1"/>
      <dgm:spPr/>
      <dgm:t>
        <a:bodyPr/>
        <a:lstStyle/>
        <a:p>
          <a:pPr rtl="0"/>
          <a:r>
            <a:rPr lang="en-US" sz="1100" b="1" dirty="0" smtClean="0"/>
            <a:t>The length of customer engagement with Loyalty Programs can be increased by improving efficiency and reducing dissatisfaction </a:t>
          </a:r>
          <a:endParaRPr lang="en-IN" sz="1100" b="1" dirty="0"/>
        </a:p>
      </dgm:t>
    </dgm:pt>
    <dgm:pt modelId="{F683C3EC-B147-46B1-8E30-D138E1DFF47C}" type="parTrans" cxnId="{25524D4E-3389-4707-B860-F502E10422F1}">
      <dgm:prSet/>
      <dgm:spPr/>
      <dgm:t>
        <a:bodyPr/>
        <a:lstStyle/>
        <a:p>
          <a:endParaRPr lang="en-IN"/>
        </a:p>
      </dgm:t>
    </dgm:pt>
    <dgm:pt modelId="{4E75D9EA-D547-4CB2-8CD1-10BD976C4CD8}" type="sibTrans" cxnId="{25524D4E-3389-4707-B860-F502E10422F1}">
      <dgm:prSet/>
      <dgm:spPr/>
      <dgm:t>
        <a:bodyPr/>
        <a:lstStyle/>
        <a:p>
          <a:endParaRPr lang="en-IN"/>
        </a:p>
      </dgm:t>
    </dgm:pt>
    <dgm:pt modelId="{9DA105A1-56DC-42FD-9996-1BC353598212}" type="pres">
      <dgm:prSet presAssocID="{86F507C4-864A-45A1-BF83-C1BF81B61E89}" presName="Name0" presStyleCnt="0">
        <dgm:presLayoutVars>
          <dgm:dir/>
          <dgm:animLvl val="lvl"/>
          <dgm:resizeHandles val="exact"/>
        </dgm:presLayoutVars>
      </dgm:prSet>
      <dgm:spPr/>
      <dgm:t>
        <a:bodyPr/>
        <a:lstStyle/>
        <a:p>
          <a:endParaRPr lang="en-IN"/>
        </a:p>
      </dgm:t>
    </dgm:pt>
    <dgm:pt modelId="{6916DE03-205D-4DFD-A89E-1A49B8489F83}" type="pres">
      <dgm:prSet presAssocID="{74F1D0CE-936C-42C6-8A9A-C1700D4EB2DD}" presName="boxAndChildren" presStyleCnt="0"/>
      <dgm:spPr/>
      <dgm:t>
        <a:bodyPr/>
        <a:lstStyle/>
        <a:p>
          <a:endParaRPr lang="en-IN"/>
        </a:p>
      </dgm:t>
    </dgm:pt>
    <dgm:pt modelId="{81790911-3335-45CA-AB11-926340EFA135}" type="pres">
      <dgm:prSet presAssocID="{74F1D0CE-936C-42C6-8A9A-C1700D4EB2DD}" presName="parentTextBox" presStyleLbl="node1" presStyleIdx="0" presStyleCnt="6"/>
      <dgm:spPr/>
      <dgm:t>
        <a:bodyPr/>
        <a:lstStyle/>
        <a:p>
          <a:endParaRPr lang="en-IN"/>
        </a:p>
      </dgm:t>
    </dgm:pt>
    <dgm:pt modelId="{E6945EC6-FE18-4F7A-BB5F-53629EAFF5A7}" type="pres">
      <dgm:prSet presAssocID="{EC27EDF7-14B6-457A-9601-35E5703BF598}" presName="sp" presStyleCnt="0"/>
      <dgm:spPr/>
      <dgm:t>
        <a:bodyPr/>
        <a:lstStyle/>
        <a:p>
          <a:endParaRPr lang="en-IN"/>
        </a:p>
      </dgm:t>
    </dgm:pt>
    <dgm:pt modelId="{44A8A33A-4163-4D77-9936-15C8C237E332}" type="pres">
      <dgm:prSet presAssocID="{4B2B13C4-705A-4492-99A2-4E75BCB98E78}" presName="arrowAndChildren" presStyleCnt="0"/>
      <dgm:spPr/>
      <dgm:t>
        <a:bodyPr/>
        <a:lstStyle/>
        <a:p>
          <a:endParaRPr lang="en-IN"/>
        </a:p>
      </dgm:t>
    </dgm:pt>
    <dgm:pt modelId="{7AAD7868-09ED-4AFA-8366-2AFED6C8E989}" type="pres">
      <dgm:prSet presAssocID="{4B2B13C4-705A-4492-99A2-4E75BCB98E78}" presName="parentTextArrow" presStyleLbl="node1" presStyleIdx="1" presStyleCnt="6"/>
      <dgm:spPr/>
      <dgm:t>
        <a:bodyPr/>
        <a:lstStyle/>
        <a:p>
          <a:endParaRPr lang="en-IN"/>
        </a:p>
      </dgm:t>
    </dgm:pt>
    <dgm:pt modelId="{6FF9214E-75E4-4B57-AD78-34547F7EBA99}" type="pres">
      <dgm:prSet presAssocID="{A864FBF3-8CD9-459A-96AD-8F1018017099}" presName="sp" presStyleCnt="0"/>
      <dgm:spPr/>
      <dgm:t>
        <a:bodyPr/>
        <a:lstStyle/>
        <a:p>
          <a:endParaRPr lang="en-IN"/>
        </a:p>
      </dgm:t>
    </dgm:pt>
    <dgm:pt modelId="{607FAA9D-56E1-4333-88C4-D25D9C13E0A3}" type="pres">
      <dgm:prSet presAssocID="{9B989753-DDC4-43A1-B5FE-876A943294A0}" presName="arrowAndChildren" presStyleCnt="0"/>
      <dgm:spPr/>
      <dgm:t>
        <a:bodyPr/>
        <a:lstStyle/>
        <a:p>
          <a:endParaRPr lang="en-IN"/>
        </a:p>
      </dgm:t>
    </dgm:pt>
    <dgm:pt modelId="{DDCC55C0-4C3C-4C94-9449-A9FD967CE035}" type="pres">
      <dgm:prSet presAssocID="{9B989753-DDC4-43A1-B5FE-876A943294A0}" presName="parentTextArrow" presStyleLbl="node1" presStyleIdx="2" presStyleCnt="6"/>
      <dgm:spPr/>
      <dgm:t>
        <a:bodyPr/>
        <a:lstStyle/>
        <a:p>
          <a:endParaRPr lang="en-IN"/>
        </a:p>
      </dgm:t>
    </dgm:pt>
    <dgm:pt modelId="{949BBB2E-F3AF-48A7-97F4-C6CBDA02A3BC}" type="pres">
      <dgm:prSet presAssocID="{1DF9C132-9E4D-4FE6-A5D0-DE7DA8B658F7}" presName="sp" presStyleCnt="0"/>
      <dgm:spPr/>
      <dgm:t>
        <a:bodyPr/>
        <a:lstStyle/>
        <a:p>
          <a:endParaRPr lang="en-IN"/>
        </a:p>
      </dgm:t>
    </dgm:pt>
    <dgm:pt modelId="{08FEF026-3F87-48E5-B985-437437B4F47B}" type="pres">
      <dgm:prSet presAssocID="{249D6AA8-612F-4855-A886-C73ECCECF23E}" presName="arrowAndChildren" presStyleCnt="0"/>
      <dgm:spPr/>
      <dgm:t>
        <a:bodyPr/>
        <a:lstStyle/>
        <a:p>
          <a:endParaRPr lang="en-IN"/>
        </a:p>
      </dgm:t>
    </dgm:pt>
    <dgm:pt modelId="{73ADCC41-2B43-44E4-A018-12A9C1CB4132}" type="pres">
      <dgm:prSet presAssocID="{249D6AA8-612F-4855-A886-C73ECCECF23E}" presName="parentTextArrow" presStyleLbl="node1" presStyleIdx="3" presStyleCnt="6"/>
      <dgm:spPr/>
      <dgm:t>
        <a:bodyPr/>
        <a:lstStyle/>
        <a:p>
          <a:endParaRPr lang="en-IN"/>
        </a:p>
      </dgm:t>
    </dgm:pt>
    <dgm:pt modelId="{E44F55CD-4FAF-4227-9FCE-F9C332679925}" type="pres">
      <dgm:prSet presAssocID="{4B952E71-EFDC-4D95-B428-CD46E3FC2F68}" presName="sp" presStyleCnt="0"/>
      <dgm:spPr/>
      <dgm:t>
        <a:bodyPr/>
        <a:lstStyle/>
        <a:p>
          <a:endParaRPr lang="en-IN"/>
        </a:p>
      </dgm:t>
    </dgm:pt>
    <dgm:pt modelId="{4F09C503-DF51-4B69-8E66-2DC40BABD0E9}" type="pres">
      <dgm:prSet presAssocID="{37E224A1-7FFA-4178-ABEB-3DEF9445CCC1}" presName="arrowAndChildren" presStyleCnt="0"/>
      <dgm:spPr/>
      <dgm:t>
        <a:bodyPr/>
        <a:lstStyle/>
        <a:p>
          <a:endParaRPr lang="en-IN"/>
        </a:p>
      </dgm:t>
    </dgm:pt>
    <dgm:pt modelId="{C0B76590-43BC-445A-BD4C-E73EC71B57C0}" type="pres">
      <dgm:prSet presAssocID="{37E224A1-7FFA-4178-ABEB-3DEF9445CCC1}" presName="parentTextArrow" presStyleLbl="node1" presStyleIdx="4" presStyleCnt="6"/>
      <dgm:spPr/>
      <dgm:t>
        <a:bodyPr/>
        <a:lstStyle/>
        <a:p>
          <a:endParaRPr lang="en-IN"/>
        </a:p>
      </dgm:t>
    </dgm:pt>
    <dgm:pt modelId="{1298F2C4-2005-4EE8-B95C-D6897F4F1B8C}" type="pres">
      <dgm:prSet presAssocID="{7622EBC7-3B23-4278-9EC6-2F4C17B13F74}" presName="sp" presStyleCnt="0"/>
      <dgm:spPr/>
      <dgm:t>
        <a:bodyPr/>
        <a:lstStyle/>
        <a:p>
          <a:endParaRPr lang="en-IN"/>
        </a:p>
      </dgm:t>
    </dgm:pt>
    <dgm:pt modelId="{30C0760E-2424-4508-A6F2-4C2ABF9B1B0A}" type="pres">
      <dgm:prSet presAssocID="{0C0B4328-87F9-4C67-9D2F-99DB9E4325A4}" presName="arrowAndChildren" presStyleCnt="0"/>
      <dgm:spPr/>
      <dgm:t>
        <a:bodyPr/>
        <a:lstStyle/>
        <a:p>
          <a:endParaRPr lang="en-IN"/>
        </a:p>
      </dgm:t>
    </dgm:pt>
    <dgm:pt modelId="{B05F09B6-0517-4E4E-AECD-F8A6B37614B8}" type="pres">
      <dgm:prSet presAssocID="{0C0B4328-87F9-4C67-9D2F-99DB9E4325A4}" presName="parentTextArrow" presStyleLbl="node1" presStyleIdx="5" presStyleCnt="6"/>
      <dgm:spPr/>
      <dgm:t>
        <a:bodyPr/>
        <a:lstStyle/>
        <a:p>
          <a:endParaRPr lang="en-IN"/>
        </a:p>
      </dgm:t>
    </dgm:pt>
  </dgm:ptLst>
  <dgm:cxnLst>
    <dgm:cxn modelId="{25E68AFE-2673-475E-8B42-DFA9CF11D128}" type="presOf" srcId="{9B989753-DDC4-43A1-B5FE-876A943294A0}" destId="{DDCC55C0-4C3C-4C94-9449-A9FD967CE035}" srcOrd="0" destOrd="0" presId="urn:microsoft.com/office/officeart/2005/8/layout/process4"/>
    <dgm:cxn modelId="{4655E92D-6F26-44B5-8053-07FCD408A6D6}" type="presOf" srcId="{4B2B13C4-705A-4492-99A2-4E75BCB98E78}" destId="{7AAD7868-09ED-4AFA-8366-2AFED6C8E989}" srcOrd="0" destOrd="0" presId="urn:microsoft.com/office/officeart/2005/8/layout/process4"/>
    <dgm:cxn modelId="{CB44AB43-BBF4-44DA-BE17-7263A6A9AD91}" type="presOf" srcId="{86F507C4-864A-45A1-BF83-C1BF81B61E89}" destId="{9DA105A1-56DC-42FD-9996-1BC353598212}" srcOrd="0" destOrd="0" presId="urn:microsoft.com/office/officeart/2005/8/layout/process4"/>
    <dgm:cxn modelId="{15C2F5BF-75B9-49BC-94AE-D3309FEB7F84}" srcId="{86F507C4-864A-45A1-BF83-C1BF81B61E89}" destId="{0C0B4328-87F9-4C67-9D2F-99DB9E4325A4}" srcOrd="0" destOrd="0" parTransId="{43521A2A-6E8B-4C09-8632-F2CAD6FD80F9}" sibTransId="{7622EBC7-3B23-4278-9EC6-2F4C17B13F74}"/>
    <dgm:cxn modelId="{9653C61D-E791-4491-B538-A9D2108CD4C9}" srcId="{86F507C4-864A-45A1-BF83-C1BF81B61E89}" destId="{37E224A1-7FFA-4178-ABEB-3DEF9445CCC1}" srcOrd="1" destOrd="0" parTransId="{883B014B-4918-4CEC-AC84-60289C826655}" sibTransId="{4B952E71-EFDC-4D95-B428-CD46E3FC2F68}"/>
    <dgm:cxn modelId="{7B348D84-F6BB-48E0-B83E-B20A3B53811D}" srcId="{86F507C4-864A-45A1-BF83-C1BF81B61E89}" destId="{9B989753-DDC4-43A1-B5FE-876A943294A0}" srcOrd="3" destOrd="0" parTransId="{106FF960-5413-4BFB-BD9E-4132B6DE8CE8}" sibTransId="{A864FBF3-8CD9-459A-96AD-8F1018017099}"/>
    <dgm:cxn modelId="{0B3C2C2A-0AFF-4333-9297-4A2D97903F8F}" type="presOf" srcId="{0C0B4328-87F9-4C67-9D2F-99DB9E4325A4}" destId="{B05F09B6-0517-4E4E-AECD-F8A6B37614B8}" srcOrd="0" destOrd="0" presId="urn:microsoft.com/office/officeart/2005/8/layout/process4"/>
    <dgm:cxn modelId="{15408298-6544-4A3F-AE33-B07CF0A446C2}" srcId="{86F507C4-864A-45A1-BF83-C1BF81B61E89}" destId="{249D6AA8-612F-4855-A886-C73ECCECF23E}" srcOrd="2" destOrd="0" parTransId="{752521D0-09A1-4276-A624-5EE5E71AD1E8}" sibTransId="{1DF9C132-9E4D-4FE6-A5D0-DE7DA8B658F7}"/>
    <dgm:cxn modelId="{14EFBC4F-AEE4-4B6B-8242-BA8AA58A15B1}" type="presOf" srcId="{37E224A1-7FFA-4178-ABEB-3DEF9445CCC1}" destId="{C0B76590-43BC-445A-BD4C-E73EC71B57C0}" srcOrd="0" destOrd="0" presId="urn:microsoft.com/office/officeart/2005/8/layout/process4"/>
    <dgm:cxn modelId="{8DF41258-A14D-4FEC-A67B-AA5CF0CD16DC}" type="presOf" srcId="{249D6AA8-612F-4855-A886-C73ECCECF23E}" destId="{73ADCC41-2B43-44E4-A018-12A9C1CB4132}" srcOrd="0" destOrd="0" presId="urn:microsoft.com/office/officeart/2005/8/layout/process4"/>
    <dgm:cxn modelId="{C5430814-542B-41D4-8094-5B7EB656B35C}" type="presOf" srcId="{74F1D0CE-936C-42C6-8A9A-C1700D4EB2DD}" destId="{81790911-3335-45CA-AB11-926340EFA135}" srcOrd="0" destOrd="0" presId="urn:microsoft.com/office/officeart/2005/8/layout/process4"/>
    <dgm:cxn modelId="{3D7634F2-78D2-4047-88C5-D17962C1E192}" srcId="{86F507C4-864A-45A1-BF83-C1BF81B61E89}" destId="{4B2B13C4-705A-4492-99A2-4E75BCB98E78}" srcOrd="4" destOrd="0" parTransId="{5E9524AA-90E6-4186-9D1E-2F7EA825CDC5}" sibTransId="{EC27EDF7-14B6-457A-9601-35E5703BF598}"/>
    <dgm:cxn modelId="{25524D4E-3389-4707-B860-F502E10422F1}" srcId="{86F507C4-864A-45A1-BF83-C1BF81B61E89}" destId="{74F1D0CE-936C-42C6-8A9A-C1700D4EB2DD}" srcOrd="5" destOrd="0" parTransId="{F683C3EC-B147-46B1-8E30-D138E1DFF47C}" sibTransId="{4E75D9EA-D547-4CB2-8CD1-10BD976C4CD8}"/>
    <dgm:cxn modelId="{7BA1B6C2-DE70-459A-95D1-D3C477442E90}" type="presParOf" srcId="{9DA105A1-56DC-42FD-9996-1BC353598212}" destId="{6916DE03-205D-4DFD-A89E-1A49B8489F83}" srcOrd="0" destOrd="0" presId="urn:microsoft.com/office/officeart/2005/8/layout/process4"/>
    <dgm:cxn modelId="{BA98E09A-8D1B-4A47-9E58-4BC36A1D1A09}" type="presParOf" srcId="{6916DE03-205D-4DFD-A89E-1A49B8489F83}" destId="{81790911-3335-45CA-AB11-926340EFA135}" srcOrd="0" destOrd="0" presId="urn:microsoft.com/office/officeart/2005/8/layout/process4"/>
    <dgm:cxn modelId="{BC24292B-3171-43B3-B4DC-188FAA5077D4}" type="presParOf" srcId="{9DA105A1-56DC-42FD-9996-1BC353598212}" destId="{E6945EC6-FE18-4F7A-BB5F-53629EAFF5A7}" srcOrd="1" destOrd="0" presId="urn:microsoft.com/office/officeart/2005/8/layout/process4"/>
    <dgm:cxn modelId="{E63159C5-3709-42F4-875A-B1EE6466A650}" type="presParOf" srcId="{9DA105A1-56DC-42FD-9996-1BC353598212}" destId="{44A8A33A-4163-4D77-9936-15C8C237E332}" srcOrd="2" destOrd="0" presId="urn:microsoft.com/office/officeart/2005/8/layout/process4"/>
    <dgm:cxn modelId="{F09CC0BD-809C-4894-B58A-BFFC06C3DA9C}" type="presParOf" srcId="{44A8A33A-4163-4D77-9936-15C8C237E332}" destId="{7AAD7868-09ED-4AFA-8366-2AFED6C8E989}" srcOrd="0" destOrd="0" presId="urn:microsoft.com/office/officeart/2005/8/layout/process4"/>
    <dgm:cxn modelId="{E7CD20C4-C820-4AD1-B051-1635DB9C9383}" type="presParOf" srcId="{9DA105A1-56DC-42FD-9996-1BC353598212}" destId="{6FF9214E-75E4-4B57-AD78-34547F7EBA99}" srcOrd="3" destOrd="0" presId="urn:microsoft.com/office/officeart/2005/8/layout/process4"/>
    <dgm:cxn modelId="{7873A28C-DE70-4561-8C7E-3F9512ABD463}" type="presParOf" srcId="{9DA105A1-56DC-42FD-9996-1BC353598212}" destId="{607FAA9D-56E1-4333-88C4-D25D9C13E0A3}" srcOrd="4" destOrd="0" presId="urn:microsoft.com/office/officeart/2005/8/layout/process4"/>
    <dgm:cxn modelId="{142519CA-AE5F-4CC1-981D-3ABF1682ED21}" type="presParOf" srcId="{607FAA9D-56E1-4333-88C4-D25D9C13E0A3}" destId="{DDCC55C0-4C3C-4C94-9449-A9FD967CE035}" srcOrd="0" destOrd="0" presId="urn:microsoft.com/office/officeart/2005/8/layout/process4"/>
    <dgm:cxn modelId="{49376E5B-390D-40DA-9E14-81E8A58B5125}" type="presParOf" srcId="{9DA105A1-56DC-42FD-9996-1BC353598212}" destId="{949BBB2E-F3AF-48A7-97F4-C6CBDA02A3BC}" srcOrd="5" destOrd="0" presId="urn:microsoft.com/office/officeart/2005/8/layout/process4"/>
    <dgm:cxn modelId="{17CBEFED-7703-4463-833B-E0DEAAA6B080}" type="presParOf" srcId="{9DA105A1-56DC-42FD-9996-1BC353598212}" destId="{08FEF026-3F87-48E5-B985-437437B4F47B}" srcOrd="6" destOrd="0" presId="urn:microsoft.com/office/officeart/2005/8/layout/process4"/>
    <dgm:cxn modelId="{DECAA358-AD1E-41EC-8587-C6264B8A43F7}" type="presParOf" srcId="{08FEF026-3F87-48E5-B985-437437B4F47B}" destId="{73ADCC41-2B43-44E4-A018-12A9C1CB4132}" srcOrd="0" destOrd="0" presId="urn:microsoft.com/office/officeart/2005/8/layout/process4"/>
    <dgm:cxn modelId="{F9DB497E-A46C-461A-891D-C380CB41124C}" type="presParOf" srcId="{9DA105A1-56DC-42FD-9996-1BC353598212}" destId="{E44F55CD-4FAF-4227-9FCE-F9C332679925}" srcOrd="7" destOrd="0" presId="urn:microsoft.com/office/officeart/2005/8/layout/process4"/>
    <dgm:cxn modelId="{6A1EE570-A3F5-4ED4-8496-6947870E1B11}" type="presParOf" srcId="{9DA105A1-56DC-42FD-9996-1BC353598212}" destId="{4F09C503-DF51-4B69-8E66-2DC40BABD0E9}" srcOrd="8" destOrd="0" presId="urn:microsoft.com/office/officeart/2005/8/layout/process4"/>
    <dgm:cxn modelId="{7182E5E0-BBB7-45A6-8681-13D792C761B0}" type="presParOf" srcId="{4F09C503-DF51-4B69-8E66-2DC40BABD0E9}" destId="{C0B76590-43BC-445A-BD4C-E73EC71B57C0}" srcOrd="0" destOrd="0" presId="urn:microsoft.com/office/officeart/2005/8/layout/process4"/>
    <dgm:cxn modelId="{29CBD651-2B69-464C-959C-CFF15CE33894}" type="presParOf" srcId="{9DA105A1-56DC-42FD-9996-1BC353598212}" destId="{1298F2C4-2005-4EE8-B95C-D6897F4F1B8C}" srcOrd="9" destOrd="0" presId="urn:microsoft.com/office/officeart/2005/8/layout/process4"/>
    <dgm:cxn modelId="{4C6ADD5B-2DCA-4C3A-8CD4-65B6E24B407A}" type="presParOf" srcId="{9DA105A1-56DC-42FD-9996-1BC353598212}" destId="{30C0760E-2424-4508-A6F2-4C2ABF9B1B0A}" srcOrd="10" destOrd="0" presId="urn:microsoft.com/office/officeart/2005/8/layout/process4"/>
    <dgm:cxn modelId="{8FF72DDB-FB1F-4208-BE06-D4D17492C457}" type="presParOf" srcId="{30C0760E-2424-4508-A6F2-4C2ABF9B1B0A}" destId="{B05F09B6-0517-4E4E-AECD-F8A6B37614B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62646-CC53-4DDC-A009-78294D909BD9}">
      <dsp:nvSpPr>
        <dsp:cNvPr id="0" name=""/>
        <dsp:cNvSpPr/>
      </dsp:nvSpPr>
      <dsp:spPr>
        <a:xfrm>
          <a:off x="7097" y="445584"/>
          <a:ext cx="2121327" cy="2100611"/>
        </a:xfrm>
        <a:prstGeom prst="roundRect">
          <a:avLst>
            <a:gd name="adj" fmla="val 1000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Takes into account, a number of revenues derived from the customer. </a:t>
          </a:r>
          <a:endParaRPr lang="en-IN" sz="1800" kern="1200" dirty="0"/>
        </a:p>
      </dsp:txBody>
      <dsp:txXfrm>
        <a:off x="68622" y="507109"/>
        <a:ext cx="1998277" cy="1977561"/>
      </dsp:txXfrm>
    </dsp:sp>
    <dsp:sp modelId="{9DE6695E-6A55-408C-A83E-AC4E3864269C}">
      <dsp:nvSpPr>
        <dsp:cNvPr id="0" name=""/>
        <dsp:cNvSpPr/>
      </dsp:nvSpPr>
      <dsp:spPr>
        <a:xfrm>
          <a:off x="2340557" y="1232845"/>
          <a:ext cx="449721" cy="526089"/>
        </a:xfrm>
        <a:prstGeom prst="rightArrow">
          <a:avLst>
            <a:gd name="adj1" fmla="val 60000"/>
            <a:gd name="adj2" fmla="val 50000"/>
          </a:avLst>
        </a:prstGeom>
        <a:gradFill rotWithShape="0">
          <a:gsLst>
            <a:gs pos="0">
              <a:schemeClr val="accent1">
                <a:shade val="90000"/>
                <a:hueOff val="0"/>
                <a:satOff val="0"/>
                <a:lumOff val="0"/>
                <a:alphaOff val="0"/>
                <a:shade val="51000"/>
                <a:satMod val="130000"/>
              </a:schemeClr>
            </a:gs>
            <a:gs pos="80000">
              <a:schemeClr val="accent1">
                <a:shade val="90000"/>
                <a:hueOff val="0"/>
                <a:satOff val="0"/>
                <a:lumOff val="0"/>
                <a:alphaOff val="0"/>
                <a:shade val="93000"/>
                <a:satMod val="130000"/>
              </a:schemeClr>
            </a:gs>
            <a:gs pos="100000">
              <a:schemeClr val="accent1">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2340557" y="1338063"/>
        <a:ext cx="314805" cy="315653"/>
      </dsp:txXfrm>
    </dsp:sp>
    <dsp:sp modelId="{C1DEE735-BEE4-40B4-ABD1-267C1087707C}">
      <dsp:nvSpPr>
        <dsp:cNvPr id="0" name=""/>
        <dsp:cNvSpPr/>
      </dsp:nvSpPr>
      <dsp:spPr>
        <a:xfrm>
          <a:off x="2976956" y="445584"/>
          <a:ext cx="2121327" cy="2100611"/>
        </a:xfrm>
        <a:prstGeom prst="roundRect">
          <a:avLst>
            <a:gd name="adj" fmla="val 10000"/>
          </a:avLst>
        </a:prstGeom>
        <a:gradFill rotWithShape="0">
          <a:gsLst>
            <a:gs pos="0">
              <a:schemeClr val="accent1">
                <a:shade val="50000"/>
                <a:hueOff val="390653"/>
                <a:satOff val="3805"/>
                <a:lumOff val="29171"/>
                <a:alphaOff val="0"/>
                <a:shade val="51000"/>
                <a:satMod val="130000"/>
              </a:schemeClr>
            </a:gs>
            <a:gs pos="80000">
              <a:schemeClr val="accent1">
                <a:shade val="50000"/>
                <a:hueOff val="390653"/>
                <a:satOff val="3805"/>
                <a:lumOff val="29171"/>
                <a:alphaOff val="0"/>
                <a:shade val="93000"/>
                <a:satMod val="130000"/>
              </a:schemeClr>
            </a:gs>
            <a:gs pos="100000">
              <a:schemeClr val="accent1">
                <a:shade val="50000"/>
                <a:hueOff val="390653"/>
                <a:satOff val="3805"/>
                <a:lumOff val="2917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ctr" defTabSz="800100" rtl="0">
            <a:lnSpc>
              <a:spcPct val="90000"/>
            </a:lnSpc>
            <a:spcBef>
              <a:spcPct val="0"/>
            </a:spcBef>
            <a:spcAft>
              <a:spcPct val="35000"/>
            </a:spcAft>
          </a:pPr>
          <a:r>
            <a:rPr lang="en-US" sz="1800" kern="1200" dirty="0" smtClean="0"/>
            <a:t>Attributes considered –</a:t>
          </a:r>
          <a:endParaRPr lang="en-IN" sz="1800" kern="1200" dirty="0"/>
        </a:p>
        <a:p>
          <a:pPr marL="114300" lvl="1" indent="-114300" algn="ctr" defTabSz="622300" rtl="0">
            <a:lnSpc>
              <a:spcPct val="90000"/>
            </a:lnSpc>
            <a:spcBef>
              <a:spcPct val="0"/>
            </a:spcBef>
            <a:spcAft>
              <a:spcPct val="15000"/>
            </a:spcAft>
            <a:buChar char="••"/>
          </a:pPr>
          <a:r>
            <a:rPr lang="en-US" sz="1400" kern="1200" dirty="0" smtClean="0"/>
            <a:t>Vehicle Invoice value</a:t>
          </a:r>
          <a:endParaRPr lang="en-IN" sz="1400" kern="1200" dirty="0"/>
        </a:p>
        <a:p>
          <a:pPr marL="114300" lvl="1" indent="-114300" algn="ctr" defTabSz="622300" rtl="0">
            <a:lnSpc>
              <a:spcPct val="90000"/>
            </a:lnSpc>
            <a:spcBef>
              <a:spcPct val="0"/>
            </a:spcBef>
            <a:spcAft>
              <a:spcPct val="15000"/>
            </a:spcAft>
            <a:buChar char="••"/>
          </a:pPr>
          <a:r>
            <a:rPr lang="en-US" sz="1400" kern="1200" dirty="0" smtClean="0"/>
            <a:t>Spares purchase value</a:t>
          </a:r>
          <a:endParaRPr lang="en-IN" sz="1400" kern="1200" dirty="0"/>
        </a:p>
        <a:p>
          <a:pPr marL="114300" lvl="1" indent="-114300" algn="ctr" defTabSz="622300" rtl="0">
            <a:lnSpc>
              <a:spcPct val="90000"/>
            </a:lnSpc>
            <a:spcBef>
              <a:spcPct val="0"/>
            </a:spcBef>
            <a:spcAft>
              <a:spcPct val="15000"/>
            </a:spcAft>
            <a:buChar char="••"/>
          </a:pPr>
          <a:r>
            <a:rPr lang="en-US" sz="1400" kern="1200" smtClean="0"/>
            <a:t>Service value</a:t>
          </a:r>
          <a:endParaRPr lang="en-IN" sz="1400" kern="1200"/>
        </a:p>
        <a:p>
          <a:pPr marL="114300" lvl="1" indent="-114300" algn="ctr" defTabSz="622300" rtl="0">
            <a:lnSpc>
              <a:spcPct val="90000"/>
            </a:lnSpc>
            <a:spcBef>
              <a:spcPct val="0"/>
            </a:spcBef>
            <a:spcAft>
              <a:spcPct val="15000"/>
            </a:spcAft>
            <a:buChar char="••"/>
          </a:pPr>
          <a:r>
            <a:rPr lang="en-US" sz="1400" kern="1200" smtClean="0"/>
            <a:t>Insurance value</a:t>
          </a:r>
          <a:endParaRPr lang="en-IN" sz="1400" kern="1200"/>
        </a:p>
        <a:p>
          <a:pPr marL="114300" lvl="1" indent="-114300" algn="ctr" defTabSz="622300" rtl="0">
            <a:lnSpc>
              <a:spcPct val="90000"/>
            </a:lnSpc>
            <a:spcBef>
              <a:spcPct val="0"/>
            </a:spcBef>
            <a:spcAft>
              <a:spcPct val="15000"/>
            </a:spcAft>
            <a:buChar char="••"/>
          </a:pPr>
          <a:r>
            <a:rPr lang="en-US" sz="1400" kern="1200" dirty="0" smtClean="0"/>
            <a:t>AMC value</a:t>
          </a:r>
          <a:endParaRPr lang="en-IN" sz="1400" kern="1200" dirty="0"/>
        </a:p>
      </dsp:txBody>
      <dsp:txXfrm>
        <a:off x="3038481" y="507109"/>
        <a:ext cx="1998277" cy="1977561"/>
      </dsp:txXfrm>
    </dsp:sp>
    <dsp:sp modelId="{ACE426F5-16D9-4CF7-A369-B9CF0846B416}">
      <dsp:nvSpPr>
        <dsp:cNvPr id="0" name=""/>
        <dsp:cNvSpPr/>
      </dsp:nvSpPr>
      <dsp:spPr>
        <a:xfrm>
          <a:off x="5310416" y="1232845"/>
          <a:ext cx="449721" cy="526089"/>
        </a:xfrm>
        <a:prstGeom prst="rightArrow">
          <a:avLst>
            <a:gd name="adj1" fmla="val 60000"/>
            <a:gd name="adj2" fmla="val 50000"/>
          </a:avLst>
        </a:prstGeom>
        <a:gradFill rotWithShape="0">
          <a:gsLst>
            <a:gs pos="0">
              <a:schemeClr val="accent1">
                <a:shade val="90000"/>
                <a:hueOff val="604559"/>
                <a:satOff val="76"/>
                <a:lumOff val="32961"/>
                <a:alphaOff val="0"/>
                <a:shade val="51000"/>
                <a:satMod val="130000"/>
              </a:schemeClr>
            </a:gs>
            <a:gs pos="80000">
              <a:schemeClr val="accent1">
                <a:shade val="90000"/>
                <a:hueOff val="604559"/>
                <a:satOff val="76"/>
                <a:lumOff val="32961"/>
                <a:alphaOff val="0"/>
                <a:shade val="93000"/>
                <a:satMod val="130000"/>
              </a:schemeClr>
            </a:gs>
            <a:gs pos="100000">
              <a:schemeClr val="accent1">
                <a:shade val="90000"/>
                <a:hueOff val="604559"/>
                <a:satOff val="76"/>
                <a:lumOff val="3296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a:off x="5310416" y="1338063"/>
        <a:ext cx="314805" cy="315653"/>
      </dsp:txXfrm>
    </dsp:sp>
    <dsp:sp modelId="{B34E7F14-0561-4DA8-8BAC-37F51B1A687F}">
      <dsp:nvSpPr>
        <dsp:cNvPr id="0" name=""/>
        <dsp:cNvSpPr/>
      </dsp:nvSpPr>
      <dsp:spPr>
        <a:xfrm>
          <a:off x="5946814" y="445584"/>
          <a:ext cx="2121327" cy="2100611"/>
        </a:xfrm>
        <a:prstGeom prst="roundRect">
          <a:avLst>
            <a:gd name="adj" fmla="val 10000"/>
          </a:avLst>
        </a:prstGeom>
        <a:gradFill rotWithShape="0">
          <a:gsLst>
            <a:gs pos="0">
              <a:schemeClr val="accent1">
                <a:shade val="50000"/>
                <a:hueOff val="390653"/>
                <a:satOff val="3805"/>
                <a:lumOff val="29171"/>
                <a:alphaOff val="0"/>
                <a:shade val="51000"/>
                <a:satMod val="130000"/>
              </a:schemeClr>
            </a:gs>
            <a:gs pos="80000">
              <a:schemeClr val="accent1">
                <a:shade val="50000"/>
                <a:hueOff val="390653"/>
                <a:satOff val="3805"/>
                <a:lumOff val="29171"/>
                <a:alphaOff val="0"/>
                <a:shade val="93000"/>
                <a:satMod val="130000"/>
              </a:schemeClr>
            </a:gs>
            <a:gs pos="100000">
              <a:schemeClr val="accent1">
                <a:shade val="50000"/>
                <a:hueOff val="390653"/>
                <a:satOff val="3805"/>
                <a:lumOff val="2917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Add the values and get the CLTV.</a:t>
          </a:r>
          <a:endParaRPr lang="en-IN" sz="1800" kern="1200"/>
        </a:p>
      </dsp:txBody>
      <dsp:txXfrm>
        <a:off x="6008339" y="507109"/>
        <a:ext cx="1998277" cy="19775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AC80B-12CC-470B-9378-678818ABD83D}">
      <dsp:nvSpPr>
        <dsp:cNvPr id="0" name=""/>
        <dsp:cNvSpPr/>
      </dsp:nvSpPr>
      <dsp:spPr>
        <a:xfrm>
          <a:off x="3675" y="434147"/>
          <a:ext cx="1606907" cy="2123484"/>
        </a:xfrm>
        <a:prstGeom prst="roundRect">
          <a:avLst>
            <a:gd name="adj" fmla="val 1000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All attributes as considered in the current calculation process.</a:t>
          </a:r>
          <a:endParaRPr lang="en-IN" sz="1600" kern="1200"/>
        </a:p>
      </dsp:txBody>
      <dsp:txXfrm>
        <a:off x="50740" y="481212"/>
        <a:ext cx="1512777" cy="2029354"/>
      </dsp:txXfrm>
    </dsp:sp>
    <dsp:sp modelId="{F9663D1B-6170-42D6-BC8E-1A0F9A60063E}">
      <dsp:nvSpPr>
        <dsp:cNvPr id="0" name=""/>
        <dsp:cNvSpPr/>
      </dsp:nvSpPr>
      <dsp:spPr>
        <a:xfrm>
          <a:off x="1771274" y="1296633"/>
          <a:ext cx="340664" cy="398513"/>
        </a:xfrm>
        <a:prstGeom prst="rightArrow">
          <a:avLst>
            <a:gd name="adj1" fmla="val 60000"/>
            <a:gd name="adj2" fmla="val 50000"/>
          </a:avLst>
        </a:prstGeom>
        <a:gradFill rotWithShape="0">
          <a:gsLst>
            <a:gs pos="0">
              <a:schemeClr val="accent1">
                <a:shade val="90000"/>
                <a:hueOff val="0"/>
                <a:satOff val="0"/>
                <a:lumOff val="0"/>
                <a:alphaOff val="0"/>
                <a:shade val="51000"/>
                <a:satMod val="130000"/>
              </a:schemeClr>
            </a:gs>
            <a:gs pos="80000">
              <a:schemeClr val="accent1">
                <a:shade val="90000"/>
                <a:hueOff val="0"/>
                <a:satOff val="0"/>
                <a:lumOff val="0"/>
                <a:alphaOff val="0"/>
                <a:shade val="93000"/>
                <a:satMod val="130000"/>
              </a:schemeClr>
            </a:gs>
            <a:gs pos="100000">
              <a:schemeClr val="accent1">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1771274" y="1376336"/>
        <a:ext cx="238465" cy="239107"/>
      </dsp:txXfrm>
    </dsp:sp>
    <dsp:sp modelId="{566FFB0D-36F8-4088-ABF3-42D19624132B}">
      <dsp:nvSpPr>
        <dsp:cNvPr id="0" name=""/>
        <dsp:cNvSpPr/>
      </dsp:nvSpPr>
      <dsp:spPr>
        <a:xfrm>
          <a:off x="2253346" y="434147"/>
          <a:ext cx="1606907" cy="2123484"/>
        </a:xfrm>
        <a:prstGeom prst="roundRect">
          <a:avLst>
            <a:gd name="adj" fmla="val 10000"/>
          </a:avLst>
        </a:prstGeom>
        <a:gradFill rotWithShape="0">
          <a:gsLst>
            <a:gs pos="0">
              <a:schemeClr val="accent1">
                <a:shade val="50000"/>
                <a:hueOff val="292990"/>
                <a:satOff val="2854"/>
                <a:lumOff val="21879"/>
                <a:alphaOff val="0"/>
                <a:shade val="51000"/>
                <a:satMod val="130000"/>
              </a:schemeClr>
            </a:gs>
            <a:gs pos="80000">
              <a:schemeClr val="accent1">
                <a:shade val="50000"/>
                <a:hueOff val="292990"/>
                <a:satOff val="2854"/>
                <a:lumOff val="21879"/>
                <a:alphaOff val="0"/>
                <a:shade val="93000"/>
                <a:satMod val="130000"/>
              </a:schemeClr>
            </a:gs>
            <a:gs pos="100000">
              <a:schemeClr val="accent1">
                <a:shade val="50000"/>
                <a:hueOff val="292990"/>
                <a:satOff val="2854"/>
                <a:lumOff val="218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Compounding – Use inflation rate to calculate the present value of past transactions.</a:t>
          </a:r>
          <a:endParaRPr lang="en-IN" sz="1600" kern="1200" dirty="0"/>
        </a:p>
      </dsp:txBody>
      <dsp:txXfrm>
        <a:off x="2300411" y="481212"/>
        <a:ext cx="1512777" cy="2029354"/>
      </dsp:txXfrm>
    </dsp:sp>
    <dsp:sp modelId="{B44B7E47-6692-4703-AC3D-5BE1B3CCDC68}">
      <dsp:nvSpPr>
        <dsp:cNvPr id="0" name=""/>
        <dsp:cNvSpPr/>
      </dsp:nvSpPr>
      <dsp:spPr>
        <a:xfrm>
          <a:off x="4020945" y="1296633"/>
          <a:ext cx="340664" cy="398513"/>
        </a:xfrm>
        <a:prstGeom prst="rightArrow">
          <a:avLst>
            <a:gd name="adj1" fmla="val 60000"/>
            <a:gd name="adj2" fmla="val 50000"/>
          </a:avLst>
        </a:prstGeom>
        <a:gradFill rotWithShape="0">
          <a:gsLst>
            <a:gs pos="0">
              <a:schemeClr val="accent1">
                <a:shade val="90000"/>
                <a:hueOff val="403040"/>
                <a:satOff val="51"/>
                <a:lumOff val="21974"/>
                <a:alphaOff val="0"/>
                <a:shade val="51000"/>
                <a:satMod val="130000"/>
              </a:schemeClr>
            </a:gs>
            <a:gs pos="80000">
              <a:schemeClr val="accent1">
                <a:shade val="90000"/>
                <a:hueOff val="403040"/>
                <a:satOff val="51"/>
                <a:lumOff val="21974"/>
                <a:alphaOff val="0"/>
                <a:shade val="93000"/>
                <a:satMod val="130000"/>
              </a:schemeClr>
            </a:gs>
            <a:gs pos="100000">
              <a:schemeClr val="accent1">
                <a:shade val="90000"/>
                <a:hueOff val="403040"/>
                <a:satOff val="51"/>
                <a:lumOff val="219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4020945" y="1376336"/>
        <a:ext cx="238465" cy="239107"/>
      </dsp:txXfrm>
    </dsp:sp>
    <dsp:sp modelId="{657E2DCA-1DEB-4407-B066-A91F9694FF6B}">
      <dsp:nvSpPr>
        <dsp:cNvPr id="0" name=""/>
        <dsp:cNvSpPr/>
      </dsp:nvSpPr>
      <dsp:spPr>
        <a:xfrm>
          <a:off x="4503017" y="434147"/>
          <a:ext cx="1606907" cy="2123484"/>
        </a:xfrm>
        <a:prstGeom prst="roundRect">
          <a:avLst>
            <a:gd name="adj" fmla="val 10000"/>
          </a:avLst>
        </a:prstGeom>
        <a:gradFill rotWithShape="0">
          <a:gsLst>
            <a:gs pos="0">
              <a:schemeClr val="accent1">
                <a:shade val="50000"/>
                <a:hueOff val="585980"/>
                <a:satOff val="5708"/>
                <a:lumOff val="43757"/>
                <a:alphaOff val="0"/>
                <a:shade val="51000"/>
                <a:satMod val="130000"/>
              </a:schemeClr>
            </a:gs>
            <a:gs pos="80000">
              <a:schemeClr val="accent1">
                <a:shade val="50000"/>
                <a:hueOff val="585980"/>
                <a:satOff val="5708"/>
                <a:lumOff val="43757"/>
                <a:alphaOff val="0"/>
                <a:shade val="93000"/>
                <a:satMod val="130000"/>
              </a:schemeClr>
            </a:gs>
            <a:gs pos="100000">
              <a:schemeClr val="accent1">
                <a:shade val="50000"/>
                <a:hueOff val="585980"/>
                <a:satOff val="5708"/>
                <a:lumOff val="4375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Discounting – Use a predicted rate of growth to discount the estimated future value of transactions to present time.</a:t>
          </a:r>
          <a:endParaRPr lang="en-IN" sz="1600" kern="1200" dirty="0"/>
        </a:p>
      </dsp:txBody>
      <dsp:txXfrm>
        <a:off x="4550082" y="481212"/>
        <a:ext cx="1512777" cy="2029354"/>
      </dsp:txXfrm>
    </dsp:sp>
    <dsp:sp modelId="{FCCE5A0E-F89C-4355-9BDA-FD34B4DCE02F}">
      <dsp:nvSpPr>
        <dsp:cNvPr id="0" name=""/>
        <dsp:cNvSpPr/>
      </dsp:nvSpPr>
      <dsp:spPr>
        <a:xfrm>
          <a:off x="6270616" y="1296633"/>
          <a:ext cx="340664" cy="398513"/>
        </a:xfrm>
        <a:prstGeom prst="rightArrow">
          <a:avLst>
            <a:gd name="adj1" fmla="val 60000"/>
            <a:gd name="adj2" fmla="val 50000"/>
          </a:avLst>
        </a:prstGeom>
        <a:gradFill rotWithShape="0">
          <a:gsLst>
            <a:gs pos="0">
              <a:schemeClr val="accent1">
                <a:shade val="90000"/>
                <a:hueOff val="403040"/>
                <a:satOff val="51"/>
                <a:lumOff val="21974"/>
                <a:alphaOff val="0"/>
                <a:shade val="51000"/>
                <a:satMod val="130000"/>
              </a:schemeClr>
            </a:gs>
            <a:gs pos="80000">
              <a:schemeClr val="accent1">
                <a:shade val="90000"/>
                <a:hueOff val="403040"/>
                <a:satOff val="51"/>
                <a:lumOff val="21974"/>
                <a:alphaOff val="0"/>
                <a:shade val="93000"/>
                <a:satMod val="130000"/>
              </a:schemeClr>
            </a:gs>
            <a:gs pos="100000">
              <a:schemeClr val="accent1">
                <a:shade val="90000"/>
                <a:hueOff val="403040"/>
                <a:satOff val="51"/>
                <a:lumOff val="2197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6270616" y="1376336"/>
        <a:ext cx="238465" cy="239107"/>
      </dsp:txXfrm>
    </dsp:sp>
    <dsp:sp modelId="{4A005EF0-E357-4F59-833D-C11A1590D58C}">
      <dsp:nvSpPr>
        <dsp:cNvPr id="0" name=""/>
        <dsp:cNvSpPr/>
      </dsp:nvSpPr>
      <dsp:spPr>
        <a:xfrm>
          <a:off x="6752688" y="434147"/>
          <a:ext cx="1606907" cy="2123484"/>
        </a:xfrm>
        <a:prstGeom prst="roundRect">
          <a:avLst>
            <a:gd name="adj" fmla="val 10000"/>
          </a:avLst>
        </a:prstGeom>
        <a:gradFill rotWithShape="0">
          <a:gsLst>
            <a:gs pos="0">
              <a:schemeClr val="accent1">
                <a:shade val="50000"/>
                <a:hueOff val="292990"/>
                <a:satOff val="2854"/>
                <a:lumOff val="21879"/>
                <a:alphaOff val="0"/>
                <a:shade val="51000"/>
                <a:satMod val="130000"/>
              </a:schemeClr>
            </a:gs>
            <a:gs pos="80000">
              <a:schemeClr val="accent1">
                <a:shade val="50000"/>
                <a:hueOff val="292990"/>
                <a:satOff val="2854"/>
                <a:lumOff val="21879"/>
                <a:alphaOff val="0"/>
                <a:shade val="93000"/>
                <a:satMod val="130000"/>
              </a:schemeClr>
            </a:gs>
            <a:gs pos="100000">
              <a:schemeClr val="accent1">
                <a:shade val="50000"/>
                <a:hueOff val="292990"/>
                <a:satOff val="2854"/>
                <a:lumOff val="218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Takes into account estimated future value (vs. only past value in the current framework).</a:t>
          </a:r>
          <a:endParaRPr lang="en-IN" sz="1600" kern="1200" dirty="0"/>
        </a:p>
      </dsp:txBody>
      <dsp:txXfrm>
        <a:off x="6799753" y="481212"/>
        <a:ext cx="1512777" cy="2029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4E764-C38B-4CDC-8809-11BA0898F257}">
      <dsp:nvSpPr>
        <dsp:cNvPr id="0" name=""/>
        <dsp:cNvSpPr/>
      </dsp:nvSpPr>
      <dsp:spPr>
        <a:xfrm>
          <a:off x="1177342" y="1262367"/>
          <a:ext cx="134807" cy="1689582"/>
        </a:xfrm>
        <a:custGeom>
          <a:avLst/>
          <a:gdLst/>
          <a:ahLst/>
          <a:cxnLst/>
          <a:rect l="0" t="0" r="0" b="0"/>
          <a:pathLst>
            <a:path>
              <a:moveTo>
                <a:pt x="0" y="0"/>
              </a:moveTo>
              <a:lnTo>
                <a:pt x="0" y="1689582"/>
              </a:lnTo>
              <a:lnTo>
                <a:pt x="134807" y="1689582"/>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4F920E-9690-4D71-B616-44ACE142F7F7}">
      <dsp:nvSpPr>
        <dsp:cNvPr id="0" name=""/>
        <dsp:cNvSpPr/>
      </dsp:nvSpPr>
      <dsp:spPr>
        <a:xfrm>
          <a:off x="1177342" y="1262367"/>
          <a:ext cx="134807" cy="1051495"/>
        </a:xfrm>
        <a:custGeom>
          <a:avLst/>
          <a:gdLst/>
          <a:ahLst/>
          <a:cxnLst/>
          <a:rect l="0" t="0" r="0" b="0"/>
          <a:pathLst>
            <a:path>
              <a:moveTo>
                <a:pt x="0" y="0"/>
              </a:moveTo>
              <a:lnTo>
                <a:pt x="0" y="1051495"/>
              </a:lnTo>
              <a:lnTo>
                <a:pt x="134807" y="1051495"/>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8445B-F4A7-4C5A-A983-AB25FA2760C6}">
      <dsp:nvSpPr>
        <dsp:cNvPr id="0" name=""/>
        <dsp:cNvSpPr/>
      </dsp:nvSpPr>
      <dsp:spPr>
        <a:xfrm>
          <a:off x="1177342" y="1262367"/>
          <a:ext cx="134807" cy="413408"/>
        </a:xfrm>
        <a:custGeom>
          <a:avLst/>
          <a:gdLst/>
          <a:ahLst/>
          <a:cxnLst/>
          <a:rect l="0" t="0" r="0" b="0"/>
          <a:pathLst>
            <a:path>
              <a:moveTo>
                <a:pt x="0" y="0"/>
              </a:moveTo>
              <a:lnTo>
                <a:pt x="0" y="413408"/>
              </a:lnTo>
              <a:lnTo>
                <a:pt x="134807" y="413408"/>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85620-BAF5-47E2-A8A2-1BE1C1184DE4}">
      <dsp:nvSpPr>
        <dsp:cNvPr id="0" name=""/>
        <dsp:cNvSpPr/>
      </dsp:nvSpPr>
      <dsp:spPr>
        <a:xfrm>
          <a:off x="993106" y="624280"/>
          <a:ext cx="543722" cy="188729"/>
        </a:xfrm>
        <a:custGeom>
          <a:avLst/>
          <a:gdLst/>
          <a:ahLst/>
          <a:cxnLst/>
          <a:rect l="0" t="0" r="0" b="0"/>
          <a:pathLst>
            <a:path>
              <a:moveTo>
                <a:pt x="0" y="0"/>
              </a:moveTo>
              <a:lnTo>
                <a:pt x="0" y="94364"/>
              </a:lnTo>
              <a:lnTo>
                <a:pt x="543722" y="94364"/>
              </a:lnTo>
              <a:lnTo>
                <a:pt x="543722" y="188729"/>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1DA8F-3FBF-4683-85A6-B3151D3F9BCB}">
      <dsp:nvSpPr>
        <dsp:cNvPr id="0" name=""/>
        <dsp:cNvSpPr/>
      </dsp:nvSpPr>
      <dsp:spPr>
        <a:xfrm>
          <a:off x="89898" y="1262367"/>
          <a:ext cx="134807" cy="2327669"/>
        </a:xfrm>
        <a:custGeom>
          <a:avLst/>
          <a:gdLst/>
          <a:ahLst/>
          <a:cxnLst/>
          <a:rect l="0" t="0" r="0" b="0"/>
          <a:pathLst>
            <a:path>
              <a:moveTo>
                <a:pt x="0" y="0"/>
              </a:moveTo>
              <a:lnTo>
                <a:pt x="0" y="2327669"/>
              </a:lnTo>
              <a:lnTo>
                <a:pt x="134807" y="2327669"/>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C367E2-95B8-49A5-878E-49C6EDDD6F72}">
      <dsp:nvSpPr>
        <dsp:cNvPr id="0" name=""/>
        <dsp:cNvSpPr/>
      </dsp:nvSpPr>
      <dsp:spPr>
        <a:xfrm>
          <a:off x="89898" y="1262367"/>
          <a:ext cx="104214" cy="1705117"/>
        </a:xfrm>
        <a:custGeom>
          <a:avLst/>
          <a:gdLst/>
          <a:ahLst/>
          <a:cxnLst/>
          <a:rect l="0" t="0" r="0" b="0"/>
          <a:pathLst>
            <a:path>
              <a:moveTo>
                <a:pt x="0" y="0"/>
              </a:moveTo>
              <a:lnTo>
                <a:pt x="0" y="1705117"/>
              </a:lnTo>
              <a:lnTo>
                <a:pt x="104214" y="1705117"/>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32C393-B05B-43D8-AD15-581245D61F9D}">
      <dsp:nvSpPr>
        <dsp:cNvPr id="0" name=""/>
        <dsp:cNvSpPr/>
      </dsp:nvSpPr>
      <dsp:spPr>
        <a:xfrm>
          <a:off x="89898" y="1262367"/>
          <a:ext cx="134807" cy="1051495"/>
        </a:xfrm>
        <a:custGeom>
          <a:avLst/>
          <a:gdLst/>
          <a:ahLst/>
          <a:cxnLst/>
          <a:rect l="0" t="0" r="0" b="0"/>
          <a:pathLst>
            <a:path>
              <a:moveTo>
                <a:pt x="0" y="0"/>
              </a:moveTo>
              <a:lnTo>
                <a:pt x="0" y="1051495"/>
              </a:lnTo>
              <a:lnTo>
                <a:pt x="134807" y="1051495"/>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F09815-5CCF-4F24-B3D3-96BFA452890F}">
      <dsp:nvSpPr>
        <dsp:cNvPr id="0" name=""/>
        <dsp:cNvSpPr/>
      </dsp:nvSpPr>
      <dsp:spPr>
        <a:xfrm>
          <a:off x="89898" y="1262367"/>
          <a:ext cx="134807" cy="413408"/>
        </a:xfrm>
        <a:custGeom>
          <a:avLst/>
          <a:gdLst/>
          <a:ahLst/>
          <a:cxnLst/>
          <a:rect l="0" t="0" r="0" b="0"/>
          <a:pathLst>
            <a:path>
              <a:moveTo>
                <a:pt x="0" y="0"/>
              </a:moveTo>
              <a:lnTo>
                <a:pt x="0" y="413408"/>
              </a:lnTo>
              <a:lnTo>
                <a:pt x="134807" y="413408"/>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F10067-C70C-4267-BDE9-2C768DD0A5A9}">
      <dsp:nvSpPr>
        <dsp:cNvPr id="0" name=""/>
        <dsp:cNvSpPr/>
      </dsp:nvSpPr>
      <dsp:spPr>
        <a:xfrm>
          <a:off x="449384" y="624280"/>
          <a:ext cx="543722" cy="188729"/>
        </a:xfrm>
        <a:custGeom>
          <a:avLst/>
          <a:gdLst/>
          <a:ahLst/>
          <a:cxnLst/>
          <a:rect l="0" t="0" r="0" b="0"/>
          <a:pathLst>
            <a:path>
              <a:moveTo>
                <a:pt x="543722" y="0"/>
              </a:moveTo>
              <a:lnTo>
                <a:pt x="543722" y="94364"/>
              </a:lnTo>
              <a:lnTo>
                <a:pt x="0" y="94364"/>
              </a:lnTo>
              <a:lnTo>
                <a:pt x="0" y="188729"/>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4C52E-6044-40F5-89F2-FE47961A304A}">
      <dsp:nvSpPr>
        <dsp:cNvPr id="0" name=""/>
        <dsp:cNvSpPr/>
      </dsp:nvSpPr>
      <dsp:spPr>
        <a:xfrm>
          <a:off x="543749" y="174923"/>
          <a:ext cx="898714" cy="449357"/>
        </a:xfrm>
        <a:prstGeom prst="rect">
          <a:avLst/>
        </a:prstGeom>
        <a:gradFill rotWithShape="0">
          <a:gsLst>
            <a:gs pos="0">
              <a:schemeClr val="accent2">
                <a:alpha val="80000"/>
                <a:hueOff val="0"/>
                <a:satOff val="0"/>
                <a:lumOff val="0"/>
                <a:alphaOff val="0"/>
                <a:tint val="50000"/>
                <a:satMod val="300000"/>
              </a:schemeClr>
            </a:gs>
            <a:gs pos="35000">
              <a:schemeClr val="accent2">
                <a:alpha val="80000"/>
                <a:hueOff val="0"/>
                <a:satOff val="0"/>
                <a:lumOff val="0"/>
                <a:alphaOff val="0"/>
                <a:tint val="37000"/>
                <a:satMod val="300000"/>
              </a:schemeClr>
            </a:gs>
            <a:gs pos="100000">
              <a:schemeClr val="accent2">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CLTV</a:t>
          </a:r>
          <a:endParaRPr lang="en-IN" sz="1800" kern="1200" dirty="0"/>
        </a:p>
      </dsp:txBody>
      <dsp:txXfrm>
        <a:off x="543749" y="174923"/>
        <a:ext cx="898714" cy="449357"/>
      </dsp:txXfrm>
    </dsp:sp>
    <dsp:sp modelId="{33A88B1C-ABD9-48E7-81C8-93292C8798C3}">
      <dsp:nvSpPr>
        <dsp:cNvPr id="0" name=""/>
        <dsp:cNvSpPr/>
      </dsp:nvSpPr>
      <dsp:spPr>
        <a:xfrm>
          <a:off x="26" y="813010"/>
          <a:ext cx="898714" cy="449357"/>
        </a:xfrm>
        <a:prstGeom prst="rect">
          <a:avLst/>
        </a:prstGeom>
        <a:gradFill rotWithShape="0">
          <a:gsLst>
            <a:gs pos="0">
              <a:schemeClr val="accent2">
                <a:alpha val="70000"/>
                <a:hueOff val="0"/>
                <a:satOff val="0"/>
                <a:lumOff val="0"/>
                <a:alphaOff val="0"/>
                <a:tint val="50000"/>
                <a:satMod val="300000"/>
              </a:schemeClr>
            </a:gs>
            <a:gs pos="35000">
              <a:schemeClr val="accent2">
                <a:alpha val="70000"/>
                <a:hueOff val="0"/>
                <a:satOff val="0"/>
                <a:lumOff val="0"/>
                <a:alphaOff val="0"/>
                <a:tint val="37000"/>
                <a:satMod val="300000"/>
              </a:schemeClr>
            </a:gs>
            <a:gs pos="100000">
              <a:schemeClr val="accent2">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Past</a:t>
          </a:r>
          <a:endParaRPr lang="en-IN" sz="1800" kern="1200" dirty="0"/>
        </a:p>
      </dsp:txBody>
      <dsp:txXfrm>
        <a:off x="26" y="813010"/>
        <a:ext cx="898714" cy="449357"/>
      </dsp:txXfrm>
    </dsp:sp>
    <dsp:sp modelId="{7945AF8C-B59B-4356-AC14-188CB669515E}">
      <dsp:nvSpPr>
        <dsp:cNvPr id="0" name=""/>
        <dsp:cNvSpPr/>
      </dsp:nvSpPr>
      <dsp:spPr>
        <a:xfrm>
          <a:off x="224705" y="1451097"/>
          <a:ext cx="898714" cy="449357"/>
        </a:xfrm>
        <a:prstGeom prst="rect">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Sales</a:t>
          </a:r>
          <a:endParaRPr lang="en-IN" sz="1800" kern="1200" dirty="0"/>
        </a:p>
      </dsp:txBody>
      <dsp:txXfrm>
        <a:off x="224705" y="1451097"/>
        <a:ext cx="898714" cy="449357"/>
      </dsp:txXfrm>
    </dsp:sp>
    <dsp:sp modelId="{5DF0759F-D17C-4255-AE97-526B7458C1FE}">
      <dsp:nvSpPr>
        <dsp:cNvPr id="0" name=""/>
        <dsp:cNvSpPr/>
      </dsp:nvSpPr>
      <dsp:spPr>
        <a:xfrm>
          <a:off x="224705" y="2089184"/>
          <a:ext cx="898714" cy="449357"/>
        </a:xfrm>
        <a:prstGeom prst="rect">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Service</a:t>
          </a:r>
          <a:endParaRPr lang="en-IN" sz="1800" kern="1200" dirty="0"/>
        </a:p>
      </dsp:txBody>
      <dsp:txXfrm>
        <a:off x="224705" y="2089184"/>
        <a:ext cx="898714" cy="449357"/>
      </dsp:txXfrm>
    </dsp:sp>
    <dsp:sp modelId="{627C3308-6B03-4FF5-8A2A-716A21357646}">
      <dsp:nvSpPr>
        <dsp:cNvPr id="0" name=""/>
        <dsp:cNvSpPr/>
      </dsp:nvSpPr>
      <dsp:spPr>
        <a:xfrm>
          <a:off x="194113" y="2742806"/>
          <a:ext cx="898714" cy="449357"/>
        </a:xfrm>
        <a:prstGeom prst="rect">
          <a:avLst/>
        </a:prstGeom>
        <a:solidFill>
          <a:schemeClr val="accent2">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Referral</a:t>
          </a:r>
          <a:endParaRPr lang="en-IN" sz="1800" kern="1200" dirty="0"/>
        </a:p>
      </dsp:txBody>
      <dsp:txXfrm>
        <a:off x="194113" y="2742806"/>
        <a:ext cx="898714" cy="449357"/>
      </dsp:txXfrm>
    </dsp:sp>
    <dsp:sp modelId="{0FDB2713-4C65-4381-89AC-7F3BA900D107}">
      <dsp:nvSpPr>
        <dsp:cNvPr id="0" name=""/>
        <dsp:cNvSpPr/>
      </dsp:nvSpPr>
      <dsp:spPr>
        <a:xfrm>
          <a:off x="224705" y="3365359"/>
          <a:ext cx="898714" cy="449357"/>
        </a:xfrm>
        <a:prstGeom prst="rect">
          <a:avLst/>
        </a:prstGeom>
        <a:solidFill>
          <a:schemeClr val="accent2">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Loyalty</a:t>
          </a:r>
          <a:endParaRPr lang="en-IN" sz="1800" kern="1200" dirty="0"/>
        </a:p>
      </dsp:txBody>
      <dsp:txXfrm>
        <a:off x="224705" y="3365359"/>
        <a:ext cx="898714" cy="449357"/>
      </dsp:txXfrm>
    </dsp:sp>
    <dsp:sp modelId="{62ED6C2C-10D4-4716-9E6C-6CED3EB96975}">
      <dsp:nvSpPr>
        <dsp:cNvPr id="0" name=""/>
        <dsp:cNvSpPr/>
      </dsp:nvSpPr>
      <dsp:spPr>
        <a:xfrm>
          <a:off x="1087471" y="813010"/>
          <a:ext cx="898714" cy="449357"/>
        </a:xfrm>
        <a:prstGeom prst="rect">
          <a:avLst/>
        </a:prstGeom>
        <a:gradFill rotWithShape="0">
          <a:gsLst>
            <a:gs pos="0">
              <a:schemeClr val="accent2">
                <a:alpha val="70000"/>
                <a:hueOff val="0"/>
                <a:satOff val="0"/>
                <a:lumOff val="0"/>
                <a:alphaOff val="0"/>
                <a:tint val="50000"/>
                <a:satMod val="300000"/>
              </a:schemeClr>
            </a:gs>
            <a:gs pos="35000">
              <a:schemeClr val="accent2">
                <a:alpha val="70000"/>
                <a:hueOff val="0"/>
                <a:satOff val="0"/>
                <a:lumOff val="0"/>
                <a:alphaOff val="0"/>
                <a:tint val="37000"/>
                <a:satMod val="300000"/>
              </a:schemeClr>
            </a:gs>
            <a:gs pos="100000">
              <a:schemeClr val="accent2">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Future</a:t>
          </a:r>
        </a:p>
      </dsp:txBody>
      <dsp:txXfrm>
        <a:off x="1087471" y="813010"/>
        <a:ext cx="898714" cy="449357"/>
      </dsp:txXfrm>
    </dsp:sp>
    <dsp:sp modelId="{DA104EE2-E1D4-4B03-89E8-13726F4859B8}">
      <dsp:nvSpPr>
        <dsp:cNvPr id="0" name=""/>
        <dsp:cNvSpPr/>
      </dsp:nvSpPr>
      <dsp:spPr>
        <a:xfrm>
          <a:off x="1312149" y="1451097"/>
          <a:ext cx="898714" cy="449357"/>
        </a:xfrm>
        <a:prstGeom prst="rect">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Service</a:t>
          </a:r>
        </a:p>
      </dsp:txBody>
      <dsp:txXfrm>
        <a:off x="1312149" y="1451097"/>
        <a:ext cx="898714" cy="449357"/>
      </dsp:txXfrm>
    </dsp:sp>
    <dsp:sp modelId="{E382C896-B5E8-4DF7-9D06-B91C34639811}">
      <dsp:nvSpPr>
        <dsp:cNvPr id="0" name=""/>
        <dsp:cNvSpPr/>
      </dsp:nvSpPr>
      <dsp:spPr>
        <a:xfrm>
          <a:off x="1312149" y="2089184"/>
          <a:ext cx="898714" cy="449357"/>
        </a:xfrm>
        <a:prstGeom prst="rect">
          <a:avLst/>
        </a:prstGeom>
        <a:solidFill>
          <a:schemeClr val="accent2">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Referral</a:t>
          </a:r>
        </a:p>
      </dsp:txBody>
      <dsp:txXfrm>
        <a:off x="1312149" y="2089184"/>
        <a:ext cx="898714" cy="449357"/>
      </dsp:txXfrm>
    </dsp:sp>
    <dsp:sp modelId="{71EE44CD-73CE-4D7C-9885-7983E3906F02}">
      <dsp:nvSpPr>
        <dsp:cNvPr id="0" name=""/>
        <dsp:cNvSpPr/>
      </dsp:nvSpPr>
      <dsp:spPr>
        <a:xfrm>
          <a:off x="1312149" y="2727272"/>
          <a:ext cx="898714" cy="449357"/>
        </a:xfrm>
        <a:prstGeom prst="rect">
          <a:avLst/>
        </a:prstGeom>
        <a:solidFill>
          <a:schemeClr val="accent2">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Loyalty</a:t>
          </a:r>
          <a:endParaRPr lang="en-US" sz="1800" kern="1200" dirty="0" smtClean="0"/>
        </a:p>
      </dsp:txBody>
      <dsp:txXfrm>
        <a:off x="1312149" y="2727272"/>
        <a:ext cx="898714" cy="4493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E03F2-BB43-472C-AE67-78DC388ED1BC}">
      <dsp:nvSpPr>
        <dsp:cNvPr id="0" name=""/>
        <dsp:cNvSpPr/>
      </dsp:nvSpPr>
      <dsp:spPr>
        <a:xfrm>
          <a:off x="0" y="0"/>
          <a:ext cx="8740236" cy="1341917"/>
        </a:xfrm>
        <a:prstGeom prst="roundRect">
          <a:avLst>
            <a:gd name="adj" fmla="val 8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828447" numCol="1" spcCol="1270" anchor="t" anchorCtr="0">
          <a:noAutofit/>
        </a:bodyPr>
        <a:lstStyle/>
        <a:p>
          <a:pPr lvl="0" algn="ctr" defTabSz="711200" rtl="0">
            <a:lnSpc>
              <a:spcPct val="90000"/>
            </a:lnSpc>
            <a:spcBef>
              <a:spcPct val="0"/>
            </a:spcBef>
            <a:spcAft>
              <a:spcPct val="35000"/>
            </a:spcAft>
          </a:pPr>
          <a:r>
            <a:rPr lang="en-US" sz="1600" b="1" kern="1200" dirty="0" smtClean="0"/>
            <a:t>CLTV can only be calculated if the following data is available –</a:t>
          </a:r>
          <a:endParaRPr lang="en-IN" sz="1600" b="1" kern="1200" dirty="0"/>
        </a:p>
      </dsp:txBody>
      <dsp:txXfrm>
        <a:off x="33408" y="33408"/>
        <a:ext cx="8673420" cy="1275101"/>
      </dsp:txXfrm>
    </dsp:sp>
    <dsp:sp modelId="{400FEC86-56FF-41D3-9302-9BF04990F8B9}">
      <dsp:nvSpPr>
        <dsp:cNvPr id="0" name=""/>
        <dsp:cNvSpPr/>
      </dsp:nvSpPr>
      <dsp:spPr>
        <a:xfrm>
          <a:off x="218505" y="553228"/>
          <a:ext cx="2736658"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Mobile Number – Unavailable in 9,012 cases</a:t>
          </a:r>
          <a:endParaRPr lang="en-IN" sz="1200" kern="1200" dirty="0"/>
        </a:p>
      </dsp:txBody>
      <dsp:txXfrm>
        <a:off x="234459" y="569182"/>
        <a:ext cx="2704750" cy="486870"/>
      </dsp:txXfrm>
    </dsp:sp>
    <dsp:sp modelId="{F3BF1549-1038-4129-8D1B-B580FFB6EE0C}">
      <dsp:nvSpPr>
        <dsp:cNvPr id="0" name=""/>
        <dsp:cNvSpPr/>
      </dsp:nvSpPr>
      <dsp:spPr>
        <a:xfrm>
          <a:off x="2998374" y="553228"/>
          <a:ext cx="2736658"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Customer Code – Unavailable in 92 cases</a:t>
          </a:r>
          <a:endParaRPr lang="en-IN" sz="1200" kern="1200" dirty="0"/>
        </a:p>
      </dsp:txBody>
      <dsp:txXfrm>
        <a:off x="3014328" y="569182"/>
        <a:ext cx="2704750" cy="486870"/>
      </dsp:txXfrm>
    </dsp:sp>
    <dsp:sp modelId="{96DAA20D-8D37-4085-B673-D091DB29C7FA}">
      <dsp:nvSpPr>
        <dsp:cNvPr id="0" name=""/>
        <dsp:cNvSpPr/>
      </dsp:nvSpPr>
      <dsp:spPr>
        <a:xfrm>
          <a:off x="5778243" y="553228"/>
          <a:ext cx="2736658"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Invoice Date – Unavailable in 314 cases</a:t>
          </a:r>
          <a:endParaRPr lang="en-IN" sz="1200" kern="1200" dirty="0"/>
        </a:p>
      </dsp:txBody>
      <dsp:txXfrm>
        <a:off x="5794197" y="569182"/>
        <a:ext cx="2704750" cy="4868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E03F2-BB43-472C-AE67-78DC388ED1BC}">
      <dsp:nvSpPr>
        <dsp:cNvPr id="0" name=""/>
        <dsp:cNvSpPr/>
      </dsp:nvSpPr>
      <dsp:spPr>
        <a:xfrm>
          <a:off x="0" y="0"/>
          <a:ext cx="8740236" cy="1341917"/>
        </a:xfrm>
        <a:prstGeom prst="roundRect">
          <a:avLst>
            <a:gd name="adj" fmla="val 8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828447" numCol="1" spcCol="1270" anchor="t" anchorCtr="0">
          <a:noAutofit/>
        </a:bodyPr>
        <a:lstStyle/>
        <a:p>
          <a:pPr lvl="0" algn="ctr" defTabSz="711200" rtl="0">
            <a:lnSpc>
              <a:spcPct val="90000"/>
            </a:lnSpc>
            <a:spcBef>
              <a:spcPct val="0"/>
            </a:spcBef>
            <a:spcAft>
              <a:spcPct val="35000"/>
            </a:spcAft>
          </a:pPr>
          <a:r>
            <a:rPr lang="en-US" sz="1600" b="1" kern="1200" dirty="0" smtClean="0"/>
            <a:t>CLTV can only be calculated if the following data is available –</a:t>
          </a:r>
          <a:endParaRPr lang="en-IN" sz="1600" b="1" kern="1200" dirty="0"/>
        </a:p>
      </dsp:txBody>
      <dsp:txXfrm>
        <a:off x="33408" y="33408"/>
        <a:ext cx="8673420" cy="1275101"/>
      </dsp:txXfrm>
    </dsp:sp>
    <dsp:sp modelId="{400FEC86-56FF-41D3-9302-9BF04990F8B9}">
      <dsp:nvSpPr>
        <dsp:cNvPr id="0" name=""/>
        <dsp:cNvSpPr/>
      </dsp:nvSpPr>
      <dsp:spPr>
        <a:xfrm>
          <a:off x="218505" y="553228"/>
          <a:ext cx="1637940"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Mobile Number – Unavailable in 3,160 cases</a:t>
          </a:r>
          <a:endParaRPr lang="en-IN" sz="1200" kern="1200" dirty="0"/>
        </a:p>
      </dsp:txBody>
      <dsp:txXfrm>
        <a:off x="234459" y="569182"/>
        <a:ext cx="1606032" cy="486870"/>
      </dsp:txXfrm>
    </dsp:sp>
    <dsp:sp modelId="{F3BF1549-1038-4129-8D1B-B580FFB6EE0C}">
      <dsp:nvSpPr>
        <dsp:cNvPr id="0" name=""/>
        <dsp:cNvSpPr/>
      </dsp:nvSpPr>
      <dsp:spPr>
        <a:xfrm>
          <a:off x="1882308" y="553228"/>
          <a:ext cx="1637940"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Customer Code – Unavailable in 246 cases</a:t>
          </a:r>
          <a:endParaRPr lang="en-IN" sz="1200" kern="1200" dirty="0"/>
        </a:p>
      </dsp:txBody>
      <dsp:txXfrm>
        <a:off x="1898262" y="569182"/>
        <a:ext cx="1606032" cy="486870"/>
      </dsp:txXfrm>
    </dsp:sp>
    <dsp:sp modelId="{96DAA20D-8D37-4085-B673-D091DB29C7FA}">
      <dsp:nvSpPr>
        <dsp:cNvPr id="0" name=""/>
        <dsp:cNvSpPr/>
      </dsp:nvSpPr>
      <dsp:spPr>
        <a:xfrm>
          <a:off x="3546111" y="553228"/>
          <a:ext cx="1637940"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Invoice Date – Unavailable in 314 cases</a:t>
          </a:r>
          <a:endParaRPr lang="en-IN" sz="1200" kern="1200" dirty="0"/>
        </a:p>
      </dsp:txBody>
      <dsp:txXfrm>
        <a:off x="3562065" y="569182"/>
        <a:ext cx="1606032" cy="486870"/>
      </dsp:txXfrm>
    </dsp:sp>
    <dsp:sp modelId="{61A06123-9AC3-4DCE-885B-B6B58B682F52}">
      <dsp:nvSpPr>
        <dsp:cNvPr id="0" name=""/>
        <dsp:cNvSpPr/>
      </dsp:nvSpPr>
      <dsp:spPr>
        <a:xfrm>
          <a:off x="5209914" y="553228"/>
          <a:ext cx="1637940"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Invoice Amount – Unavailable in 50 cases</a:t>
          </a:r>
          <a:endParaRPr lang="en-IN" sz="1200" kern="1200" dirty="0"/>
        </a:p>
      </dsp:txBody>
      <dsp:txXfrm>
        <a:off x="5225868" y="569182"/>
        <a:ext cx="1606032" cy="486870"/>
      </dsp:txXfrm>
    </dsp:sp>
    <dsp:sp modelId="{41E0D583-CD81-4F71-98C3-FC225DAA775A}">
      <dsp:nvSpPr>
        <dsp:cNvPr id="0" name=""/>
        <dsp:cNvSpPr/>
      </dsp:nvSpPr>
      <dsp:spPr>
        <a:xfrm>
          <a:off x="6873717" y="553228"/>
          <a:ext cx="1637940" cy="518778"/>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t>Invoice ID – Unavailable in 1,057 cases</a:t>
          </a:r>
          <a:endParaRPr lang="en-IN" sz="1200" kern="1200" dirty="0"/>
        </a:p>
      </dsp:txBody>
      <dsp:txXfrm>
        <a:off x="6889671" y="569182"/>
        <a:ext cx="1606032" cy="4868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BB0B8-BF9B-4134-BB06-462173054705}">
      <dsp:nvSpPr>
        <dsp:cNvPr id="0" name=""/>
        <dsp:cNvSpPr/>
      </dsp:nvSpPr>
      <dsp:spPr>
        <a:xfrm>
          <a:off x="33" y="108024"/>
          <a:ext cx="3216665" cy="866695"/>
        </a:xfrm>
        <a:prstGeom prst="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dirty="0" smtClean="0"/>
            <a:t>Past</a:t>
          </a:r>
          <a:endParaRPr lang="en-IN" sz="2000" kern="1200" dirty="0"/>
        </a:p>
      </dsp:txBody>
      <dsp:txXfrm>
        <a:off x="33" y="108024"/>
        <a:ext cx="3216665" cy="866695"/>
      </dsp:txXfrm>
    </dsp:sp>
    <dsp:sp modelId="{FF23857D-7B84-43A1-A314-4E90D1E22C91}">
      <dsp:nvSpPr>
        <dsp:cNvPr id="0" name=""/>
        <dsp:cNvSpPr/>
      </dsp:nvSpPr>
      <dsp:spPr>
        <a:xfrm>
          <a:off x="33" y="875267"/>
          <a:ext cx="3216665" cy="177876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Cost of Vehicle</a:t>
          </a:r>
          <a:endParaRPr lang="en-IN" sz="2000" kern="1200" dirty="0"/>
        </a:p>
        <a:p>
          <a:pPr marL="228600" lvl="1" indent="-228600" algn="l" defTabSz="889000">
            <a:lnSpc>
              <a:spcPct val="90000"/>
            </a:lnSpc>
            <a:spcBef>
              <a:spcPct val="0"/>
            </a:spcBef>
            <a:spcAft>
              <a:spcPct val="15000"/>
            </a:spcAft>
            <a:buChar char="••"/>
          </a:pPr>
          <a:r>
            <a:rPr lang="en-US" sz="2000" kern="1200" dirty="0" smtClean="0"/>
            <a:t>Spend on Service</a:t>
          </a:r>
          <a:endParaRPr lang="en-IN" sz="2000" kern="1200" dirty="0"/>
        </a:p>
        <a:p>
          <a:pPr marL="228600" lvl="1" indent="-228600" algn="l" defTabSz="889000">
            <a:lnSpc>
              <a:spcPct val="90000"/>
            </a:lnSpc>
            <a:spcBef>
              <a:spcPct val="0"/>
            </a:spcBef>
            <a:spcAft>
              <a:spcPct val="15000"/>
            </a:spcAft>
            <a:buChar char="••"/>
          </a:pPr>
          <a:r>
            <a:rPr lang="en-US" sz="2000" kern="1200" dirty="0" smtClean="0"/>
            <a:t>Frequency of Service</a:t>
          </a:r>
          <a:endParaRPr lang="en-IN" sz="2000" kern="1200" dirty="0"/>
        </a:p>
        <a:p>
          <a:pPr marL="228600" lvl="1" indent="-228600" algn="l" defTabSz="889000">
            <a:lnSpc>
              <a:spcPct val="90000"/>
            </a:lnSpc>
            <a:spcBef>
              <a:spcPct val="0"/>
            </a:spcBef>
            <a:spcAft>
              <a:spcPct val="15000"/>
            </a:spcAft>
            <a:buChar char="••"/>
          </a:pPr>
          <a:r>
            <a:rPr lang="en-US" sz="2000" kern="1200" dirty="0" smtClean="0"/>
            <a:t>Inflation Rate</a:t>
          </a:r>
          <a:endParaRPr lang="en-IN" sz="2000" kern="1200" dirty="0"/>
        </a:p>
        <a:p>
          <a:pPr marL="228600" lvl="1" indent="-228600" algn="l" defTabSz="889000">
            <a:lnSpc>
              <a:spcPct val="90000"/>
            </a:lnSpc>
            <a:spcBef>
              <a:spcPct val="0"/>
            </a:spcBef>
            <a:spcAft>
              <a:spcPct val="15000"/>
            </a:spcAft>
            <a:buChar char="••"/>
          </a:pPr>
          <a:r>
            <a:rPr lang="en-US" sz="2000" kern="1200" dirty="0" smtClean="0"/>
            <a:t>Referrals Generated</a:t>
          </a:r>
          <a:endParaRPr lang="en-IN" sz="2000" kern="1200" dirty="0"/>
        </a:p>
      </dsp:txBody>
      <dsp:txXfrm>
        <a:off x="33" y="875267"/>
        <a:ext cx="3216665" cy="1778760"/>
      </dsp:txXfrm>
    </dsp:sp>
    <dsp:sp modelId="{F4FB0AC9-6005-4404-8D8A-283A8AEEBFA8}">
      <dsp:nvSpPr>
        <dsp:cNvPr id="0" name=""/>
        <dsp:cNvSpPr/>
      </dsp:nvSpPr>
      <dsp:spPr>
        <a:xfrm>
          <a:off x="3667032" y="108024"/>
          <a:ext cx="3216665" cy="866695"/>
        </a:xfrm>
        <a:prstGeom prst="rect">
          <a:avLst/>
        </a:prstGeom>
        <a:gradFill rotWithShape="0">
          <a:gsLst>
            <a:gs pos="0">
              <a:schemeClr val="accent1">
                <a:shade val="80000"/>
                <a:hueOff val="510595"/>
                <a:satOff val="8980"/>
                <a:lumOff val="27809"/>
                <a:alphaOff val="0"/>
                <a:shade val="51000"/>
                <a:satMod val="130000"/>
              </a:schemeClr>
            </a:gs>
            <a:gs pos="80000">
              <a:schemeClr val="accent1">
                <a:shade val="80000"/>
                <a:hueOff val="510595"/>
                <a:satOff val="8980"/>
                <a:lumOff val="27809"/>
                <a:alphaOff val="0"/>
                <a:shade val="93000"/>
                <a:satMod val="130000"/>
              </a:schemeClr>
            </a:gs>
            <a:gs pos="100000">
              <a:schemeClr val="accent1">
                <a:shade val="80000"/>
                <a:hueOff val="510595"/>
                <a:satOff val="8980"/>
                <a:lumOff val="27809"/>
                <a:alphaOff val="0"/>
                <a:shade val="94000"/>
                <a:satMod val="135000"/>
              </a:schemeClr>
            </a:gs>
          </a:gsLst>
          <a:lin ang="16200000" scaled="0"/>
        </a:gradFill>
        <a:ln w="9525" cap="flat" cmpd="sng" algn="ctr">
          <a:solidFill>
            <a:schemeClr val="accent1">
              <a:shade val="80000"/>
              <a:hueOff val="510595"/>
              <a:satOff val="8980"/>
              <a:lumOff val="2780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dirty="0" smtClean="0"/>
            <a:t>Future</a:t>
          </a:r>
          <a:endParaRPr lang="en-IN" sz="2000" kern="1200" dirty="0"/>
        </a:p>
      </dsp:txBody>
      <dsp:txXfrm>
        <a:off x="3667032" y="108024"/>
        <a:ext cx="3216665" cy="866695"/>
      </dsp:txXfrm>
    </dsp:sp>
    <dsp:sp modelId="{F909CA3B-D537-4AE7-A3C0-E04E990B2878}">
      <dsp:nvSpPr>
        <dsp:cNvPr id="0" name=""/>
        <dsp:cNvSpPr/>
      </dsp:nvSpPr>
      <dsp:spPr>
        <a:xfrm>
          <a:off x="3667032" y="875267"/>
          <a:ext cx="3216665" cy="177876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Spend on Service</a:t>
          </a:r>
          <a:endParaRPr lang="en-IN" sz="2000" kern="1200" dirty="0"/>
        </a:p>
        <a:p>
          <a:pPr marL="228600" lvl="1" indent="-228600" algn="l" defTabSz="889000">
            <a:lnSpc>
              <a:spcPct val="90000"/>
            </a:lnSpc>
            <a:spcBef>
              <a:spcPct val="0"/>
            </a:spcBef>
            <a:spcAft>
              <a:spcPct val="15000"/>
            </a:spcAft>
            <a:buChar char="••"/>
          </a:pPr>
          <a:r>
            <a:rPr lang="en-US" sz="2000" kern="1200" dirty="0" smtClean="0"/>
            <a:t>Frequency of Service</a:t>
          </a:r>
          <a:endParaRPr lang="en-IN" sz="2000" kern="1200" dirty="0"/>
        </a:p>
        <a:p>
          <a:pPr marL="228600" lvl="1" indent="-228600" algn="l" defTabSz="889000">
            <a:lnSpc>
              <a:spcPct val="90000"/>
            </a:lnSpc>
            <a:spcBef>
              <a:spcPct val="0"/>
            </a:spcBef>
            <a:spcAft>
              <a:spcPct val="15000"/>
            </a:spcAft>
            <a:buChar char="••"/>
          </a:pPr>
          <a:r>
            <a:rPr lang="en-US" sz="2000" kern="1200" dirty="0" smtClean="0"/>
            <a:t>Discount Rate</a:t>
          </a:r>
          <a:endParaRPr lang="en-IN" sz="2000" kern="1200" dirty="0"/>
        </a:p>
        <a:p>
          <a:pPr marL="228600" lvl="1" indent="-228600" algn="l" defTabSz="889000">
            <a:lnSpc>
              <a:spcPct val="90000"/>
            </a:lnSpc>
            <a:spcBef>
              <a:spcPct val="0"/>
            </a:spcBef>
            <a:spcAft>
              <a:spcPct val="15000"/>
            </a:spcAft>
            <a:buChar char="••"/>
          </a:pPr>
          <a:r>
            <a:rPr lang="en-US" sz="2000" kern="1200" dirty="0" smtClean="0"/>
            <a:t>Referral Propensity</a:t>
          </a:r>
          <a:endParaRPr lang="en-IN" sz="2000" kern="1200" dirty="0"/>
        </a:p>
        <a:p>
          <a:pPr marL="228600" lvl="1" indent="-228600" algn="l" defTabSz="889000">
            <a:lnSpc>
              <a:spcPct val="90000"/>
            </a:lnSpc>
            <a:spcBef>
              <a:spcPct val="0"/>
            </a:spcBef>
            <a:spcAft>
              <a:spcPct val="15000"/>
            </a:spcAft>
            <a:buChar char="••"/>
          </a:pPr>
          <a:r>
            <a:rPr lang="en-US" sz="2000" kern="1200" dirty="0" smtClean="0"/>
            <a:t>Repurchase Propensity</a:t>
          </a:r>
          <a:endParaRPr lang="en-IN" sz="2000" kern="1200" dirty="0"/>
        </a:p>
      </dsp:txBody>
      <dsp:txXfrm>
        <a:off x="3667032" y="875267"/>
        <a:ext cx="3216665" cy="1778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E19709-A598-496E-AF61-0A5F1B012C36}">
      <dsp:nvSpPr>
        <dsp:cNvPr id="0" name=""/>
        <dsp:cNvSpPr/>
      </dsp:nvSpPr>
      <dsp:spPr>
        <a:xfrm>
          <a:off x="0" y="1321723"/>
          <a:ext cx="8775865" cy="1762298"/>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4B4A2-4C8E-469A-9EF5-8FA6D96C6578}">
      <dsp:nvSpPr>
        <dsp:cNvPr id="0" name=""/>
        <dsp:cNvSpPr/>
      </dsp:nvSpPr>
      <dsp:spPr>
        <a:xfrm>
          <a:off x="3470" y="0"/>
          <a:ext cx="1517564" cy="176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smtClean="0"/>
            <a:t>The Average Past CLTV and Future CLTV was calculated as per the Customer’s vintage</a:t>
          </a:r>
          <a:endParaRPr lang="en-IN" sz="1200" kern="1200"/>
        </a:p>
      </dsp:txBody>
      <dsp:txXfrm>
        <a:off x="3470" y="0"/>
        <a:ext cx="1517564" cy="1762298"/>
      </dsp:txXfrm>
    </dsp:sp>
    <dsp:sp modelId="{3C59D962-D0AC-4138-BA32-3202F6469F5E}">
      <dsp:nvSpPr>
        <dsp:cNvPr id="0" name=""/>
        <dsp:cNvSpPr/>
      </dsp:nvSpPr>
      <dsp:spPr>
        <a:xfrm>
          <a:off x="541965" y="1982585"/>
          <a:ext cx="440574" cy="44057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E14BE5-5524-4E15-9BB5-E476622BD254}">
      <dsp:nvSpPr>
        <dsp:cNvPr id="0" name=""/>
        <dsp:cNvSpPr/>
      </dsp:nvSpPr>
      <dsp:spPr>
        <a:xfrm>
          <a:off x="1596913" y="2643447"/>
          <a:ext cx="1517564" cy="176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smtClean="0"/>
            <a:t>Customers are classified into Four Segments based on their Past &amp; Future CLTV</a:t>
          </a:r>
          <a:endParaRPr lang="en-IN" sz="1200" kern="1200"/>
        </a:p>
      </dsp:txBody>
      <dsp:txXfrm>
        <a:off x="1596913" y="2643447"/>
        <a:ext cx="1517564" cy="1762298"/>
      </dsp:txXfrm>
    </dsp:sp>
    <dsp:sp modelId="{11C9E892-D8FA-42A1-B81F-102CA8C745AA}">
      <dsp:nvSpPr>
        <dsp:cNvPr id="0" name=""/>
        <dsp:cNvSpPr/>
      </dsp:nvSpPr>
      <dsp:spPr>
        <a:xfrm>
          <a:off x="2135408" y="1982585"/>
          <a:ext cx="440574" cy="440574"/>
        </a:xfrm>
        <a:prstGeom prst="ellipse">
          <a:avLst/>
        </a:prstGeom>
        <a:solidFill>
          <a:schemeClr val="accent4">
            <a:hueOff val="3923829"/>
            <a:satOff val="-13746"/>
            <a:lumOff val="-43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032113-5E19-422E-8CE2-EE3709D0D169}">
      <dsp:nvSpPr>
        <dsp:cNvPr id="0" name=""/>
        <dsp:cNvSpPr/>
      </dsp:nvSpPr>
      <dsp:spPr>
        <a:xfrm>
          <a:off x="3190356" y="0"/>
          <a:ext cx="1517564" cy="176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smtClean="0"/>
            <a:t>If their Past CLTV is higher than the Average Past CLTV of </a:t>
          </a:r>
          <a:r>
            <a:rPr lang="en-US" sz="1200" b="1" i="1" u="sng" kern="1200" smtClean="0"/>
            <a:t>Customers of the same Vintage</a:t>
          </a:r>
          <a:r>
            <a:rPr lang="en-US" sz="1200" kern="1200" smtClean="0"/>
            <a:t> then the Customer is classified as High Past CLTV, else Low Past CLTV</a:t>
          </a:r>
          <a:endParaRPr lang="en-IN" sz="1200" kern="1200"/>
        </a:p>
      </dsp:txBody>
      <dsp:txXfrm>
        <a:off x="3190356" y="0"/>
        <a:ext cx="1517564" cy="1762298"/>
      </dsp:txXfrm>
    </dsp:sp>
    <dsp:sp modelId="{8F60E238-82C4-4B19-8B43-6E8A5FDEAE9B}">
      <dsp:nvSpPr>
        <dsp:cNvPr id="0" name=""/>
        <dsp:cNvSpPr/>
      </dsp:nvSpPr>
      <dsp:spPr>
        <a:xfrm>
          <a:off x="3728851" y="1982585"/>
          <a:ext cx="440574" cy="440574"/>
        </a:xfrm>
        <a:prstGeom prst="ellipse">
          <a:avLst/>
        </a:prstGeom>
        <a:solidFill>
          <a:schemeClr val="accent4">
            <a:hueOff val="7847659"/>
            <a:satOff val="-27492"/>
            <a:lumOff val="-8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018659-721F-4337-9FD1-1978C63AC86C}">
      <dsp:nvSpPr>
        <dsp:cNvPr id="0" name=""/>
        <dsp:cNvSpPr/>
      </dsp:nvSpPr>
      <dsp:spPr>
        <a:xfrm>
          <a:off x="4783799" y="2643447"/>
          <a:ext cx="1517564" cy="176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en-US" sz="1200" kern="1200" smtClean="0"/>
            <a:t>If their Future CLTV is higher than the Average Future CLTV of </a:t>
          </a:r>
          <a:r>
            <a:rPr lang="en-US" sz="1200" b="1" i="1" u="sng" kern="1200" smtClean="0"/>
            <a:t>Customers of the same Vintage</a:t>
          </a:r>
          <a:r>
            <a:rPr lang="en-US" sz="1200" kern="1200" smtClean="0"/>
            <a:t> then the Customer is classified as High Future CLTV, else Low Future CLTV</a:t>
          </a:r>
          <a:endParaRPr lang="en-IN" sz="1200" kern="1200"/>
        </a:p>
      </dsp:txBody>
      <dsp:txXfrm>
        <a:off x="4783799" y="2643447"/>
        <a:ext cx="1517564" cy="1762298"/>
      </dsp:txXfrm>
    </dsp:sp>
    <dsp:sp modelId="{0AD06F0C-18CF-42F7-BFE6-2197FDD942F8}">
      <dsp:nvSpPr>
        <dsp:cNvPr id="0" name=""/>
        <dsp:cNvSpPr/>
      </dsp:nvSpPr>
      <dsp:spPr>
        <a:xfrm>
          <a:off x="5322294" y="1982585"/>
          <a:ext cx="440574" cy="440574"/>
        </a:xfrm>
        <a:prstGeom prst="ellipse">
          <a:avLst/>
        </a:prstGeom>
        <a:solidFill>
          <a:schemeClr val="accent4">
            <a:hueOff val="11771488"/>
            <a:satOff val="-41238"/>
            <a:lumOff val="-130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0F6E6E-22AB-4A87-B470-17AA720317BD}">
      <dsp:nvSpPr>
        <dsp:cNvPr id="0" name=""/>
        <dsp:cNvSpPr/>
      </dsp:nvSpPr>
      <dsp:spPr>
        <a:xfrm>
          <a:off x="6377242" y="0"/>
          <a:ext cx="1517564" cy="1762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rtl="0">
            <a:lnSpc>
              <a:spcPct val="90000"/>
            </a:lnSpc>
            <a:spcBef>
              <a:spcPct val="0"/>
            </a:spcBef>
            <a:spcAft>
              <a:spcPct val="35000"/>
            </a:spcAft>
          </a:pPr>
          <a:r>
            <a:rPr lang="en-US" sz="1200" kern="1200" smtClean="0"/>
            <a:t>The Four different Segments will need to be treated separately when it comes to Future engagement with the company</a:t>
          </a:r>
          <a:endParaRPr lang="en-IN" sz="1200" kern="1200"/>
        </a:p>
      </dsp:txBody>
      <dsp:txXfrm>
        <a:off x="6377242" y="0"/>
        <a:ext cx="1517564" cy="1762298"/>
      </dsp:txXfrm>
    </dsp:sp>
    <dsp:sp modelId="{26E9E166-1EF9-4CB5-9A0D-EE6AC77D0B31}">
      <dsp:nvSpPr>
        <dsp:cNvPr id="0" name=""/>
        <dsp:cNvSpPr/>
      </dsp:nvSpPr>
      <dsp:spPr>
        <a:xfrm>
          <a:off x="6915737" y="1982585"/>
          <a:ext cx="440574" cy="440574"/>
        </a:xfrm>
        <a:prstGeom prst="ellipse">
          <a:avLst/>
        </a:prstGeom>
        <a:solidFill>
          <a:schemeClr val="accent4">
            <a:hueOff val="15695317"/>
            <a:satOff val="-54984"/>
            <a:lumOff val="-174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90911-3335-45CA-AB11-926340EFA135}">
      <dsp:nvSpPr>
        <dsp:cNvPr id="0" name=""/>
        <dsp:cNvSpPr/>
      </dsp:nvSpPr>
      <dsp:spPr>
        <a:xfrm>
          <a:off x="0" y="3117546"/>
          <a:ext cx="8136904" cy="409176"/>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rtl="0">
            <a:lnSpc>
              <a:spcPct val="90000"/>
            </a:lnSpc>
            <a:spcBef>
              <a:spcPct val="0"/>
            </a:spcBef>
            <a:spcAft>
              <a:spcPct val="35000"/>
            </a:spcAft>
          </a:pPr>
          <a:r>
            <a:rPr lang="en-US" sz="1100" b="1" kern="1200" dirty="0" smtClean="0"/>
            <a:t>The length of customer engagement with Loyalty Programs can be increased by improving efficiency and reducing dissatisfaction </a:t>
          </a:r>
          <a:endParaRPr lang="en-IN" sz="1100" b="1" kern="1200" dirty="0"/>
        </a:p>
      </dsp:txBody>
      <dsp:txXfrm>
        <a:off x="0" y="3117546"/>
        <a:ext cx="8136904" cy="409176"/>
      </dsp:txXfrm>
    </dsp:sp>
    <dsp:sp modelId="{7AAD7868-09ED-4AFA-8366-2AFED6C8E989}">
      <dsp:nvSpPr>
        <dsp:cNvPr id="0" name=""/>
        <dsp:cNvSpPr/>
      </dsp:nvSpPr>
      <dsp:spPr>
        <a:xfrm rot="10800000">
          <a:off x="0" y="2494371"/>
          <a:ext cx="8136904" cy="629313"/>
        </a:xfrm>
        <a:prstGeom prst="upArrowCallout">
          <a:avLst/>
        </a:prstGeom>
        <a:solidFill>
          <a:schemeClr val="accent5">
            <a:hueOff val="-3423591"/>
            <a:satOff val="9086"/>
            <a:lumOff val="317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rtl="0">
            <a:lnSpc>
              <a:spcPct val="90000"/>
            </a:lnSpc>
            <a:spcBef>
              <a:spcPct val="0"/>
            </a:spcBef>
            <a:spcAft>
              <a:spcPct val="35000"/>
            </a:spcAft>
          </a:pPr>
          <a:r>
            <a:rPr lang="en-US" sz="1100" b="1" kern="1200" dirty="0" smtClean="0"/>
            <a:t>Forecasting can even help as part &amp; accessory availability can be streamlined to reduce inventory costs</a:t>
          </a:r>
          <a:endParaRPr lang="en-IN" sz="1100" b="1" kern="1200" dirty="0"/>
        </a:p>
      </dsp:txBody>
      <dsp:txXfrm rot="10800000">
        <a:off x="0" y="2494371"/>
        <a:ext cx="8136904" cy="408909"/>
      </dsp:txXfrm>
    </dsp:sp>
    <dsp:sp modelId="{DDCC55C0-4C3C-4C94-9449-A9FD967CE035}">
      <dsp:nvSpPr>
        <dsp:cNvPr id="0" name=""/>
        <dsp:cNvSpPr/>
      </dsp:nvSpPr>
      <dsp:spPr>
        <a:xfrm rot="10800000">
          <a:off x="0" y="1871195"/>
          <a:ext cx="8136904" cy="629313"/>
        </a:xfrm>
        <a:prstGeom prst="upArrowCallout">
          <a:avLst/>
        </a:prstGeom>
        <a:solidFill>
          <a:schemeClr val="accent5">
            <a:hueOff val="-6847183"/>
            <a:satOff val="18172"/>
            <a:lumOff val="635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rtl="0">
            <a:lnSpc>
              <a:spcPct val="90000"/>
            </a:lnSpc>
            <a:spcBef>
              <a:spcPct val="0"/>
            </a:spcBef>
            <a:spcAft>
              <a:spcPct val="35000"/>
            </a:spcAft>
          </a:pPr>
          <a:r>
            <a:rPr lang="en-US" sz="1100" b="1" kern="1200" dirty="0" smtClean="0"/>
            <a:t>Customer win-back &amp; retention becomes easier since we can forecast customer behavior</a:t>
          </a:r>
          <a:endParaRPr lang="en-IN" sz="1100" b="1" kern="1200" dirty="0"/>
        </a:p>
      </dsp:txBody>
      <dsp:txXfrm rot="10800000">
        <a:off x="0" y="1871195"/>
        <a:ext cx="8136904" cy="408909"/>
      </dsp:txXfrm>
    </dsp:sp>
    <dsp:sp modelId="{73ADCC41-2B43-44E4-A018-12A9C1CB4132}">
      <dsp:nvSpPr>
        <dsp:cNvPr id="0" name=""/>
        <dsp:cNvSpPr/>
      </dsp:nvSpPr>
      <dsp:spPr>
        <a:xfrm rot="10800000">
          <a:off x="0" y="1248020"/>
          <a:ext cx="8136904" cy="629313"/>
        </a:xfrm>
        <a:prstGeom prst="upArrowCallout">
          <a:avLst/>
        </a:prstGeom>
        <a:solidFill>
          <a:schemeClr val="accent5">
            <a:hueOff val="-10270775"/>
            <a:satOff val="27258"/>
            <a:lumOff val="952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rtl="0">
            <a:lnSpc>
              <a:spcPct val="90000"/>
            </a:lnSpc>
            <a:spcBef>
              <a:spcPct val="0"/>
            </a:spcBef>
            <a:spcAft>
              <a:spcPct val="35000"/>
            </a:spcAft>
          </a:pPr>
          <a:r>
            <a:rPr lang="en-US" sz="1100" b="1" kern="1200" dirty="0" smtClean="0"/>
            <a:t>More value will need to be derived from Customers with low CLTV. This can be done through increasing brand awareness, ensuring satisfaction in service and being made targets of promotional activity </a:t>
          </a:r>
          <a:endParaRPr lang="en-IN" sz="1100" b="1" kern="1200" dirty="0"/>
        </a:p>
      </dsp:txBody>
      <dsp:txXfrm rot="10800000">
        <a:off x="0" y="1248020"/>
        <a:ext cx="8136904" cy="408909"/>
      </dsp:txXfrm>
    </dsp:sp>
    <dsp:sp modelId="{C0B76590-43BC-445A-BD4C-E73EC71B57C0}">
      <dsp:nvSpPr>
        <dsp:cNvPr id="0" name=""/>
        <dsp:cNvSpPr/>
      </dsp:nvSpPr>
      <dsp:spPr>
        <a:xfrm rot="10800000">
          <a:off x="0" y="624844"/>
          <a:ext cx="8136904" cy="629313"/>
        </a:xfrm>
        <a:prstGeom prst="upArrowCallout">
          <a:avLst/>
        </a:prstGeom>
        <a:solidFill>
          <a:schemeClr val="accent5">
            <a:hueOff val="-13694366"/>
            <a:satOff val="36344"/>
            <a:lumOff val="1270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rtl="0">
            <a:lnSpc>
              <a:spcPct val="90000"/>
            </a:lnSpc>
            <a:spcBef>
              <a:spcPct val="0"/>
            </a:spcBef>
            <a:spcAft>
              <a:spcPct val="35000"/>
            </a:spcAft>
          </a:pPr>
          <a:r>
            <a:rPr lang="en-US" sz="1100" b="1" kern="1200" dirty="0" smtClean="0"/>
            <a:t>Dealers should be aware of the CLTV of customers coming for service. Customers with high Past CLTV will need to be treated differently to ensure that they continue in the same way</a:t>
          </a:r>
          <a:endParaRPr lang="en-IN" sz="1100" b="1" kern="1200" dirty="0"/>
        </a:p>
      </dsp:txBody>
      <dsp:txXfrm rot="10800000">
        <a:off x="0" y="624844"/>
        <a:ext cx="8136904" cy="408909"/>
      </dsp:txXfrm>
    </dsp:sp>
    <dsp:sp modelId="{B05F09B6-0517-4E4E-AECD-F8A6B37614B8}">
      <dsp:nvSpPr>
        <dsp:cNvPr id="0" name=""/>
        <dsp:cNvSpPr/>
      </dsp:nvSpPr>
      <dsp:spPr>
        <a:xfrm rot="10800000">
          <a:off x="0" y="1669"/>
          <a:ext cx="8136904" cy="629313"/>
        </a:xfrm>
        <a:prstGeom prst="upArrowCallout">
          <a:avLst/>
        </a:prstGeom>
        <a:solidFill>
          <a:schemeClr val="accent5">
            <a:hueOff val="-17117957"/>
            <a:satOff val="45430"/>
            <a:lumOff val="1588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rtl="0">
            <a:lnSpc>
              <a:spcPct val="90000"/>
            </a:lnSpc>
            <a:spcBef>
              <a:spcPct val="0"/>
            </a:spcBef>
            <a:spcAft>
              <a:spcPct val="35000"/>
            </a:spcAft>
          </a:pPr>
          <a:r>
            <a:rPr lang="en-US" sz="1100" b="1" kern="1200" dirty="0" smtClean="0"/>
            <a:t>CLTV will help understand the behavior of all customers. This can help in formulating campaigns in the future.</a:t>
          </a:r>
          <a:endParaRPr lang="en-IN" sz="1100" b="1" kern="1200" dirty="0"/>
        </a:p>
      </dsp:txBody>
      <dsp:txXfrm rot="10800000">
        <a:off x="0" y="1669"/>
        <a:ext cx="8136904" cy="4089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0.89695</cdr:x>
      <cdr:y>0.5733</cdr:y>
    </cdr:from>
    <cdr:to>
      <cdr:x>1</cdr:x>
      <cdr:y>0.73908</cdr:y>
    </cdr:to>
    <cdr:sp macro="" textlink="">
      <cdr:nvSpPr>
        <cdr:cNvPr id="2" name="TextBox 1"/>
        <cdr:cNvSpPr txBox="1"/>
      </cdr:nvSpPr>
      <cdr:spPr>
        <a:xfrm xmlns:a="http://schemas.openxmlformats.org/drawingml/2006/main">
          <a:off x="8013673" y="2014991"/>
          <a:ext cx="920711" cy="58267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100" b="1" dirty="0"/>
            <a:t>Number of Customers</a:t>
          </a:r>
        </a:p>
      </cdr:txBody>
    </cdr:sp>
  </cdr:relSizeAnchor>
</c:userShapes>
</file>

<file path=ppt/drawings/drawing2.xml><?xml version="1.0" encoding="utf-8"?>
<c:userShapes xmlns:c="http://schemas.openxmlformats.org/drawingml/2006/chart">
  <cdr:relSizeAnchor xmlns:cdr="http://schemas.openxmlformats.org/drawingml/2006/chartDrawing">
    <cdr:from>
      <cdr:x>0.88557</cdr:x>
      <cdr:y>0.51082</cdr:y>
    </cdr:from>
    <cdr:to>
      <cdr:x>1</cdr:x>
      <cdr:y>0.82181</cdr:y>
    </cdr:to>
    <cdr:sp macro="" textlink="">
      <cdr:nvSpPr>
        <cdr:cNvPr id="2" name="TextBox 1"/>
        <cdr:cNvSpPr txBox="1"/>
      </cdr:nvSpPr>
      <cdr:spPr>
        <a:xfrm xmlns:a="http://schemas.openxmlformats.org/drawingml/2006/main">
          <a:off x="7443801" y="1724134"/>
          <a:ext cx="961901" cy="104969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000" b="1" dirty="0"/>
            <a:t>Number of Customers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E0EC1-E1C5-4E46-BE1C-BA97D72D4417}" type="datetimeFigureOut">
              <a:rPr lang="en-IN" smtClean="0"/>
              <a:pPr/>
              <a:t>28-10-2016</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F60C1-6197-4F73-A835-6320946F31DD}" type="slidenum">
              <a:rPr lang="en-IN" smtClean="0"/>
              <a:pPr/>
              <a:t>‹#›</a:t>
            </a:fld>
            <a:endParaRPr lang="en-IN"/>
          </a:p>
        </p:txBody>
      </p:sp>
    </p:spTree>
    <p:extLst>
      <p:ext uri="{BB962C8B-B14F-4D97-AF65-F5344CB8AC3E}">
        <p14:creationId xmlns:p14="http://schemas.microsoft.com/office/powerpoint/2010/main" val="1351482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Minimum CLTV is less than Ex-showroom price due to lower invoice value in the system. We have excluded cases with zero </a:t>
            </a:r>
            <a:r>
              <a:rPr lang="en-US" baseline="0" dirty="0" err="1" smtClean="0"/>
              <a:t>involice</a:t>
            </a:r>
            <a:r>
              <a:rPr lang="en-US" baseline="0" dirty="0" smtClean="0"/>
              <a:t>.</a:t>
            </a:r>
          </a:p>
        </p:txBody>
      </p:sp>
      <p:sp>
        <p:nvSpPr>
          <p:cNvPr id="4" name="Slide Number Placeholder 3"/>
          <p:cNvSpPr>
            <a:spLocks noGrp="1"/>
          </p:cNvSpPr>
          <p:nvPr>
            <p:ph type="sldNum" sz="quarter" idx="10"/>
          </p:nvPr>
        </p:nvSpPr>
        <p:spPr/>
        <p:txBody>
          <a:bodyPr/>
          <a:lstStyle/>
          <a:p>
            <a:fld id="{4DAF60C1-6197-4F73-A835-6320946F31DD}" type="slidenum">
              <a:rPr lang="en-IN" smtClean="0"/>
              <a:pPr/>
              <a:t>2</a:t>
            </a:fld>
            <a:endParaRPr lang="en-IN"/>
          </a:p>
        </p:txBody>
      </p:sp>
    </p:spTree>
    <p:extLst>
      <p:ext uri="{BB962C8B-B14F-4D97-AF65-F5344CB8AC3E}">
        <p14:creationId xmlns:p14="http://schemas.microsoft.com/office/powerpoint/2010/main" val="2713507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a:t>
            </a:r>
            <a:r>
              <a:rPr lang="en-US" baseline="0" dirty="0" smtClean="0"/>
              <a:t> number of Customers considered is Over 1.5 Lakh, there are very few outliers and they are considered just to show the range of the CLTV. They do not impact the average values at all – there is no skew.</a:t>
            </a:r>
            <a:endParaRPr lang="en-US" dirty="0" smtClean="0"/>
          </a:p>
        </p:txBody>
      </p:sp>
      <p:sp>
        <p:nvSpPr>
          <p:cNvPr id="4" name="Slide Number Placeholder 3"/>
          <p:cNvSpPr>
            <a:spLocks noGrp="1"/>
          </p:cNvSpPr>
          <p:nvPr>
            <p:ph type="sldNum" sz="quarter" idx="10"/>
          </p:nvPr>
        </p:nvSpPr>
        <p:spPr/>
        <p:txBody>
          <a:bodyPr/>
          <a:lstStyle/>
          <a:p>
            <a:fld id="{4DAF60C1-6197-4F73-A835-6320946F31DD}" type="slidenum">
              <a:rPr lang="en-IN" smtClean="0"/>
              <a:pPr/>
              <a:t>11</a:t>
            </a:fld>
            <a:endParaRPr lang="en-IN"/>
          </a:p>
        </p:txBody>
      </p:sp>
    </p:spTree>
    <p:extLst>
      <p:ext uri="{BB962C8B-B14F-4D97-AF65-F5344CB8AC3E}">
        <p14:creationId xmlns:p14="http://schemas.microsoft.com/office/powerpoint/2010/main" val="76501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12</a:t>
            </a:fld>
            <a:endParaRPr lang="en-IN"/>
          </a:p>
        </p:txBody>
      </p:sp>
    </p:spTree>
    <p:extLst>
      <p:ext uri="{BB962C8B-B14F-4D97-AF65-F5344CB8AC3E}">
        <p14:creationId xmlns:p14="http://schemas.microsoft.com/office/powerpoint/2010/main" val="3732994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13</a:t>
            </a:fld>
            <a:endParaRPr lang="en-IN"/>
          </a:p>
        </p:txBody>
      </p:sp>
    </p:spTree>
    <p:extLst>
      <p:ext uri="{BB962C8B-B14F-4D97-AF65-F5344CB8AC3E}">
        <p14:creationId xmlns:p14="http://schemas.microsoft.com/office/powerpoint/2010/main" val="3732994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dirty="0" smtClean="0">
                <a:solidFill>
                  <a:schemeClr val="tx1">
                    <a:lumMod val="75000"/>
                  </a:schemeClr>
                </a:solidFill>
              </a:rPr>
              <a:t>Notes - Multiple Vehicle Owners are those customers who own at least one more Vehicle in addition to owning one Bolero. </a:t>
            </a:r>
          </a:p>
          <a:p>
            <a:pPr marL="0" indent="0">
              <a:buFont typeface="Arial" panose="020B0604020202020204" pitchFamily="34" charset="0"/>
              <a:buNone/>
            </a:pPr>
            <a:r>
              <a:rPr lang="en-US" sz="1200" b="0" dirty="0" smtClean="0">
                <a:solidFill>
                  <a:schemeClr val="tx1">
                    <a:lumMod val="75000"/>
                  </a:schemeClr>
                </a:solidFill>
              </a:rPr>
              <a:t>A customer who owns a</a:t>
            </a:r>
            <a:r>
              <a:rPr lang="en-US" sz="1200" b="0" baseline="0" dirty="0" smtClean="0">
                <a:solidFill>
                  <a:schemeClr val="tx1">
                    <a:lumMod val="75000"/>
                  </a:schemeClr>
                </a:solidFill>
              </a:rPr>
              <a:t> Bolero</a:t>
            </a:r>
            <a:r>
              <a:rPr lang="en-US" sz="1200" b="0" dirty="0" smtClean="0">
                <a:solidFill>
                  <a:schemeClr val="tx1">
                    <a:lumMod val="75000"/>
                  </a:schemeClr>
                </a:solidFill>
              </a:rPr>
              <a:t> and a Scorpio will fall in this category but the CLTV will be calculated for the Bolero only.</a:t>
            </a:r>
          </a:p>
          <a:p>
            <a:pPr marL="0" indent="0">
              <a:buFont typeface="Arial" panose="020B0604020202020204" pitchFamily="34" charset="0"/>
              <a:buNone/>
            </a:pPr>
            <a:r>
              <a:rPr lang="en-US" sz="1200" b="0" dirty="0" smtClean="0">
                <a:solidFill>
                  <a:schemeClr val="tx1">
                    <a:lumMod val="75000"/>
                  </a:schemeClr>
                </a:solidFill>
              </a:rPr>
              <a:t>A customer who owns two or more Boleros will also fall in this category and the CLTV for each individual Bolero will be calculated and the sum will give the Customer’s final CLTV</a:t>
            </a:r>
          </a:p>
          <a:p>
            <a:endParaRPr lang="en-US" dirty="0" smtClean="0"/>
          </a:p>
          <a:p>
            <a:r>
              <a:rPr lang="en-US" dirty="0" smtClean="0"/>
              <a:t>Insights</a:t>
            </a:r>
            <a:r>
              <a:rPr lang="en-US" baseline="0" dirty="0" smtClean="0"/>
              <a:t> – The Idea of this slide is to compare the Past, Future &amp; Total CLTVs for one single XUV across Single Owners, Single XUV owners with more vehicles and Multiple XUV owners</a:t>
            </a:r>
          </a:p>
          <a:p>
            <a:r>
              <a:rPr lang="en-US" baseline="0" dirty="0" smtClean="0"/>
              <a:t> </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14</a:t>
            </a:fld>
            <a:endParaRPr lang="en-IN"/>
          </a:p>
        </p:txBody>
      </p:sp>
    </p:spTree>
    <p:extLst>
      <p:ext uri="{BB962C8B-B14F-4D97-AF65-F5344CB8AC3E}">
        <p14:creationId xmlns:p14="http://schemas.microsoft.com/office/powerpoint/2010/main" val="2497117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0" dirty="0" smtClean="0">
                <a:solidFill>
                  <a:schemeClr val="tx1">
                    <a:lumMod val="75000"/>
                  </a:schemeClr>
                </a:solidFill>
              </a:rPr>
              <a:t>Notes - Multiple Vehicle Owners are those customers who own at least one more Vehicle in addition to owning one XUV500. </a:t>
            </a:r>
          </a:p>
          <a:p>
            <a:pPr marL="0" indent="0">
              <a:buFont typeface="Arial" panose="020B0604020202020204" pitchFamily="34" charset="0"/>
              <a:buNone/>
            </a:pPr>
            <a:r>
              <a:rPr lang="en-US" sz="1200" b="0" dirty="0" smtClean="0">
                <a:solidFill>
                  <a:schemeClr val="tx1">
                    <a:lumMod val="75000"/>
                  </a:schemeClr>
                </a:solidFill>
              </a:rPr>
              <a:t>A customer who owns an XUV and a Scorpio will fall in this category but the CLTV will be calculated for the XUV only.</a:t>
            </a:r>
          </a:p>
          <a:p>
            <a:pPr marL="0" indent="0">
              <a:buFont typeface="Arial" panose="020B0604020202020204" pitchFamily="34" charset="0"/>
              <a:buNone/>
            </a:pPr>
            <a:r>
              <a:rPr lang="en-US" sz="1200" b="0" dirty="0" smtClean="0">
                <a:solidFill>
                  <a:schemeClr val="tx1">
                    <a:lumMod val="75000"/>
                  </a:schemeClr>
                </a:solidFill>
              </a:rPr>
              <a:t>A customer who owns two or more XUVs will also fall in this category and the CLTV for each individual XUV will be calculated and the sum will give the Customer’s final CLTV</a:t>
            </a:r>
          </a:p>
          <a:p>
            <a:endParaRPr lang="en-US" dirty="0" smtClean="0"/>
          </a:p>
          <a:p>
            <a:r>
              <a:rPr lang="en-US" dirty="0" smtClean="0"/>
              <a:t>Insights</a:t>
            </a:r>
            <a:r>
              <a:rPr lang="en-US" baseline="0" dirty="0" smtClean="0"/>
              <a:t> – The Idea of this slide is to compare the Past, Future &amp; Total CLTVs for one single XUV across Single Owners, Single XUV owners with more vehicles and Multiple XUV owners</a:t>
            </a:r>
          </a:p>
          <a:p>
            <a:r>
              <a:rPr lang="en-US" baseline="0" dirty="0" smtClean="0"/>
              <a:t> </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15</a:t>
            </a:fld>
            <a:endParaRPr lang="en-IN"/>
          </a:p>
        </p:txBody>
      </p:sp>
    </p:spTree>
    <p:extLst>
      <p:ext uri="{BB962C8B-B14F-4D97-AF65-F5344CB8AC3E}">
        <p14:creationId xmlns:p14="http://schemas.microsoft.com/office/powerpoint/2010/main" val="2497117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 The minimum &amp; Maximum split is in the appendix</a:t>
            </a:r>
          </a:p>
          <a:p>
            <a:r>
              <a:rPr lang="en-US" dirty="0" smtClean="0"/>
              <a:t>The ratio</a:t>
            </a:r>
            <a:r>
              <a:rPr lang="en-US" baseline="0" dirty="0" smtClean="0"/>
              <a:t> of Single owners to multiple owners is about the same for Taxi &amp; Non Taxi owners. This slide is trying to show that Taxi owners (Less than 0.5% of the base) have a higher CLTV </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16</a:t>
            </a:fld>
            <a:endParaRPr lang="en-IN"/>
          </a:p>
        </p:txBody>
      </p:sp>
    </p:spTree>
    <p:extLst>
      <p:ext uri="{BB962C8B-B14F-4D97-AF65-F5344CB8AC3E}">
        <p14:creationId xmlns:p14="http://schemas.microsoft.com/office/powerpoint/2010/main" val="1829689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 The minimum &amp; Maximum split is in the appendix</a:t>
            </a:r>
          </a:p>
          <a:p>
            <a:r>
              <a:rPr lang="en-US" dirty="0" smtClean="0"/>
              <a:t>The ratio</a:t>
            </a:r>
            <a:r>
              <a:rPr lang="en-US" baseline="0" dirty="0" smtClean="0"/>
              <a:t> of Single owners to multiple owners is about the same for Taxi &amp; Non Taxi owners. This slide is trying to show that Taxi owners (Less than 0.5% of the base) have a higher CLTV </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17</a:t>
            </a:fld>
            <a:endParaRPr lang="en-IN"/>
          </a:p>
        </p:txBody>
      </p:sp>
    </p:spTree>
    <p:extLst>
      <p:ext uri="{BB962C8B-B14F-4D97-AF65-F5344CB8AC3E}">
        <p14:creationId xmlns:p14="http://schemas.microsoft.com/office/powerpoint/2010/main" val="1829689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trying to show that Corporate</a:t>
            </a:r>
            <a:r>
              <a:rPr lang="en-US" baseline="0" dirty="0" smtClean="0"/>
              <a:t> customers have a higher CLTV than Individual customers, and the insight is that this is due to engagement in terms of service, referral &amp; loyalty being lower for Individual owners</a:t>
            </a:r>
          </a:p>
          <a:p>
            <a:r>
              <a:rPr lang="en-US" baseline="0" dirty="0" smtClean="0"/>
              <a:t>The split into max &amp; min is in the appendix</a:t>
            </a:r>
            <a:endParaRPr lang="en-IN" dirty="0" smtClean="0"/>
          </a:p>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18</a:t>
            </a:fld>
            <a:endParaRPr lang="en-IN"/>
          </a:p>
        </p:txBody>
      </p:sp>
    </p:spTree>
    <p:extLst>
      <p:ext uri="{BB962C8B-B14F-4D97-AF65-F5344CB8AC3E}">
        <p14:creationId xmlns:p14="http://schemas.microsoft.com/office/powerpoint/2010/main" val="1417933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trying to show that Corporate</a:t>
            </a:r>
            <a:r>
              <a:rPr lang="en-US" baseline="0" dirty="0" smtClean="0"/>
              <a:t> customers have a lower CLTV than Individual customers, and the insight is that this is due to engagement in terms of service, referral &amp; loyalty being higher for Individual owners</a:t>
            </a:r>
          </a:p>
          <a:p>
            <a:r>
              <a:rPr lang="en-US" baseline="0" dirty="0" smtClean="0"/>
              <a:t>The split into max &amp; min is in the appendix</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19</a:t>
            </a:fld>
            <a:endParaRPr lang="en-IN"/>
          </a:p>
        </p:txBody>
      </p:sp>
    </p:spTree>
    <p:extLst>
      <p:ext uri="{BB962C8B-B14F-4D97-AF65-F5344CB8AC3E}">
        <p14:creationId xmlns:p14="http://schemas.microsoft.com/office/powerpoint/2010/main" val="14179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 CLTV</a:t>
            </a:r>
            <a:r>
              <a:rPr lang="en-US" baseline="0" dirty="0" smtClean="0"/>
              <a:t> is not proportional to the number of Customers in the region</a:t>
            </a:r>
          </a:p>
          <a:p>
            <a:r>
              <a:rPr lang="en-US" dirty="0" smtClean="0"/>
              <a:t>The slide shows the CLTV</a:t>
            </a:r>
            <a:r>
              <a:rPr lang="en-US" baseline="0" dirty="0" smtClean="0"/>
              <a:t> in descending order across the Area Offices. </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20</a:t>
            </a:fld>
            <a:endParaRPr lang="en-IN"/>
          </a:p>
        </p:txBody>
      </p:sp>
    </p:spTree>
    <p:extLst>
      <p:ext uri="{BB962C8B-B14F-4D97-AF65-F5344CB8AC3E}">
        <p14:creationId xmlns:p14="http://schemas.microsoft.com/office/powerpoint/2010/main" val="247699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Insights – For </a:t>
            </a:r>
            <a:r>
              <a:rPr lang="en-US" dirty="0" err="1" smtClean="0"/>
              <a:t>XUV,The</a:t>
            </a:r>
            <a:r>
              <a:rPr lang="en-US" dirty="0" smtClean="0"/>
              <a:t> CLTV derived</a:t>
            </a:r>
            <a:r>
              <a:rPr lang="en-US" baseline="0" dirty="0" smtClean="0"/>
              <a:t> from Customers is </a:t>
            </a:r>
            <a:r>
              <a:rPr lang="en-US" baseline="0" dirty="0" err="1" smtClean="0"/>
              <a:t>Rs</a:t>
            </a:r>
            <a:r>
              <a:rPr lang="en-US" baseline="0" dirty="0" smtClean="0"/>
              <a:t>. 6 Lakh more on average compared to the Current CLTV Process used. That is a 43% increase.</a:t>
            </a:r>
          </a:p>
          <a:p>
            <a:r>
              <a:rPr lang="en-US" baseline="0" dirty="0" smtClean="0"/>
              <a:t>               For  </a:t>
            </a:r>
            <a:r>
              <a:rPr lang="en-US" baseline="0" dirty="0" err="1" smtClean="0"/>
              <a:t>Bolero,The</a:t>
            </a:r>
            <a:r>
              <a:rPr lang="en-US" baseline="0" dirty="0" smtClean="0"/>
              <a:t> CLTV derived from Customers is </a:t>
            </a:r>
            <a:r>
              <a:rPr lang="en-US" baseline="0" dirty="0" err="1" smtClean="0"/>
              <a:t>Rs</a:t>
            </a:r>
            <a:r>
              <a:rPr lang="en-US" baseline="0" dirty="0" smtClean="0"/>
              <a:t> 2.6 Lakh more on average compared to the Current CLTV Process </a:t>
            </a:r>
            <a:r>
              <a:rPr lang="en-US" baseline="0" dirty="0" err="1" smtClean="0"/>
              <a:t>used.That</a:t>
            </a:r>
            <a:r>
              <a:rPr lang="en-US" baseline="0" dirty="0" smtClean="0"/>
              <a:t> is a 30% </a:t>
            </a:r>
            <a:r>
              <a:rPr lang="en-US" baseline="0" dirty="0" err="1" smtClean="0"/>
              <a:t>ncrease</a:t>
            </a:r>
            <a:r>
              <a:rPr lang="en-US" baseline="0" dirty="0" smtClean="0"/>
              <a:t>.</a:t>
            </a:r>
          </a:p>
          <a:p>
            <a:r>
              <a:rPr lang="en-US" baseline="0" dirty="0" smtClean="0"/>
              <a:t> Recommendation - none</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a:t>
            </a:fld>
            <a:endParaRPr lang="en-IN"/>
          </a:p>
        </p:txBody>
      </p:sp>
    </p:spTree>
    <p:extLst>
      <p:ext uri="{BB962C8B-B14F-4D97-AF65-F5344CB8AC3E}">
        <p14:creationId xmlns:p14="http://schemas.microsoft.com/office/powerpoint/2010/main" val="2221697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 CLTV</a:t>
            </a:r>
            <a:r>
              <a:rPr lang="en-US" baseline="0" dirty="0" smtClean="0"/>
              <a:t> is not proportional to the number of Customers in the region</a:t>
            </a:r>
          </a:p>
          <a:p>
            <a:r>
              <a:rPr lang="en-US" dirty="0" smtClean="0"/>
              <a:t>The slide shows the CLTV</a:t>
            </a:r>
            <a:r>
              <a:rPr lang="en-US" baseline="0" dirty="0" smtClean="0"/>
              <a:t> in descending order across the Area Offices. This is done zone-wise in the next slide</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21</a:t>
            </a:fld>
            <a:endParaRPr lang="en-IN"/>
          </a:p>
        </p:txBody>
      </p:sp>
    </p:spTree>
    <p:extLst>
      <p:ext uri="{BB962C8B-B14F-4D97-AF65-F5344CB8AC3E}">
        <p14:creationId xmlns:p14="http://schemas.microsoft.com/office/powerpoint/2010/main" val="247699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spread</a:t>
            </a:r>
            <a:r>
              <a:rPr lang="en-US" baseline="0" dirty="0" smtClean="0"/>
              <a:t> of CLTV across the zones</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22</a:t>
            </a:fld>
            <a:endParaRPr lang="en-IN"/>
          </a:p>
        </p:txBody>
      </p:sp>
    </p:spTree>
    <p:extLst>
      <p:ext uri="{BB962C8B-B14F-4D97-AF65-F5344CB8AC3E}">
        <p14:creationId xmlns:p14="http://schemas.microsoft.com/office/powerpoint/2010/main" val="299159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spread</a:t>
            </a:r>
            <a:r>
              <a:rPr lang="en-US" baseline="0" dirty="0" smtClean="0"/>
              <a:t> of CLTV across the zones</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23</a:t>
            </a:fld>
            <a:endParaRPr lang="en-IN"/>
          </a:p>
        </p:txBody>
      </p:sp>
    </p:spTree>
    <p:extLst>
      <p:ext uri="{BB962C8B-B14F-4D97-AF65-F5344CB8AC3E}">
        <p14:creationId xmlns:p14="http://schemas.microsoft.com/office/powerpoint/2010/main" val="2991592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the number of Customers that fall within a range for the CLTV amount. </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24</a:t>
            </a:fld>
            <a:endParaRPr lang="en-IN"/>
          </a:p>
        </p:txBody>
      </p:sp>
    </p:spTree>
    <p:extLst>
      <p:ext uri="{BB962C8B-B14F-4D97-AF65-F5344CB8AC3E}">
        <p14:creationId xmlns:p14="http://schemas.microsoft.com/office/powerpoint/2010/main" val="3000842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the number of Customers that fall within a range for the CLTV amount. </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25</a:t>
            </a:fld>
            <a:endParaRPr lang="en-IN"/>
          </a:p>
        </p:txBody>
      </p:sp>
    </p:spTree>
    <p:extLst>
      <p:ext uri="{BB962C8B-B14F-4D97-AF65-F5344CB8AC3E}">
        <p14:creationId xmlns:p14="http://schemas.microsoft.com/office/powerpoint/2010/main" val="3000842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26</a:t>
            </a:fld>
            <a:endParaRPr lang="en-IN"/>
          </a:p>
        </p:txBody>
      </p:sp>
    </p:spTree>
    <p:extLst>
      <p:ext uri="{BB962C8B-B14F-4D97-AF65-F5344CB8AC3E}">
        <p14:creationId xmlns:p14="http://schemas.microsoft.com/office/powerpoint/2010/main" val="3517223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27</a:t>
            </a:fld>
            <a:endParaRPr lang="en-IN"/>
          </a:p>
        </p:txBody>
      </p:sp>
    </p:spTree>
    <p:extLst>
      <p:ext uri="{BB962C8B-B14F-4D97-AF65-F5344CB8AC3E}">
        <p14:creationId xmlns:p14="http://schemas.microsoft.com/office/powerpoint/2010/main" val="3517223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impact of Referrals and Loyalty on CLTV. Customers who own a vehicle since before 2013 have a CLTV in excess of </a:t>
            </a:r>
            <a:r>
              <a:rPr lang="en-US" baseline="0" dirty="0" err="1" smtClean="0"/>
              <a:t>Rs</a:t>
            </a:r>
            <a:r>
              <a:rPr lang="en-US" baseline="0" dirty="0" smtClean="0"/>
              <a:t>. 2.5 Lakh. This is due to Loyalty &amp; Referrals</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28</a:t>
            </a:fld>
            <a:endParaRPr lang="en-IN"/>
          </a:p>
        </p:txBody>
      </p:sp>
    </p:spTree>
    <p:extLst>
      <p:ext uri="{BB962C8B-B14F-4D97-AF65-F5344CB8AC3E}">
        <p14:creationId xmlns:p14="http://schemas.microsoft.com/office/powerpoint/2010/main" val="1455858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impact of Referrals and Loyalty on CLTV. Customers who own a vehicle since before 2013 have a CLTV in excess of </a:t>
            </a:r>
            <a:r>
              <a:rPr lang="en-US" baseline="0" dirty="0" err="1" smtClean="0"/>
              <a:t>Rs</a:t>
            </a:r>
            <a:r>
              <a:rPr lang="en-US" baseline="0" dirty="0" smtClean="0"/>
              <a:t>. 2.5 Lakh. This is due to Loyalty &amp; Referrals</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29</a:t>
            </a:fld>
            <a:endParaRPr lang="en-IN"/>
          </a:p>
        </p:txBody>
      </p:sp>
    </p:spTree>
    <p:extLst>
      <p:ext uri="{BB962C8B-B14F-4D97-AF65-F5344CB8AC3E}">
        <p14:creationId xmlns:p14="http://schemas.microsoft.com/office/powerpoint/2010/main" val="1455858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average values are in the slide before this</a:t>
            </a:r>
            <a:endParaRPr lang="en-US" baseline="0" dirty="0" smtClean="0"/>
          </a:p>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30</a:t>
            </a:fld>
            <a:endParaRPr lang="en-IN"/>
          </a:p>
        </p:txBody>
      </p:sp>
    </p:spTree>
    <p:extLst>
      <p:ext uri="{BB962C8B-B14F-4D97-AF65-F5344CB8AC3E}">
        <p14:creationId xmlns:p14="http://schemas.microsoft.com/office/powerpoint/2010/main" val="11452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4</a:t>
            </a:fld>
            <a:endParaRPr lang="en-IN"/>
          </a:p>
        </p:txBody>
      </p:sp>
    </p:spTree>
    <p:extLst>
      <p:ext uri="{BB962C8B-B14F-4D97-AF65-F5344CB8AC3E}">
        <p14:creationId xmlns:p14="http://schemas.microsoft.com/office/powerpoint/2010/main" val="2138591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CLTV- Net Present Value of Cost already incurred</a:t>
            </a:r>
          </a:p>
          <a:p>
            <a:r>
              <a:rPr lang="en-US" dirty="0" smtClean="0"/>
              <a:t>Future CLTV – Discounted Value of Expected Revenue from Service + Purchase of New </a:t>
            </a:r>
            <a:r>
              <a:rPr lang="en-US" dirty="0" smtClean="0"/>
              <a:t>Vehicle</a:t>
            </a:r>
          </a:p>
          <a:p>
            <a:r>
              <a:rPr lang="en-US" dirty="0" smtClean="0"/>
              <a:t>The vintage wise average values are shown in Appendix</a:t>
            </a:r>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31</a:t>
            </a:fld>
            <a:endParaRPr lang="en-IN"/>
          </a:p>
        </p:txBody>
      </p:sp>
    </p:spTree>
    <p:extLst>
      <p:ext uri="{BB962C8B-B14F-4D97-AF65-F5344CB8AC3E}">
        <p14:creationId xmlns:p14="http://schemas.microsoft.com/office/powerpoint/2010/main" val="1145260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Past CLTV- Net Present Value of Cost already incurred</a:t>
            </a:r>
          </a:p>
          <a:p>
            <a:r>
              <a:rPr lang="en-US" dirty="0" smtClean="0"/>
              <a:t>Future CLTV – Discounted Value of Expected Revenue from Service + Purchase of New Vehicle</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32</a:t>
            </a:fld>
            <a:endParaRPr lang="en-IN"/>
          </a:p>
        </p:txBody>
      </p:sp>
    </p:spTree>
    <p:extLst>
      <p:ext uri="{BB962C8B-B14F-4D97-AF65-F5344CB8AC3E}">
        <p14:creationId xmlns:p14="http://schemas.microsoft.com/office/powerpoint/2010/main" val="1145260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33</a:t>
            </a:fld>
            <a:endParaRPr lang="en-IN"/>
          </a:p>
        </p:txBody>
      </p:sp>
    </p:spTree>
    <p:extLst>
      <p:ext uri="{BB962C8B-B14F-4D97-AF65-F5344CB8AC3E}">
        <p14:creationId xmlns:p14="http://schemas.microsoft.com/office/powerpoint/2010/main" val="1145260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37</a:t>
            </a:fld>
            <a:endParaRPr lang="en-IN"/>
          </a:p>
        </p:txBody>
      </p:sp>
    </p:spTree>
    <p:extLst>
      <p:ext uri="{BB962C8B-B14F-4D97-AF65-F5344CB8AC3E}">
        <p14:creationId xmlns:p14="http://schemas.microsoft.com/office/powerpoint/2010/main" val="138761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38</a:t>
            </a:fld>
            <a:endParaRPr lang="en-IN"/>
          </a:p>
        </p:txBody>
      </p:sp>
    </p:spTree>
    <p:extLst>
      <p:ext uri="{BB962C8B-B14F-4D97-AF65-F5344CB8AC3E}">
        <p14:creationId xmlns:p14="http://schemas.microsoft.com/office/powerpoint/2010/main" val="13876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States</a:t>
            </a:r>
          </a:p>
          <a:p>
            <a:r>
              <a:rPr lang="en-US" dirty="0" smtClean="0"/>
              <a:t>Insight:</a:t>
            </a:r>
          </a:p>
          <a:p>
            <a:r>
              <a:rPr lang="en-US" smtClean="0"/>
              <a:t>Recommendation</a:t>
            </a:r>
            <a:endParaRPr lang="en-US" dirty="0" smtClean="0"/>
          </a:p>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39</a:t>
            </a:fld>
            <a:endParaRPr lang="en-IN"/>
          </a:p>
        </p:txBody>
      </p:sp>
    </p:spTree>
    <p:extLst>
      <p:ext uri="{BB962C8B-B14F-4D97-AF65-F5344CB8AC3E}">
        <p14:creationId xmlns:p14="http://schemas.microsoft.com/office/powerpoint/2010/main" val="13876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States</a:t>
            </a:r>
          </a:p>
          <a:p>
            <a:r>
              <a:rPr lang="en-US" dirty="0" smtClean="0"/>
              <a:t>Insight:</a:t>
            </a:r>
          </a:p>
          <a:p>
            <a:r>
              <a:rPr lang="en-US" smtClean="0"/>
              <a:t>Recommendation</a:t>
            </a:r>
            <a:endParaRPr lang="en-US" dirty="0" smtClean="0"/>
          </a:p>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40</a:t>
            </a:fld>
            <a:endParaRPr lang="en-IN"/>
          </a:p>
        </p:txBody>
      </p:sp>
    </p:spTree>
    <p:extLst>
      <p:ext uri="{BB962C8B-B14F-4D97-AF65-F5344CB8AC3E}">
        <p14:creationId xmlns:p14="http://schemas.microsoft.com/office/powerpoint/2010/main" val="13876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CLTV wasn’t calculated for ~29k cases due to:</a:t>
            </a:r>
            <a:r>
              <a:rPr lang="en-US" baseline="0" dirty="0" smtClean="0"/>
              <a:t> mobile number unavailability, absence of one of the above parameters, co-dealer vehicles </a:t>
            </a:r>
            <a:r>
              <a:rPr lang="en-US" baseline="0" dirty="0" err="1" smtClean="0"/>
              <a:t>etc</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5</a:t>
            </a:fld>
            <a:endParaRPr lang="en-IN"/>
          </a:p>
        </p:txBody>
      </p:sp>
    </p:spTree>
    <p:extLst>
      <p:ext uri="{BB962C8B-B14F-4D97-AF65-F5344CB8AC3E}">
        <p14:creationId xmlns:p14="http://schemas.microsoft.com/office/powerpoint/2010/main" val="305798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6</a:t>
            </a:fld>
            <a:endParaRPr lang="en-IN"/>
          </a:p>
        </p:txBody>
      </p:sp>
    </p:spTree>
    <p:extLst>
      <p:ext uri="{BB962C8B-B14F-4D97-AF65-F5344CB8AC3E}">
        <p14:creationId xmlns:p14="http://schemas.microsoft.com/office/powerpoint/2010/main" val="305798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4.24L Bolero customers have 5.23L Mahindra Vehicles(including</a:t>
            </a:r>
            <a:r>
              <a:rPr lang="en-US" baseline="0" dirty="0" smtClean="0"/>
              <a:t> 4.59L Boleros)</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7</a:t>
            </a:fld>
            <a:endParaRPr lang="en-IN"/>
          </a:p>
        </p:txBody>
      </p:sp>
    </p:spTree>
    <p:extLst>
      <p:ext uri="{BB962C8B-B14F-4D97-AF65-F5344CB8AC3E}">
        <p14:creationId xmlns:p14="http://schemas.microsoft.com/office/powerpoint/2010/main" val="185902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1.52L XUV customers have 2.01L Mahindra Vehicles(including</a:t>
            </a:r>
            <a:r>
              <a:rPr lang="en-US" baseline="0" dirty="0" smtClean="0"/>
              <a:t> 1.56L XUVs)</a:t>
            </a:r>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8</a:t>
            </a:fld>
            <a:endParaRPr lang="en-IN"/>
          </a:p>
        </p:txBody>
      </p:sp>
    </p:spTree>
    <p:extLst>
      <p:ext uri="{BB962C8B-B14F-4D97-AF65-F5344CB8AC3E}">
        <p14:creationId xmlns:p14="http://schemas.microsoft.com/office/powerpoint/2010/main" val="1859023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AF60C1-6197-4F73-A835-6320946F31DD}" type="slidenum">
              <a:rPr lang="en-IN" smtClean="0"/>
              <a:pPr/>
              <a:t>9</a:t>
            </a:fld>
            <a:endParaRPr lang="en-IN"/>
          </a:p>
        </p:txBody>
      </p:sp>
    </p:spTree>
    <p:extLst>
      <p:ext uri="{BB962C8B-B14F-4D97-AF65-F5344CB8AC3E}">
        <p14:creationId xmlns:p14="http://schemas.microsoft.com/office/powerpoint/2010/main" val="2670168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a:t>
            </a:r>
            <a:r>
              <a:rPr lang="en-US" baseline="0" dirty="0" smtClean="0"/>
              <a:t> number of Customers considered is Over 4.2 Lakhs, there are very few outliers and they are considered just to show the range of the CLTV. They do not impact the average values at all – there is no skew. </a:t>
            </a:r>
            <a:endParaRPr lang="en-US" dirty="0" smtClean="0"/>
          </a:p>
        </p:txBody>
      </p:sp>
      <p:sp>
        <p:nvSpPr>
          <p:cNvPr id="4" name="Slide Number Placeholder 3"/>
          <p:cNvSpPr>
            <a:spLocks noGrp="1"/>
          </p:cNvSpPr>
          <p:nvPr>
            <p:ph type="sldNum" sz="quarter" idx="10"/>
          </p:nvPr>
        </p:nvSpPr>
        <p:spPr/>
        <p:txBody>
          <a:bodyPr/>
          <a:lstStyle/>
          <a:p>
            <a:fld id="{4DAF60C1-6197-4F73-A835-6320946F31DD}" type="slidenum">
              <a:rPr lang="en-IN" smtClean="0"/>
              <a:pPr/>
              <a:t>10</a:t>
            </a:fld>
            <a:endParaRPr lang="en-IN"/>
          </a:p>
        </p:txBody>
      </p:sp>
    </p:spTree>
    <p:extLst>
      <p:ext uri="{BB962C8B-B14F-4D97-AF65-F5344CB8AC3E}">
        <p14:creationId xmlns:p14="http://schemas.microsoft.com/office/powerpoint/2010/main" val="765018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20"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8" name="Picture 7"/>
          <p:cNvPicPr>
            <a:picLocks noChangeAspect="1"/>
          </p:cNvPicPr>
          <p:nvPr/>
        </p:nvPicPr>
        <p:blipFill>
          <a:blip r:embed="rId2" cstate="email"/>
          <a:stretch>
            <a:fillRect/>
          </a:stretch>
        </p:blipFill>
        <p:spPr>
          <a:xfrm>
            <a:off x="0" y="2895786"/>
            <a:ext cx="9144000" cy="1350151"/>
          </a:xfrm>
          <a:prstGeom prst="rect">
            <a:avLst/>
          </a:prstGeom>
        </p:spPr>
      </p:pic>
      <p:sp>
        <p:nvSpPr>
          <p:cNvPr id="11" name="Text Placeholder 6"/>
          <p:cNvSpPr txBox="1">
            <a:spLocks/>
          </p:cNvSpPr>
          <p:nvPr/>
        </p:nvSpPr>
        <p:spPr>
          <a:xfrm>
            <a:off x="554630" y="4083918"/>
            <a:ext cx="3600450" cy="249492"/>
          </a:xfrm>
          <a:prstGeom prst="rect">
            <a:avLst/>
          </a:prstGeom>
        </p:spPr>
        <p:txBody>
          <a:bodyPr>
            <a:normAutofit/>
          </a:bodyPr>
          <a:lstStyle>
            <a:lvl1pPr>
              <a:buNone/>
              <a:defRPr sz="1400" b="0">
                <a:solidFill>
                  <a:schemeClr val="tx1"/>
                </a:solidFill>
              </a:defRPr>
            </a:lvl1pPr>
          </a:lstStyle>
          <a:p>
            <a:pPr marL="342900" indent="-342900">
              <a:spcBef>
                <a:spcPct val="20000"/>
              </a:spcBef>
              <a:buFont typeface="Arial" pitchFamily="34" charset="0"/>
              <a:buNone/>
              <a:defRPr/>
            </a:pPr>
            <a:r>
              <a:rPr lang="en-US" sz="700" dirty="0" smtClean="0">
                <a:solidFill>
                  <a:srgbClr val="6E7071"/>
                </a:solidFill>
                <a:cs typeface="Arial" pitchFamily="34" charset="0"/>
              </a:rPr>
              <a:t>© 2015. All Rights Reserved</a:t>
            </a:r>
            <a:endParaRPr lang="en-IN" sz="700" dirty="0">
              <a:solidFill>
                <a:srgbClr val="6E7071"/>
              </a:solidFill>
              <a:cs typeface="Arial" pitchFamily="34" charset="0"/>
            </a:endParaRPr>
          </a:p>
        </p:txBody>
      </p:sp>
      <p:pic>
        <p:nvPicPr>
          <p:cNvPr id="23" name="Picture 2"/>
          <p:cNvPicPr>
            <a:picLocks noChangeAspect="1" noChangeArrowheads="1"/>
          </p:cNvPicPr>
          <p:nvPr/>
        </p:nvPicPr>
        <p:blipFill>
          <a:blip r:embed="rId3" cstate="print"/>
          <a:srcRect/>
          <a:stretch>
            <a:fillRect/>
          </a:stretch>
        </p:blipFill>
        <p:spPr bwMode="auto">
          <a:xfrm>
            <a:off x="20506" y="4549693"/>
            <a:ext cx="9808078" cy="584597"/>
          </a:xfrm>
          <a:prstGeom prst="rect">
            <a:avLst/>
          </a:prstGeom>
          <a:noFill/>
          <a:ln w="9525">
            <a:noFill/>
            <a:miter lim="800000"/>
            <a:headEnd/>
            <a:tailEnd/>
          </a:ln>
          <a:effectLst/>
        </p:spPr>
      </p:pic>
      <p:pic>
        <p:nvPicPr>
          <p:cNvPr id="24" name="Picture 2" descr="http://hansacequity.com/wp-content/themes/new_cequity/images/new_logo.png"/>
          <p:cNvPicPr>
            <a:picLocks noChangeAspect="1" noChangeArrowheads="1"/>
          </p:cNvPicPr>
          <p:nvPr/>
        </p:nvPicPr>
        <p:blipFill>
          <a:blip r:embed="rId4" cstate="print"/>
          <a:srcRect/>
          <a:stretch>
            <a:fillRect/>
          </a:stretch>
        </p:blipFill>
        <p:spPr bwMode="auto">
          <a:xfrm>
            <a:off x="7938960" y="4677984"/>
            <a:ext cx="1058124" cy="398514"/>
          </a:xfrm>
          <a:prstGeom prst="rect">
            <a:avLst/>
          </a:prstGeom>
          <a:noFill/>
        </p:spPr>
      </p:pic>
      <p:sp>
        <p:nvSpPr>
          <p:cNvPr id="29" name="Text Placeholder 28"/>
          <p:cNvSpPr>
            <a:spLocks noGrp="1"/>
          </p:cNvSpPr>
          <p:nvPr>
            <p:ph type="body" sz="quarter" idx="15" hasCustomPrompt="1"/>
          </p:nvPr>
        </p:nvSpPr>
        <p:spPr>
          <a:xfrm>
            <a:off x="539750" y="2939556"/>
            <a:ext cx="8064500" cy="540061"/>
          </a:xfrm>
        </p:spPr>
        <p:txBody>
          <a:bodyPr anchor="ctr">
            <a:noAutofit/>
          </a:bodyPr>
          <a:lstStyle>
            <a:lvl1pPr marL="0" indent="0">
              <a:buNone/>
              <a:defRPr sz="3600" b="1">
                <a:solidFill>
                  <a:schemeClr val="tx1"/>
                </a:solidFill>
              </a:defRPr>
            </a:lvl1pPr>
            <a:lvl2pPr>
              <a:defRPr sz="4400"/>
            </a:lvl2pPr>
            <a:lvl3pPr>
              <a:defRPr sz="4000"/>
            </a:lvl3pPr>
            <a:lvl4pPr>
              <a:defRPr sz="3600"/>
            </a:lvl4pPr>
            <a:lvl5pPr>
              <a:defRPr sz="3600"/>
            </a:lvl5pPr>
          </a:lstStyle>
          <a:p>
            <a:pPr lvl="0"/>
            <a:r>
              <a:rPr lang="en-US" dirty="0" smtClean="0"/>
              <a:t>Presentation Title</a:t>
            </a:r>
            <a:endParaRPr lang="en-IN" dirty="0"/>
          </a:p>
        </p:txBody>
      </p:sp>
      <p:sp>
        <p:nvSpPr>
          <p:cNvPr id="30" name="Text Placeholder 28"/>
          <p:cNvSpPr>
            <a:spLocks noGrp="1"/>
          </p:cNvSpPr>
          <p:nvPr>
            <p:ph type="body" sz="quarter" idx="16" hasCustomPrompt="1"/>
          </p:nvPr>
        </p:nvSpPr>
        <p:spPr>
          <a:xfrm>
            <a:off x="539552" y="3489852"/>
            <a:ext cx="8064500" cy="324222"/>
          </a:xfrm>
        </p:spPr>
        <p:txBody>
          <a:bodyPr anchor="ctr">
            <a:noAutofit/>
          </a:bodyPr>
          <a:lstStyle>
            <a:lvl1pPr marL="0" indent="0">
              <a:buNone/>
              <a:defRPr sz="2000" b="0">
                <a:solidFill>
                  <a:schemeClr val="tx1"/>
                </a:solidFill>
              </a:defRPr>
            </a:lvl1pPr>
            <a:lvl2pPr>
              <a:defRPr sz="4400"/>
            </a:lvl2pPr>
            <a:lvl3pPr>
              <a:defRPr sz="4000"/>
            </a:lvl3pPr>
            <a:lvl4pPr>
              <a:defRPr sz="3600"/>
            </a:lvl4pPr>
            <a:lvl5pPr>
              <a:defRPr sz="3600"/>
            </a:lvl5pPr>
          </a:lstStyle>
          <a:p>
            <a:pPr lvl="0"/>
            <a:r>
              <a:rPr lang="en-US" dirty="0" smtClean="0"/>
              <a:t>Presentation Sub-Title</a:t>
            </a:r>
            <a:endParaRPr lang="en-IN" dirty="0"/>
          </a:p>
        </p:txBody>
      </p:sp>
      <p:sp>
        <p:nvSpPr>
          <p:cNvPr id="31" name="Text Placeholder 28"/>
          <p:cNvSpPr>
            <a:spLocks noGrp="1"/>
          </p:cNvSpPr>
          <p:nvPr>
            <p:ph type="body" sz="quarter" idx="17" hasCustomPrompt="1"/>
          </p:nvPr>
        </p:nvSpPr>
        <p:spPr>
          <a:xfrm>
            <a:off x="539552" y="3813888"/>
            <a:ext cx="8064500" cy="270030"/>
          </a:xfrm>
        </p:spPr>
        <p:txBody>
          <a:bodyPr anchor="ctr">
            <a:noAutofit/>
          </a:bodyPr>
          <a:lstStyle>
            <a:lvl1pPr marL="0" indent="0">
              <a:buNone/>
              <a:defRPr sz="1200" b="0" baseline="0">
                <a:solidFill>
                  <a:schemeClr val="tx1"/>
                </a:solidFill>
              </a:defRPr>
            </a:lvl1pPr>
            <a:lvl2pPr>
              <a:defRPr sz="4400"/>
            </a:lvl2pPr>
            <a:lvl3pPr>
              <a:defRPr sz="4000"/>
            </a:lvl3pPr>
            <a:lvl4pPr>
              <a:defRPr sz="3600"/>
            </a:lvl4pPr>
            <a:lvl5pPr>
              <a:defRPr sz="3600"/>
            </a:lvl5pPr>
          </a:lstStyle>
          <a:p>
            <a:pPr lvl="0"/>
            <a:r>
              <a:rPr lang="en-US" dirty="0" smtClean="0"/>
              <a:t>Date – 15th, December, 2014</a:t>
            </a:r>
            <a:endParaRPr lang="en-IN" dirty="0"/>
          </a:p>
        </p:txBody>
      </p:sp>
    </p:spTree>
    <p:extLst>
      <p:ext uri="{BB962C8B-B14F-4D97-AF65-F5344CB8AC3E}">
        <p14:creationId xmlns:p14="http://schemas.microsoft.com/office/powerpoint/2010/main" val="38289399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Image slide - Colored6">
    <p:spTree>
      <p:nvGrpSpPr>
        <p:cNvPr id="1" name=""/>
        <p:cNvGrpSpPr/>
        <p:nvPr/>
      </p:nvGrpSpPr>
      <p:grpSpPr>
        <a:xfrm>
          <a:off x="0" y="0"/>
          <a:ext cx="0" cy="0"/>
          <a:chOff x="0" y="0"/>
          <a:chExt cx="0" cy="0"/>
        </a:xfrm>
      </p:grpSpPr>
      <p:sp>
        <p:nvSpPr>
          <p:cNvPr id="5"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10"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6"/>
            </a:solidFill>
          </a:ln>
          <a:effectLst/>
          <a:scene3d>
            <a:camera prst="orthographicFront"/>
            <a:lightRig rig="contrasting" dir="t">
              <a:rot lat="0" lon="0" rev="3000000"/>
            </a:lightRig>
          </a:scene3d>
          <a:sp3d contourW="7620">
            <a:bevelT w="95250" h="31750"/>
            <a:contourClr>
              <a:srgbClr val="333333"/>
            </a:contourClr>
          </a:sp3d>
        </p:spPr>
      </p:pic>
      <p:sp>
        <p:nvSpPr>
          <p:cNvPr id="12" name="Content Placeholder 7"/>
          <p:cNvSpPr>
            <a:spLocks noGrp="1"/>
          </p:cNvSpPr>
          <p:nvPr>
            <p:ph sz="quarter" idx="10"/>
          </p:nvPr>
        </p:nvSpPr>
        <p:spPr>
          <a:xfrm>
            <a:off x="468314" y="1056680"/>
            <a:ext cx="7776095" cy="2929742"/>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Text Placeholder 6"/>
          <p:cNvSpPr>
            <a:spLocks noGrp="1"/>
          </p:cNvSpPr>
          <p:nvPr>
            <p:ph type="body" sz="quarter" idx="14"/>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69664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in Column - Image + Text">
    <p:spTree>
      <p:nvGrpSpPr>
        <p:cNvPr id="1" name=""/>
        <p:cNvGrpSpPr/>
        <p:nvPr/>
      </p:nvGrpSpPr>
      <p:grpSpPr>
        <a:xfrm>
          <a:off x="0" y="0"/>
          <a:ext cx="0" cy="0"/>
          <a:chOff x="0" y="0"/>
          <a:chExt cx="0" cy="0"/>
        </a:xfrm>
      </p:grpSpPr>
      <p:sp>
        <p:nvSpPr>
          <p:cNvPr id="23" name="Picture Placeholder 19"/>
          <p:cNvSpPr>
            <a:spLocks noGrp="1"/>
          </p:cNvSpPr>
          <p:nvPr>
            <p:ph type="pic" sz="quarter" idx="14"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
        <p:nvSpPr>
          <p:cNvPr id="24" name="Title 1"/>
          <p:cNvSpPr>
            <a:spLocks noGrp="1"/>
          </p:cNvSpPr>
          <p:nvPr>
            <p:ph type="title"/>
          </p:nvPr>
        </p:nvSpPr>
        <p:spPr>
          <a:xfrm>
            <a:off x="457200" y="303498"/>
            <a:ext cx="7787208" cy="641226"/>
          </a:xfrm>
        </p:spPr>
        <p:txBody>
          <a:bodyPr/>
          <a:lstStyle>
            <a:lvl1pPr>
              <a:defRPr/>
            </a:lvl1pPr>
          </a:lstStyle>
          <a:p>
            <a:r>
              <a:rPr lang="en-US" smtClean="0"/>
              <a:t>Click to edit Master title style</a:t>
            </a:r>
            <a:endParaRPr lang="en-IN"/>
          </a:p>
        </p:txBody>
      </p:sp>
      <p:sp>
        <p:nvSpPr>
          <p:cNvPr id="26" name="Content Placeholder 25"/>
          <p:cNvSpPr>
            <a:spLocks noGrp="1"/>
          </p:cNvSpPr>
          <p:nvPr>
            <p:ph sz="quarter" idx="15"/>
          </p:nvPr>
        </p:nvSpPr>
        <p:spPr>
          <a:xfrm>
            <a:off x="468313" y="1006078"/>
            <a:ext cx="3780000"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27" name="Content Placeholder 25"/>
          <p:cNvSpPr>
            <a:spLocks noGrp="1"/>
          </p:cNvSpPr>
          <p:nvPr>
            <p:ph sz="quarter" idx="16"/>
          </p:nvPr>
        </p:nvSpPr>
        <p:spPr>
          <a:xfrm>
            <a:off x="4472696" y="1005576"/>
            <a:ext cx="3780000"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044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in Text Column - Colored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13" name="Rectangle 12"/>
          <p:cNvSpPr/>
          <p:nvPr/>
        </p:nvSpPr>
        <p:spPr>
          <a:xfrm>
            <a:off x="539553" y="1005576"/>
            <a:ext cx="3672435" cy="30243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Rectangle 13"/>
          <p:cNvSpPr/>
          <p:nvPr/>
        </p:nvSpPr>
        <p:spPr>
          <a:xfrm>
            <a:off x="539553" y="1005576"/>
            <a:ext cx="3672027" cy="486054"/>
          </a:xfrm>
          <a:prstGeom prst="rect">
            <a:avLst/>
          </a:prstGeom>
          <a:solidFill>
            <a:schemeClr val="accent2">
              <a:lumMod val="75000"/>
              <a:alpha val="64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 name="Rectangle 14"/>
          <p:cNvSpPr/>
          <p:nvPr/>
        </p:nvSpPr>
        <p:spPr>
          <a:xfrm>
            <a:off x="4571974" y="1005576"/>
            <a:ext cx="3672435" cy="302433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6" name="Rectangle 15"/>
          <p:cNvSpPr/>
          <p:nvPr/>
        </p:nvSpPr>
        <p:spPr>
          <a:xfrm>
            <a:off x="4571974" y="1005576"/>
            <a:ext cx="3672027" cy="486054"/>
          </a:xfrm>
          <a:prstGeom prst="rect">
            <a:avLst/>
          </a:prstGeom>
          <a:solidFill>
            <a:schemeClr val="accent3">
              <a:lumMod val="75000"/>
              <a:alpha val="64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Text Placeholder 17"/>
          <p:cNvSpPr>
            <a:spLocks noGrp="1"/>
          </p:cNvSpPr>
          <p:nvPr>
            <p:ph type="body" sz="quarter" idx="10"/>
          </p:nvPr>
        </p:nvSpPr>
        <p:spPr>
          <a:xfrm>
            <a:off x="539875" y="1006079"/>
            <a:ext cx="3672781" cy="485775"/>
          </a:xfrm>
        </p:spPr>
        <p:txBody>
          <a:bodyPr anchor="ctr">
            <a:noAutofit/>
          </a:bodyPr>
          <a:lstStyle>
            <a:lvl1pPr marL="0" indent="0" algn="ctr">
              <a:buNone/>
              <a:defRPr sz="2800" b="1">
                <a:solidFill>
                  <a:schemeClr val="bg1"/>
                </a:solidFill>
              </a:defRPr>
            </a:lvl1pPr>
          </a:lstStyle>
          <a:p>
            <a:pPr lvl="0"/>
            <a:r>
              <a:rPr lang="en-US" smtClean="0"/>
              <a:t>Click to edit Master text styles</a:t>
            </a:r>
          </a:p>
        </p:txBody>
      </p:sp>
      <p:sp>
        <p:nvSpPr>
          <p:cNvPr id="20" name="Text Placeholder 19"/>
          <p:cNvSpPr>
            <a:spLocks noGrp="1"/>
          </p:cNvSpPr>
          <p:nvPr>
            <p:ph type="body" sz="quarter" idx="11"/>
          </p:nvPr>
        </p:nvSpPr>
        <p:spPr>
          <a:xfrm>
            <a:off x="539875" y="1491853"/>
            <a:ext cx="3672781" cy="2538413"/>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21" name="Text Placeholder 17"/>
          <p:cNvSpPr>
            <a:spLocks noGrp="1"/>
          </p:cNvSpPr>
          <p:nvPr>
            <p:ph type="body" sz="quarter" idx="12"/>
          </p:nvPr>
        </p:nvSpPr>
        <p:spPr>
          <a:xfrm>
            <a:off x="4554185" y="1005725"/>
            <a:ext cx="3672781" cy="485775"/>
          </a:xfrm>
        </p:spPr>
        <p:txBody>
          <a:bodyPr anchor="ctr">
            <a:noAutofit/>
          </a:bodyPr>
          <a:lstStyle>
            <a:lvl1pPr marL="0" indent="0" algn="ctr">
              <a:buNone/>
              <a:defRPr sz="2800" b="1">
                <a:solidFill>
                  <a:schemeClr val="bg1"/>
                </a:solidFill>
              </a:defRPr>
            </a:lvl1pPr>
          </a:lstStyle>
          <a:p>
            <a:pPr lvl="0"/>
            <a:r>
              <a:rPr lang="en-US" smtClean="0"/>
              <a:t>Click to edit Master text styles</a:t>
            </a:r>
          </a:p>
        </p:txBody>
      </p:sp>
      <p:sp>
        <p:nvSpPr>
          <p:cNvPr id="22" name="Text Placeholder 19"/>
          <p:cNvSpPr>
            <a:spLocks noGrp="1"/>
          </p:cNvSpPr>
          <p:nvPr>
            <p:ph type="body" sz="quarter" idx="13"/>
          </p:nvPr>
        </p:nvSpPr>
        <p:spPr>
          <a:xfrm>
            <a:off x="4554185" y="1491499"/>
            <a:ext cx="3672781" cy="2538413"/>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23" name="Picture Placeholder 19"/>
          <p:cNvSpPr>
            <a:spLocks noGrp="1"/>
          </p:cNvSpPr>
          <p:nvPr>
            <p:ph type="pic" sz="quarter" idx="14"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Tree>
    <p:extLst>
      <p:ext uri="{BB962C8B-B14F-4D97-AF65-F5344CB8AC3E}">
        <p14:creationId xmlns:p14="http://schemas.microsoft.com/office/powerpoint/2010/main" val="1676004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in Text Column - Colored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13" name="Rectangle 12"/>
          <p:cNvSpPr/>
          <p:nvPr/>
        </p:nvSpPr>
        <p:spPr>
          <a:xfrm>
            <a:off x="539638" y="1005576"/>
            <a:ext cx="3672000" cy="3024336"/>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Rectangle 13"/>
          <p:cNvSpPr/>
          <p:nvPr/>
        </p:nvSpPr>
        <p:spPr>
          <a:xfrm>
            <a:off x="539638" y="1005576"/>
            <a:ext cx="3672000" cy="486054"/>
          </a:xfrm>
          <a:prstGeom prst="rect">
            <a:avLst/>
          </a:prstGeom>
          <a:solidFill>
            <a:schemeClr val="accent1">
              <a:lumMod val="75000"/>
              <a:alpha val="64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 name="Rectangle 14"/>
          <p:cNvSpPr/>
          <p:nvPr/>
        </p:nvSpPr>
        <p:spPr>
          <a:xfrm>
            <a:off x="4562493" y="1005576"/>
            <a:ext cx="3672000" cy="3024336"/>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6" name="Rectangle 15"/>
          <p:cNvSpPr/>
          <p:nvPr/>
        </p:nvSpPr>
        <p:spPr>
          <a:xfrm>
            <a:off x="4562493" y="1005576"/>
            <a:ext cx="3672000" cy="486054"/>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Text Placeholder 17"/>
          <p:cNvSpPr>
            <a:spLocks noGrp="1"/>
          </p:cNvSpPr>
          <p:nvPr>
            <p:ph type="body" sz="quarter" idx="10"/>
          </p:nvPr>
        </p:nvSpPr>
        <p:spPr>
          <a:xfrm>
            <a:off x="539960" y="1006079"/>
            <a:ext cx="3672000" cy="485775"/>
          </a:xfrm>
        </p:spPr>
        <p:txBody>
          <a:bodyPr anchor="ctr">
            <a:noAutofit/>
          </a:bodyPr>
          <a:lstStyle>
            <a:lvl1pPr marL="0" indent="0" algn="ctr">
              <a:buNone/>
              <a:defRPr sz="2800" b="1">
                <a:solidFill>
                  <a:schemeClr val="bg1"/>
                </a:solidFill>
              </a:defRPr>
            </a:lvl1pPr>
          </a:lstStyle>
          <a:p>
            <a:pPr lvl="0"/>
            <a:r>
              <a:rPr lang="en-US" smtClean="0"/>
              <a:t>Click to edit Master text styles</a:t>
            </a:r>
          </a:p>
        </p:txBody>
      </p:sp>
      <p:sp>
        <p:nvSpPr>
          <p:cNvPr id="20" name="Text Placeholder 19"/>
          <p:cNvSpPr>
            <a:spLocks noGrp="1"/>
          </p:cNvSpPr>
          <p:nvPr>
            <p:ph type="body" sz="quarter" idx="11"/>
          </p:nvPr>
        </p:nvSpPr>
        <p:spPr>
          <a:xfrm>
            <a:off x="539960" y="1491853"/>
            <a:ext cx="3672000" cy="2538413"/>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21" name="Text Placeholder 17"/>
          <p:cNvSpPr>
            <a:spLocks noGrp="1"/>
          </p:cNvSpPr>
          <p:nvPr>
            <p:ph type="body" sz="quarter" idx="12"/>
          </p:nvPr>
        </p:nvSpPr>
        <p:spPr>
          <a:xfrm>
            <a:off x="4544704" y="1005725"/>
            <a:ext cx="3672000" cy="485775"/>
          </a:xfrm>
        </p:spPr>
        <p:txBody>
          <a:bodyPr anchor="ctr">
            <a:noAutofit/>
          </a:bodyPr>
          <a:lstStyle>
            <a:lvl1pPr marL="0" indent="0" algn="ctr">
              <a:buNone/>
              <a:defRPr sz="2800" b="1">
                <a:solidFill>
                  <a:schemeClr val="bg1"/>
                </a:solidFill>
              </a:defRPr>
            </a:lvl1pPr>
          </a:lstStyle>
          <a:p>
            <a:pPr lvl="0"/>
            <a:r>
              <a:rPr lang="en-US" smtClean="0"/>
              <a:t>Click to edit Master text styles</a:t>
            </a:r>
          </a:p>
        </p:txBody>
      </p:sp>
      <p:sp>
        <p:nvSpPr>
          <p:cNvPr id="22" name="Text Placeholder 19"/>
          <p:cNvSpPr>
            <a:spLocks noGrp="1"/>
          </p:cNvSpPr>
          <p:nvPr>
            <p:ph type="body" sz="quarter" idx="13"/>
          </p:nvPr>
        </p:nvSpPr>
        <p:spPr>
          <a:xfrm>
            <a:off x="4544704" y="1491499"/>
            <a:ext cx="3672000" cy="2538413"/>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Picture Placeholder 19"/>
          <p:cNvSpPr>
            <a:spLocks noGrp="1"/>
          </p:cNvSpPr>
          <p:nvPr>
            <p:ph type="pic" sz="quarter" idx="14"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Tree>
    <p:extLst>
      <p:ext uri="{BB962C8B-B14F-4D97-AF65-F5344CB8AC3E}">
        <p14:creationId xmlns:p14="http://schemas.microsoft.com/office/powerpoint/2010/main" val="225554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in Text Column - Colored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13" name="Rectangle 12"/>
          <p:cNvSpPr/>
          <p:nvPr/>
        </p:nvSpPr>
        <p:spPr>
          <a:xfrm>
            <a:off x="539638" y="1005576"/>
            <a:ext cx="3672000" cy="302433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4" name="Rectangle 13"/>
          <p:cNvSpPr/>
          <p:nvPr/>
        </p:nvSpPr>
        <p:spPr>
          <a:xfrm>
            <a:off x="539638" y="1005576"/>
            <a:ext cx="3672000" cy="486054"/>
          </a:xfrm>
          <a:prstGeom prst="rect">
            <a:avLst/>
          </a:prstGeom>
          <a:solidFill>
            <a:schemeClr val="accent5">
              <a:lumMod val="75000"/>
              <a:alpha val="64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5" name="Rectangle 14"/>
          <p:cNvSpPr/>
          <p:nvPr/>
        </p:nvSpPr>
        <p:spPr>
          <a:xfrm>
            <a:off x="4562493" y="1005576"/>
            <a:ext cx="3672000" cy="302433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6" name="Rectangle 15"/>
          <p:cNvSpPr/>
          <p:nvPr/>
        </p:nvSpPr>
        <p:spPr>
          <a:xfrm>
            <a:off x="4562493" y="1005576"/>
            <a:ext cx="3672000" cy="486054"/>
          </a:xfrm>
          <a:prstGeom prst="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8" name="Text Placeholder 17"/>
          <p:cNvSpPr>
            <a:spLocks noGrp="1"/>
          </p:cNvSpPr>
          <p:nvPr>
            <p:ph type="body" sz="quarter" idx="10"/>
          </p:nvPr>
        </p:nvSpPr>
        <p:spPr>
          <a:xfrm>
            <a:off x="539960" y="1006079"/>
            <a:ext cx="3672000" cy="485775"/>
          </a:xfrm>
        </p:spPr>
        <p:txBody>
          <a:bodyPr anchor="ctr">
            <a:noAutofit/>
          </a:bodyPr>
          <a:lstStyle>
            <a:lvl1pPr marL="0" indent="0" algn="ctr">
              <a:buNone/>
              <a:defRPr sz="2800" b="1">
                <a:solidFill>
                  <a:schemeClr val="bg1"/>
                </a:solidFill>
              </a:defRPr>
            </a:lvl1pPr>
          </a:lstStyle>
          <a:p>
            <a:pPr lvl="0"/>
            <a:r>
              <a:rPr lang="en-US" smtClean="0"/>
              <a:t>Click to edit Master text styles</a:t>
            </a:r>
          </a:p>
        </p:txBody>
      </p:sp>
      <p:sp>
        <p:nvSpPr>
          <p:cNvPr id="20" name="Text Placeholder 19"/>
          <p:cNvSpPr>
            <a:spLocks noGrp="1"/>
          </p:cNvSpPr>
          <p:nvPr>
            <p:ph type="body" sz="quarter" idx="11"/>
          </p:nvPr>
        </p:nvSpPr>
        <p:spPr>
          <a:xfrm>
            <a:off x="539960" y="1491853"/>
            <a:ext cx="3672000" cy="2538413"/>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21" name="Text Placeholder 17"/>
          <p:cNvSpPr>
            <a:spLocks noGrp="1"/>
          </p:cNvSpPr>
          <p:nvPr>
            <p:ph type="body" sz="quarter" idx="12"/>
          </p:nvPr>
        </p:nvSpPr>
        <p:spPr>
          <a:xfrm>
            <a:off x="4544704" y="1005725"/>
            <a:ext cx="3672000" cy="485775"/>
          </a:xfrm>
        </p:spPr>
        <p:txBody>
          <a:bodyPr anchor="ctr">
            <a:noAutofit/>
          </a:bodyPr>
          <a:lstStyle>
            <a:lvl1pPr marL="0" indent="0" algn="ctr">
              <a:buNone/>
              <a:defRPr sz="2800" b="1">
                <a:solidFill>
                  <a:schemeClr val="bg1"/>
                </a:solidFill>
              </a:defRPr>
            </a:lvl1pPr>
          </a:lstStyle>
          <a:p>
            <a:pPr lvl="0"/>
            <a:r>
              <a:rPr lang="en-US" smtClean="0"/>
              <a:t>Click to edit Master text styles</a:t>
            </a:r>
          </a:p>
        </p:txBody>
      </p:sp>
      <p:sp>
        <p:nvSpPr>
          <p:cNvPr id="22" name="Text Placeholder 19"/>
          <p:cNvSpPr>
            <a:spLocks noGrp="1"/>
          </p:cNvSpPr>
          <p:nvPr>
            <p:ph type="body" sz="quarter" idx="13"/>
          </p:nvPr>
        </p:nvSpPr>
        <p:spPr>
          <a:xfrm>
            <a:off x="4544704" y="1491499"/>
            <a:ext cx="3672000" cy="2538413"/>
          </a:xfrm>
        </p:spPr>
        <p:txBody>
          <a:bodyPr/>
          <a:lstStyle>
            <a:lvl1pPr>
              <a:buNone/>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Picture Placeholder 19"/>
          <p:cNvSpPr>
            <a:spLocks noGrp="1"/>
          </p:cNvSpPr>
          <p:nvPr>
            <p:ph type="pic" sz="quarter" idx="14"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Tree>
    <p:extLst>
      <p:ext uri="{BB962C8B-B14F-4D97-AF65-F5344CB8AC3E}">
        <p14:creationId xmlns:p14="http://schemas.microsoft.com/office/powerpoint/2010/main" val="3895301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11"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12" name="Picture 2"/>
          <p:cNvPicPr>
            <a:picLocks noChangeAspect="1" noChangeArrowheads="1"/>
          </p:cNvPicPr>
          <p:nvPr/>
        </p:nvPicPr>
        <p:blipFill>
          <a:blip r:embed="rId2" cstate="print"/>
          <a:srcRect/>
          <a:stretch>
            <a:fillRect/>
          </a:stretch>
        </p:blipFill>
        <p:spPr bwMode="auto">
          <a:xfrm>
            <a:off x="20506" y="4549693"/>
            <a:ext cx="9808078" cy="584597"/>
          </a:xfrm>
          <a:prstGeom prst="rect">
            <a:avLst/>
          </a:prstGeom>
          <a:noFill/>
          <a:ln w="9525">
            <a:noFill/>
            <a:miter lim="800000"/>
            <a:headEnd/>
            <a:tailEnd/>
          </a:ln>
          <a:effectLst/>
        </p:spPr>
      </p:pic>
      <p:pic>
        <p:nvPicPr>
          <p:cNvPr id="13" name="Picture 2" descr="http://hansacequity.com/wp-content/themes/new_cequity/images/new_logo.png"/>
          <p:cNvPicPr>
            <a:picLocks noChangeAspect="1" noChangeArrowheads="1"/>
          </p:cNvPicPr>
          <p:nvPr/>
        </p:nvPicPr>
        <p:blipFill>
          <a:blip r:embed="rId3" cstate="print"/>
          <a:srcRect/>
          <a:stretch>
            <a:fillRect/>
          </a:stretch>
        </p:blipFill>
        <p:spPr bwMode="auto">
          <a:xfrm>
            <a:off x="7938960" y="4677984"/>
            <a:ext cx="1058124" cy="398514"/>
          </a:xfrm>
          <a:prstGeom prst="rect">
            <a:avLst/>
          </a:prstGeom>
          <a:noFill/>
        </p:spPr>
      </p:pic>
    </p:spTree>
    <p:extLst>
      <p:ext uri="{BB962C8B-B14F-4D97-AF65-F5344CB8AC3E}">
        <p14:creationId xmlns:p14="http://schemas.microsoft.com/office/powerpoint/2010/main" val="267757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Image + Caption - Colored 2">
    <p:spTree>
      <p:nvGrpSpPr>
        <p:cNvPr id="1" name=""/>
        <p:cNvGrpSpPr/>
        <p:nvPr/>
      </p:nvGrpSpPr>
      <p:grpSpPr>
        <a:xfrm>
          <a:off x="0" y="0"/>
          <a:ext cx="0" cy="0"/>
          <a:chOff x="0" y="0"/>
          <a:chExt cx="0" cy="0"/>
        </a:xfrm>
      </p:grpSpPr>
      <p:sp>
        <p:nvSpPr>
          <p:cNvPr id="8"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0" name="Content Placeholder 10"/>
          <p:cNvSpPr>
            <a:spLocks noGrp="1"/>
          </p:cNvSpPr>
          <p:nvPr>
            <p:ph sz="quarter" idx="14"/>
          </p:nvPr>
        </p:nvSpPr>
        <p:spPr>
          <a:xfrm>
            <a:off x="468314" y="1059656"/>
            <a:ext cx="8207375"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pic>
        <p:nvPicPr>
          <p:cNvPr id="11"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3"/>
            </a:solidFill>
          </a:ln>
          <a:effectLst/>
          <a:scene3d>
            <a:camera prst="orthographicFront"/>
            <a:lightRig rig="contrasting" dir="t">
              <a:rot lat="0" lon="0" rev="3000000"/>
            </a:lightRig>
          </a:scene3d>
          <a:sp3d contourW="7620">
            <a:bevelT w="95250" h="31750"/>
            <a:contourClr>
              <a:srgbClr val="333333"/>
            </a:contourClr>
          </a:sp3d>
        </p:spPr>
      </p:pic>
      <p:sp>
        <p:nvSpPr>
          <p:cNvPr id="12" name="Text Placeholder 6"/>
          <p:cNvSpPr>
            <a:spLocks noGrp="1"/>
          </p:cNvSpPr>
          <p:nvPr>
            <p:ph type="body" sz="quarter" idx="15"/>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218162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Image + Caption - Color 3">
    <p:spTree>
      <p:nvGrpSpPr>
        <p:cNvPr id="1" name=""/>
        <p:cNvGrpSpPr/>
        <p:nvPr/>
      </p:nvGrpSpPr>
      <p:grpSpPr>
        <a:xfrm>
          <a:off x="0" y="0"/>
          <a:ext cx="0" cy="0"/>
          <a:chOff x="0" y="0"/>
          <a:chExt cx="0" cy="0"/>
        </a:xfrm>
      </p:grpSpPr>
      <p:sp>
        <p:nvSpPr>
          <p:cNvPr id="8"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0" name="Content Placeholder 10"/>
          <p:cNvSpPr>
            <a:spLocks noGrp="1"/>
          </p:cNvSpPr>
          <p:nvPr>
            <p:ph sz="quarter" idx="14"/>
          </p:nvPr>
        </p:nvSpPr>
        <p:spPr>
          <a:xfrm>
            <a:off x="468314" y="1059656"/>
            <a:ext cx="8207375"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pic>
        <p:nvPicPr>
          <p:cNvPr id="11"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1"/>
            </a:solidFill>
          </a:ln>
          <a:effectLst/>
          <a:scene3d>
            <a:camera prst="orthographicFront"/>
            <a:lightRig rig="contrasting" dir="t">
              <a:rot lat="0" lon="0" rev="3000000"/>
            </a:lightRig>
          </a:scene3d>
          <a:sp3d contourW="7620">
            <a:bevelT w="95250" h="31750"/>
            <a:contourClr>
              <a:srgbClr val="333333"/>
            </a:contourClr>
          </a:sp3d>
        </p:spPr>
      </p:pic>
      <p:sp>
        <p:nvSpPr>
          <p:cNvPr id="7" name="Text Placeholder 6"/>
          <p:cNvSpPr>
            <a:spLocks noGrp="1"/>
          </p:cNvSpPr>
          <p:nvPr>
            <p:ph type="body" sz="quarter" idx="15"/>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301796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Image + Caption - Color 4">
    <p:spTree>
      <p:nvGrpSpPr>
        <p:cNvPr id="1" name=""/>
        <p:cNvGrpSpPr/>
        <p:nvPr/>
      </p:nvGrpSpPr>
      <p:grpSpPr>
        <a:xfrm>
          <a:off x="0" y="0"/>
          <a:ext cx="0" cy="0"/>
          <a:chOff x="0" y="0"/>
          <a:chExt cx="0" cy="0"/>
        </a:xfrm>
      </p:grpSpPr>
      <p:sp>
        <p:nvSpPr>
          <p:cNvPr id="8"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0" name="Content Placeholder 10"/>
          <p:cNvSpPr>
            <a:spLocks noGrp="1"/>
          </p:cNvSpPr>
          <p:nvPr>
            <p:ph sz="quarter" idx="14"/>
          </p:nvPr>
        </p:nvSpPr>
        <p:spPr>
          <a:xfrm>
            <a:off x="468314" y="1059656"/>
            <a:ext cx="8207375"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pic>
        <p:nvPicPr>
          <p:cNvPr id="11"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2"/>
            </a:solidFill>
          </a:ln>
          <a:effectLst/>
          <a:scene3d>
            <a:camera prst="orthographicFront"/>
            <a:lightRig rig="contrasting" dir="t">
              <a:rot lat="0" lon="0" rev="3000000"/>
            </a:lightRig>
          </a:scene3d>
          <a:sp3d contourW="7620">
            <a:bevelT w="95250" h="31750"/>
            <a:contourClr>
              <a:srgbClr val="333333"/>
            </a:contourClr>
          </a:sp3d>
        </p:spPr>
      </p:pic>
      <p:sp>
        <p:nvSpPr>
          <p:cNvPr id="7" name="Text Placeholder 6"/>
          <p:cNvSpPr>
            <a:spLocks noGrp="1"/>
          </p:cNvSpPr>
          <p:nvPr>
            <p:ph type="body" sz="quarter" idx="15"/>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930194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Image + Caption - Color 5">
    <p:spTree>
      <p:nvGrpSpPr>
        <p:cNvPr id="1" name=""/>
        <p:cNvGrpSpPr/>
        <p:nvPr/>
      </p:nvGrpSpPr>
      <p:grpSpPr>
        <a:xfrm>
          <a:off x="0" y="0"/>
          <a:ext cx="0" cy="0"/>
          <a:chOff x="0" y="0"/>
          <a:chExt cx="0" cy="0"/>
        </a:xfrm>
      </p:grpSpPr>
      <p:sp>
        <p:nvSpPr>
          <p:cNvPr id="8" name="Picture Placeholder 19"/>
          <p:cNvSpPr>
            <a:spLocks noGrp="1"/>
          </p:cNvSpPr>
          <p:nvPr>
            <p:ph type="pic" sz="quarter" idx="13" hasCustomPrompt="1"/>
          </p:nvPr>
        </p:nvSpPr>
        <p:spPr>
          <a:xfrm>
            <a:off x="7987043" y="13483"/>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0" name="Content Placeholder 10"/>
          <p:cNvSpPr>
            <a:spLocks noGrp="1"/>
          </p:cNvSpPr>
          <p:nvPr>
            <p:ph sz="quarter" idx="14"/>
          </p:nvPr>
        </p:nvSpPr>
        <p:spPr>
          <a:xfrm>
            <a:off x="468314" y="1059656"/>
            <a:ext cx="8207375"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pic>
        <p:nvPicPr>
          <p:cNvPr id="11"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4"/>
            </a:solidFill>
          </a:ln>
          <a:effectLst/>
          <a:scene3d>
            <a:camera prst="orthographicFront"/>
            <a:lightRig rig="contrasting" dir="t">
              <a:rot lat="0" lon="0" rev="3000000"/>
            </a:lightRig>
          </a:scene3d>
          <a:sp3d contourW="7620">
            <a:bevelT w="95250" h="31750"/>
            <a:contourClr>
              <a:srgbClr val="333333"/>
            </a:contourClr>
          </a:sp3d>
        </p:spPr>
      </p:pic>
      <p:sp>
        <p:nvSpPr>
          <p:cNvPr id="7" name="Text Placeholder 6"/>
          <p:cNvSpPr>
            <a:spLocks noGrp="1"/>
          </p:cNvSpPr>
          <p:nvPr>
            <p:ph type="body" sz="quarter" idx="15"/>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4167219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0"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8" name="Picture 7"/>
          <p:cNvPicPr>
            <a:picLocks noChangeAspect="1"/>
          </p:cNvPicPr>
          <p:nvPr/>
        </p:nvPicPr>
        <p:blipFill>
          <a:blip r:embed="rId2" cstate="email"/>
          <a:stretch>
            <a:fillRect/>
          </a:stretch>
        </p:blipFill>
        <p:spPr>
          <a:xfrm>
            <a:off x="0" y="2895786"/>
            <a:ext cx="9144000" cy="1350151"/>
          </a:xfrm>
          <a:prstGeom prst="rect">
            <a:avLst/>
          </a:prstGeom>
        </p:spPr>
      </p:pic>
      <p:pic>
        <p:nvPicPr>
          <p:cNvPr id="23" name="Picture 2"/>
          <p:cNvPicPr>
            <a:picLocks noChangeAspect="1" noChangeArrowheads="1"/>
          </p:cNvPicPr>
          <p:nvPr/>
        </p:nvPicPr>
        <p:blipFill>
          <a:blip r:embed="rId3" cstate="print"/>
          <a:srcRect/>
          <a:stretch>
            <a:fillRect/>
          </a:stretch>
        </p:blipFill>
        <p:spPr bwMode="auto">
          <a:xfrm>
            <a:off x="20506" y="4549693"/>
            <a:ext cx="9808078" cy="584597"/>
          </a:xfrm>
          <a:prstGeom prst="rect">
            <a:avLst/>
          </a:prstGeom>
          <a:noFill/>
          <a:ln w="9525">
            <a:noFill/>
            <a:miter lim="800000"/>
            <a:headEnd/>
            <a:tailEnd/>
          </a:ln>
          <a:effectLst/>
        </p:spPr>
      </p:pic>
      <p:pic>
        <p:nvPicPr>
          <p:cNvPr id="24" name="Picture 2" descr="http://hansacequity.com/wp-content/themes/new_cequity/images/new_logo.png"/>
          <p:cNvPicPr>
            <a:picLocks noChangeAspect="1" noChangeArrowheads="1"/>
          </p:cNvPicPr>
          <p:nvPr/>
        </p:nvPicPr>
        <p:blipFill>
          <a:blip r:embed="rId4" cstate="print"/>
          <a:srcRect/>
          <a:stretch>
            <a:fillRect/>
          </a:stretch>
        </p:blipFill>
        <p:spPr bwMode="auto">
          <a:xfrm>
            <a:off x="7938960" y="4677984"/>
            <a:ext cx="1058124" cy="398514"/>
          </a:xfrm>
          <a:prstGeom prst="rect">
            <a:avLst/>
          </a:prstGeom>
          <a:noFill/>
        </p:spPr>
      </p:pic>
      <p:sp>
        <p:nvSpPr>
          <p:cNvPr id="12" name="Text Placeholder 6"/>
          <p:cNvSpPr txBox="1">
            <a:spLocks/>
          </p:cNvSpPr>
          <p:nvPr/>
        </p:nvSpPr>
        <p:spPr>
          <a:xfrm>
            <a:off x="72008" y="4082101"/>
            <a:ext cx="9180512" cy="270030"/>
          </a:xfrm>
          <a:prstGeom prst="rect">
            <a:avLst/>
          </a:prstGeom>
        </p:spPr>
        <p:txBody>
          <a:bodyPr>
            <a:noAutofit/>
          </a:bodyPr>
          <a:lstStyle>
            <a:lvl1pPr>
              <a:buNone/>
              <a:defRPr sz="1400" b="0">
                <a:solidFill>
                  <a:schemeClr val="tx1"/>
                </a:solidFill>
              </a:defRPr>
            </a:lvl1pPr>
          </a:lstStyle>
          <a:p>
            <a:pPr marL="342900" indent="-342900">
              <a:spcBef>
                <a:spcPct val="20000"/>
              </a:spcBef>
              <a:buFont typeface="Arial" pitchFamily="34" charset="0"/>
              <a:buNone/>
              <a:defRPr/>
            </a:pPr>
            <a:r>
              <a:rPr lang="en-IN" sz="800" dirty="0" smtClean="0">
                <a:solidFill>
                  <a:srgbClr val="414042"/>
                </a:solidFill>
              </a:rPr>
              <a:t>Private and Confidential. No part of this document may be reproduced in any material form without the written permission of  </a:t>
            </a:r>
            <a:r>
              <a:rPr lang="en-IN" sz="800" dirty="0" err="1" smtClean="0">
                <a:solidFill>
                  <a:srgbClr val="414042"/>
                </a:solidFill>
              </a:rPr>
              <a:t>Hansa</a:t>
            </a:r>
            <a:r>
              <a:rPr lang="en-IN" sz="800" dirty="0" smtClean="0">
                <a:solidFill>
                  <a:srgbClr val="414042"/>
                </a:solidFill>
              </a:rPr>
              <a:t> Cequity. </a:t>
            </a:r>
            <a:endParaRPr lang="en-IN" sz="600" dirty="0">
              <a:solidFill>
                <a:srgbClr val="6E7071"/>
              </a:solidFill>
              <a:cs typeface="Arial" pitchFamily="34" charset="0"/>
            </a:endParaRPr>
          </a:p>
        </p:txBody>
      </p:sp>
      <p:sp>
        <p:nvSpPr>
          <p:cNvPr id="13" name="Text Placeholder 9"/>
          <p:cNvSpPr>
            <a:spLocks noGrp="1"/>
          </p:cNvSpPr>
          <p:nvPr>
            <p:ph type="body" sz="quarter" idx="11" hasCustomPrompt="1"/>
          </p:nvPr>
        </p:nvSpPr>
        <p:spPr>
          <a:xfrm>
            <a:off x="611560" y="2916258"/>
            <a:ext cx="7632848" cy="1296144"/>
          </a:xfrm>
        </p:spPr>
        <p:txBody>
          <a:bodyPr anchor="ctr"/>
          <a:lstStyle>
            <a:lvl1pPr>
              <a:buNone/>
              <a:defRPr sz="3600" b="1">
                <a:solidFill>
                  <a:schemeClr val="tx1"/>
                </a:solidFill>
              </a:defRPr>
            </a:lvl1pPr>
            <a:lvl2pPr marL="0" indent="0">
              <a:buNone/>
              <a:defRPr sz="2400"/>
            </a:lvl2pPr>
            <a:lvl3pPr>
              <a:buNone/>
              <a:defRPr/>
            </a:lvl3pPr>
            <a:lvl4pPr>
              <a:buNone/>
              <a:defRPr/>
            </a:lvl4pPr>
            <a:lvl5pPr>
              <a:buNone/>
              <a:defRPr/>
            </a:lvl5pPr>
          </a:lstStyle>
          <a:p>
            <a:pPr lvl="0"/>
            <a:r>
              <a:rPr lang="en-US" dirty="0" smtClean="0"/>
              <a:t>Thank You</a:t>
            </a:r>
          </a:p>
        </p:txBody>
      </p:sp>
    </p:spTree>
    <p:extLst>
      <p:ext uri="{BB962C8B-B14F-4D97-AF65-F5344CB8AC3E}">
        <p14:creationId xmlns:p14="http://schemas.microsoft.com/office/powerpoint/2010/main" val="2558514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Image + Caption - Color 6">
    <p:spTree>
      <p:nvGrpSpPr>
        <p:cNvPr id="1" name=""/>
        <p:cNvGrpSpPr/>
        <p:nvPr/>
      </p:nvGrpSpPr>
      <p:grpSpPr>
        <a:xfrm>
          <a:off x="0" y="0"/>
          <a:ext cx="0" cy="0"/>
          <a:chOff x="0" y="0"/>
          <a:chExt cx="0" cy="0"/>
        </a:xfrm>
      </p:grpSpPr>
      <p:sp>
        <p:nvSpPr>
          <p:cNvPr id="8" name="Picture Placeholder 19"/>
          <p:cNvSpPr>
            <a:spLocks noGrp="1"/>
          </p:cNvSpPr>
          <p:nvPr>
            <p:ph type="pic" sz="quarter" idx="13" hasCustomPrompt="1"/>
          </p:nvPr>
        </p:nvSpPr>
        <p:spPr>
          <a:xfrm>
            <a:off x="7987043" y="13483"/>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0" name="Content Placeholder 10"/>
          <p:cNvSpPr>
            <a:spLocks noGrp="1"/>
          </p:cNvSpPr>
          <p:nvPr>
            <p:ph sz="quarter" idx="14"/>
          </p:nvPr>
        </p:nvSpPr>
        <p:spPr>
          <a:xfrm>
            <a:off x="468314" y="1059656"/>
            <a:ext cx="8207375"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pic>
        <p:nvPicPr>
          <p:cNvPr id="11"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5"/>
            </a:solidFill>
          </a:ln>
          <a:effectLst/>
          <a:scene3d>
            <a:camera prst="orthographicFront"/>
            <a:lightRig rig="contrasting" dir="t">
              <a:rot lat="0" lon="0" rev="3000000"/>
            </a:lightRig>
          </a:scene3d>
          <a:sp3d contourW="7620">
            <a:bevelT w="95250" h="31750"/>
            <a:contourClr>
              <a:srgbClr val="333333"/>
            </a:contourClr>
          </a:sp3d>
        </p:spPr>
      </p:pic>
      <p:sp>
        <p:nvSpPr>
          <p:cNvPr id="7" name="Text Placeholder 6"/>
          <p:cNvSpPr>
            <a:spLocks noGrp="1"/>
          </p:cNvSpPr>
          <p:nvPr>
            <p:ph type="body" sz="quarter" idx="15"/>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270682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Image + Caption - Color 6">
    <p:spTree>
      <p:nvGrpSpPr>
        <p:cNvPr id="1" name=""/>
        <p:cNvGrpSpPr/>
        <p:nvPr/>
      </p:nvGrpSpPr>
      <p:grpSpPr>
        <a:xfrm>
          <a:off x="0" y="0"/>
          <a:ext cx="0" cy="0"/>
          <a:chOff x="0" y="0"/>
          <a:chExt cx="0" cy="0"/>
        </a:xfrm>
      </p:grpSpPr>
      <p:sp>
        <p:nvSpPr>
          <p:cNvPr id="8" name="Picture Placeholder 19"/>
          <p:cNvSpPr>
            <a:spLocks noGrp="1"/>
          </p:cNvSpPr>
          <p:nvPr>
            <p:ph type="pic" sz="quarter" idx="13" hasCustomPrompt="1"/>
          </p:nvPr>
        </p:nvSpPr>
        <p:spPr>
          <a:xfrm>
            <a:off x="7987043" y="13483"/>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0" name="Content Placeholder 10"/>
          <p:cNvSpPr>
            <a:spLocks noGrp="1"/>
          </p:cNvSpPr>
          <p:nvPr>
            <p:ph sz="quarter" idx="14"/>
          </p:nvPr>
        </p:nvSpPr>
        <p:spPr>
          <a:xfrm>
            <a:off x="468314" y="1059656"/>
            <a:ext cx="8207375" cy="3024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pic>
        <p:nvPicPr>
          <p:cNvPr id="11"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6"/>
            </a:solidFill>
          </a:ln>
          <a:effectLst/>
          <a:scene3d>
            <a:camera prst="orthographicFront"/>
            <a:lightRig rig="contrasting" dir="t">
              <a:rot lat="0" lon="0" rev="3000000"/>
            </a:lightRig>
          </a:scene3d>
          <a:sp3d contourW="7620">
            <a:bevelT w="95250" h="31750"/>
            <a:contourClr>
              <a:srgbClr val="333333"/>
            </a:contourClr>
          </a:sp3d>
        </p:spPr>
      </p:pic>
      <p:sp>
        <p:nvSpPr>
          <p:cNvPr id="7" name="Text Placeholder 6"/>
          <p:cNvSpPr>
            <a:spLocks noGrp="1"/>
          </p:cNvSpPr>
          <p:nvPr>
            <p:ph type="body" sz="quarter" idx="15"/>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792365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ext/Image + Caption - Color 6">
    <p:spTree>
      <p:nvGrpSpPr>
        <p:cNvPr id="1" name=""/>
        <p:cNvGrpSpPr/>
        <p:nvPr/>
      </p:nvGrpSpPr>
      <p:grpSpPr>
        <a:xfrm>
          <a:off x="0" y="0"/>
          <a:ext cx="0" cy="0"/>
          <a:chOff x="0" y="0"/>
          <a:chExt cx="0" cy="0"/>
        </a:xfrm>
      </p:grpSpPr>
      <p:sp>
        <p:nvSpPr>
          <p:cNvPr id="8" name="Picture Placeholder 19"/>
          <p:cNvSpPr>
            <a:spLocks noGrp="1"/>
          </p:cNvSpPr>
          <p:nvPr>
            <p:ph type="pic" sz="quarter" idx="13" hasCustomPrompt="1"/>
          </p:nvPr>
        </p:nvSpPr>
        <p:spPr>
          <a:xfrm>
            <a:off x="7987043" y="13483"/>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2" name="Title 11"/>
          <p:cNvSpPr>
            <a:spLocks noGrp="1"/>
          </p:cNvSpPr>
          <p:nvPr>
            <p:ph type="title"/>
          </p:nvPr>
        </p:nvSpPr>
        <p:spPr/>
        <p:txBody>
          <a:bodyPr/>
          <a:lstStyle/>
          <a:p>
            <a:r>
              <a:rPr lang="en-US" smtClean="0"/>
              <a:t>Click to edit Master title style</a:t>
            </a:r>
            <a:endParaRPr lang="en-IN"/>
          </a:p>
        </p:txBody>
      </p:sp>
      <p:sp>
        <p:nvSpPr>
          <p:cNvPr id="14" name="Content Placeholder 13"/>
          <p:cNvSpPr>
            <a:spLocks noGrp="1"/>
          </p:cNvSpPr>
          <p:nvPr>
            <p:ph sz="quarter" idx="14"/>
          </p:nvPr>
        </p:nvSpPr>
        <p:spPr>
          <a:xfrm>
            <a:off x="3582090" y="1829168"/>
            <a:ext cx="1800000" cy="1350000"/>
          </a:xfrm>
          <a:prstGeom prst="ellipse">
            <a:avLst/>
          </a:prstGeom>
          <a:solidFill>
            <a:schemeClr val="bg2">
              <a:lumMod val="50000"/>
            </a:schemeClr>
          </a:solidFill>
          <a:ln w="76200">
            <a:noFill/>
          </a:ln>
        </p:spPr>
        <p:txBody>
          <a:bodyPr anchor="ctr">
            <a:normAutofit/>
          </a:bodyPr>
          <a:lstStyle>
            <a:lvl1pPr algn="ctr">
              <a:buNone/>
              <a:defRPr sz="2000" b="1">
                <a:solidFill>
                  <a:schemeClr val="bg1"/>
                </a:solidFill>
              </a:defRPr>
            </a:lvl1pPr>
          </a:lstStyle>
          <a:p>
            <a:pPr lvl="0"/>
            <a:r>
              <a:rPr lang="en-US" smtClean="0"/>
              <a:t>Click to edit Master text styles</a:t>
            </a:r>
          </a:p>
        </p:txBody>
      </p:sp>
      <p:sp>
        <p:nvSpPr>
          <p:cNvPr id="18" name="Text Placeholder 15"/>
          <p:cNvSpPr>
            <a:spLocks noGrp="1"/>
          </p:cNvSpPr>
          <p:nvPr>
            <p:ph type="body" sz="quarter" idx="17"/>
          </p:nvPr>
        </p:nvSpPr>
        <p:spPr>
          <a:xfrm>
            <a:off x="5652120" y="944724"/>
            <a:ext cx="1188000" cy="891000"/>
          </a:xfrm>
          <a:prstGeom prst="ellipse">
            <a:avLst/>
          </a:prstGeom>
          <a:solidFill>
            <a:schemeClr val="accent5"/>
          </a:solidFill>
        </p:spPr>
        <p:txBody>
          <a:bodyPr anchor="ctr">
            <a:normAutofit/>
          </a:bodyPr>
          <a:lstStyle>
            <a:lvl1pPr marL="0" indent="0">
              <a:buNone/>
              <a:defRPr sz="1400">
                <a:solidFill>
                  <a:schemeClr val="bg1"/>
                </a:solidFill>
              </a:defRPr>
            </a:lvl1pPr>
          </a:lstStyle>
          <a:p>
            <a:pPr lvl="0"/>
            <a:r>
              <a:rPr lang="en-US" smtClean="0"/>
              <a:t>Click to edit Master text styles</a:t>
            </a:r>
          </a:p>
        </p:txBody>
      </p:sp>
      <p:sp>
        <p:nvSpPr>
          <p:cNvPr id="19" name="Text Placeholder 15"/>
          <p:cNvSpPr>
            <a:spLocks noGrp="1"/>
          </p:cNvSpPr>
          <p:nvPr>
            <p:ph type="body" sz="quarter" idx="18"/>
          </p:nvPr>
        </p:nvSpPr>
        <p:spPr>
          <a:xfrm>
            <a:off x="5868210" y="3112618"/>
            <a:ext cx="1188000" cy="891000"/>
          </a:xfrm>
          <a:prstGeom prst="ellipse">
            <a:avLst/>
          </a:prstGeom>
          <a:solidFill>
            <a:schemeClr val="accent6"/>
          </a:solidFill>
        </p:spPr>
        <p:txBody>
          <a:bodyPr anchor="ctr">
            <a:normAutofit/>
          </a:bodyPr>
          <a:lstStyle>
            <a:lvl1pPr marL="0" indent="0">
              <a:buNone/>
              <a:defRPr sz="1400">
                <a:solidFill>
                  <a:schemeClr val="bg1"/>
                </a:solidFill>
              </a:defRPr>
            </a:lvl1pPr>
          </a:lstStyle>
          <a:p>
            <a:pPr lvl="0"/>
            <a:r>
              <a:rPr lang="en-US" smtClean="0"/>
              <a:t>Click to edit Master text styles</a:t>
            </a:r>
          </a:p>
        </p:txBody>
      </p:sp>
      <p:sp>
        <p:nvSpPr>
          <p:cNvPr id="21" name="Text Placeholder 15"/>
          <p:cNvSpPr>
            <a:spLocks noGrp="1"/>
          </p:cNvSpPr>
          <p:nvPr>
            <p:ph type="body" sz="quarter" idx="20"/>
          </p:nvPr>
        </p:nvSpPr>
        <p:spPr>
          <a:xfrm>
            <a:off x="6372200" y="1984534"/>
            <a:ext cx="1188000" cy="891000"/>
          </a:xfrm>
          <a:prstGeom prst="ellipse">
            <a:avLst/>
          </a:prstGeom>
          <a:solidFill>
            <a:schemeClr val="accent4"/>
          </a:solidFill>
        </p:spPr>
        <p:txBody>
          <a:bodyPr anchor="ctr">
            <a:normAutofit/>
          </a:bodyPr>
          <a:lstStyle>
            <a:lvl1pPr marL="0" indent="0">
              <a:buNone/>
              <a:defRPr sz="1400">
                <a:solidFill>
                  <a:schemeClr val="bg1"/>
                </a:solidFill>
              </a:defRPr>
            </a:lvl1pPr>
          </a:lstStyle>
          <a:p>
            <a:pPr lvl="0"/>
            <a:r>
              <a:rPr lang="en-US" smtClean="0"/>
              <a:t>Click to edit Master text styles</a:t>
            </a:r>
          </a:p>
        </p:txBody>
      </p:sp>
      <p:sp>
        <p:nvSpPr>
          <p:cNvPr id="33" name="Right Arrow 32"/>
          <p:cNvSpPr/>
          <p:nvPr/>
        </p:nvSpPr>
        <p:spPr>
          <a:xfrm rot="19588799" flipH="1">
            <a:off x="5222105" y="1698951"/>
            <a:ext cx="360000" cy="27000"/>
          </a:xfrm>
          <a:prstGeom prst="rightArrow">
            <a:avLst/>
          </a:prstGeom>
          <a:solidFill>
            <a:schemeClr val="tx2">
              <a:lumMod val="75000"/>
            </a:schemeClr>
          </a:solidFill>
          <a:ln w="1270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sp>
        <p:nvSpPr>
          <p:cNvPr id="34" name="Right Arrow 33"/>
          <p:cNvSpPr/>
          <p:nvPr/>
        </p:nvSpPr>
        <p:spPr>
          <a:xfrm rot="424145" flipH="1">
            <a:off x="5658380" y="2328519"/>
            <a:ext cx="349179" cy="92453"/>
          </a:xfrm>
          <a:prstGeom prst="rightArrow">
            <a:avLst/>
          </a:prstGeom>
          <a:solidFill>
            <a:schemeClr val="tx2">
              <a:lumMod val="75000"/>
            </a:schemeClr>
          </a:solidFill>
          <a:ln w="1270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sp>
        <p:nvSpPr>
          <p:cNvPr id="35" name="Right Arrow 34"/>
          <p:cNvSpPr/>
          <p:nvPr/>
        </p:nvSpPr>
        <p:spPr>
          <a:xfrm rot="2271980" flipH="1">
            <a:off x="5498991" y="3033013"/>
            <a:ext cx="360000" cy="27000"/>
          </a:xfrm>
          <a:prstGeom prst="rightArrow">
            <a:avLst/>
          </a:prstGeom>
          <a:solidFill>
            <a:schemeClr val="tx2">
              <a:lumMod val="75000"/>
            </a:schemeClr>
          </a:solidFill>
          <a:ln w="1270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spTree>
    <p:extLst>
      <p:ext uri="{BB962C8B-B14F-4D97-AF65-F5344CB8AC3E}">
        <p14:creationId xmlns:p14="http://schemas.microsoft.com/office/powerpoint/2010/main" val="2500343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Text/Image + Caption - Color 6">
    <p:spTree>
      <p:nvGrpSpPr>
        <p:cNvPr id="1" name=""/>
        <p:cNvGrpSpPr/>
        <p:nvPr/>
      </p:nvGrpSpPr>
      <p:grpSpPr>
        <a:xfrm>
          <a:off x="0" y="0"/>
          <a:ext cx="0" cy="0"/>
          <a:chOff x="0" y="0"/>
          <a:chExt cx="0" cy="0"/>
        </a:xfrm>
      </p:grpSpPr>
      <p:sp>
        <p:nvSpPr>
          <p:cNvPr id="22" name="Isosceles Triangle 21"/>
          <p:cNvSpPr/>
          <p:nvPr/>
        </p:nvSpPr>
        <p:spPr>
          <a:xfrm rot="7622408">
            <a:off x="3170856" y="1091276"/>
            <a:ext cx="228165" cy="1080000"/>
          </a:xfrm>
          <a:prstGeom prst="triangle">
            <a:avLst/>
          </a:prstGeom>
          <a:solidFill>
            <a:schemeClr val="accent3"/>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sp>
        <p:nvSpPr>
          <p:cNvPr id="23" name="Isosceles Triangle 22"/>
          <p:cNvSpPr/>
          <p:nvPr/>
        </p:nvSpPr>
        <p:spPr>
          <a:xfrm rot="5400000">
            <a:off x="2900778" y="2030284"/>
            <a:ext cx="228165" cy="1080000"/>
          </a:xfrm>
          <a:prstGeom prst="triangle">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sp>
        <p:nvSpPr>
          <p:cNvPr id="25" name="Isosceles Triangle 24"/>
          <p:cNvSpPr/>
          <p:nvPr/>
        </p:nvSpPr>
        <p:spPr>
          <a:xfrm rot="13977592" flipH="1">
            <a:off x="5790671" y="1057522"/>
            <a:ext cx="228165" cy="1080000"/>
          </a:xfrm>
          <a:prstGeom prst="triangle">
            <a:avLst/>
          </a:prstGeom>
          <a:solidFill>
            <a:schemeClr val="accent5"/>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sp>
        <p:nvSpPr>
          <p:cNvPr id="26" name="Isosceles Triangle 25"/>
          <p:cNvSpPr/>
          <p:nvPr/>
        </p:nvSpPr>
        <p:spPr>
          <a:xfrm rot="16200000" flipH="1">
            <a:off x="6021314" y="2025105"/>
            <a:ext cx="228165" cy="1080000"/>
          </a:xfrm>
          <a:prstGeom prst="triangle">
            <a:avLst/>
          </a:pr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sp>
        <p:nvSpPr>
          <p:cNvPr id="8" name="Picture Placeholder 19"/>
          <p:cNvSpPr>
            <a:spLocks noGrp="1"/>
          </p:cNvSpPr>
          <p:nvPr>
            <p:ph type="pic" sz="quarter" idx="13" hasCustomPrompt="1"/>
          </p:nvPr>
        </p:nvSpPr>
        <p:spPr>
          <a:xfrm>
            <a:off x="7987043" y="13483"/>
            <a:ext cx="1008000" cy="465535"/>
          </a:xfrm>
        </p:spPr>
        <p:txBody>
          <a:bodyPr>
            <a:noAutofit/>
          </a:bodyPr>
          <a:lstStyle>
            <a:lvl1pPr>
              <a:buNone/>
              <a:defRPr sz="1400"/>
            </a:lvl1pPr>
          </a:lstStyle>
          <a:p>
            <a:r>
              <a:rPr lang="en-US" dirty="0" smtClean="0"/>
              <a:t>Client Logo</a:t>
            </a:r>
            <a:endParaRPr lang="en-IN" dirty="0"/>
          </a:p>
        </p:txBody>
      </p:sp>
      <p:sp>
        <p:nvSpPr>
          <p:cNvPr id="9" name="Text Placeholder 8"/>
          <p:cNvSpPr>
            <a:spLocks noGrp="1"/>
          </p:cNvSpPr>
          <p:nvPr>
            <p:ph type="body" sz="quarter" idx="11"/>
          </p:nvPr>
        </p:nvSpPr>
        <p:spPr>
          <a:xfrm>
            <a:off x="467544" y="4158396"/>
            <a:ext cx="8208000" cy="357570"/>
          </a:xfrm>
        </p:spPr>
        <p:txBody>
          <a:bodyPr anchor="ctr">
            <a:noAutofit/>
          </a:bodyPr>
          <a:lstStyle>
            <a:lvl1pPr marL="0" indent="0" algn="ctr">
              <a:buNone/>
              <a:defRPr sz="2100">
                <a:solidFill>
                  <a:schemeClr val="tx1"/>
                </a:solidFill>
              </a:defRPr>
            </a:lvl1pPr>
          </a:lstStyle>
          <a:p>
            <a:pPr lvl="0"/>
            <a:r>
              <a:rPr lang="en-US" smtClean="0"/>
              <a:t>Click to edit Master text styles</a:t>
            </a:r>
          </a:p>
        </p:txBody>
      </p:sp>
      <p:sp>
        <p:nvSpPr>
          <p:cNvPr id="12" name="Title 11"/>
          <p:cNvSpPr>
            <a:spLocks noGrp="1"/>
          </p:cNvSpPr>
          <p:nvPr>
            <p:ph type="title"/>
          </p:nvPr>
        </p:nvSpPr>
        <p:spPr/>
        <p:txBody>
          <a:bodyPr/>
          <a:lstStyle/>
          <a:p>
            <a:r>
              <a:rPr lang="en-US" smtClean="0"/>
              <a:t>Click to edit Master title style</a:t>
            </a:r>
            <a:endParaRPr lang="en-IN"/>
          </a:p>
        </p:txBody>
      </p:sp>
      <p:sp>
        <p:nvSpPr>
          <p:cNvPr id="14" name="Content Placeholder 13"/>
          <p:cNvSpPr>
            <a:spLocks noGrp="1"/>
          </p:cNvSpPr>
          <p:nvPr>
            <p:ph sz="quarter" idx="14"/>
          </p:nvPr>
        </p:nvSpPr>
        <p:spPr>
          <a:xfrm>
            <a:off x="3667815" y="1893461"/>
            <a:ext cx="1800000" cy="1350000"/>
          </a:xfrm>
          <a:prstGeom prst="ellipse">
            <a:avLst/>
          </a:prstGeom>
          <a:solidFill>
            <a:schemeClr val="bg1">
              <a:lumMod val="65000"/>
            </a:schemeClr>
          </a:solidFill>
          <a:ln w="76200">
            <a:solidFill>
              <a:schemeClr val="bg1"/>
            </a:solidFill>
          </a:ln>
        </p:spPr>
        <p:txBody>
          <a:bodyPr anchor="ctr">
            <a:normAutofit/>
          </a:bodyPr>
          <a:lstStyle>
            <a:lvl1pPr algn="ctr">
              <a:buNone/>
              <a:defRPr sz="2000" b="1">
                <a:solidFill>
                  <a:schemeClr val="bg1"/>
                </a:solidFill>
              </a:defRPr>
            </a:lvl1pPr>
          </a:lstStyle>
          <a:p>
            <a:pPr lvl="0"/>
            <a:r>
              <a:rPr lang="en-US" smtClean="0"/>
              <a:t>Click to edit Master text styles</a:t>
            </a:r>
          </a:p>
        </p:txBody>
      </p:sp>
      <p:sp>
        <p:nvSpPr>
          <p:cNvPr id="16" name="Text Placeholder 15"/>
          <p:cNvSpPr>
            <a:spLocks noGrp="1"/>
          </p:cNvSpPr>
          <p:nvPr>
            <p:ph type="body" sz="quarter" idx="15"/>
          </p:nvPr>
        </p:nvSpPr>
        <p:spPr>
          <a:xfrm>
            <a:off x="539840" y="1167645"/>
            <a:ext cx="2592000" cy="459000"/>
          </a:xfrm>
          <a:prstGeom prst="rect">
            <a:avLst/>
          </a:prstGeom>
          <a:solidFill>
            <a:schemeClr val="accent3"/>
          </a:solidFill>
        </p:spPr>
        <p:txBody>
          <a:bodyPr anchor="ctr"/>
          <a:lstStyle>
            <a:lvl1pPr>
              <a:buNone/>
              <a:defRPr sz="1400">
                <a:solidFill>
                  <a:schemeClr val="bg1"/>
                </a:solidFill>
              </a:defRPr>
            </a:lvl1pPr>
          </a:lstStyle>
          <a:p>
            <a:pPr lvl="0"/>
            <a:r>
              <a:rPr lang="en-US" smtClean="0"/>
              <a:t>Click to edit Master text styles</a:t>
            </a:r>
          </a:p>
        </p:txBody>
      </p:sp>
      <p:sp>
        <p:nvSpPr>
          <p:cNvPr id="17" name="Text Placeholder 15"/>
          <p:cNvSpPr>
            <a:spLocks noGrp="1"/>
          </p:cNvSpPr>
          <p:nvPr>
            <p:ph type="body" sz="quarter" idx="16"/>
          </p:nvPr>
        </p:nvSpPr>
        <p:spPr>
          <a:xfrm>
            <a:off x="539840" y="3516855"/>
            <a:ext cx="2592000" cy="459000"/>
          </a:xfrm>
          <a:prstGeom prst="rect">
            <a:avLst/>
          </a:prstGeom>
          <a:solidFill>
            <a:schemeClr val="accent1"/>
          </a:solidFill>
        </p:spPr>
        <p:txBody>
          <a:bodyPr anchor="ctr"/>
          <a:lstStyle>
            <a:lvl1pPr>
              <a:buNone/>
              <a:defRPr sz="1400">
                <a:solidFill>
                  <a:schemeClr val="bg1"/>
                </a:solidFill>
              </a:defRPr>
            </a:lvl1pPr>
          </a:lstStyle>
          <a:p>
            <a:pPr lvl="0"/>
            <a:r>
              <a:rPr lang="en-US" smtClean="0"/>
              <a:t>Click to edit Master text styles</a:t>
            </a:r>
          </a:p>
        </p:txBody>
      </p:sp>
      <p:sp>
        <p:nvSpPr>
          <p:cNvPr id="18" name="Text Placeholder 15"/>
          <p:cNvSpPr>
            <a:spLocks noGrp="1"/>
          </p:cNvSpPr>
          <p:nvPr>
            <p:ph type="body" sz="quarter" idx="17"/>
          </p:nvPr>
        </p:nvSpPr>
        <p:spPr>
          <a:xfrm>
            <a:off x="6012160" y="1155323"/>
            <a:ext cx="2592000" cy="459000"/>
          </a:xfrm>
          <a:prstGeom prst="rect">
            <a:avLst/>
          </a:prstGeom>
          <a:solidFill>
            <a:schemeClr val="accent5"/>
          </a:solidFill>
        </p:spPr>
        <p:txBody>
          <a:bodyPr anchor="ctr">
            <a:normAutofit/>
          </a:bodyPr>
          <a:lstStyle>
            <a:lvl1pPr>
              <a:buNone/>
              <a:defRPr sz="1400">
                <a:solidFill>
                  <a:schemeClr val="bg1"/>
                </a:solidFill>
              </a:defRPr>
            </a:lvl1pPr>
          </a:lstStyle>
          <a:p>
            <a:pPr lvl="0"/>
            <a:r>
              <a:rPr lang="en-US" smtClean="0"/>
              <a:t>Click to edit Master text styles</a:t>
            </a:r>
          </a:p>
        </p:txBody>
      </p:sp>
      <p:sp>
        <p:nvSpPr>
          <p:cNvPr id="19" name="Text Placeholder 15"/>
          <p:cNvSpPr>
            <a:spLocks noGrp="1"/>
          </p:cNvSpPr>
          <p:nvPr>
            <p:ph type="body" sz="quarter" idx="18"/>
          </p:nvPr>
        </p:nvSpPr>
        <p:spPr>
          <a:xfrm>
            <a:off x="6011400" y="3516120"/>
            <a:ext cx="2592000" cy="459000"/>
          </a:xfrm>
          <a:prstGeom prst="rect">
            <a:avLst/>
          </a:prstGeom>
          <a:solidFill>
            <a:schemeClr val="accent6"/>
          </a:solidFill>
        </p:spPr>
        <p:txBody>
          <a:bodyPr anchor="ctr">
            <a:normAutofit/>
          </a:bodyPr>
          <a:lstStyle>
            <a:lvl1pPr>
              <a:buNone/>
              <a:defRPr sz="1400">
                <a:solidFill>
                  <a:schemeClr val="bg1"/>
                </a:solidFill>
              </a:defRPr>
            </a:lvl1pPr>
          </a:lstStyle>
          <a:p>
            <a:pPr lvl="0"/>
            <a:r>
              <a:rPr lang="en-US" smtClean="0"/>
              <a:t>Click to edit Master text styles</a:t>
            </a:r>
          </a:p>
        </p:txBody>
      </p:sp>
      <p:sp>
        <p:nvSpPr>
          <p:cNvPr id="20" name="Text Placeholder 15"/>
          <p:cNvSpPr>
            <a:spLocks noGrp="1"/>
          </p:cNvSpPr>
          <p:nvPr>
            <p:ph type="body" sz="quarter" idx="19"/>
          </p:nvPr>
        </p:nvSpPr>
        <p:spPr>
          <a:xfrm>
            <a:off x="539840" y="2349026"/>
            <a:ext cx="2592000" cy="459000"/>
          </a:xfrm>
          <a:prstGeom prst="rect">
            <a:avLst/>
          </a:prstGeom>
          <a:solidFill>
            <a:schemeClr val="accent2"/>
          </a:solidFill>
        </p:spPr>
        <p:txBody>
          <a:bodyPr anchor="ctr">
            <a:normAutofit/>
          </a:bodyPr>
          <a:lstStyle>
            <a:lvl1pPr>
              <a:buNone/>
              <a:defRPr sz="1400">
                <a:solidFill>
                  <a:schemeClr val="bg1"/>
                </a:solidFill>
              </a:defRPr>
            </a:lvl1pPr>
          </a:lstStyle>
          <a:p>
            <a:pPr lvl="0"/>
            <a:r>
              <a:rPr lang="en-US" smtClean="0"/>
              <a:t>Click to edit Master text styles</a:t>
            </a:r>
          </a:p>
        </p:txBody>
      </p:sp>
      <p:sp>
        <p:nvSpPr>
          <p:cNvPr id="21" name="Text Placeholder 15"/>
          <p:cNvSpPr>
            <a:spLocks noGrp="1"/>
          </p:cNvSpPr>
          <p:nvPr>
            <p:ph type="body" sz="quarter" idx="20"/>
          </p:nvPr>
        </p:nvSpPr>
        <p:spPr>
          <a:xfrm>
            <a:off x="6014020" y="2335474"/>
            <a:ext cx="2592000" cy="459000"/>
          </a:xfrm>
          <a:prstGeom prst="rect">
            <a:avLst/>
          </a:prstGeom>
          <a:solidFill>
            <a:schemeClr val="accent4"/>
          </a:solidFill>
        </p:spPr>
        <p:txBody>
          <a:bodyPr anchor="ctr">
            <a:normAutofit/>
          </a:bodyPr>
          <a:lstStyle>
            <a:lvl1pPr>
              <a:buNone/>
              <a:defRPr sz="1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9211533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win Image">
    <p:spTree>
      <p:nvGrpSpPr>
        <p:cNvPr id="1" name=""/>
        <p:cNvGrpSpPr/>
        <p:nvPr/>
      </p:nvGrpSpPr>
      <p:grpSpPr>
        <a:xfrm>
          <a:off x="0" y="0"/>
          <a:ext cx="0" cy="0"/>
          <a:chOff x="0" y="0"/>
          <a:chExt cx="0" cy="0"/>
        </a:xfrm>
      </p:grpSpPr>
      <p:pic>
        <p:nvPicPr>
          <p:cNvPr id="9" name="Picture 2" descr="http://hansacequity.com/wp-content/themes/new_cequity/images/new_logo.png"/>
          <p:cNvPicPr>
            <a:picLocks noChangeAspect="1" noChangeArrowheads="1"/>
          </p:cNvPicPr>
          <p:nvPr/>
        </p:nvPicPr>
        <p:blipFill>
          <a:blip r:embed="rId2" cstate="print"/>
          <a:srcRect/>
          <a:stretch>
            <a:fillRect/>
          </a:stretch>
        </p:blipFill>
        <p:spPr bwMode="auto">
          <a:xfrm>
            <a:off x="7938960" y="4677984"/>
            <a:ext cx="1058124" cy="398514"/>
          </a:xfrm>
          <a:prstGeom prst="rect">
            <a:avLst/>
          </a:prstGeom>
          <a:noFill/>
        </p:spPr>
      </p:pic>
      <p:pic>
        <p:nvPicPr>
          <p:cNvPr id="10" name="Picture 2"/>
          <p:cNvPicPr>
            <a:picLocks noChangeAspect="1" noChangeArrowheads="1"/>
          </p:cNvPicPr>
          <p:nvPr/>
        </p:nvPicPr>
        <p:blipFill>
          <a:blip r:embed="rId3" cstate="print"/>
          <a:srcRect/>
          <a:stretch>
            <a:fillRect/>
          </a:stretch>
        </p:blipFill>
        <p:spPr bwMode="auto">
          <a:xfrm>
            <a:off x="20506" y="4549693"/>
            <a:ext cx="9808078" cy="584597"/>
          </a:xfrm>
          <a:prstGeom prst="rect">
            <a:avLst/>
          </a:prstGeom>
          <a:noFill/>
          <a:ln w="9525">
            <a:noFill/>
            <a:miter lim="800000"/>
            <a:headEnd/>
            <a:tailEnd/>
          </a:ln>
          <a:effectLst/>
        </p:spPr>
      </p:pic>
      <p:sp>
        <p:nvSpPr>
          <p:cNvPr id="16" name="Text Placeholder 15"/>
          <p:cNvSpPr>
            <a:spLocks noGrp="1"/>
          </p:cNvSpPr>
          <p:nvPr>
            <p:ph type="body" sz="quarter" idx="16"/>
          </p:nvPr>
        </p:nvSpPr>
        <p:spPr>
          <a:xfrm>
            <a:off x="0" y="4030266"/>
            <a:ext cx="4572000" cy="539706"/>
          </a:xfrm>
        </p:spPr>
        <p:txBody>
          <a:bodyPr anchor="ctr">
            <a:noAutofit/>
          </a:bodyPr>
          <a:lstStyle>
            <a:lvl1pPr algn="ctr">
              <a:buNone/>
              <a:defRPr sz="2800" b="1">
                <a:solidFill>
                  <a:schemeClr val="tx1"/>
                </a:solidFill>
              </a:defRPr>
            </a:lvl1pPr>
          </a:lstStyle>
          <a:p>
            <a:pPr lvl="0"/>
            <a:r>
              <a:rPr lang="en-US" smtClean="0"/>
              <a:t>Click to edit Master text styles</a:t>
            </a:r>
          </a:p>
        </p:txBody>
      </p:sp>
      <p:sp>
        <p:nvSpPr>
          <p:cNvPr id="18" name="Text Placeholder 15"/>
          <p:cNvSpPr>
            <a:spLocks noGrp="1"/>
          </p:cNvSpPr>
          <p:nvPr>
            <p:ph type="body" sz="quarter" idx="17"/>
          </p:nvPr>
        </p:nvSpPr>
        <p:spPr>
          <a:xfrm>
            <a:off x="4572000" y="4029912"/>
            <a:ext cx="4572000" cy="539706"/>
          </a:xfrm>
        </p:spPr>
        <p:txBody>
          <a:bodyPr anchor="ctr">
            <a:noAutofit/>
          </a:bodyPr>
          <a:lstStyle>
            <a:lvl1pPr algn="ctr">
              <a:buNone/>
              <a:defRPr sz="2800" b="1">
                <a:solidFill>
                  <a:schemeClr val="tx1"/>
                </a:solidFill>
              </a:defRPr>
            </a:lvl1pPr>
          </a:lstStyle>
          <a:p>
            <a:pPr lvl="0"/>
            <a:r>
              <a:rPr lang="en-US" smtClean="0"/>
              <a:t>Click to edit Master text styles</a:t>
            </a:r>
          </a:p>
        </p:txBody>
      </p:sp>
      <p:sp>
        <p:nvSpPr>
          <p:cNvPr id="20" name="Picture Placeholder 19"/>
          <p:cNvSpPr>
            <a:spLocks noGrp="1"/>
          </p:cNvSpPr>
          <p:nvPr>
            <p:ph type="pic" sz="quarter" idx="18"/>
          </p:nvPr>
        </p:nvSpPr>
        <p:spPr>
          <a:xfrm>
            <a:off x="-15766" y="0"/>
            <a:ext cx="4572000" cy="4029912"/>
          </a:xfrm>
        </p:spPr>
        <p:txBody>
          <a:bodyPr/>
          <a:lstStyle/>
          <a:p>
            <a:r>
              <a:rPr lang="en-US" smtClean="0"/>
              <a:t>Click icon to add picture</a:t>
            </a:r>
            <a:endParaRPr lang="en-IN"/>
          </a:p>
        </p:txBody>
      </p:sp>
      <p:sp>
        <p:nvSpPr>
          <p:cNvPr id="21" name="Picture Placeholder 19"/>
          <p:cNvSpPr>
            <a:spLocks noGrp="1"/>
          </p:cNvSpPr>
          <p:nvPr>
            <p:ph type="pic" sz="quarter" idx="19"/>
          </p:nvPr>
        </p:nvSpPr>
        <p:spPr>
          <a:xfrm>
            <a:off x="4545505" y="6465"/>
            <a:ext cx="4572000" cy="4029912"/>
          </a:xfrm>
        </p:spPr>
        <p:txBody>
          <a:bodyPr/>
          <a:lstStyle/>
          <a:p>
            <a:r>
              <a:rPr lang="en-US" smtClean="0"/>
              <a:t>Click icon to add picture</a:t>
            </a:r>
            <a:endParaRPr lang="en-IN"/>
          </a:p>
        </p:txBody>
      </p:sp>
    </p:spTree>
    <p:extLst>
      <p:ext uri="{BB962C8B-B14F-4D97-AF65-F5344CB8AC3E}">
        <p14:creationId xmlns:p14="http://schemas.microsoft.com/office/powerpoint/2010/main" val="3567483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1_Background Image +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1" name="Text Placeholder 10"/>
          <p:cNvSpPr>
            <a:spLocks noGrp="1"/>
          </p:cNvSpPr>
          <p:nvPr>
            <p:ph type="body" sz="quarter" idx="11"/>
          </p:nvPr>
        </p:nvSpPr>
        <p:spPr>
          <a:xfrm>
            <a:off x="323528" y="3003798"/>
            <a:ext cx="4248472" cy="1457325"/>
          </a:xfrm>
        </p:spPr>
        <p:txBody>
          <a:bodyPr>
            <a:normAutofit/>
          </a:bodyPr>
          <a:lstStyle>
            <a:lvl1pPr marL="0" indent="0">
              <a:buNone/>
              <a:defRPr sz="3200" b="0">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1"/>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8"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475493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2_Background Image +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1" name="Text Placeholder 10"/>
          <p:cNvSpPr>
            <a:spLocks noGrp="1"/>
          </p:cNvSpPr>
          <p:nvPr>
            <p:ph type="body" sz="quarter" idx="11"/>
          </p:nvPr>
        </p:nvSpPr>
        <p:spPr>
          <a:xfrm>
            <a:off x="323528" y="3003798"/>
            <a:ext cx="4248472" cy="1457325"/>
          </a:xfrm>
        </p:spPr>
        <p:txBody>
          <a:bodyPr>
            <a:normAutofit/>
          </a:bodyPr>
          <a:lstStyle>
            <a:lvl1pPr marL="0" indent="0">
              <a:buNone/>
              <a:defRPr sz="3200" b="0">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2"/>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10"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2866334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3_Background Image +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1" name="Text Placeholder 10"/>
          <p:cNvSpPr>
            <a:spLocks noGrp="1"/>
          </p:cNvSpPr>
          <p:nvPr>
            <p:ph type="body" sz="quarter" idx="11"/>
          </p:nvPr>
        </p:nvSpPr>
        <p:spPr>
          <a:xfrm>
            <a:off x="323528" y="3003798"/>
            <a:ext cx="4248472" cy="1457325"/>
          </a:xfrm>
        </p:spPr>
        <p:txBody>
          <a:bodyPr>
            <a:normAutofit/>
          </a:bodyPr>
          <a:lstStyle>
            <a:lvl1pPr marL="0" indent="0">
              <a:buNone/>
              <a:defRPr sz="3200" b="0">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3"/>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9"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741155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4_Background Image +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1" name="Text Placeholder 10"/>
          <p:cNvSpPr>
            <a:spLocks noGrp="1"/>
          </p:cNvSpPr>
          <p:nvPr>
            <p:ph type="body" sz="quarter" idx="11"/>
          </p:nvPr>
        </p:nvSpPr>
        <p:spPr>
          <a:xfrm>
            <a:off x="323528" y="3003798"/>
            <a:ext cx="4248472" cy="1457325"/>
          </a:xfrm>
        </p:spPr>
        <p:txBody>
          <a:bodyPr>
            <a:normAutofit/>
          </a:bodyPr>
          <a:lstStyle>
            <a:lvl1pPr marL="0" indent="0">
              <a:buNone/>
              <a:defRPr sz="3200" b="0">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4"/>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9"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9676802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5_Background Image +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1" name="Text Placeholder 10"/>
          <p:cNvSpPr>
            <a:spLocks noGrp="1"/>
          </p:cNvSpPr>
          <p:nvPr>
            <p:ph type="body" sz="quarter" idx="11"/>
          </p:nvPr>
        </p:nvSpPr>
        <p:spPr>
          <a:xfrm>
            <a:off x="323528" y="3003798"/>
            <a:ext cx="4248472" cy="1457325"/>
          </a:xfrm>
        </p:spPr>
        <p:txBody>
          <a:bodyPr>
            <a:normAutofit/>
          </a:bodyPr>
          <a:lstStyle>
            <a:lvl1pPr marL="0" indent="0">
              <a:buNone/>
              <a:defRPr sz="3200" b="0">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5"/>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9"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278216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stretch>
            <a:fillRect/>
          </a:stretch>
        </p:blipFill>
        <p:spPr>
          <a:xfrm>
            <a:off x="0" y="2895786"/>
            <a:ext cx="9144000" cy="1350151"/>
          </a:xfrm>
          <a:prstGeom prst="rect">
            <a:avLst/>
          </a:prstGeom>
        </p:spPr>
      </p:pic>
      <p:sp>
        <p:nvSpPr>
          <p:cNvPr id="10" name="Text Placeholder 9"/>
          <p:cNvSpPr>
            <a:spLocks noGrp="1"/>
          </p:cNvSpPr>
          <p:nvPr>
            <p:ph type="body" sz="quarter" idx="11"/>
          </p:nvPr>
        </p:nvSpPr>
        <p:spPr>
          <a:xfrm>
            <a:off x="611560" y="2916258"/>
            <a:ext cx="7632848" cy="1296144"/>
          </a:xfrm>
        </p:spPr>
        <p:txBody>
          <a:bodyPr anchor="ctr"/>
          <a:lstStyle>
            <a:lvl1pPr marL="0" indent="0">
              <a:buNone/>
              <a:defRPr sz="3600" b="1">
                <a:solidFill>
                  <a:schemeClr val="tx1"/>
                </a:solidFill>
              </a:defRPr>
            </a:lvl1pPr>
            <a:lvl2pPr marL="0" indent="0">
              <a:buNone/>
              <a:defRPr sz="2400"/>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13"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14" name="Picture 2"/>
          <p:cNvPicPr>
            <a:picLocks noChangeAspect="1" noChangeArrowheads="1"/>
          </p:cNvPicPr>
          <p:nvPr/>
        </p:nvPicPr>
        <p:blipFill>
          <a:blip r:embed="rId3" cstate="print"/>
          <a:srcRect/>
          <a:stretch>
            <a:fillRect/>
          </a:stretch>
        </p:blipFill>
        <p:spPr bwMode="auto">
          <a:xfrm>
            <a:off x="20506" y="4549693"/>
            <a:ext cx="9808078" cy="584597"/>
          </a:xfrm>
          <a:prstGeom prst="rect">
            <a:avLst/>
          </a:prstGeom>
          <a:noFill/>
          <a:ln w="9525">
            <a:noFill/>
            <a:miter lim="800000"/>
            <a:headEnd/>
            <a:tailEnd/>
          </a:ln>
          <a:effectLst/>
        </p:spPr>
      </p:pic>
      <p:pic>
        <p:nvPicPr>
          <p:cNvPr id="15" name="Picture 2" descr="http://hansacequity.com/wp-content/themes/new_cequity/images/new_logo.png"/>
          <p:cNvPicPr>
            <a:picLocks noChangeAspect="1" noChangeArrowheads="1"/>
          </p:cNvPicPr>
          <p:nvPr/>
        </p:nvPicPr>
        <p:blipFill>
          <a:blip r:embed="rId4" cstate="print"/>
          <a:srcRect/>
          <a:stretch>
            <a:fillRect/>
          </a:stretch>
        </p:blipFill>
        <p:spPr bwMode="auto">
          <a:xfrm>
            <a:off x="7938960" y="4677984"/>
            <a:ext cx="1058124" cy="398514"/>
          </a:xfrm>
          <a:prstGeom prst="rect">
            <a:avLst/>
          </a:prstGeom>
          <a:noFill/>
        </p:spPr>
      </p:pic>
    </p:spTree>
    <p:extLst>
      <p:ext uri="{BB962C8B-B14F-4D97-AF65-F5344CB8AC3E}">
        <p14:creationId xmlns:p14="http://schemas.microsoft.com/office/powerpoint/2010/main" val="11102723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6_Background Image +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1" name="Text Placeholder 10"/>
          <p:cNvSpPr>
            <a:spLocks noGrp="1"/>
          </p:cNvSpPr>
          <p:nvPr>
            <p:ph type="body" sz="quarter" idx="11"/>
          </p:nvPr>
        </p:nvSpPr>
        <p:spPr>
          <a:xfrm>
            <a:off x="323528" y="3003798"/>
            <a:ext cx="4248472" cy="1457325"/>
          </a:xfrm>
        </p:spPr>
        <p:txBody>
          <a:bodyPr>
            <a:normAutofit/>
          </a:bodyPr>
          <a:lstStyle>
            <a:lvl1pPr marL="0" indent="0">
              <a:buNone/>
              <a:defRPr sz="3200" b="0">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6"/>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9"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607482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ransition Slide_Colored_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2" name="Content Placeholder 11"/>
          <p:cNvSpPr>
            <a:spLocks noGrp="1"/>
          </p:cNvSpPr>
          <p:nvPr>
            <p:ph sz="quarter" idx="11"/>
          </p:nvPr>
        </p:nvSpPr>
        <p:spPr>
          <a:xfrm>
            <a:off x="0" y="3111811"/>
            <a:ext cx="9144000" cy="1242306"/>
          </a:xfrm>
          <a:solidFill>
            <a:schemeClr val="bg1">
              <a:lumMod val="95000"/>
              <a:alpha val="91000"/>
            </a:schemeClr>
          </a:solidFill>
          <a:ln>
            <a:noFill/>
          </a:ln>
        </p:spPr>
        <p:txBody>
          <a:bodyPr anchor="ctr">
            <a:normAutofit/>
          </a:bodyPr>
          <a:lstStyle>
            <a:lvl1pPr marL="342900" indent="12700">
              <a:buNone/>
              <a:defRPr sz="3200" b="1">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1"/>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8"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799334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1_Transition Slide_Colored_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2" name="Content Placeholder 11"/>
          <p:cNvSpPr>
            <a:spLocks noGrp="1"/>
          </p:cNvSpPr>
          <p:nvPr>
            <p:ph sz="quarter" idx="11"/>
          </p:nvPr>
        </p:nvSpPr>
        <p:spPr>
          <a:xfrm>
            <a:off x="0" y="3111811"/>
            <a:ext cx="9144000" cy="1242306"/>
          </a:xfrm>
          <a:solidFill>
            <a:schemeClr val="bg1">
              <a:lumMod val="95000"/>
              <a:alpha val="91000"/>
            </a:schemeClr>
          </a:solidFill>
          <a:ln>
            <a:noFill/>
          </a:ln>
        </p:spPr>
        <p:txBody>
          <a:bodyPr anchor="ctr">
            <a:normAutofit/>
          </a:bodyPr>
          <a:lstStyle>
            <a:lvl1pPr marL="342900" indent="12700">
              <a:buNone/>
              <a:defRPr sz="3200" b="1">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2"/>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8"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7681569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2_Transition Slide_Colored_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2" name="Content Placeholder 11"/>
          <p:cNvSpPr>
            <a:spLocks noGrp="1"/>
          </p:cNvSpPr>
          <p:nvPr>
            <p:ph sz="quarter" idx="11"/>
          </p:nvPr>
        </p:nvSpPr>
        <p:spPr>
          <a:xfrm>
            <a:off x="0" y="3111811"/>
            <a:ext cx="9144000" cy="1242306"/>
          </a:xfrm>
          <a:solidFill>
            <a:schemeClr val="bg1">
              <a:lumMod val="95000"/>
              <a:alpha val="91000"/>
            </a:schemeClr>
          </a:solidFill>
          <a:ln>
            <a:noFill/>
          </a:ln>
        </p:spPr>
        <p:txBody>
          <a:bodyPr anchor="ctr">
            <a:normAutofit/>
          </a:bodyPr>
          <a:lstStyle>
            <a:lvl1pPr marL="342900" indent="12700">
              <a:buNone/>
              <a:defRPr sz="3200" b="1">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3"/>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8"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26173748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3_Transition Slide_Colored_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2" name="Content Placeholder 11"/>
          <p:cNvSpPr>
            <a:spLocks noGrp="1"/>
          </p:cNvSpPr>
          <p:nvPr>
            <p:ph sz="quarter" idx="11"/>
          </p:nvPr>
        </p:nvSpPr>
        <p:spPr>
          <a:xfrm>
            <a:off x="0" y="3111811"/>
            <a:ext cx="9144000" cy="1242306"/>
          </a:xfrm>
          <a:solidFill>
            <a:schemeClr val="bg1">
              <a:lumMod val="95000"/>
              <a:alpha val="91000"/>
            </a:schemeClr>
          </a:solidFill>
          <a:ln>
            <a:noFill/>
          </a:ln>
        </p:spPr>
        <p:txBody>
          <a:bodyPr anchor="ctr">
            <a:normAutofit/>
          </a:bodyPr>
          <a:lstStyle>
            <a:lvl1pPr marL="342900" indent="12700">
              <a:buNone/>
              <a:defRPr sz="3200" b="1">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4"/>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8"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6542062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4_Transition Slide_Colored_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2" name="Content Placeholder 11"/>
          <p:cNvSpPr>
            <a:spLocks noGrp="1"/>
          </p:cNvSpPr>
          <p:nvPr>
            <p:ph sz="quarter" idx="11"/>
          </p:nvPr>
        </p:nvSpPr>
        <p:spPr>
          <a:xfrm>
            <a:off x="0" y="3111811"/>
            <a:ext cx="9144000" cy="1242306"/>
          </a:xfrm>
          <a:solidFill>
            <a:schemeClr val="bg1">
              <a:lumMod val="95000"/>
              <a:alpha val="91000"/>
            </a:schemeClr>
          </a:solidFill>
          <a:ln>
            <a:noFill/>
          </a:ln>
        </p:spPr>
        <p:txBody>
          <a:bodyPr anchor="ctr">
            <a:normAutofit/>
          </a:bodyPr>
          <a:lstStyle>
            <a:lvl1pPr marL="342900" indent="12700">
              <a:buNone/>
              <a:defRPr sz="3200" b="1">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5"/>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8"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331253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5_Transition Slide_Colored_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a:p>
        </p:txBody>
      </p:sp>
      <p:sp>
        <p:nvSpPr>
          <p:cNvPr id="12" name="Content Placeholder 11"/>
          <p:cNvSpPr>
            <a:spLocks noGrp="1"/>
          </p:cNvSpPr>
          <p:nvPr>
            <p:ph sz="quarter" idx="11"/>
          </p:nvPr>
        </p:nvSpPr>
        <p:spPr>
          <a:xfrm>
            <a:off x="0" y="3111811"/>
            <a:ext cx="9144000" cy="1242306"/>
          </a:xfrm>
          <a:solidFill>
            <a:schemeClr val="bg1">
              <a:lumMod val="95000"/>
              <a:alpha val="91000"/>
            </a:schemeClr>
          </a:solidFill>
          <a:ln>
            <a:noFill/>
          </a:ln>
        </p:spPr>
        <p:txBody>
          <a:bodyPr anchor="ctr">
            <a:normAutofit/>
          </a:bodyPr>
          <a:lstStyle>
            <a:lvl1pPr marL="342900" indent="12700">
              <a:buNone/>
              <a:defRPr sz="3200" b="1">
                <a:solidFill>
                  <a:schemeClr val="tx1"/>
                </a:solidFill>
              </a:defRPr>
            </a:lvl1pPr>
          </a:lstStyle>
          <a:p>
            <a:pPr lvl="0"/>
            <a:r>
              <a:rPr lang="en-US" smtClean="0"/>
              <a:t>Click to edit Master text styles</a:t>
            </a:r>
          </a:p>
        </p:txBody>
      </p:sp>
      <p:sp>
        <p:nvSpPr>
          <p:cNvPr id="6"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6"/>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8"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2905189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Background Image + Text Box (Color 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dirty="0"/>
          </a:p>
        </p:txBody>
      </p:sp>
      <p:sp>
        <p:nvSpPr>
          <p:cNvPr id="12" name="Content Placeholder 11"/>
          <p:cNvSpPr>
            <a:spLocks noGrp="1"/>
          </p:cNvSpPr>
          <p:nvPr>
            <p:ph sz="quarter" idx="11"/>
          </p:nvPr>
        </p:nvSpPr>
        <p:spPr>
          <a:xfrm>
            <a:off x="352504" y="735546"/>
            <a:ext cx="4139952" cy="3942438"/>
          </a:xfrm>
          <a:solidFill>
            <a:schemeClr val="tx1">
              <a:lumMod val="75000"/>
              <a:alpha val="90000"/>
            </a:schemeClr>
          </a:solidFill>
          <a:ln>
            <a:noFill/>
          </a:ln>
        </p:spPr>
        <p:txBody>
          <a:bodyPr>
            <a:normAutofit/>
          </a:bodyPr>
          <a:lstStyle>
            <a:lvl1pPr marL="177800" indent="0">
              <a:buNone/>
              <a:defRPr sz="2800" b="1">
                <a:solidFill>
                  <a:schemeClr val="accent3"/>
                </a:solidFill>
              </a:defRPr>
            </a:lvl1pPr>
          </a:lstStyle>
          <a:p>
            <a:pPr lvl="0"/>
            <a:r>
              <a:rPr lang="en-US" smtClean="0"/>
              <a:t>Click to edit Master text styles</a:t>
            </a:r>
          </a:p>
          <a:p>
            <a:pPr lvl="1"/>
            <a:r>
              <a:rPr lang="en-US" smtClean="0"/>
              <a:t>Second level</a:t>
            </a:r>
          </a:p>
        </p:txBody>
      </p:sp>
      <p:sp>
        <p:nvSpPr>
          <p:cNvPr id="8" name="Text Placeholder 7"/>
          <p:cNvSpPr>
            <a:spLocks noGrp="1"/>
          </p:cNvSpPr>
          <p:nvPr>
            <p:ph type="body" sz="quarter" idx="13"/>
          </p:nvPr>
        </p:nvSpPr>
        <p:spPr>
          <a:xfrm>
            <a:off x="363756" y="1437624"/>
            <a:ext cx="4097168" cy="2862263"/>
          </a:xfrm>
        </p:spPr>
        <p:txBody>
          <a:bodyPr/>
          <a:lstStyle>
            <a:lvl1pPr marL="17780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1"/>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13"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8051550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Background Image + Text Box (Color 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dirty="0"/>
          </a:p>
        </p:txBody>
      </p:sp>
      <p:sp>
        <p:nvSpPr>
          <p:cNvPr id="12" name="Content Placeholder 11"/>
          <p:cNvSpPr>
            <a:spLocks noGrp="1"/>
          </p:cNvSpPr>
          <p:nvPr>
            <p:ph sz="quarter" idx="11"/>
          </p:nvPr>
        </p:nvSpPr>
        <p:spPr>
          <a:xfrm>
            <a:off x="352504" y="735546"/>
            <a:ext cx="4139952" cy="3942438"/>
          </a:xfrm>
          <a:solidFill>
            <a:schemeClr val="tx1">
              <a:lumMod val="75000"/>
              <a:alpha val="90000"/>
            </a:schemeClr>
          </a:solidFill>
          <a:ln>
            <a:noFill/>
          </a:ln>
        </p:spPr>
        <p:txBody>
          <a:bodyPr>
            <a:normAutofit/>
          </a:bodyPr>
          <a:lstStyle>
            <a:lvl1pPr marL="177800" indent="0">
              <a:buNone/>
              <a:defRPr sz="2800" b="1">
                <a:solidFill>
                  <a:schemeClr val="accent3"/>
                </a:solidFill>
              </a:defRPr>
            </a:lvl1pPr>
          </a:lstStyle>
          <a:p>
            <a:pPr lvl="0"/>
            <a:r>
              <a:rPr lang="en-US" smtClean="0"/>
              <a:t>Click to edit Master text styles</a:t>
            </a:r>
          </a:p>
          <a:p>
            <a:pPr lvl="1"/>
            <a:r>
              <a:rPr lang="en-US" smtClean="0"/>
              <a:t>Second level</a:t>
            </a:r>
          </a:p>
        </p:txBody>
      </p:sp>
      <p:sp>
        <p:nvSpPr>
          <p:cNvPr id="8" name="Text Placeholder 7"/>
          <p:cNvSpPr>
            <a:spLocks noGrp="1"/>
          </p:cNvSpPr>
          <p:nvPr>
            <p:ph type="body" sz="quarter" idx="13"/>
          </p:nvPr>
        </p:nvSpPr>
        <p:spPr>
          <a:xfrm>
            <a:off x="363756" y="1437624"/>
            <a:ext cx="4097168" cy="2862263"/>
          </a:xfrm>
        </p:spPr>
        <p:txBody>
          <a:bodyPr/>
          <a:lstStyle>
            <a:lvl1pPr marL="17780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2"/>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7"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24263376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Background Image + Text Box (Color 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dirty="0"/>
          </a:p>
        </p:txBody>
      </p:sp>
      <p:sp>
        <p:nvSpPr>
          <p:cNvPr id="12" name="Content Placeholder 11"/>
          <p:cNvSpPr>
            <a:spLocks noGrp="1"/>
          </p:cNvSpPr>
          <p:nvPr>
            <p:ph sz="quarter" idx="11"/>
          </p:nvPr>
        </p:nvSpPr>
        <p:spPr>
          <a:xfrm>
            <a:off x="352504" y="735546"/>
            <a:ext cx="4139952" cy="3942438"/>
          </a:xfrm>
          <a:solidFill>
            <a:schemeClr val="tx1">
              <a:lumMod val="75000"/>
              <a:alpha val="90000"/>
            </a:schemeClr>
          </a:solidFill>
          <a:ln>
            <a:noFill/>
          </a:ln>
        </p:spPr>
        <p:txBody>
          <a:bodyPr>
            <a:normAutofit/>
          </a:bodyPr>
          <a:lstStyle>
            <a:lvl1pPr marL="177800" indent="0">
              <a:buNone/>
              <a:defRPr sz="2800" b="1">
                <a:solidFill>
                  <a:schemeClr val="accent3"/>
                </a:solidFill>
              </a:defRPr>
            </a:lvl1pPr>
          </a:lstStyle>
          <a:p>
            <a:pPr lvl="0"/>
            <a:r>
              <a:rPr lang="en-US" smtClean="0"/>
              <a:t>Click to edit Master text styles</a:t>
            </a:r>
          </a:p>
          <a:p>
            <a:pPr lvl="1"/>
            <a:r>
              <a:rPr lang="en-US" smtClean="0"/>
              <a:t>Second level</a:t>
            </a:r>
          </a:p>
        </p:txBody>
      </p:sp>
      <p:sp>
        <p:nvSpPr>
          <p:cNvPr id="8" name="Text Placeholder 7"/>
          <p:cNvSpPr>
            <a:spLocks noGrp="1"/>
          </p:cNvSpPr>
          <p:nvPr>
            <p:ph type="body" sz="quarter" idx="13"/>
          </p:nvPr>
        </p:nvSpPr>
        <p:spPr>
          <a:xfrm>
            <a:off x="363756" y="1437624"/>
            <a:ext cx="4097168" cy="2862263"/>
          </a:xfrm>
        </p:spPr>
        <p:txBody>
          <a:bodyPr/>
          <a:lstStyle>
            <a:lvl1pPr marL="17780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3"/>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7"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29643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xt/Image slid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IN"/>
          </a:p>
        </p:txBody>
      </p:sp>
      <p:sp>
        <p:nvSpPr>
          <p:cNvPr id="8" name="Content Placeholder 7"/>
          <p:cNvSpPr>
            <a:spLocks noGrp="1"/>
          </p:cNvSpPr>
          <p:nvPr>
            <p:ph sz="quarter" idx="10"/>
          </p:nvPr>
        </p:nvSpPr>
        <p:spPr>
          <a:xfrm>
            <a:off x="468314" y="1015812"/>
            <a:ext cx="7776095" cy="2970610"/>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Box 3"/>
          <p:cNvSpPr txBox="1"/>
          <p:nvPr/>
        </p:nvSpPr>
        <p:spPr>
          <a:xfrm>
            <a:off x="758374" y="4248762"/>
            <a:ext cx="7614558" cy="415498"/>
          </a:xfrm>
          <a:prstGeom prst="rect">
            <a:avLst/>
          </a:prstGeom>
          <a:noFill/>
        </p:spPr>
        <p:txBody>
          <a:bodyPr wrap="square" rtlCol="0">
            <a:spAutoFit/>
          </a:bodyPr>
          <a:lstStyle/>
          <a:p>
            <a:pPr algn="ctr"/>
            <a:endParaRPr lang="en-US" sz="2100" dirty="0">
              <a:solidFill>
                <a:srgbClr val="414042">
                  <a:lumMod val="65000"/>
                  <a:lumOff val="35000"/>
                </a:srgbClr>
              </a:solidFill>
              <a:cs typeface="Arial"/>
            </a:endParaRPr>
          </a:p>
        </p:txBody>
      </p:sp>
      <p:sp>
        <p:nvSpPr>
          <p:cNvPr id="10"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Tree>
    <p:extLst>
      <p:ext uri="{BB962C8B-B14F-4D97-AF65-F5344CB8AC3E}">
        <p14:creationId xmlns:p14="http://schemas.microsoft.com/office/powerpoint/2010/main" val="26802284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3_Background Image + Text Box (Color 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dirty="0"/>
          </a:p>
        </p:txBody>
      </p:sp>
      <p:sp>
        <p:nvSpPr>
          <p:cNvPr id="12" name="Content Placeholder 11"/>
          <p:cNvSpPr>
            <a:spLocks noGrp="1"/>
          </p:cNvSpPr>
          <p:nvPr>
            <p:ph sz="quarter" idx="11"/>
          </p:nvPr>
        </p:nvSpPr>
        <p:spPr>
          <a:xfrm>
            <a:off x="352504" y="735546"/>
            <a:ext cx="4139952" cy="3942438"/>
          </a:xfrm>
          <a:solidFill>
            <a:schemeClr val="tx1">
              <a:lumMod val="75000"/>
              <a:alpha val="90000"/>
            </a:schemeClr>
          </a:solidFill>
          <a:ln>
            <a:noFill/>
          </a:ln>
        </p:spPr>
        <p:txBody>
          <a:bodyPr>
            <a:normAutofit/>
          </a:bodyPr>
          <a:lstStyle>
            <a:lvl1pPr marL="177800" indent="0">
              <a:buNone/>
              <a:defRPr sz="2800" b="1">
                <a:solidFill>
                  <a:schemeClr val="accent3"/>
                </a:solidFill>
              </a:defRPr>
            </a:lvl1pPr>
          </a:lstStyle>
          <a:p>
            <a:pPr lvl="0"/>
            <a:r>
              <a:rPr lang="en-US" smtClean="0"/>
              <a:t>Click to edit Master text styles</a:t>
            </a:r>
          </a:p>
          <a:p>
            <a:pPr lvl="1"/>
            <a:r>
              <a:rPr lang="en-US" smtClean="0"/>
              <a:t>Second level</a:t>
            </a:r>
          </a:p>
        </p:txBody>
      </p:sp>
      <p:sp>
        <p:nvSpPr>
          <p:cNvPr id="8" name="Text Placeholder 7"/>
          <p:cNvSpPr>
            <a:spLocks noGrp="1"/>
          </p:cNvSpPr>
          <p:nvPr>
            <p:ph type="body" sz="quarter" idx="13"/>
          </p:nvPr>
        </p:nvSpPr>
        <p:spPr>
          <a:xfrm>
            <a:off x="363756" y="1437624"/>
            <a:ext cx="4097168" cy="2862263"/>
          </a:xfrm>
        </p:spPr>
        <p:txBody>
          <a:bodyPr/>
          <a:lstStyle>
            <a:lvl1pPr marL="17780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4"/>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7"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6944356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4_Background Image + Text Box (Color 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dirty="0"/>
          </a:p>
        </p:txBody>
      </p:sp>
      <p:sp>
        <p:nvSpPr>
          <p:cNvPr id="12" name="Content Placeholder 11"/>
          <p:cNvSpPr>
            <a:spLocks noGrp="1"/>
          </p:cNvSpPr>
          <p:nvPr>
            <p:ph sz="quarter" idx="11"/>
          </p:nvPr>
        </p:nvSpPr>
        <p:spPr>
          <a:xfrm>
            <a:off x="352504" y="735546"/>
            <a:ext cx="4139952" cy="3942438"/>
          </a:xfrm>
          <a:solidFill>
            <a:schemeClr val="tx1">
              <a:lumMod val="75000"/>
              <a:alpha val="90000"/>
            </a:schemeClr>
          </a:solidFill>
          <a:ln>
            <a:noFill/>
          </a:ln>
        </p:spPr>
        <p:txBody>
          <a:bodyPr>
            <a:normAutofit/>
          </a:bodyPr>
          <a:lstStyle>
            <a:lvl1pPr marL="177800" indent="0">
              <a:buNone/>
              <a:defRPr sz="2800" b="1">
                <a:solidFill>
                  <a:schemeClr val="accent3"/>
                </a:solidFill>
              </a:defRPr>
            </a:lvl1pPr>
          </a:lstStyle>
          <a:p>
            <a:pPr lvl="0"/>
            <a:r>
              <a:rPr lang="en-US" smtClean="0"/>
              <a:t>Click to edit Master text styles</a:t>
            </a:r>
          </a:p>
          <a:p>
            <a:pPr lvl="1"/>
            <a:r>
              <a:rPr lang="en-US" smtClean="0"/>
              <a:t>Second level</a:t>
            </a:r>
          </a:p>
        </p:txBody>
      </p:sp>
      <p:sp>
        <p:nvSpPr>
          <p:cNvPr id="8" name="Text Placeholder 7"/>
          <p:cNvSpPr>
            <a:spLocks noGrp="1"/>
          </p:cNvSpPr>
          <p:nvPr>
            <p:ph type="body" sz="quarter" idx="13"/>
          </p:nvPr>
        </p:nvSpPr>
        <p:spPr>
          <a:xfrm>
            <a:off x="363756" y="1437624"/>
            <a:ext cx="4097168" cy="2862263"/>
          </a:xfrm>
        </p:spPr>
        <p:txBody>
          <a:bodyPr/>
          <a:lstStyle>
            <a:lvl1pPr marL="17780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5"/>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7"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9072074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5_Background Image + Text Box (Color 1)">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smtClean="0"/>
              <a:t>Click icon to add picture</a:t>
            </a:r>
            <a:endParaRPr lang="en-IN" dirty="0"/>
          </a:p>
        </p:txBody>
      </p:sp>
      <p:sp>
        <p:nvSpPr>
          <p:cNvPr id="12" name="Content Placeholder 11"/>
          <p:cNvSpPr>
            <a:spLocks noGrp="1"/>
          </p:cNvSpPr>
          <p:nvPr>
            <p:ph sz="quarter" idx="11"/>
          </p:nvPr>
        </p:nvSpPr>
        <p:spPr>
          <a:xfrm>
            <a:off x="352504" y="735546"/>
            <a:ext cx="4139952" cy="3942438"/>
          </a:xfrm>
          <a:solidFill>
            <a:schemeClr val="tx1">
              <a:lumMod val="75000"/>
              <a:alpha val="90000"/>
            </a:schemeClr>
          </a:solidFill>
          <a:ln>
            <a:noFill/>
          </a:ln>
        </p:spPr>
        <p:txBody>
          <a:bodyPr>
            <a:normAutofit/>
          </a:bodyPr>
          <a:lstStyle>
            <a:lvl1pPr marL="177800" indent="0">
              <a:buNone/>
              <a:defRPr sz="2800" b="1">
                <a:solidFill>
                  <a:schemeClr val="accent3"/>
                </a:solidFill>
              </a:defRPr>
            </a:lvl1pPr>
          </a:lstStyle>
          <a:p>
            <a:pPr lvl="0"/>
            <a:r>
              <a:rPr lang="en-US" smtClean="0"/>
              <a:t>Click to edit Master text styles</a:t>
            </a:r>
          </a:p>
          <a:p>
            <a:pPr lvl="1"/>
            <a:r>
              <a:rPr lang="en-US" smtClean="0"/>
              <a:t>Second level</a:t>
            </a:r>
          </a:p>
        </p:txBody>
      </p:sp>
      <p:sp>
        <p:nvSpPr>
          <p:cNvPr id="8" name="Text Placeholder 7"/>
          <p:cNvSpPr>
            <a:spLocks noGrp="1"/>
          </p:cNvSpPr>
          <p:nvPr>
            <p:ph type="body" sz="quarter" idx="13"/>
          </p:nvPr>
        </p:nvSpPr>
        <p:spPr>
          <a:xfrm>
            <a:off x="363756" y="1437624"/>
            <a:ext cx="4097168" cy="2862263"/>
          </a:xfrm>
        </p:spPr>
        <p:txBody>
          <a:bodyPr/>
          <a:lstStyle>
            <a:lvl1pPr marL="17780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ext Placeholder 8"/>
          <p:cNvSpPr>
            <a:spLocks noGrp="1"/>
          </p:cNvSpPr>
          <p:nvPr>
            <p:ph type="body" sz="quarter" idx="14" hasCustomPrompt="1"/>
          </p:nvPr>
        </p:nvSpPr>
        <p:spPr>
          <a:xfrm>
            <a:off x="6867255" y="-278100"/>
            <a:ext cx="1735200" cy="1301400"/>
          </a:xfrm>
          <a:prstGeom prst="ellipse">
            <a:avLst/>
          </a:prstGeom>
          <a:solidFill>
            <a:schemeClr val="bg1"/>
          </a:solidFill>
          <a:ln w="127000">
            <a:solidFill>
              <a:schemeClr val="accent6"/>
            </a:solidFill>
          </a:ln>
        </p:spPr>
        <p:txBody>
          <a:bodyPr>
            <a:noAutofit/>
          </a:bodyPr>
          <a:lstStyle>
            <a:lvl1pPr marL="0" indent="0" algn="ctr">
              <a:buNone/>
              <a:defRPr sz="2000" b="1">
                <a:solidFill>
                  <a:schemeClr val="tx1"/>
                </a:solidFill>
              </a:defRPr>
            </a:lvl1pPr>
            <a:lvl2pPr>
              <a:buNone/>
              <a:defRPr sz="1400" b="1"/>
            </a:lvl2pPr>
            <a:lvl3pPr>
              <a:buNone/>
              <a:defRPr sz="1400" b="1"/>
            </a:lvl3pPr>
            <a:lvl4pPr>
              <a:buNone/>
              <a:defRPr sz="1400" b="1"/>
            </a:lvl4pPr>
            <a:lvl5pPr>
              <a:buNone/>
              <a:defRPr sz="1400" b="1"/>
            </a:lvl5pPr>
          </a:lstStyle>
          <a:p>
            <a:pPr lvl="0"/>
            <a:r>
              <a:rPr lang="en-US" dirty="0" smtClean="0"/>
              <a:t> </a:t>
            </a:r>
          </a:p>
        </p:txBody>
      </p:sp>
      <p:sp>
        <p:nvSpPr>
          <p:cNvPr id="7" name="Text Placeholder 6"/>
          <p:cNvSpPr>
            <a:spLocks noGrp="1"/>
          </p:cNvSpPr>
          <p:nvPr>
            <p:ph type="body" sz="quarter" idx="15"/>
          </p:nvPr>
        </p:nvSpPr>
        <p:spPr>
          <a:xfrm>
            <a:off x="6912260" y="0"/>
            <a:ext cx="1656000" cy="972000"/>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17835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Image slide - Colored">
    <p:spTree>
      <p:nvGrpSpPr>
        <p:cNvPr id="1" name=""/>
        <p:cNvGrpSpPr/>
        <p:nvPr/>
      </p:nvGrpSpPr>
      <p:grpSpPr>
        <a:xfrm>
          <a:off x="0" y="0"/>
          <a:ext cx="0" cy="0"/>
          <a:chOff x="0" y="0"/>
          <a:chExt cx="0" cy="0"/>
        </a:xfrm>
      </p:grpSpPr>
      <p:sp>
        <p:nvSpPr>
          <p:cNvPr id="5"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sp>
        <p:nvSpPr>
          <p:cNvPr id="6" name="Content Placeholder 7"/>
          <p:cNvSpPr>
            <a:spLocks noGrp="1"/>
          </p:cNvSpPr>
          <p:nvPr>
            <p:ph sz="quarter" idx="10"/>
          </p:nvPr>
        </p:nvSpPr>
        <p:spPr>
          <a:xfrm>
            <a:off x="468314" y="1056680"/>
            <a:ext cx="7776095" cy="2929742"/>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7" name="Oval 6" hidden="1"/>
          <p:cNvSpPr/>
          <p:nvPr/>
        </p:nvSpPr>
        <p:spPr>
          <a:xfrm>
            <a:off x="545270" y="-290568"/>
            <a:ext cx="1722474" cy="1291856"/>
          </a:xfrm>
          <a:prstGeom prst="ellipse">
            <a:avLst/>
          </a:prstGeom>
          <a:solidFill>
            <a:schemeClr val="bg1"/>
          </a:solid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latin typeface="PT Sans" pitchFamily="34" charset="0"/>
            </a:endParaRPr>
          </a:p>
        </p:txBody>
      </p:sp>
      <p:pic>
        <p:nvPicPr>
          <p:cNvPr id="25603" name="Picture 3" hidden="1"/>
          <p:cNvPicPr>
            <a:picLocks noChangeAspect="1" noChangeArrowheads="1"/>
          </p:cNvPicPr>
          <p:nvPr/>
        </p:nvPicPr>
        <p:blipFill>
          <a:blip r:embed="rId2" cstate="print"/>
          <a:srcRect/>
          <a:stretch>
            <a:fillRect/>
          </a:stretch>
        </p:blipFill>
        <p:spPr bwMode="auto">
          <a:xfrm>
            <a:off x="468314" y="-342305"/>
            <a:ext cx="1865313" cy="1398985"/>
          </a:xfrm>
          <a:prstGeom prst="rect">
            <a:avLst/>
          </a:prstGeom>
          <a:noFill/>
          <a:ln w="9525">
            <a:noFill/>
            <a:miter lim="800000"/>
            <a:headEnd/>
            <a:tailEnd/>
          </a:ln>
          <a:effectLst/>
        </p:spPr>
      </p:pic>
      <p:pic>
        <p:nvPicPr>
          <p:cNvPr id="14" name="Picture 2"/>
          <p:cNvPicPr>
            <a:picLocks noChangeAspect="1" noChangeArrowheads="1"/>
          </p:cNvPicPr>
          <p:nvPr/>
        </p:nvPicPr>
        <p:blipFill>
          <a:blip r:embed="rId3" cstate="print"/>
          <a:srcRect/>
          <a:stretch>
            <a:fillRect/>
          </a:stretch>
        </p:blipFill>
        <p:spPr bwMode="auto">
          <a:xfrm>
            <a:off x="531378" y="-277607"/>
            <a:ext cx="1736725" cy="1302544"/>
          </a:xfrm>
          <a:prstGeom prst="ellipse">
            <a:avLst/>
          </a:prstGeom>
          <a:ln w="127000" cap="rnd">
            <a:solidFill>
              <a:schemeClr val="accent3"/>
            </a:solidFill>
          </a:ln>
          <a:effectLst/>
          <a:scene3d>
            <a:camera prst="orthographicFront"/>
            <a:lightRig rig="contrasting" dir="t">
              <a:rot lat="0" lon="0" rev="3000000"/>
            </a:lightRig>
          </a:scene3d>
          <a:sp3d contourW="7620">
            <a:bevelT w="95250" h="31750"/>
            <a:contourClr>
              <a:srgbClr val="333333"/>
            </a:contourClr>
          </a:sp3d>
        </p:spPr>
      </p:pic>
      <p:sp>
        <p:nvSpPr>
          <p:cNvPr id="15" name="Text Placeholder 6"/>
          <p:cNvSpPr>
            <a:spLocks noGrp="1"/>
          </p:cNvSpPr>
          <p:nvPr>
            <p:ph type="body" sz="quarter" idx="14"/>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6111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Image slide - Colored2">
    <p:spTree>
      <p:nvGrpSpPr>
        <p:cNvPr id="1" name=""/>
        <p:cNvGrpSpPr/>
        <p:nvPr/>
      </p:nvGrpSpPr>
      <p:grpSpPr>
        <a:xfrm>
          <a:off x="0" y="0"/>
          <a:ext cx="0" cy="0"/>
          <a:chOff x="0" y="0"/>
          <a:chExt cx="0" cy="0"/>
        </a:xfrm>
      </p:grpSpPr>
      <p:sp>
        <p:nvSpPr>
          <p:cNvPr id="5"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11"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1"/>
            </a:solidFill>
          </a:ln>
          <a:effectLst/>
          <a:scene3d>
            <a:camera prst="orthographicFront"/>
            <a:lightRig rig="contrasting" dir="t">
              <a:rot lat="0" lon="0" rev="3000000"/>
            </a:lightRig>
          </a:scene3d>
          <a:sp3d contourW="7620">
            <a:bevelT w="95250" h="31750"/>
            <a:contourClr>
              <a:srgbClr val="333333"/>
            </a:contourClr>
          </a:sp3d>
        </p:spPr>
      </p:pic>
      <p:sp>
        <p:nvSpPr>
          <p:cNvPr id="13" name="Content Placeholder 7"/>
          <p:cNvSpPr>
            <a:spLocks noGrp="1"/>
          </p:cNvSpPr>
          <p:nvPr>
            <p:ph sz="quarter" idx="10"/>
          </p:nvPr>
        </p:nvSpPr>
        <p:spPr>
          <a:xfrm>
            <a:off x="468314" y="1056680"/>
            <a:ext cx="7776095" cy="2929742"/>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Text Placeholder 6"/>
          <p:cNvSpPr>
            <a:spLocks noGrp="1"/>
          </p:cNvSpPr>
          <p:nvPr>
            <p:ph type="body" sz="quarter" idx="14"/>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67886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Image slide - Colored3">
    <p:spTree>
      <p:nvGrpSpPr>
        <p:cNvPr id="1" name=""/>
        <p:cNvGrpSpPr/>
        <p:nvPr/>
      </p:nvGrpSpPr>
      <p:grpSpPr>
        <a:xfrm>
          <a:off x="0" y="0"/>
          <a:ext cx="0" cy="0"/>
          <a:chOff x="0" y="0"/>
          <a:chExt cx="0" cy="0"/>
        </a:xfrm>
      </p:grpSpPr>
      <p:sp>
        <p:nvSpPr>
          <p:cNvPr id="5"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10"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2"/>
            </a:solidFill>
          </a:ln>
          <a:effectLst/>
          <a:scene3d>
            <a:camera prst="orthographicFront"/>
            <a:lightRig rig="contrasting" dir="t">
              <a:rot lat="0" lon="0" rev="3000000"/>
            </a:lightRig>
          </a:scene3d>
          <a:sp3d contourW="7620">
            <a:bevelT w="95250" h="31750"/>
            <a:contourClr>
              <a:srgbClr val="333333"/>
            </a:contourClr>
          </a:sp3d>
        </p:spPr>
      </p:pic>
      <p:sp>
        <p:nvSpPr>
          <p:cNvPr id="12" name="Content Placeholder 7"/>
          <p:cNvSpPr>
            <a:spLocks noGrp="1"/>
          </p:cNvSpPr>
          <p:nvPr>
            <p:ph sz="quarter" idx="10"/>
          </p:nvPr>
        </p:nvSpPr>
        <p:spPr>
          <a:xfrm>
            <a:off x="468314" y="1056680"/>
            <a:ext cx="7776095" cy="2929742"/>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Text Placeholder 6"/>
          <p:cNvSpPr>
            <a:spLocks noGrp="1"/>
          </p:cNvSpPr>
          <p:nvPr>
            <p:ph type="body" sz="quarter" idx="14"/>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130337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Image slide - Colored4">
    <p:spTree>
      <p:nvGrpSpPr>
        <p:cNvPr id="1" name=""/>
        <p:cNvGrpSpPr/>
        <p:nvPr/>
      </p:nvGrpSpPr>
      <p:grpSpPr>
        <a:xfrm>
          <a:off x="0" y="0"/>
          <a:ext cx="0" cy="0"/>
          <a:chOff x="0" y="0"/>
          <a:chExt cx="0" cy="0"/>
        </a:xfrm>
      </p:grpSpPr>
      <p:sp>
        <p:nvSpPr>
          <p:cNvPr id="5"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10"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4"/>
            </a:solidFill>
          </a:ln>
          <a:effectLst/>
          <a:scene3d>
            <a:camera prst="orthographicFront"/>
            <a:lightRig rig="contrasting" dir="t">
              <a:rot lat="0" lon="0" rev="3000000"/>
            </a:lightRig>
          </a:scene3d>
          <a:sp3d contourW="7620">
            <a:bevelT w="95250" h="31750"/>
            <a:contourClr>
              <a:srgbClr val="333333"/>
            </a:contourClr>
          </a:sp3d>
        </p:spPr>
      </p:pic>
      <p:sp>
        <p:nvSpPr>
          <p:cNvPr id="12" name="Content Placeholder 7"/>
          <p:cNvSpPr>
            <a:spLocks noGrp="1"/>
          </p:cNvSpPr>
          <p:nvPr>
            <p:ph sz="quarter" idx="10"/>
          </p:nvPr>
        </p:nvSpPr>
        <p:spPr>
          <a:xfrm>
            <a:off x="468314" y="1056680"/>
            <a:ext cx="7776095" cy="2929742"/>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Text Placeholder 6"/>
          <p:cNvSpPr>
            <a:spLocks noGrp="1"/>
          </p:cNvSpPr>
          <p:nvPr>
            <p:ph type="body" sz="quarter" idx="14"/>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35449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Image slide - Colored5">
    <p:spTree>
      <p:nvGrpSpPr>
        <p:cNvPr id="1" name=""/>
        <p:cNvGrpSpPr/>
        <p:nvPr/>
      </p:nvGrpSpPr>
      <p:grpSpPr>
        <a:xfrm>
          <a:off x="0" y="0"/>
          <a:ext cx="0" cy="0"/>
          <a:chOff x="0" y="0"/>
          <a:chExt cx="0" cy="0"/>
        </a:xfrm>
      </p:grpSpPr>
      <p:sp>
        <p:nvSpPr>
          <p:cNvPr id="5" name="Picture Placeholder 19"/>
          <p:cNvSpPr>
            <a:spLocks noGrp="1"/>
          </p:cNvSpPr>
          <p:nvPr>
            <p:ph type="pic" sz="quarter" idx="13" hasCustomPrompt="1"/>
          </p:nvPr>
        </p:nvSpPr>
        <p:spPr>
          <a:xfrm>
            <a:off x="7987043" y="11825"/>
            <a:ext cx="1008000" cy="465535"/>
          </a:xfrm>
        </p:spPr>
        <p:txBody>
          <a:bodyPr>
            <a:noAutofit/>
          </a:bodyPr>
          <a:lstStyle>
            <a:lvl1pPr>
              <a:buNone/>
              <a:defRPr sz="1400"/>
            </a:lvl1pPr>
          </a:lstStyle>
          <a:p>
            <a:r>
              <a:rPr lang="en-US" dirty="0" smtClean="0"/>
              <a:t>Client Logo</a:t>
            </a:r>
            <a:endParaRPr lang="en-IN" dirty="0"/>
          </a:p>
        </p:txBody>
      </p:sp>
      <p:pic>
        <p:nvPicPr>
          <p:cNvPr id="10" name="Picture 2"/>
          <p:cNvPicPr>
            <a:picLocks noChangeAspect="1" noChangeArrowheads="1"/>
          </p:cNvPicPr>
          <p:nvPr/>
        </p:nvPicPr>
        <p:blipFill>
          <a:blip r:embed="rId2" cstate="print"/>
          <a:srcRect/>
          <a:stretch>
            <a:fillRect/>
          </a:stretch>
        </p:blipFill>
        <p:spPr bwMode="auto">
          <a:xfrm>
            <a:off x="531378" y="-277607"/>
            <a:ext cx="1736725" cy="1302544"/>
          </a:xfrm>
          <a:prstGeom prst="ellipse">
            <a:avLst/>
          </a:prstGeom>
          <a:ln w="127000" cap="rnd">
            <a:solidFill>
              <a:schemeClr val="accent5"/>
            </a:solidFill>
          </a:ln>
          <a:effectLst/>
          <a:scene3d>
            <a:camera prst="orthographicFront"/>
            <a:lightRig rig="contrasting" dir="t">
              <a:rot lat="0" lon="0" rev="3000000"/>
            </a:lightRig>
          </a:scene3d>
          <a:sp3d contourW="7620">
            <a:bevelT w="95250" h="31750"/>
            <a:contourClr>
              <a:srgbClr val="333333"/>
            </a:contourClr>
          </a:sp3d>
        </p:spPr>
      </p:pic>
      <p:sp>
        <p:nvSpPr>
          <p:cNvPr id="12" name="Content Placeholder 7"/>
          <p:cNvSpPr>
            <a:spLocks noGrp="1"/>
          </p:cNvSpPr>
          <p:nvPr>
            <p:ph sz="quarter" idx="10"/>
          </p:nvPr>
        </p:nvSpPr>
        <p:spPr>
          <a:xfrm>
            <a:off x="468314" y="1056680"/>
            <a:ext cx="7776095" cy="2929742"/>
          </a:xfrm>
        </p:spPr>
        <p:txBody>
          <a:bodyPr/>
          <a:lstStyle>
            <a:lvl1pPr>
              <a:buNone/>
              <a:defRPr/>
            </a:lvl1pPr>
            <a:lvl2pPr>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Text Placeholder 6"/>
          <p:cNvSpPr>
            <a:spLocks noGrp="1"/>
          </p:cNvSpPr>
          <p:nvPr>
            <p:ph type="body" sz="quarter" idx="14"/>
          </p:nvPr>
        </p:nvSpPr>
        <p:spPr>
          <a:xfrm>
            <a:off x="595794" y="0"/>
            <a:ext cx="1584672" cy="1001288"/>
          </a:xfrm>
        </p:spPr>
        <p:txBody>
          <a:bodyPr anchor="ctr">
            <a:noAutofit/>
          </a:bodyPr>
          <a:lstStyle>
            <a:lvl1pPr marL="0" indent="0" algn="ctr">
              <a:buNone/>
              <a:defRPr sz="2000" b="1">
                <a:solidFill>
                  <a:schemeClr val="tx1"/>
                </a:solidFill>
              </a:defRPr>
            </a:lvl1pPr>
            <a:lvl2pPr algn="ctr">
              <a:buNone/>
              <a:defRPr sz="1600"/>
            </a:lvl2pPr>
            <a:lvl3pPr algn="ctr">
              <a:buNone/>
              <a:defRPr sz="1400"/>
            </a:lvl3pPr>
            <a:lvl4pPr algn="ctr">
              <a:buNone/>
              <a:defRPr sz="1200"/>
            </a:lvl4pPr>
            <a:lvl5pPr algn="ctr">
              <a:buNone/>
              <a:defRPr sz="1200"/>
            </a:lvl5pPr>
          </a:lstStyle>
          <a:p>
            <a:pPr lvl="0"/>
            <a:r>
              <a:rPr lang="en-US" smtClean="0"/>
              <a:t>Click to edit Master text styles</a:t>
            </a:r>
          </a:p>
        </p:txBody>
      </p:sp>
    </p:spTree>
    <p:extLst>
      <p:ext uri="{BB962C8B-B14F-4D97-AF65-F5344CB8AC3E}">
        <p14:creationId xmlns:p14="http://schemas.microsoft.com/office/powerpoint/2010/main" val="2610097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3.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44" cstate="email"/>
          <a:stretch>
            <a:fillRect/>
          </a:stretch>
        </p:blipFill>
        <p:spPr>
          <a:xfrm>
            <a:off x="0" y="961806"/>
            <a:ext cx="9144000" cy="3162300"/>
          </a:xfrm>
          <a:prstGeom prst="rect">
            <a:avLst/>
          </a:prstGeom>
        </p:spPr>
      </p:pic>
      <p:sp>
        <p:nvSpPr>
          <p:cNvPr id="2" name="Title Placeholder 1"/>
          <p:cNvSpPr>
            <a:spLocks noGrp="1"/>
          </p:cNvSpPr>
          <p:nvPr>
            <p:ph type="title"/>
          </p:nvPr>
        </p:nvSpPr>
        <p:spPr>
          <a:xfrm>
            <a:off x="457200" y="303498"/>
            <a:ext cx="7787208" cy="641226"/>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457200" y="1048369"/>
            <a:ext cx="7787208" cy="29917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418119"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6FB3307-FE13-0F4D-B383-89187FC1D29E}" type="datetimeFigureOut">
              <a:rPr lang="en-US" smtClean="0"/>
              <a:pPr/>
              <a:t>10/28/2016</a:t>
            </a:fld>
            <a:endParaRPr lang="en-US" dirty="0"/>
          </a:p>
        </p:txBody>
      </p:sp>
      <p:sp>
        <p:nvSpPr>
          <p:cNvPr id="5" name="Footer Placeholder 4"/>
          <p:cNvSpPr>
            <a:spLocks noGrp="1"/>
          </p:cNvSpPr>
          <p:nvPr>
            <p:ph type="ftr" sz="quarter" idx="3"/>
          </p:nvPr>
        </p:nvSpPr>
        <p:spPr>
          <a:xfrm>
            <a:off x="3085119"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14119"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203A5F-88B3-6148-B724-B76F2D55ABE9}" type="slidenum">
              <a:rPr lang="en-US" smtClean="0"/>
              <a:pPr/>
              <a:t>‹#›</a:t>
            </a:fld>
            <a:endParaRPr lang="en-US" dirty="0"/>
          </a:p>
        </p:txBody>
      </p:sp>
      <p:pic>
        <p:nvPicPr>
          <p:cNvPr id="11" name="Picture 2"/>
          <p:cNvPicPr>
            <a:picLocks noChangeAspect="1" noChangeArrowheads="1"/>
          </p:cNvPicPr>
          <p:nvPr/>
        </p:nvPicPr>
        <p:blipFill>
          <a:blip r:embed="rId45" cstate="print"/>
          <a:srcRect/>
          <a:stretch>
            <a:fillRect/>
          </a:stretch>
        </p:blipFill>
        <p:spPr bwMode="auto">
          <a:xfrm>
            <a:off x="20506" y="4549693"/>
            <a:ext cx="9808078" cy="584597"/>
          </a:xfrm>
          <a:prstGeom prst="rect">
            <a:avLst/>
          </a:prstGeom>
          <a:noFill/>
          <a:ln w="9525">
            <a:noFill/>
            <a:miter lim="800000"/>
            <a:headEnd/>
            <a:tailEnd/>
          </a:ln>
          <a:effectLst/>
        </p:spPr>
      </p:pic>
      <p:pic>
        <p:nvPicPr>
          <p:cNvPr id="12" name="Picture 2" descr="http://hansacequity.com/wp-content/themes/new_cequity/images/new_logo.png"/>
          <p:cNvPicPr>
            <a:picLocks noChangeAspect="1" noChangeArrowheads="1"/>
          </p:cNvPicPr>
          <p:nvPr/>
        </p:nvPicPr>
        <p:blipFill>
          <a:blip r:embed="rId46" cstate="print"/>
          <a:srcRect/>
          <a:stretch>
            <a:fillRect/>
          </a:stretch>
        </p:blipFill>
        <p:spPr bwMode="auto">
          <a:xfrm>
            <a:off x="7938960" y="4677984"/>
            <a:ext cx="1058124" cy="398514"/>
          </a:xfrm>
          <a:prstGeom prst="rect">
            <a:avLst/>
          </a:prstGeom>
          <a:noFill/>
        </p:spPr>
      </p:pic>
    </p:spTree>
    <p:extLst>
      <p:ext uri="{BB962C8B-B14F-4D97-AF65-F5344CB8AC3E}">
        <p14:creationId xmlns:p14="http://schemas.microsoft.com/office/powerpoint/2010/main" val="3740103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iming>
    <p:tnLst>
      <p:par>
        <p:cTn id="1" dur="indefinite" restart="never" nodeType="tmRoot"/>
      </p:par>
    </p:tnLst>
  </p:timing>
  <p:txStyles>
    <p:title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2"/>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2"/>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2"/>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chart" Target="../charts/chart9.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74434" y="2841582"/>
            <a:ext cx="8064500" cy="540061"/>
          </a:xfrm>
        </p:spPr>
        <p:txBody>
          <a:bodyPr/>
          <a:lstStyle/>
          <a:p>
            <a:r>
              <a:rPr lang="en-US" dirty="0" smtClean="0"/>
              <a:t>Customer Life-Time Value (CLTV)</a:t>
            </a:r>
            <a:endParaRPr lang="en-IN" dirty="0"/>
          </a:p>
        </p:txBody>
      </p:sp>
      <p:sp>
        <p:nvSpPr>
          <p:cNvPr id="7" name="Text Placeholder 6"/>
          <p:cNvSpPr>
            <a:spLocks noGrp="1"/>
          </p:cNvSpPr>
          <p:nvPr>
            <p:ph type="body" sz="quarter" idx="16"/>
          </p:nvPr>
        </p:nvSpPr>
        <p:spPr>
          <a:xfrm>
            <a:off x="539552" y="3402764"/>
            <a:ext cx="8064500" cy="324222"/>
          </a:xfrm>
        </p:spPr>
        <p:txBody>
          <a:bodyPr/>
          <a:lstStyle/>
          <a:p>
            <a:r>
              <a:rPr lang="en-US" dirty="0" smtClean="0"/>
              <a:t>For XUV500 and Bolero Customers</a:t>
            </a:r>
            <a:endParaRPr lang="en-IN" dirty="0"/>
          </a:p>
        </p:txBody>
      </p:sp>
      <p:sp>
        <p:nvSpPr>
          <p:cNvPr id="8" name="Text Placeholder 7"/>
          <p:cNvSpPr>
            <a:spLocks noGrp="1"/>
          </p:cNvSpPr>
          <p:nvPr>
            <p:ph type="body" sz="quarter" idx="17"/>
          </p:nvPr>
        </p:nvSpPr>
        <p:spPr>
          <a:xfrm>
            <a:off x="539552" y="3813888"/>
            <a:ext cx="8064500" cy="270030"/>
          </a:xfrm>
        </p:spPr>
        <p:txBody>
          <a:bodyPr/>
          <a:lstStyle/>
          <a:p>
            <a:r>
              <a:rPr lang="en-US" dirty="0" smtClean="0"/>
              <a:t>26</a:t>
            </a:r>
            <a:r>
              <a:rPr lang="en-US" baseline="30000" dirty="0" smtClean="0"/>
              <a:t>th</a:t>
            </a:r>
            <a:r>
              <a:rPr lang="en-US" dirty="0" smtClean="0"/>
              <a:t> October 2016</a:t>
            </a:r>
            <a:endParaRPr lang="en-IN" dirty="0"/>
          </a:p>
        </p:txBody>
      </p:sp>
    </p:spTree>
    <p:extLst>
      <p:ext uri="{BB962C8B-B14F-4D97-AF65-F5344CB8AC3E}">
        <p14:creationId xmlns:p14="http://schemas.microsoft.com/office/powerpoint/2010/main" val="2117230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sz="quarter" idx="10"/>
            <p:extLst>
              <p:ext uri="{D42A27DB-BD31-4B8C-83A1-F6EECF244321}">
                <p14:modId xmlns:p14="http://schemas.microsoft.com/office/powerpoint/2010/main" val="2532211868"/>
              </p:ext>
            </p:extLst>
          </p:nvPr>
        </p:nvGraphicFramePr>
        <p:xfrm>
          <a:off x="152400" y="1284685"/>
          <a:ext cx="8871857" cy="1763226"/>
        </p:xfrm>
        <a:graphic>
          <a:graphicData uri="http://schemas.openxmlformats.org/drawingml/2006/table">
            <a:tbl>
              <a:tblPr firstRow="1" bandRow="1">
                <a:tableStyleId>{5C22544A-7EE6-4342-B048-85BDC9FD1C3A}</a:tableStyleId>
              </a:tblPr>
              <a:tblGrid>
                <a:gridCol w="3242310"/>
                <a:gridCol w="1771650"/>
                <a:gridCol w="1653927"/>
                <a:gridCol w="2203970"/>
              </a:tblGrid>
              <a:tr h="552841">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Past CLTV</a:t>
                      </a:r>
                      <a:endParaRPr lang="en-IN" sz="1200" dirty="0"/>
                    </a:p>
                  </a:txBody>
                  <a:tcPr marL="85423" marR="85423" marT="34290" marB="34290" anchor="ctr"/>
                </a:tc>
                <a:tc>
                  <a:txBody>
                    <a:bodyPr/>
                    <a:lstStyle/>
                    <a:p>
                      <a:pPr algn="ctr"/>
                      <a:r>
                        <a:rPr lang="en-US" sz="1200" dirty="0" smtClean="0"/>
                        <a:t>Future CLTV</a:t>
                      </a:r>
                      <a:endParaRPr lang="en-IN" sz="1200" dirty="0"/>
                    </a:p>
                  </a:txBody>
                  <a:tcPr marL="85423" marR="85423" marT="34290" marB="34290" anchor="ctr"/>
                </a:tc>
                <a:tc>
                  <a:txBody>
                    <a:bodyPr/>
                    <a:lstStyle/>
                    <a:p>
                      <a:pPr algn="ctr"/>
                      <a:r>
                        <a:rPr lang="en-US" sz="1200" dirty="0" smtClean="0"/>
                        <a:t>Total CLTV</a:t>
                      </a:r>
                      <a:endParaRPr lang="en-IN" sz="1200" dirty="0"/>
                    </a:p>
                  </a:txBody>
                  <a:tcPr marL="85423" marR="85423" marT="34290" marB="34290" anchor="ctr"/>
                </a:tc>
              </a:tr>
              <a:tr h="657544">
                <a:tc>
                  <a:txBody>
                    <a:bodyPr/>
                    <a:lstStyle/>
                    <a:p>
                      <a:pPr algn="ctr"/>
                      <a:r>
                        <a:rPr lang="en-US" sz="1400" b="1" dirty="0" smtClean="0"/>
                        <a:t>Mean CLTV </a:t>
                      </a:r>
                    </a:p>
                    <a:p>
                      <a:pPr algn="ctr"/>
                      <a:r>
                        <a:rPr lang="en-US" sz="1400" b="1" dirty="0" smtClean="0"/>
                        <a:t>(Average</a:t>
                      </a:r>
                      <a:r>
                        <a:rPr lang="en-US" sz="1400" b="1" baseline="0" dirty="0" smtClean="0"/>
                        <a:t> of all Customers</a:t>
                      </a:r>
                      <a:r>
                        <a:rPr lang="en-US" sz="1400" b="1" dirty="0" smtClean="0"/>
                        <a:t>)</a:t>
                      </a:r>
                      <a:endParaRPr lang="en-IN" sz="1400" b="1" dirty="0"/>
                    </a:p>
                  </a:txBody>
                  <a:tcPr marL="85423" marR="85423"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Rs</a:t>
                      </a:r>
                      <a:r>
                        <a:rPr lang="en-US" sz="1200" b="1" dirty="0" smtClean="0"/>
                        <a:t>. 10.11 L</a:t>
                      </a:r>
                      <a:endParaRPr lang="en-IN" sz="1200" b="1" dirty="0" smtClean="0"/>
                    </a:p>
                  </a:txBody>
                  <a:tcPr marL="85423" marR="85423" marT="34290" marB="34290" anchor="ctr"/>
                </a:tc>
                <a:tc>
                  <a:txBody>
                    <a:bodyPr/>
                    <a:lstStyle/>
                    <a:p>
                      <a:pPr algn="ctr"/>
                      <a:r>
                        <a:rPr lang="en-US" sz="1200" b="1" dirty="0" err="1" smtClean="0"/>
                        <a:t>Rs</a:t>
                      </a:r>
                      <a:r>
                        <a:rPr lang="en-US" sz="1200" b="1" dirty="0" smtClean="0"/>
                        <a:t>. 0.59 L</a:t>
                      </a:r>
                      <a:endParaRPr lang="en-IN" sz="1200" b="1" dirty="0"/>
                    </a:p>
                  </a:txBody>
                  <a:tcPr marL="85423" marR="85423" marT="34290" marB="34290" anchor="ctr"/>
                </a:tc>
                <a:tc>
                  <a:txBody>
                    <a:bodyPr/>
                    <a:lstStyle/>
                    <a:p>
                      <a:pPr algn="ctr"/>
                      <a:r>
                        <a:rPr lang="en-US" sz="1200" b="1" dirty="0" err="1" smtClean="0"/>
                        <a:t>Rs</a:t>
                      </a:r>
                      <a:r>
                        <a:rPr lang="en-US" sz="1200" b="1" dirty="0" smtClean="0"/>
                        <a:t>. 11.24</a:t>
                      </a:r>
                      <a:r>
                        <a:rPr lang="en-US" sz="1200" b="1" baseline="0" dirty="0" smtClean="0"/>
                        <a:t> L</a:t>
                      </a:r>
                      <a:endParaRPr lang="en-IN" sz="1200" b="1" dirty="0"/>
                    </a:p>
                  </a:txBody>
                  <a:tcPr marL="85423" marR="85423" marT="34290" marB="34290" anchor="ctr"/>
                </a:tc>
              </a:tr>
              <a:tr h="552841">
                <a:tc>
                  <a:txBody>
                    <a:bodyPr/>
                    <a:lstStyle/>
                    <a:p>
                      <a:pPr algn="ctr"/>
                      <a:r>
                        <a:rPr lang="en-US" sz="1400" b="1" dirty="0" smtClean="0"/>
                        <a:t>Median</a:t>
                      </a:r>
                      <a:r>
                        <a:rPr lang="en-US" sz="1400" b="1" baseline="0" dirty="0" smtClean="0"/>
                        <a:t> CLTV </a:t>
                      </a:r>
                    </a:p>
                    <a:p>
                      <a:pPr algn="ctr"/>
                      <a:r>
                        <a:rPr lang="en-US" sz="1400" b="1" baseline="0" dirty="0" smtClean="0"/>
                        <a:t>(Middle CLTV value)</a:t>
                      </a:r>
                      <a:endParaRPr lang="en-IN" sz="1400" b="1" dirty="0"/>
                    </a:p>
                  </a:txBody>
                  <a:tcPr marL="85423" marR="85423"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Rs</a:t>
                      </a:r>
                      <a:r>
                        <a:rPr lang="en-US" sz="1200" b="1" dirty="0" smtClean="0"/>
                        <a:t>. 8.9</a:t>
                      </a:r>
                      <a:r>
                        <a:rPr lang="en-US" sz="1200" b="1" baseline="0" dirty="0" smtClean="0"/>
                        <a:t> L</a:t>
                      </a:r>
                      <a:endParaRPr lang="en-IN" sz="1200" b="1" dirty="0" smtClean="0"/>
                    </a:p>
                  </a:txBody>
                  <a:tcPr marL="85423" marR="85423" marT="34290" marB="34290" anchor="ctr"/>
                </a:tc>
                <a:tc>
                  <a:txBody>
                    <a:bodyPr/>
                    <a:lstStyle/>
                    <a:p>
                      <a:pPr algn="ctr"/>
                      <a:r>
                        <a:rPr lang="en-US" sz="1200" b="1" dirty="0" err="1" smtClean="0"/>
                        <a:t>Rs</a:t>
                      </a:r>
                      <a:r>
                        <a:rPr lang="en-US" sz="1200" b="1" dirty="0" smtClean="0"/>
                        <a:t>. 0.36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9. L</a:t>
                      </a:r>
                      <a:endParaRPr lang="en-IN" sz="1200" b="1" dirty="0"/>
                    </a:p>
                  </a:txBody>
                  <a:tcPr marL="85423" marR="85423" marT="34290" marB="34290" anchor="ctr"/>
                </a:tc>
              </a:tr>
            </a:tbl>
          </a:graphicData>
        </a:graphic>
      </p:graphicFrame>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34652" y="303610"/>
            <a:ext cx="6343877" cy="640556"/>
          </a:xfrm>
        </p:spPr>
        <p:txBody>
          <a:bodyPr>
            <a:normAutofit/>
          </a:bodyPr>
          <a:lstStyle/>
          <a:p>
            <a:r>
              <a:rPr lang="en-US" sz="2800" dirty="0" smtClean="0"/>
              <a:t>Descriptive Analysis Bolero- Overall</a:t>
            </a:r>
            <a:endParaRPr lang="en-IN" sz="2800" dirty="0"/>
          </a:p>
        </p:txBody>
      </p:sp>
      <p:sp>
        <p:nvSpPr>
          <p:cNvPr id="2" name="TextBox 1"/>
          <p:cNvSpPr txBox="1"/>
          <p:nvPr/>
        </p:nvSpPr>
        <p:spPr>
          <a:xfrm>
            <a:off x="308759" y="4199907"/>
            <a:ext cx="7897090"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solidFill>
                  <a:schemeClr val="tx1">
                    <a:lumMod val="75000"/>
                  </a:schemeClr>
                </a:solidFill>
              </a:rPr>
              <a:t>75% of Bolero Customers have a CLTV between </a:t>
            </a:r>
            <a:r>
              <a:rPr lang="en-US" sz="1200" b="1" dirty="0" err="1" smtClean="0">
                <a:solidFill>
                  <a:schemeClr val="tx1">
                    <a:lumMod val="75000"/>
                  </a:schemeClr>
                </a:solidFill>
              </a:rPr>
              <a:t>Rs</a:t>
            </a:r>
            <a:r>
              <a:rPr lang="en-US" sz="1200" b="1" dirty="0" smtClean="0">
                <a:solidFill>
                  <a:schemeClr val="tx1">
                    <a:lumMod val="75000"/>
                  </a:schemeClr>
                </a:solidFill>
              </a:rPr>
              <a:t>. </a:t>
            </a:r>
            <a:r>
              <a:rPr lang="en-US" sz="1200" b="1" dirty="0">
                <a:solidFill>
                  <a:schemeClr val="tx1">
                    <a:lumMod val="75000"/>
                  </a:schemeClr>
                </a:solidFill>
              </a:rPr>
              <a:t>7</a:t>
            </a:r>
            <a:r>
              <a:rPr lang="en-US" sz="1200" b="1" dirty="0" smtClean="0">
                <a:solidFill>
                  <a:schemeClr val="tx1">
                    <a:lumMod val="75000"/>
                  </a:schemeClr>
                </a:solidFill>
              </a:rPr>
              <a:t> lakh and </a:t>
            </a:r>
            <a:r>
              <a:rPr lang="en-US" sz="1200" b="1" dirty="0" err="1" smtClean="0">
                <a:solidFill>
                  <a:schemeClr val="tx1">
                    <a:lumMod val="75000"/>
                  </a:schemeClr>
                </a:solidFill>
              </a:rPr>
              <a:t>Rs</a:t>
            </a:r>
            <a:r>
              <a:rPr lang="en-US" sz="1200" b="1" dirty="0" smtClean="0">
                <a:solidFill>
                  <a:schemeClr val="tx1">
                    <a:lumMod val="75000"/>
                  </a:schemeClr>
                </a:solidFill>
              </a:rPr>
              <a:t>. 12 lakh</a:t>
            </a:r>
          </a:p>
          <a:p>
            <a:r>
              <a:rPr lang="en-US" sz="1200" b="1" dirty="0" smtClean="0">
                <a:solidFill>
                  <a:schemeClr val="tx1">
                    <a:lumMod val="75000"/>
                  </a:schemeClr>
                </a:solidFill>
              </a:rPr>
              <a:t>Only 597 Customers have a CLTV in excess of </a:t>
            </a:r>
            <a:r>
              <a:rPr lang="en-US" sz="1200" b="1" dirty="0" err="1" smtClean="0">
                <a:solidFill>
                  <a:schemeClr val="tx1">
                    <a:lumMod val="75000"/>
                  </a:schemeClr>
                </a:solidFill>
              </a:rPr>
              <a:t>Rs</a:t>
            </a:r>
            <a:r>
              <a:rPr lang="en-US" sz="1200" b="1" dirty="0" smtClean="0">
                <a:solidFill>
                  <a:schemeClr val="tx1">
                    <a:lumMod val="75000"/>
                  </a:schemeClr>
                </a:solidFill>
              </a:rPr>
              <a:t>. 1 Cr</a:t>
            </a:r>
          </a:p>
          <a:p>
            <a:r>
              <a:rPr lang="en-US" sz="1200" b="1" dirty="0" smtClean="0">
                <a:solidFill>
                  <a:schemeClr val="tx1">
                    <a:lumMod val="75000"/>
                  </a:schemeClr>
                </a:solidFill>
              </a:rPr>
              <a:t>* There </a:t>
            </a:r>
            <a:r>
              <a:rPr lang="en-US" sz="1200" b="1" dirty="0">
                <a:solidFill>
                  <a:schemeClr val="tx1">
                    <a:lumMod val="75000"/>
                  </a:schemeClr>
                </a:solidFill>
              </a:rPr>
              <a:t>are </a:t>
            </a:r>
            <a:r>
              <a:rPr lang="en-US" sz="1200" b="1" dirty="0" smtClean="0">
                <a:solidFill>
                  <a:schemeClr val="tx1">
                    <a:lumMod val="75000"/>
                  </a:schemeClr>
                </a:solidFill>
              </a:rPr>
              <a:t>11405 </a:t>
            </a:r>
            <a:r>
              <a:rPr lang="en-US" sz="1200" b="1" dirty="0">
                <a:solidFill>
                  <a:schemeClr val="tx1">
                    <a:lumMod val="75000"/>
                  </a:schemeClr>
                </a:solidFill>
              </a:rPr>
              <a:t>Customers with 0 Future </a:t>
            </a:r>
            <a:r>
              <a:rPr lang="en-US" sz="1200" b="1" dirty="0" smtClean="0">
                <a:solidFill>
                  <a:schemeClr val="tx1">
                    <a:lumMod val="75000"/>
                  </a:schemeClr>
                </a:solidFill>
              </a:rPr>
              <a:t>CLTV as their CLTV is only based on Sales or past service </a:t>
            </a:r>
            <a:endParaRPr lang="en-US" sz="1200" b="1" dirty="0">
              <a:solidFill>
                <a:schemeClr val="tx1">
                  <a:lumMod val="75000"/>
                </a:schemeClr>
              </a:solidFill>
            </a:endParaRPr>
          </a:p>
          <a:p>
            <a:r>
              <a:rPr lang="en-US" sz="1200" b="1" dirty="0">
                <a:solidFill>
                  <a:schemeClr val="tx1">
                    <a:lumMod val="75000"/>
                  </a:schemeClr>
                </a:solidFill>
              </a:rPr>
              <a:t>** This is a Multiple Vehicle Owner who has </a:t>
            </a:r>
            <a:r>
              <a:rPr lang="en-US" sz="1200" b="1" dirty="0" smtClean="0">
                <a:solidFill>
                  <a:schemeClr val="tx1">
                    <a:lumMod val="75000"/>
                  </a:schemeClr>
                </a:solidFill>
              </a:rPr>
              <a:t>more than 150 Boleros</a:t>
            </a:r>
            <a:endParaRPr lang="en-US" sz="1200" b="1" dirty="0">
              <a:solidFill>
                <a:schemeClr val="tx1">
                  <a:lumMod val="75000"/>
                </a:schemeClr>
              </a:solidFill>
            </a:endParaRPr>
          </a:p>
        </p:txBody>
      </p:sp>
      <p:graphicFrame>
        <p:nvGraphicFramePr>
          <p:cNvPr id="10" name="Content Placeholder 10"/>
          <p:cNvGraphicFramePr>
            <a:graphicFrameLocks/>
          </p:cNvGraphicFramePr>
          <p:nvPr>
            <p:extLst>
              <p:ext uri="{D42A27DB-BD31-4B8C-83A1-F6EECF244321}">
                <p14:modId xmlns:p14="http://schemas.microsoft.com/office/powerpoint/2010/main" val="2278248465"/>
              </p:ext>
            </p:extLst>
          </p:nvPr>
        </p:nvGraphicFramePr>
        <p:xfrm>
          <a:off x="1266091" y="3174870"/>
          <a:ext cx="5941290" cy="857250"/>
        </p:xfrm>
        <a:graphic>
          <a:graphicData uri="http://schemas.openxmlformats.org/drawingml/2006/table">
            <a:tbl>
              <a:tblPr firstRow="1" bandRow="1">
                <a:tableStyleId>{5C22544A-7EE6-4342-B048-85BDC9FD1C3A}</a:tableStyleId>
              </a:tblPr>
              <a:tblGrid>
                <a:gridCol w="2148341"/>
                <a:gridCol w="1201744"/>
                <a:gridCol w="1125200"/>
                <a:gridCol w="1466005"/>
              </a:tblGrid>
              <a:tr h="288713">
                <a:tc>
                  <a:txBody>
                    <a:bodyPr/>
                    <a:lstStyle/>
                    <a:p>
                      <a:pPr algn="ctr"/>
                      <a:r>
                        <a:rPr lang="en-US" sz="800" dirty="0" smtClean="0"/>
                        <a:t>Parameter</a:t>
                      </a:r>
                      <a:endParaRPr lang="en-IN" sz="800" dirty="0"/>
                    </a:p>
                  </a:txBody>
                  <a:tcPr marL="85423" marR="85423" marT="34290" marB="34290" anchor="ctr"/>
                </a:tc>
                <a:tc>
                  <a:txBody>
                    <a:bodyPr/>
                    <a:lstStyle/>
                    <a:p>
                      <a:pPr algn="ctr"/>
                      <a:r>
                        <a:rPr lang="en-US" sz="800" dirty="0" smtClean="0"/>
                        <a:t>Past CLTV</a:t>
                      </a:r>
                      <a:endParaRPr lang="en-IN" sz="800" dirty="0"/>
                    </a:p>
                  </a:txBody>
                  <a:tcPr marL="85423" marR="85423" marT="34290" marB="34290" anchor="ctr"/>
                </a:tc>
                <a:tc>
                  <a:txBody>
                    <a:bodyPr/>
                    <a:lstStyle/>
                    <a:p>
                      <a:pPr algn="ctr"/>
                      <a:r>
                        <a:rPr lang="en-US" sz="800" dirty="0" smtClean="0"/>
                        <a:t>Future CLTV</a:t>
                      </a:r>
                      <a:endParaRPr lang="en-IN" sz="800" dirty="0"/>
                    </a:p>
                  </a:txBody>
                  <a:tcPr marL="85423" marR="85423" marT="34290" marB="34290" anchor="ctr"/>
                </a:tc>
                <a:tc>
                  <a:txBody>
                    <a:bodyPr/>
                    <a:lstStyle/>
                    <a:p>
                      <a:pPr algn="ctr"/>
                      <a:r>
                        <a:rPr lang="en-US" sz="800" dirty="0" smtClean="0"/>
                        <a:t>Total CLTV</a:t>
                      </a:r>
                      <a:endParaRPr lang="en-IN" sz="800" dirty="0"/>
                    </a:p>
                  </a:txBody>
                  <a:tcPr marL="85423" marR="85423" marT="34290" marB="34290" anchor="ctr"/>
                </a:tc>
              </a:tr>
              <a:tr h="279824">
                <a:tc>
                  <a:txBody>
                    <a:bodyPr/>
                    <a:lstStyle/>
                    <a:p>
                      <a:pPr algn="ctr"/>
                      <a:r>
                        <a:rPr lang="en-US" sz="900" b="1" dirty="0" smtClean="0"/>
                        <a:t>Minimum</a:t>
                      </a:r>
                      <a:endParaRPr lang="en-IN" sz="900" b="1" dirty="0"/>
                    </a:p>
                  </a:txBody>
                  <a:tcPr marL="85423" marR="85423" marT="34290" marB="34290" anchor="ctr"/>
                </a:tc>
                <a:tc>
                  <a:txBody>
                    <a:bodyPr/>
                    <a:lstStyle/>
                    <a:p>
                      <a:pPr algn="ctr"/>
                      <a:r>
                        <a:rPr lang="en-US" sz="800" b="1" dirty="0" err="1" smtClean="0"/>
                        <a:t>Rs</a:t>
                      </a:r>
                      <a:r>
                        <a:rPr lang="en-US" sz="800" b="1" dirty="0" smtClean="0"/>
                        <a:t>. 5.52</a:t>
                      </a:r>
                      <a:r>
                        <a:rPr lang="en-US" sz="800" b="1" baseline="0" dirty="0" smtClean="0"/>
                        <a:t> L</a:t>
                      </a:r>
                      <a:endParaRPr lang="en-IN" sz="800" b="1" dirty="0"/>
                    </a:p>
                  </a:txBody>
                  <a:tcPr marL="85423" marR="85423" marT="34290" marB="34290" anchor="ctr"/>
                </a:tc>
                <a:tc>
                  <a:txBody>
                    <a:bodyPr/>
                    <a:lstStyle/>
                    <a:p>
                      <a:pPr algn="ctr"/>
                      <a:r>
                        <a:rPr lang="en-US" sz="800" b="1" dirty="0" err="1" smtClean="0"/>
                        <a:t>Rs</a:t>
                      </a:r>
                      <a:r>
                        <a:rPr lang="en-US" sz="800" b="1" dirty="0" smtClean="0"/>
                        <a:t>. 0*</a:t>
                      </a:r>
                      <a:endParaRPr lang="en-IN" sz="800" b="1" dirty="0"/>
                    </a:p>
                  </a:txBody>
                  <a:tcPr marL="85423" marR="85423" marT="34290" marB="34290" anchor="ctr"/>
                </a:tc>
                <a:tc>
                  <a:txBody>
                    <a:bodyPr/>
                    <a:lstStyle/>
                    <a:p>
                      <a:pPr algn="ctr"/>
                      <a:r>
                        <a:rPr lang="en-US" sz="800" b="1" dirty="0" err="1" smtClean="0"/>
                        <a:t>Rs</a:t>
                      </a:r>
                      <a:r>
                        <a:rPr lang="en-US" sz="800" b="1" dirty="0" smtClean="0"/>
                        <a:t>. 6.09</a:t>
                      </a:r>
                      <a:r>
                        <a:rPr lang="en-US" sz="800" b="1" baseline="0" dirty="0" smtClean="0"/>
                        <a:t> L</a:t>
                      </a:r>
                      <a:endParaRPr lang="en-IN" sz="800" b="1" dirty="0"/>
                    </a:p>
                  </a:txBody>
                  <a:tcPr marL="85423" marR="85423" marT="34290" marB="34290" anchor="ctr"/>
                </a:tc>
              </a:tr>
              <a:tr h="288713">
                <a:tc>
                  <a:txBody>
                    <a:bodyPr/>
                    <a:lstStyle/>
                    <a:p>
                      <a:pPr algn="ctr"/>
                      <a:r>
                        <a:rPr lang="en-US" sz="900" b="1" dirty="0" smtClean="0"/>
                        <a:t>Maximum</a:t>
                      </a:r>
                      <a:endParaRPr lang="en-IN" sz="900" b="1" dirty="0"/>
                    </a:p>
                  </a:txBody>
                  <a:tcPr marL="85423" marR="85423" marT="34290" marB="34290" anchor="ctr"/>
                </a:tc>
                <a:tc>
                  <a:txBody>
                    <a:bodyPr/>
                    <a:lstStyle/>
                    <a:p>
                      <a:pPr algn="ctr"/>
                      <a:r>
                        <a:rPr lang="en-US" sz="800" b="1" dirty="0" err="1" smtClean="0"/>
                        <a:t>Rs</a:t>
                      </a:r>
                      <a:r>
                        <a:rPr lang="en-US" sz="800" b="1" dirty="0" smtClean="0"/>
                        <a:t>. </a:t>
                      </a:r>
                      <a:r>
                        <a:rPr lang="en-US" sz="800" b="1" dirty="0" smtClean="0"/>
                        <a:t>295.87 </a:t>
                      </a:r>
                      <a:r>
                        <a:rPr lang="en-US" sz="800" b="1" dirty="0" smtClean="0"/>
                        <a:t>L**</a:t>
                      </a:r>
                      <a:endParaRPr lang="en-IN" sz="800" b="1" dirty="0"/>
                    </a:p>
                  </a:txBody>
                  <a:tcPr marL="85423" marR="85423" marT="34290" marB="34290" anchor="ctr"/>
                </a:tc>
                <a:tc>
                  <a:txBody>
                    <a:bodyPr/>
                    <a:lstStyle/>
                    <a:p>
                      <a:pPr algn="ctr"/>
                      <a:r>
                        <a:rPr lang="en-US" sz="800" b="1" dirty="0" err="1" smtClean="0"/>
                        <a:t>Rs</a:t>
                      </a:r>
                      <a:r>
                        <a:rPr lang="en-US" sz="800" b="1" dirty="0" smtClean="0"/>
                        <a:t>. </a:t>
                      </a:r>
                      <a:r>
                        <a:rPr lang="en-US" sz="800" b="1" dirty="0" smtClean="0"/>
                        <a:t>176.71</a:t>
                      </a:r>
                      <a:r>
                        <a:rPr lang="en-US" sz="800" b="1" baseline="0" dirty="0" smtClean="0"/>
                        <a:t> </a:t>
                      </a:r>
                      <a:r>
                        <a:rPr lang="en-US" sz="800" b="1" baseline="0" dirty="0" smtClean="0"/>
                        <a:t>L</a:t>
                      </a:r>
                      <a:r>
                        <a:rPr lang="en-US" sz="800" b="1" dirty="0" smtClean="0"/>
                        <a:t>**</a:t>
                      </a:r>
                      <a:endParaRPr lang="en-IN" sz="800" b="1" dirty="0"/>
                    </a:p>
                  </a:txBody>
                  <a:tcPr marL="85423" marR="85423" marT="34290" marB="34290" anchor="ctr"/>
                </a:tc>
                <a:tc>
                  <a:txBody>
                    <a:bodyPr/>
                    <a:lstStyle/>
                    <a:p>
                      <a:pPr algn="ctr"/>
                      <a:r>
                        <a:rPr lang="en-US" sz="800" b="1" dirty="0" err="1" smtClean="0"/>
                        <a:t>Rs</a:t>
                      </a:r>
                      <a:r>
                        <a:rPr lang="en-US" sz="800" b="1" dirty="0" smtClean="0"/>
                        <a:t>. </a:t>
                      </a:r>
                      <a:r>
                        <a:rPr lang="en-US" sz="800" b="1" dirty="0" smtClean="0"/>
                        <a:t>312.40</a:t>
                      </a:r>
                      <a:r>
                        <a:rPr lang="en-US" sz="800" b="1" baseline="0" dirty="0" smtClean="0"/>
                        <a:t> </a:t>
                      </a:r>
                      <a:r>
                        <a:rPr lang="en-US" sz="800" b="1" baseline="0" dirty="0" smtClean="0"/>
                        <a:t>L</a:t>
                      </a:r>
                      <a:endParaRPr lang="en-IN" sz="800" b="1" dirty="0"/>
                    </a:p>
                  </a:txBody>
                  <a:tcPr marL="85423" marR="85423" marT="34290" marB="34290" anchor="ctr"/>
                </a:tc>
              </a:tr>
            </a:tbl>
          </a:graphicData>
        </a:graphic>
      </p:graphicFrame>
      <p:sp>
        <p:nvSpPr>
          <p:cNvPr id="3" name="Rectangle 2"/>
          <p:cNvSpPr/>
          <p:nvPr/>
        </p:nvSpPr>
        <p:spPr>
          <a:xfrm>
            <a:off x="3058816" y="966074"/>
            <a:ext cx="3049233" cy="338554"/>
          </a:xfrm>
          <a:prstGeom prst="rect">
            <a:avLst/>
          </a:prstGeom>
        </p:spPr>
        <p:txBody>
          <a:bodyPr wrap="none">
            <a:spAutoFit/>
          </a:bodyPr>
          <a:lstStyle/>
          <a:p>
            <a:pPr algn="ctr"/>
            <a:r>
              <a:rPr lang="en-US" sz="1600" b="1" dirty="0" smtClean="0"/>
              <a:t>No. Of Customers : 4.24 </a:t>
            </a:r>
            <a:r>
              <a:rPr lang="en-US" sz="1600" b="1" dirty="0"/>
              <a:t>Lakh</a:t>
            </a:r>
            <a:endParaRPr lang="en-IN" sz="1600" b="1" dirty="0"/>
          </a:p>
        </p:txBody>
      </p:sp>
    </p:spTree>
    <p:extLst>
      <p:ext uri="{BB962C8B-B14F-4D97-AF65-F5344CB8AC3E}">
        <p14:creationId xmlns:p14="http://schemas.microsoft.com/office/powerpoint/2010/main" val="764705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sz="quarter" idx="10"/>
            <p:extLst>
              <p:ext uri="{D42A27DB-BD31-4B8C-83A1-F6EECF244321}">
                <p14:modId xmlns:p14="http://schemas.microsoft.com/office/powerpoint/2010/main" val="3529989216"/>
              </p:ext>
            </p:extLst>
          </p:nvPr>
        </p:nvGraphicFramePr>
        <p:xfrm>
          <a:off x="152400" y="1284685"/>
          <a:ext cx="8871857" cy="1763226"/>
        </p:xfrm>
        <a:graphic>
          <a:graphicData uri="http://schemas.openxmlformats.org/drawingml/2006/table">
            <a:tbl>
              <a:tblPr firstRow="1" bandRow="1">
                <a:tableStyleId>{5C22544A-7EE6-4342-B048-85BDC9FD1C3A}</a:tableStyleId>
              </a:tblPr>
              <a:tblGrid>
                <a:gridCol w="3242310"/>
                <a:gridCol w="1771650"/>
                <a:gridCol w="1653927"/>
                <a:gridCol w="2203970"/>
              </a:tblGrid>
              <a:tr h="552841">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Past CLTV</a:t>
                      </a:r>
                      <a:endParaRPr lang="en-IN" sz="1200" dirty="0"/>
                    </a:p>
                  </a:txBody>
                  <a:tcPr marL="85423" marR="85423" marT="34290" marB="34290" anchor="ctr"/>
                </a:tc>
                <a:tc>
                  <a:txBody>
                    <a:bodyPr/>
                    <a:lstStyle/>
                    <a:p>
                      <a:pPr algn="ctr"/>
                      <a:r>
                        <a:rPr lang="en-US" sz="1200" dirty="0" smtClean="0"/>
                        <a:t>Future CLTV</a:t>
                      </a:r>
                      <a:endParaRPr lang="en-IN" sz="1200" dirty="0"/>
                    </a:p>
                  </a:txBody>
                  <a:tcPr marL="85423" marR="85423" marT="34290" marB="34290" anchor="ctr"/>
                </a:tc>
                <a:tc>
                  <a:txBody>
                    <a:bodyPr/>
                    <a:lstStyle/>
                    <a:p>
                      <a:pPr algn="ctr"/>
                      <a:r>
                        <a:rPr lang="en-US" sz="1200" dirty="0" smtClean="0"/>
                        <a:t>Total CLTV</a:t>
                      </a:r>
                      <a:endParaRPr lang="en-IN" sz="1200" dirty="0"/>
                    </a:p>
                  </a:txBody>
                  <a:tcPr marL="85423" marR="85423" marT="34290" marB="34290" anchor="ctr"/>
                </a:tc>
              </a:tr>
              <a:tr h="657544">
                <a:tc>
                  <a:txBody>
                    <a:bodyPr/>
                    <a:lstStyle/>
                    <a:p>
                      <a:pPr algn="ctr"/>
                      <a:r>
                        <a:rPr lang="en-US" sz="1400" b="1" dirty="0" smtClean="0"/>
                        <a:t>Mean CLTV </a:t>
                      </a:r>
                    </a:p>
                    <a:p>
                      <a:pPr algn="ctr"/>
                      <a:r>
                        <a:rPr lang="en-US" sz="1400" b="1" dirty="0" smtClean="0"/>
                        <a:t>(Average</a:t>
                      </a:r>
                      <a:r>
                        <a:rPr lang="en-US" sz="1400" b="1" baseline="0" dirty="0" smtClean="0"/>
                        <a:t> of all Customers</a:t>
                      </a:r>
                      <a:r>
                        <a:rPr lang="en-US" sz="1400" b="1" dirty="0" smtClean="0"/>
                        <a:t>)</a:t>
                      </a:r>
                      <a:endParaRPr lang="en-IN" sz="1400" b="1" dirty="0"/>
                    </a:p>
                  </a:txBody>
                  <a:tcPr marL="85423" marR="85423"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Rs</a:t>
                      </a:r>
                      <a:r>
                        <a:rPr lang="en-US" sz="1200" b="1" dirty="0" smtClean="0"/>
                        <a:t>. 17.66 L</a:t>
                      </a:r>
                      <a:endParaRPr lang="en-IN" sz="1200" b="1" dirty="0" smtClean="0"/>
                    </a:p>
                  </a:txBody>
                  <a:tcPr marL="85423" marR="85423" marT="34290" marB="34290" anchor="ctr"/>
                </a:tc>
                <a:tc>
                  <a:txBody>
                    <a:bodyPr/>
                    <a:lstStyle/>
                    <a:p>
                      <a:pPr algn="ctr"/>
                      <a:r>
                        <a:rPr lang="en-US" sz="1200" b="1" dirty="0" err="1" smtClean="0"/>
                        <a:t>Rs</a:t>
                      </a:r>
                      <a:r>
                        <a:rPr lang="en-US" sz="1200" b="1" dirty="0" smtClean="0"/>
                        <a:t>. 1.48 L</a:t>
                      </a:r>
                      <a:endParaRPr lang="en-IN" sz="1200" b="1" dirty="0"/>
                    </a:p>
                  </a:txBody>
                  <a:tcPr marL="85423" marR="85423" marT="34290" marB="34290" anchor="ctr"/>
                </a:tc>
                <a:tc>
                  <a:txBody>
                    <a:bodyPr/>
                    <a:lstStyle/>
                    <a:p>
                      <a:pPr algn="ctr"/>
                      <a:r>
                        <a:rPr lang="en-US" sz="1200" b="1" dirty="0" err="1" smtClean="0"/>
                        <a:t>Rs</a:t>
                      </a:r>
                      <a:r>
                        <a:rPr lang="en-US" sz="1200" b="1" dirty="0" smtClean="0"/>
                        <a:t>. 19.13</a:t>
                      </a:r>
                      <a:r>
                        <a:rPr lang="en-US" sz="1200" b="1" baseline="0" dirty="0" smtClean="0"/>
                        <a:t> L</a:t>
                      </a:r>
                      <a:endParaRPr lang="en-IN" sz="1200" b="1" dirty="0"/>
                    </a:p>
                  </a:txBody>
                  <a:tcPr marL="85423" marR="85423" marT="34290" marB="34290" anchor="ctr"/>
                </a:tc>
              </a:tr>
              <a:tr h="552841">
                <a:tc>
                  <a:txBody>
                    <a:bodyPr/>
                    <a:lstStyle/>
                    <a:p>
                      <a:pPr algn="ctr"/>
                      <a:r>
                        <a:rPr lang="en-US" sz="1400" b="1" dirty="0" smtClean="0"/>
                        <a:t>Median</a:t>
                      </a:r>
                      <a:r>
                        <a:rPr lang="en-US" sz="1400" b="1" baseline="0" dirty="0" smtClean="0"/>
                        <a:t> CLTV </a:t>
                      </a:r>
                    </a:p>
                    <a:p>
                      <a:pPr algn="ctr"/>
                      <a:r>
                        <a:rPr lang="en-US" sz="1400" b="1" baseline="0" dirty="0" smtClean="0"/>
                        <a:t>(Middle CLTV value)</a:t>
                      </a:r>
                      <a:endParaRPr lang="en-IN" sz="1400" b="1" dirty="0"/>
                    </a:p>
                  </a:txBody>
                  <a:tcPr marL="85423" marR="85423"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err="1" smtClean="0"/>
                        <a:t>Rs</a:t>
                      </a:r>
                      <a:r>
                        <a:rPr lang="en-US" sz="1200" b="1" dirty="0" smtClean="0"/>
                        <a:t>. 17.19</a:t>
                      </a:r>
                      <a:r>
                        <a:rPr lang="en-US" sz="1200" b="1" baseline="0" dirty="0" smtClean="0"/>
                        <a:t> L</a:t>
                      </a:r>
                      <a:endParaRPr lang="en-IN" sz="1200" b="1" dirty="0" smtClean="0"/>
                    </a:p>
                  </a:txBody>
                  <a:tcPr marL="85423" marR="85423" marT="34290" marB="34290" anchor="ctr"/>
                </a:tc>
                <a:tc>
                  <a:txBody>
                    <a:bodyPr/>
                    <a:lstStyle/>
                    <a:p>
                      <a:pPr algn="ctr"/>
                      <a:r>
                        <a:rPr lang="en-US" sz="1200" b="1" dirty="0" err="1" smtClean="0"/>
                        <a:t>Rs</a:t>
                      </a:r>
                      <a:r>
                        <a:rPr lang="en-US" sz="1200" b="1" dirty="0" smtClean="0"/>
                        <a:t>. 1.10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18.62 L</a:t>
                      </a:r>
                      <a:endParaRPr lang="en-IN" sz="1200" b="1" dirty="0"/>
                    </a:p>
                  </a:txBody>
                  <a:tcPr marL="85423" marR="85423" marT="34290" marB="34290" anchor="ctr"/>
                </a:tc>
              </a:tr>
            </a:tbl>
          </a:graphicData>
        </a:graphic>
      </p:graphicFrame>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34652" y="303610"/>
            <a:ext cx="6343877" cy="640556"/>
          </a:xfrm>
        </p:spPr>
        <p:txBody>
          <a:bodyPr>
            <a:normAutofit/>
          </a:bodyPr>
          <a:lstStyle/>
          <a:p>
            <a:r>
              <a:rPr lang="en-US" sz="2800" dirty="0" smtClean="0"/>
              <a:t>Descriptive Analysis XUV- Overall</a:t>
            </a:r>
            <a:endParaRPr lang="en-IN" sz="2800" dirty="0"/>
          </a:p>
        </p:txBody>
      </p:sp>
      <p:sp>
        <p:nvSpPr>
          <p:cNvPr id="2" name="TextBox 1"/>
          <p:cNvSpPr txBox="1"/>
          <p:nvPr/>
        </p:nvSpPr>
        <p:spPr>
          <a:xfrm>
            <a:off x="308759" y="4199907"/>
            <a:ext cx="7897090"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solidFill>
                  <a:schemeClr val="tx1">
                    <a:lumMod val="75000"/>
                  </a:schemeClr>
                </a:solidFill>
              </a:rPr>
              <a:t>75% of XUV Customers have a CLTV between </a:t>
            </a:r>
            <a:r>
              <a:rPr lang="en-US" sz="1200" b="1" dirty="0" err="1" smtClean="0">
                <a:solidFill>
                  <a:schemeClr val="tx1">
                    <a:lumMod val="75000"/>
                  </a:schemeClr>
                </a:solidFill>
              </a:rPr>
              <a:t>Rs</a:t>
            </a:r>
            <a:r>
              <a:rPr lang="en-US" sz="1200" b="1" dirty="0" smtClean="0">
                <a:solidFill>
                  <a:schemeClr val="tx1">
                    <a:lumMod val="75000"/>
                  </a:schemeClr>
                </a:solidFill>
              </a:rPr>
              <a:t>. 16 lakh and </a:t>
            </a:r>
            <a:r>
              <a:rPr lang="en-US" sz="1200" b="1" dirty="0" err="1" smtClean="0">
                <a:solidFill>
                  <a:schemeClr val="tx1">
                    <a:lumMod val="75000"/>
                  </a:schemeClr>
                </a:solidFill>
              </a:rPr>
              <a:t>Rs</a:t>
            </a:r>
            <a:r>
              <a:rPr lang="en-US" sz="1200" b="1" dirty="0" smtClean="0">
                <a:solidFill>
                  <a:schemeClr val="tx1">
                    <a:lumMod val="75000"/>
                  </a:schemeClr>
                </a:solidFill>
              </a:rPr>
              <a:t>. 22 lakh</a:t>
            </a:r>
          </a:p>
          <a:p>
            <a:r>
              <a:rPr lang="en-US" sz="1200" b="1" dirty="0" smtClean="0">
                <a:solidFill>
                  <a:schemeClr val="tx1">
                    <a:lumMod val="75000"/>
                  </a:schemeClr>
                </a:solidFill>
              </a:rPr>
              <a:t>Only 79 Customers have a CLTV in excess of </a:t>
            </a:r>
            <a:r>
              <a:rPr lang="en-US" sz="1200" b="1" dirty="0" err="1" smtClean="0">
                <a:solidFill>
                  <a:schemeClr val="tx1">
                    <a:lumMod val="75000"/>
                  </a:schemeClr>
                </a:solidFill>
              </a:rPr>
              <a:t>Rs</a:t>
            </a:r>
            <a:r>
              <a:rPr lang="en-US" sz="1200" b="1" dirty="0" smtClean="0">
                <a:solidFill>
                  <a:schemeClr val="tx1">
                    <a:lumMod val="75000"/>
                  </a:schemeClr>
                </a:solidFill>
              </a:rPr>
              <a:t>. 1 Cr</a:t>
            </a:r>
          </a:p>
          <a:p>
            <a:r>
              <a:rPr lang="en-US" sz="1200" b="1" dirty="0" smtClean="0">
                <a:solidFill>
                  <a:schemeClr val="tx1">
                    <a:lumMod val="75000"/>
                  </a:schemeClr>
                </a:solidFill>
              </a:rPr>
              <a:t>* There </a:t>
            </a:r>
            <a:r>
              <a:rPr lang="en-US" sz="1200" b="1" dirty="0">
                <a:solidFill>
                  <a:schemeClr val="tx1">
                    <a:lumMod val="75000"/>
                  </a:schemeClr>
                </a:solidFill>
              </a:rPr>
              <a:t>are 682 Customers with 0 Future </a:t>
            </a:r>
            <a:r>
              <a:rPr lang="en-US" sz="1200" b="1" dirty="0" smtClean="0">
                <a:solidFill>
                  <a:schemeClr val="tx1">
                    <a:lumMod val="75000"/>
                  </a:schemeClr>
                </a:solidFill>
              </a:rPr>
              <a:t>CLTV as their CLTV is only based on Sales</a:t>
            </a:r>
            <a:endParaRPr lang="en-US" sz="1200" b="1" dirty="0">
              <a:solidFill>
                <a:schemeClr val="tx1">
                  <a:lumMod val="75000"/>
                </a:schemeClr>
              </a:solidFill>
            </a:endParaRPr>
          </a:p>
          <a:p>
            <a:r>
              <a:rPr lang="en-US" sz="1200" b="1" dirty="0">
                <a:solidFill>
                  <a:schemeClr val="tx1">
                    <a:lumMod val="75000"/>
                  </a:schemeClr>
                </a:solidFill>
              </a:rPr>
              <a:t>** This is a Multiple Vehicle Owner who has 41 </a:t>
            </a:r>
            <a:r>
              <a:rPr lang="en-US" sz="1200" b="1" dirty="0" smtClean="0">
                <a:solidFill>
                  <a:schemeClr val="tx1">
                    <a:lumMod val="75000"/>
                  </a:schemeClr>
                </a:solidFill>
              </a:rPr>
              <a:t>XUVs</a:t>
            </a:r>
            <a:endParaRPr lang="en-US" sz="1200" b="1" dirty="0">
              <a:solidFill>
                <a:schemeClr val="tx1">
                  <a:lumMod val="75000"/>
                </a:schemeClr>
              </a:solidFill>
            </a:endParaRPr>
          </a:p>
        </p:txBody>
      </p:sp>
      <p:graphicFrame>
        <p:nvGraphicFramePr>
          <p:cNvPr id="10" name="Content Placeholder 10"/>
          <p:cNvGraphicFramePr>
            <a:graphicFrameLocks/>
          </p:cNvGraphicFramePr>
          <p:nvPr>
            <p:extLst>
              <p:ext uri="{D42A27DB-BD31-4B8C-83A1-F6EECF244321}">
                <p14:modId xmlns:p14="http://schemas.microsoft.com/office/powerpoint/2010/main" val="1219814311"/>
              </p:ext>
            </p:extLst>
          </p:nvPr>
        </p:nvGraphicFramePr>
        <p:xfrm>
          <a:off x="1266091" y="3174870"/>
          <a:ext cx="5941290" cy="857250"/>
        </p:xfrm>
        <a:graphic>
          <a:graphicData uri="http://schemas.openxmlformats.org/drawingml/2006/table">
            <a:tbl>
              <a:tblPr firstRow="1" bandRow="1">
                <a:tableStyleId>{5C22544A-7EE6-4342-B048-85BDC9FD1C3A}</a:tableStyleId>
              </a:tblPr>
              <a:tblGrid>
                <a:gridCol w="2148341"/>
                <a:gridCol w="1201744"/>
                <a:gridCol w="1125200"/>
                <a:gridCol w="1466005"/>
              </a:tblGrid>
              <a:tr h="288713">
                <a:tc>
                  <a:txBody>
                    <a:bodyPr/>
                    <a:lstStyle/>
                    <a:p>
                      <a:pPr algn="ctr"/>
                      <a:r>
                        <a:rPr lang="en-US" sz="800" dirty="0" smtClean="0"/>
                        <a:t>Parameter</a:t>
                      </a:r>
                      <a:endParaRPr lang="en-IN" sz="800" dirty="0"/>
                    </a:p>
                  </a:txBody>
                  <a:tcPr marL="85423" marR="85423" marT="34290" marB="34290" anchor="ctr"/>
                </a:tc>
                <a:tc>
                  <a:txBody>
                    <a:bodyPr/>
                    <a:lstStyle/>
                    <a:p>
                      <a:pPr algn="ctr"/>
                      <a:r>
                        <a:rPr lang="en-US" sz="800" dirty="0" smtClean="0"/>
                        <a:t>Past CLTV</a:t>
                      </a:r>
                      <a:endParaRPr lang="en-IN" sz="800" dirty="0"/>
                    </a:p>
                  </a:txBody>
                  <a:tcPr marL="85423" marR="85423" marT="34290" marB="34290" anchor="ctr"/>
                </a:tc>
                <a:tc>
                  <a:txBody>
                    <a:bodyPr/>
                    <a:lstStyle/>
                    <a:p>
                      <a:pPr algn="ctr"/>
                      <a:r>
                        <a:rPr lang="en-US" sz="800" dirty="0" smtClean="0"/>
                        <a:t>Future CLTV</a:t>
                      </a:r>
                      <a:endParaRPr lang="en-IN" sz="800" dirty="0"/>
                    </a:p>
                  </a:txBody>
                  <a:tcPr marL="85423" marR="85423" marT="34290" marB="34290" anchor="ctr"/>
                </a:tc>
                <a:tc>
                  <a:txBody>
                    <a:bodyPr/>
                    <a:lstStyle/>
                    <a:p>
                      <a:pPr algn="ctr"/>
                      <a:r>
                        <a:rPr lang="en-US" sz="800" dirty="0" smtClean="0"/>
                        <a:t>Total CLTV</a:t>
                      </a:r>
                      <a:endParaRPr lang="en-IN" sz="800" dirty="0"/>
                    </a:p>
                  </a:txBody>
                  <a:tcPr marL="85423" marR="85423" marT="34290" marB="34290" anchor="ctr"/>
                </a:tc>
              </a:tr>
              <a:tr h="279824">
                <a:tc>
                  <a:txBody>
                    <a:bodyPr/>
                    <a:lstStyle/>
                    <a:p>
                      <a:pPr algn="ctr"/>
                      <a:r>
                        <a:rPr lang="en-US" sz="900" b="1" dirty="0" smtClean="0"/>
                        <a:t>Minimum</a:t>
                      </a:r>
                      <a:endParaRPr lang="en-IN" sz="900" b="1" dirty="0"/>
                    </a:p>
                  </a:txBody>
                  <a:tcPr marL="85423" marR="85423" marT="34290" marB="34290" anchor="ctr"/>
                </a:tc>
                <a:tc>
                  <a:txBody>
                    <a:bodyPr/>
                    <a:lstStyle/>
                    <a:p>
                      <a:pPr algn="ctr"/>
                      <a:r>
                        <a:rPr lang="en-US" sz="800" b="1" dirty="0" err="1" smtClean="0"/>
                        <a:t>Rs</a:t>
                      </a:r>
                      <a:r>
                        <a:rPr lang="en-US" sz="800" b="1" dirty="0" smtClean="0"/>
                        <a:t>. 9.34</a:t>
                      </a:r>
                      <a:r>
                        <a:rPr lang="en-US" sz="800" b="1" baseline="0" dirty="0" smtClean="0"/>
                        <a:t> L</a:t>
                      </a:r>
                      <a:endParaRPr lang="en-IN" sz="800" b="1" dirty="0"/>
                    </a:p>
                  </a:txBody>
                  <a:tcPr marL="85423" marR="85423" marT="34290" marB="34290" anchor="ctr"/>
                </a:tc>
                <a:tc>
                  <a:txBody>
                    <a:bodyPr/>
                    <a:lstStyle/>
                    <a:p>
                      <a:pPr algn="ctr"/>
                      <a:r>
                        <a:rPr lang="en-US" sz="800" b="1" dirty="0" err="1" smtClean="0"/>
                        <a:t>Rs</a:t>
                      </a:r>
                      <a:r>
                        <a:rPr lang="en-US" sz="800" b="1" dirty="0" smtClean="0"/>
                        <a:t>. 0*</a:t>
                      </a:r>
                      <a:endParaRPr lang="en-IN" sz="800" b="1" dirty="0"/>
                    </a:p>
                  </a:txBody>
                  <a:tcPr marL="85423" marR="85423" marT="34290" marB="34290" anchor="ctr"/>
                </a:tc>
                <a:tc>
                  <a:txBody>
                    <a:bodyPr/>
                    <a:lstStyle/>
                    <a:p>
                      <a:pPr algn="ctr"/>
                      <a:r>
                        <a:rPr lang="en-US" sz="800" b="1" dirty="0" err="1" smtClean="0"/>
                        <a:t>Rs</a:t>
                      </a:r>
                      <a:r>
                        <a:rPr lang="en-US" sz="800" b="1" dirty="0" smtClean="0"/>
                        <a:t>. 9.64</a:t>
                      </a:r>
                      <a:r>
                        <a:rPr lang="en-US" sz="800" b="1" baseline="0" dirty="0" smtClean="0"/>
                        <a:t> L</a:t>
                      </a:r>
                      <a:endParaRPr lang="en-IN" sz="800" b="1" dirty="0"/>
                    </a:p>
                  </a:txBody>
                  <a:tcPr marL="85423" marR="85423" marT="34290" marB="34290" anchor="ctr"/>
                </a:tc>
              </a:tr>
              <a:tr h="288713">
                <a:tc>
                  <a:txBody>
                    <a:bodyPr/>
                    <a:lstStyle/>
                    <a:p>
                      <a:pPr algn="ctr"/>
                      <a:r>
                        <a:rPr lang="en-US" sz="900" b="1" dirty="0" smtClean="0"/>
                        <a:t>Maximum</a:t>
                      </a:r>
                      <a:endParaRPr lang="en-IN" sz="900" b="1" dirty="0"/>
                    </a:p>
                  </a:txBody>
                  <a:tcPr marL="85423" marR="85423" marT="34290" marB="34290" anchor="ctr"/>
                </a:tc>
                <a:tc>
                  <a:txBody>
                    <a:bodyPr/>
                    <a:lstStyle/>
                    <a:p>
                      <a:pPr algn="ctr"/>
                      <a:r>
                        <a:rPr lang="en-US" sz="800" b="1" dirty="0" err="1" smtClean="0"/>
                        <a:t>Rs</a:t>
                      </a:r>
                      <a:r>
                        <a:rPr lang="en-US" sz="800" b="1" dirty="0" smtClean="0"/>
                        <a:t>. 661.73 L**</a:t>
                      </a:r>
                      <a:endParaRPr lang="en-IN" sz="800" b="1" dirty="0"/>
                    </a:p>
                  </a:txBody>
                  <a:tcPr marL="85423" marR="85423" marT="34290" marB="34290" anchor="ctr"/>
                </a:tc>
                <a:tc>
                  <a:txBody>
                    <a:bodyPr/>
                    <a:lstStyle/>
                    <a:p>
                      <a:pPr algn="ctr"/>
                      <a:r>
                        <a:rPr lang="en-US" sz="800" b="1" dirty="0" err="1" smtClean="0"/>
                        <a:t>Rs</a:t>
                      </a:r>
                      <a:r>
                        <a:rPr lang="en-US" sz="800" b="1" dirty="0" smtClean="0"/>
                        <a:t>. 14.27</a:t>
                      </a:r>
                      <a:r>
                        <a:rPr lang="en-US" sz="800" b="1" baseline="0" dirty="0" smtClean="0"/>
                        <a:t> L</a:t>
                      </a:r>
                      <a:r>
                        <a:rPr lang="en-US" sz="800" b="1" dirty="0" smtClean="0"/>
                        <a:t>**</a:t>
                      </a:r>
                      <a:endParaRPr lang="en-IN" sz="800" b="1" dirty="0"/>
                    </a:p>
                  </a:txBody>
                  <a:tcPr marL="85423" marR="85423" marT="34290" marB="34290" anchor="ctr"/>
                </a:tc>
                <a:tc>
                  <a:txBody>
                    <a:bodyPr/>
                    <a:lstStyle/>
                    <a:p>
                      <a:pPr algn="ctr"/>
                      <a:r>
                        <a:rPr lang="en-US" sz="800" b="1" dirty="0" err="1" smtClean="0"/>
                        <a:t>Rs</a:t>
                      </a:r>
                      <a:r>
                        <a:rPr lang="en-US" sz="800" b="1" dirty="0" smtClean="0"/>
                        <a:t>. 676.00</a:t>
                      </a:r>
                      <a:r>
                        <a:rPr lang="en-US" sz="800" b="1" baseline="0" dirty="0" smtClean="0"/>
                        <a:t> L</a:t>
                      </a:r>
                      <a:endParaRPr lang="en-IN" sz="800" b="1" dirty="0"/>
                    </a:p>
                  </a:txBody>
                  <a:tcPr marL="85423" marR="85423" marT="34290" marB="34290" anchor="ctr"/>
                </a:tc>
              </a:tr>
            </a:tbl>
          </a:graphicData>
        </a:graphic>
      </p:graphicFrame>
      <p:sp>
        <p:nvSpPr>
          <p:cNvPr id="3" name="Rectangle 2"/>
          <p:cNvSpPr/>
          <p:nvPr/>
        </p:nvSpPr>
        <p:spPr>
          <a:xfrm>
            <a:off x="3058816" y="966074"/>
            <a:ext cx="3049233" cy="338554"/>
          </a:xfrm>
          <a:prstGeom prst="rect">
            <a:avLst/>
          </a:prstGeom>
        </p:spPr>
        <p:txBody>
          <a:bodyPr wrap="none">
            <a:spAutoFit/>
          </a:bodyPr>
          <a:lstStyle/>
          <a:p>
            <a:pPr algn="ctr"/>
            <a:r>
              <a:rPr lang="en-US" sz="1600" b="1" dirty="0" smtClean="0"/>
              <a:t>No. Of Customers : 1.52 </a:t>
            </a:r>
            <a:r>
              <a:rPr lang="en-US" sz="1600" b="1" dirty="0"/>
              <a:t>Lakh</a:t>
            </a:r>
            <a:endParaRPr lang="en-IN" sz="1600" b="1" dirty="0"/>
          </a:p>
        </p:txBody>
      </p:sp>
    </p:spTree>
    <p:extLst>
      <p:ext uri="{BB962C8B-B14F-4D97-AF65-F5344CB8AC3E}">
        <p14:creationId xmlns:p14="http://schemas.microsoft.com/office/powerpoint/2010/main" val="2543434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534652" y="303610"/>
            <a:ext cx="6343877" cy="64055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sz="2800" dirty="0" smtClean="0"/>
              <a:t>Customers with CLTV &gt; 1 Cr.-Bolero</a:t>
            </a:r>
            <a:endParaRPr lang="en-IN" sz="2800" dirty="0"/>
          </a:p>
        </p:txBody>
      </p:sp>
      <p:sp>
        <p:nvSpPr>
          <p:cNvPr id="9" name="TextBox 8"/>
          <p:cNvSpPr txBox="1"/>
          <p:nvPr/>
        </p:nvSpPr>
        <p:spPr>
          <a:xfrm>
            <a:off x="393912" y="3958447"/>
            <a:ext cx="7906938"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Of these 597 Customers, 472 Customers (79%) have a CLTV between </a:t>
            </a:r>
            <a:r>
              <a:rPr lang="en-US" sz="1200" b="1" dirty="0" err="1" smtClean="0">
                <a:solidFill>
                  <a:schemeClr val="tx1">
                    <a:lumMod val="75000"/>
                  </a:schemeClr>
                </a:solidFill>
              </a:rPr>
              <a:t>Rs</a:t>
            </a:r>
            <a:r>
              <a:rPr lang="en-US" sz="1200" b="1" dirty="0" smtClean="0">
                <a:solidFill>
                  <a:schemeClr val="tx1">
                    <a:lumMod val="75000"/>
                  </a:schemeClr>
                </a:solidFill>
              </a:rPr>
              <a:t>. 1 &amp; 2 </a:t>
            </a:r>
            <a:r>
              <a:rPr lang="en-US" sz="1200" b="1" dirty="0" err="1" smtClean="0">
                <a:solidFill>
                  <a:schemeClr val="tx1">
                    <a:lumMod val="75000"/>
                  </a:schemeClr>
                </a:solidFill>
              </a:rPr>
              <a:t>Crore</a:t>
            </a:r>
            <a:endParaRPr lang="en-US" sz="1200" b="1" dirty="0" smtClean="0">
              <a:solidFill>
                <a:schemeClr val="tx1">
                  <a:lumMod val="75000"/>
                </a:schemeClr>
              </a:solidFill>
            </a:endParaRPr>
          </a:p>
          <a:p>
            <a:pPr marL="171450" indent="-171450">
              <a:buFont typeface="Arial" panose="020B0604020202020204" pitchFamily="34" charset="0"/>
              <a:buChar char="•"/>
            </a:pPr>
            <a:r>
              <a:rPr lang="en-US" sz="1200" b="1" dirty="0" smtClean="0">
                <a:solidFill>
                  <a:schemeClr val="tx1">
                    <a:lumMod val="75000"/>
                  </a:schemeClr>
                </a:solidFill>
              </a:rPr>
              <a:t>562 Customers (78%) are Non Taxi Owners</a:t>
            </a:r>
          </a:p>
          <a:p>
            <a:endParaRPr lang="en-US" sz="1200" b="1" dirty="0" smtClean="0">
              <a:solidFill>
                <a:schemeClr val="tx1">
                  <a:lumMod val="75000"/>
                </a:schemeClr>
              </a:solidFill>
            </a:endParaRPr>
          </a:p>
          <a:p>
            <a:pPr marL="171450" indent="-171450">
              <a:buFont typeface="Arial" panose="020B0604020202020204" pitchFamily="34" charset="0"/>
              <a:buChar char="•"/>
            </a:pPr>
            <a:r>
              <a:rPr lang="en-US" sz="1200" b="1" dirty="0" smtClean="0">
                <a:solidFill>
                  <a:schemeClr val="tx1">
                    <a:lumMod val="75000"/>
                  </a:schemeClr>
                </a:solidFill>
              </a:rPr>
              <a:t>Every Customer owns more than one Bolero. They own 4334 Vehicles totally (</a:t>
            </a:r>
            <a:r>
              <a:rPr lang="en-US" sz="1200" b="1" dirty="0">
                <a:solidFill>
                  <a:schemeClr val="tx1">
                    <a:lumMod val="75000"/>
                  </a:schemeClr>
                </a:solidFill>
              </a:rPr>
              <a:t>7</a:t>
            </a:r>
            <a:r>
              <a:rPr lang="en-US" sz="1200" b="1" dirty="0" smtClean="0">
                <a:solidFill>
                  <a:schemeClr val="tx1">
                    <a:lumMod val="75000"/>
                  </a:schemeClr>
                </a:solidFill>
              </a:rPr>
              <a:t> vehicles on average)</a:t>
            </a:r>
            <a:endParaRPr lang="en-IN" sz="1200" b="1" dirty="0">
              <a:solidFill>
                <a:schemeClr val="tx1">
                  <a:lumMod val="7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1376363"/>
            <a:ext cx="3719513"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95" y="1179573"/>
            <a:ext cx="274955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5492" y="1053306"/>
            <a:ext cx="2713037"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39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534652" y="303610"/>
            <a:ext cx="6343877" cy="64055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sz="2800" dirty="0" smtClean="0"/>
              <a:t>Customers with CLTV &gt; 1 Cr.-XUV</a:t>
            </a:r>
            <a:endParaRPr lang="en-IN" sz="2800" dirty="0"/>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57307580"/>
              </p:ext>
            </p:extLst>
          </p:nvPr>
        </p:nvGraphicFramePr>
        <p:xfrm>
          <a:off x="242681" y="1187532"/>
          <a:ext cx="2405516" cy="20188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2323276454"/>
              </p:ext>
            </p:extLst>
          </p:nvPr>
        </p:nvGraphicFramePr>
        <p:xfrm>
          <a:off x="2891872" y="1185432"/>
          <a:ext cx="2773651" cy="20209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ontent Placeholder 7"/>
          <p:cNvGraphicFramePr>
            <a:graphicFrameLocks/>
          </p:cNvGraphicFramePr>
          <p:nvPr>
            <p:extLst>
              <p:ext uri="{D42A27DB-BD31-4B8C-83A1-F6EECF244321}">
                <p14:modId xmlns:p14="http://schemas.microsoft.com/office/powerpoint/2010/main" val="3058292246"/>
              </p:ext>
            </p:extLst>
          </p:nvPr>
        </p:nvGraphicFramePr>
        <p:xfrm>
          <a:off x="5930963" y="1179573"/>
          <a:ext cx="2571769" cy="2026765"/>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393912" y="3958447"/>
            <a:ext cx="7906938"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Of these 79 Customers, 50 Customers (65%) have a CLTV between </a:t>
            </a:r>
            <a:r>
              <a:rPr lang="en-US" sz="1200" b="1" dirty="0" err="1" smtClean="0">
                <a:solidFill>
                  <a:schemeClr val="tx1">
                    <a:lumMod val="75000"/>
                  </a:schemeClr>
                </a:solidFill>
              </a:rPr>
              <a:t>Rs</a:t>
            </a:r>
            <a:r>
              <a:rPr lang="en-US" sz="1200" b="1" dirty="0" smtClean="0">
                <a:solidFill>
                  <a:schemeClr val="tx1">
                    <a:lumMod val="75000"/>
                  </a:schemeClr>
                </a:solidFill>
              </a:rPr>
              <a:t>. 1 &amp; 2 </a:t>
            </a:r>
            <a:r>
              <a:rPr lang="en-US" sz="1200" b="1" dirty="0" err="1" smtClean="0">
                <a:solidFill>
                  <a:schemeClr val="tx1">
                    <a:lumMod val="75000"/>
                  </a:schemeClr>
                </a:solidFill>
              </a:rPr>
              <a:t>Crore</a:t>
            </a:r>
            <a:endParaRPr lang="en-US" sz="1200" b="1" dirty="0" smtClean="0">
              <a:solidFill>
                <a:schemeClr val="tx1">
                  <a:lumMod val="75000"/>
                </a:schemeClr>
              </a:solidFill>
            </a:endParaRPr>
          </a:p>
          <a:p>
            <a:pPr marL="171450" indent="-171450">
              <a:buFont typeface="Arial" panose="020B0604020202020204" pitchFamily="34" charset="0"/>
              <a:buChar char="•"/>
            </a:pPr>
            <a:r>
              <a:rPr lang="en-US" sz="1200" b="1" dirty="0" smtClean="0">
                <a:solidFill>
                  <a:schemeClr val="tx1">
                    <a:lumMod val="75000"/>
                  </a:schemeClr>
                </a:solidFill>
              </a:rPr>
              <a:t>61 Customers (78%) are Non Taxi Owners</a:t>
            </a:r>
          </a:p>
          <a:p>
            <a:pPr marL="171450" indent="-171450">
              <a:buFont typeface="Arial" panose="020B0604020202020204" pitchFamily="34" charset="0"/>
              <a:buChar char="•"/>
            </a:pPr>
            <a:r>
              <a:rPr lang="en-US" sz="1200" b="1" dirty="0" smtClean="0">
                <a:solidFill>
                  <a:schemeClr val="tx1">
                    <a:lumMod val="75000"/>
                  </a:schemeClr>
                </a:solidFill>
              </a:rPr>
              <a:t>The split of these customers is almost Equal between Corporate (53%) &amp; Individual (47%) </a:t>
            </a:r>
          </a:p>
          <a:p>
            <a:pPr marL="171450" indent="-171450">
              <a:buFont typeface="Arial" panose="020B0604020202020204" pitchFamily="34" charset="0"/>
              <a:buChar char="•"/>
            </a:pPr>
            <a:r>
              <a:rPr lang="en-US" sz="1200" b="1" dirty="0" smtClean="0">
                <a:solidFill>
                  <a:schemeClr val="tx1">
                    <a:lumMod val="75000"/>
                  </a:schemeClr>
                </a:solidFill>
              </a:rPr>
              <a:t>Every Customer owns more than one XUV500. They own 918 Vehicles totally (12 vehicles on average)</a:t>
            </a:r>
            <a:endParaRPr lang="en-IN" sz="1200" b="1" dirty="0">
              <a:solidFill>
                <a:schemeClr val="tx1">
                  <a:lumMod val="75000"/>
                </a:schemeClr>
              </a:solidFill>
            </a:endParaRPr>
          </a:p>
        </p:txBody>
      </p:sp>
    </p:spTree>
    <p:extLst>
      <p:ext uri="{BB962C8B-B14F-4D97-AF65-F5344CB8AC3E}">
        <p14:creationId xmlns:p14="http://schemas.microsoft.com/office/powerpoint/2010/main" val="24838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691640" y="451264"/>
            <a:ext cx="7452359" cy="640556"/>
          </a:xfrm>
        </p:spPr>
        <p:txBody>
          <a:bodyPr>
            <a:noAutofit/>
          </a:bodyPr>
          <a:lstStyle/>
          <a:p>
            <a:r>
              <a:rPr lang="en-US" sz="2400" dirty="0" smtClean="0"/>
              <a:t>Descriptive Analysis –Bolero- Number of Vehicles</a:t>
            </a:r>
            <a:endParaRPr lang="en-IN" sz="2400" dirty="0"/>
          </a:p>
        </p:txBody>
      </p:sp>
      <p:graphicFrame>
        <p:nvGraphicFramePr>
          <p:cNvPr id="5" name="Content Placeholder 10"/>
          <p:cNvGraphicFramePr>
            <a:graphicFrameLocks/>
          </p:cNvGraphicFramePr>
          <p:nvPr>
            <p:extLst>
              <p:ext uri="{D42A27DB-BD31-4B8C-83A1-F6EECF244321}">
                <p14:modId xmlns:p14="http://schemas.microsoft.com/office/powerpoint/2010/main" val="490191394"/>
              </p:ext>
            </p:extLst>
          </p:nvPr>
        </p:nvGraphicFramePr>
        <p:xfrm>
          <a:off x="345602" y="1092468"/>
          <a:ext cx="8410217" cy="2770130"/>
        </p:xfrm>
        <a:graphic>
          <a:graphicData uri="http://schemas.openxmlformats.org/drawingml/2006/table">
            <a:tbl>
              <a:tblPr firstRow="1" bandRow="1">
                <a:tableStyleId>{5C22544A-7EE6-4342-B048-85BDC9FD1C3A}</a:tableStyleId>
              </a:tblPr>
              <a:tblGrid>
                <a:gridCol w="2065090"/>
                <a:gridCol w="1186378"/>
                <a:gridCol w="1719583"/>
                <a:gridCol w="1719583"/>
                <a:gridCol w="1719583"/>
              </a:tblGrid>
              <a:tr h="479692">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79692">
                <a:tc>
                  <a:txBody>
                    <a:bodyPr/>
                    <a:lstStyle/>
                    <a:p>
                      <a:pPr algn="ctr"/>
                      <a:r>
                        <a:rPr lang="en-US" sz="1400" b="1" dirty="0" smtClean="0"/>
                        <a:t>Single Vehicle</a:t>
                      </a:r>
                      <a:r>
                        <a:rPr lang="en-US" sz="1400" b="1" baseline="0" dirty="0" smtClean="0"/>
                        <a:t> Owners</a:t>
                      </a:r>
                      <a:endParaRPr lang="en-IN" sz="1400" b="1" dirty="0"/>
                    </a:p>
                  </a:txBody>
                  <a:tcPr marL="85423" marR="85423" marT="34290" marB="34290" anchor="ctr"/>
                </a:tc>
                <a:tc>
                  <a:txBody>
                    <a:bodyPr/>
                    <a:lstStyle/>
                    <a:p>
                      <a:pPr algn="ctr"/>
                      <a:r>
                        <a:rPr lang="en-US" sz="1200" b="1" dirty="0" smtClean="0"/>
                        <a:t>0.84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11.44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0.47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11.91</a:t>
                      </a:r>
                      <a:r>
                        <a:rPr lang="en-US" sz="1200" b="1" baseline="0" dirty="0" smtClean="0"/>
                        <a:t> L</a:t>
                      </a:r>
                      <a:endParaRPr lang="en-IN" sz="1200" b="1" dirty="0"/>
                    </a:p>
                  </a:txBody>
                  <a:tcPr marL="85423" marR="85423" marT="34290" marB="34290" anchor="ctr"/>
                </a:tc>
              </a:tr>
              <a:tr h="676544">
                <a:tc>
                  <a:txBody>
                    <a:bodyPr/>
                    <a:lstStyle/>
                    <a:p>
                      <a:pPr algn="ctr"/>
                      <a:r>
                        <a:rPr lang="en-US" sz="1400" b="1" dirty="0" smtClean="0"/>
                        <a:t>Multiple Vehicle</a:t>
                      </a:r>
                      <a:r>
                        <a:rPr lang="en-US" sz="1400" b="1" baseline="0" dirty="0" smtClean="0"/>
                        <a:t> Owners (1 Bolero + Other)</a:t>
                      </a:r>
                      <a:endParaRPr lang="en-IN" sz="1400" b="1" dirty="0"/>
                    </a:p>
                  </a:txBody>
                  <a:tcPr marL="85423" marR="85423" marT="34290" marB="34290" anchor="ctr"/>
                </a:tc>
                <a:tc>
                  <a:txBody>
                    <a:bodyPr/>
                    <a:lstStyle/>
                    <a:p>
                      <a:pPr algn="ctr"/>
                      <a:r>
                        <a:rPr lang="en-US" sz="1200" b="1" dirty="0" smtClean="0"/>
                        <a:t>2.8 L</a:t>
                      </a:r>
                      <a:endParaRPr lang="en-IN" sz="1200" b="1" dirty="0"/>
                    </a:p>
                  </a:txBody>
                  <a:tcPr marL="85423" marR="85423" marT="34290" marB="34290" anchor="ctr"/>
                </a:tc>
                <a:tc>
                  <a:txBody>
                    <a:bodyPr/>
                    <a:lstStyle/>
                    <a:p>
                      <a:pPr algn="ctr"/>
                      <a:r>
                        <a:rPr lang="en-US" sz="1200" b="1" dirty="0" err="1" smtClean="0"/>
                        <a:t>Rs</a:t>
                      </a:r>
                      <a:r>
                        <a:rPr lang="en-US" sz="1200" b="1" dirty="0" smtClean="0"/>
                        <a:t>. 9.88</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0.60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10.48 L</a:t>
                      </a:r>
                      <a:endParaRPr lang="en-IN" sz="1200" b="1" dirty="0"/>
                    </a:p>
                  </a:txBody>
                  <a:tcPr marL="85423" marR="85423" marT="34290" marB="34290" anchor="ctr"/>
                </a:tc>
              </a:tr>
              <a:tr h="464923">
                <a:tc>
                  <a:txBody>
                    <a:bodyPr/>
                    <a:lstStyle/>
                    <a:p>
                      <a:pPr algn="ctr"/>
                      <a:r>
                        <a:rPr lang="en-US" sz="1400" b="1" dirty="0" smtClean="0"/>
                        <a:t>Multiple Bolero</a:t>
                      </a:r>
                      <a:r>
                        <a:rPr lang="en-US" sz="1400" b="1" baseline="0" dirty="0" smtClean="0"/>
                        <a:t> Owners</a:t>
                      </a:r>
                      <a:endParaRPr lang="en-IN" sz="1400" b="1" dirty="0"/>
                    </a:p>
                  </a:txBody>
                  <a:tcPr marL="85423" marR="85423" marT="34290" marB="34290" anchor="ctr"/>
                </a:tc>
                <a:tc>
                  <a:txBody>
                    <a:bodyPr/>
                    <a:lstStyle/>
                    <a:p>
                      <a:pPr algn="ctr"/>
                      <a:r>
                        <a:rPr lang="en-US" sz="1200" b="1" dirty="0" smtClean="0"/>
                        <a:t>21.9 K</a:t>
                      </a:r>
                      <a:endParaRPr lang="en-IN" sz="1200" b="1" dirty="0"/>
                    </a:p>
                  </a:txBody>
                  <a:tcPr marL="85423" marR="85423" marT="34290" marB="34290" anchor="ctr"/>
                </a:tc>
                <a:tc>
                  <a:txBody>
                    <a:bodyPr/>
                    <a:lstStyle/>
                    <a:p>
                      <a:pPr algn="ctr"/>
                      <a:r>
                        <a:rPr lang="en-US" sz="1200" b="1" dirty="0" err="1" smtClean="0"/>
                        <a:t>Rs</a:t>
                      </a:r>
                      <a:r>
                        <a:rPr lang="en-US" sz="1200" b="1" dirty="0" smtClean="0"/>
                        <a:t>. 29.27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6.00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35.27 L</a:t>
                      </a:r>
                      <a:endParaRPr lang="en-IN" sz="1200" b="1" dirty="0"/>
                    </a:p>
                  </a:txBody>
                  <a:tcPr marL="85423" marR="85423" marT="34290" marB="34290" anchor="ctr"/>
                </a:tc>
              </a:tr>
              <a:tr h="606786">
                <a:tc>
                  <a:txBody>
                    <a:bodyPr/>
                    <a:lstStyle/>
                    <a:p>
                      <a:pPr algn="ctr"/>
                      <a:r>
                        <a:rPr lang="en-US" sz="1400" b="1" i="1" u="sng" dirty="0" smtClean="0"/>
                        <a:t>Multiple Bolero Owners per vehicle</a:t>
                      </a:r>
                      <a:endParaRPr lang="en-IN" sz="1400" b="1" i="1" u="sng" dirty="0"/>
                    </a:p>
                  </a:txBody>
                  <a:tcPr marL="85423" marR="85423"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sng" dirty="0" smtClean="0"/>
                        <a:t>21.9 K</a:t>
                      </a:r>
                      <a:endParaRPr lang="en-IN" sz="1200" b="1" i="1" u="sng" dirty="0" smtClean="0"/>
                    </a:p>
                  </a:txBody>
                  <a:tcPr marL="85423" marR="85423" marT="34290" marB="34290" anchor="ctr"/>
                </a:tc>
                <a:tc>
                  <a:txBody>
                    <a:bodyPr/>
                    <a:lstStyle/>
                    <a:p>
                      <a:pPr algn="ctr"/>
                      <a:r>
                        <a:rPr lang="en-US" sz="1200" b="1" i="1" u="sng" dirty="0" err="1" smtClean="0"/>
                        <a:t>Rs</a:t>
                      </a:r>
                      <a:r>
                        <a:rPr lang="en-US" sz="1200" b="1" i="1" u="sng" dirty="0" smtClean="0"/>
                        <a:t>. 8.86</a:t>
                      </a:r>
                      <a:r>
                        <a:rPr lang="en-US" sz="1200" b="1" i="1" u="sng" baseline="0" dirty="0" smtClean="0"/>
                        <a:t> L</a:t>
                      </a:r>
                      <a:endParaRPr lang="en-IN" sz="1200" b="1" i="1" u="sng" dirty="0"/>
                    </a:p>
                  </a:txBody>
                  <a:tcPr marL="85423" marR="85423" marT="34290" marB="34290" anchor="ctr"/>
                </a:tc>
                <a:tc>
                  <a:txBody>
                    <a:bodyPr/>
                    <a:lstStyle/>
                    <a:p>
                      <a:pPr algn="ctr"/>
                      <a:r>
                        <a:rPr lang="en-US" sz="1200" b="1" i="1" u="sng" dirty="0" err="1" smtClean="0"/>
                        <a:t>Rs</a:t>
                      </a:r>
                      <a:r>
                        <a:rPr lang="en-US" sz="1200" b="1" i="1" u="sng" dirty="0" smtClean="0"/>
                        <a:t>. 1.81</a:t>
                      </a:r>
                      <a:r>
                        <a:rPr lang="en-US" sz="1200" b="1" i="1" u="sng" baseline="0" dirty="0" smtClean="0"/>
                        <a:t> L</a:t>
                      </a:r>
                      <a:endParaRPr lang="en-IN" sz="1200" b="1" i="1" u="sng" dirty="0"/>
                    </a:p>
                  </a:txBody>
                  <a:tcPr marL="85423" marR="85423" marT="34290" marB="34290" anchor="ctr"/>
                </a:tc>
                <a:tc>
                  <a:txBody>
                    <a:bodyPr/>
                    <a:lstStyle/>
                    <a:p>
                      <a:pPr algn="ctr"/>
                      <a:r>
                        <a:rPr lang="en-US" sz="1200" b="1" i="1" u="sng" dirty="0" err="1" smtClean="0"/>
                        <a:t>Rs</a:t>
                      </a:r>
                      <a:r>
                        <a:rPr lang="en-US" sz="1200" b="1" i="1" u="sng" dirty="0" smtClean="0"/>
                        <a:t>.</a:t>
                      </a:r>
                      <a:r>
                        <a:rPr lang="en-US" sz="1200" b="1" i="1" u="sng" baseline="0" dirty="0" smtClean="0"/>
                        <a:t> 10.68 L</a:t>
                      </a:r>
                      <a:endParaRPr lang="en-IN" sz="1200" b="1" i="1" u="sng" dirty="0"/>
                    </a:p>
                  </a:txBody>
                  <a:tcPr marL="85423" marR="85423" marT="34290" marB="34290" anchor="ctr"/>
                </a:tc>
              </a:tr>
            </a:tbl>
          </a:graphicData>
        </a:graphic>
      </p:graphicFrame>
      <p:sp>
        <p:nvSpPr>
          <p:cNvPr id="6" name="TextBox 5"/>
          <p:cNvSpPr txBox="1"/>
          <p:nvPr/>
        </p:nvSpPr>
        <p:spPr>
          <a:xfrm>
            <a:off x="115733" y="3943171"/>
            <a:ext cx="8902537" cy="1015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Multiple Vehicle Owners owning 1 Bolero have a CLTV which is 12% lower than Single Vehicle Owners, this is because the Past CLTV is 13% lower</a:t>
            </a:r>
          </a:p>
          <a:p>
            <a:pPr marL="171450" indent="-171450">
              <a:buFont typeface="Arial" panose="020B0604020202020204" pitchFamily="34" charset="0"/>
              <a:buChar char="•"/>
            </a:pPr>
            <a:r>
              <a:rPr lang="en-US" sz="1200" b="1" dirty="0" smtClean="0">
                <a:solidFill>
                  <a:schemeClr val="tx1">
                    <a:lumMod val="75000"/>
                  </a:schemeClr>
                </a:solidFill>
              </a:rPr>
              <a:t>Out </a:t>
            </a:r>
            <a:r>
              <a:rPr lang="en-US" sz="1200" b="1" dirty="0">
                <a:solidFill>
                  <a:schemeClr val="tx1">
                    <a:lumMod val="75000"/>
                  </a:schemeClr>
                </a:solidFill>
              </a:rPr>
              <a:t>of 2.1K Multiple XUV owners, </a:t>
            </a:r>
            <a:r>
              <a:rPr lang="en-US" sz="1200" b="1" dirty="0" smtClean="0">
                <a:solidFill>
                  <a:schemeClr val="tx1">
                    <a:lumMod val="75000"/>
                  </a:schemeClr>
                </a:solidFill>
              </a:rPr>
              <a:t>17,841 </a:t>
            </a:r>
            <a:r>
              <a:rPr lang="en-US" sz="1200" b="1" dirty="0">
                <a:solidFill>
                  <a:schemeClr val="tx1">
                    <a:lumMod val="75000"/>
                  </a:schemeClr>
                </a:solidFill>
              </a:rPr>
              <a:t>(</a:t>
            </a:r>
            <a:r>
              <a:rPr lang="en-US" sz="1200" b="1" dirty="0" smtClean="0">
                <a:solidFill>
                  <a:schemeClr val="tx1">
                    <a:lumMod val="75000"/>
                  </a:schemeClr>
                </a:solidFill>
              </a:rPr>
              <a:t>81%) owned </a:t>
            </a:r>
            <a:r>
              <a:rPr lang="en-US" sz="1200" b="1" dirty="0">
                <a:solidFill>
                  <a:schemeClr val="tx1">
                    <a:lumMod val="75000"/>
                  </a:schemeClr>
                </a:solidFill>
              </a:rPr>
              <a:t>just 2 </a:t>
            </a:r>
            <a:r>
              <a:rPr lang="en-US" sz="1200" b="1" dirty="0" smtClean="0">
                <a:solidFill>
                  <a:schemeClr val="tx1">
                    <a:lumMod val="75000"/>
                  </a:schemeClr>
                </a:solidFill>
              </a:rPr>
              <a:t>Boleros</a:t>
            </a:r>
            <a:r>
              <a:rPr lang="en-US" sz="1200" b="1" dirty="0">
                <a:solidFill>
                  <a:schemeClr val="tx1">
                    <a:lumMod val="75000"/>
                  </a:schemeClr>
                </a:solidFill>
              </a:rPr>
              <a:t>. </a:t>
            </a:r>
            <a:endParaRPr lang="en-IN" sz="1200" b="1" dirty="0">
              <a:solidFill>
                <a:schemeClr val="tx1">
                  <a:lumMod val="75000"/>
                </a:schemeClr>
              </a:solidFill>
            </a:endParaRPr>
          </a:p>
          <a:p>
            <a:pPr marL="171450" indent="-171450">
              <a:buFont typeface="Arial" panose="020B0604020202020204" pitchFamily="34" charset="0"/>
              <a:buChar char="•"/>
            </a:pPr>
            <a:r>
              <a:rPr lang="en-US" sz="1200" b="1" dirty="0" smtClean="0">
                <a:solidFill>
                  <a:schemeClr val="tx1">
                    <a:lumMod val="75000"/>
                  </a:schemeClr>
                </a:solidFill>
              </a:rPr>
              <a:t>The Average CLTV per vehicle for Multiple Bolero owners is significantly less (10%) than the CLTV for Single Bolero owners, despite the Future CLTV being  higher. This is due to Past CLTV being 23% lower.</a:t>
            </a:r>
            <a:endParaRPr lang="en-IN" sz="1200" b="1" dirty="0">
              <a:solidFill>
                <a:schemeClr val="tx1">
                  <a:lumMod val="75000"/>
                </a:schemeClr>
              </a:solidFill>
            </a:endParaRPr>
          </a:p>
        </p:txBody>
      </p:sp>
    </p:spTree>
    <p:extLst>
      <p:ext uri="{BB962C8B-B14F-4D97-AF65-F5344CB8AC3E}">
        <p14:creationId xmlns:p14="http://schemas.microsoft.com/office/powerpoint/2010/main" val="4042419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851660" y="451912"/>
            <a:ext cx="7292339" cy="640556"/>
          </a:xfrm>
        </p:spPr>
        <p:txBody>
          <a:bodyPr>
            <a:noAutofit/>
          </a:bodyPr>
          <a:lstStyle/>
          <a:p>
            <a:r>
              <a:rPr lang="en-US" sz="2400" dirty="0" smtClean="0"/>
              <a:t>Descriptive Analysis –XUV- Number of Vehicles</a:t>
            </a:r>
            <a:endParaRPr lang="en-IN" sz="2400" dirty="0"/>
          </a:p>
        </p:txBody>
      </p:sp>
      <p:graphicFrame>
        <p:nvGraphicFramePr>
          <p:cNvPr id="5" name="Content Placeholder 10"/>
          <p:cNvGraphicFramePr>
            <a:graphicFrameLocks/>
          </p:cNvGraphicFramePr>
          <p:nvPr>
            <p:extLst>
              <p:ext uri="{D42A27DB-BD31-4B8C-83A1-F6EECF244321}">
                <p14:modId xmlns:p14="http://schemas.microsoft.com/office/powerpoint/2010/main" val="3260160534"/>
              </p:ext>
            </p:extLst>
          </p:nvPr>
        </p:nvGraphicFramePr>
        <p:xfrm>
          <a:off x="345602" y="1092468"/>
          <a:ext cx="8410217" cy="2739753"/>
        </p:xfrm>
        <a:graphic>
          <a:graphicData uri="http://schemas.openxmlformats.org/drawingml/2006/table">
            <a:tbl>
              <a:tblPr firstRow="1" bandRow="1">
                <a:tableStyleId>{5C22544A-7EE6-4342-B048-85BDC9FD1C3A}</a:tableStyleId>
              </a:tblPr>
              <a:tblGrid>
                <a:gridCol w="2065090"/>
                <a:gridCol w="1186378"/>
                <a:gridCol w="1719583"/>
                <a:gridCol w="1719583"/>
                <a:gridCol w="1719583"/>
              </a:tblGrid>
              <a:tr h="479692">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79692">
                <a:tc>
                  <a:txBody>
                    <a:bodyPr/>
                    <a:lstStyle/>
                    <a:p>
                      <a:pPr algn="ctr"/>
                      <a:r>
                        <a:rPr lang="en-US" sz="1400" b="1" dirty="0" smtClean="0"/>
                        <a:t>Single Vehicle</a:t>
                      </a:r>
                      <a:r>
                        <a:rPr lang="en-US" sz="1400" b="1" baseline="0" dirty="0" smtClean="0"/>
                        <a:t> Owners</a:t>
                      </a:r>
                      <a:endParaRPr lang="en-IN" sz="1400" b="1" dirty="0"/>
                    </a:p>
                  </a:txBody>
                  <a:tcPr marL="85423" marR="85423" marT="34290" marB="34290" anchor="ctr"/>
                </a:tc>
                <a:tc>
                  <a:txBody>
                    <a:bodyPr/>
                    <a:lstStyle/>
                    <a:p>
                      <a:pPr algn="ctr"/>
                      <a:r>
                        <a:rPr lang="en-US" sz="1200" b="1" dirty="0" smtClean="0"/>
                        <a:t>1.35</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17.32</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1.37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18.69</a:t>
                      </a:r>
                      <a:r>
                        <a:rPr lang="en-US" sz="1200" b="1" baseline="0" dirty="0" smtClean="0"/>
                        <a:t> L</a:t>
                      </a:r>
                      <a:endParaRPr lang="en-IN" sz="1200" b="1" dirty="0"/>
                    </a:p>
                  </a:txBody>
                  <a:tcPr marL="85423" marR="85423" marT="34290" marB="34290" anchor="ctr"/>
                </a:tc>
              </a:tr>
              <a:tr h="676544">
                <a:tc>
                  <a:txBody>
                    <a:bodyPr/>
                    <a:lstStyle/>
                    <a:p>
                      <a:pPr algn="ctr"/>
                      <a:r>
                        <a:rPr lang="en-US" sz="1400" b="1" dirty="0" smtClean="0"/>
                        <a:t>Multiple Vehicle</a:t>
                      </a:r>
                      <a:r>
                        <a:rPr lang="en-US" sz="1400" b="1" baseline="0" dirty="0" smtClean="0"/>
                        <a:t> Owners (1 XUV + Other)</a:t>
                      </a:r>
                      <a:endParaRPr lang="en-IN" sz="1400" b="1" dirty="0"/>
                    </a:p>
                  </a:txBody>
                  <a:tcPr marL="85423" marR="85423" marT="34290" marB="34290" anchor="ctr"/>
                </a:tc>
                <a:tc>
                  <a:txBody>
                    <a:bodyPr/>
                    <a:lstStyle/>
                    <a:p>
                      <a:pPr algn="ctr"/>
                      <a:r>
                        <a:rPr lang="en-US" sz="1200" b="1" dirty="0" smtClean="0"/>
                        <a:t>15.7 K</a:t>
                      </a:r>
                      <a:endParaRPr lang="en-IN" sz="1200" b="1" dirty="0"/>
                    </a:p>
                  </a:txBody>
                  <a:tcPr marL="85423" marR="85423" marT="34290" marB="34290" anchor="ctr"/>
                </a:tc>
                <a:tc>
                  <a:txBody>
                    <a:bodyPr/>
                    <a:lstStyle/>
                    <a:p>
                      <a:pPr algn="ctr"/>
                      <a:r>
                        <a:rPr lang="en-US" sz="1200" b="1" dirty="0" err="1" smtClean="0"/>
                        <a:t>Rs</a:t>
                      </a:r>
                      <a:r>
                        <a:rPr lang="en-US" sz="1200" b="1" dirty="0" smtClean="0"/>
                        <a:t>. 17.41</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19.38 L</a:t>
                      </a:r>
                      <a:endParaRPr lang="en-IN" sz="1200" b="1" dirty="0"/>
                    </a:p>
                  </a:txBody>
                  <a:tcPr marL="85423" marR="85423" marT="34290" marB="34290" anchor="ctr"/>
                </a:tc>
              </a:tr>
              <a:tr h="464923">
                <a:tc>
                  <a:txBody>
                    <a:bodyPr/>
                    <a:lstStyle/>
                    <a:p>
                      <a:pPr algn="ctr"/>
                      <a:r>
                        <a:rPr lang="en-US" sz="1400" b="1" dirty="0" smtClean="0"/>
                        <a:t>Multiple XUV</a:t>
                      </a:r>
                      <a:r>
                        <a:rPr lang="en-US" sz="1400" b="1" baseline="0" dirty="0" smtClean="0"/>
                        <a:t> Owners</a:t>
                      </a:r>
                      <a:endParaRPr lang="en-IN" sz="1400" b="1" dirty="0"/>
                    </a:p>
                  </a:txBody>
                  <a:tcPr marL="85423" marR="85423" marT="34290" marB="34290" anchor="ctr"/>
                </a:tc>
                <a:tc>
                  <a:txBody>
                    <a:bodyPr/>
                    <a:lstStyle/>
                    <a:p>
                      <a:pPr algn="ctr"/>
                      <a:r>
                        <a:rPr lang="en-US" sz="1200" b="1" dirty="0" smtClean="0"/>
                        <a:t>2.1 K</a:t>
                      </a:r>
                      <a:endParaRPr lang="en-IN" sz="1200" b="1" dirty="0"/>
                    </a:p>
                  </a:txBody>
                  <a:tcPr marL="85423" marR="85423" marT="34290" marB="34290" anchor="ctr"/>
                </a:tc>
                <a:tc>
                  <a:txBody>
                    <a:bodyPr/>
                    <a:lstStyle/>
                    <a:p>
                      <a:pPr algn="ctr"/>
                      <a:r>
                        <a:rPr lang="en-US" sz="1200" b="1" dirty="0" err="1" smtClean="0"/>
                        <a:t>Rs</a:t>
                      </a:r>
                      <a:r>
                        <a:rPr lang="en-US" sz="1200" b="1" dirty="0" smtClean="0"/>
                        <a:t>. 40.92</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4.72</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45.64 L</a:t>
                      </a:r>
                      <a:endParaRPr lang="en-IN" sz="1200" b="1" dirty="0"/>
                    </a:p>
                  </a:txBody>
                  <a:tcPr marL="85423" marR="85423" marT="34290" marB="34290" anchor="ctr"/>
                </a:tc>
              </a:tr>
              <a:tr h="606786">
                <a:tc>
                  <a:txBody>
                    <a:bodyPr/>
                    <a:lstStyle/>
                    <a:p>
                      <a:pPr algn="ctr"/>
                      <a:r>
                        <a:rPr lang="en-US" sz="1400" b="1" i="1" u="sng" dirty="0" smtClean="0"/>
                        <a:t>Multiple XUV Owners per vehicle</a:t>
                      </a:r>
                      <a:endParaRPr lang="en-IN" sz="1400" b="1" i="1" u="sng" dirty="0"/>
                    </a:p>
                  </a:txBody>
                  <a:tcPr marL="85423" marR="85423"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1" u="sng" dirty="0" smtClean="0"/>
                        <a:t>2.1 K</a:t>
                      </a:r>
                      <a:endParaRPr lang="en-IN" sz="1200" b="1" i="1" u="sng" dirty="0" smtClean="0"/>
                    </a:p>
                  </a:txBody>
                  <a:tcPr marL="85423" marR="85423" marT="34290" marB="34290" anchor="ctr"/>
                </a:tc>
                <a:tc>
                  <a:txBody>
                    <a:bodyPr/>
                    <a:lstStyle/>
                    <a:p>
                      <a:pPr algn="ctr"/>
                      <a:r>
                        <a:rPr lang="en-US" sz="1200" b="1" i="1" u="sng" dirty="0" err="1" smtClean="0"/>
                        <a:t>Rs</a:t>
                      </a:r>
                      <a:r>
                        <a:rPr lang="en-US" sz="1200" b="1" i="1" u="sng" dirty="0" smtClean="0"/>
                        <a:t>. 15.76</a:t>
                      </a:r>
                      <a:r>
                        <a:rPr lang="en-US" sz="1200" b="1" i="1" u="sng" baseline="0" dirty="0" smtClean="0"/>
                        <a:t> L</a:t>
                      </a:r>
                      <a:endParaRPr lang="en-IN" sz="1200" b="1" i="1" u="sng" dirty="0"/>
                    </a:p>
                  </a:txBody>
                  <a:tcPr marL="85423" marR="85423" marT="34290" marB="34290" anchor="ctr"/>
                </a:tc>
                <a:tc>
                  <a:txBody>
                    <a:bodyPr/>
                    <a:lstStyle/>
                    <a:p>
                      <a:pPr algn="ctr"/>
                      <a:r>
                        <a:rPr lang="en-US" sz="1200" b="1" i="1" u="sng" dirty="0" err="1" smtClean="0"/>
                        <a:t>Rs</a:t>
                      </a:r>
                      <a:r>
                        <a:rPr lang="en-US" sz="1200" b="1" i="1" u="sng" dirty="0" smtClean="0"/>
                        <a:t>. 1.82</a:t>
                      </a:r>
                      <a:r>
                        <a:rPr lang="en-US" sz="1200" b="1" i="1" u="sng" baseline="0" dirty="0" smtClean="0"/>
                        <a:t> L</a:t>
                      </a:r>
                      <a:endParaRPr lang="en-IN" sz="1200" b="1" i="1" u="sng" dirty="0"/>
                    </a:p>
                  </a:txBody>
                  <a:tcPr marL="85423" marR="85423" marT="34290" marB="34290" anchor="ctr"/>
                </a:tc>
                <a:tc>
                  <a:txBody>
                    <a:bodyPr/>
                    <a:lstStyle/>
                    <a:p>
                      <a:pPr algn="ctr"/>
                      <a:r>
                        <a:rPr lang="en-US" sz="1200" b="1" i="1" u="sng" dirty="0" err="1" smtClean="0"/>
                        <a:t>Rs</a:t>
                      </a:r>
                      <a:r>
                        <a:rPr lang="en-US" sz="1200" b="1" i="1" u="sng" dirty="0" smtClean="0"/>
                        <a:t>.</a:t>
                      </a:r>
                      <a:r>
                        <a:rPr lang="en-US" sz="1200" b="1" i="1" u="sng" baseline="0" dirty="0" smtClean="0"/>
                        <a:t> 17.57 L</a:t>
                      </a:r>
                      <a:endParaRPr lang="en-IN" sz="1200" b="1" i="1" u="sng" dirty="0"/>
                    </a:p>
                  </a:txBody>
                  <a:tcPr marL="85423" marR="85423" marT="34290" marB="34290" anchor="ctr"/>
                </a:tc>
              </a:tr>
            </a:tbl>
          </a:graphicData>
        </a:graphic>
      </p:graphicFrame>
      <p:sp>
        <p:nvSpPr>
          <p:cNvPr id="6" name="TextBox 5"/>
          <p:cNvSpPr txBox="1"/>
          <p:nvPr/>
        </p:nvSpPr>
        <p:spPr>
          <a:xfrm>
            <a:off x="115733" y="3943171"/>
            <a:ext cx="8902537" cy="1015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Multiple Vehicle Owners owning 1 XUV have a CLTV which is 4% higher than Single Vehicle Owners, this is because the Future CLTV is 40% higher</a:t>
            </a:r>
          </a:p>
          <a:p>
            <a:pPr marL="171450" indent="-171450">
              <a:buFont typeface="Arial" panose="020B0604020202020204" pitchFamily="34" charset="0"/>
              <a:buChar char="•"/>
            </a:pPr>
            <a:r>
              <a:rPr lang="en-US" sz="1200" b="1" dirty="0" smtClean="0">
                <a:solidFill>
                  <a:schemeClr val="tx1">
                    <a:lumMod val="75000"/>
                  </a:schemeClr>
                </a:solidFill>
              </a:rPr>
              <a:t>Out </a:t>
            </a:r>
            <a:r>
              <a:rPr lang="en-US" sz="1200" b="1" dirty="0">
                <a:solidFill>
                  <a:schemeClr val="tx1">
                    <a:lumMod val="75000"/>
                  </a:schemeClr>
                </a:solidFill>
              </a:rPr>
              <a:t>of 2.1K Multiple XUV owners, 1,763 (87%) own just 2 XUVs. </a:t>
            </a:r>
            <a:endParaRPr lang="en-IN" sz="1200" b="1" dirty="0">
              <a:solidFill>
                <a:schemeClr val="tx1">
                  <a:lumMod val="75000"/>
                </a:schemeClr>
              </a:solidFill>
            </a:endParaRPr>
          </a:p>
          <a:p>
            <a:pPr marL="171450" indent="-171450">
              <a:buFont typeface="Arial" panose="020B0604020202020204" pitchFamily="34" charset="0"/>
              <a:buChar char="•"/>
            </a:pPr>
            <a:r>
              <a:rPr lang="en-US" sz="1200" b="1" dirty="0" smtClean="0">
                <a:solidFill>
                  <a:schemeClr val="tx1">
                    <a:lumMod val="75000"/>
                  </a:schemeClr>
                </a:solidFill>
              </a:rPr>
              <a:t>The Average CLTV per vehicle for Multiple XUV owners is significantly less (7%) than the CLTV for Single XUV owners, despite the Future CLTV being 33% higher. This is due to Past CLTV being 10% lower.</a:t>
            </a:r>
            <a:endParaRPr lang="en-IN" sz="1200" b="1" dirty="0">
              <a:solidFill>
                <a:schemeClr val="tx1">
                  <a:lumMod val="75000"/>
                </a:schemeClr>
              </a:solidFill>
            </a:endParaRPr>
          </a:p>
        </p:txBody>
      </p:sp>
    </p:spTree>
    <p:extLst>
      <p:ext uri="{BB962C8B-B14F-4D97-AF65-F5344CB8AC3E}">
        <p14:creationId xmlns:p14="http://schemas.microsoft.com/office/powerpoint/2010/main" val="3163125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303020" y="607328"/>
            <a:ext cx="7677693" cy="640556"/>
          </a:xfrm>
        </p:spPr>
        <p:txBody>
          <a:bodyPr>
            <a:noAutofit/>
          </a:bodyPr>
          <a:lstStyle/>
          <a:p>
            <a:r>
              <a:rPr lang="en-US" sz="2400" dirty="0" smtClean="0"/>
              <a:t>Descriptive Analysis – Taxi vs Non-Taxi-Bolero</a:t>
            </a:r>
            <a:endParaRPr lang="en-IN" sz="2400" dirty="0"/>
          </a:p>
        </p:txBody>
      </p:sp>
      <p:graphicFrame>
        <p:nvGraphicFramePr>
          <p:cNvPr id="6" name="Content Placeholder 10"/>
          <p:cNvGraphicFramePr>
            <a:graphicFrameLocks/>
          </p:cNvGraphicFramePr>
          <p:nvPr>
            <p:extLst>
              <p:ext uri="{D42A27DB-BD31-4B8C-83A1-F6EECF244321}">
                <p14:modId xmlns:p14="http://schemas.microsoft.com/office/powerpoint/2010/main" val="1981829372"/>
              </p:ext>
            </p:extLst>
          </p:nvPr>
        </p:nvGraphicFramePr>
        <p:xfrm>
          <a:off x="381227" y="1280565"/>
          <a:ext cx="8410217" cy="208951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703728">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703728">
                <a:tc>
                  <a:txBody>
                    <a:bodyPr/>
                    <a:lstStyle/>
                    <a:p>
                      <a:pPr algn="ctr"/>
                      <a:r>
                        <a:rPr lang="en-US" sz="1200" b="1" dirty="0" smtClean="0"/>
                        <a:t>Taxi Owners</a:t>
                      </a:r>
                      <a:endParaRPr lang="en-IN" sz="1200" b="1" dirty="0"/>
                    </a:p>
                  </a:txBody>
                  <a:tcPr marL="85423" marR="85423" marT="34290" marB="34290" anchor="ctr"/>
                </a:tc>
                <a:tc>
                  <a:txBody>
                    <a:bodyPr/>
                    <a:lstStyle/>
                    <a:p>
                      <a:pPr algn="ctr"/>
                      <a:r>
                        <a:rPr lang="en-US" sz="1200" b="1" dirty="0" smtClean="0"/>
                        <a:t>39990</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9.38 L</a:t>
                      </a:r>
                      <a:endParaRPr lang="en-IN" sz="1200" b="1" dirty="0"/>
                    </a:p>
                  </a:txBody>
                  <a:tcPr marL="85423" marR="85423" marT="34290" marB="34290" anchor="ctr"/>
                </a:tc>
                <a:tc>
                  <a:txBody>
                    <a:bodyPr/>
                    <a:lstStyle/>
                    <a:p>
                      <a:pPr algn="ctr"/>
                      <a:r>
                        <a:rPr lang="en-US" sz="1200" b="1" dirty="0" err="1" smtClean="0"/>
                        <a:t>Rs</a:t>
                      </a:r>
                      <a:r>
                        <a:rPr lang="en-US" sz="1200" b="1" dirty="0" smtClean="0"/>
                        <a:t>. 0.60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9.98</a:t>
                      </a:r>
                      <a:r>
                        <a:rPr lang="en-US" sz="1200" b="1" baseline="0" dirty="0" smtClean="0"/>
                        <a:t> L</a:t>
                      </a:r>
                      <a:endParaRPr lang="en-IN" sz="1200" b="1" dirty="0"/>
                    </a:p>
                  </a:txBody>
                  <a:tcPr marL="85423" marR="85423" marT="34290" marB="34290" anchor="ctr"/>
                </a:tc>
              </a:tr>
              <a:tr h="682060">
                <a:tc>
                  <a:txBody>
                    <a:bodyPr/>
                    <a:lstStyle/>
                    <a:p>
                      <a:pPr algn="ctr"/>
                      <a:r>
                        <a:rPr lang="en-US" sz="1200" b="1" dirty="0" smtClean="0"/>
                        <a:t>Non Taxi Owners</a:t>
                      </a:r>
                      <a:endParaRPr lang="en-IN" sz="1200" b="1" dirty="0"/>
                    </a:p>
                  </a:txBody>
                  <a:tcPr marL="85423" marR="85423" marT="34290" marB="34290" anchor="ctr"/>
                </a:tc>
                <a:tc>
                  <a:txBody>
                    <a:bodyPr/>
                    <a:lstStyle/>
                    <a:p>
                      <a:pPr algn="ctr"/>
                      <a:r>
                        <a:rPr lang="en-US" sz="1200" b="1" dirty="0" smtClean="0"/>
                        <a:t>3.84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10.19</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0.59</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10.78</a:t>
                      </a:r>
                      <a:r>
                        <a:rPr lang="en-US" sz="1200" b="1" baseline="0" dirty="0" smtClean="0"/>
                        <a:t> L</a:t>
                      </a:r>
                      <a:endParaRPr lang="en-IN" sz="1200" b="1" dirty="0"/>
                    </a:p>
                  </a:txBody>
                  <a:tcPr marL="85423" marR="85423" marT="34290" marB="34290" anchor="ctr"/>
                </a:tc>
              </a:tr>
            </a:tbl>
          </a:graphicData>
        </a:graphic>
      </p:graphicFrame>
      <p:sp>
        <p:nvSpPr>
          <p:cNvPr id="5" name="TextBox 4"/>
          <p:cNvSpPr txBox="1"/>
          <p:nvPr/>
        </p:nvSpPr>
        <p:spPr>
          <a:xfrm>
            <a:off x="595794" y="4212771"/>
            <a:ext cx="7481406" cy="6463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Non Taxi Owners have a CLTV which is </a:t>
            </a:r>
            <a:r>
              <a:rPr lang="en-US" sz="1200" b="1" dirty="0" err="1" smtClean="0">
                <a:solidFill>
                  <a:schemeClr val="tx1">
                    <a:lumMod val="75000"/>
                  </a:schemeClr>
                </a:solidFill>
              </a:rPr>
              <a:t>Rs</a:t>
            </a:r>
            <a:r>
              <a:rPr lang="en-US" sz="1200" b="1" dirty="0" smtClean="0">
                <a:solidFill>
                  <a:schemeClr val="tx1">
                    <a:lumMod val="75000"/>
                  </a:schemeClr>
                </a:solidFill>
              </a:rPr>
              <a:t> 80  Thousand more (~</a:t>
            </a:r>
            <a:r>
              <a:rPr lang="en-US" sz="1200" b="1" dirty="0">
                <a:solidFill>
                  <a:schemeClr val="tx1">
                    <a:lumMod val="75000"/>
                  </a:schemeClr>
                </a:solidFill>
              </a:rPr>
              <a:t>8</a:t>
            </a:r>
            <a:r>
              <a:rPr lang="en-US" sz="1200" b="1" dirty="0" smtClean="0">
                <a:solidFill>
                  <a:schemeClr val="tx1">
                    <a:lumMod val="75000"/>
                  </a:schemeClr>
                </a:solidFill>
              </a:rPr>
              <a:t>% higher)  than  Taxi Owners</a:t>
            </a:r>
          </a:p>
          <a:p>
            <a:pPr marL="171450" indent="-171450">
              <a:buFont typeface="Arial" panose="020B0604020202020204" pitchFamily="34" charset="0"/>
              <a:buChar char="•"/>
            </a:pPr>
            <a:r>
              <a:rPr lang="en-US" sz="1200" b="1" dirty="0" smtClean="0">
                <a:solidFill>
                  <a:schemeClr val="tx1">
                    <a:lumMod val="75000"/>
                  </a:schemeClr>
                </a:solidFill>
              </a:rPr>
              <a:t>Non Taxi Owners have 60% higher service spend compared to Taxi </a:t>
            </a:r>
            <a:r>
              <a:rPr lang="en-US" sz="1200" b="1" dirty="0" err="1" smtClean="0">
                <a:solidFill>
                  <a:schemeClr val="tx1">
                    <a:lumMod val="75000"/>
                  </a:schemeClr>
                </a:solidFill>
              </a:rPr>
              <a:t>Owners.This</a:t>
            </a:r>
            <a:r>
              <a:rPr lang="en-US" sz="1200" b="1" dirty="0" smtClean="0">
                <a:solidFill>
                  <a:schemeClr val="tx1">
                    <a:lumMod val="75000"/>
                  </a:schemeClr>
                </a:solidFill>
              </a:rPr>
              <a:t> explains their higher CLTV.</a:t>
            </a:r>
            <a:endParaRPr lang="en-IN" sz="1200" b="1" dirty="0">
              <a:solidFill>
                <a:schemeClr val="tx1">
                  <a:lumMod val="75000"/>
                </a:schemeClr>
              </a:solidFill>
            </a:endParaRPr>
          </a:p>
        </p:txBody>
      </p:sp>
    </p:spTree>
    <p:extLst>
      <p:ext uri="{BB962C8B-B14F-4D97-AF65-F5344CB8AC3E}">
        <p14:creationId xmlns:p14="http://schemas.microsoft.com/office/powerpoint/2010/main" val="3823983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965960" y="509350"/>
            <a:ext cx="7014753" cy="640556"/>
          </a:xfrm>
        </p:spPr>
        <p:txBody>
          <a:bodyPr>
            <a:noAutofit/>
          </a:bodyPr>
          <a:lstStyle/>
          <a:p>
            <a:r>
              <a:rPr lang="en-US" sz="2400" dirty="0" smtClean="0"/>
              <a:t>Descriptive Analysis – Taxi vs Non-Taxi-XUV</a:t>
            </a:r>
            <a:endParaRPr lang="en-IN" sz="2400" dirty="0"/>
          </a:p>
        </p:txBody>
      </p:sp>
      <p:graphicFrame>
        <p:nvGraphicFramePr>
          <p:cNvPr id="6" name="Content Placeholder 10"/>
          <p:cNvGraphicFramePr>
            <a:graphicFrameLocks/>
          </p:cNvGraphicFramePr>
          <p:nvPr>
            <p:extLst>
              <p:ext uri="{D42A27DB-BD31-4B8C-83A1-F6EECF244321}">
                <p14:modId xmlns:p14="http://schemas.microsoft.com/office/powerpoint/2010/main" val="2679179197"/>
              </p:ext>
            </p:extLst>
          </p:nvPr>
        </p:nvGraphicFramePr>
        <p:xfrm>
          <a:off x="381227" y="1280565"/>
          <a:ext cx="8410217" cy="208951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703728">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703728">
                <a:tc>
                  <a:txBody>
                    <a:bodyPr/>
                    <a:lstStyle/>
                    <a:p>
                      <a:pPr algn="ctr"/>
                      <a:r>
                        <a:rPr lang="en-US" sz="1200" b="1" dirty="0" smtClean="0"/>
                        <a:t>Taxi Owners</a:t>
                      </a:r>
                      <a:endParaRPr lang="en-IN" sz="1200" b="1" dirty="0"/>
                    </a:p>
                  </a:txBody>
                  <a:tcPr marL="85423" marR="85423" marT="34290" marB="34290" anchor="ctr"/>
                </a:tc>
                <a:tc>
                  <a:txBody>
                    <a:bodyPr/>
                    <a:lstStyle/>
                    <a:p>
                      <a:pPr algn="ctr"/>
                      <a:r>
                        <a:rPr lang="en-US" sz="1200" b="1" dirty="0" smtClean="0"/>
                        <a:t>649</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19.41 L</a:t>
                      </a:r>
                      <a:endParaRPr lang="en-IN" sz="1200" b="1" dirty="0"/>
                    </a:p>
                  </a:txBody>
                  <a:tcPr marL="85423" marR="85423" marT="34290" marB="34290" anchor="ctr"/>
                </a:tc>
                <a:tc>
                  <a:txBody>
                    <a:bodyPr/>
                    <a:lstStyle/>
                    <a:p>
                      <a:pPr algn="ctr"/>
                      <a:r>
                        <a:rPr lang="en-US" sz="1200" b="1" dirty="0" err="1" smtClean="0"/>
                        <a:t>Rs</a:t>
                      </a:r>
                      <a:r>
                        <a:rPr lang="en-US" sz="1200" b="1" dirty="0" smtClean="0"/>
                        <a:t>. 2.26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21.67</a:t>
                      </a:r>
                      <a:r>
                        <a:rPr lang="en-US" sz="1200" b="1" baseline="0" dirty="0" smtClean="0"/>
                        <a:t> L</a:t>
                      </a:r>
                      <a:endParaRPr lang="en-IN" sz="1200" b="1" dirty="0"/>
                    </a:p>
                  </a:txBody>
                  <a:tcPr marL="85423" marR="85423" marT="34290" marB="34290" anchor="ctr"/>
                </a:tc>
              </a:tr>
              <a:tr h="682060">
                <a:tc>
                  <a:txBody>
                    <a:bodyPr/>
                    <a:lstStyle/>
                    <a:p>
                      <a:pPr algn="ctr"/>
                      <a:r>
                        <a:rPr lang="en-US" sz="1200" b="1" dirty="0" smtClean="0"/>
                        <a:t>Non Taxi Owners</a:t>
                      </a:r>
                      <a:endParaRPr lang="en-IN" sz="1200" b="1" dirty="0"/>
                    </a:p>
                  </a:txBody>
                  <a:tcPr marL="85423" marR="85423" marT="34290" marB="34290" anchor="ctr"/>
                </a:tc>
                <a:tc>
                  <a:txBody>
                    <a:bodyPr/>
                    <a:lstStyle/>
                    <a:p>
                      <a:pPr algn="ctr"/>
                      <a:r>
                        <a:rPr lang="en-US" sz="1200" b="1" dirty="0" smtClean="0"/>
                        <a:t>1.52</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17.65</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1.47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19.12</a:t>
                      </a:r>
                      <a:r>
                        <a:rPr lang="en-US" sz="1200" b="1" baseline="0" dirty="0" smtClean="0"/>
                        <a:t> L</a:t>
                      </a:r>
                      <a:endParaRPr lang="en-IN" sz="1200" b="1" dirty="0"/>
                    </a:p>
                  </a:txBody>
                  <a:tcPr marL="85423" marR="85423" marT="34290" marB="34290" anchor="ctr"/>
                </a:tc>
              </a:tr>
            </a:tbl>
          </a:graphicData>
        </a:graphic>
      </p:graphicFrame>
      <p:sp>
        <p:nvSpPr>
          <p:cNvPr id="5" name="TextBox 4"/>
          <p:cNvSpPr txBox="1"/>
          <p:nvPr/>
        </p:nvSpPr>
        <p:spPr>
          <a:xfrm>
            <a:off x="595794" y="4212771"/>
            <a:ext cx="7481406" cy="6463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Taxi Owners have a CLTV which is </a:t>
            </a:r>
            <a:r>
              <a:rPr lang="en-US" sz="1200" b="1" dirty="0" err="1" smtClean="0">
                <a:solidFill>
                  <a:schemeClr val="tx1">
                    <a:lumMod val="75000"/>
                  </a:schemeClr>
                </a:solidFill>
              </a:rPr>
              <a:t>Rs</a:t>
            </a:r>
            <a:r>
              <a:rPr lang="en-US" sz="1200" b="1" dirty="0" smtClean="0">
                <a:solidFill>
                  <a:schemeClr val="tx1">
                    <a:lumMod val="75000"/>
                  </a:schemeClr>
                </a:solidFill>
              </a:rPr>
              <a:t> 2.5 Lakh more (~13% higher)  than Non Taxi Owners</a:t>
            </a:r>
          </a:p>
          <a:p>
            <a:pPr marL="171450" indent="-171450">
              <a:buFont typeface="Arial" panose="020B0604020202020204" pitchFamily="34" charset="0"/>
              <a:buChar char="•"/>
            </a:pPr>
            <a:r>
              <a:rPr lang="en-US" sz="1200" b="1" dirty="0" smtClean="0">
                <a:solidFill>
                  <a:schemeClr val="tx1">
                    <a:lumMod val="75000"/>
                  </a:schemeClr>
                </a:solidFill>
              </a:rPr>
              <a:t>96% of Taxi Owners (626 Customers) own just 1 XUV. Their CLTV could be higher because of more frequent usage.</a:t>
            </a:r>
            <a:endParaRPr lang="en-IN" sz="1200" b="1" dirty="0">
              <a:solidFill>
                <a:schemeClr val="tx1">
                  <a:lumMod val="75000"/>
                </a:schemeClr>
              </a:solidFill>
            </a:endParaRPr>
          </a:p>
        </p:txBody>
      </p:sp>
    </p:spTree>
    <p:extLst>
      <p:ext uri="{BB962C8B-B14F-4D97-AF65-F5344CB8AC3E}">
        <p14:creationId xmlns:p14="http://schemas.microsoft.com/office/powerpoint/2010/main" val="2462204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062990" y="509350"/>
            <a:ext cx="7728454" cy="640556"/>
          </a:xfrm>
        </p:spPr>
        <p:txBody>
          <a:bodyPr>
            <a:noAutofit/>
          </a:bodyPr>
          <a:lstStyle/>
          <a:p>
            <a:r>
              <a:rPr lang="en-US" sz="2300" dirty="0" smtClean="0"/>
              <a:t>Descriptive Analysis – Corporate vs Individual-Bolero</a:t>
            </a:r>
            <a:endParaRPr lang="en-IN" sz="2300" dirty="0"/>
          </a:p>
        </p:txBody>
      </p:sp>
      <p:graphicFrame>
        <p:nvGraphicFramePr>
          <p:cNvPr id="6" name="Content Placeholder 10"/>
          <p:cNvGraphicFramePr>
            <a:graphicFrameLocks/>
          </p:cNvGraphicFramePr>
          <p:nvPr>
            <p:extLst>
              <p:ext uri="{D42A27DB-BD31-4B8C-83A1-F6EECF244321}">
                <p14:modId xmlns:p14="http://schemas.microsoft.com/office/powerpoint/2010/main" val="2088268316"/>
              </p:ext>
            </p:extLst>
          </p:nvPr>
        </p:nvGraphicFramePr>
        <p:xfrm>
          <a:off x="381227" y="1280565"/>
          <a:ext cx="8410217" cy="1901360"/>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640359">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640359">
                <a:tc>
                  <a:txBody>
                    <a:bodyPr/>
                    <a:lstStyle/>
                    <a:p>
                      <a:pPr algn="ctr"/>
                      <a:r>
                        <a:rPr lang="en-US" sz="1200" b="1" dirty="0" smtClean="0"/>
                        <a:t>Corporate Owners</a:t>
                      </a:r>
                      <a:endParaRPr lang="en-IN" sz="1200" b="1" dirty="0"/>
                    </a:p>
                  </a:txBody>
                  <a:tcPr marL="85423" marR="85423" marT="34290" marB="34290" anchor="ctr"/>
                </a:tc>
                <a:tc>
                  <a:txBody>
                    <a:bodyPr/>
                    <a:lstStyle/>
                    <a:p>
                      <a:pPr algn="ctr"/>
                      <a:r>
                        <a:rPr lang="en-US" sz="1200" b="1" dirty="0" smtClean="0"/>
                        <a:t>35</a:t>
                      </a:r>
                      <a:r>
                        <a:rPr lang="en-US" sz="1200" b="1" baseline="0" dirty="0" smtClean="0"/>
                        <a:t>K</a:t>
                      </a:r>
                      <a:endParaRPr lang="en-IN" sz="1200" b="1" dirty="0"/>
                    </a:p>
                  </a:txBody>
                  <a:tcPr marL="85423" marR="85423" marT="34290" marB="34290" anchor="ctr"/>
                </a:tc>
                <a:tc>
                  <a:txBody>
                    <a:bodyPr/>
                    <a:lstStyle/>
                    <a:p>
                      <a:pPr algn="ctr"/>
                      <a:r>
                        <a:rPr lang="en-US" sz="1200" b="1" dirty="0" err="1" smtClean="0"/>
                        <a:t>Rs</a:t>
                      </a:r>
                      <a:r>
                        <a:rPr lang="en-US" sz="1200" b="1" dirty="0" smtClean="0"/>
                        <a:t>. 11.22</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0.97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12.19</a:t>
                      </a:r>
                      <a:r>
                        <a:rPr lang="en-US" sz="1200" b="1" baseline="0" dirty="0" smtClean="0"/>
                        <a:t> L</a:t>
                      </a:r>
                      <a:endParaRPr lang="en-IN" sz="1200" b="1" dirty="0"/>
                    </a:p>
                  </a:txBody>
                  <a:tcPr marL="85423" marR="85423" marT="34290" marB="34290" anchor="ctr"/>
                </a:tc>
              </a:tr>
              <a:tr h="620642">
                <a:tc>
                  <a:txBody>
                    <a:bodyPr/>
                    <a:lstStyle/>
                    <a:p>
                      <a:pPr algn="ctr"/>
                      <a:r>
                        <a:rPr lang="en-US" sz="1200" b="1" dirty="0" smtClean="0"/>
                        <a:t>Individual Owners</a:t>
                      </a:r>
                      <a:endParaRPr lang="en-IN" sz="1200" b="1" dirty="0"/>
                    </a:p>
                  </a:txBody>
                  <a:tcPr marL="85423" marR="85423" marT="34290" marB="34290" anchor="ctr"/>
                </a:tc>
                <a:tc>
                  <a:txBody>
                    <a:bodyPr/>
                    <a:lstStyle/>
                    <a:p>
                      <a:pPr algn="ctr"/>
                      <a:r>
                        <a:rPr lang="en-US" sz="1200" b="1" dirty="0" smtClean="0"/>
                        <a:t>3.89</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10.01</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0.56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10.57</a:t>
                      </a:r>
                      <a:r>
                        <a:rPr lang="en-US" sz="1200" b="1" baseline="0" dirty="0" smtClean="0"/>
                        <a:t>L</a:t>
                      </a:r>
                      <a:endParaRPr lang="en-IN" sz="1200" b="1" dirty="0"/>
                    </a:p>
                  </a:txBody>
                  <a:tcPr marL="85423" marR="85423" marT="34290" marB="34290" anchor="ctr"/>
                </a:tc>
              </a:tr>
            </a:tbl>
          </a:graphicData>
        </a:graphic>
      </p:graphicFrame>
      <p:sp>
        <p:nvSpPr>
          <p:cNvPr id="5" name="TextBox 4"/>
          <p:cNvSpPr txBox="1"/>
          <p:nvPr/>
        </p:nvSpPr>
        <p:spPr>
          <a:xfrm>
            <a:off x="356302" y="4089291"/>
            <a:ext cx="8319347" cy="4616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Corporate Owners have  15% higher CLTV than Individual Owners.</a:t>
            </a:r>
          </a:p>
          <a:p>
            <a:pPr marL="285750" indent="-285750">
              <a:buFont typeface="Arial" charset="0"/>
              <a:buChar char="•"/>
            </a:pPr>
            <a:r>
              <a:rPr lang="en-US" sz="1200" b="1" dirty="0" smtClean="0">
                <a:solidFill>
                  <a:schemeClr val="tx1">
                    <a:lumMod val="75000"/>
                  </a:schemeClr>
                </a:solidFill>
              </a:rPr>
              <a:t> </a:t>
            </a:r>
          </a:p>
        </p:txBody>
      </p:sp>
    </p:spTree>
    <p:extLst>
      <p:ext uri="{BB962C8B-B14F-4D97-AF65-F5344CB8AC3E}">
        <p14:creationId xmlns:p14="http://schemas.microsoft.com/office/powerpoint/2010/main" val="4099619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611630" y="463630"/>
            <a:ext cx="7456170" cy="640556"/>
          </a:xfrm>
        </p:spPr>
        <p:txBody>
          <a:bodyPr>
            <a:noAutofit/>
          </a:bodyPr>
          <a:lstStyle/>
          <a:p>
            <a:r>
              <a:rPr lang="en-US" sz="2300" dirty="0" smtClean="0"/>
              <a:t>Descriptive Analysis – Corporate vs Individual-XUV</a:t>
            </a:r>
            <a:endParaRPr lang="en-IN" sz="2300" dirty="0"/>
          </a:p>
        </p:txBody>
      </p:sp>
      <p:graphicFrame>
        <p:nvGraphicFramePr>
          <p:cNvPr id="6" name="Content Placeholder 10"/>
          <p:cNvGraphicFramePr>
            <a:graphicFrameLocks/>
          </p:cNvGraphicFramePr>
          <p:nvPr>
            <p:extLst>
              <p:ext uri="{D42A27DB-BD31-4B8C-83A1-F6EECF244321}">
                <p14:modId xmlns:p14="http://schemas.microsoft.com/office/powerpoint/2010/main" val="3422522412"/>
              </p:ext>
            </p:extLst>
          </p:nvPr>
        </p:nvGraphicFramePr>
        <p:xfrm>
          <a:off x="381227" y="1280565"/>
          <a:ext cx="8410217" cy="1901360"/>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640359">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640359">
                <a:tc>
                  <a:txBody>
                    <a:bodyPr/>
                    <a:lstStyle/>
                    <a:p>
                      <a:pPr algn="ctr"/>
                      <a:r>
                        <a:rPr lang="en-US" sz="1200" b="1" dirty="0" smtClean="0"/>
                        <a:t>Corporate Owners</a:t>
                      </a:r>
                      <a:endParaRPr lang="en-IN" sz="1200" b="1" dirty="0"/>
                    </a:p>
                  </a:txBody>
                  <a:tcPr marL="85423" marR="85423" marT="34290" marB="34290" anchor="ctr"/>
                </a:tc>
                <a:tc>
                  <a:txBody>
                    <a:bodyPr/>
                    <a:lstStyle/>
                    <a:p>
                      <a:pPr algn="ctr"/>
                      <a:r>
                        <a:rPr lang="en-US" sz="1200" b="1" dirty="0" smtClean="0"/>
                        <a:t>38</a:t>
                      </a:r>
                      <a:r>
                        <a:rPr lang="en-US" sz="1200" b="1" baseline="0" dirty="0" smtClean="0"/>
                        <a:t>K</a:t>
                      </a:r>
                      <a:endParaRPr lang="en-IN" sz="1200" b="1" dirty="0"/>
                    </a:p>
                  </a:txBody>
                  <a:tcPr marL="85423" marR="85423" marT="34290" marB="34290" anchor="ctr"/>
                </a:tc>
                <a:tc>
                  <a:txBody>
                    <a:bodyPr/>
                    <a:lstStyle/>
                    <a:p>
                      <a:pPr algn="ctr"/>
                      <a:r>
                        <a:rPr lang="en-US" sz="1200" b="1" dirty="0" err="1" smtClean="0"/>
                        <a:t>Rs</a:t>
                      </a:r>
                      <a:r>
                        <a:rPr lang="en-US" sz="1200" b="1" dirty="0" smtClean="0"/>
                        <a:t>. 17.58</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1.18</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18.76</a:t>
                      </a:r>
                      <a:r>
                        <a:rPr lang="en-US" sz="1200" b="1" baseline="0" dirty="0" smtClean="0"/>
                        <a:t> L</a:t>
                      </a:r>
                      <a:endParaRPr lang="en-IN" sz="1200" b="1" dirty="0"/>
                    </a:p>
                  </a:txBody>
                  <a:tcPr marL="85423" marR="85423" marT="34290" marB="34290" anchor="ctr"/>
                </a:tc>
              </a:tr>
              <a:tr h="620642">
                <a:tc>
                  <a:txBody>
                    <a:bodyPr/>
                    <a:lstStyle/>
                    <a:p>
                      <a:pPr algn="ctr"/>
                      <a:r>
                        <a:rPr lang="en-US" sz="1200" b="1" dirty="0" smtClean="0"/>
                        <a:t>Individual Owners</a:t>
                      </a:r>
                      <a:endParaRPr lang="en-IN" sz="1200" b="1" dirty="0"/>
                    </a:p>
                  </a:txBody>
                  <a:tcPr marL="85423" marR="85423" marT="34290" marB="34290" anchor="ctr"/>
                </a:tc>
                <a:tc>
                  <a:txBody>
                    <a:bodyPr/>
                    <a:lstStyle/>
                    <a:p>
                      <a:pPr algn="ctr"/>
                      <a:r>
                        <a:rPr lang="en-US" sz="1200" b="1" dirty="0" smtClean="0"/>
                        <a:t>1.14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17.69</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1.57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19.26</a:t>
                      </a:r>
                      <a:r>
                        <a:rPr lang="en-US" sz="1200" b="1" baseline="0" dirty="0" smtClean="0"/>
                        <a:t> L</a:t>
                      </a:r>
                      <a:endParaRPr lang="en-IN" sz="1200" b="1" dirty="0"/>
                    </a:p>
                  </a:txBody>
                  <a:tcPr marL="85423" marR="85423" marT="34290" marB="34290" anchor="ctr"/>
                </a:tc>
              </a:tr>
            </a:tbl>
          </a:graphicData>
        </a:graphic>
      </p:graphicFrame>
      <p:sp>
        <p:nvSpPr>
          <p:cNvPr id="5" name="TextBox 4"/>
          <p:cNvSpPr txBox="1"/>
          <p:nvPr/>
        </p:nvSpPr>
        <p:spPr>
          <a:xfrm>
            <a:off x="356302" y="4089291"/>
            <a:ext cx="8319347"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Individual owners have a higher CLTV (3% more) than Corporate Owners. Future CLTV is 30% higher for Individual Owners</a:t>
            </a:r>
          </a:p>
          <a:p>
            <a:pPr marL="285750" indent="-285750">
              <a:buFont typeface="Arial" charset="0"/>
              <a:buChar char="•"/>
            </a:pPr>
            <a:r>
              <a:rPr lang="en-US" sz="1200" b="1" dirty="0" smtClean="0">
                <a:solidFill>
                  <a:schemeClr val="tx1">
                    <a:lumMod val="75000"/>
                  </a:schemeClr>
                </a:solidFill>
              </a:rPr>
              <a:t>The Average Sales CLTV for Corporate and Individual owners is almost exactly the same, Service CLTV is 15% higher for Individual owners </a:t>
            </a:r>
          </a:p>
        </p:txBody>
      </p:sp>
    </p:spTree>
    <p:extLst>
      <p:ext uri="{BB962C8B-B14F-4D97-AF65-F5344CB8AC3E}">
        <p14:creationId xmlns:p14="http://schemas.microsoft.com/office/powerpoint/2010/main" val="3545204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extBox 4"/>
          <p:cNvSpPr txBox="1"/>
          <p:nvPr/>
        </p:nvSpPr>
        <p:spPr>
          <a:xfrm>
            <a:off x="2775858" y="239486"/>
            <a:ext cx="5562600" cy="461665"/>
          </a:xfrm>
          <a:prstGeom prst="rect">
            <a:avLst/>
          </a:prstGeom>
          <a:noFill/>
        </p:spPr>
        <p:txBody>
          <a:bodyPr wrap="square" rtlCol="0">
            <a:spAutoFit/>
          </a:bodyPr>
          <a:lstStyle/>
          <a:p>
            <a:r>
              <a:rPr lang="en-US" sz="2400" b="1" dirty="0" smtClean="0"/>
              <a:t>CLTV Calculation Currently Used</a:t>
            </a:r>
            <a:endParaRPr lang="en-IN" sz="2400" b="1" dirty="0"/>
          </a:p>
        </p:txBody>
      </p:sp>
      <p:graphicFrame>
        <p:nvGraphicFramePr>
          <p:cNvPr id="6" name="Content Placeholder 1"/>
          <p:cNvGraphicFramePr>
            <a:graphicFrameLocks/>
          </p:cNvGraphicFramePr>
          <p:nvPr>
            <p:extLst>
              <p:ext uri="{D42A27DB-BD31-4B8C-83A1-F6EECF244321}">
                <p14:modId xmlns:p14="http://schemas.microsoft.com/office/powerpoint/2010/main" val="309774962"/>
              </p:ext>
            </p:extLst>
          </p:nvPr>
        </p:nvGraphicFramePr>
        <p:xfrm>
          <a:off x="490630" y="823580"/>
          <a:ext cx="8075240" cy="2991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10"/>
          <p:cNvGraphicFramePr>
            <a:graphicFrameLocks/>
          </p:cNvGraphicFramePr>
          <p:nvPr>
            <p:extLst>
              <p:ext uri="{D42A27DB-BD31-4B8C-83A1-F6EECF244321}">
                <p14:modId xmlns:p14="http://schemas.microsoft.com/office/powerpoint/2010/main" val="366138812"/>
              </p:ext>
            </p:extLst>
          </p:nvPr>
        </p:nvGraphicFramePr>
        <p:xfrm>
          <a:off x="1643256" y="3391179"/>
          <a:ext cx="5663837" cy="848361"/>
        </p:xfrm>
        <a:graphic>
          <a:graphicData uri="http://schemas.openxmlformats.org/drawingml/2006/table">
            <a:tbl>
              <a:tblPr firstRow="1" bandRow="1">
                <a:tableStyleId>{5C22544A-7EE6-4342-B048-85BDC9FD1C3A}</a:tableStyleId>
              </a:tblPr>
              <a:tblGrid>
                <a:gridCol w="1362743"/>
                <a:gridCol w="1362743"/>
                <a:gridCol w="1275944"/>
                <a:gridCol w="1662407"/>
              </a:tblGrid>
              <a:tr h="288713">
                <a:tc>
                  <a:txBody>
                    <a:bodyPr/>
                    <a:lstStyle/>
                    <a:p>
                      <a:pPr algn="ctr"/>
                      <a:r>
                        <a:rPr lang="en-US" sz="1050" dirty="0" smtClean="0"/>
                        <a:t>Brand</a:t>
                      </a:r>
                      <a:endParaRPr lang="en-IN" sz="1050" dirty="0"/>
                    </a:p>
                  </a:txBody>
                  <a:tcPr marL="85423" marR="85423" marT="34290" marB="34290" anchor="ctr"/>
                </a:tc>
                <a:tc>
                  <a:txBody>
                    <a:bodyPr/>
                    <a:lstStyle/>
                    <a:p>
                      <a:pPr algn="ctr"/>
                      <a:r>
                        <a:rPr lang="en-US" sz="1050" dirty="0" smtClean="0"/>
                        <a:t>Minimum</a:t>
                      </a:r>
                      <a:r>
                        <a:rPr lang="en-US" sz="1050" baseline="0" dirty="0" smtClean="0"/>
                        <a:t> CLTV</a:t>
                      </a:r>
                      <a:endParaRPr lang="en-IN" sz="1050" dirty="0"/>
                    </a:p>
                  </a:txBody>
                  <a:tcPr marL="85423" marR="85423" marT="34290" marB="34290" anchor="ctr"/>
                </a:tc>
                <a:tc>
                  <a:txBody>
                    <a:bodyPr/>
                    <a:lstStyle/>
                    <a:p>
                      <a:pPr algn="ctr"/>
                      <a:r>
                        <a:rPr lang="en-US" sz="1050" dirty="0" smtClean="0"/>
                        <a:t>Average CLTV</a:t>
                      </a:r>
                      <a:endParaRPr lang="en-IN" sz="1050" dirty="0"/>
                    </a:p>
                  </a:txBody>
                  <a:tcPr marL="85423" marR="85423" marT="34290" marB="34290" anchor="ctr"/>
                </a:tc>
                <a:tc>
                  <a:txBody>
                    <a:bodyPr/>
                    <a:lstStyle/>
                    <a:p>
                      <a:pPr algn="ctr"/>
                      <a:r>
                        <a:rPr lang="en-US" sz="1050" dirty="0" smtClean="0"/>
                        <a:t>Maximum CLTV</a:t>
                      </a:r>
                      <a:endParaRPr lang="en-IN" sz="1050" dirty="0"/>
                    </a:p>
                  </a:txBody>
                  <a:tcPr marL="85423" marR="85423" marT="34290" marB="34290" anchor="ctr"/>
                </a:tc>
              </a:tr>
              <a:tr h="279824">
                <a:tc>
                  <a:txBody>
                    <a:bodyPr/>
                    <a:lstStyle/>
                    <a:p>
                      <a:pPr algn="ctr"/>
                      <a:r>
                        <a:rPr lang="en-US" sz="1050" b="1" dirty="0" smtClean="0"/>
                        <a:t>Bolero</a:t>
                      </a:r>
                      <a:endParaRPr lang="en-IN" sz="1050" b="1" dirty="0"/>
                    </a:p>
                  </a:txBody>
                  <a:tcPr marL="85423" marR="85423" marT="34290" marB="34290" anchor="ctr"/>
                </a:tc>
                <a:tc>
                  <a:txBody>
                    <a:bodyPr/>
                    <a:lstStyle/>
                    <a:p>
                      <a:pPr algn="ctr"/>
                      <a:r>
                        <a:rPr lang="en-US" sz="1050" b="1" dirty="0" err="1" smtClean="0"/>
                        <a:t>Rs</a:t>
                      </a:r>
                      <a:r>
                        <a:rPr lang="en-US" sz="1050" b="1" dirty="0" smtClean="0"/>
                        <a:t> 5.02 L</a:t>
                      </a:r>
                      <a:endParaRPr lang="en-IN" sz="1050" b="1" dirty="0"/>
                    </a:p>
                  </a:txBody>
                  <a:tcPr marL="85423" marR="85423" marT="34290" marB="34290" anchor="ctr"/>
                </a:tc>
                <a:tc>
                  <a:txBody>
                    <a:bodyPr/>
                    <a:lstStyle/>
                    <a:p>
                      <a:pPr algn="ctr"/>
                      <a:r>
                        <a:rPr lang="en-US" sz="1050" b="1" dirty="0" err="1" smtClean="0"/>
                        <a:t>Rs</a:t>
                      </a:r>
                      <a:r>
                        <a:rPr lang="en-US" sz="1050" b="1" dirty="0" smtClean="0"/>
                        <a:t>  8.66L</a:t>
                      </a:r>
                      <a:endParaRPr lang="en-IN" sz="1050" b="1" dirty="0"/>
                    </a:p>
                  </a:txBody>
                  <a:tcPr marL="85423" marR="85423" marT="34290" marB="34290" anchor="ctr"/>
                </a:tc>
                <a:tc>
                  <a:txBody>
                    <a:bodyPr/>
                    <a:lstStyle/>
                    <a:p>
                      <a:pPr algn="ctr"/>
                      <a:r>
                        <a:rPr lang="en-US" sz="1050" b="1" dirty="0" err="1" smtClean="0"/>
                        <a:t>Rs</a:t>
                      </a:r>
                      <a:r>
                        <a:rPr lang="en-US" sz="1050" b="1" dirty="0" smtClean="0"/>
                        <a:t>.</a:t>
                      </a:r>
                      <a:r>
                        <a:rPr lang="en-US" sz="1050" b="1" baseline="0" dirty="0" smtClean="0"/>
                        <a:t> </a:t>
                      </a:r>
                      <a:r>
                        <a:rPr lang="en-US" sz="1050" b="1" baseline="0" dirty="0" smtClean="0"/>
                        <a:t>280.15L</a:t>
                      </a:r>
                      <a:endParaRPr lang="en-IN" sz="1050" b="1" dirty="0"/>
                    </a:p>
                  </a:txBody>
                  <a:tcPr marL="85423" marR="85423" marT="34290" marB="34290" anchor="ctr"/>
                </a:tc>
              </a:tr>
              <a:tr h="279824">
                <a:tc>
                  <a:txBody>
                    <a:bodyPr/>
                    <a:lstStyle/>
                    <a:p>
                      <a:pPr algn="ctr"/>
                      <a:r>
                        <a:rPr lang="en-US" sz="1050" b="1" dirty="0" smtClean="0"/>
                        <a:t>XUV</a:t>
                      </a:r>
                      <a:endParaRPr lang="en-IN" sz="1050" b="1" dirty="0"/>
                    </a:p>
                  </a:txBody>
                  <a:tcPr marL="85423" marR="85423" marT="34290" marB="34290" anchor="ctr"/>
                </a:tc>
                <a:tc>
                  <a:txBody>
                    <a:bodyPr/>
                    <a:lstStyle/>
                    <a:p>
                      <a:pPr algn="ctr"/>
                      <a:r>
                        <a:rPr lang="en-US" sz="1050" b="1" dirty="0" err="1" smtClean="0"/>
                        <a:t>Rs</a:t>
                      </a:r>
                      <a:r>
                        <a:rPr lang="en-US" sz="1050" b="1" dirty="0" smtClean="0"/>
                        <a:t>. 8.04</a:t>
                      </a:r>
                      <a:r>
                        <a:rPr lang="en-US" sz="1050" b="1" baseline="0" dirty="0" smtClean="0"/>
                        <a:t> L</a:t>
                      </a:r>
                      <a:endParaRPr lang="en-IN" sz="1050" b="1" dirty="0"/>
                    </a:p>
                  </a:txBody>
                  <a:tcPr marL="85423" marR="85423" marT="34290" marB="34290" anchor="ctr"/>
                </a:tc>
                <a:tc>
                  <a:txBody>
                    <a:bodyPr/>
                    <a:lstStyle/>
                    <a:p>
                      <a:pPr algn="ctr"/>
                      <a:r>
                        <a:rPr lang="en-US" sz="1050" b="1" dirty="0" err="1" smtClean="0"/>
                        <a:t>Rs</a:t>
                      </a:r>
                      <a:r>
                        <a:rPr lang="en-US" sz="1050" b="1" dirty="0" smtClean="0"/>
                        <a:t>. 13.27L</a:t>
                      </a:r>
                      <a:endParaRPr lang="en-IN" sz="1050" b="1" dirty="0"/>
                    </a:p>
                  </a:txBody>
                  <a:tcPr marL="85423" marR="85423" marT="34290" marB="34290" anchor="ctr"/>
                </a:tc>
                <a:tc>
                  <a:txBody>
                    <a:bodyPr/>
                    <a:lstStyle/>
                    <a:p>
                      <a:pPr algn="ctr"/>
                      <a:r>
                        <a:rPr lang="en-US" sz="1050" b="1" dirty="0" err="1" smtClean="0"/>
                        <a:t>Rs</a:t>
                      </a:r>
                      <a:r>
                        <a:rPr lang="en-US" sz="1050" b="1" dirty="0" smtClean="0"/>
                        <a:t>. </a:t>
                      </a:r>
                      <a:r>
                        <a:rPr lang="en-US" sz="1050" b="1" baseline="0" dirty="0" smtClean="0"/>
                        <a:t> 543.57L</a:t>
                      </a:r>
                      <a:endParaRPr lang="en-IN" sz="1050" b="1" dirty="0"/>
                    </a:p>
                  </a:txBody>
                  <a:tcPr marL="85423" marR="85423" marT="34290" marB="34290" anchor="ctr"/>
                </a:tc>
              </a:tr>
            </a:tbl>
          </a:graphicData>
        </a:graphic>
      </p:graphicFrame>
      <p:sp>
        <p:nvSpPr>
          <p:cNvPr id="2" name="TextBox 1"/>
          <p:cNvSpPr txBox="1"/>
          <p:nvPr/>
        </p:nvSpPr>
        <p:spPr>
          <a:xfrm>
            <a:off x="118453" y="4392658"/>
            <a:ext cx="9025547"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smtClean="0"/>
              <a:t>The bottom 10% of the Bolero and XUV Customers have a CLTV below </a:t>
            </a:r>
            <a:r>
              <a:rPr lang="en-US" sz="1400" b="1" dirty="0" err="1" smtClean="0"/>
              <a:t>Rs</a:t>
            </a:r>
            <a:r>
              <a:rPr lang="en-US" sz="1400" b="1" dirty="0" smtClean="0"/>
              <a:t>. 6.0 L and </a:t>
            </a:r>
            <a:r>
              <a:rPr lang="en-US" sz="1400" b="1" dirty="0" err="1" smtClean="0"/>
              <a:t>Rs</a:t>
            </a:r>
            <a:r>
              <a:rPr lang="en-US" sz="1400" b="1" dirty="0" smtClean="0"/>
              <a:t> 11.1 L respectively.</a:t>
            </a:r>
          </a:p>
          <a:p>
            <a:r>
              <a:rPr lang="en-US" sz="1400" b="1" dirty="0" smtClean="0"/>
              <a:t>The top 10% of the Bolero and XUV  Customers have a CLTV above </a:t>
            </a:r>
            <a:r>
              <a:rPr lang="en-US" sz="1400" b="1" dirty="0" err="1" smtClean="0"/>
              <a:t>Rs</a:t>
            </a:r>
            <a:r>
              <a:rPr lang="en-US" sz="1400" b="1" dirty="0" smtClean="0"/>
              <a:t>. 9.2 L and </a:t>
            </a:r>
            <a:r>
              <a:rPr lang="en-US" sz="1400" b="1" dirty="0" err="1" smtClean="0"/>
              <a:t>Rs</a:t>
            </a:r>
            <a:r>
              <a:rPr lang="en-US" sz="1400" b="1" dirty="0" smtClean="0"/>
              <a:t> 19.3L respectively. </a:t>
            </a:r>
            <a:endParaRPr lang="en-IN" sz="1400" b="1" dirty="0"/>
          </a:p>
        </p:txBody>
      </p:sp>
    </p:spTree>
    <p:extLst>
      <p:ext uri="{BB962C8B-B14F-4D97-AF65-F5344CB8AC3E}">
        <p14:creationId xmlns:p14="http://schemas.microsoft.com/office/powerpoint/2010/main" val="2606470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737360" y="287050"/>
            <a:ext cx="7330440" cy="640556"/>
          </a:xfrm>
        </p:spPr>
        <p:txBody>
          <a:bodyPr>
            <a:noAutofit/>
          </a:bodyPr>
          <a:lstStyle/>
          <a:p>
            <a:r>
              <a:rPr lang="en-US" sz="2300" dirty="0" smtClean="0"/>
              <a:t>Descriptive Analysis – CLTV-Bolero- by Area Office</a:t>
            </a:r>
            <a:endParaRPr lang="en-IN" sz="2300" dirty="0"/>
          </a:p>
        </p:txBody>
      </p:sp>
      <p:sp>
        <p:nvSpPr>
          <p:cNvPr id="5" name="TextBox 4"/>
          <p:cNvSpPr txBox="1"/>
          <p:nvPr/>
        </p:nvSpPr>
        <p:spPr>
          <a:xfrm>
            <a:off x="356301" y="4107185"/>
            <a:ext cx="8319347" cy="6463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CLTV is higher in the Metro Cities. This could be because of high On-Road price of the XUV500 as Sales plays a major part in CLTV</a:t>
            </a:r>
          </a:p>
          <a:p>
            <a:pPr marL="285750" indent="-285750">
              <a:buFont typeface="Arial" charset="0"/>
              <a:buChar char="•"/>
            </a:pPr>
            <a:r>
              <a:rPr lang="en-US" sz="1200" b="1" dirty="0" err="1" smtClean="0">
                <a:solidFill>
                  <a:schemeClr val="tx1">
                    <a:lumMod val="75000"/>
                  </a:schemeClr>
                </a:solidFill>
              </a:rPr>
              <a:t>Lucknow</a:t>
            </a:r>
            <a:r>
              <a:rPr lang="en-US" sz="1200" b="1" dirty="0" smtClean="0">
                <a:solidFill>
                  <a:schemeClr val="tx1">
                    <a:lumMod val="75000"/>
                  </a:schemeClr>
                </a:solidFill>
              </a:rPr>
              <a:t> has the lowest </a:t>
            </a:r>
            <a:r>
              <a:rPr lang="en-US" sz="1200" b="1" dirty="0" err="1" smtClean="0">
                <a:solidFill>
                  <a:schemeClr val="tx1">
                    <a:lumMod val="75000"/>
                  </a:schemeClr>
                </a:solidFill>
              </a:rPr>
              <a:t>CLTV,but</a:t>
            </a:r>
            <a:r>
              <a:rPr lang="en-US" sz="1200" b="1" dirty="0" smtClean="0">
                <a:solidFill>
                  <a:schemeClr val="tx1">
                    <a:lumMod val="75000"/>
                  </a:schemeClr>
                </a:solidFill>
              </a:rPr>
              <a:t> maximum number of customers</a:t>
            </a:r>
          </a:p>
        </p:txBody>
      </p:sp>
      <p:graphicFrame>
        <p:nvGraphicFramePr>
          <p:cNvPr id="11" name="Chart 10"/>
          <p:cNvGraphicFramePr>
            <a:graphicFrameLocks/>
          </p:cNvGraphicFramePr>
          <p:nvPr>
            <p:extLst>
              <p:ext uri="{D42A27DB-BD31-4B8C-83A1-F6EECF244321}">
                <p14:modId xmlns:p14="http://schemas.microsoft.com/office/powerpoint/2010/main" val="1072486285"/>
              </p:ext>
            </p:extLst>
          </p:nvPr>
        </p:nvGraphicFramePr>
        <p:xfrm>
          <a:off x="95003" y="927606"/>
          <a:ext cx="8972797" cy="329792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1" y="2398816"/>
            <a:ext cx="712519" cy="400110"/>
          </a:xfrm>
          <a:prstGeom prst="rect">
            <a:avLst/>
          </a:prstGeom>
          <a:noFill/>
        </p:spPr>
        <p:txBody>
          <a:bodyPr wrap="square" rtlCol="0">
            <a:spAutoFit/>
          </a:bodyPr>
          <a:lstStyle/>
          <a:p>
            <a:r>
              <a:rPr lang="en-US" sz="1000" b="1" dirty="0" smtClean="0"/>
              <a:t>CLTV </a:t>
            </a:r>
          </a:p>
          <a:p>
            <a:r>
              <a:rPr lang="en-US" sz="1000" b="1" dirty="0" smtClean="0"/>
              <a:t>in Lakhs</a:t>
            </a:r>
            <a:endParaRPr lang="en-IN" sz="1000" b="1" dirty="0"/>
          </a:p>
        </p:txBody>
      </p:sp>
      <p:sp>
        <p:nvSpPr>
          <p:cNvPr id="3" name="TextBox 2"/>
          <p:cNvSpPr txBox="1"/>
          <p:nvPr/>
        </p:nvSpPr>
        <p:spPr>
          <a:xfrm>
            <a:off x="8241475" y="2398816"/>
            <a:ext cx="902525" cy="400110"/>
          </a:xfrm>
          <a:prstGeom prst="rect">
            <a:avLst/>
          </a:prstGeom>
          <a:noFill/>
        </p:spPr>
        <p:txBody>
          <a:bodyPr wrap="square" rtlCol="0">
            <a:spAutoFit/>
          </a:bodyPr>
          <a:lstStyle/>
          <a:p>
            <a:r>
              <a:rPr lang="en-US" sz="1000" b="1" dirty="0" smtClean="0"/>
              <a:t>Number  of Customers</a:t>
            </a:r>
            <a:endParaRPr lang="en-IN" sz="1000" b="1" dirty="0"/>
          </a:p>
        </p:txBody>
      </p:sp>
    </p:spTree>
    <p:extLst>
      <p:ext uri="{BB962C8B-B14F-4D97-AF65-F5344CB8AC3E}">
        <p14:creationId xmlns:p14="http://schemas.microsoft.com/office/powerpoint/2010/main" val="2037707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1748790" y="383620"/>
            <a:ext cx="7319010" cy="640556"/>
          </a:xfrm>
        </p:spPr>
        <p:txBody>
          <a:bodyPr>
            <a:noAutofit/>
          </a:bodyPr>
          <a:lstStyle/>
          <a:p>
            <a:r>
              <a:rPr lang="en-US" sz="2300" dirty="0" smtClean="0"/>
              <a:t>Descriptive Analysis – CLTV-XUV- by Area Office</a:t>
            </a:r>
            <a:endParaRPr lang="en-IN" sz="2300" dirty="0"/>
          </a:p>
        </p:txBody>
      </p:sp>
      <p:sp>
        <p:nvSpPr>
          <p:cNvPr id="5" name="TextBox 4"/>
          <p:cNvSpPr txBox="1"/>
          <p:nvPr/>
        </p:nvSpPr>
        <p:spPr>
          <a:xfrm>
            <a:off x="356301" y="4107185"/>
            <a:ext cx="8319347" cy="1015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CLTV is higher in the Metro Cities. This could be because of high On-Road price of the XUV500 as Sales plays a major part in CLTV</a:t>
            </a:r>
          </a:p>
          <a:p>
            <a:pPr marL="285750" indent="-285750">
              <a:buFont typeface="Arial" charset="0"/>
              <a:buChar char="•"/>
            </a:pPr>
            <a:r>
              <a:rPr lang="en-US" sz="1200" b="1" dirty="0" smtClean="0">
                <a:solidFill>
                  <a:schemeClr val="tx1">
                    <a:lumMod val="75000"/>
                  </a:schemeClr>
                </a:solidFill>
              </a:rPr>
              <a:t>CLTV in Noida is the lowest, and Noida is the only AO with Future CLTV below </a:t>
            </a:r>
            <a:r>
              <a:rPr lang="en-US" sz="1200" b="1" dirty="0" err="1" smtClean="0">
                <a:solidFill>
                  <a:schemeClr val="tx1">
                    <a:lumMod val="75000"/>
                  </a:schemeClr>
                </a:solidFill>
              </a:rPr>
              <a:t>Rs</a:t>
            </a:r>
            <a:r>
              <a:rPr lang="en-US" sz="1200" b="1" dirty="0" smtClean="0">
                <a:solidFill>
                  <a:schemeClr val="tx1">
                    <a:lumMod val="75000"/>
                  </a:schemeClr>
                </a:solidFill>
              </a:rPr>
              <a:t> 1 Lakh.</a:t>
            </a:r>
          </a:p>
          <a:p>
            <a:pPr marL="285750" indent="-285750">
              <a:buFont typeface="Arial" charset="0"/>
              <a:buChar char="•"/>
            </a:pPr>
            <a:r>
              <a:rPr lang="en-US" sz="1200" b="1" dirty="0" smtClean="0">
                <a:solidFill>
                  <a:schemeClr val="tx1">
                    <a:lumMod val="75000"/>
                  </a:schemeClr>
                </a:solidFill>
              </a:rPr>
              <a:t>Raipur has the second lowest Past CLTV, but the Future CLTV is high. Similarly Cochin has a high Past CLTV but a low Future CLTV</a:t>
            </a:r>
          </a:p>
        </p:txBody>
      </p:sp>
      <p:graphicFrame>
        <p:nvGraphicFramePr>
          <p:cNvPr id="9" name="Chart 8"/>
          <p:cNvGraphicFramePr>
            <a:graphicFrameLocks/>
          </p:cNvGraphicFramePr>
          <p:nvPr>
            <p:extLst>
              <p:ext uri="{D42A27DB-BD31-4B8C-83A1-F6EECF244321}">
                <p14:modId xmlns:p14="http://schemas.microsoft.com/office/powerpoint/2010/main" val="413832247"/>
              </p:ext>
            </p:extLst>
          </p:nvPr>
        </p:nvGraphicFramePr>
        <p:xfrm>
          <a:off x="-95003" y="865233"/>
          <a:ext cx="9345881" cy="32419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5923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425792" y="303610"/>
            <a:ext cx="6642008" cy="640556"/>
          </a:xfrm>
        </p:spPr>
        <p:txBody>
          <a:bodyPr>
            <a:noAutofit/>
          </a:bodyPr>
          <a:lstStyle/>
          <a:p>
            <a:r>
              <a:rPr lang="en-US" sz="2300" dirty="0" smtClean="0"/>
              <a:t>Descriptive Analysis – CLTV-Bolero- by Zone</a:t>
            </a:r>
            <a:endParaRPr lang="en-IN" sz="2300" dirty="0"/>
          </a:p>
        </p:txBody>
      </p:sp>
      <p:sp>
        <p:nvSpPr>
          <p:cNvPr id="5" name="TextBox 4"/>
          <p:cNvSpPr txBox="1"/>
          <p:nvPr/>
        </p:nvSpPr>
        <p:spPr>
          <a:xfrm>
            <a:off x="356301" y="4292121"/>
            <a:ext cx="8319347" cy="4616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South Zone has the highest Average Past,Future and Total CLTV</a:t>
            </a:r>
            <a:r>
              <a:rPr lang="en-US" sz="1200" b="1" dirty="0">
                <a:solidFill>
                  <a:schemeClr val="tx1">
                    <a:lumMod val="75000"/>
                  </a:schemeClr>
                </a:solidFill>
              </a:rPr>
              <a:t> </a:t>
            </a:r>
            <a:r>
              <a:rPr lang="en-US" sz="1200" b="1" dirty="0" smtClean="0">
                <a:solidFill>
                  <a:schemeClr val="tx1">
                    <a:lumMod val="75000"/>
                  </a:schemeClr>
                </a:solidFill>
              </a:rPr>
              <a:t>but has the lowest Bolero customers. </a:t>
            </a:r>
          </a:p>
          <a:p>
            <a:pPr marL="285750" indent="-285750">
              <a:buFont typeface="Arial" charset="0"/>
              <a:buChar char="•"/>
            </a:pPr>
            <a:r>
              <a:rPr lang="en-US" sz="1200" b="1" dirty="0" smtClean="0">
                <a:solidFill>
                  <a:schemeClr val="tx1">
                    <a:lumMod val="75000"/>
                  </a:schemeClr>
                </a:solidFill>
              </a:rPr>
              <a:t>North Zone has the most Bolero customers but has the lowest Past and Total CLTV</a:t>
            </a:r>
          </a:p>
        </p:txBody>
      </p:sp>
      <p:graphicFrame>
        <p:nvGraphicFramePr>
          <p:cNvPr id="6" name="Content Placeholder 10"/>
          <p:cNvGraphicFramePr>
            <a:graphicFrameLocks/>
          </p:cNvGraphicFramePr>
          <p:nvPr>
            <p:extLst>
              <p:ext uri="{D42A27DB-BD31-4B8C-83A1-F6EECF244321}">
                <p14:modId xmlns:p14="http://schemas.microsoft.com/office/powerpoint/2010/main" val="2052232305"/>
              </p:ext>
            </p:extLst>
          </p:nvPr>
        </p:nvGraphicFramePr>
        <p:xfrm>
          <a:off x="595794" y="1136675"/>
          <a:ext cx="8410217" cy="2941692"/>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92811">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West Zone</a:t>
                      </a:r>
                    </a:p>
                  </a:txBody>
                  <a:tcPr marL="9525" marR="9525" marT="9525" marB="0" anchor="ctr"/>
                </a:tc>
                <a:tc>
                  <a:txBody>
                    <a:bodyPr/>
                    <a:lstStyle/>
                    <a:p>
                      <a:pPr algn="ctr"/>
                      <a:r>
                        <a:rPr lang="en-US" sz="1200" b="1" dirty="0" smtClean="0"/>
                        <a:t>88.8K</a:t>
                      </a:r>
                      <a:endParaRPr lang="en-IN" sz="1200" b="1" dirty="0"/>
                    </a:p>
                  </a:txBody>
                  <a:tcPr marL="85423" marR="85423" marT="34290" marB="34290" anchor="ctr"/>
                </a:tc>
                <a:tc>
                  <a:txBody>
                    <a:bodyPr/>
                    <a:lstStyle/>
                    <a:p>
                      <a:pPr algn="ctr"/>
                      <a:r>
                        <a:rPr lang="en-US" sz="1200" b="1" dirty="0" err="1" smtClean="0"/>
                        <a:t>Rs</a:t>
                      </a:r>
                      <a:r>
                        <a:rPr lang="en-US" sz="1200" b="1" dirty="0" smtClean="0"/>
                        <a:t>. 9.96 L</a:t>
                      </a:r>
                      <a:endParaRPr lang="en-IN" sz="1200" b="1" dirty="0"/>
                    </a:p>
                  </a:txBody>
                  <a:tcPr marL="85423" marR="85423" marT="34290" marB="34290" anchor="ctr"/>
                </a:tc>
                <a:tc>
                  <a:txBody>
                    <a:bodyPr/>
                    <a:lstStyle/>
                    <a:p>
                      <a:pPr algn="ctr"/>
                      <a:r>
                        <a:rPr lang="en-US" sz="1200" b="1" dirty="0" err="1" smtClean="0"/>
                        <a:t>Rs</a:t>
                      </a:r>
                      <a:r>
                        <a:rPr lang="en-US" sz="1200" b="1" dirty="0" smtClean="0"/>
                        <a:t>. 0.56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10.53</a:t>
                      </a:r>
                      <a:r>
                        <a:rPr lang="en-US" sz="1200" b="1" baseline="0" dirty="0" smtClean="0"/>
                        <a:t> L</a:t>
                      </a:r>
                      <a:endParaRPr lang="en-IN" sz="1200" b="1"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North-West Zone</a:t>
                      </a:r>
                    </a:p>
                  </a:txBody>
                  <a:tcPr marL="9525" marR="9525" marT="9525" marB="0" anchor="ctr"/>
                </a:tc>
                <a:tc>
                  <a:txBody>
                    <a:bodyPr/>
                    <a:lstStyle/>
                    <a:p>
                      <a:pPr algn="ctr"/>
                      <a:r>
                        <a:rPr lang="en-US" sz="1200" b="1" dirty="0" smtClean="0"/>
                        <a:t>70.3K</a:t>
                      </a:r>
                      <a:endParaRPr lang="en-IN" sz="1200" b="1" dirty="0"/>
                    </a:p>
                  </a:txBody>
                  <a:tcPr marL="85423" marR="85423" marT="34290" marB="34290" anchor="ctr"/>
                </a:tc>
                <a:tc>
                  <a:txBody>
                    <a:bodyPr/>
                    <a:lstStyle/>
                    <a:p>
                      <a:pPr algn="ctr"/>
                      <a:r>
                        <a:rPr lang="en-US" sz="1200" b="1" dirty="0" err="1" smtClean="0"/>
                        <a:t>Rs</a:t>
                      </a:r>
                      <a:r>
                        <a:rPr lang="en-US" sz="1200" b="1" dirty="0" smtClean="0"/>
                        <a:t>. 10.14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0.63</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10.78</a:t>
                      </a:r>
                      <a:r>
                        <a:rPr lang="en-US" sz="1200" b="1" baseline="0" dirty="0" smtClean="0"/>
                        <a:t> L</a:t>
                      </a:r>
                      <a:endParaRPr lang="en-IN" sz="1200" b="1"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South Zone</a:t>
                      </a:r>
                    </a:p>
                  </a:txBody>
                  <a:tcPr marL="9525" marR="9525" marT="9525" marB="0" anchor="ctr"/>
                </a:tc>
                <a:tc>
                  <a:txBody>
                    <a:bodyPr/>
                    <a:lstStyle/>
                    <a:p>
                      <a:pPr algn="ctr"/>
                      <a:r>
                        <a:rPr lang="en-US" sz="1200" b="1" dirty="0" smtClean="0"/>
                        <a:t>45.1K</a:t>
                      </a:r>
                      <a:endParaRPr lang="en-IN" sz="1200" b="1" dirty="0"/>
                    </a:p>
                  </a:txBody>
                  <a:tcPr marL="85423" marR="85423" marT="34290" marB="34290" anchor="ctr"/>
                </a:tc>
                <a:tc>
                  <a:txBody>
                    <a:bodyPr/>
                    <a:lstStyle/>
                    <a:p>
                      <a:pPr algn="ctr"/>
                      <a:r>
                        <a:rPr lang="en-US" sz="1200" b="1" dirty="0" err="1" smtClean="0"/>
                        <a:t>Rs</a:t>
                      </a:r>
                      <a:r>
                        <a:rPr lang="en-US" sz="1200" b="1" dirty="0" smtClean="0"/>
                        <a:t>. 11.87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0.84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12.71 L</a:t>
                      </a:r>
                      <a:endParaRPr lang="en-IN" sz="1200" b="1"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East Zone</a:t>
                      </a:r>
                    </a:p>
                  </a:txBody>
                  <a:tcPr marL="9525" marR="9525" marT="9525" marB="0" anchor="ctr"/>
                </a:tc>
                <a:tc>
                  <a:txBody>
                    <a:bodyPr/>
                    <a:lstStyle/>
                    <a:p>
                      <a:pPr algn="ctr"/>
                      <a:r>
                        <a:rPr lang="en-US" sz="1200" b="1" dirty="0" smtClean="0"/>
                        <a:t>97.1K</a:t>
                      </a:r>
                      <a:endParaRPr lang="en-IN" sz="1200" b="1" dirty="0"/>
                    </a:p>
                  </a:txBody>
                  <a:tcPr marL="85423" marR="85423" marT="34290" marB="34290" anchor="ctr"/>
                </a:tc>
                <a:tc>
                  <a:txBody>
                    <a:bodyPr/>
                    <a:lstStyle/>
                    <a:p>
                      <a:pPr algn="ctr"/>
                      <a:r>
                        <a:rPr lang="en-US" sz="1200" b="1" dirty="0" err="1" smtClean="0"/>
                        <a:t>Rs</a:t>
                      </a:r>
                      <a:r>
                        <a:rPr lang="en-US" sz="1200" b="1" dirty="0" smtClean="0"/>
                        <a:t>. 9.94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0.54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10.48</a:t>
                      </a:r>
                      <a:r>
                        <a:rPr lang="en-US" sz="1200" b="1" baseline="0" dirty="0" smtClean="0"/>
                        <a:t> L</a:t>
                      </a:r>
                      <a:endParaRPr lang="en-IN" sz="1200" b="1" dirty="0"/>
                    </a:p>
                  </a:txBody>
                  <a:tcPr marL="85423" marR="85423" marT="34290" marB="34290" anchor="ctr"/>
                </a:tc>
              </a:tr>
              <a:tr h="477637">
                <a:tc>
                  <a:txBody>
                    <a:bodyPr/>
                    <a:lstStyle/>
                    <a:p>
                      <a:pPr marL="0" algn="ctr" defTabSz="914400" rtl="0" eaLnBrk="1" fontAlgn="b" latinLnBrk="0" hangingPunct="1"/>
                      <a:r>
                        <a:rPr lang="en-IN" sz="1200" b="1" kern="1200" dirty="0">
                          <a:solidFill>
                            <a:schemeClr val="dk1"/>
                          </a:solidFill>
                          <a:latin typeface="+mn-lt"/>
                          <a:ea typeface="+mn-ea"/>
                          <a:cs typeface="+mn-cs"/>
                        </a:rPr>
                        <a:t>North Zone</a:t>
                      </a:r>
                    </a:p>
                  </a:txBody>
                  <a:tcPr marL="9525" marR="9525" marT="9525" marB="0" anchor="ctr"/>
                </a:tc>
                <a:tc>
                  <a:txBody>
                    <a:bodyPr/>
                    <a:lstStyle/>
                    <a:p>
                      <a:pPr algn="ctr"/>
                      <a:r>
                        <a:rPr lang="en-US" sz="1200" b="1" dirty="0" smtClean="0"/>
                        <a:t>123.0K</a:t>
                      </a:r>
                      <a:endParaRPr lang="en-IN" sz="1200" b="1" dirty="0"/>
                    </a:p>
                  </a:txBody>
                  <a:tcPr marL="85423" marR="85423" marT="34290" marB="34290" anchor="ctr"/>
                </a:tc>
                <a:tc>
                  <a:txBody>
                    <a:bodyPr/>
                    <a:lstStyle/>
                    <a:p>
                      <a:pPr algn="ctr"/>
                      <a:r>
                        <a:rPr lang="en-US" sz="1200" b="1" dirty="0" err="1" smtClean="0"/>
                        <a:t>Rs</a:t>
                      </a:r>
                      <a:r>
                        <a:rPr lang="en-US" sz="1200" b="1" dirty="0" smtClean="0"/>
                        <a:t>. 9.70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0.56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10.26</a:t>
                      </a:r>
                      <a:r>
                        <a:rPr lang="en-US" sz="1200" b="1" baseline="0" dirty="0" smtClean="0"/>
                        <a:t> L</a:t>
                      </a:r>
                      <a:endParaRPr lang="en-IN" sz="1200" b="1" dirty="0"/>
                    </a:p>
                  </a:txBody>
                  <a:tcPr marL="85423" marR="85423" marT="34290" marB="34290" anchor="ctr"/>
                </a:tc>
              </a:tr>
            </a:tbl>
          </a:graphicData>
        </a:graphic>
      </p:graphicFrame>
    </p:spTree>
    <p:extLst>
      <p:ext uri="{BB962C8B-B14F-4D97-AF65-F5344CB8AC3E}">
        <p14:creationId xmlns:p14="http://schemas.microsoft.com/office/powerpoint/2010/main" val="23110084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425792" y="303610"/>
            <a:ext cx="6642008" cy="640556"/>
          </a:xfrm>
        </p:spPr>
        <p:txBody>
          <a:bodyPr>
            <a:noAutofit/>
          </a:bodyPr>
          <a:lstStyle/>
          <a:p>
            <a:r>
              <a:rPr lang="en-US" sz="2300" dirty="0" smtClean="0"/>
              <a:t>Descriptive Analysis – CLTV-XUV- by Zone</a:t>
            </a:r>
            <a:endParaRPr lang="en-IN" sz="2300" dirty="0"/>
          </a:p>
        </p:txBody>
      </p:sp>
      <p:sp>
        <p:nvSpPr>
          <p:cNvPr id="5" name="TextBox 4"/>
          <p:cNvSpPr txBox="1"/>
          <p:nvPr/>
        </p:nvSpPr>
        <p:spPr>
          <a:xfrm>
            <a:off x="356301" y="4292121"/>
            <a:ext cx="8319347" cy="6463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West Zone has the highest Average CLTV. The Past CLTV is highest in West Zone and lowest in the North Zone, which has the lowest CLTV</a:t>
            </a:r>
          </a:p>
          <a:p>
            <a:pPr marL="285750" indent="-285750">
              <a:buFont typeface="Arial" charset="0"/>
              <a:buChar char="•"/>
            </a:pPr>
            <a:r>
              <a:rPr lang="en-US" sz="1200" b="1" dirty="0" smtClean="0">
                <a:solidFill>
                  <a:schemeClr val="tx1">
                    <a:lumMod val="75000"/>
                  </a:schemeClr>
                </a:solidFill>
              </a:rPr>
              <a:t>South Zone has the most XUV500 customers and the highest Future CLTV</a:t>
            </a:r>
          </a:p>
        </p:txBody>
      </p:sp>
      <p:graphicFrame>
        <p:nvGraphicFramePr>
          <p:cNvPr id="6" name="Content Placeholder 10"/>
          <p:cNvGraphicFramePr>
            <a:graphicFrameLocks/>
          </p:cNvGraphicFramePr>
          <p:nvPr>
            <p:extLst>
              <p:ext uri="{D42A27DB-BD31-4B8C-83A1-F6EECF244321}">
                <p14:modId xmlns:p14="http://schemas.microsoft.com/office/powerpoint/2010/main" val="4075610672"/>
              </p:ext>
            </p:extLst>
          </p:nvPr>
        </p:nvGraphicFramePr>
        <p:xfrm>
          <a:off x="595794" y="1136675"/>
          <a:ext cx="8410217" cy="2941692"/>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92811">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West Zone</a:t>
                      </a:r>
                    </a:p>
                  </a:txBody>
                  <a:tcPr marL="9525" marR="9525" marT="9525" marB="0" anchor="ctr"/>
                </a:tc>
                <a:tc>
                  <a:txBody>
                    <a:bodyPr/>
                    <a:lstStyle/>
                    <a:p>
                      <a:pPr algn="ctr"/>
                      <a:r>
                        <a:rPr lang="en-US" sz="1200" b="1" dirty="0" smtClean="0"/>
                        <a:t>20.7K</a:t>
                      </a:r>
                      <a:endParaRPr lang="en-IN" sz="1200" b="1" dirty="0"/>
                    </a:p>
                  </a:txBody>
                  <a:tcPr marL="85423" marR="85423" marT="34290" marB="34290" anchor="ctr"/>
                </a:tc>
                <a:tc>
                  <a:txBody>
                    <a:bodyPr/>
                    <a:lstStyle/>
                    <a:p>
                      <a:pPr algn="ctr"/>
                      <a:r>
                        <a:rPr lang="en-US" sz="1200" b="1" dirty="0" err="1" smtClean="0"/>
                        <a:t>Rs</a:t>
                      </a:r>
                      <a:r>
                        <a:rPr lang="en-US" sz="1200" b="1" dirty="0" smtClean="0"/>
                        <a:t>. 17.56 L</a:t>
                      </a:r>
                      <a:endParaRPr lang="en-IN" sz="1200" b="1" dirty="0"/>
                    </a:p>
                  </a:txBody>
                  <a:tcPr marL="85423" marR="85423" marT="34290" marB="34290" anchor="ctr"/>
                </a:tc>
                <a:tc>
                  <a:txBody>
                    <a:bodyPr/>
                    <a:lstStyle/>
                    <a:p>
                      <a:pPr algn="ctr"/>
                      <a:r>
                        <a:rPr lang="en-US" sz="1200" b="1" dirty="0" err="1" smtClean="0"/>
                        <a:t>Rs</a:t>
                      </a:r>
                      <a:r>
                        <a:rPr lang="en-US" sz="1200" b="1" dirty="0" smtClean="0"/>
                        <a:t>. 1.86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19.43</a:t>
                      </a:r>
                      <a:r>
                        <a:rPr lang="en-US" sz="1200" b="1" baseline="0" dirty="0" smtClean="0"/>
                        <a:t> L</a:t>
                      </a:r>
                      <a:endParaRPr lang="en-IN" sz="1200" b="1"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North-West Zone</a:t>
                      </a:r>
                    </a:p>
                  </a:txBody>
                  <a:tcPr marL="9525" marR="9525" marT="9525" marB="0" anchor="ctr"/>
                </a:tc>
                <a:tc>
                  <a:txBody>
                    <a:bodyPr/>
                    <a:lstStyle/>
                    <a:p>
                      <a:pPr algn="ctr"/>
                      <a:r>
                        <a:rPr lang="en-US" sz="1200" b="1" dirty="0" smtClean="0"/>
                        <a:t>25.5K</a:t>
                      </a:r>
                      <a:endParaRPr lang="en-IN" sz="1200" b="1" dirty="0"/>
                    </a:p>
                  </a:txBody>
                  <a:tcPr marL="85423" marR="85423" marT="34290" marB="34290" anchor="ctr"/>
                </a:tc>
                <a:tc>
                  <a:txBody>
                    <a:bodyPr/>
                    <a:lstStyle/>
                    <a:p>
                      <a:pPr algn="ctr"/>
                      <a:r>
                        <a:rPr lang="en-US" sz="1200" b="1" dirty="0" err="1" smtClean="0"/>
                        <a:t>Rs</a:t>
                      </a:r>
                      <a:r>
                        <a:rPr lang="en-US" sz="1200" b="1" dirty="0" smtClean="0"/>
                        <a:t>. 17.53</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1.77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19.30</a:t>
                      </a:r>
                      <a:r>
                        <a:rPr lang="en-US" sz="1200" b="1" baseline="0" dirty="0" smtClean="0"/>
                        <a:t> L</a:t>
                      </a:r>
                      <a:endParaRPr lang="en-IN" sz="1200" b="1"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South Zone</a:t>
                      </a:r>
                    </a:p>
                  </a:txBody>
                  <a:tcPr marL="9525" marR="9525" marT="9525" marB="0" anchor="ctr"/>
                </a:tc>
                <a:tc>
                  <a:txBody>
                    <a:bodyPr/>
                    <a:lstStyle/>
                    <a:p>
                      <a:pPr algn="ctr"/>
                      <a:r>
                        <a:rPr lang="en-US" sz="1200" b="1" dirty="0" smtClean="0"/>
                        <a:t>26.9K</a:t>
                      </a:r>
                      <a:endParaRPr lang="en-IN" sz="1200" b="1" dirty="0"/>
                    </a:p>
                  </a:txBody>
                  <a:tcPr marL="85423" marR="85423" marT="34290" marB="34290" anchor="ctr"/>
                </a:tc>
                <a:tc>
                  <a:txBody>
                    <a:bodyPr/>
                    <a:lstStyle/>
                    <a:p>
                      <a:pPr algn="ctr"/>
                      <a:r>
                        <a:rPr lang="en-US" sz="1200" b="1" dirty="0" err="1" smtClean="0"/>
                        <a:t>Rs</a:t>
                      </a:r>
                      <a:r>
                        <a:rPr lang="en-US" sz="1200" b="1" dirty="0" smtClean="0"/>
                        <a:t>. 17.20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1.86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19.06 L</a:t>
                      </a:r>
                      <a:endParaRPr lang="en-IN" sz="1200" b="1" dirty="0"/>
                    </a:p>
                  </a:txBody>
                  <a:tcPr marL="85423" marR="85423" marT="34290" marB="34290" anchor="ctr"/>
                </a:tc>
              </a:tr>
              <a:tr h="492811">
                <a:tc>
                  <a:txBody>
                    <a:bodyPr/>
                    <a:lstStyle/>
                    <a:p>
                      <a:pPr marL="0" algn="ctr" defTabSz="914400" rtl="0" eaLnBrk="1" fontAlgn="b" latinLnBrk="0" hangingPunct="1"/>
                      <a:r>
                        <a:rPr lang="en-IN" sz="1200" b="1" kern="1200" dirty="0">
                          <a:solidFill>
                            <a:schemeClr val="dk1"/>
                          </a:solidFill>
                          <a:latin typeface="+mn-lt"/>
                          <a:ea typeface="+mn-ea"/>
                          <a:cs typeface="+mn-cs"/>
                        </a:rPr>
                        <a:t>East Zone</a:t>
                      </a:r>
                    </a:p>
                  </a:txBody>
                  <a:tcPr marL="9525" marR="9525" marT="9525" marB="0" anchor="ctr"/>
                </a:tc>
                <a:tc>
                  <a:txBody>
                    <a:bodyPr/>
                    <a:lstStyle/>
                    <a:p>
                      <a:pPr algn="ctr"/>
                      <a:r>
                        <a:rPr lang="en-US" sz="1200" b="1" dirty="0" smtClean="0"/>
                        <a:t>9.2K</a:t>
                      </a:r>
                      <a:endParaRPr lang="en-IN" sz="1200" b="1" dirty="0"/>
                    </a:p>
                  </a:txBody>
                  <a:tcPr marL="85423" marR="85423" marT="34290" marB="34290" anchor="ctr"/>
                </a:tc>
                <a:tc>
                  <a:txBody>
                    <a:bodyPr/>
                    <a:lstStyle/>
                    <a:p>
                      <a:pPr algn="ctr"/>
                      <a:r>
                        <a:rPr lang="en-US" sz="1200" b="1" dirty="0" err="1" smtClean="0"/>
                        <a:t>Rs</a:t>
                      </a:r>
                      <a:r>
                        <a:rPr lang="en-US" sz="1200" b="1" dirty="0" smtClean="0"/>
                        <a:t>. 17.37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1.68</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19.05</a:t>
                      </a:r>
                      <a:r>
                        <a:rPr lang="en-US" sz="1200" b="1" baseline="0" dirty="0" smtClean="0"/>
                        <a:t> L</a:t>
                      </a:r>
                      <a:endParaRPr lang="en-IN" sz="1200" b="1" dirty="0"/>
                    </a:p>
                  </a:txBody>
                  <a:tcPr marL="85423" marR="85423" marT="34290" marB="34290" anchor="ctr"/>
                </a:tc>
              </a:tr>
              <a:tr h="477637">
                <a:tc>
                  <a:txBody>
                    <a:bodyPr/>
                    <a:lstStyle/>
                    <a:p>
                      <a:pPr marL="0" algn="ctr" defTabSz="914400" rtl="0" eaLnBrk="1" fontAlgn="b" latinLnBrk="0" hangingPunct="1"/>
                      <a:r>
                        <a:rPr lang="en-IN" sz="1200" b="1" kern="1200" dirty="0">
                          <a:solidFill>
                            <a:schemeClr val="dk1"/>
                          </a:solidFill>
                          <a:latin typeface="+mn-lt"/>
                          <a:ea typeface="+mn-ea"/>
                          <a:cs typeface="+mn-cs"/>
                        </a:rPr>
                        <a:t>North Zone</a:t>
                      </a:r>
                    </a:p>
                  </a:txBody>
                  <a:tcPr marL="9525" marR="9525" marT="9525" marB="0" anchor="ctr"/>
                </a:tc>
                <a:tc>
                  <a:txBody>
                    <a:bodyPr/>
                    <a:lstStyle/>
                    <a:p>
                      <a:pPr algn="ctr"/>
                      <a:r>
                        <a:rPr lang="en-US" sz="1200" b="1" dirty="0" smtClean="0"/>
                        <a:t>15.5K</a:t>
                      </a:r>
                      <a:endParaRPr lang="en-IN" sz="1200" b="1" dirty="0"/>
                    </a:p>
                  </a:txBody>
                  <a:tcPr marL="85423" marR="85423" marT="34290" marB="34290" anchor="ctr"/>
                </a:tc>
                <a:tc>
                  <a:txBody>
                    <a:bodyPr/>
                    <a:lstStyle/>
                    <a:p>
                      <a:pPr algn="ctr"/>
                      <a:r>
                        <a:rPr lang="en-US" sz="1200" b="1" dirty="0" err="1" smtClean="0"/>
                        <a:t>Rs</a:t>
                      </a:r>
                      <a:r>
                        <a:rPr lang="en-US" sz="1200" b="1" dirty="0" smtClean="0"/>
                        <a:t>. 16.88</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1.59</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18.48</a:t>
                      </a:r>
                      <a:r>
                        <a:rPr lang="en-US" sz="1200" b="1" baseline="0" dirty="0" smtClean="0"/>
                        <a:t> L</a:t>
                      </a:r>
                      <a:endParaRPr lang="en-IN" sz="1200" b="1" dirty="0"/>
                    </a:p>
                  </a:txBody>
                  <a:tcPr marL="85423" marR="85423" marT="34290" marB="34290" anchor="ctr"/>
                </a:tc>
              </a:tr>
            </a:tbl>
          </a:graphicData>
        </a:graphic>
      </p:graphicFrame>
    </p:spTree>
    <p:extLst>
      <p:ext uri="{BB962C8B-B14F-4D97-AF65-F5344CB8AC3E}">
        <p14:creationId xmlns:p14="http://schemas.microsoft.com/office/powerpoint/2010/main" val="1921265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23222" y="132160"/>
            <a:ext cx="6152147" cy="640556"/>
          </a:xfrm>
        </p:spPr>
        <p:txBody>
          <a:bodyPr>
            <a:noAutofit/>
          </a:bodyPr>
          <a:lstStyle/>
          <a:p>
            <a:r>
              <a:rPr lang="en-US" sz="2400" dirty="0" smtClean="0"/>
              <a:t>Descriptive Analysis –Bolero- Bucketing of Customers by CLTV</a:t>
            </a:r>
            <a:endParaRPr lang="en-IN" sz="2400" dirty="0"/>
          </a:p>
        </p:txBody>
      </p:sp>
      <p:sp>
        <p:nvSpPr>
          <p:cNvPr id="10" name="TextBox 9"/>
          <p:cNvSpPr txBox="1"/>
          <p:nvPr/>
        </p:nvSpPr>
        <p:spPr>
          <a:xfrm>
            <a:off x="333440" y="4135040"/>
            <a:ext cx="8319347" cy="1015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Most customers fall between </a:t>
            </a:r>
            <a:r>
              <a:rPr lang="en-US" sz="1200" b="1" dirty="0">
                <a:solidFill>
                  <a:schemeClr val="tx1">
                    <a:lumMod val="75000"/>
                  </a:schemeClr>
                </a:solidFill>
              </a:rPr>
              <a:t>7</a:t>
            </a:r>
            <a:r>
              <a:rPr lang="en-US" sz="1200" b="1" dirty="0" smtClean="0">
                <a:solidFill>
                  <a:schemeClr val="tx1">
                    <a:lumMod val="75000"/>
                  </a:schemeClr>
                </a:solidFill>
              </a:rPr>
              <a:t> to 12 Lakhs</a:t>
            </a:r>
          </a:p>
          <a:p>
            <a:pPr marL="285750" indent="-285750">
              <a:buFont typeface="Arial" charset="0"/>
              <a:buChar char="•"/>
            </a:pPr>
            <a:r>
              <a:rPr lang="en-US" sz="1200" b="1" dirty="0" smtClean="0">
                <a:solidFill>
                  <a:schemeClr val="tx1">
                    <a:lumMod val="75000"/>
                  </a:schemeClr>
                </a:solidFill>
              </a:rPr>
              <a:t>Customers who have a CLTV between 12-16 Lakhs have Future CLTV contributing more than 10% of the Total CLTV</a:t>
            </a:r>
          </a:p>
          <a:p>
            <a:pPr marL="285750" indent="-285750">
              <a:buFont typeface="Arial" charset="0"/>
              <a:buChar char="•"/>
            </a:pPr>
            <a:r>
              <a:rPr lang="en-US" sz="1200" b="1" dirty="0" smtClean="0">
                <a:solidFill>
                  <a:schemeClr val="tx1">
                    <a:lumMod val="75000"/>
                  </a:schemeClr>
                </a:solidFill>
              </a:rPr>
              <a:t>For customers with CLTV above 18 </a:t>
            </a:r>
            <a:r>
              <a:rPr lang="en-US" sz="1200" b="1" dirty="0" err="1" smtClean="0">
                <a:solidFill>
                  <a:schemeClr val="tx1">
                    <a:lumMod val="75000"/>
                  </a:schemeClr>
                </a:solidFill>
              </a:rPr>
              <a:t>Lakhs,Future</a:t>
            </a:r>
            <a:r>
              <a:rPr lang="en-US" sz="1200" b="1" dirty="0" smtClean="0">
                <a:solidFill>
                  <a:schemeClr val="tx1">
                    <a:lumMod val="75000"/>
                  </a:schemeClr>
                </a:solidFill>
              </a:rPr>
              <a:t> CLTV contribution is still higher than for customers in 7-12 Lakhs in percentage terms.</a:t>
            </a:r>
          </a:p>
        </p:txBody>
      </p:sp>
      <p:graphicFrame>
        <p:nvGraphicFramePr>
          <p:cNvPr id="9" name="Chart 8" title="Numb"/>
          <p:cNvGraphicFramePr>
            <a:graphicFrameLocks/>
          </p:cNvGraphicFramePr>
          <p:nvPr>
            <p:extLst>
              <p:ext uri="{D42A27DB-BD31-4B8C-83A1-F6EECF244321}">
                <p14:modId xmlns:p14="http://schemas.microsoft.com/office/powerpoint/2010/main" val="3096581570"/>
              </p:ext>
            </p:extLst>
          </p:nvPr>
        </p:nvGraphicFramePr>
        <p:xfrm>
          <a:off x="25922" y="927606"/>
          <a:ext cx="8934384" cy="35147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869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23222" y="132160"/>
            <a:ext cx="6152147" cy="640556"/>
          </a:xfrm>
        </p:spPr>
        <p:txBody>
          <a:bodyPr>
            <a:noAutofit/>
          </a:bodyPr>
          <a:lstStyle/>
          <a:p>
            <a:r>
              <a:rPr lang="en-US" sz="2400" dirty="0" smtClean="0"/>
              <a:t>Descriptive Analysis –XUV- Bucketing of Customers by CLTV</a:t>
            </a:r>
            <a:endParaRPr lang="en-IN" sz="2400" dirty="0"/>
          </a:p>
        </p:txBody>
      </p:sp>
      <p:sp>
        <p:nvSpPr>
          <p:cNvPr id="10" name="TextBox 9"/>
          <p:cNvSpPr txBox="1"/>
          <p:nvPr/>
        </p:nvSpPr>
        <p:spPr>
          <a:xfrm>
            <a:off x="333441" y="4396323"/>
            <a:ext cx="8319347" cy="6463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charset="0"/>
              <a:buChar char="•"/>
            </a:pPr>
            <a:r>
              <a:rPr lang="en-US" sz="1200" b="1" dirty="0" smtClean="0">
                <a:solidFill>
                  <a:schemeClr val="tx1">
                    <a:lumMod val="75000"/>
                  </a:schemeClr>
                </a:solidFill>
              </a:rPr>
              <a:t>Most customers fall between 16 to 22 Lakhs</a:t>
            </a:r>
          </a:p>
          <a:p>
            <a:pPr marL="285750" indent="-285750">
              <a:buFont typeface="Arial" charset="0"/>
              <a:buChar char="•"/>
            </a:pPr>
            <a:r>
              <a:rPr lang="en-US" sz="1200" b="1" dirty="0" smtClean="0">
                <a:solidFill>
                  <a:schemeClr val="tx1">
                    <a:lumMod val="75000"/>
                  </a:schemeClr>
                </a:solidFill>
              </a:rPr>
              <a:t>Customers who have a CLTV above 24 Lakhs have Future CLTV contributing about 15% of the Total CLTV</a:t>
            </a:r>
          </a:p>
          <a:p>
            <a:pPr marL="285750" indent="-285750">
              <a:buFont typeface="Arial" charset="0"/>
              <a:buChar char="•"/>
            </a:pPr>
            <a:r>
              <a:rPr lang="en-US" sz="1200" b="1" dirty="0" smtClean="0">
                <a:solidFill>
                  <a:schemeClr val="tx1">
                    <a:lumMod val="75000"/>
                  </a:schemeClr>
                </a:solidFill>
              </a:rPr>
              <a:t>Below this Future CLTV makes up less than 10% of the Total CLTV</a:t>
            </a:r>
          </a:p>
        </p:txBody>
      </p:sp>
      <p:graphicFrame>
        <p:nvGraphicFramePr>
          <p:cNvPr id="7" name="Chart 6"/>
          <p:cNvGraphicFramePr>
            <a:graphicFrameLocks/>
          </p:cNvGraphicFramePr>
          <p:nvPr>
            <p:extLst>
              <p:ext uri="{D42A27DB-BD31-4B8C-83A1-F6EECF244321}">
                <p14:modId xmlns:p14="http://schemas.microsoft.com/office/powerpoint/2010/main" val="3052763918"/>
              </p:ext>
            </p:extLst>
          </p:nvPr>
        </p:nvGraphicFramePr>
        <p:xfrm>
          <a:off x="333441" y="927606"/>
          <a:ext cx="8596803" cy="34667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4683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34652" y="166450"/>
            <a:ext cx="6152147" cy="640556"/>
          </a:xfrm>
        </p:spPr>
        <p:txBody>
          <a:bodyPr>
            <a:noAutofit/>
          </a:bodyPr>
          <a:lstStyle/>
          <a:p>
            <a:r>
              <a:rPr lang="en-US" sz="2400" dirty="0" smtClean="0"/>
              <a:t>Descriptive Analysis –Bolero- Bucketing of Customers by Customer Age</a:t>
            </a:r>
            <a:endParaRPr lang="en-IN" sz="2400" dirty="0"/>
          </a:p>
        </p:txBody>
      </p:sp>
      <p:sp>
        <p:nvSpPr>
          <p:cNvPr id="5" name="TextBox 4"/>
          <p:cNvSpPr txBox="1"/>
          <p:nvPr/>
        </p:nvSpPr>
        <p:spPr>
          <a:xfrm>
            <a:off x="583919" y="4302861"/>
            <a:ext cx="7705058"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The age of the Customer has almost no impact on the overall CLTV</a:t>
            </a:r>
          </a:p>
          <a:p>
            <a:pPr marL="171450" indent="-171450">
              <a:buFont typeface="Arial" panose="020B0604020202020204" pitchFamily="34" charset="0"/>
              <a:buChar char="•"/>
            </a:pPr>
            <a:r>
              <a:rPr lang="en-US" sz="1200" b="1" dirty="0" smtClean="0">
                <a:solidFill>
                  <a:schemeClr val="tx1">
                    <a:lumMod val="75000"/>
                  </a:schemeClr>
                </a:solidFill>
              </a:rPr>
              <a:t>Customers aged above 60 have a highest Total CLTV .  This may be due to lower number of  customers.</a:t>
            </a:r>
          </a:p>
          <a:p>
            <a:pPr marL="171450" indent="-171450">
              <a:buFont typeface="Arial" panose="020B0604020202020204" pitchFamily="34" charset="0"/>
              <a:buChar char="•"/>
            </a:pPr>
            <a:r>
              <a:rPr lang="en-US" sz="1200" b="1" dirty="0" smtClean="0">
                <a:solidFill>
                  <a:schemeClr val="tx1">
                    <a:lumMod val="75000"/>
                  </a:schemeClr>
                </a:solidFill>
              </a:rPr>
              <a:t>Customers between 46 to 55 have the highest overall CLTV</a:t>
            </a:r>
          </a:p>
        </p:txBody>
      </p:sp>
      <p:graphicFrame>
        <p:nvGraphicFramePr>
          <p:cNvPr id="7" name="Chart 6"/>
          <p:cNvGraphicFramePr>
            <a:graphicFrameLocks/>
          </p:cNvGraphicFramePr>
          <p:nvPr>
            <p:extLst>
              <p:ext uri="{D42A27DB-BD31-4B8C-83A1-F6EECF244321}">
                <p14:modId xmlns:p14="http://schemas.microsoft.com/office/powerpoint/2010/main" val="1004843437"/>
              </p:ext>
            </p:extLst>
          </p:nvPr>
        </p:nvGraphicFramePr>
        <p:xfrm>
          <a:off x="595794" y="927606"/>
          <a:ext cx="8405702" cy="337525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2"/>
          <p:cNvSpPr txBox="1"/>
          <p:nvPr/>
        </p:nvSpPr>
        <p:spPr>
          <a:xfrm>
            <a:off x="0" y="2824161"/>
            <a:ext cx="1116281" cy="35242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000" b="1" dirty="0"/>
              <a:t>CLTV in Lakhs</a:t>
            </a:r>
          </a:p>
        </p:txBody>
      </p:sp>
    </p:spTree>
    <p:extLst>
      <p:ext uri="{BB962C8B-B14F-4D97-AF65-F5344CB8AC3E}">
        <p14:creationId xmlns:p14="http://schemas.microsoft.com/office/powerpoint/2010/main" val="1324189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34652" y="166450"/>
            <a:ext cx="6152147" cy="640556"/>
          </a:xfrm>
        </p:spPr>
        <p:txBody>
          <a:bodyPr>
            <a:noAutofit/>
          </a:bodyPr>
          <a:lstStyle/>
          <a:p>
            <a:r>
              <a:rPr lang="en-US" sz="2400" dirty="0" smtClean="0"/>
              <a:t>Descriptive Analysis –XUV- Bucketing of Customers by Customer Age</a:t>
            </a:r>
            <a:endParaRPr lang="en-IN" sz="2400" dirty="0"/>
          </a:p>
        </p:txBody>
      </p:sp>
      <p:sp>
        <p:nvSpPr>
          <p:cNvPr id="5" name="TextBox 4"/>
          <p:cNvSpPr txBox="1"/>
          <p:nvPr/>
        </p:nvSpPr>
        <p:spPr>
          <a:xfrm>
            <a:off x="583919" y="4302861"/>
            <a:ext cx="7705058"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The age of the Customer has almost no impact on the overall CLTV</a:t>
            </a:r>
          </a:p>
          <a:p>
            <a:pPr marL="171450" indent="-171450">
              <a:buFont typeface="Arial" panose="020B0604020202020204" pitchFamily="34" charset="0"/>
              <a:buChar char="•"/>
            </a:pPr>
            <a:r>
              <a:rPr lang="en-US" sz="1200" b="1" dirty="0" smtClean="0">
                <a:solidFill>
                  <a:schemeClr val="tx1">
                    <a:lumMod val="75000"/>
                  </a:schemeClr>
                </a:solidFill>
              </a:rPr>
              <a:t>Customers aged 21 to 25 have a higher CLTV than customers between 26 and 40. </a:t>
            </a:r>
            <a:r>
              <a:rPr lang="en-US" sz="1200" b="1" dirty="0">
                <a:solidFill>
                  <a:schemeClr val="tx1">
                    <a:lumMod val="75000"/>
                  </a:schemeClr>
                </a:solidFill>
              </a:rPr>
              <a:t> </a:t>
            </a:r>
            <a:r>
              <a:rPr lang="en-US" sz="1200" b="1" dirty="0" smtClean="0">
                <a:solidFill>
                  <a:schemeClr val="tx1">
                    <a:lumMod val="75000"/>
                  </a:schemeClr>
                </a:solidFill>
              </a:rPr>
              <a:t>Past CLTV is highest for these customers.</a:t>
            </a:r>
          </a:p>
          <a:p>
            <a:pPr marL="171450" indent="-171450">
              <a:buFont typeface="Arial" panose="020B0604020202020204" pitchFamily="34" charset="0"/>
              <a:buChar char="•"/>
            </a:pPr>
            <a:r>
              <a:rPr lang="en-US" sz="1200" b="1" dirty="0" smtClean="0">
                <a:solidFill>
                  <a:schemeClr val="tx1">
                    <a:lumMod val="75000"/>
                  </a:schemeClr>
                </a:solidFill>
              </a:rPr>
              <a:t>Customers between 46 to 55 have the highest overall CLTV</a:t>
            </a:r>
          </a:p>
        </p:txBody>
      </p:sp>
      <p:graphicFrame>
        <p:nvGraphicFramePr>
          <p:cNvPr id="6" name="Chart 5"/>
          <p:cNvGraphicFramePr>
            <a:graphicFrameLocks/>
          </p:cNvGraphicFramePr>
          <p:nvPr>
            <p:extLst>
              <p:ext uri="{D42A27DB-BD31-4B8C-83A1-F6EECF244321}">
                <p14:modId xmlns:p14="http://schemas.microsoft.com/office/powerpoint/2010/main" val="910459824"/>
              </p:ext>
            </p:extLst>
          </p:nvPr>
        </p:nvGraphicFramePr>
        <p:xfrm>
          <a:off x="166255" y="927606"/>
          <a:ext cx="8716488" cy="33356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1892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34652" y="166450"/>
            <a:ext cx="6152147" cy="640556"/>
          </a:xfrm>
        </p:spPr>
        <p:txBody>
          <a:bodyPr>
            <a:noAutofit/>
          </a:bodyPr>
          <a:lstStyle/>
          <a:p>
            <a:r>
              <a:rPr lang="en-US" sz="2400" dirty="0" smtClean="0"/>
              <a:t>Descriptive Analysis – Bolero-Bucketing of Customers by Vintage</a:t>
            </a:r>
            <a:endParaRPr lang="en-IN" sz="2400" dirty="0"/>
          </a:p>
        </p:txBody>
      </p:sp>
      <p:sp>
        <p:nvSpPr>
          <p:cNvPr id="5" name="TextBox 4"/>
          <p:cNvSpPr txBox="1"/>
          <p:nvPr/>
        </p:nvSpPr>
        <p:spPr>
          <a:xfrm>
            <a:off x="249381" y="4301103"/>
            <a:ext cx="8205849"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There is a slight decreasing trend in CLTV as Vintage increases</a:t>
            </a:r>
          </a:p>
          <a:p>
            <a:pPr marL="171450" indent="-171450">
              <a:buFont typeface="Arial" panose="020B0604020202020204" pitchFamily="34" charset="0"/>
              <a:buChar char="•"/>
            </a:pPr>
            <a:r>
              <a:rPr lang="en-US" sz="1200" b="1" dirty="0" smtClean="0">
                <a:solidFill>
                  <a:schemeClr val="tx1">
                    <a:lumMod val="75000"/>
                  </a:schemeClr>
                </a:solidFill>
              </a:rPr>
              <a:t>Future CLTV increases with vintage as newer customers are  likely to spend more on service till the life of the vehicle</a:t>
            </a:r>
          </a:p>
          <a:p>
            <a:pPr marL="171450" indent="-171450">
              <a:buFont typeface="Arial" panose="020B0604020202020204" pitchFamily="34" charset="0"/>
              <a:buChar char="•"/>
            </a:pPr>
            <a:r>
              <a:rPr lang="en-US" sz="1200" b="1" dirty="0" smtClean="0">
                <a:solidFill>
                  <a:schemeClr val="tx1">
                    <a:lumMod val="75000"/>
                  </a:schemeClr>
                </a:solidFill>
              </a:rPr>
              <a:t>Future CLTV is under 5 % for customers before 2013,but more than 15% for customers since 2016</a:t>
            </a:r>
          </a:p>
        </p:txBody>
      </p:sp>
      <p:sp>
        <p:nvSpPr>
          <p:cNvPr id="3" name="TextBox 2"/>
          <p:cNvSpPr txBox="1"/>
          <p:nvPr/>
        </p:nvSpPr>
        <p:spPr>
          <a:xfrm>
            <a:off x="1" y="2628900"/>
            <a:ext cx="595794" cy="553998"/>
          </a:xfrm>
          <a:prstGeom prst="rect">
            <a:avLst/>
          </a:prstGeom>
          <a:noFill/>
        </p:spPr>
        <p:txBody>
          <a:bodyPr wrap="square" rtlCol="0">
            <a:spAutoFit/>
          </a:bodyPr>
          <a:lstStyle/>
          <a:p>
            <a:r>
              <a:rPr lang="en-US" sz="1000" b="1" dirty="0" smtClean="0"/>
              <a:t>CLTV in Lakhs</a:t>
            </a:r>
            <a:endParaRPr lang="en-IN" sz="1000" b="1" dirty="0"/>
          </a:p>
        </p:txBody>
      </p:sp>
      <p:sp>
        <p:nvSpPr>
          <p:cNvPr id="6" name="TextBox 5"/>
          <p:cNvSpPr txBox="1"/>
          <p:nvPr/>
        </p:nvSpPr>
        <p:spPr>
          <a:xfrm>
            <a:off x="7989570" y="2743200"/>
            <a:ext cx="1017270" cy="400110"/>
          </a:xfrm>
          <a:prstGeom prst="rect">
            <a:avLst/>
          </a:prstGeom>
          <a:noFill/>
        </p:spPr>
        <p:txBody>
          <a:bodyPr wrap="square" rtlCol="0">
            <a:spAutoFit/>
          </a:bodyPr>
          <a:lstStyle/>
          <a:p>
            <a:r>
              <a:rPr lang="en-US" sz="1000" b="1" dirty="0" smtClean="0"/>
              <a:t>Number of Customers</a:t>
            </a:r>
            <a:endParaRPr lang="en-IN" sz="1000" b="1" dirty="0"/>
          </a:p>
        </p:txBody>
      </p:sp>
      <p:graphicFrame>
        <p:nvGraphicFramePr>
          <p:cNvPr id="9" name="Chart 8"/>
          <p:cNvGraphicFramePr>
            <a:graphicFrameLocks/>
          </p:cNvGraphicFramePr>
          <p:nvPr>
            <p:extLst>
              <p:ext uri="{D42A27DB-BD31-4B8C-83A1-F6EECF244321}">
                <p14:modId xmlns:p14="http://schemas.microsoft.com/office/powerpoint/2010/main" val="3123940154"/>
              </p:ext>
            </p:extLst>
          </p:nvPr>
        </p:nvGraphicFramePr>
        <p:xfrm>
          <a:off x="249381" y="927607"/>
          <a:ext cx="7934499" cy="3373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3388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595794" y="-73682"/>
            <a:ext cx="1584672" cy="1001288"/>
          </a:xfrm>
        </p:spPr>
        <p:txBody>
          <a:bodyPr/>
          <a:lstStyle/>
          <a:p>
            <a:r>
              <a:rPr lang="en-US" sz="3200" b="0" dirty="0" smtClean="0"/>
              <a:t>CLTV</a:t>
            </a:r>
            <a:endParaRPr lang="en-IN" sz="3200" b="0" dirty="0"/>
          </a:p>
        </p:txBody>
      </p:sp>
      <p:sp>
        <p:nvSpPr>
          <p:cNvPr id="8" name="Title 7"/>
          <p:cNvSpPr>
            <a:spLocks noGrp="1"/>
          </p:cNvSpPr>
          <p:nvPr>
            <p:ph type="title" idx="4294967295"/>
          </p:nvPr>
        </p:nvSpPr>
        <p:spPr>
          <a:xfrm>
            <a:off x="2534652" y="166450"/>
            <a:ext cx="6152147" cy="640556"/>
          </a:xfrm>
        </p:spPr>
        <p:txBody>
          <a:bodyPr>
            <a:noAutofit/>
          </a:bodyPr>
          <a:lstStyle/>
          <a:p>
            <a:r>
              <a:rPr lang="en-US" sz="2400" dirty="0" smtClean="0"/>
              <a:t>Descriptive Analysis –XUV- Bucketing of Customers by Vintage</a:t>
            </a:r>
            <a:endParaRPr lang="en-IN" sz="2400" dirty="0"/>
          </a:p>
        </p:txBody>
      </p:sp>
      <p:sp>
        <p:nvSpPr>
          <p:cNvPr id="5" name="TextBox 4"/>
          <p:cNvSpPr txBox="1"/>
          <p:nvPr/>
        </p:nvSpPr>
        <p:spPr>
          <a:xfrm>
            <a:off x="249381" y="4301103"/>
            <a:ext cx="8205849" cy="8309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There is a slight decreasing trend in CLTV as Vintage increases</a:t>
            </a:r>
          </a:p>
          <a:p>
            <a:pPr marL="171450" indent="-171450">
              <a:buFont typeface="Arial" panose="020B0604020202020204" pitchFamily="34" charset="0"/>
              <a:buChar char="•"/>
            </a:pPr>
            <a:r>
              <a:rPr lang="en-US" sz="1200" b="1" dirty="0" smtClean="0">
                <a:solidFill>
                  <a:schemeClr val="tx1">
                    <a:lumMod val="75000"/>
                  </a:schemeClr>
                </a:solidFill>
              </a:rPr>
              <a:t>Future CLTV decreases with vintage as older Customers have a higher Propensity to Repurchase or Refer and older Customers also are more likely to own an additional XUV </a:t>
            </a:r>
          </a:p>
          <a:p>
            <a:pPr marL="171450" indent="-171450">
              <a:buFont typeface="Arial" panose="020B0604020202020204" pitchFamily="34" charset="0"/>
              <a:buChar char="•"/>
            </a:pPr>
            <a:r>
              <a:rPr lang="en-US" sz="1200" b="1" dirty="0" smtClean="0">
                <a:solidFill>
                  <a:schemeClr val="tx1">
                    <a:lumMod val="75000"/>
                  </a:schemeClr>
                </a:solidFill>
              </a:rPr>
              <a:t>Future CLTV is 13% of the CLTV for Customers since 2011 &amp; 2012 and under 5% for Customers since 2014</a:t>
            </a:r>
          </a:p>
        </p:txBody>
      </p:sp>
      <p:grpSp>
        <p:nvGrpSpPr>
          <p:cNvPr id="4" name="Group 3"/>
          <p:cNvGrpSpPr/>
          <p:nvPr/>
        </p:nvGrpSpPr>
        <p:grpSpPr>
          <a:xfrm>
            <a:off x="95003" y="807006"/>
            <a:ext cx="8858992" cy="3476741"/>
            <a:chOff x="95003" y="807005"/>
            <a:chExt cx="8858992" cy="3536117"/>
          </a:xfrm>
        </p:grpSpPr>
        <p:graphicFrame>
          <p:nvGraphicFramePr>
            <p:cNvPr id="10" name="Chart 9"/>
            <p:cNvGraphicFramePr>
              <a:graphicFrameLocks/>
            </p:cNvGraphicFramePr>
            <p:nvPr>
              <p:extLst>
                <p:ext uri="{D42A27DB-BD31-4B8C-83A1-F6EECF244321}">
                  <p14:modId xmlns:p14="http://schemas.microsoft.com/office/powerpoint/2010/main" val="3131583082"/>
                </p:ext>
              </p:extLst>
            </p:nvPr>
          </p:nvGraphicFramePr>
          <p:xfrm>
            <a:off x="95003" y="807005"/>
            <a:ext cx="8858992" cy="350373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587924" y="4066123"/>
              <a:ext cx="5782146" cy="276999"/>
            </a:xfrm>
            <a:prstGeom prst="rect">
              <a:avLst/>
            </a:prstGeom>
            <a:solidFill>
              <a:schemeClr val="bg1"/>
            </a:solidFill>
          </p:spPr>
          <p:txBody>
            <a:bodyPr wrap="square" rtlCol="0">
              <a:spAutoFit/>
            </a:bodyPr>
            <a:lstStyle/>
            <a:p>
              <a:r>
                <a:rPr lang="en-US" sz="1200" b="1" dirty="0" smtClean="0"/>
                <a:t>2011                2012                2013                2014                 2015                2016</a:t>
              </a:r>
              <a:endParaRPr lang="en-IN" sz="1200" b="1" dirty="0"/>
            </a:p>
          </p:txBody>
        </p:sp>
      </p:grpSp>
    </p:spTree>
    <p:extLst>
      <p:ext uri="{BB962C8B-B14F-4D97-AF65-F5344CB8AC3E}">
        <p14:creationId xmlns:p14="http://schemas.microsoft.com/office/powerpoint/2010/main" val="597511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667006" y="215720"/>
            <a:ext cx="5674106" cy="641226"/>
          </a:xfrm>
          <a:prstGeom prst="rect">
            <a:avLst/>
          </a:prstGeom>
        </p:spPr>
        <p:txBody>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sz="2800" smtClean="0"/>
              <a:t>Revised CLTV Process</a:t>
            </a:r>
            <a:endParaRPr lang="en-IN" sz="2800" dirty="0"/>
          </a:p>
        </p:txBody>
      </p:sp>
      <p:graphicFrame>
        <p:nvGraphicFramePr>
          <p:cNvPr id="6" name="Content Placeholder 1"/>
          <p:cNvGraphicFramePr>
            <a:graphicFrameLocks/>
          </p:cNvGraphicFramePr>
          <p:nvPr>
            <p:extLst>
              <p:ext uri="{D42A27DB-BD31-4B8C-83A1-F6EECF244321}">
                <p14:modId xmlns:p14="http://schemas.microsoft.com/office/powerpoint/2010/main" val="3474178770"/>
              </p:ext>
            </p:extLst>
          </p:nvPr>
        </p:nvGraphicFramePr>
        <p:xfrm>
          <a:off x="457200" y="899863"/>
          <a:ext cx="8363272" cy="2991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957706" y="1002550"/>
            <a:ext cx="1150972" cy="276999"/>
          </a:xfrm>
          <a:prstGeom prst="rect">
            <a:avLst/>
          </a:prstGeom>
          <a:noFill/>
          <a:ln>
            <a:solidFill>
              <a:srgbClr val="33CC33"/>
            </a:solidFill>
          </a:ln>
        </p:spPr>
        <p:txBody>
          <a:bodyPr wrap="square" rtlCol="0">
            <a:spAutoFit/>
          </a:bodyPr>
          <a:lstStyle/>
          <a:p>
            <a:pPr algn="ctr"/>
            <a:r>
              <a:rPr lang="en-US" sz="1200" dirty="0" smtClean="0"/>
              <a:t>Added New</a:t>
            </a:r>
            <a:endParaRPr lang="en-IN" sz="1200" dirty="0"/>
          </a:p>
        </p:txBody>
      </p:sp>
      <p:sp>
        <p:nvSpPr>
          <p:cNvPr id="8" name="TextBox 7"/>
          <p:cNvSpPr txBox="1"/>
          <p:nvPr/>
        </p:nvSpPr>
        <p:spPr>
          <a:xfrm>
            <a:off x="5175613" y="3515531"/>
            <a:ext cx="1156712" cy="276999"/>
          </a:xfrm>
          <a:prstGeom prst="rect">
            <a:avLst/>
          </a:prstGeom>
          <a:noFill/>
          <a:ln>
            <a:solidFill>
              <a:srgbClr val="33CC33"/>
            </a:solidFill>
          </a:ln>
        </p:spPr>
        <p:txBody>
          <a:bodyPr wrap="square" rtlCol="0">
            <a:spAutoFit/>
          </a:bodyPr>
          <a:lstStyle/>
          <a:p>
            <a:pPr algn="ctr"/>
            <a:r>
              <a:rPr lang="en-US" sz="1200" dirty="0"/>
              <a:t>Added New</a:t>
            </a:r>
            <a:endParaRPr lang="en-IN" sz="1200" dirty="0"/>
          </a:p>
        </p:txBody>
      </p:sp>
      <p:sp>
        <p:nvSpPr>
          <p:cNvPr id="9" name="Text Placeholder 3"/>
          <p:cNvSpPr>
            <a:spLocks noGrp="1"/>
          </p:cNvSpPr>
          <p:nvPr>
            <p:ph type="body" sz="quarter" idx="14"/>
          </p:nvPr>
        </p:nvSpPr>
        <p:spPr>
          <a:xfrm>
            <a:off x="595794" y="0"/>
            <a:ext cx="1584672" cy="1001288"/>
          </a:xfrm>
        </p:spPr>
        <p:txBody>
          <a:bodyPr/>
          <a:lstStyle/>
          <a:p>
            <a:r>
              <a:rPr lang="en-US" dirty="0" smtClean="0"/>
              <a:t>CLTV</a:t>
            </a:r>
            <a:endParaRPr lang="en-IN" dirty="0"/>
          </a:p>
        </p:txBody>
      </p:sp>
      <p:graphicFrame>
        <p:nvGraphicFramePr>
          <p:cNvPr id="10" name="Content Placeholder 10"/>
          <p:cNvGraphicFramePr>
            <a:graphicFrameLocks/>
          </p:cNvGraphicFramePr>
          <p:nvPr>
            <p:extLst>
              <p:ext uri="{D42A27DB-BD31-4B8C-83A1-F6EECF244321}">
                <p14:modId xmlns:p14="http://schemas.microsoft.com/office/powerpoint/2010/main" val="3600212339"/>
              </p:ext>
            </p:extLst>
          </p:nvPr>
        </p:nvGraphicFramePr>
        <p:xfrm>
          <a:off x="1682854" y="3700669"/>
          <a:ext cx="5663837" cy="848361"/>
        </p:xfrm>
        <a:graphic>
          <a:graphicData uri="http://schemas.openxmlformats.org/drawingml/2006/table">
            <a:tbl>
              <a:tblPr firstRow="1" bandRow="1">
                <a:tableStyleId>{5C22544A-7EE6-4342-B048-85BDC9FD1C3A}</a:tableStyleId>
              </a:tblPr>
              <a:tblGrid>
                <a:gridCol w="1362743"/>
                <a:gridCol w="1362743"/>
                <a:gridCol w="1275944"/>
                <a:gridCol w="1662407"/>
              </a:tblGrid>
              <a:tr h="288713">
                <a:tc>
                  <a:txBody>
                    <a:bodyPr/>
                    <a:lstStyle/>
                    <a:p>
                      <a:pPr algn="ctr"/>
                      <a:r>
                        <a:rPr lang="en-US" sz="1050" dirty="0" smtClean="0"/>
                        <a:t>Brand</a:t>
                      </a:r>
                      <a:endParaRPr lang="en-IN" sz="1050" dirty="0"/>
                    </a:p>
                  </a:txBody>
                  <a:tcPr marL="85423" marR="85423" marT="34290" marB="34290" anchor="ctr"/>
                </a:tc>
                <a:tc>
                  <a:txBody>
                    <a:bodyPr/>
                    <a:lstStyle/>
                    <a:p>
                      <a:pPr algn="ctr"/>
                      <a:r>
                        <a:rPr lang="en-US" sz="1050" dirty="0" smtClean="0"/>
                        <a:t>Minimum</a:t>
                      </a:r>
                      <a:r>
                        <a:rPr lang="en-US" sz="1050" baseline="0" dirty="0" smtClean="0"/>
                        <a:t> CLTV</a:t>
                      </a:r>
                      <a:endParaRPr lang="en-IN" sz="1050" dirty="0"/>
                    </a:p>
                  </a:txBody>
                  <a:tcPr marL="85423" marR="85423" marT="34290" marB="34290" anchor="ctr"/>
                </a:tc>
                <a:tc>
                  <a:txBody>
                    <a:bodyPr/>
                    <a:lstStyle/>
                    <a:p>
                      <a:pPr algn="ctr"/>
                      <a:r>
                        <a:rPr lang="en-US" sz="1050" dirty="0" smtClean="0"/>
                        <a:t>Average CLTV</a:t>
                      </a:r>
                      <a:endParaRPr lang="en-IN" sz="1050" dirty="0"/>
                    </a:p>
                  </a:txBody>
                  <a:tcPr marL="85423" marR="85423" marT="34290" marB="34290" anchor="ctr"/>
                </a:tc>
                <a:tc>
                  <a:txBody>
                    <a:bodyPr/>
                    <a:lstStyle/>
                    <a:p>
                      <a:pPr algn="ctr"/>
                      <a:r>
                        <a:rPr lang="en-US" sz="1050" dirty="0" smtClean="0"/>
                        <a:t>Maximum CLTV</a:t>
                      </a:r>
                      <a:endParaRPr lang="en-IN" sz="1050" dirty="0"/>
                    </a:p>
                  </a:txBody>
                  <a:tcPr marL="85423" marR="85423" marT="34290" marB="34290" anchor="ctr"/>
                </a:tc>
              </a:tr>
              <a:tr h="279824">
                <a:tc>
                  <a:txBody>
                    <a:bodyPr/>
                    <a:lstStyle/>
                    <a:p>
                      <a:pPr algn="ctr"/>
                      <a:r>
                        <a:rPr lang="en-US" sz="1050" b="1" dirty="0" smtClean="0"/>
                        <a:t>Bolero</a:t>
                      </a:r>
                      <a:endParaRPr lang="en-IN" sz="1050" b="1" dirty="0"/>
                    </a:p>
                  </a:txBody>
                  <a:tcPr marL="85423" marR="85423" marT="34290" marB="34290" anchor="ctr"/>
                </a:tc>
                <a:tc>
                  <a:txBody>
                    <a:bodyPr/>
                    <a:lstStyle/>
                    <a:p>
                      <a:pPr algn="ctr"/>
                      <a:r>
                        <a:rPr lang="en-US" sz="1050" b="1" dirty="0" err="1" smtClean="0"/>
                        <a:t>Rs</a:t>
                      </a:r>
                      <a:r>
                        <a:rPr lang="en-US" sz="1050" b="1" dirty="0" smtClean="0"/>
                        <a:t> 6.09L</a:t>
                      </a:r>
                      <a:endParaRPr lang="en-IN" sz="1050" b="1" dirty="0"/>
                    </a:p>
                  </a:txBody>
                  <a:tcPr marL="85423" marR="85423" marT="34290" marB="34290" anchor="ctr"/>
                </a:tc>
                <a:tc>
                  <a:txBody>
                    <a:bodyPr/>
                    <a:lstStyle/>
                    <a:p>
                      <a:pPr algn="ctr"/>
                      <a:r>
                        <a:rPr lang="en-US" sz="1050" b="1" dirty="0" err="1" smtClean="0"/>
                        <a:t>Rs</a:t>
                      </a:r>
                      <a:r>
                        <a:rPr lang="en-US" sz="1050" b="1" dirty="0" smtClean="0"/>
                        <a:t>. 11.24L</a:t>
                      </a:r>
                      <a:endParaRPr lang="en-IN" sz="1050" b="1" dirty="0"/>
                    </a:p>
                  </a:txBody>
                  <a:tcPr marL="85423" marR="85423" marT="34290" marB="34290" anchor="ctr"/>
                </a:tc>
                <a:tc>
                  <a:txBody>
                    <a:bodyPr/>
                    <a:lstStyle/>
                    <a:p>
                      <a:pPr algn="ctr"/>
                      <a:r>
                        <a:rPr lang="en-US" sz="1050" b="1" dirty="0" err="1" smtClean="0"/>
                        <a:t>Rs</a:t>
                      </a:r>
                      <a:r>
                        <a:rPr lang="en-US" sz="1050" b="1" dirty="0" smtClean="0"/>
                        <a:t>. </a:t>
                      </a:r>
                      <a:r>
                        <a:rPr lang="en-US" sz="1050" b="1" dirty="0" smtClean="0"/>
                        <a:t>312.40 </a:t>
                      </a:r>
                      <a:r>
                        <a:rPr lang="en-US" sz="1050" b="1" dirty="0" smtClean="0"/>
                        <a:t>L</a:t>
                      </a:r>
                      <a:endParaRPr lang="en-IN" sz="1050" b="1" dirty="0"/>
                    </a:p>
                  </a:txBody>
                  <a:tcPr marL="85423" marR="85423" marT="34290" marB="34290" anchor="ctr"/>
                </a:tc>
              </a:tr>
              <a:tr h="279824">
                <a:tc>
                  <a:txBody>
                    <a:bodyPr/>
                    <a:lstStyle/>
                    <a:p>
                      <a:pPr algn="ctr"/>
                      <a:r>
                        <a:rPr lang="en-US" sz="1050" b="1" dirty="0" smtClean="0"/>
                        <a:t>XUV</a:t>
                      </a:r>
                      <a:endParaRPr lang="en-IN" sz="1050" b="1" dirty="0"/>
                    </a:p>
                  </a:txBody>
                  <a:tcPr marL="85423" marR="85423" marT="34290" marB="34290" anchor="ctr"/>
                </a:tc>
                <a:tc>
                  <a:txBody>
                    <a:bodyPr/>
                    <a:lstStyle/>
                    <a:p>
                      <a:pPr algn="ctr"/>
                      <a:r>
                        <a:rPr lang="en-US" sz="1050" b="1" dirty="0" err="1" smtClean="0"/>
                        <a:t>Rs</a:t>
                      </a:r>
                      <a:r>
                        <a:rPr lang="en-US" sz="1050" b="1" dirty="0" smtClean="0"/>
                        <a:t>. 9.60L</a:t>
                      </a:r>
                      <a:endParaRPr lang="en-IN" sz="1050" b="1" dirty="0"/>
                    </a:p>
                  </a:txBody>
                  <a:tcPr marL="85423" marR="85423" marT="34290" marB="34290" anchor="ctr"/>
                </a:tc>
                <a:tc>
                  <a:txBody>
                    <a:bodyPr/>
                    <a:lstStyle/>
                    <a:p>
                      <a:pPr algn="ctr"/>
                      <a:r>
                        <a:rPr lang="en-US" sz="1050" b="1" dirty="0" err="1" smtClean="0"/>
                        <a:t>Rs</a:t>
                      </a:r>
                      <a:r>
                        <a:rPr lang="en-US" sz="1050" b="1" dirty="0" smtClean="0"/>
                        <a:t>. 19.13L</a:t>
                      </a:r>
                      <a:endParaRPr lang="en-IN" sz="1050" b="1" dirty="0"/>
                    </a:p>
                  </a:txBody>
                  <a:tcPr marL="85423" marR="85423" marT="34290" marB="34290" anchor="ctr"/>
                </a:tc>
                <a:tc>
                  <a:txBody>
                    <a:bodyPr/>
                    <a:lstStyle/>
                    <a:p>
                      <a:pPr algn="ctr"/>
                      <a:r>
                        <a:rPr lang="en-US" sz="1050" b="1" dirty="0" err="1" smtClean="0"/>
                        <a:t>Rs</a:t>
                      </a:r>
                      <a:r>
                        <a:rPr lang="en-US" sz="1050" b="1" dirty="0" smtClean="0"/>
                        <a:t>. </a:t>
                      </a:r>
                      <a:r>
                        <a:rPr lang="en-US" sz="1050" b="1" baseline="0" dirty="0" smtClean="0"/>
                        <a:t> 676.00 L</a:t>
                      </a:r>
                      <a:endParaRPr lang="en-IN" sz="1050" b="1" dirty="0"/>
                    </a:p>
                  </a:txBody>
                  <a:tcPr marL="85423" marR="85423" marT="34290" marB="34290" anchor="ctr"/>
                </a:tc>
              </a:tr>
            </a:tbl>
          </a:graphicData>
        </a:graphic>
      </p:graphicFrame>
      <p:sp>
        <p:nvSpPr>
          <p:cNvPr id="12" name="TextBox 11"/>
          <p:cNvSpPr txBox="1"/>
          <p:nvPr/>
        </p:nvSpPr>
        <p:spPr>
          <a:xfrm>
            <a:off x="469075" y="4549030"/>
            <a:ext cx="9173665"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b="1" dirty="0" smtClean="0"/>
              <a:t>The bottom 10% of the Bolero and XUV Customers have a CLTV below </a:t>
            </a:r>
            <a:r>
              <a:rPr lang="en-US" sz="1400" b="1" dirty="0" err="1" smtClean="0"/>
              <a:t>Rs</a:t>
            </a:r>
            <a:r>
              <a:rPr lang="en-US" sz="1400" b="1" dirty="0" smtClean="0"/>
              <a:t>. 7.7 L and </a:t>
            </a:r>
            <a:r>
              <a:rPr lang="en-US" sz="1400" b="1" dirty="0" err="1" smtClean="0"/>
              <a:t>Rs</a:t>
            </a:r>
            <a:r>
              <a:rPr lang="en-US" sz="1400" b="1" dirty="0" smtClean="0"/>
              <a:t> 15.1L respectively</a:t>
            </a:r>
          </a:p>
          <a:p>
            <a:r>
              <a:rPr lang="en-US" sz="1400" b="1" dirty="0" smtClean="0"/>
              <a:t>The top 10% of the Bolero and XUV Customers have a CLTV above </a:t>
            </a:r>
            <a:r>
              <a:rPr lang="en-US" sz="1400" b="1" dirty="0" err="1" smtClean="0"/>
              <a:t>Rs</a:t>
            </a:r>
            <a:r>
              <a:rPr lang="en-US" sz="1400" b="1" dirty="0" smtClean="0"/>
              <a:t>. 12.4 L and </a:t>
            </a:r>
            <a:r>
              <a:rPr lang="en-US" sz="1400" b="1" dirty="0" err="1" smtClean="0"/>
              <a:t>Rs</a:t>
            </a:r>
            <a:r>
              <a:rPr lang="en-US" sz="1400" b="1" dirty="0" smtClean="0"/>
              <a:t> 22.5L respectively  </a:t>
            </a:r>
            <a:endParaRPr lang="en-IN" sz="1400" b="1" dirty="0"/>
          </a:p>
        </p:txBody>
      </p:sp>
    </p:spTree>
    <p:extLst>
      <p:ext uri="{BB962C8B-B14F-4D97-AF65-F5344CB8AC3E}">
        <p14:creationId xmlns:p14="http://schemas.microsoft.com/office/powerpoint/2010/main" val="1474453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475278" y="279860"/>
            <a:ext cx="6609347"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Engagement Plan based on CLTV Segmentation</a:t>
            </a:r>
            <a:endParaRPr lang="en-IN" dirty="0"/>
          </a:p>
        </p:txBody>
      </p:sp>
      <p:graphicFrame>
        <p:nvGraphicFramePr>
          <p:cNvPr id="9" name="Diagram 8"/>
          <p:cNvGraphicFramePr/>
          <p:nvPr>
            <p:extLst>
              <p:ext uri="{D42A27DB-BD31-4B8C-83A1-F6EECF244321}">
                <p14:modId xmlns:p14="http://schemas.microsoft.com/office/powerpoint/2010/main" val="4178050302"/>
              </p:ext>
            </p:extLst>
          </p:nvPr>
        </p:nvGraphicFramePr>
        <p:xfrm>
          <a:off x="368135" y="600138"/>
          <a:ext cx="8775865" cy="44057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20901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1383030" y="400562"/>
            <a:ext cx="7701595"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Engagement Plan based on CLTV Segmentation-Bolero</a:t>
            </a:r>
            <a:endParaRPr lang="en-IN" dirty="0"/>
          </a:p>
        </p:txBody>
      </p:sp>
      <p:cxnSp>
        <p:nvCxnSpPr>
          <p:cNvPr id="3" name="Straight Arrow Connector 2"/>
          <p:cNvCxnSpPr/>
          <p:nvPr/>
        </p:nvCxnSpPr>
        <p:spPr>
          <a:xfrm>
            <a:off x="4465112" y="811288"/>
            <a:ext cx="0" cy="378446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391910" y="2648197"/>
            <a:ext cx="82177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617788101"/>
              </p:ext>
            </p:extLst>
          </p:nvPr>
        </p:nvGraphicFramePr>
        <p:xfrm>
          <a:off x="828655" y="1181200"/>
          <a:ext cx="3226134" cy="764969"/>
        </p:xfrm>
        <a:graphic>
          <a:graphicData uri="http://schemas.openxmlformats.org/drawingml/2006/table">
            <a:tbl>
              <a:tblPr firstRow="1" bandRow="1">
                <a:tableStyleId>{F5AB1C69-6EDB-4FF4-983F-18BD219EF322}</a:tableStyleId>
              </a:tblPr>
              <a:tblGrid>
                <a:gridCol w="1613067"/>
                <a:gridCol w="1613067"/>
              </a:tblGrid>
              <a:tr h="353489">
                <a:tc>
                  <a:txBody>
                    <a:bodyPr/>
                    <a:lstStyle/>
                    <a:p>
                      <a:pPr algn="ctr"/>
                      <a:r>
                        <a:rPr lang="en-US" sz="1050" dirty="0" smtClean="0"/>
                        <a:t>Category</a:t>
                      </a:r>
                      <a:endParaRPr lang="en-IN" sz="1050" dirty="0"/>
                    </a:p>
                  </a:txBody>
                  <a:tcPr anchor="ctr"/>
                </a:tc>
                <a:tc>
                  <a:txBody>
                    <a:bodyPr/>
                    <a:lstStyle/>
                    <a:p>
                      <a:pPr algn="ctr"/>
                      <a:r>
                        <a:rPr lang="en-US" sz="1050" dirty="0" smtClean="0"/>
                        <a:t>Number of</a:t>
                      </a:r>
                      <a:r>
                        <a:rPr lang="en-US" sz="1050" baseline="0" dirty="0" smtClean="0"/>
                        <a:t> Customers</a:t>
                      </a:r>
                      <a:endParaRPr lang="en-IN" sz="1050" dirty="0"/>
                    </a:p>
                  </a:txBody>
                  <a:tcPr anchor="ctr"/>
                </a:tc>
              </a:tr>
              <a:tr h="353489">
                <a:tc>
                  <a:txBody>
                    <a:bodyPr/>
                    <a:lstStyle/>
                    <a:p>
                      <a:pPr algn="ctr"/>
                      <a:r>
                        <a:rPr lang="en-US" sz="1050" dirty="0" smtClean="0"/>
                        <a:t>Low</a:t>
                      </a:r>
                      <a:r>
                        <a:rPr lang="en-US" sz="1050" baseline="0" dirty="0" smtClean="0"/>
                        <a:t> Past CLTV, </a:t>
                      </a:r>
                    </a:p>
                    <a:p>
                      <a:pPr algn="ctr"/>
                      <a:r>
                        <a:rPr lang="en-US" sz="1050" baseline="0" dirty="0" smtClean="0"/>
                        <a:t>Low Future CLTV</a:t>
                      </a:r>
                      <a:endParaRPr lang="en-IN" sz="1050" dirty="0"/>
                    </a:p>
                  </a:txBody>
                  <a:tcPr anchor="ctr"/>
                </a:tc>
                <a:tc>
                  <a:txBody>
                    <a:bodyPr/>
                    <a:lstStyle/>
                    <a:p>
                      <a:pPr algn="ctr"/>
                      <a:r>
                        <a:rPr lang="en-US" sz="1050" dirty="0" smtClean="0"/>
                        <a:t>2,94,873 </a:t>
                      </a:r>
                      <a:endParaRPr lang="en-IN" sz="1050" dirty="0"/>
                    </a:p>
                  </a:txBody>
                  <a:tcPr anchor="ctr"/>
                </a:tc>
              </a:tr>
            </a:tbl>
          </a:graphicData>
        </a:graphic>
      </p:graphicFrame>
      <p:sp>
        <p:nvSpPr>
          <p:cNvPr id="13" name="TextBox 12"/>
          <p:cNvSpPr txBox="1"/>
          <p:nvPr/>
        </p:nvSpPr>
        <p:spPr>
          <a:xfrm>
            <a:off x="7948997" y="2774772"/>
            <a:ext cx="1053302"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dirty="0" smtClean="0"/>
              <a:t>Future CLTV</a:t>
            </a:r>
            <a:endParaRPr lang="en-IN" sz="1200" dirty="0"/>
          </a:p>
        </p:txBody>
      </p:sp>
      <p:sp>
        <p:nvSpPr>
          <p:cNvPr id="14" name="TextBox 13"/>
          <p:cNvSpPr txBox="1"/>
          <p:nvPr/>
        </p:nvSpPr>
        <p:spPr>
          <a:xfrm>
            <a:off x="3383151" y="4461272"/>
            <a:ext cx="917046"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dirty="0" smtClean="0"/>
              <a:t>Past CLTV</a:t>
            </a:r>
            <a:endParaRPr lang="en-IN" sz="1200" dirty="0"/>
          </a:p>
        </p:txBody>
      </p:sp>
      <p:graphicFrame>
        <p:nvGraphicFramePr>
          <p:cNvPr id="15" name="Table 14"/>
          <p:cNvGraphicFramePr>
            <a:graphicFrameLocks noGrp="1"/>
          </p:cNvGraphicFramePr>
          <p:nvPr>
            <p:extLst>
              <p:ext uri="{D42A27DB-BD31-4B8C-83A1-F6EECF244321}">
                <p14:modId xmlns:p14="http://schemas.microsoft.com/office/powerpoint/2010/main" val="529382497"/>
              </p:ext>
            </p:extLst>
          </p:nvPr>
        </p:nvGraphicFramePr>
        <p:xfrm>
          <a:off x="4876166" y="1169325"/>
          <a:ext cx="3226130" cy="767080"/>
        </p:xfrm>
        <a:graphic>
          <a:graphicData uri="http://schemas.openxmlformats.org/drawingml/2006/table">
            <a:tbl>
              <a:tblPr firstRow="1" bandRow="1">
                <a:tableStyleId>{00A15C55-8517-42AA-B614-E9B94910E393}</a:tableStyleId>
              </a:tblPr>
              <a:tblGrid>
                <a:gridCol w="1613065"/>
                <a:gridCol w="1613065"/>
              </a:tblGrid>
              <a:tr h="370840">
                <a:tc>
                  <a:txBody>
                    <a:bodyPr/>
                    <a:lstStyle/>
                    <a:p>
                      <a:pPr algn="ctr"/>
                      <a:r>
                        <a:rPr lang="en-US" sz="1000" dirty="0" smtClean="0"/>
                        <a:t>Category</a:t>
                      </a:r>
                      <a:endParaRPr lang="en-IN" sz="1000" dirty="0"/>
                    </a:p>
                  </a:txBody>
                  <a:tcPr anchor="ctr"/>
                </a:tc>
                <a:tc>
                  <a:txBody>
                    <a:bodyPr/>
                    <a:lstStyle/>
                    <a:p>
                      <a:pPr algn="ctr"/>
                      <a:r>
                        <a:rPr lang="en-US" sz="1000" dirty="0" smtClean="0"/>
                        <a:t>Number of</a:t>
                      </a:r>
                      <a:r>
                        <a:rPr lang="en-US" sz="1000" baseline="0" dirty="0" smtClean="0"/>
                        <a:t> Customers</a:t>
                      </a:r>
                      <a:endParaRPr lang="en-IN" sz="1000" dirty="0"/>
                    </a:p>
                  </a:txBody>
                  <a:tcPr anchor="ctr"/>
                </a:tc>
              </a:tr>
              <a:tr h="370840">
                <a:tc>
                  <a:txBody>
                    <a:bodyPr/>
                    <a:lstStyle/>
                    <a:p>
                      <a:pPr algn="ctr"/>
                      <a:r>
                        <a:rPr lang="en-US" sz="1000" dirty="0" smtClean="0"/>
                        <a:t>Low</a:t>
                      </a:r>
                      <a:r>
                        <a:rPr lang="en-US" sz="1000" baseline="0" dirty="0" smtClean="0"/>
                        <a:t> Past CLTV, </a:t>
                      </a:r>
                    </a:p>
                    <a:p>
                      <a:pPr algn="ctr"/>
                      <a:r>
                        <a:rPr lang="en-US" sz="1000" baseline="0" dirty="0" smtClean="0"/>
                        <a:t>High Future CLTV</a:t>
                      </a:r>
                      <a:endParaRPr lang="en-IN" sz="1000" dirty="0"/>
                    </a:p>
                  </a:txBody>
                  <a:tcPr anchor="ctr"/>
                </a:tc>
                <a:tc>
                  <a:txBody>
                    <a:bodyPr/>
                    <a:lstStyle/>
                    <a:p>
                      <a:pPr algn="ctr"/>
                      <a:r>
                        <a:rPr lang="en-US" sz="1000" dirty="0" smtClean="0"/>
                        <a:t>68,065</a:t>
                      </a:r>
                      <a:endParaRPr lang="en-IN" sz="1000" dirty="0"/>
                    </a:p>
                  </a:txBody>
                  <a:tcPr anchor="ct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460703495"/>
              </p:ext>
            </p:extLst>
          </p:nvPr>
        </p:nvGraphicFramePr>
        <p:xfrm>
          <a:off x="828659" y="3114895"/>
          <a:ext cx="3226130" cy="767080"/>
        </p:xfrm>
        <a:graphic>
          <a:graphicData uri="http://schemas.openxmlformats.org/drawingml/2006/table">
            <a:tbl>
              <a:tblPr firstRow="1" bandRow="1">
                <a:tableStyleId>{7DF18680-E054-41AD-8BC1-D1AEF772440D}</a:tableStyleId>
              </a:tblPr>
              <a:tblGrid>
                <a:gridCol w="1613065"/>
                <a:gridCol w="1613065"/>
              </a:tblGrid>
              <a:tr h="370840">
                <a:tc>
                  <a:txBody>
                    <a:bodyPr/>
                    <a:lstStyle/>
                    <a:p>
                      <a:pPr algn="ctr"/>
                      <a:r>
                        <a:rPr lang="en-US" sz="1000" dirty="0" smtClean="0"/>
                        <a:t>Category</a:t>
                      </a:r>
                      <a:endParaRPr lang="en-IN" sz="1000" dirty="0"/>
                    </a:p>
                  </a:txBody>
                  <a:tcPr anchor="ctr"/>
                </a:tc>
                <a:tc>
                  <a:txBody>
                    <a:bodyPr/>
                    <a:lstStyle/>
                    <a:p>
                      <a:pPr algn="ctr"/>
                      <a:r>
                        <a:rPr lang="en-US" sz="1000" dirty="0" smtClean="0"/>
                        <a:t>Number of</a:t>
                      </a:r>
                      <a:r>
                        <a:rPr lang="en-US" sz="1000" baseline="0" dirty="0" smtClean="0"/>
                        <a:t> Customers</a:t>
                      </a:r>
                      <a:endParaRPr lang="en-IN" sz="1000" dirty="0"/>
                    </a:p>
                  </a:txBody>
                  <a:tcPr anchor="ctr"/>
                </a:tc>
              </a:tr>
              <a:tr h="370840">
                <a:tc>
                  <a:txBody>
                    <a:bodyPr/>
                    <a:lstStyle/>
                    <a:p>
                      <a:pPr algn="ctr"/>
                      <a:r>
                        <a:rPr lang="en-US" sz="1000" dirty="0" smtClean="0"/>
                        <a:t>High </a:t>
                      </a:r>
                      <a:r>
                        <a:rPr lang="en-US" sz="1000" baseline="0" dirty="0" smtClean="0"/>
                        <a:t>Past CLTV, </a:t>
                      </a:r>
                    </a:p>
                    <a:p>
                      <a:pPr algn="ctr"/>
                      <a:r>
                        <a:rPr lang="en-US" sz="1000" baseline="0" dirty="0" smtClean="0"/>
                        <a:t>Low Future CLTV</a:t>
                      </a:r>
                      <a:endParaRPr lang="en-IN" sz="1000" dirty="0"/>
                    </a:p>
                  </a:txBody>
                  <a:tcPr anchor="ctr"/>
                </a:tc>
                <a:tc>
                  <a:txBody>
                    <a:bodyPr/>
                    <a:lstStyle/>
                    <a:p>
                      <a:pPr algn="ctr"/>
                      <a:r>
                        <a:rPr lang="en-US" sz="1000" dirty="0" smtClean="0"/>
                        <a:t>17,427</a:t>
                      </a:r>
                      <a:endParaRPr lang="en-IN" sz="1000" dirty="0"/>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475947739"/>
              </p:ext>
            </p:extLst>
          </p:nvPr>
        </p:nvGraphicFramePr>
        <p:xfrm>
          <a:off x="4876166" y="3080855"/>
          <a:ext cx="3226130" cy="767080"/>
        </p:xfrm>
        <a:graphic>
          <a:graphicData uri="http://schemas.openxmlformats.org/drawingml/2006/table">
            <a:tbl>
              <a:tblPr firstRow="1" bandRow="1">
                <a:tableStyleId>{93296810-A885-4BE3-A3E7-6D5BEEA58F35}</a:tableStyleId>
              </a:tblPr>
              <a:tblGrid>
                <a:gridCol w="1613065"/>
                <a:gridCol w="1613065"/>
              </a:tblGrid>
              <a:tr h="370840">
                <a:tc>
                  <a:txBody>
                    <a:bodyPr/>
                    <a:lstStyle/>
                    <a:p>
                      <a:pPr algn="ctr"/>
                      <a:r>
                        <a:rPr lang="en-US" sz="1000" dirty="0" smtClean="0"/>
                        <a:t>Category</a:t>
                      </a:r>
                      <a:endParaRPr lang="en-IN" sz="1000" dirty="0"/>
                    </a:p>
                  </a:txBody>
                  <a:tcPr anchor="ctr"/>
                </a:tc>
                <a:tc>
                  <a:txBody>
                    <a:bodyPr/>
                    <a:lstStyle/>
                    <a:p>
                      <a:pPr algn="ctr"/>
                      <a:r>
                        <a:rPr lang="en-US" sz="1000" dirty="0" smtClean="0"/>
                        <a:t>Number of</a:t>
                      </a:r>
                      <a:r>
                        <a:rPr lang="en-US" sz="1000" baseline="0" dirty="0" smtClean="0"/>
                        <a:t> Customers</a:t>
                      </a:r>
                      <a:endParaRPr lang="en-IN" sz="1000" dirty="0"/>
                    </a:p>
                  </a:txBody>
                  <a:tcPr anchor="ctr"/>
                </a:tc>
              </a:tr>
              <a:tr h="370840">
                <a:tc>
                  <a:txBody>
                    <a:bodyPr/>
                    <a:lstStyle/>
                    <a:p>
                      <a:pPr algn="ctr"/>
                      <a:r>
                        <a:rPr lang="en-US" sz="1000" dirty="0" smtClean="0"/>
                        <a:t>High </a:t>
                      </a:r>
                      <a:r>
                        <a:rPr lang="en-US" sz="1000" baseline="0" dirty="0" smtClean="0"/>
                        <a:t>Past CLTV, </a:t>
                      </a:r>
                    </a:p>
                    <a:p>
                      <a:pPr algn="ctr"/>
                      <a:r>
                        <a:rPr lang="en-US" sz="1000" baseline="0" dirty="0" smtClean="0"/>
                        <a:t>High Future CLTV</a:t>
                      </a:r>
                      <a:endParaRPr lang="en-IN" sz="1000" dirty="0"/>
                    </a:p>
                  </a:txBody>
                  <a:tcPr anchor="ctr"/>
                </a:tc>
                <a:tc>
                  <a:txBody>
                    <a:bodyPr/>
                    <a:lstStyle/>
                    <a:p>
                      <a:pPr algn="ctr"/>
                      <a:r>
                        <a:rPr lang="en-US" sz="1000" dirty="0" smtClean="0"/>
                        <a:t>44,083</a:t>
                      </a:r>
                      <a:endParaRPr lang="en-IN" sz="1000" dirty="0"/>
                    </a:p>
                  </a:txBody>
                  <a:tcPr anchor="ctr"/>
                </a:tc>
              </a:tr>
            </a:tbl>
          </a:graphicData>
        </a:graphic>
      </p:graphicFrame>
      <p:sp>
        <p:nvSpPr>
          <p:cNvPr id="19" name="TextBox 18"/>
          <p:cNvSpPr txBox="1"/>
          <p:nvPr/>
        </p:nvSpPr>
        <p:spPr>
          <a:xfrm>
            <a:off x="902526" y="2125686"/>
            <a:ext cx="3065263" cy="2616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100" dirty="0" smtClean="0"/>
              <a:t>There is no point focusing on these customers</a:t>
            </a:r>
            <a:endParaRPr lang="en-IN" sz="1100" dirty="0"/>
          </a:p>
        </p:txBody>
      </p:sp>
      <p:sp>
        <p:nvSpPr>
          <p:cNvPr id="20" name="TextBox 19"/>
          <p:cNvSpPr txBox="1"/>
          <p:nvPr/>
        </p:nvSpPr>
        <p:spPr>
          <a:xfrm>
            <a:off x="4964572" y="2078186"/>
            <a:ext cx="3065263" cy="43088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100" dirty="0" smtClean="0"/>
              <a:t>These customers have high Potential and this value needs to be received</a:t>
            </a:r>
            <a:endParaRPr lang="en-IN" sz="1100" dirty="0"/>
          </a:p>
        </p:txBody>
      </p:sp>
      <p:sp>
        <p:nvSpPr>
          <p:cNvPr id="21" name="TextBox 20"/>
          <p:cNvSpPr txBox="1"/>
          <p:nvPr/>
        </p:nvSpPr>
        <p:spPr>
          <a:xfrm>
            <a:off x="912426" y="3976211"/>
            <a:ext cx="3055363"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dirty="0" smtClean="0"/>
              <a:t>These customers need to be retained. They could be lost in the future </a:t>
            </a:r>
            <a:endParaRPr lang="en-IN" sz="1100" dirty="0"/>
          </a:p>
        </p:txBody>
      </p:sp>
      <p:sp>
        <p:nvSpPr>
          <p:cNvPr id="22" name="TextBox 21"/>
          <p:cNvSpPr txBox="1"/>
          <p:nvPr/>
        </p:nvSpPr>
        <p:spPr>
          <a:xfrm>
            <a:off x="4950722" y="3964336"/>
            <a:ext cx="3079113" cy="44276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100" dirty="0" smtClean="0"/>
              <a:t>These customers will require the most attention as they are of very high value</a:t>
            </a:r>
            <a:endParaRPr lang="en-IN" sz="1100" dirty="0"/>
          </a:p>
        </p:txBody>
      </p:sp>
    </p:spTree>
    <p:extLst>
      <p:ext uri="{BB962C8B-B14F-4D97-AF65-F5344CB8AC3E}">
        <p14:creationId xmlns:p14="http://schemas.microsoft.com/office/powerpoint/2010/main" val="850039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1692326" y="360732"/>
            <a:ext cx="7392985"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Engagement Plan based on CLTV Segmentation-XUV</a:t>
            </a:r>
            <a:endParaRPr lang="en-IN" dirty="0"/>
          </a:p>
        </p:txBody>
      </p:sp>
      <p:cxnSp>
        <p:nvCxnSpPr>
          <p:cNvPr id="3" name="Straight Arrow Connector 2"/>
          <p:cNvCxnSpPr/>
          <p:nvPr/>
        </p:nvCxnSpPr>
        <p:spPr>
          <a:xfrm>
            <a:off x="4465112" y="811288"/>
            <a:ext cx="0" cy="3784468"/>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391910" y="2648197"/>
            <a:ext cx="8217700" cy="0"/>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182952922"/>
              </p:ext>
            </p:extLst>
          </p:nvPr>
        </p:nvGraphicFramePr>
        <p:xfrm>
          <a:off x="828655" y="1181200"/>
          <a:ext cx="3226134" cy="764969"/>
        </p:xfrm>
        <a:graphic>
          <a:graphicData uri="http://schemas.openxmlformats.org/drawingml/2006/table">
            <a:tbl>
              <a:tblPr firstRow="1" bandRow="1">
                <a:tableStyleId>{F5AB1C69-6EDB-4FF4-983F-18BD219EF322}</a:tableStyleId>
              </a:tblPr>
              <a:tblGrid>
                <a:gridCol w="1613067"/>
                <a:gridCol w="1613067"/>
              </a:tblGrid>
              <a:tr h="353489">
                <a:tc>
                  <a:txBody>
                    <a:bodyPr/>
                    <a:lstStyle/>
                    <a:p>
                      <a:pPr algn="ctr"/>
                      <a:r>
                        <a:rPr lang="en-US" sz="1050" dirty="0" smtClean="0"/>
                        <a:t>Category</a:t>
                      </a:r>
                      <a:endParaRPr lang="en-IN" sz="1050" dirty="0"/>
                    </a:p>
                  </a:txBody>
                  <a:tcPr anchor="ctr"/>
                </a:tc>
                <a:tc>
                  <a:txBody>
                    <a:bodyPr/>
                    <a:lstStyle/>
                    <a:p>
                      <a:pPr algn="ctr"/>
                      <a:r>
                        <a:rPr lang="en-US" sz="1050" dirty="0" smtClean="0"/>
                        <a:t>Number of</a:t>
                      </a:r>
                      <a:r>
                        <a:rPr lang="en-US" sz="1050" baseline="0" dirty="0" smtClean="0"/>
                        <a:t> Customers</a:t>
                      </a:r>
                      <a:endParaRPr lang="en-IN" sz="1050" dirty="0"/>
                    </a:p>
                  </a:txBody>
                  <a:tcPr anchor="ctr"/>
                </a:tc>
              </a:tr>
              <a:tr h="353489">
                <a:tc>
                  <a:txBody>
                    <a:bodyPr/>
                    <a:lstStyle/>
                    <a:p>
                      <a:pPr algn="ctr"/>
                      <a:r>
                        <a:rPr lang="en-US" sz="1050" dirty="0" smtClean="0"/>
                        <a:t>Low</a:t>
                      </a:r>
                      <a:r>
                        <a:rPr lang="en-US" sz="1050" baseline="0" dirty="0" smtClean="0"/>
                        <a:t> Past CLTV, </a:t>
                      </a:r>
                    </a:p>
                    <a:p>
                      <a:pPr algn="ctr"/>
                      <a:r>
                        <a:rPr lang="en-US" sz="1050" baseline="0" dirty="0" smtClean="0"/>
                        <a:t>Low Future CLTV</a:t>
                      </a:r>
                      <a:endParaRPr lang="en-IN" sz="1050" dirty="0"/>
                    </a:p>
                  </a:txBody>
                  <a:tcPr anchor="ctr"/>
                </a:tc>
                <a:tc>
                  <a:txBody>
                    <a:bodyPr/>
                    <a:lstStyle/>
                    <a:p>
                      <a:pPr algn="ctr"/>
                      <a:r>
                        <a:rPr lang="en-US" sz="1050" dirty="0" smtClean="0"/>
                        <a:t>60,088 </a:t>
                      </a:r>
                      <a:endParaRPr lang="en-IN" sz="1050" dirty="0"/>
                    </a:p>
                  </a:txBody>
                  <a:tcPr anchor="ctr"/>
                </a:tc>
              </a:tr>
            </a:tbl>
          </a:graphicData>
        </a:graphic>
      </p:graphicFrame>
      <p:sp>
        <p:nvSpPr>
          <p:cNvPr id="13" name="TextBox 12"/>
          <p:cNvSpPr txBox="1"/>
          <p:nvPr/>
        </p:nvSpPr>
        <p:spPr>
          <a:xfrm>
            <a:off x="7948997" y="2774772"/>
            <a:ext cx="1053302"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dirty="0" smtClean="0"/>
              <a:t>Future CLTV</a:t>
            </a:r>
            <a:endParaRPr lang="en-IN" sz="1200" dirty="0"/>
          </a:p>
        </p:txBody>
      </p:sp>
      <p:sp>
        <p:nvSpPr>
          <p:cNvPr id="14" name="TextBox 13"/>
          <p:cNvSpPr txBox="1"/>
          <p:nvPr/>
        </p:nvSpPr>
        <p:spPr>
          <a:xfrm>
            <a:off x="3383151" y="4461272"/>
            <a:ext cx="917046"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200" dirty="0" smtClean="0"/>
              <a:t>Past CLTV</a:t>
            </a:r>
            <a:endParaRPr lang="en-IN" sz="1200" dirty="0"/>
          </a:p>
        </p:txBody>
      </p:sp>
      <p:graphicFrame>
        <p:nvGraphicFramePr>
          <p:cNvPr id="15" name="Table 14"/>
          <p:cNvGraphicFramePr>
            <a:graphicFrameLocks noGrp="1"/>
          </p:cNvGraphicFramePr>
          <p:nvPr>
            <p:extLst>
              <p:ext uri="{D42A27DB-BD31-4B8C-83A1-F6EECF244321}">
                <p14:modId xmlns:p14="http://schemas.microsoft.com/office/powerpoint/2010/main" val="651859445"/>
              </p:ext>
            </p:extLst>
          </p:nvPr>
        </p:nvGraphicFramePr>
        <p:xfrm>
          <a:off x="4876166" y="1169325"/>
          <a:ext cx="3226130" cy="767080"/>
        </p:xfrm>
        <a:graphic>
          <a:graphicData uri="http://schemas.openxmlformats.org/drawingml/2006/table">
            <a:tbl>
              <a:tblPr firstRow="1" bandRow="1">
                <a:tableStyleId>{00A15C55-8517-42AA-B614-E9B94910E393}</a:tableStyleId>
              </a:tblPr>
              <a:tblGrid>
                <a:gridCol w="1613065"/>
                <a:gridCol w="1613065"/>
              </a:tblGrid>
              <a:tr h="370840">
                <a:tc>
                  <a:txBody>
                    <a:bodyPr/>
                    <a:lstStyle/>
                    <a:p>
                      <a:pPr algn="ctr"/>
                      <a:r>
                        <a:rPr lang="en-US" sz="1000" dirty="0" smtClean="0"/>
                        <a:t>Category</a:t>
                      </a:r>
                      <a:endParaRPr lang="en-IN" sz="1000" dirty="0"/>
                    </a:p>
                  </a:txBody>
                  <a:tcPr anchor="ctr"/>
                </a:tc>
                <a:tc>
                  <a:txBody>
                    <a:bodyPr/>
                    <a:lstStyle/>
                    <a:p>
                      <a:pPr algn="ctr"/>
                      <a:r>
                        <a:rPr lang="en-US" sz="1000" dirty="0" smtClean="0"/>
                        <a:t>Number of</a:t>
                      </a:r>
                      <a:r>
                        <a:rPr lang="en-US" sz="1000" baseline="0" dirty="0" smtClean="0"/>
                        <a:t> Customers</a:t>
                      </a:r>
                      <a:endParaRPr lang="en-IN" sz="1000" dirty="0"/>
                    </a:p>
                  </a:txBody>
                  <a:tcPr anchor="ctr"/>
                </a:tc>
              </a:tr>
              <a:tr h="370840">
                <a:tc>
                  <a:txBody>
                    <a:bodyPr/>
                    <a:lstStyle/>
                    <a:p>
                      <a:pPr algn="ctr"/>
                      <a:r>
                        <a:rPr lang="en-US" sz="1000" dirty="0" smtClean="0"/>
                        <a:t>Low</a:t>
                      </a:r>
                      <a:r>
                        <a:rPr lang="en-US" sz="1000" baseline="0" dirty="0" smtClean="0"/>
                        <a:t> Past CLTV, </a:t>
                      </a:r>
                    </a:p>
                    <a:p>
                      <a:pPr algn="ctr"/>
                      <a:r>
                        <a:rPr lang="en-US" sz="1000" baseline="0" dirty="0" smtClean="0"/>
                        <a:t>High Future CLTV</a:t>
                      </a:r>
                      <a:endParaRPr lang="en-IN" sz="1000" dirty="0"/>
                    </a:p>
                  </a:txBody>
                  <a:tcPr anchor="ctr"/>
                </a:tc>
                <a:tc>
                  <a:txBody>
                    <a:bodyPr/>
                    <a:lstStyle/>
                    <a:p>
                      <a:pPr algn="ctr"/>
                      <a:r>
                        <a:rPr lang="en-US" sz="1000" dirty="0" smtClean="0"/>
                        <a:t>26,363</a:t>
                      </a:r>
                      <a:endParaRPr lang="en-IN" sz="1000" dirty="0"/>
                    </a:p>
                  </a:txBody>
                  <a:tcPr anchor="ct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275986263"/>
              </p:ext>
            </p:extLst>
          </p:nvPr>
        </p:nvGraphicFramePr>
        <p:xfrm>
          <a:off x="828659" y="3114895"/>
          <a:ext cx="3226130" cy="767080"/>
        </p:xfrm>
        <a:graphic>
          <a:graphicData uri="http://schemas.openxmlformats.org/drawingml/2006/table">
            <a:tbl>
              <a:tblPr firstRow="1" bandRow="1">
                <a:tableStyleId>{7DF18680-E054-41AD-8BC1-D1AEF772440D}</a:tableStyleId>
              </a:tblPr>
              <a:tblGrid>
                <a:gridCol w="1613065"/>
                <a:gridCol w="1613065"/>
              </a:tblGrid>
              <a:tr h="370840">
                <a:tc>
                  <a:txBody>
                    <a:bodyPr/>
                    <a:lstStyle/>
                    <a:p>
                      <a:pPr algn="ctr"/>
                      <a:r>
                        <a:rPr lang="en-US" sz="1000" dirty="0" smtClean="0"/>
                        <a:t>Category</a:t>
                      </a:r>
                      <a:endParaRPr lang="en-IN" sz="1000" dirty="0"/>
                    </a:p>
                  </a:txBody>
                  <a:tcPr anchor="ctr"/>
                </a:tc>
                <a:tc>
                  <a:txBody>
                    <a:bodyPr/>
                    <a:lstStyle/>
                    <a:p>
                      <a:pPr algn="ctr"/>
                      <a:r>
                        <a:rPr lang="en-US" sz="1000" dirty="0" smtClean="0"/>
                        <a:t>Number of</a:t>
                      </a:r>
                      <a:r>
                        <a:rPr lang="en-US" sz="1000" baseline="0" dirty="0" smtClean="0"/>
                        <a:t> Customers</a:t>
                      </a:r>
                      <a:endParaRPr lang="en-IN" sz="1000" dirty="0"/>
                    </a:p>
                  </a:txBody>
                  <a:tcPr anchor="ctr"/>
                </a:tc>
              </a:tr>
              <a:tr h="370840">
                <a:tc>
                  <a:txBody>
                    <a:bodyPr/>
                    <a:lstStyle/>
                    <a:p>
                      <a:pPr algn="ctr"/>
                      <a:r>
                        <a:rPr lang="en-US" sz="1000" dirty="0" smtClean="0"/>
                        <a:t>High </a:t>
                      </a:r>
                      <a:r>
                        <a:rPr lang="en-US" sz="1000" baseline="0" dirty="0" smtClean="0"/>
                        <a:t>Past CLTV, </a:t>
                      </a:r>
                    </a:p>
                    <a:p>
                      <a:pPr algn="ctr"/>
                      <a:r>
                        <a:rPr lang="en-US" sz="1000" baseline="0" dirty="0" smtClean="0"/>
                        <a:t>Low Future CLTV</a:t>
                      </a:r>
                      <a:endParaRPr lang="en-IN" sz="1000" dirty="0"/>
                    </a:p>
                  </a:txBody>
                  <a:tcPr anchor="ctr"/>
                </a:tc>
                <a:tc>
                  <a:txBody>
                    <a:bodyPr/>
                    <a:lstStyle/>
                    <a:p>
                      <a:pPr algn="ctr"/>
                      <a:r>
                        <a:rPr lang="en-US" sz="1000" dirty="0" smtClean="0"/>
                        <a:t>35,493</a:t>
                      </a:r>
                      <a:endParaRPr lang="en-IN" sz="1000" dirty="0"/>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341731827"/>
              </p:ext>
            </p:extLst>
          </p:nvPr>
        </p:nvGraphicFramePr>
        <p:xfrm>
          <a:off x="4876166" y="3080855"/>
          <a:ext cx="3226130" cy="767080"/>
        </p:xfrm>
        <a:graphic>
          <a:graphicData uri="http://schemas.openxmlformats.org/drawingml/2006/table">
            <a:tbl>
              <a:tblPr firstRow="1" bandRow="1">
                <a:tableStyleId>{93296810-A885-4BE3-A3E7-6D5BEEA58F35}</a:tableStyleId>
              </a:tblPr>
              <a:tblGrid>
                <a:gridCol w="1613065"/>
                <a:gridCol w="1613065"/>
              </a:tblGrid>
              <a:tr h="370840">
                <a:tc>
                  <a:txBody>
                    <a:bodyPr/>
                    <a:lstStyle/>
                    <a:p>
                      <a:pPr algn="ctr"/>
                      <a:r>
                        <a:rPr lang="en-US" sz="1000" dirty="0" smtClean="0"/>
                        <a:t>Category</a:t>
                      </a:r>
                      <a:endParaRPr lang="en-IN" sz="1000" dirty="0"/>
                    </a:p>
                  </a:txBody>
                  <a:tcPr anchor="ctr"/>
                </a:tc>
                <a:tc>
                  <a:txBody>
                    <a:bodyPr/>
                    <a:lstStyle/>
                    <a:p>
                      <a:pPr algn="ctr"/>
                      <a:r>
                        <a:rPr lang="en-US" sz="1000" dirty="0" smtClean="0"/>
                        <a:t>Number of</a:t>
                      </a:r>
                      <a:r>
                        <a:rPr lang="en-US" sz="1000" baseline="0" dirty="0" smtClean="0"/>
                        <a:t> Customers</a:t>
                      </a:r>
                      <a:endParaRPr lang="en-IN" sz="1000" dirty="0"/>
                    </a:p>
                  </a:txBody>
                  <a:tcPr anchor="ctr"/>
                </a:tc>
              </a:tr>
              <a:tr h="370840">
                <a:tc>
                  <a:txBody>
                    <a:bodyPr/>
                    <a:lstStyle/>
                    <a:p>
                      <a:pPr algn="ctr"/>
                      <a:r>
                        <a:rPr lang="en-US" sz="1000" dirty="0" smtClean="0"/>
                        <a:t>High </a:t>
                      </a:r>
                      <a:r>
                        <a:rPr lang="en-US" sz="1000" baseline="0" dirty="0" smtClean="0"/>
                        <a:t>Past CLTV, </a:t>
                      </a:r>
                    </a:p>
                    <a:p>
                      <a:pPr algn="ctr"/>
                      <a:r>
                        <a:rPr lang="en-US" sz="1000" baseline="0" dirty="0" smtClean="0"/>
                        <a:t>High Future CLTV</a:t>
                      </a:r>
                      <a:endParaRPr lang="en-IN" sz="1000" dirty="0"/>
                    </a:p>
                  </a:txBody>
                  <a:tcPr anchor="ctr"/>
                </a:tc>
                <a:tc>
                  <a:txBody>
                    <a:bodyPr/>
                    <a:lstStyle/>
                    <a:p>
                      <a:pPr algn="ctr"/>
                      <a:r>
                        <a:rPr lang="en-US" sz="1000" dirty="0" smtClean="0"/>
                        <a:t>30,533</a:t>
                      </a:r>
                      <a:endParaRPr lang="en-IN" sz="1000" dirty="0"/>
                    </a:p>
                  </a:txBody>
                  <a:tcPr anchor="ctr"/>
                </a:tc>
              </a:tr>
            </a:tbl>
          </a:graphicData>
        </a:graphic>
      </p:graphicFrame>
      <p:sp>
        <p:nvSpPr>
          <p:cNvPr id="19" name="TextBox 18"/>
          <p:cNvSpPr txBox="1"/>
          <p:nvPr/>
        </p:nvSpPr>
        <p:spPr>
          <a:xfrm>
            <a:off x="902526" y="2125686"/>
            <a:ext cx="3065263" cy="26161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100" dirty="0" smtClean="0"/>
              <a:t>There is no point focusing on these customers</a:t>
            </a:r>
            <a:endParaRPr lang="en-IN" sz="1100" dirty="0"/>
          </a:p>
        </p:txBody>
      </p:sp>
      <p:sp>
        <p:nvSpPr>
          <p:cNvPr id="20" name="TextBox 19"/>
          <p:cNvSpPr txBox="1"/>
          <p:nvPr/>
        </p:nvSpPr>
        <p:spPr>
          <a:xfrm>
            <a:off x="4964572" y="2078186"/>
            <a:ext cx="3065263" cy="43088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100" dirty="0" smtClean="0"/>
              <a:t>These customers have high Potential and this value needs to be received</a:t>
            </a:r>
            <a:endParaRPr lang="en-IN" sz="1100" dirty="0"/>
          </a:p>
        </p:txBody>
      </p:sp>
      <p:sp>
        <p:nvSpPr>
          <p:cNvPr id="21" name="TextBox 20"/>
          <p:cNvSpPr txBox="1"/>
          <p:nvPr/>
        </p:nvSpPr>
        <p:spPr>
          <a:xfrm>
            <a:off x="912426" y="3976211"/>
            <a:ext cx="3055363"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dirty="0" smtClean="0"/>
              <a:t>These customers need to be retained. They could be lost in the future </a:t>
            </a:r>
            <a:endParaRPr lang="en-IN" sz="1100" dirty="0"/>
          </a:p>
        </p:txBody>
      </p:sp>
      <p:sp>
        <p:nvSpPr>
          <p:cNvPr id="22" name="TextBox 21"/>
          <p:cNvSpPr txBox="1"/>
          <p:nvPr/>
        </p:nvSpPr>
        <p:spPr>
          <a:xfrm>
            <a:off x="4950722" y="3964336"/>
            <a:ext cx="3079113" cy="44276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100" dirty="0" smtClean="0"/>
              <a:t>These customers will require the most attention as they are of very high value</a:t>
            </a:r>
            <a:endParaRPr lang="en-IN" sz="1100" dirty="0"/>
          </a:p>
        </p:txBody>
      </p:sp>
    </p:spTree>
    <p:extLst>
      <p:ext uri="{BB962C8B-B14F-4D97-AF65-F5344CB8AC3E}">
        <p14:creationId xmlns:p14="http://schemas.microsoft.com/office/powerpoint/2010/main" val="2879343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534653" y="303610"/>
            <a:ext cx="6388121" cy="640556"/>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Recommendations</a:t>
            </a:r>
            <a:endParaRPr lang="en-IN" dirty="0"/>
          </a:p>
        </p:txBody>
      </p:sp>
      <p:graphicFrame>
        <p:nvGraphicFramePr>
          <p:cNvPr id="7" name="Diagram 6"/>
          <p:cNvGraphicFramePr/>
          <p:nvPr>
            <p:extLst>
              <p:ext uri="{D42A27DB-BD31-4B8C-83A1-F6EECF244321}">
                <p14:modId xmlns:p14="http://schemas.microsoft.com/office/powerpoint/2010/main" val="2373087533"/>
              </p:ext>
            </p:extLst>
          </p:nvPr>
        </p:nvGraphicFramePr>
        <p:xfrm>
          <a:off x="467544" y="1159025"/>
          <a:ext cx="8136904"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14728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822644" y="2856176"/>
            <a:ext cx="7776095" cy="408832"/>
          </a:xfrm>
        </p:spPr>
        <p:txBody>
          <a:bodyPr>
            <a:noAutofit/>
          </a:bodyPr>
          <a:lstStyle/>
          <a:p>
            <a:r>
              <a:rPr lang="en-US" sz="3600" b="1" dirty="0" smtClean="0"/>
              <a:t>Appendix</a:t>
            </a:r>
            <a:endParaRPr lang="en-IN" sz="3600" b="1" dirty="0"/>
          </a:p>
        </p:txBody>
      </p:sp>
      <p:sp>
        <p:nvSpPr>
          <p:cNvPr id="4" name="Text Placeholder 3"/>
          <p:cNvSpPr>
            <a:spLocks noGrp="1"/>
          </p:cNvSpPr>
          <p:nvPr>
            <p:ph type="body" sz="quarter" idx="14"/>
          </p:nvPr>
        </p:nvSpPr>
        <p:spPr/>
        <p:txBody>
          <a:bodyPr/>
          <a:lstStyle/>
          <a:p>
            <a:r>
              <a:rPr lang="en-US" dirty="0" smtClean="0"/>
              <a:t>CLTV</a:t>
            </a:r>
            <a:endParaRPr lang="en-IN" dirty="0"/>
          </a:p>
        </p:txBody>
      </p:sp>
    </p:spTree>
    <p:extLst>
      <p:ext uri="{BB962C8B-B14F-4D97-AF65-F5344CB8AC3E}">
        <p14:creationId xmlns:p14="http://schemas.microsoft.com/office/powerpoint/2010/main" val="21409408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345204273"/>
              </p:ext>
            </p:extLst>
          </p:nvPr>
        </p:nvGraphicFramePr>
        <p:xfrm>
          <a:off x="1572719" y="1049160"/>
          <a:ext cx="5831682" cy="2966720"/>
        </p:xfrm>
        <a:graphic>
          <a:graphicData uri="http://schemas.openxmlformats.org/drawingml/2006/table">
            <a:tbl>
              <a:tblPr firstRow="1" bandRow="1">
                <a:tableStyleId>{5C22544A-7EE6-4342-B048-85BDC9FD1C3A}</a:tableStyleId>
              </a:tblPr>
              <a:tblGrid>
                <a:gridCol w="1943894"/>
                <a:gridCol w="1943894"/>
                <a:gridCol w="1943894"/>
              </a:tblGrid>
              <a:tr h="370840">
                <a:tc>
                  <a:txBody>
                    <a:bodyPr/>
                    <a:lstStyle/>
                    <a:p>
                      <a:pPr algn="ctr" fontAlgn="b"/>
                      <a:r>
                        <a:rPr lang="en-IN" sz="1100" b="1" i="0" u="none" strike="noStrike" dirty="0">
                          <a:solidFill>
                            <a:srgbClr val="000000"/>
                          </a:solidFill>
                          <a:effectLst/>
                          <a:latin typeface="Calibri"/>
                        </a:rPr>
                        <a:t>Year</a:t>
                      </a:r>
                    </a:p>
                  </a:txBody>
                  <a:tcPr marL="9525" marR="9525" marT="9525" marB="0" anchor="ctr"/>
                </a:tc>
                <a:tc>
                  <a:txBody>
                    <a:bodyPr/>
                    <a:lstStyle/>
                    <a:p>
                      <a:pPr algn="ctr" fontAlgn="b"/>
                      <a:r>
                        <a:rPr lang="en-IN" sz="1100" b="1" i="0" u="none" strike="noStrike" dirty="0">
                          <a:solidFill>
                            <a:srgbClr val="000000"/>
                          </a:solidFill>
                          <a:effectLst/>
                          <a:latin typeface="Calibri"/>
                        </a:rPr>
                        <a:t>Vintage Average Past</a:t>
                      </a:r>
                    </a:p>
                  </a:txBody>
                  <a:tcPr marL="9525" marR="9525" marT="9525" marB="0" anchor="ctr"/>
                </a:tc>
                <a:tc>
                  <a:txBody>
                    <a:bodyPr/>
                    <a:lstStyle/>
                    <a:p>
                      <a:pPr algn="ctr" fontAlgn="b"/>
                      <a:r>
                        <a:rPr lang="en-IN" sz="1100" b="1" i="0" u="none" strike="noStrike" dirty="0">
                          <a:solidFill>
                            <a:srgbClr val="000000"/>
                          </a:solidFill>
                          <a:effectLst/>
                          <a:latin typeface="Calibri"/>
                        </a:rPr>
                        <a:t>Vintage Average Future</a:t>
                      </a:r>
                    </a:p>
                  </a:txBody>
                  <a:tcPr marL="9525" marR="9525" marT="9525" marB="0" anchor="ctr"/>
                </a:tc>
              </a:tr>
              <a:tr h="370840">
                <a:tc>
                  <a:txBody>
                    <a:bodyPr/>
                    <a:lstStyle/>
                    <a:p>
                      <a:pPr algn="ctr" fontAlgn="b"/>
                      <a:r>
                        <a:rPr lang="en-IN" sz="1100" b="0" i="0" u="none" strike="noStrike" dirty="0">
                          <a:solidFill>
                            <a:srgbClr val="000000"/>
                          </a:solidFill>
                          <a:effectLst/>
                          <a:latin typeface="Calibri"/>
                        </a:rPr>
                        <a:t>2010</a:t>
                      </a:r>
                    </a:p>
                  </a:txBody>
                  <a:tcPr marL="9525" marR="9525" marT="9525" marB="0" anchor="ctr"/>
                </a:tc>
                <a:tc>
                  <a:txBody>
                    <a:bodyPr/>
                    <a:lstStyle/>
                    <a:p>
                      <a:pPr algn="ctr" fontAlgn="b"/>
                      <a:r>
                        <a:rPr lang="en-IN" sz="1100" b="0" i="0" u="none" strike="noStrike" dirty="0" smtClean="0">
                          <a:solidFill>
                            <a:srgbClr val="000000"/>
                          </a:solidFill>
                          <a:effectLst/>
                          <a:latin typeface="Calibri"/>
                        </a:rPr>
                        <a:t>12,41,777</a:t>
                      </a:r>
                      <a:endParaRPr lang="en-IN" sz="1100" b="0" i="0" u="none" strike="noStrike" dirty="0">
                        <a:solidFill>
                          <a:srgbClr val="000000"/>
                        </a:solidFill>
                        <a:effectLst/>
                        <a:latin typeface="Calibri"/>
                      </a:endParaRPr>
                    </a:p>
                  </a:txBody>
                  <a:tcPr marL="9525" marR="9525" marT="9525" marB="0" anchor="ctr"/>
                </a:tc>
                <a:tc>
                  <a:txBody>
                    <a:bodyPr/>
                    <a:lstStyle/>
                    <a:p>
                      <a:pPr algn="ctr" fontAlgn="b"/>
                      <a:r>
                        <a:rPr lang="en-IN" sz="1100" b="0" i="0" u="none" strike="noStrike" dirty="0" smtClean="0">
                          <a:solidFill>
                            <a:srgbClr val="000000"/>
                          </a:solidFill>
                          <a:effectLst/>
                          <a:latin typeface="Calibri"/>
                        </a:rPr>
                        <a:t>27,639</a:t>
                      </a:r>
                      <a:endParaRPr lang="en-IN" sz="1100" b="0" i="0" u="none" strike="noStrike" dirty="0">
                        <a:solidFill>
                          <a:srgbClr val="000000"/>
                        </a:solidFill>
                        <a:effectLst/>
                        <a:latin typeface="Calibri"/>
                      </a:endParaRPr>
                    </a:p>
                  </a:txBody>
                  <a:tcPr marL="9525" marR="9525" marT="9525" marB="0" anchor="ctr"/>
                </a:tc>
              </a:tr>
              <a:tr h="370840">
                <a:tc>
                  <a:txBody>
                    <a:bodyPr/>
                    <a:lstStyle/>
                    <a:p>
                      <a:pPr algn="ctr" fontAlgn="b"/>
                      <a:r>
                        <a:rPr lang="en-IN" sz="1100" b="0" i="0" u="none" strike="noStrike" dirty="0">
                          <a:solidFill>
                            <a:srgbClr val="000000"/>
                          </a:solidFill>
                          <a:effectLst/>
                          <a:latin typeface="Calibri"/>
                        </a:rPr>
                        <a:t>2011</a:t>
                      </a:r>
                    </a:p>
                  </a:txBody>
                  <a:tcPr marL="9525" marR="9525" marT="9525" marB="0" anchor="ctr"/>
                </a:tc>
                <a:tc>
                  <a:txBody>
                    <a:bodyPr/>
                    <a:lstStyle/>
                    <a:p>
                      <a:pPr algn="ctr" fontAlgn="b"/>
                      <a:r>
                        <a:rPr lang="en-IN" sz="1100" b="0" i="0" u="none" strike="noStrike" dirty="0" smtClean="0">
                          <a:solidFill>
                            <a:srgbClr val="000000"/>
                          </a:solidFill>
                          <a:effectLst/>
                          <a:latin typeface="Calibri"/>
                        </a:rPr>
                        <a:t>11,70,700</a:t>
                      </a:r>
                      <a:endParaRPr lang="en-IN" sz="1100" b="0" i="0" u="none" strike="noStrike" dirty="0">
                        <a:solidFill>
                          <a:srgbClr val="000000"/>
                        </a:solidFill>
                        <a:effectLst/>
                        <a:latin typeface="Calibri"/>
                      </a:endParaRPr>
                    </a:p>
                  </a:txBody>
                  <a:tcPr marL="9525" marR="9525" marT="9525" marB="0" anchor="ctr"/>
                </a:tc>
                <a:tc>
                  <a:txBody>
                    <a:bodyPr/>
                    <a:lstStyle/>
                    <a:p>
                      <a:pPr algn="ctr" fontAlgn="b"/>
                      <a:r>
                        <a:rPr lang="en-IN" sz="1100" b="0" i="0" u="none" strike="noStrike" dirty="0" smtClean="0">
                          <a:solidFill>
                            <a:srgbClr val="000000"/>
                          </a:solidFill>
                          <a:effectLst/>
                          <a:latin typeface="Calibri"/>
                        </a:rPr>
                        <a:t>26,575</a:t>
                      </a:r>
                      <a:endParaRPr lang="en-IN" sz="1100" b="0" i="0" u="none" strike="noStrike" dirty="0">
                        <a:solidFill>
                          <a:srgbClr val="000000"/>
                        </a:solidFill>
                        <a:effectLst/>
                        <a:latin typeface="Calibri"/>
                      </a:endParaRPr>
                    </a:p>
                  </a:txBody>
                  <a:tcPr marL="9525" marR="9525" marT="9525" marB="0" anchor="ctr"/>
                </a:tc>
              </a:tr>
              <a:tr h="370840">
                <a:tc>
                  <a:txBody>
                    <a:bodyPr/>
                    <a:lstStyle/>
                    <a:p>
                      <a:pPr algn="ctr" fontAlgn="b"/>
                      <a:r>
                        <a:rPr lang="en-IN" sz="1100" b="0" i="0" u="none" strike="noStrike" dirty="0">
                          <a:solidFill>
                            <a:srgbClr val="000000"/>
                          </a:solidFill>
                          <a:effectLst/>
                          <a:latin typeface="Calibri"/>
                        </a:rPr>
                        <a:t>2012</a:t>
                      </a:r>
                    </a:p>
                  </a:txBody>
                  <a:tcPr marL="9525" marR="9525" marT="9525" marB="0" anchor="ctr"/>
                </a:tc>
                <a:tc>
                  <a:txBody>
                    <a:bodyPr/>
                    <a:lstStyle/>
                    <a:p>
                      <a:pPr algn="ctr" fontAlgn="b"/>
                      <a:r>
                        <a:rPr lang="en-IN" sz="1100" b="0" i="0" u="none" strike="noStrike" dirty="0" smtClean="0">
                          <a:solidFill>
                            <a:srgbClr val="000000"/>
                          </a:solidFill>
                          <a:effectLst/>
                          <a:latin typeface="Calibri"/>
                        </a:rPr>
                        <a:t>10,64,824</a:t>
                      </a:r>
                      <a:endParaRPr lang="en-IN" sz="1100" b="0" i="0" u="none" strike="noStrike" dirty="0">
                        <a:solidFill>
                          <a:srgbClr val="000000"/>
                        </a:solidFill>
                        <a:effectLst/>
                        <a:latin typeface="Calibri"/>
                      </a:endParaRPr>
                    </a:p>
                  </a:txBody>
                  <a:tcPr marL="9525" marR="9525" marT="9525" marB="0" anchor="ctr"/>
                </a:tc>
                <a:tc>
                  <a:txBody>
                    <a:bodyPr/>
                    <a:lstStyle/>
                    <a:p>
                      <a:pPr algn="ctr" fontAlgn="b"/>
                      <a:r>
                        <a:rPr lang="en-IN" sz="1100" b="0" i="0" u="none" strike="noStrike" dirty="0" smtClean="0">
                          <a:solidFill>
                            <a:srgbClr val="000000"/>
                          </a:solidFill>
                          <a:effectLst/>
                          <a:latin typeface="Calibri"/>
                        </a:rPr>
                        <a:t>33,913</a:t>
                      </a:r>
                      <a:endParaRPr lang="en-IN" sz="1100" b="0" i="0" u="none" strike="noStrike" dirty="0">
                        <a:solidFill>
                          <a:srgbClr val="000000"/>
                        </a:solidFill>
                        <a:effectLst/>
                        <a:latin typeface="Calibri"/>
                      </a:endParaRPr>
                    </a:p>
                  </a:txBody>
                  <a:tcPr marL="9525" marR="9525" marT="9525" marB="0" anchor="ctr"/>
                </a:tc>
              </a:tr>
              <a:tr h="370840">
                <a:tc>
                  <a:txBody>
                    <a:bodyPr/>
                    <a:lstStyle/>
                    <a:p>
                      <a:pPr algn="ctr" fontAlgn="b"/>
                      <a:r>
                        <a:rPr lang="en-IN" sz="1100" b="0" i="0" u="none" strike="noStrike">
                          <a:solidFill>
                            <a:srgbClr val="000000"/>
                          </a:solidFill>
                          <a:effectLst/>
                          <a:latin typeface="Calibri"/>
                        </a:rPr>
                        <a:t>2013</a:t>
                      </a:r>
                    </a:p>
                  </a:txBody>
                  <a:tcPr marL="9525" marR="9525" marT="9525" marB="0" anchor="ctr"/>
                </a:tc>
                <a:tc>
                  <a:txBody>
                    <a:bodyPr/>
                    <a:lstStyle/>
                    <a:p>
                      <a:pPr algn="ctr" fontAlgn="b"/>
                      <a:r>
                        <a:rPr lang="en-IN" sz="1100" b="0" i="0" u="none" strike="noStrike" dirty="0" smtClean="0">
                          <a:solidFill>
                            <a:srgbClr val="000000"/>
                          </a:solidFill>
                          <a:effectLst/>
                          <a:latin typeface="Calibri"/>
                        </a:rPr>
                        <a:t>10,28,471</a:t>
                      </a:r>
                      <a:endParaRPr lang="en-IN" sz="1100" b="0" i="0" u="none" strike="noStrike" dirty="0">
                        <a:solidFill>
                          <a:srgbClr val="000000"/>
                        </a:solidFill>
                        <a:effectLst/>
                        <a:latin typeface="Calibri"/>
                      </a:endParaRPr>
                    </a:p>
                  </a:txBody>
                  <a:tcPr marL="9525" marR="9525" marT="9525" marB="0" anchor="ctr"/>
                </a:tc>
                <a:tc>
                  <a:txBody>
                    <a:bodyPr/>
                    <a:lstStyle/>
                    <a:p>
                      <a:pPr algn="ctr" fontAlgn="b"/>
                      <a:r>
                        <a:rPr lang="en-IN" sz="1100" b="0" i="0" u="none" strike="noStrike" dirty="0" smtClean="0">
                          <a:solidFill>
                            <a:srgbClr val="000000"/>
                          </a:solidFill>
                          <a:effectLst/>
                          <a:latin typeface="Calibri"/>
                        </a:rPr>
                        <a:t>48,816</a:t>
                      </a:r>
                      <a:endParaRPr lang="en-IN" sz="1100" b="0" i="0" u="none" strike="noStrike" dirty="0">
                        <a:solidFill>
                          <a:srgbClr val="000000"/>
                        </a:solidFill>
                        <a:effectLst/>
                        <a:latin typeface="Calibri"/>
                      </a:endParaRPr>
                    </a:p>
                  </a:txBody>
                  <a:tcPr marL="9525" marR="9525" marT="9525" marB="0" anchor="ctr"/>
                </a:tc>
              </a:tr>
              <a:tr h="370840">
                <a:tc>
                  <a:txBody>
                    <a:bodyPr/>
                    <a:lstStyle/>
                    <a:p>
                      <a:pPr algn="ctr" fontAlgn="b"/>
                      <a:r>
                        <a:rPr lang="en-IN" sz="1100" b="0" i="0" u="none" strike="noStrike">
                          <a:solidFill>
                            <a:srgbClr val="000000"/>
                          </a:solidFill>
                          <a:effectLst/>
                          <a:latin typeface="Calibri"/>
                        </a:rPr>
                        <a:t>2014</a:t>
                      </a:r>
                    </a:p>
                  </a:txBody>
                  <a:tcPr marL="9525" marR="9525" marT="9525" marB="0" anchor="ctr"/>
                </a:tc>
                <a:tc>
                  <a:txBody>
                    <a:bodyPr/>
                    <a:lstStyle/>
                    <a:p>
                      <a:pPr algn="ctr" fontAlgn="b"/>
                      <a:r>
                        <a:rPr lang="en-IN" sz="1100" b="0" i="0" u="none" strike="noStrike" dirty="0" smtClean="0">
                          <a:solidFill>
                            <a:srgbClr val="000000"/>
                          </a:solidFill>
                          <a:effectLst/>
                          <a:latin typeface="Calibri"/>
                        </a:rPr>
                        <a:t>9,54,532</a:t>
                      </a:r>
                      <a:endParaRPr lang="en-IN" sz="1100" b="0" i="0" u="none" strike="noStrike" dirty="0">
                        <a:solidFill>
                          <a:srgbClr val="000000"/>
                        </a:solidFill>
                        <a:effectLst/>
                        <a:latin typeface="Calibri"/>
                      </a:endParaRPr>
                    </a:p>
                  </a:txBody>
                  <a:tcPr marL="9525" marR="9525" marT="9525" marB="0" anchor="ctr"/>
                </a:tc>
                <a:tc>
                  <a:txBody>
                    <a:bodyPr/>
                    <a:lstStyle/>
                    <a:p>
                      <a:pPr algn="ctr" fontAlgn="b"/>
                      <a:r>
                        <a:rPr lang="en-IN" sz="1100" b="0" i="0" u="none" strike="noStrike" dirty="0" smtClean="0">
                          <a:solidFill>
                            <a:srgbClr val="000000"/>
                          </a:solidFill>
                          <a:effectLst/>
                          <a:latin typeface="Calibri"/>
                        </a:rPr>
                        <a:t>65,742</a:t>
                      </a:r>
                      <a:endParaRPr lang="en-IN" sz="1100" b="0" i="0" u="none" strike="noStrike" dirty="0">
                        <a:solidFill>
                          <a:srgbClr val="000000"/>
                        </a:solidFill>
                        <a:effectLst/>
                        <a:latin typeface="Calibri"/>
                      </a:endParaRPr>
                    </a:p>
                  </a:txBody>
                  <a:tcPr marL="9525" marR="9525" marT="9525" marB="0" anchor="ctr"/>
                </a:tc>
              </a:tr>
              <a:tr h="370840">
                <a:tc>
                  <a:txBody>
                    <a:bodyPr/>
                    <a:lstStyle/>
                    <a:p>
                      <a:pPr algn="ctr" fontAlgn="b"/>
                      <a:r>
                        <a:rPr lang="en-IN" sz="1100" b="0" i="0" u="none" strike="noStrike">
                          <a:solidFill>
                            <a:srgbClr val="000000"/>
                          </a:solidFill>
                          <a:effectLst/>
                          <a:latin typeface="Calibri"/>
                        </a:rPr>
                        <a:t>2015</a:t>
                      </a:r>
                    </a:p>
                  </a:txBody>
                  <a:tcPr marL="9525" marR="9525" marT="9525" marB="0" anchor="ctr"/>
                </a:tc>
                <a:tc>
                  <a:txBody>
                    <a:bodyPr/>
                    <a:lstStyle/>
                    <a:p>
                      <a:pPr algn="ctr" fontAlgn="b"/>
                      <a:r>
                        <a:rPr lang="en-IN" sz="1100" b="0" i="0" u="none" strike="noStrike" dirty="0" smtClean="0">
                          <a:solidFill>
                            <a:srgbClr val="000000"/>
                          </a:solidFill>
                          <a:effectLst/>
                          <a:latin typeface="Calibri"/>
                        </a:rPr>
                        <a:t>9,24,363</a:t>
                      </a:r>
                      <a:endParaRPr lang="en-IN" sz="1100" b="0" i="0" u="none" strike="noStrike" dirty="0">
                        <a:solidFill>
                          <a:srgbClr val="000000"/>
                        </a:solidFill>
                        <a:effectLst/>
                        <a:latin typeface="Calibri"/>
                      </a:endParaRPr>
                    </a:p>
                  </a:txBody>
                  <a:tcPr marL="9525" marR="9525" marT="9525" marB="0" anchor="ctr"/>
                </a:tc>
                <a:tc>
                  <a:txBody>
                    <a:bodyPr/>
                    <a:lstStyle/>
                    <a:p>
                      <a:pPr algn="ctr" fontAlgn="b"/>
                      <a:r>
                        <a:rPr lang="en-IN" sz="1100" b="0" i="0" u="none" strike="noStrike" dirty="0" smtClean="0">
                          <a:solidFill>
                            <a:srgbClr val="000000"/>
                          </a:solidFill>
                          <a:effectLst/>
                          <a:latin typeface="Calibri"/>
                        </a:rPr>
                        <a:t>94,383</a:t>
                      </a:r>
                      <a:endParaRPr lang="en-IN" sz="1100" b="0" i="0" u="none" strike="noStrike" dirty="0">
                        <a:solidFill>
                          <a:srgbClr val="000000"/>
                        </a:solidFill>
                        <a:effectLst/>
                        <a:latin typeface="Calibri"/>
                      </a:endParaRPr>
                    </a:p>
                  </a:txBody>
                  <a:tcPr marL="9525" marR="9525" marT="9525" marB="0" anchor="ctr"/>
                </a:tc>
              </a:tr>
              <a:tr h="370840">
                <a:tc>
                  <a:txBody>
                    <a:bodyPr/>
                    <a:lstStyle/>
                    <a:p>
                      <a:pPr algn="ctr" fontAlgn="b"/>
                      <a:r>
                        <a:rPr lang="en-IN" sz="1100" b="0" i="0" u="none" strike="noStrike">
                          <a:solidFill>
                            <a:srgbClr val="000000"/>
                          </a:solidFill>
                          <a:effectLst/>
                          <a:latin typeface="Calibri"/>
                        </a:rPr>
                        <a:t>2016</a:t>
                      </a:r>
                    </a:p>
                  </a:txBody>
                  <a:tcPr marL="9525" marR="9525" marT="9525" marB="0" anchor="ctr"/>
                </a:tc>
                <a:tc>
                  <a:txBody>
                    <a:bodyPr/>
                    <a:lstStyle/>
                    <a:p>
                      <a:pPr algn="ctr" fontAlgn="b"/>
                      <a:r>
                        <a:rPr lang="en-IN" sz="1100" b="0" i="0" u="none" strike="noStrike" dirty="0" smtClean="0">
                          <a:solidFill>
                            <a:srgbClr val="000000"/>
                          </a:solidFill>
                          <a:effectLst/>
                          <a:latin typeface="Calibri"/>
                        </a:rPr>
                        <a:t>8,65,065</a:t>
                      </a:r>
                      <a:endParaRPr lang="en-IN" sz="1100" b="0" i="0" u="none" strike="noStrike" dirty="0">
                        <a:solidFill>
                          <a:srgbClr val="000000"/>
                        </a:solidFill>
                        <a:effectLst/>
                        <a:latin typeface="Calibri"/>
                      </a:endParaRPr>
                    </a:p>
                  </a:txBody>
                  <a:tcPr marL="9525" marR="9525" marT="9525" marB="0" anchor="ctr"/>
                </a:tc>
                <a:tc>
                  <a:txBody>
                    <a:bodyPr/>
                    <a:lstStyle/>
                    <a:p>
                      <a:pPr algn="ctr" fontAlgn="b"/>
                      <a:r>
                        <a:rPr lang="en-IN" sz="1100" b="0" i="0" u="none" strike="noStrike" dirty="0" smtClean="0">
                          <a:solidFill>
                            <a:srgbClr val="000000"/>
                          </a:solidFill>
                          <a:effectLst/>
                          <a:latin typeface="Calibri"/>
                        </a:rPr>
                        <a:t>1,38,236</a:t>
                      </a:r>
                      <a:endParaRPr lang="en-IN" sz="1100" b="0" i="0" u="none" strike="noStrike" dirty="0">
                        <a:solidFill>
                          <a:srgbClr val="000000"/>
                        </a:solidFill>
                        <a:effectLst/>
                        <a:latin typeface="Calibri"/>
                      </a:endParaRPr>
                    </a:p>
                  </a:txBody>
                  <a:tcPr marL="9525" marR="9525" marT="9525" marB="0" anchor="ctr"/>
                </a:tc>
              </a:tr>
            </a:tbl>
          </a:graphicData>
        </a:graphic>
      </p:graphicFrame>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extBox 4"/>
          <p:cNvSpPr txBox="1"/>
          <p:nvPr/>
        </p:nvSpPr>
        <p:spPr>
          <a:xfrm>
            <a:off x="2066306" y="368134"/>
            <a:ext cx="7077694" cy="430887"/>
          </a:xfrm>
          <a:prstGeom prst="rect">
            <a:avLst/>
          </a:prstGeom>
          <a:noFill/>
        </p:spPr>
        <p:txBody>
          <a:bodyPr wrap="square" rtlCol="0">
            <a:spAutoFit/>
          </a:bodyPr>
          <a:lstStyle/>
          <a:p>
            <a:r>
              <a:rPr lang="en-US" sz="2200" b="1" dirty="0" smtClean="0"/>
              <a:t>Bolero Vintage wise Average Past and Future CLTV</a:t>
            </a:r>
            <a:endParaRPr lang="en-IN" sz="2200" b="1" dirty="0"/>
          </a:p>
        </p:txBody>
      </p:sp>
    </p:spTree>
    <p:extLst>
      <p:ext uri="{BB962C8B-B14F-4D97-AF65-F5344CB8AC3E}">
        <p14:creationId xmlns:p14="http://schemas.microsoft.com/office/powerpoint/2010/main" val="75683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1622711968"/>
              </p:ext>
            </p:extLst>
          </p:nvPr>
        </p:nvGraphicFramePr>
        <p:xfrm>
          <a:off x="1572719" y="1049160"/>
          <a:ext cx="5831682" cy="2595880"/>
        </p:xfrm>
        <a:graphic>
          <a:graphicData uri="http://schemas.openxmlformats.org/drawingml/2006/table">
            <a:tbl>
              <a:tblPr firstRow="1" bandRow="1">
                <a:tableStyleId>{5C22544A-7EE6-4342-B048-85BDC9FD1C3A}</a:tableStyleId>
              </a:tblPr>
              <a:tblGrid>
                <a:gridCol w="1943894"/>
                <a:gridCol w="1943894"/>
                <a:gridCol w="1943894"/>
              </a:tblGrid>
              <a:tr h="370840">
                <a:tc>
                  <a:txBody>
                    <a:bodyPr/>
                    <a:lstStyle/>
                    <a:p>
                      <a:pPr algn="ctr" fontAlgn="b"/>
                      <a:r>
                        <a:rPr lang="en-IN" sz="1100" b="1" i="0" u="none" strike="noStrike" dirty="0">
                          <a:solidFill>
                            <a:srgbClr val="000000"/>
                          </a:solidFill>
                          <a:effectLst/>
                          <a:latin typeface="Calibri"/>
                        </a:rPr>
                        <a:t>Year</a:t>
                      </a:r>
                    </a:p>
                  </a:txBody>
                  <a:tcPr marL="9525" marR="9525" marT="9525" marB="0" anchor="ctr"/>
                </a:tc>
                <a:tc>
                  <a:txBody>
                    <a:bodyPr/>
                    <a:lstStyle/>
                    <a:p>
                      <a:pPr algn="ctr" fontAlgn="b"/>
                      <a:r>
                        <a:rPr lang="en-IN" sz="1100" b="1" i="0" u="none" strike="noStrike" dirty="0">
                          <a:solidFill>
                            <a:srgbClr val="000000"/>
                          </a:solidFill>
                          <a:effectLst/>
                          <a:latin typeface="Calibri"/>
                        </a:rPr>
                        <a:t>Vintage Average Past</a:t>
                      </a:r>
                    </a:p>
                  </a:txBody>
                  <a:tcPr marL="9525" marR="9525" marT="9525" marB="0" anchor="ctr"/>
                </a:tc>
                <a:tc>
                  <a:txBody>
                    <a:bodyPr/>
                    <a:lstStyle/>
                    <a:p>
                      <a:pPr algn="ctr" fontAlgn="b"/>
                      <a:r>
                        <a:rPr lang="en-IN" sz="1100" b="1" i="0" u="none" strike="noStrike" dirty="0">
                          <a:solidFill>
                            <a:srgbClr val="000000"/>
                          </a:solidFill>
                          <a:effectLst/>
                          <a:latin typeface="Calibri"/>
                        </a:rPr>
                        <a:t>Vintage Average Future</a:t>
                      </a:r>
                    </a:p>
                  </a:txBody>
                  <a:tcPr marL="9525" marR="9525" marT="9525" marB="0" anchor="ctr"/>
                </a:tc>
              </a:tr>
              <a:tr h="370840">
                <a:tc>
                  <a:txBody>
                    <a:bodyPr/>
                    <a:lstStyle/>
                    <a:p>
                      <a:pPr algn="ctr" fontAlgn="b"/>
                      <a:r>
                        <a:rPr lang="en-IN" sz="1100" b="0" i="0" u="none" strike="noStrike" dirty="0">
                          <a:solidFill>
                            <a:srgbClr val="000000"/>
                          </a:solidFill>
                          <a:effectLst/>
                          <a:latin typeface="Calibri"/>
                        </a:rPr>
                        <a:t>2011</a:t>
                      </a:r>
                    </a:p>
                  </a:txBody>
                  <a:tcPr marL="9525" marR="9525" marT="9525" marB="0" anchor="ctr"/>
                </a:tc>
                <a:tc>
                  <a:txBody>
                    <a:bodyPr/>
                    <a:lstStyle/>
                    <a:p>
                      <a:pPr algn="ctr" fontAlgn="b"/>
                      <a:r>
                        <a:rPr lang="en-IN" sz="1100" b="0" i="0" u="none" strike="noStrike" dirty="0">
                          <a:solidFill>
                            <a:srgbClr val="000000"/>
                          </a:solidFill>
                          <a:effectLst/>
                          <a:latin typeface="Calibri"/>
                        </a:rPr>
                        <a:t>       20,33,239 </a:t>
                      </a:r>
                    </a:p>
                  </a:txBody>
                  <a:tcPr marL="9525" marR="9525" marT="9525" marB="0" anchor="ctr"/>
                </a:tc>
                <a:tc>
                  <a:txBody>
                    <a:bodyPr/>
                    <a:lstStyle/>
                    <a:p>
                      <a:pPr algn="ctr" fontAlgn="b"/>
                      <a:r>
                        <a:rPr lang="en-IN" sz="1100" b="0" i="0" u="none" strike="noStrike">
                          <a:solidFill>
                            <a:srgbClr val="000000"/>
                          </a:solidFill>
                          <a:effectLst/>
                          <a:latin typeface="Calibri"/>
                        </a:rPr>
                        <a:t>       7,26,122 </a:t>
                      </a:r>
                    </a:p>
                  </a:txBody>
                  <a:tcPr marL="9525" marR="9525" marT="9525" marB="0" anchor="ctr"/>
                </a:tc>
              </a:tr>
              <a:tr h="370840">
                <a:tc>
                  <a:txBody>
                    <a:bodyPr/>
                    <a:lstStyle/>
                    <a:p>
                      <a:pPr algn="ctr" fontAlgn="b"/>
                      <a:r>
                        <a:rPr lang="en-IN" sz="1100" b="0" i="0" u="none" strike="noStrike" dirty="0">
                          <a:solidFill>
                            <a:srgbClr val="000000"/>
                          </a:solidFill>
                          <a:effectLst/>
                          <a:latin typeface="Calibri"/>
                        </a:rPr>
                        <a:t>2012</a:t>
                      </a:r>
                    </a:p>
                  </a:txBody>
                  <a:tcPr marL="9525" marR="9525" marT="9525" marB="0" anchor="ctr"/>
                </a:tc>
                <a:tc>
                  <a:txBody>
                    <a:bodyPr/>
                    <a:lstStyle/>
                    <a:p>
                      <a:pPr algn="ctr" fontAlgn="b"/>
                      <a:r>
                        <a:rPr lang="en-IN" sz="1100" b="0" i="0" u="none" strike="noStrike" dirty="0">
                          <a:solidFill>
                            <a:srgbClr val="000000"/>
                          </a:solidFill>
                          <a:effectLst/>
                          <a:latin typeface="Calibri"/>
                        </a:rPr>
                        <a:t>       20,20,981 </a:t>
                      </a:r>
                    </a:p>
                  </a:txBody>
                  <a:tcPr marL="9525" marR="9525" marT="9525" marB="0" anchor="ctr"/>
                </a:tc>
                <a:tc>
                  <a:txBody>
                    <a:bodyPr/>
                    <a:lstStyle/>
                    <a:p>
                      <a:pPr algn="ctr" fontAlgn="b"/>
                      <a:r>
                        <a:rPr lang="en-IN" sz="1100" b="0" i="0" u="none" strike="noStrike">
                          <a:solidFill>
                            <a:srgbClr val="000000"/>
                          </a:solidFill>
                          <a:effectLst/>
                          <a:latin typeface="Calibri"/>
                        </a:rPr>
                        <a:t>       7,22,744 </a:t>
                      </a:r>
                    </a:p>
                  </a:txBody>
                  <a:tcPr marL="9525" marR="9525" marT="9525" marB="0" anchor="ctr"/>
                </a:tc>
              </a:tr>
              <a:tr h="370840">
                <a:tc>
                  <a:txBody>
                    <a:bodyPr/>
                    <a:lstStyle/>
                    <a:p>
                      <a:pPr algn="ctr" fontAlgn="b"/>
                      <a:r>
                        <a:rPr lang="en-IN" sz="1100" b="0" i="0" u="none" strike="noStrike">
                          <a:solidFill>
                            <a:srgbClr val="000000"/>
                          </a:solidFill>
                          <a:effectLst/>
                          <a:latin typeface="Calibri"/>
                        </a:rPr>
                        <a:t>2013</a:t>
                      </a:r>
                    </a:p>
                  </a:txBody>
                  <a:tcPr marL="9525" marR="9525" marT="9525" marB="0" anchor="ctr"/>
                </a:tc>
                <a:tc>
                  <a:txBody>
                    <a:bodyPr/>
                    <a:lstStyle/>
                    <a:p>
                      <a:pPr algn="ctr" fontAlgn="b"/>
                      <a:r>
                        <a:rPr lang="en-IN" sz="1100" b="0" i="0" u="none" strike="noStrike" dirty="0">
                          <a:solidFill>
                            <a:srgbClr val="000000"/>
                          </a:solidFill>
                          <a:effectLst/>
                          <a:latin typeface="Calibri"/>
                        </a:rPr>
                        <a:t>       18,58,981 </a:t>
                      </a:r>
                    </a:p>
                  </a:txBody>
                  <a:tcPr marL="9525" marR="9525" marT="9525" marB="0" anchor="ctr"/>
                </a:tc>
                <a:tc>
                  <a:txBody>
                    <a:bodyPr/>
                    <a:lstStyle/>
                    <a:p>
                      <a:pPr algn="ctr" fontAlgn="b"/>
                      <a:r>
                        <a:rPr lang="en-IN" sz="1100" b="0" i="0" u="none" strike="noStrike">
                          <a:solidFill>
                            <a:srgbClr val="000000"/>
                          </a:solidFill>
                          <a:effectLst/>
                          <a:latin typeface="Calibri"/>
                        </a:rPr>
                        <a:t>       6,98,255 </a:t>
                      </a:r>
                    </a:p>
                  </a:txBody>
                  <a:tcPr marL="9525" marR="9525" marT="9525" marB="0" anchor="ctr"/>
                </a:tc>
              </a:tr>
              <a:tr h="370840">
                <a:tc>
                  <a:txBody>
                    <a:bodyPr/>
                    <a:lstStyle/>
                    <a:p>
                      <a:pPr algn="ctr" fontAlgn="b"/>
                      <a:r>
                        <a:rPr lang="en-IN" sz="1100" b="0" i="0" u="none" strike="noStrike" dirty="0">
                          <a:solidFill>
                            <a:srgbClr val="000000"/>
                          </a:solidFill>
                          <a:effectLst/>
                          <a:latin typeface="Calibri"/>
                        </a:rPr>
                        <a:t>2014</a:t>
                      </a:r>
                    </a:p>
                  </a:txBody>
                  <a:tcPr marL="9525" marR="9525" marT="9525" marB="0" anchor="ctr"/>
                </a:tc>
                <a:tc>
                  <a:txBody>
                    <a:bodyPr/>
                    <a:lstStyle/>
                    <a:p>
                      <a:pPr algn="ctr" fontAlgn="b"/>
                      <a:r>
                        <a:rPr lang="en-IN" sz="1100" b="0" i="0" u="none" strike="noStrike" dirty="0">
                          <a:solidFill>
                            <a:srgbClr val="000000"/>
                          </a:solidFill>
                          <a:effectLst/>
                          <a:latin typeface="Calibri"/>
                        </a:rPr>
                        <a:t>       16,18,501 </a:t>
                      </a:r>
                    </a:p>
                  </a:txBody>
                  <a:tcPr marL="9525" marR="9525" marT="9525" marB="0" anchor="ctr"/>
                </a:tc>
                <a:tc>
                  <a:txBody>
                    <a:bodyPr/>
                    <a:lstStyle/>
                    <a:p>
                      <a:pPr algn="ctr" fontAlgn="b"/>
                      <a:r>
                        <a:rPr lang="en-IN" sz="1100" b="0" i="0" u="none" strike="noStrike">
                          <a:solidFill>
                            <a:srgbClr val="000000"/>
                          </a:solidFill>
                          <a:effectLst/>
                          <a:latin typeface="Calibri"/>
                        </a:rPr>
                        <a:t>       6,42,152 </a:t>
                      </a:r>
                    </a:p>
                  </a:txBody>
                  <a:tcPr marL="9525" marR="9525" marT="9525" marB="0" anchor="ctr"/>
                </a:tc>
              </a:tr>
              <a:tr h="370840">
                <a:tc>
                  <a:txBody>
                    <a:bodyPr/>
                    <a:lstStyle/>
                    <a:p>
                      <a:pPr algn="ctr" fontAlgn="b"/>
                      <a:r>
                        <a:rPr lang="en-IN" sz="1100" b="0" i="0" u="none" strike="noStrike">
                          <a:solidFill>
                            <a:srgbClr val="000000"/>
                          </a:solidFill>
                          <a:effectLst/>
                          <a:latin typeface="Calibri"/>
                        </a:rPr>
                        <a:t>2015</a:t>
                      </a:r>
                    </a:p>
                  </a:txBody>
                  <a:tcPr marL="9525" marR="9525" marT="9525" marB="0" anchor="ctr"/>
                </a:tc>
                <a:tc>
                  <a:txBody>
                    <a:bodyPr/>
                    <a:lstStyle/>
                    <a:p>
                      <a:pPr algn="ctr" fontAlgn="b"/>
                      <a:r>
                        <a:rPr lang="en-IN" sz="1100" b="0" i="0" u="none" strike="noStrike" dirty="0">
                          <a:solidFill>
                            <a:srgbClr val="000000"/>
                          </a:solidFill>
                          <a:effectLst/>
                          <a:latin typeface="Calibri"/>
                        </a:rPr>
                        <a:t>       15,61,056 </a:t>
                      </a:r>
                    </a:p>
                  </a:txBody>
                  <a:tcPr marL="9525" marR="9525" marT="9525" marB="0" anchor="ctr"/>
                </a:tc>
                <a:tc>
                  <a:txBody>
                    <a:bodyPr/>
                    <a:lstStyle/>
                    <a:p>
                      <a:pPr algn="ctr" fontAlgn="b"/>
                      <a:r>
                        <a:rPr lang="en-IN" sz="1100" b="0" i="0" u="none" strike="noStrike">
                          <a:solidFill>
                            <a:srgbClr val="000000"/>
                          </a:solidFill>
                          <a:effectLst/>
                          <a:latin typeface="Calibri"/>
                        </a:rPr>
                        <a:t>       6,74,880 </a:t>
                      </a:r>
                    </a:p>
                  </a:txBody>
                  <a:tcPr marL="9525" marR="9525" marT="9525" marB="0" anchor="ctr"/>
                </a:tc>
              </a:tr>
              <a:tr h="370840">
                <a:tc>
                  <a:txBody>
                    <a:bodyPr/>
                    <a:lstStyle/>
                    <a:p>
                      <a:pPr algn="ctr" fontAlgn="b"/>
                      <a:r>
                        <a:rPr lang="en-IN" sz="1100" b="0" i="0" u="none" strike="noStrike">
                          <a:solidFill>
                            <a:srgbClr val="000000"/>
                          </a:solidFill>
                          <a:effectLst/>
                          <a:latin typeface="Calibri"/>
                        </a:rPr>
                        <a:t>2016</a:t>
                      </a:r>
                    </a:p>
                  </a:txBody>
                  <a:tcPr marL="9525" marR="9525" marT="9525" marB="0" anchor="ctr"/>
                </a:tc>
                <a:tc>
                  <a:txBody>
                    <a:bodyPr/>
                    <a:lstStyle/>
                    <a:p>
                      <a:pPr algn="ctr" fontAlgn="b"/>
                      <a:r>
                        <a:rPr lang="en-IN" sz="1100" b="0" i="0" u="none" strike="noStrike" dirty="0">
                          <a:solidFill>
                            <a:srgbClr val="000000"/>
                          </a:solidFill>
                          <a:effectLst/>
                          <a:latin typeface="Calibri"/>
                        </a:rPr>
                        <a:t>       15,48,269 </a:t>
                      </a:r>
                    </a:p>
                  </a:txBody>
                  <a:tcPr marL="9525" marR="9525" marT="9525" marB="0" anchor="ctr"/>
                </a:tc>
                <a:tc>
                  <a:txBody>
                    <a:bodyPr/>
                    <a:lstStyle/>
                    <a:p>
                      <a:pPr algn="ctr" fontAlgn="b"/>
                      <a:r>
                        <a:rPr lang="en-IN" sz="1100" b="0" i="0" u="none" strike="noStrike" dirty="0">
                          <a:solidFill>
                            <a:srgbClr val="000000"/>
                          </a:solidFill>
                          <a:effectLst/>
                          <a:latin typeface="Calibri"/>
                        </a:rPr>
                        <a:t>       4,85,809 </a:t>
                      </a:r>
                    </a:p>
                  </a:txBody>
                  <a:tcPr marL="9525" marR="9525" marT="9525" marB="0" anchor="ctr"/>
                </a:tc>
              </a:tr>
            </a:tbl>
          </a:graphicData>
        </a:graphic>
      </p:graphicFrame>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extBox 4"/>
          <p:cNvSpPr txBox="1"/>
          <p:nvPr/>
        </p:nvSpPr>
        <p:spPr>
          <a:xfrm>
            <a:off x="2066306" y="368134"/>
            <a:ext cx="7077694" cy="430887"/>
          </a:xfrm>
          <a:prstGeom prst="rect">
            <a:avLst/>
          </a:prstGeom>
          <a:noFill/>
        </p:spPr>
        <p:txBody>
          <a:bodyPr wrap="square" rtlCol="0">
            <a:spAutoFit/>
          </a:bodyPr>
          <a:lstStyle/>
          <a:p>
            <a:r>
              <a:rPr lang="en-US" sz="2200" b="1" dirty="0" smtClean="0"/>
              <a:t>XUV Vintage wise Average Past and Future CLTV</a:t>
            </a:r>
            <a:endParaRPr lang="en-IN" sz="2200" b="1" dirty="0"/>
          </a:p>
        </p:txBody>
      </p:sp>
    </p:spTree>
    <p:extLst>
      <p:ext uri="{BB962C8B-B14F-4D97-AF65-F5344CB8AC3E}">
        <p14:creationId xmlns:p14="http://schemas.microsoft.com/office/powerpoint/2010/main" val="862896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534653" y="303610"/>
            <a:ext cx="6388121"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Single &amp; Multiple Split of Taxi/Non-Taxi-Bolero</a:t>
            </a:r>
            <a:endParaRPr lang="en-IN" dirty="0"/>
          </a:p>
        </p:txBody>
      </p:sp>
      <p:graphicFrame>
        <p:nvGraphicFramePr>
          <p:cNvPr id="6" name="Content Placeholder 10"/>
          <p:cNvGraphicFramePr>
            <a:graphicFrameLocks/>
          </p:cNvGraphicFramePr>
          <p:nvPr>
            <p:extLst>
              <p:ext uri="{D42A27DB-BD31-4B8C-83A1-F6EECF244321}">
                <p14:modId xmlns:p14="http://schemas.microsoft.com/office/powerpoint/2010/main" val="3958052053"/>
              </p:ext>
            </p:extLst>
          </p:nvPr>
        </p:nvGraphicFramePr>
        <p:xfrm>
          <a:off x="381227" y="1166265"/>
          <a:ext cx="8410217" cy="131175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38708">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38708">
                <a:tc>
                  <a:txBody>
                    <a:bodyPr/>
                    <a:lstStyle/>
                    <a:p>
                      <a:pPr algn="ctr"/>
                      <a:r>
                        <a:rPr lang="en-US" sz="1200" b="1" dirty="0" smtClean="0"/>
                        <a:t>Single</a:t>
                      </a:r>
                      <a:r>
                        <a:rPr lang="en-US" sz="1200" b="1" baseline="0" dirty="0" smtClean="0"/>
                        <a:t> </a:t>
                      </a:r>
                      <a:r>
                        <a:rPr lang="en-US" sz="1200" b="1" dirty="0" smtClean="0"/>
                        <a:t>Taxi Owners</a:t>
                      </a:r>
                      <a:endParaRPr lang="en-IN" sz="1200" b="1" dirty="0"/>
                    </a:p>
                  </a:txBody>
                  <a:tcPr marL="85423" marR="85423" marT="34290" marB="34290" anchor="ctr"/>
                </a:tc>
                <a:tc>
                  <a:txBody>
                    <a:bodyPr/>
                    <a:lstStyle/>
                    <a:p>
                      <a:pPr algn="ctr"/>
                      <a:r>
                        <a:rPr lang="en-US" sz="1200" b="1" dirty="0" smtClean="0"/>
                        <a:t>34.5</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9.55 L</a:t>
                      </a:r>
                      <a:endParaRPr lang="en-IN" sz="1200" b="1" dirty="0"/>
                    </a:p>
                  </a:txBody>
                  <a:tcPr marL="85423" marR="85423" marT="34290" marB="34290" anchor="ctr"/>
                </a:tc>
                <a:tc>
                  <a:txBody>
                    <a:bodyPr/>
                    <a:lstStyle/>
                    <a:p>
                      <a:pPr algn="ctr"/>
                      <a:r>
                        <a:rPr lang="en-US" sz="1200" b="1" dirty="0" err="1" smtClean="0"/>
                        <a:t>Rs</a:t>
                      </a:r>
                      <a:r>
                        <a:rPr lang="en-US" sz="1200" b="1" dirty="0" smtClean="0"/>
                        <a:t>. 58.2</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10.13</a:t>
                      </a:r>
                      <a:r>
                        <a:rPr lang="en-US" sz="1200" b="1" baseline="0" dirty="0" smtClean="0"/>
                        <a:t> L</a:t>
                      </a:r>
                      <a:endParaRPr lang="en-IN" sz="1200" b="1" dirty="0"/>
                    </a:p>
                  </a:txBody>
                  <a:tcPr marL="85423" marR="85423" marT="34290" marB="34290" anchor="ctr"/>
                </a:tc>
              </a:tr>
              <a:tr h="425199">
                <a:tc>
                  <a:txBody>
                    <a:bodyPr/>
                    <a:lstStyle/>
                    <a:p>
                      <a:pPr algn="ctr"/>
                      <a:r>
                        <a:rPr lang="en-US" sz="1200" b="1" dirty="0" smtClean="0"/>
                        <a:t>Single Non Taxi Owners</a:t>
                      </a:r>
                      <a:endParaRPr lang="en-IN" sz="1200" b="1" dirty="0"/>
                    </a:p>
                  </a:txBody>
                  <a:tcPr marL="85423" marR="85423" marT="34290" marB="34290" anchor="ctr"/>
                </a:tc>
                <a:tc>
                  <a:txBody>
                    <a:bodyPr/>
                    <a:lstStyle/>
                    <a:p>
                      <a:pPr algn="ctr"/>
                      <a:r>
                        <a:rPr lang="en-US" sz="1200" b="1" dirty="0" smtClean="0"/>
                        <a:t>3.42</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10.29</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57.4</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10.87 L</a:t>
                      </a:r>
                      <a:endParaRPr lang="en-IN" sz="1200" b="1" dirty="0"/>
                    </a:p>
                  </a:txBody>
                  <a:tcPr marL="85423" marR="85423" marT="34290" marB="34290" anchor="ctr"/>
                </a:tc>
              </a:tr>
            </a:tbl>
          </a:graphicData>
        </a:graphic>
      </p:graphicFrame>
      <p:graphicFrame>
        <p:nvGraphicFramePr>
          <p:cNvPr id="7" name="Content Placeholder 10"/>
          <p:cNvGraphicFramePr>
            <a:graphicFrameLocks/>
          </p:cNvGraphicFramePr>
          <p:nvPr>
            <p:extLst>
              <p:ext uri="{D42A27DB-BD31-4B8C-83A1-F6EECF244321}">
                <p14:modId xmlns:p14="http://schemas.microsoft.com/office/powerpoint/2010/main" val="872187777"/>
              </p:ext>
            </p:extLst>
          </p:nvPr>
        </p:nvGraphicFramePr>
        <p:xfrm>
          <a:off x="385037" y="2625495"/>
          <a:ext cx="8410217" cy="140929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74637">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74637">
                <a:tc>
                  <a:txBody>
                    <a:bodyPr/>
                    <a:lstStyle/>
                    <a:p>
                      <a:pPr algn="ctr"/>
                      <a:r>
                        <a:rPr lang="en-US" sz="1200" b="1" dirty="0" smtClean="0"/>
                        <a:t>Multiple Taxi Owners</a:t>
                      </a:r>
                      <a:endParaRPr lang="en-IN" sz="1200" b="1" dirty="0"/>
                    </a:p>
                  </a:txBody>
                  <a:tcPr marL="85423" marR="85423" marT="34290" marB="34290" anchor="ctr"/>
                </a:tc>
                <a:tc>
                  <a:txBody>
                    <a:bodyPr/>
                    <a:lstStyle/>
                    <a:p>
                      <a:pPr algn="ctr"/>
                      <a:r>
                        <a:rPr lang="en-US" sz="1200" b="1" dirty="0" smtClean="0"/>
                        <a:t>5.4 K</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8.27 L</a:t>
                      </a:r>
                      <a:endParaRPr lang="en-IN" sz="1200" b="1" dirty="0"/>
                    </a:p>
                  </a:txBody>
                  <a:tcPr marL="85423" marR="85423" marT="34290" marB="34290" anchor="ctr"/>
                </a:tc>
                <a:tc>
                  <a:txBody>
                    <a:bodyPr/>
                    <a:lstStyle/>
                    <a:p>
                      <a:pPr algn="ctr"/>
                      <a:r>
                        <a:rPr lang="en-US" sz="1200" b="1" dirty="0" err="1" smtClean="0"/>
                        <a:t>Rs</a:t>
                      </a:r>
                      <a:r>
                        <a:rPr lang="en-US" sz="1200" b="1" dirty="0" smtClean="0"/>
                        <a:t>. 77.4 K</a:t>
                      </a:r>
                      <a:endParaRPr lang="en-IN" sz="1200" b="1" dirty="0"/>
                    </a:p>
                  </a:txBody>
                  <a:tcPr marL="85423" marR="85423" marT="34290" marB="34290" anchor="ctr"/>
                </a:tc>
                <a:tc>
                  <a:txBody>
                    <a:bodyPr/>
                    <a:lstStyle/>
                    <a:p>
                      <a:pPr algn="ctr"/>
                      <a:r>
                        <a:rPr lang="en-US" sz="1200" b="1" dirty="0" err="1" smtClean="0"/>
                        <a:t>Rs</a:t>
                      </a:r>
                      <a:r>
                        <a:rPr lang="en-US" sz="1200" b="1" dirty="0" smtClean="0"/>
                        <a:t>. 9.04 L</a:t>
                      </a:r>
                      <a:endParaRPr lang="en-IN" sz="1200" b="1" dirty="0"/>
                    </a:p>
                  </a:txBody>
                  <a:tcPr marL="85423" marR="85423" marT="34290" marB="34290" anchor="ctr"/>
                </a:tc>
              </a:tr>
              <a:tr h="460022">
                <a:tc>
                  <a:txBody>
                    <a:bodyPr/>
                    <a:lstStyle/>
                    <a:p>
                      <a:pPr algn="ctr"/>
                      <a:r>
                        <a:rPr lang="en-US" sz="1200" b="1" dirty="0" smtClean="0"/>
                        <a:t>Multiple Non Taxi Owners</a:t>
                      </a:r>
                      <a:endParaRPr lang="en-IN" sz="1200" b="1" dirty="0"/>
                    </a:p>
                  </a:txBody>
                  <a:tcPr marL="85423" marR="85423" marT="34290" marB="34290" anchor="ctr"/>
                </a:tc>
                <a:tc>
                  <a:txBody>
                    <a:bodyPr/>
                    <a:lstStyle/>
                    <a:p>
                      <a:pPr algn="ctr"/>
                      <a:r>
                        <a:rPr lang="en-US" sz="1200" b="1" dirty="0" smtClean="0"/>
                        <a:t>41.8</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9.34</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77</a:t>
                      </a:r>
                      <a:r>
                        <a:rPr lang="en-US" sz="1200" b="1" dirty="0" smtClean="0"/>
                        <a:t>.9</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10.12</a:t>
                      </a:r>
                      <a:r>
                        <a:rPr lang="en-US" sz="1200" b="1" baseline="0" dirty="0" smtClean="0"/>
                        <a:t> </a:t>
                      </a:r>
                      <a:r>
                        <a:rPr lang="en-US" sz="1200" b="1" dirty="0" smtClean="0"/>
                        <a:t>L</a:t>
                      </a:r>
                      <a:endParaRPr lang="en-IN" sz="1200" b="1" dirty="0"/>
                    </a:p>
                  </a:txBody>
                  <a:tcPr marL="85423" marR="85423" marT="34290" marB="34290" anchor="ctr"/>
                </a:tc>
              </a:tr>
            </a:tbl>
          </a:graphicData>
        </a:graphic>
      </p:graphicFrame>
      <p:sp>
        <p:nvSpPr>
          <p:cNvPr id="8" name="TextBox 7"/>
          <p:cNvSpPr txBox="1"/>
          <p:nvPr/>
        </p:nvSpPr>
        <p:spPr>
          <a:xfrm>
            <a:off x="424543" y="4177146"/>
            <a:ext cx="8284029" cy="4616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Single Non-Taxi owners have a higher CLTV than Taxi owners </a:t>
            </a:r>
          </a:p>
          <a:p>
            <a:endParaRPr lang="en-IN" sz="1200" b="1" dirty="0">
              <a:solidFill>
                <a:schemeClr val="tx1">
                  <a:lumMod val="75000"/>
                </a:schemeClr>
              </a:solidFill>
            </a:endParaRPr>
          </a:p>
        </p:txBody>
      </p:sp>
    </p:spTree>
    <p:extLst>
      <p:ext uri="{BB962C8B-B14F-4D97-AF65-F5344CB8AC3E}">
        <p14:creationId xmlns:p14="http://schemas.microsoft.com/office/powerpoint/2010/main" val="11573009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534653" y="303610"/>
            <a:ext cx="6388121"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Single &amp; Multiple Split of Taxi/Non-Taxi-XUV</a:t>
            </a:r>
            <a:endParaRPr lang="en-IN" dirty="0"/>
          </a:p>
        </p:txBody>
      </p:sp>
      <p:graphicFrame>
        <p:nvGraphicFramePr>
          <p:cNvPr id="6" name="Content Placeholder 10"/>
          <p:cNvGraphicFramePr>
            <a:graphicFrameLocks/>
          </p:cNvGraphicFramePr>
          <p:nvPr>
            <p:extLst>
              <p:ext uri="{D42A27DB-BD31-4B8C-83A1-F6EECF244321}">
                <p14:modId xmlns:p14="http://schemas.microsoft.com/office/powerpoint/2010/main" val="1831770890"/>
              </p:ext>
            </p:extLst>
          </p:nvPr>
        </p:nvGraphicFramePr>
        <p:xfrm>
          <a:off x="381227" y="1166265"/>
          <a:ext cx="8410217" cy="131175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38708">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38708">
                <a:tc>
                  <a:txBody>
                    <a:bodyPr/>
                    <a:lstStyle/>
                    <a:p>
                      <a:pPr algn="ctr"/>
                      <a:r>
                        <a:rPr lang="en-US" sz="1200" b="1" dirty="0" smtClean="0"/>
                        <a:t>Single</a:t>
                      </a:r>
                      <a:r>
                        <a:rPr lang="en-US" sz="1200" b="1" baseline="0" dirty="0" smtClean="0"/>
                        <a:t> </a:t>
                      </a:r>
                      <a:r>
                        <a:rPr lang="en-US" sz="1200" b="1" dirty="0" smtClean="0"/>
                        <a:t>Taxi Owners</a:t>
                      </a:r>
                      <a:endParaRPr lang="en-IN" sz="1200" b="1" dirty="0"/>
                    </a:p>
                  </a:txBody>
                  <a:tcPr marL="85423" marR="85423" marT="34290" marB="34290" anchor="ctr"/>
                </a:tc>
                <a:tc>
                  <a:txBody>
                    <a:bodyPr/>
                    <a:lstStyle/>
                    <a:p>
                      <a:pPr algn="ctr"/>
                      <a:r>
                        <a:rPr lang="en-US" sz="1200" b="1" dirty="0" smtClean="0"/>
                        <a:t>626</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17.55 L</a:t>
                      </a:r>
                      <a:endParaRPr lang="en-IN" sz="1200" b="1" dirty="0"/>
                    </a:p>
                  </a:txBody>
                  <a:tcPr marL="85423" marR="85423" marT="34290" marB="34290" anchor="ctr"/>
                </a:tc>
                <a:tc>
                  <a:txBody>
                    <a:bodyPr/>
                    <a:lstStyle/>
                    <a:p>
                      <a:pPr algn="ctr"/>
                      <a:r>
                        <a:rPr lang="en-US" sz="1200" b="1" dirty="0" err="1" smtClean="0"/>
                        <a:t>Rs</a:t>
                      </a:r>
                      <a:r>
                        <a:rPr lang="en-US" sz="1200" b="1" dirty="0" smtClean="0"/>
                        <a:t>. 1.73</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19.28</a:t>
                      </a:r>
                      <a:r>
                        <a:rPr lang="en-US" sz="1200" b="1" baseline="0" dirty="0" smtClean="0"/>
                        <a:t> L</a:t>
                      </a:r>
                      <a:endParaRPr lang="en-IN" sz="1200" b="1" dirty="0"/>
                    </a:p>
                  </a:txBody>
                  <a:tcPr marL="85423" marR="85423" marT="34290" marB="34290" anchor="ctr"/>
                </a:tc>
              </a:tr>
              <a:tr h="425199">
                <a:tc>
                  <a:txBody>
                    <a:bodyPr/>
                    <a:lstStyle/>
                    <a:p>
                      <a:pPr algn="ctr"/>
                      <a:r>
                        <a:rPr lang="en-US" sz="1200" b="1" dirty="0" smtClean="0"/>
                        <a:t>Single Non Taxi Owners</a:t>
                      </a:r>
                      <a:endParaRPr lang="en-IN" sz="1200" b="1" dirty="0"/>
                    </a:p>
                  </a:txBody>
                  <a:tcPr marL="85423" marR="85423" marT="34290" marB="34290" anchor="ctr"/>
                </a:tc>
                <a:tc>
                  <a:txBody>
                    <a:bodyPr/>
                    <a:lstStyle/>
                    <a:p>
                      <a:pPr algn="ctr"/>
                      <a:r>
                        <a:rPr lang="en-US" sz="1200" b="1" dirty="0" smtClean="0"/>
                        <a:t>1.50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17.33</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1.43 L</a:t>
                      </a:r>
                      <a:endParaRPr lang="en-IN" sz="1200" b="1" dirty="0"/>
                    </a:p>
                  </a:txBody>
                  <a:tcPr marL="85423" marR="85423" marT="34290" marB="34290" anchor="ctr"/>
                </a:tc>
                <a:tc>
                  <a:txBody>
                    <a:bodyPr/>
                    <a:lstStyle/>
                    <a:p>
                      <a:pPr algn="ctr"/>
                      <a:r>
                        <a:rPr lang="en-US" sz="1200" b="1" dirty="0" err="1" smtClean="0"/>
                        <a:t>Rs</a:t>
                      </a:r>
                      <a:r>
                        <a:rPr lang="en-US" sz="1200" b="1" dirty="0" smtClean="0"/>
                        <a:t>. 18.76 L</a:t>
                      </a:r>
                      <a:endParaRPr lang="en-IN" sz="1200" b="1" dirty="0"/>
                    </a:p>
                  </a:txBody>
                  <a:tcPr marL="85423" marR="85423" marT="34290" marB="34290" anchor="ctr"/>
                </a:tc>
              </a:tr>
            </a:tbl>
          </a:graphicData>
        </a:graphic>
      </p:graphicFrame>
      <p:graphicFrame>
        <p:nvGraphicFramePr>
          <p:cNvPr id="7" name="Content Placeholder 10"/>
          <p:cNvGraphicFramePr>
            <a:graphicFrameLocks/>
          </p:cNvGraphicFramePr>
          <p:nvPr>
            <p:extLst>
              <p:ext uri="{D42A27DB-BD31-4B8C-83A1-F6EECF244321}">
                <p14:modId xmlns:p14="http://schemas.microsoft.com/office/powerpoint/2010/main" val="1075530183"/>
              </p:ext>
            </p:extLst>
          </p:nvPr>
        </p:nvGraphicFramePr>
        <p:xfrm>
          <a:off x="385037" y="2625495"/>
          <a:ext cx="8410217" cy="140929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74637">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74637">
                <a:tc>
                  <a:txBody>
                    <a:bodyPr/>
                    <a:lstStyle/>
                    <a:p>
                      <a:pPr algn="ctr"/>
                      <a:r>
                        <a:rPr lang="en-US" sz="1200" b="1" dirty="0" smtClean="0"/>
                        <a:t>Multiple Taxi Owners</a:t>
                      </a:r>
                      <a:endParaRPr lang="en-IN" sz="1200" b="1" dirty="0"/>
                    </a:p>
                  </a:txBody>
                  <a:tcPr marL="85423" marR="85423" marT="34290" marB="34290" anchor="ctr"/>
                </a:tc>
                <a:tc>
                  <a:txBody>
                    <a:bodyPr/>
                    <a:lstStyle/>
                    <a:p>
                      <a:pPr algn="ctr"/>
                      <a:r>
                        <a:rPr lang="en-US" sz="1200" b="1" dirty="0" smtClean="0"/>
                        <a:t>23</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69.88 L</a:t>
                      </a:r>
                      <a:endParaRPr lang="en-IN" sz="1200" b="1" dirty="0"/>
                    </a:p>
                  </a:txBody>
                  <a:tcPr marL="85423" marR="85423" marT="34290" marB="34290" anchor="ctr"/>
                </a:tc>
                <a:tc>
                  <a:txBody>
                    <a:bodyPr/>
                    <a:lstStyle/>
                    <a:p>
                      <a:pPr algn="ctr"/>
                      <a:r>
                        <a:rPr lang="en-US" sz="1200" b="1" dirty="0" err="1" smtClean="0"/>
                        <a:t>Rs</a:t>
                      </a:r>
                      <a:r>
                        <a:rPr lang="en-US" sz="1200" b="1" dirty="0" smtClean="0"/>
                        <a:t>. 16.77 L</a:t>
                      </a:r>
                      <a:endParaRPr lang="en-IN" sz="1200" b="1" dirty="0"/>
                    </a:p>
                  </a:txBody>
                  <a:tcPr marL="85423" marR="85423" marT="34290" marB="34290" anchor="ctr"/>
                </a:tc>
                <a:tc>
                  <a:txBody>
                    <a:bodyPr/>
                    <a:lstStyle/>
                    <a:p>
                      <a:pPr algn="ctr"/>
                      <a:r>
                        <a:rPr lang="en-US" sz="1200" b="1" dirty="0" err="1" smtClean="0"/>
                        <a:t>Rs</a:t>
                      </a:r>
                      <a:r>
                        <a:rPr lang="en-US" sz="1200" b="1" dirty="0" smtClean="0"/>
                        <a:t>. 86.66 L</a:t>
                      </a:r>
                      <a:endParaRPr lang="en-IN" sz="1200" b="1" dirty="0"/>
                    </a:p>
                  </a:txBody>
                  <a:tcPr marL="85423" marR="85423" marT="34290" marB="34290" anchor="ctr"/>
                </a:tc>
              </a:tr>
              <a:tr h="460022">
                <a:tc>
                  <a:txBody>
                    <a:bodyPr/>
                    <a:lstStyle/>
                    <a:p>
                      <a:pPr algn="ctr"/>
                      <a:r>
                        <a:rPr lang="en-US" sz="1200" b="1" dirty="0" smtClean="0"/>
                        <a:t>Multiple Non Taxi Owners</a:t>
                      </a:r>
                      <a:endParaRPr lang="en-IN" sz="1200" b="1" dirty="0"/>
                    </a:p>
                  </a:txBody>
                  <a:tcPr marL="85423" marR="85423" marT="34290" marB="34290" anchor="ctr"/>
                </a:tc>
                <a:tc>
                  <a:txBody>
                    <a:bodyPr/>
                    <a:lstStyle/>
                    <a:p>
                      <a:pPr algn="ctr"/>
                      <a:r>
                        <a:rPr lang="en-US" sz="1200" b="1" dirty="0" smtClean="0"/>
                        <a:t>2.1</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40.60</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4.58</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45.18</a:t>
                      </a:r>
                      <a:r>
                        <a:rPr lang="en-US" sz="1200" b="1" baseline="0" dirty="0" smtClean="0"/>
                        <a:t> </a:t>
                      </a:r>
                      <a:r>
                        <a:rPr lang="en-US" sz="1200" b="1" dirty="0" smtClean="0"/>
                        <a:t>L</a:t>
                      </a:r>
                      <a:endParaRPr lang="en-IN" sz="1200" b="1" dirty="0"/>
                    </a:p>
                  </a:txBody>
                  <a:tcPr marL="85423" marR="85423" marT="34290" marB="34290" anchor="ctr"/>
                </a:tc>
              </a:tr>
            </a:tbl>
          </a:graphicData>
        </a:graphic>
      </p:graphicFrame>
      <p:sp>
        <p:nvSpPr>
          <p:cNvPr id="8" name="TextBox 7"/>
          <p:cNvSpPr txBox="1"/>
          <p:nvPr/>
        </p:nvSpPr>
        <p:spPr>
          <a:xfrm>
            <a:off x="424543" y="4177146"/>
            <a:ext cx="8284029" cy="6463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Single Non-Taxi owners have a lower CLTV than Taxi owners </a:t>
            </a:r>
          </a:p>
          <a:p>
            <a:pPr marL="171450" indent="-171450">
              <a:buFont typeface="Arial" panose="020B0604020202020204" pitchFamily="34" charset="0"/>
              <a:buChar char="•"/>
            </a:pPr>
            <a:r>
              <a:rPr lang="en-US" sz="1200" b="1" dirty="0" smtClean="0">
                <a:solidFill>
                  <a:schemeClr val="tx1">
                    <a:lumMod val="75000"/>
                  </a:schemeClr>
                </a:solidFill>
              </a:rPr>
              <a:t>Multiple Taxi owners own 5 XUV500s on average, hence the CLTV is more than twice the CLTV of Non Taxi </a:t>
            </a:r>
            <a:r>
              <a:rPr lang="en-US" sz="1200" b="1" dirty="0">
                <a:solidFill>
                  <a:schemeClr val="tx1">
                    <a:lumMod val="75000"/>
                  </a:schemeClr>
                </a:solidFill>
              </a:rPr>
              <a:t>o</a:t>
            </a:r>
            <a:r>
              <a:rPr lang="en-US" sz="1200" b="1" dirty="0" smtClean="0">
                <a:solidFill>
                  <a:schemeClr val="tx1">
                    <a:lumMod val="75000"/>
                  </a:schemeClr>
                </a:solidFill>
              </a:rPr>
              <a:t>wners, who own on average 2 XUV500s </a:t>
            </a:r>
            <a:endParaRPr lang="en-IN" sz="1200" b="1" dirty="0">
              <a:solidFill>
                <a:schemeClr val="tx1">
                  <a:lumMod val="75000"/>
                </a:schemeClr>
              </a:solidFill>
            </a:endParaRPr>
          </a:p>
        </p:txBody>
      </p:sp>
    </p:spTree>
    <p:extLst>
      <p:ext uri="{BB962C8B-B14F-4D97-AF65-F5344CB8AC3E}">
        <p14:creationId xmlns:p14="http://schemas.microsoft.com/office/powerpoint/2010/main" val="37280439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3" name="Title 7"/>
          <p:cNvSpPr txBox="1">
            <a:spLocks/>
          </p:cNvSpPr>
          <p:nvPr/>
        </p:nvSpPr>
        <p:spPr>
          <a:xfrm>
            <a:off x="1531619" y="513834"/>
            <a:ext cx="7391155"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Single &amp; Multiple Split of Individual/ Corporate-Bolero</a:t>
            </a:r>
            <a:endParaRPr lang="en-IN" dirty="0"/>
          </a:p>
        </p:txBody>
      </p:sp>
      <p:graphicFrame>
        <p:nvGraphicFramePr>
          <p:cNvPr id="5" name="Content Placeholder 10"/>
          <p:cNvGraphicFramePr>
            <a:graphicFrameLocks/>
          </p:cNvGraphicFramePr>
          <p:nvPr>
            <p:extLst>
              <p:ext uri="{D42A27DB-BD31-4B8C-83A1-F6EECF244321}">
                <p14:modId xmlns:p14="http://schemas.microsoft.com/office/powerpoint/2010/main" val="4177210533"/>
              </p:ext>
            </p:extLst>
          </p:nvPr>
        </p:nvGraphicFramePr>
        <p:xfrm>
          <a:off x="381227" y="1154390"/>
          <a:ext cx="8410217" cy="131175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38708">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38708">
                <a:tc>
                  <a:txBody>
                    <a:bodyPr/>
                    <a:lstStyle/>
                    <a:p>
                      <a:pPr algn="ctr"/>
                      <a:r>
                        <a:rPr lang="en-US" sz="1200" b="1" dirty="0" smtClean="0"/>
                        <a:t>Single</a:t>
                      </a:r>
                      <a:r>
                        <a:rPr lang="en-US" sz="1200" b="1" baseline="0" dirty="0" smtClean="0"/>
                        <a:t> </a:t>
                      </a:r>
                      <a:r>
                        <a:rPr lang="en-US" sz="1200" b="1" dirty="0" smtClean="0"/>
                        <a:t>Individual Owners</a:t>
                      </a:r>
                      <a:endParaRPr lang="en-IN" sz="1200" b="1" dirty="0"/>
                    </a:p>
                  </a:txBody>
                  <a:tcPr marL="85423" marR="85423" marT="34290" marB="34290" anchor="ctr"/>
                </a:tc>
                <a:tc>
                  <a:txBody>
                    <a:bodyPr/>
                    <a:lstStyle/>
                    <a:p>
                      <a:pPr algn="ctr"/>
                      <a:r>
                        <a:rPr lang="en-US" sz="1200" b="1" dirty="0" smtClean="0"/>
                        <a:t>3.47 L</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10.12 L</a:t>
                      </a:r>
                      <a:endParaRPr lang="en-IN" sz="1200" b="1" dirty="0"/>
                    </a:p>
                  </a:txBody>
                  <a:tcPr marL="85423" marR="85423" marT="34290" marB="34290" anchor="ctr"/>
                </a:tc>
                <a:tc>
                  <a:txBody>
                    <a:bodyPr/>
                    <a:lstStyle/>
                    <a:p>
                      <a:pPr algn="ctr"/>
                      <a:r>
                        <a:rPr lang="en-US" sz="1200" b="1" dirty="0" err="1" smtClean="0"/>
                        <a:t>Rs</a:t>
                      </a:r>
                      <a:r>
                        <a:rPr lang="en-US" sz="1200" b="1" dirty="0" smtClean="0"/>
                        <a:t>. 54.7</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10.67</a:t>
                      </a:r>
                      <a:r>
                        <a:rPr lang="en-US" sz="1200" b="1" baseline="0" dirty="0" smtClean="0"/>
                        <a:t> L</a:t>
                      </a:r>
                      <a:endParaRPr lang="en-IN" sz="1200" b="1" dirty="0"/>
                    </a:p>
                  </a:txBody>
                  <a:tcPr marL="85423" marR="85423" marT="34290" marB="34290" anchor="ctr"/>
                </a:tc>
              </a:tr>
              <a:tr h="425199">
                <a:tc>
                  <a:txBody>
                    <a:bodyPr/>
                    <a:lstStyle/>
                    <a:p>
                      <a:pPr algn="ctr"/>
                      <a:r>
                        <a:rPr lang="en-US" sz="1200" b="1" dirty="0" smtClean="0"/>
                        <a:t>Single Corporate Owners</a:t>
                      </a:r>
                      <a:endParaRPr lang="en-IN" sz="1200" b="1" dirty="0"/>
                    </a:p>
                  </a:txBody>
                  <a:tcPr marL="85423" marR="85423" marT="34290" marB="34290" anchor="ctr"/>
                </a:tc>
                <a:tc>
                  <a:txBody>
                    <a:bodyPr/>
                    <a:lstStyle/>
                    <a:p>
                      <a:pPr algn="ctr"/>
                      <a:r>
                        <a:rPr lang="en-US" sz="1200" b="1" dirty="0" smtClean="0"/>
                        <a:t>29.4 K</a:t>
                      </a:r>
                      <a:endParaRPr lang="en-IN" sz="1200" b="1" dirty="0"/>
                    </a:p>
                  </a:txBody>
                  <a:tcPr marL="85423" marR="85423" marT="34290" marB="34290" anchor="ctr"/>
                </a:tc>
                <a:tc>
                  <a:txBody>
                    <a:bodyPr/>
                    <a:lstStyle/>
                    <a:p>
                      <a:pPr algn="ctr"/>
                      <a:r>
                        <a:rPr lang="en-US" sz="1200" b="1" dirty="0" err="1" smtClean="0"/>
                        <a:t>Rs</a:t>
                      </a:r>
                      <a:r>
                        <a:rPr lang="en-US" sz="1200" b="1" dirty="0" smtClean="0"/>
                        <a:t>. 11.47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91.2</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12.38</a:t>
                      </a:r>
                      <a:r>
                        <a:rPr lang="en-US" sz="1200" b="1" baseline="0" dirty="0" smtClean="0"/>
                        <a:t> L</a:t>
                      </a:r>
                      <a:endParaRPr lang="en-IN" sz="1200" b="1" dirty="0"/>
                    </a:p>
                  </a:txBody>
                  <a:tcPr marL="85423" marR="85423" marT="34290" marB="34290" anchor="ctr"/>
                </a:tc>
              </a:tr>
            </a:tbl>
          </a:graphicData>
        </a:graphic>
      </p:graphicFrame>
      <p:graphicFrame>
        <p:nvGraphicFramePr>
          <p:cNvPr id="6" name="Content Placeholder 10"/>
          <p:cNvGraphicFramePr>
            <a:graphicFrameLocks/>
          </p:cNvGraphicFramePr>
          <p:nvPr>
            <p:extLst>
              <p:ext uri="{D42A27DB-BD31-4B8C-83A1-F6EECF244321}">
                <p14:modId xmlns:p14="http://schemas.microsoft.com/office/powerpoint/2010/main" val="4015337456"/>
              </p:ext>
            </p:extLst>
          </p:nvPr>
        </p:nvGraphicFramePr>
        <p:xfrm>
          <a:off x="385037" y="2601745"/>
          <a:ext cx="8410217" cy="140929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74637">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74637">
                <a:tc>
                  <a:txBody>
                    <a:bodyPr/>
                    <a:lstStyle/>
                    <a:p>
                      <a:pPr algn="ctr"/>
                      <a:r>
                        <a:rPr lang="en-US" sz="1200" b="1" dirty="0" smtClean="0"/>
                        <a:t>Multiple Individual Owners</a:t>
                      </a:r>
                      <a:endParaRPr lang="en-IN" sz="1200" b="1" dirty="0"/>
                    </a:p>
                  </a:txBody>
                  <a:tcPr marL="85423" marR="85423" marT="34290" marB="34290" anchor="ctr"/>
                </a:tc>
                <a:tc>
                  <a:txBody>
                    <a:bodyPr/>
                    <a:lstStyle/>
                    <a:p>
                      <a:pPr algn="ctr"/>
                      <a:r>
                        <a:rPr lang="en-US" sz="1200" b="1" dirty="0" smtClean="0"/>
                        <a:t>41.7</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9.11 L</a:t>
                      </a:r>
                      <a:endParaRPr lang="en-IN" sz="1200" b="1" dirty="0"/>
                    </a:p>
                  </a:txBody>
                  <a:tcPr marL="85423" marR="85423" marT="34290" marB="34290" anchor="ctr"/>
                </a:tc>
                <a:tc>
                  <a:txBody>
                    <a:bodyPr/>
                    <a:lstStyle/>
                    <a:p>
                      <a:pPr algn="ctr"/>
                      <a:r>
                        <a:rPr lang="en-US" sz="1200" b="1" dirty="0" err="1" smtClean="0"/>
                        <a:t>Rs</a:t>
                      </a:r>
                      <a:r>
                        <a:rPr lang="en-US" sz="1200" b="1" dirty="0" smtClean="0"/>
                        <a:t>. 71.3</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9.83</a:t>
                      </a:r>
                      <a:r>
                        <a:rPr lang="en-US" sz="1200" b="1" baseline="0" dirty="0" smtClean="0"/>
                        <a:t> L</a:t>
                      </a:r>
                      <a:endParaRPr lang="en-IN" sz="1200" b="1" dirty="0"/>
                    </a:p>
                  </a:txBody>
                  <a:tcPr marL="85423" marR="85423" marT="34290" marB="34290" anchor="ctr"/>
                </a:tc>
              </a:tr>
              <a:tr h="460022">
                <a:tc>
                  <a:txBody>
                    <a:bodyPr/>
                    <a:lstStyle/>
                    <a:p>
                      <a:pPr algn="ctr"/>
                      <a:r>
                        <a:rPr lang="en-US" sz="1200" b="1" dirty="0" smtClean="0"/>
                        <a:t>Multiple</a:t>
                      </a:r>
                      <a:r>
                        <a:rPr lang="en-US" sz="1200" b="1" baseline="0" dirty="0" smtClean="0"/>
                        <a:t> Corporate</a:t>
                      </a:r>
                      <a:r>
                        <a:rPr lang="en-US" sz="1200" b="1" dirty="0" smtClean="0"/>
                        <a:t> Owners</a:t>
                      </a:r>
                      <a:endParaRPr lang="en-IN" sz="1200" b="1" dirty="0"/>
                    </a:p>
                  </a:txBody>
                  <a:tcPr marL="85423" marR="85423" marT="34290" marB="34290" anchor="ctr"/>
                </a:tc>
                <a:tc>
                  <a:txBody>
                    <a:bodyPr/>
                    <a:lstStyle/>
                    <a:p>
                      <a:pPr algn="ctr"/>
                      <a:r>
                        <a:rPr lang="en-US" sz="1200" b="1" dirty="0" smtClean="0"/>
                        <a:t>5.6</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 9.92</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1.26</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11.19</a:t>
                      </a:r>
                      <a:r>
                        <a:rPr lang="en-US" sz="1200" b="1" baseline="0" dirty="0" smtClean="0"/>
                        <a:t> L</a:t>
                      </a:r>
                      <a:endParaRPr lang="en-IN" sz="1200" b="1" dirty="0"/>
                    </a:p>
                  </a:txBody>
                  <a:tcPr marL="85423" marR="85423" marT="34290" marB="34290" anchor="ctr"/>
                </a:tc>
              </a:tr>
            </a:tbl>
          </a:graphicData>
        </a:graphic>
      </p:graphicFrame>
      <p:sp>
        <p:nvSpPr>
          <p:cNvPr id="7" name="TextBox 6"/>
          <p:cNvSpPr txBox="1"/>
          <p:nvPr/>
        </p:nvSpPr>
        <p:spPr>
          <a:xfrm>
            <a:off x="424542" y="4272151"/>
            <a:ext cx="8284029" cy="46166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Single Corporate owners have a higher CLTV (16% more) than Single Corporate owners</a:t>
            </a:r>
          </a:p>
          <a:p>
            <a:pPr marL="171450" indent="-171450">
              <a:buFont typeface="Arial" panose="020B0604020202020204" pitchFamily="34" charset="0"/>
              <a:buChar char="•"/>
            </a:pPr>
            <a:endParaRPr lang="en-US" sz="1200" b="1" dirty="0" smtClean="0">
              <a:solidFill>
                <a:schemeClr val="tx1">
                  <a:lumMod val="75000"/>
                </a:schemeClr>
              </a:solidFill>
            </a:endParaRPr>
          </a:p>
        </p:txBody>
      </p:sp>
    </p:spTree>
    <p:extLst>
      <p:ext uri="{BB962C8B-B14F-4D97-AF65-F5344CB8AC3E}">
        <p14:creationId xmlns:p14="http://schemas.microsoft.com/office/powerpoint/2010/main" val="1830252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6" name="Title 5"/>
          <p:cNvSpPr txBox="1">
            <a:spLocks/>
          </p:cNvSpPr>
          <p:nvPr/>
        </p:nvSpPr>
        <p:spPr>
          <a:xfrm>
            <a:off x="2598785" y="329787"/>
            <a:ext cx="6371044" cy="369332"/>
          </a:xfrm>
          <a:prstGeom prst="rect">
            <a:avLst/>
          </a:prstGeom>
        </p:spPr>
        <p:txBody>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sz="2400" dirty="0" smtClean="0"/>
              <a:t>Proposed components of Mahindra CLTV</a:t>
            </a:r>
            <a:endParaRPr lang="en-IN" sz="2400" dirty="0"/>
          </a:p>
        </p:txBody>
      </p:sp>
      <p:graphicFrame>
        <p:nvGraphicFramePr>
          <p:cNvPr id="7" name="Diagram 6"/>
          <p:cNvGraphicFramePr/>
          <p:nvPr>
            <p:extLst>
              <p:ext uri="{D42A27DB-BD31-4B8C-83A1-F6EECF244321}">
                <p14:modId xmlns:p14="http://schemas.microsoft.com/office/powerpoint/2010/main" val="2054612631"/>
              </p:ext>
            </p:extLst>
          </p:nvPr>
        </p:nvGraphicFramePr>
        <p:xfrm>
          <a:off x="123954" y="1030382"/>
          <a:ext cx="2210891" cy="3989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p:cNvGrpSpPr/>
          <p:nvPr/>
        </p:nvGrpSpPr>
        <p:grpSpPr>
          <a:xfrm>
            <a:off x="2579959" y="1599317"/>
            <a:ext cx="6479598" cy="2064126"/>
            <a:chOff x="2917385" y="1640018"/>
            <a:chExt cx="6479598" cy="2064126"/>
          </a:xfrm>
        </p:grpSpPr>
        <p:grpSp>
          <p:nvGrpSpPr>
            <p:cNvPr id="9" name="Group 8"/>
            <p:cNvGrpSpPr/>
            <p:nvPr/>
          </p:nvGrpSpPr>
          <p:grpSpPr>
            <a:xfrm>
              <a:off x="2917385" y="1640018"/>
              <a:ext cx="6479598" cy="2064126"/>
              <a:chOff x="-273294" y="2571750"/>
              <a:chExt cx="9021758" cy="1760115"/>
            </a:xfrm>
          </p:grpSpPr>
          <p:cxnSp>
            <p:nvCxnSpPr>
              <p:cNvPr id="25" name="Straight Arrow Connector 24"/>
              <p:cNvCxnSpPr/>
              <p:nvPr/>
            </p:nvCxnSpPr>
            <p:spPr>
              <a:xfrm>
                <a:off x="611560" y="3445561"/>
                <a:ext cx="7668852" cy="9715"/>
              </a:xfrm>
              <a:prstGeom prst="straightConnector1">
                <a:avLst/>
              </a:prstGeom>
              <a:ln>
                <a:solidFill>
                  <a:srgbClr val="002060"/>
                </a:solidFill>
                <a:headEnd type="diamond"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4394075" y="2715766"/>
                <a:ext cx="1251" cy="110654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611560" y="4054867"/>
                <a:ext cx="7288769" cy="276998"/>
                <a:chOff x="727112" y="3694827"/>
                <a:chExt cx="7288769" cy="276998"/>
              </a:xfrm>
            </p:grpSpPr>
            <p:cxnSp>
              <p:nvCxnSpPr>
                <p:cNvPr id="47" name="Straight Arrow Connector 46"/>
                <p:cNvCxnSpPr/>
                <p:nvPr/>
              </p:nvCxnSpPr>
              <p:spPr>
                <a:xfrm>
                  <a:off x="727112" y="3971825"/>
                  <a:ext cx="7288769" cy="0"/>
                </a:xfrm>
                <a:prstGeom prst="straightConnector1">
                  <a:avLst/>
                </a:prstGeom>
                <a:ln>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344003" y="3694827"/>
                  <a:ext cx="4320481" cy="196834"/>
                </a:xfrm>
                <a:prstGeom prst="rect">
                  <a:avLst/>
                </a:prstGeom>
                <a:noFill/>
              </p:spPr>
              <p:txBody>
                <a:bodyPr wrap="square" rtlCol="0">
                  <a:spAutoFit/>
                </a:bodyPr>
                <a:lstStyle/>
                <a:p>
                  <a:pPr algn="ctr" defTabSz="914400"/>
                  <a:r>
                    <a:rPr lang="en-US" sz="900" b="1" dirty="0">
                      <a:solidFill>
                        <a:srgbClr val="414042"/>
                      </a:solidFill>
                    </a:rPr>
                    <a:t>Length of the Relationship with the Customer</a:t>
                  </a:r>
                  <a:endParaRPr lang="en-IN" sz="900" b="1" dirty="0">
                    <a:solidFill>
                      <a:srgbClr val="414042"/>
                    </a:solidFill>
                  </a:endParaRPr>
                </a:p>
              </p:txBody>
            </p:sp>
          </p:grpSp>
          <p:sp>
            <p:nvSpPr>
              <p:cNvPr id="28" name="TextBox 27"/>
              <p:cNvSpPr txBox="1"/>
              <p:nvPr/>
            </p:nvSpPr>
            <p:spPr>
              <a:xfrm>
                <a:off x="2990326" y="3867894"/>
                <a:ext cx="2877819" cy="196834"/>
              </a:xfrm>
              <a:prstGeom prst="rect">
                <a:avLst/>
              </a:prstGeom>
              <a:noFill/>
            </p:spPr>
            <p:txBody>
              <a:bodyPr wrap="square" rtlCol="0">
                <a:spAutoFit/>
              </a:bodyPr>
              <a:lstStyle/>
              <a:p>
                <a:pPr algn="ctr" defTabSz="914400"/>
                <a:r>
                  <a:rPr lang="en-US" sz="900" b="1" dirty="0">
                    <a:solidFill>
                      <a:srgbClr val="414042"/>
                    </a:solidFill>
                  </a:rPr>
                  <a:t>Present Day</a:t>
                </a:r>
                <a:endParaRPr lang="en-IN" sz="900" b="1" dirty="0">
                  <a:solidFill>
                    <a:srgbClr val="414042"/>
                  </a:solidFill>
                </a:endParaRPr>
              </a:p>
            </p:txBody>
          </p:sp>
          <p:sp>
            <p:nvSpPr>
              <p:cNvPr id="29" name="TextBox 28"/>
              <p:cNvSpPr txBox="1"/>
              <p:nvPr/>
            </p:nvSpPr>
            <p:spPr>
              <a:xfrm>
                <a:off x="-273294" y="3618534"/>
                <a:ext cx="1607840" cy="288691"/>
              </a:xfrm>
              <a:prstGeom prst="rect">
                <a:avLst/>
              </a:prstGeom>
              <a:noFill/>
            </p:spPr>
            <p:txBody>
              <a:bodyPr wrap="square" rtlCol="0">
                <a:spAutoFit/>
              </a:bodyPr>
              <a:lstStyle/>
              <a:p>
                <a:pPr algn="ctr" defTabSz="914400"/>
                <a:r>
                  <a:rPr lang="en-US" sz="800" b="1" dirty="0">
                    <a:solidFill>
                      <a:srgbClr val="414042"/>
                    </a:solidFill>
                  </a:rPr>
                  <a:t>Date of </a:t>
                </a:r>
              </a:p>
              <a:p>
                <a:pPr algn="ctr" defTabSz="914400"/>
                <a:r>
                  <a:rPr lang="en-US" sz="800" b="1" dirty="0">
                    <a:solidFill>
                      <a:srgbClr val="414042"/>
                    </a:solidFill>
                  </a:rPr>
                  <a:t>Vehicle Purchase</a:t>
                </a:r>
                <a:endParaRPr lang="en-IN" sz="800" b="1" dirty="0">
                  <a:solidFill>
                    <a:srgbClr val="414042"/>
                  </a:solidFill>
                </a:endParaRPr>
              </a:p>
            </p:txBody>
          </p:sp>
          <p:sp>
            <p:nvSpPr>
              <p:cNvPr id="30" name="Isosceles Triangle 29"/>
              <p:cNvSpPr/>
              <p:nvPr/>
            </p:nvSpPr>
            <p:spPr>
              <a:xfrm rot="5400000">
                <a:off x="8100392" y="3291828"/>
                <a:ext cx="360040" cy="288032"/>
              </a:xfrm>
              <a:prstGeom prst="triangl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14400"/>
                <a:endParaRPr lang="en-IN" sz="900" dirty="0">
                  <a:solidFill>
                    <a:prstClr val="white"/>
                  </a:solidFill>
                  <a:latin typeface="PT Sans" pitchFamily="34" charset="0"/>
                </a:endParaRPr>
              </a:p>
            </p:txBody>
          </p:sp>
          <p:cxnSp>
            <p:nvCxnSpPr>
              <p:cNvPr id="31" name="Straight Connector 30"/>
              <p:cNvCxnSpPr/>
              <p:nvPr/>
            </p:nvCxnSpPr>
            <p:spPr>
              <a:xfrm>
                <a:off x="1128423" y="3165223"/>
                <a:ext cx="0" cy="46805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28451" y="3180891"/>
                <a:ext cx="0" cy="46805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932040" y="3208936"/>
                <a:ext cx="0" cy="46805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156176" y="3219822"/>
                <a:ext cx="0" cy="46805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52320" y="3219822"/>
                <a:ext cx="0" cy="46805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606" y="2935698"/>
                <a:ext cx="890980" cy="183713"/>
              </a:xfrm>
              <a:prstGeom prst="rect">
                <a:avLst/>
              </a:prstGeom>
              <a:noFill/>
            </p:spPr>
            <p:txBody>
              <a:bodyPr wrap="none" rtlCol="0">
                <a:spAutoFit/>
              </a:bodyPr>
              <a:lstStyle/>
              <a:p>
                <a:pPr defTabSz="914400"/>
                <a:r>
                  <a:rPr lang="en-US" sz="800" b="1" dirty="0">
                    <a:solidFill>
                      <a:srgbClr val="414042"/>
                    </a:solidFill>
                  </a:rPr>
                  <a:t>Service 1</a:t>
                </a:r>
                <a:endParaRPr lang="en-IN" sz="800" b="1" dirty="0">
                  <a:solidFill>
                    <a:srgbClr val="414042"/>
                  </a:solidFill>
                </a:endParaRPr>
              </a:p>
            </p:txBody>
          </p:sp>
          <p:sp>
            <p:nvSpPr>
              <p:cNvPr id="37" name="TextBox 36"/>
              <p:cNvSpPr txBox="1"/>
              <p:nvPr/>
            </p:nvSpPr>
            <p:spPr>
              <a:xfrm>
                <a:off x="1616379" y="2931466"/>
                <a:ext cx="890980" cy="183713"/>
              </a:xfrm>
              <a:prstGeom prst="rect">
                <a:avLst/>
              </a:prstGeom>
              <a:noFill/>
            </p:spPr>
            <p:txBody>
              <a:bodyPr wrap="none" rtlCol="0">
                <a:spAutoFit/>
              </a:bodyPr>
              <a:lstStyle/>
              <a:p>
                <a:pPr defTabSz="914400"/>
                <a:r>
                  <a:rPr lang="en-US" sz="800" b="1" dirty="0">
                    <a:solidFill>
                      <a:srgbClr val="414042"/>
                    </a:solidFill>
                  </a:rPr>
                  <a:t>Service 2</a:t>
                </a:r>
                <a:endParaRPr lang="en-IN" sz="800" b="1" dirty="0">
                  <a:solidFill>
                    <a:srgbClr val="414042"/>
                  </a:solidFill>
                </a:endParaRPr>
              </a:p>
            </p:txBody>
          </p:sp>
          <p:sp>
            <p:nvSpPr>
              <p:cNvPr id="38" name="TextBox 37"/>
              <p:cNvSpPr txBox="1"/>
              <p:nvPr/>
            </p:nvSpPr>
            <p:spPr>
              <a:xfrm>
                <a:off x="4476200" y="2935698"/>
                <a:ext cx="951242" cy="288691"/>
              </a:xfrm>
              <a:prstGeom prst="rect">
                <a:avLst/>
              </a:prstGeom>
              <a:noFill/>
            </p:spPr>
            <p:txBody>
              <a:bodyPr wrap="none" rtlCol="0">
                <a:spAutoFit/>
              </a:bodyPr>
              <a:lstStyle/>
              <a:p>
                <a:pPr defTabSz="914400"/>
                <a:r>
                  <a:rPr lang="en-US" sz="800" b="1" dirty="0">
                    <a:solidFill>
                      <a:srgbClr val="414042"/>
                    </a:solidFill>
                  </a:rPr>
                  <a:t>Predicted </a:t>
                </a:r>
              </a:p>
              <a:p>
                <a:pPr defTabSz="914400"/>
                <a:r>
                  <a:rPr lang="en-US" sz="800" b="1" dirty="0">
                    <a:solidFill>
                      <a:srgbClr val="414042"/>
                    </a:solidFill>
                  </a:rPr>
                  <a:t>Service 1</a:t>
                </a:r>
                <a:endParaRPr lang="en-IN" sz="800" b="1" dirty="0">
                  <a:solidFill>
                    <a:srgbClr val="414042"/>
                  </a:solidFill>
                </a:endParaRPr>
              </a:p>
            </p:txBody>
          </p:sp>
          <p:sp>
            <p:nvSpPr>
              <p:cNvPr id="39" name="TextBox 38"/>
              <p:cNvSpPr txBox="1"/>
              <p:nvPr/>
            </p:nvSpPr>
            <p:spPr>
              <a:xfrm>
                <a:off x="5744188" y="2939892"/>
                <a:ext cx="951242" cy="288691"/>
              </a:xfrm>
              <a:prstGeom prst="rect">
                <a:avLst/>
              </a:prstGeom>
              <a:noFill/>
            </p:spPr>
            <p:txBody>
              <a:bodyPr wrap="none" rtlCol="0">
                <a:spAutoFit/>
              </a:bodyPr>
              <a:lstStyle/>
              <a:p>
                <a:pPr defTabSz="914400"/>
                <a:r>
                  <a:rPr lang="en-US" sz="800" b="1" dirty="0">
                    <a:solidFill>
                      <a:srgbClr val="414042"/>
                    </a:solidFill>
                  </a:rPr>
                  <a:t>Predicted </a:t>
                </a:r>
              </a:p>
              <a:p>
                <a:pPr defTabSz="914400"/>
                <a:r>
                  <a:rPr lang="en-US" sz="800" b="1" dirty="0">
                    <a:solidFill>
                      <a:srgbClr val="414042"/>
                    </a:solidFill>
                  </a:rPr>
                  <a:t>Service 2</a:t>
                </a:r>
                <a:endParaRPr lang="en-IN" sz="800" b="1" dirty="0">
                  <a:solidFill>
                    <a:srgbClr val="414042"/>
                  </a:solidFill>
                </a:endParaRPr>
              </a:p>
            </p:txBody>
          </p:sp>
          <p:sp>
            <p:nvSpPr>
              <p:cNvPr id="40" name="TextBox 39"/>
              <p:cNvSpPr txBox="1"/>
              <p:nvPr/>
            </p:nvSpPr>
            <p:spPr>
              <a:xfrm>
                <a:off x="7081064" y="2939892"/>
                <a:ext cx="951242" cy="288691"/>
              </a:xfrm>
              <a:prstGeom prst="rect">
                <a:avLst/>
              </a:prstGeom>
              <a:noFill/>
            </p:spPr>
            <p:txBody>
              <a:bodyPr wrap="none" rtlCol="0">
                <a:spAutoFit/>
              </a:bodyPr>
              <a:lstStyle/>
              <a:p>
                <a:pPr defTabSz="914400"/>
                <a:r>
                  <a:rPr lang="en-US" sz="800" b="1" dirty="0">
                    <a:solidFill>
                      <a:srgbClr val="414042"/>
                    </a:solidFill>
                  </a:rPr>
                  <a:t>Predicted </a:t>
                </a:r>
              </a:p>
              <a:p>
                <a:pPr defTabSz="914400"/>
                <a:r>
                  <a:rPr lang="en-US" sz="800" b="1" dirty="0">
                    <a:solidFill>
                      <a:srgbClr val="414042"/>
                    </a:solidFill>
                  </a:rPr>
                  <a:t>Referral</a:t>
                </a:r>
                <a:endParaRPr lang="en-IN" sz="800" b="1" dirty="0">
                  <a:solidFill>
                    <a:srgbClr val="414042"/>
                  </a:solidFill>
                </a:endParaRPr>
              </a:p>
            </p:txBody>
          </p:sp>
          <p:grpSp>
            <p:nvGrpSpPr>
              <p:cNvPr id="41" name="Group 40"/>
              <p:cNvGrpSpPr/>
              <p:nvPr/>
            </p:nvGrpSpPr>
            <p:grpSpPr>
              <a:xfrm>
                <a:off x="395536" y="2571750"/>
                <a:ext cx="4320480" cy="288032"/>
                <a:chOff x="2411760" y="3867894"/>
                <a:chExt cx="4320480" cy="288032"/>
              </a:xfrm>
            </p:grpSpPr>
            <p:cxnSp>
              <p:nvCxnSpPr>
                <p:cNvPr id="45" name="Straight Arrow Connector 44"/>
                <p:cNvCxnSpPr/>
                <p:nvPr/>
              </p:nvCxnSpPr>
              <p:spPr>
                <a:xfrm>
                  <a:off x="2627784" y="4155926"/>
                  <a:ext cx="3651920" cy="0"/>
                </a:xfrm>
                <a:prstGeom prst="straightConnector1">
                  <a:avLst/>
                </a:prstGeom>
                <a:ln>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11760" y="3867894"/>
                  <a:ext cx="4320480" cy="196834"/>
                </a:xfrm>
                <a:prstGeom prst="rect">
                  <a:avLst/>
                </a:prstGeom>
                <a:noFill/>
              </p:spPr>
              <p:txBody>
                <a:bodyPr wrap="square" rtlCol="0">
                  <a:spAutoFit/>
                </a:bodyPr>
                <a:lstStyle/>
                <a:p>
                  <a:pPr algn="ctr" defTabSz="914400"/>
                  <a:r>
                    <a:rPr lang="en-US" sz="900" b="1" dirty="0">
                      <a:solidFill>
                        <a:srgbClr val="414042"/>
                      </a:solidFill>
                    </a:rPr>
                    <a:t>Past Value (Generated)</a:t>
                  </a:r>
                  <a:endParaRPr lang="en-IN" sz="900" b="1" dirty="0">
                    <a:solidFill>
                      <a:srgbClr val="414042"/>
                    </a:solidFill>
                  </a:endParaRPr>
                </a:p>
              </p:txBody>
            </p:sp>
          </p:grpSp>
          <p:grpSp>
            <p:nvGrpSpPr>
              <p:cNvPr id="42" name="Group 41"/>
              <p:cNvGrpSpPr/>
              <p:nvPr/>
            </p:nvGrpSpPr>
            <p:grpSpPr>
              <a:xfrm>
                <a:off x="4427984" y="2611100"/>
                <a:ext cx="4320480" cy="288032"/>
                <a:chOff x="2411760" y="3867894"/>
                <a:chExt cx="4320480" cy="288032"/>
              </a:xfrm>
            </p:grpSpPr>
            <p:cxnSp>
              <p:nvCxnSpPr>
                <p:cNvPr id="43" name="Straight Arrow Connector 42"/>
                <p:cNvCxnSpPr/>
                <p:nvPr/>
              </p:nvCxnSpPr>
              <p:spPr>
                <a:xfrm>
                  <a:off x="2504256" y="4129504"/>
                  <a:ext cx="3759932" cy="26422"/>
                </a:xfrm>
                <a:prstGeom prst="straightConnector1">
                  <a:avLst/>
                </a:prstGeom>
                <a:ln>
                  <a:solidFill>
                    <a:srgbClr val="92D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411760" y="3867894"/>
                  <a:ext cx="4320480" cy="196834"/>
                </a:xfrm>
                <a:prstGeom prst="rect">
                  <a:avLst/>
                </a:prstGeom>
                <a:noFill/>
              </p:spPr>
              <p:txBody>
                <a:bodyPr wrap="square" rtlCol="0">
                  <a:spAutoFit/>
                </a:bodyPr>
                <a:lstStyle/>
                <a:p>
                  <a:pPr algn="ctr" defTabSz="914400"/>
                  <a:r>
                    <a:rPr lang="en-US" sz="900" b="1" dirty="0">
                      <a:solidFill>
                        <a:srgbClr val="414042"/>
                      </a:solidFill>
                    </a:rPr>
                    <a:t>Future Value (Predicted)</a:t>
                  </a:r>
                  <a:endParaRPr lang="en-IN" sz="900" b="1" dirty="0">
                    <a:solidFill>
                      <a:srgbClr val="414042"/>
                    </a:solidFill>
                  </a:endParaRPr>
                </a:p>
              </p:txBody>
            </p:sp>
          </p:grpSp>
        </p:grpSp>
        <p:cxnSp>
          <p:nvCxnSpPr>
            <p:cNvPr id="14" name="Straight Connector 13"/>
            <p:cNvCxnSpPr/>
            <p:nvPr/>
          </p:nvCxnSpPr>
          <p:spPr>
            <a:xfrm>
              <a:off x="5503600" y="2306385"/>
              <a:ext cx="0" cy="54889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36957" y="2115555"/>
              <a:ext cx="528030" cy="192360"/>
            </a:xfrm>
            <a:prstGeom prst="rect">
              <a:avLst/>
            </a:prstGeom>
            <a:noFill/>
          </p:spPr>
          <p:txBody>
            <a:bodyPr wrap="none" lIns="68580" tIns="34290" rIns="68580" bIns="34290" rtlCol="0">
              <a:spAutoFit/>
            </a:bodyPr>
            <a:lstStyle/>
            <a:p>
              <a:pPr defTabSz="914400"/>
              <a:r>
                <a:rPr lang="en-US" sz="800" b="1" dirty="0">
                  <a:solidFill>
                    <a:srgbClr val="414042"/>
                  </a:solidFill>
                </a:rPr>
                <a:t>Referral</a:t>
              </a:r>
              <a:endParaRPr lang="en-IN" sz="800" b="1" dirty="0">
                <a:solidFill>
                  <a:srgbClr val="414042"/>
                </a:solidFill>
              </a:endParaRPr>
            </a:p>
          </p:txBody>
        </p:sp>
        <p:sp>
          <p:nvSpPr>
            <p:cNvPr id="16" name="TextBox 15"/>
            <p:cNvSpPr txBox="1"/>
            <p:nvPr/>
          </p:nvSpPr>
          <p:spPr>
            <a:xfrm>
              <a:off x="5653393" y="2936155"/>
              <a:ext cx="499176" cy="192360"/>
            </a:xfrm>
            <a:prstGeom prst="rect">
              <a:avLst/>
            </a:prstGeom>
            <a:noFill/>
          </p:spPr>
          <p:txBody>
            <a:bodyPr wrap="none" lIns="68580" tIns="34290" rIns="68580" bIns="34290" rtlCol="0">
              <a:spAutoFit/>
            </a:bodyPr>
            <a:lstStyle/>
            <a:p>
              <a:pPr defTabSz="914400"/>
              <a:r>
                <a:rPr lang="en-US" sz="800" b="1" dirty="0">
                  <a:solidFill>
                    <a:srgbClr val="414042"/>
                  </a:solidFill>
                </a:rPr>
                <a:t>Loyalty</a:t>
              </a:r>
              <a:endParaRPr lang="en-IN" sz="800" b="1" dirty="0">
                <a:solidFill>
                  <a:srgbClr val="414042"/>
                </a:solidFill>
              </a:endParaRPr>
            </a:p>
          </p:txBody>
        </p:sp>
        <p:cxnSp>
          <p:nvCxnSpPr>
            <p:cNvPr id="17" name="Straight Connector 16"/>
            <p:cNvCxnSpPr/>
            <p:nvPr/>
          </p:nvCxnSpPr>
          <p:spPr>
            <a:xfrm>
              <a:off x="5938818" y="2318711"/>
              <a:ext cx="0" cy="54889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787836" y="2417925"/>
              <a:ext cx="0" cy="54889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69985" y="3021536"/>
              <a:ext cx="696344" cy="346249"/>
            </a:xfrm>
            <a:prstGeom prst="rect">
              <a:avLst/>
            </a:prstGeom>
            <a:noFill/>
          </p:spPr>
          <p:txBody>
            <a:bodyPr wrap="none" lIns="68580" tIns="34290" rIns="68580" bIns="34290" rtlCol="0">
              <a:spAutoFit/>
            </a:bodyPr>
            <a:lstStyle/>
            <a:p>
              <a:pPr defTabSz="914400"/>
              <a:r>
                <a:rPr lang="en-US" sz="900" b="1" dirty="0">
                  <a:solidFill>
                    <a:srgbClr val="414042"/>
                  </a:solidFill>
                </a:rPr>
                <a:t>Predicted </a:t>
              </a:r>
            </a:p>
            <a:p>
              <a:pPr defTabSz="914400"/>
              <a:r>
                <a:rPr lang="en-US" sz="900" b="1" dirty="0">
                  <a:solidFill>
                    <a:srgbClr val="414042"/>
                  </a:solidFill>
                </a:rPr>
                <a:t>Loyalty</a:t>
              </a:r>
              <a:endParaRPr lang="en-IN" sz="900" b="1" dirty="0">
                <a:solidFill>
                  <a:srgbClr val="414042"/>
                </a:solidFill>
              </a:endParaRPr>
            </a:p>
          </p:txBody>
        </p:sp>
        <p:sp>
          <p:nvSpPr>
            <p:cNvPr id="24" name="Isosceles Triangle 23"/>
            <p:cNvSpPr/>
            <p:nvPr/>
          </p:nvSpPr>
          <p:spPr>
            <a:xfrm rot="16200000">
              <a:off x="3290074" y="2565420"/>
              <a:ext cx="422227" cy="206870"/>
            </a:xfrm>
            <a:prstGeom prst="triangle">
              <a:avLst/>
            </a:prstGeom>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defTabSz="914400"/>
              <a:endParaRPr lang="en-IN" sz="900" dirty="0">
                <a:solidFill>
                  <a:prstClr val="white"/>
                </a:solidFill>
                <a:latin typeface="PT Sans" pitchFamily="34" charset="0"/>
              </a:endParaRPr>
            </a:p>
          </p:txBody>
        </p:sp>
      </p:grpSp>
    </p:spTree>
    <p:extLst>
      <p:ext uri="{BB962C8B-B14F-4D97-AF65-F5344CB8AC3E}">
        <p14:creationId xmlns:p14="http://schemas.microsoft.com/office/powerpoint/2010/main" val="423171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p:txBody>
          <a:bodyPr/>
          <a:lstStyle/>
          <a:p>
            <a:r>
              <a:rPr lang="en-US" dirty="0" smtClean="0"/>
              <a:t>CLTV</a:t>
            </a:r>
            <a:endParaRPr lang="en-IN" dirty="0"/>
          </a:p>
        </p:txBody>
      </p:sp>
      <p:sp>
        <p:nvSpPr>
          <p:cNvPr id="3" name="Title 7"/>
          <p:cNvSpPr txBox="1">
            <a:spLocks/>
          </p:cNvSpPr>
          <p:nvPr/>
        </p:nvSpPr>
        <p:spPr>
          <a:xfrm>
            <a:off x="2045971" y="367162"/>
            <a:ext cx="7098030"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Single &amp; Multiple Split of Individual/ Corporate-XUV</a:t>
            </a:r>
            <a:endParaRPr lang="en-IN" dirty="0"/>
          </a:p>
        </p:txBody>
      </p:sp>
      <p:graphicFrame>
        <p:nvGraphicFramePr>
          <p:cNvPr id="5" name="Content Placeholder 10"/>
          <p:cNvGraphicFramePr>
            <a:graphicFrameLocks/>
          </p:cNvGraphicFramePr>
          <p:nvPr>
            <p:extLst>
              <p:ext uri="{D42A27DB-BD31-4B8C-83A1-F6EECF244321}">
                <p14:modId xmlns:p14="http://schemas.microsoft.com/office/powerpoint/2010/main" val="4195386252"/>
              </p:ext>
            </p:extLst>
          </p:nvPr>
        </p:nvGraphicFramePr>
        <p:xfrm>
          <a:off x="381227" y="1154390"/>
          <a:ext cx="8410217" cy="131175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38708">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38708">
                <a:tc>
                  <a:txBody>
                    <a:bodyPr/>
                    <a:lstStyle/>
                    <a:p>
                      <a:pPr algn="ctr"/>
                      <a:r>
                        <a:rPr lang="en-US" sz="1200" b="1" dirty="0" smtClean="0"/>
                        <a:t>Single</a:t>
                      </a:r>
                      <a:r>
                        <a:rPr lang="en-US" sz="1200" b="1" baseline="0" dirty="0" smtClean="0"/>
                        <a:t> </a:t>
                      </a:r>
                      <a:r>
                        <a:rPr lang="en-US" sz="1200" b="1" dirty="0" smtClean="0"/>
                        <a:t>Individual Owners</a:t>
                      </a:r>
                      <a:endParaRPr lang="en-IN" sz="1200" b="1" dirty="0"/>
                    </a:p>
                  </a:txBody>
                  <a:tcPr marL="85423" marR="85423" marT="34290" marB="34290" anchor="ctr"/>
                </a:tc>
                <a:tc>
                  <a:txBody>
                    <a:bodyPr/>
                    <a:lstStyle/>
                    <a:p>
                      <a:pPr algn="ctr"/>
                      <a:r>
                        <a:rPr lang="en-US" sz="1200" b="1" dirty="0" smtClean="0"/>
                        <a:t>1.12 L</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17.35 L</a:t>
                      </a:r>
                      <a:endParaRPr lang="en-IN" sz="1200" b="1" dirty="0"/>
                    </a:p>
                  </a:txBody>
                  <a:tcPr marL="85423" marR="85423" marT="34290" marB="34290" anchor="ctr"/>
                </a:tc>
                <a:tc>
                  <a:txBody>
                    <a:bodyPr/>
                    <a:lstStyle/>
                    <a:p>
                      <a:pPr algn="ctr"/>
                      <a:r>
                        <a:rPr lang="en-US" sz="1200" b="1" dirty="0" err="1" smtClean="0"/>
                        <a:t>Rs</a:t>
                      </a:r>
                      <a:r>
                        <a:rPr lang="en-US" sz="1200" b="1" dirty="0" smtClean="0"/>
                        <a:t>. 1.53</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18.88</a:t>
                      </a:r>
                      <a:r>
                        <a:rPr lang="en-US" sz="1200" b="1" baseline="0" dirty="0" smtClean="0"/>
                        <a:t> L</a:t>
                      </a:r>
                      <a:endParaRPr lang="en-IN" sz="1200" b="1" dirty="0"/>
                    </a:p>
                  </a:txBody>
                  <a:tcPr marL="85423" marR="85423" marT="34290" marB="34290" anchor="ctr"/>
                </a:tc>
              </a:tr>
              <a:tr h="425199">
                <a:tc>
                  <a:txBody>
                    <a:bodyPr/>
                    <a:lstStyle/>
                    <a:p>
                      <a:pPr algn="ctr"/>
                      <a:r>
                        <a:rPr lang="en-US" sz="1200" b="1" dirty="0" smtClean="0"/>
                        <a:t>Single Corporate Owners</a:t>
                      </a:r>
                      <a:endParaRPr lang="en-IN" sz="1200" b="1" dirty="0"/>
                    </a:p>
                  </a:txBody>
                  <a:tcPr marL="85423" marR="85423" marT="34290" marB="34290" anchor="ctr"/>
                </a:tc>
                <a:tc>
                  <a:txBody>
                    <a:bodyPr/>
                    <a:lstStyle/>
                    <a:p>
                      <a:pPr algn="ctr"/>
                      <a:r>
                        <a:rPr lang="en-US" sz="1200" b="1" dirty="0" smtClean="0"/>
                        <a:t>38 K</a:t>
                      </a:r>
                      <a:endParaRPr lang="en-IN" sz="1200" b="1" dirty="0"/>
                    </a:p>
                  </a:txBody>
                  <a:tcPr marL="85423" marR="85423" marT="34290" marB="34290" anchor="ctr"/>
                </a:tc>
                <a:tc>
                  <a:txBody>
                    <a:bodyPr/>
                    <a:lstStyle/>
                    <a:p>
                      <a:pPr algn="ctr"/>
                      <a:r>
                        <a:rPr lang="en-US" sz="1200" b="1" dirty="0" err="1" smtClean="0"/>
                        <a:t>Rs</a:t>
                      </a:r>
                      <a:r>
                        <a:rPr lang="en-US" sz="1200" b="1" dirty="0" smtClean="0"/>
                        <a:t>. 17.27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1.13</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18.41</a:t>
                      </a:r>
                      <a:r>
                        <a:rPr lang="en-US" sz="1200" b="1" baseline="0" dirty="0" smtClean="0"/>
                        <a:t> L</a:t>
                      </a:r>
                      <a:endParaRPr lang="en-IN" sz="1200" b="1" dirty="0"/>
                    </a:p>
                  </a:txBody>
                  <a:tcPr marL="85423" marR="85423" marT="34290" marB="34290" anchor="ctr"/>
                </a:tc>
              </a:tr>
            </a:tbl>
          </a:graphicData>
        </a:graphic>
      </p:graphicFrame>
      <p:graphicFrame>
        <p:nvGraphicFramePr>
          <p:cNvPr id="6" name="Content Placeholder 10"/>
          <p:cNvGraphicFramePr>
            <a:graphicFrameLocks/>
          </p:cNvGraphicFramePr>
          <p:nvPr>
            <p:extLst>
              <p:ext uri="{D42A27DB-BD31-4B8C-83A1-F6EECF244321}">
                <p14:modId xmlns:p14="http://schemas.microsoft.com/office/powerpoint/2010/main" val="1595118474"/>
              </p:ext>
            </p:extLst>
          </p:nvPr>
        </p:nvGraphicFramePr>
        <p:xfrm>
          <a:off x="385037" y="2601745"/>
          <a:ext cx="8410217" cy="1409296"/>
        </p:xfrm>
        <a:graphic>
          <a:graphicData uri="http://schemas.openxmlformats.org/drawingml/2006/table">
            <a:tbl>
              <a:tblPr firstRow="1" bandRow="1">
                <a:tableStyleId>{5C22544A-7EE6-4342-B048-85BDC9FD1C3A}</a:tableStyleId>
              </a:tblPr>
              <a:tblGrid>
                <a:gridCol w="1531885"/>
                <a:gridCol w="1719583"/>
                <a:gridCol w="1719583"/>
                <a:gridCol w="1719583"/>
                <a:gridCol w="1719583"/>
              </a:tblGrid>
              <a:tr h="474637">
                <a:tc>
                  <a:txBody>
                    <a:bodyPr/>
                    <a:lstStyle/>
                    <a:p>
                      <a:pPr algn="ctr"/>
                      <a:r>
                        <a:rPr lang="en-US" sz="1200" dirty="0" smtClean="0"/>
                        <a:t>Parameter</a:t>
                      </a:r>
                      <a:endParaRPr lang="en-IN" sz="1200" dirty="0"/>
                    </a:p>
                  </a:txBody>
                  <a:tcPr marL="85423" marR="85423" marT="34290" marB="34290" anchor="ctr"/>
                </a:tc>
                <a:tc>
                  <a:txBody>
                    <a:bodyPr/>
                    <a:lstStyle/>
                    <a:p>
                      <a:pPr algn="ctr"/>
                      <a:r>
                        <a:rPr lang="en-US" sz="1200" dirty="0" smtClean="0"/>
                        <a:t>Number of Customers</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Past CLTV</a:t>
                      </a:r>
                      <a:endParaRPr lang="en-IN" sz="1200" dirty="0"/>
                    </a:p>
                  </a:txBody>
                  <a:tcPr marL="85423" marR="85423" marT="34290" marB="34290" anchor="ctr"/>
                </a:tc>
                <a:tc>
                  <a:txBody>
                    <a:bodyPr/>
                    <a:lstStyle/>
                    <a:p>
                      <a:pPr algn="ctr"/>
                      <a:r>
                        <a:rPr lang="en-US" sz="1200" dirty="0" smtClean="0"/>
                        <a:t>Average of</a:t>
                      </a:r>
                      <a:r>
                        <a:rPr lang="en-US" sz="1200" baseline="0" dirty="0" smtClean="0"/>
                        <a:t> </a:t>
                      </a:r>
                      <a:r>
                        <a:rPr lang="en-US" sz="1200" dirty="0" smtClean="0"/>
                        <a:t>Future CLTV</a:t>
                      </a:r>
                      <a:endParaRPr lang="en-IN" sz="1200" dirty="0"/>
                    </a:p>
                  </a:txBody>
                  <a:tcPr marL="85423" marR="85423" marT="34290" marB="34290" anchor="ctr"/>
                </a:tc>
                <a:tc>
                  <a:txBody>
                    <a:bodyPr/>
                    <a:lstStyle/>
                    <a:p>
                      <a:pPr algn="ctr"/>
                      <a:r>
                        <a:rPr lang="en-US" sz="1200" dirty="0" smtClean="0"/>
                        <a:t>Average of Total CLTV</a:t>
                      </a:r>
                      <a:endParaRPr lang="en-IN" sz="1200" dirty="0"/>
                    </a:p>
                  </a:txBody>
                  <a:tcPr marL="85423" marR="85423" marT="34290" marB="34290" anchor="ctr"/>
                </a:tc>
              </a:tr>
              <a:tr h="474637">
                <a:tc>
                  <a:txBody>
                    <a:bodyPr/>
                    <a:lstStyle/>
                    <a:p>
                      <a:pPr algn="ctr"/>
                      <a:r>
                        <a:rPr lang="en-US" sz="1200" b="1" dirty="0" smtClean="0"/>
                        <a:t>Multiple Individual Owners</a:t>
                      </a:r>
                      <a:endParaRPr lang="en-IN" sz="1200" b="1" dirty="0"/>
                    </a:p>
                  </a:txBody>
                  <a:tcPr marL="85423" marR="85423" marT="34290" marB="34290" anchor="ctr"/>
                </a:tc>
                <a:tc>
                  <a:txBody>
                    <a:bodyPr/>
                    <a:lstStyle/>
                    <a:p>
                      <a:pPr algn="ctr"/>
                      <a:r>
                        <a:rPr lang="en-US" sz="1200" b="1" dirty="0" smtClean="0"/>
                        <a:t>1.7</a:t>
                      </a:r>
                      <a:r>
                        <a:rPr lang="en-US" sz="1200" b="1" baseline="0" dirty="0" smtClean="0"/>
                        <a:t> K</a:t>
                      </a:r>
                      <a:endParaRPr lang="en-IN" sz="1200" b="1" dirty="0"/>
                    </a:p>
                  </a:txBody>
                  <a:tcPr marL="85423" marR="85423" marT="34290" marB="34290" anchor="ctr"/>
                </a:tc>
                <a:tc>
                  <a:txBody>
                    <a:bodyPr/>
                    <a:lstStyle/>
                    <a:p>
                      <a:pPr algn="ctr"/>
                      <a:r>
                        <a:rPr lang="en-US" sz="1200" b="1" dirty="0" err="1" smtClean="0"/>
                        <a:t>Rs</a:t>
                      </a:r>
                      <a:r>
                        <a:rPr lang="en-US" sz="1200" b="1" dirty="0" smtClean="0"/>
                        <a:t>.</a:t>
                      </a:r>
                      <a:r>
                        <a:rPr lang="en-US" sz="1200" b="1" baseline="0" dirty="0" smtClean="0"/>
                        <a:t> 39.91 L</a:t>
                      </a:r>
                      <a:endParaRPr lang="en-IN" sz="1200" b="1" dirty="0"/>
                    </a:p>
                  </a:txBody>
                  <a:tcPr marL="85423" marR="85423" marT="34290" marB="34290" anchor="ctr"/>
                </a:tc>
                <a:tc>
                  <a:txBody>
                    <a:bodyPr/>
                    <a:lstStyle/>
                    <a:p>
                      <a:pPr algn="ctr"/>
                      <a:r>
                        <a:rPr lang="en-US" sz="1200" b="1" dirty="0" err="1" smtClean="0"/>
                        <a:t>Rs</a:t>
                      </a:r>
                      <a:r>
                        <a:rPr lang="en-US" sz="1200" b="1" dirty="0" smtClean="0"/>
                        <a:t>. 4.38</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44.29</a:t>
                      </a:r>
                      <a:r>
                        <a:rPr lang="en-US" sz="1200" b="1" baseline="0" dirty="0" smtClean="0"/>
                        <a:t> L</a:t>
                      </a:r>
                      <a:endParaRPr lang="en-IN" sz="1200" b="1" dirty="0"/>
                    </a:p>
                  </a:txBody>
                  <a:tcPr marL="85423" marR="85423" marT="34290" marB="34290" anchor="ctr"/>
                </a:tc>
              </a:tr>
              <a:tr h="460022">
                <a:tc>
                  <a:txBody>
                    <a:bodyPr/>
                    <a:lstStyle/>
                    <a:p>
                      <a:pPr algn="ctr"/>
                      <a:r>
                        <a:rPr lang="en-US" sz="1200" b="1" dirty="0" smtClean="0"/>
                        <a:t>Multiple</a:t>
                      </a:r>
                      <a:r>
                        <a:rPr lang="en-US" sz="1200" b="1" baseline="0" dirty="0" smtClean="0"/>
                        <a:t> Corporate</a:t>
                      </a:r>
                      <a:r>
                        <a:rPr lang="en-US" sz="1200" b="1" dirty="0" smtClean="0"/>
                        <a:t> Owners</a:t>
                      </a:r>
                      <a:endParaRPr lang="en-IN" sz="1200" b="1" dirty="0"/>
                    </a:p>
                  </a:txBody>
                  <a:tcPr marL="85423" marR="85423" marT="34290" marB="34290" anchor="ctr"/>
                </a:tc>
                <a:tc>
                  <a:txBody>
                    <a:bodyPr/>
                    <a:lstStyle/>
                    <a:p>
                      <a:pPr algn="ctr"/>
                      <a:r>
                        <a:rPr lang="en-US" sz="1200" b="1" dirty="0" smtClean="0"/>
                        <a:t>425</a:t>
                      </a:r>
                      <a:endParaRPr lang="en-IN" sz="1200" b="1" dirty="0"/>
                    </a:p>
                  </a:txBody>
                  <a:tcPr marL="85423" marR="85423" marT="34290" marB="34290" anchor="ctr"/>
                </a:tc>
                <a:tc>
                  <a:txBody>
                    <a:bodyPr/>
                    <a:lstStyle/>
                    <a:p>
                      <a:pPr algn="ctr"/>
                      <a:r>
                        <a:rPr lang="en-US" sz="1200" b="1" dirty="0" err="1" smtClean="0"/>
                        <a:t>Rs</a:t>
                      </a:r>
                      <a:r>
                        <a:rPr lang="en-US" sz="1200" b="1" dirty="0" smtClean="0"/>
                        <a:t>. 44.97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6.07</a:t>
                      </a:r>
                      <a:r>
                        <a:rPr lang="en-US" sz="1200" b="1" baseline="0" dirty="0" smtClean="0"/>
                        <a:t> L</a:t>
                      </a:r>
                      <a:endParaRPr lang="en-IN" sz="1200" b="1" dirty="0"/>
                    </a:p>
                  </a:txBody>
                  <a:tcPr marL="85423" marR="85423" marT="34290" marB="34290" anchor="ctr"/>
                </a:tc>
                <a:tc>
                  <a:txBody>
                    <a:bodyPr/>
                    <a:lstStyle/>
                    <a:p>
                      <a:pPr algn="ctr"/>
                      <a:r>
                        <a:rPr lang="en-US" sz="1200" b="1" dirty="0" err="1" smtClean="0"/>
                        <a:t>Rs</a:t>
                      </a:r>
                      <a:r>
                        <a:rPr lang="en-US" sz="1200" b="1" dirty="0" smtClean="0"/>
                        <a:t>. 51.04</a:t>
                      </a:r>
                      <a:r>
                        <a:rPr lang="en-US" sz="1200" b="1" baseline="0" dirty="0" smtClean="0"/>
                        <a:t> L</a:t>
                      </a:r>
                      <a:endParaRPr lang="en-IN" sz="1200" b="1" dirty="0"/>
                    </a:p>
                  </a:txBody>
                  <a:tcPr marL="85423" marR="85423" marT="34290" marB="34290" anchor="ctr"/>
                </a:tc>
              </a:tr>
            </a:tbl>
          </a:graphicData>
        </a:graphic>
      </p:graphicFrame>
      <p:sp>
        <p:nvSpPr>
          <p:cNvPr id="7" name="TextBox 6"/>
          <p:cNvSpPr txBox="1"/>
          <p:nvPr/>
        </p:nvSpPr>
        <p:spPr>
          <a:xfrm>
            <a:off x="424542" y="4272151"/>
            <a:ext cx="8284029" cy="64633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171450" indent="-171450">
              <a:buFont typeface="Arial" panose="020B0604020202020204" pitchFamily="34" charset="0"/>
              <a:buChar char="•"/>
            </a:pPr>
            <a:r>
              <a:rPr lang="en-US" sz="1200" b="1" dirty="0" smtClean="0">
                <a:solidFill>
                  <a:schemeClr val="tx1">
                    <a:lumMod val="75000"/>
                  </a:schemeClr>
                </a:solidFill>
              </a:rPr>
              <a:t>Single Individual owners have a higher CLTV (2.5% more) than Single Corporate owners. This is mainly due to Future CLTV being 35% higher</a:t>
            </a:r>
          </a:p>
          <a:p>
            <a:pPr marL="171450" indent="-171450">
              <a:buFont typeface="Arial" panose="020B0604020202020204" pitchFamily="34" charset="0"/>
              <a:buChar char="•"/>
            </a:pPr>
            <a:r>
              <a:rPr lang="en-US" sz="1200" b="1" dirty="0" smtClean="0">
                <a:solidFill>
                  <a:schemeClr val="tx1">
                    <a:lumMod val="75000"/>
                  </a:schemeClr>
                </a:solidFill>
              </a:rPr>
              <a:t>Multiple Corporate owners have a CLTV which is nearly </a:t>
            </a:r>
            <a:r>
              <a:rPr lang="en-US" sz="1200" b="1" dirty="0" err="1" smtClean="0">
                <a:solidFill>
                  <a:schemeClr val="tx1">
                    <a:lumMod val="75000"/>
                  </a:schemeClr>
                </a:solidFill>
              </a:rPr>
              <a:t>Rs</a:t>
            </a:r>
            <a:r>
              <a:rPr lang="en-US" sz="1200" b="1" dirty="0" smtClean="0">
                <a:solidFill>
                  <a:schemeClr val="tx1">
                    <a:lumMod val="75000"/>
                  </a:schemeClr>
                </a:solidFill>
              </a:rPr>
              <a:t>. </a:t>
            </a:r>
            <a:r>
              <a:rPr lang="en-US" sz="1200" b="1" dirty="0">
                <a:solidFill>
                  <a:schemeClr val="tx1">
                    <a:lumMod val="75000"/>
                  </a:schemeClr>
                </a:solidFill>
              </a:rPr>
              <a:t>7</a:t>
            </a:r>
            <a:r>
              <a:rPr lang="en-US" sz="1200" b="1" dirty="0" smtClean="0">
                <a:solidFill>
                  <a:schemeClr val="tx1">
                    <a:lumMod val="75000"/>
                  </a:schemeClr>
                </a:solidFill>
              </a:rPr>
              <a:t> Lakh more (18% higher) on average</a:t>
            </a:r>
          </a:p>
        </p:txBody>
      </p:sp>
    </p:spTree>
    <p:extLst>
      <p:ext uri="{BB962C8B-B14F-4D97-AF65-F5344CB8AC3E}">
        <p14:creationId xmlns:p14="http://schemas.microsoft.com/office/powerpoint/2010/main" val="317301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6886" y="1155664"/>
            <a:ext cx="8484918" cy="447503"/>
          </a:xfrm>
        </p:spPr>
        <p:style>
          <a:lnRef idx="2">
            <a:schemeClr val="accent1"/>
          </a:lnRef>
          <a:fillRef idx="1">
            <a:schemeClr val="lt1"/>
          </a:fillRef>
          <a:effectRef idx="0">
            <a:schemeClr val="accent1"/>
          </a:effectRef>
          <a:fontRef idx="minor">
            <a:schemeClr val="dk1"/>
          </a:fontRef>
        </p:style>
        <p:txBody>
          <a:bodyPr>
            <a:noAutofit/>
          </a:bodyPr>
          <a:lstStyle/>
          <a:p>
            <a:pPr marL="0" indent="0" algn="ctr"/>
            <a:r>
              <a:rPr lang="en-US" sz="1600" b="1" dirty="0" smtClean="0"/>
              <a:t>There are 4.24 Lakh Bolero Customers who own 4.88 Lakh  vehicles</a:t>
            </a:r>
          </a:p>
          <a:p>
            <a:pPr lvl="1" algn="ctr">
              <a:buFont typeface="Arial" panose="020B0604020202020204" pitchFamily="34" charset="0"/>
              <a:buChar char="•"/>
            </a:pPr>
            <a:endParaRPr lang="en-US" sz="1200" dirty="0" smtClean="0"/>
          </a:p>
          <a:p>
            <a:pPr algn="ctr">
              <a:buFont typeface="Arial" panose="020B0604020202020204" pitchFamily="34" charset="0"/>
              <a:buChar char="•"/>
            </a:pPr>
            <a:endParaRPr lang="en-IN" sz="1600" dirty="0"/>
          </a:p>
        </p:txBody>
      </p:sp>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534653" y="303610"/>
            <a:ext cx="6152146"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Bolero Data Preparation &amp; Outlier Treatment</a:t>
            </a:r>
            <a:endParaRPr lang="en-IN" dirty="0"/>
          </a:p>
        </p:txBody>
      </p:sp>
      <p:graphicFrame>
        <p:nvGraphicFramePr>
          <p:cNvPr id="10" name="Diagram 9"/>
          <p:cNvGraphicFramePr/>
          <p:nvPr>
            <p:extLst>
              <p:ext uri="{D42A27DB-BD31-4B8C-83A1-F6EECF244321}">
                <p14:modId xmlns:p14="http://schemas.microsoft.com/office/powerpoint/2010/main" val="372724995"/>
              </p:ext>
            </p:extLst>
          </p:nvPr>
        </p:nvGraphicFramePr>
        <p:xfrm>
          <a:off x="178132" y="1757539"/>
          <a:ext cx="8740236" cy="1341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314697" y="3192169"/>
            <a:ext cx="8478982"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buChar char="•"/>
            </a:pPr>
            <a:r>
              <a:rPr lang="en-US" sz="1400" dirty="0" smtClean="0"/>
              <a:t>A </a:t>
            </a:r>
            <a:r>
              <a:rPr lang="en-US" sz="1400" dirty="0"/>
              <a:t>vehicle that has not come for service </a:t>
            </a:r>
            <a:r>
              <a:rPr lang="en-US" sz="1400" dirty="0" smtClean="0"/>
              <a:t>can still </a:t>
            </a:r>
            <a:r>
              <a:rPr lang="en-US" sz="1400" dirty="0"/>
              <a:t>have a Valid CLTV based on the Sales amount</a:t>
            </a:r>
            <a:endParaRPr lang="en-IN" sz="1400" dirty="0"/>
          </a:p>
          <a:p>
            <a:pPr lvl="0">
              <a:buChar char="•"/>
            </a:pPr>
            <a:r>
              <a:rPr lang="en-US" sz="1400" dirty="0"/>
              <a:t>Co-Dealers have been excluded from the analysis. </a:t>
            </a:r>
            <a:r>
              <a:rPr lang="en-US" sz="1400" dirty="0" smtClean="0"/>
              <a:t>593 Co-Dealers owned more than 800 Vehicles and had an </a:t>
            </a:r>
            <a:r>
              <a:rPr lang="en-US" sz="1400" dirty="0"/>
              <a:t>average CLTV </a:t>
            </a:r>
            <a:r>
              <a:rPr lang="en-US" sz="1400" dirty="0" smtClean="0"/>
              <a:t>in </a:t>
            </a:r>
            <a:r>
              <a:rPr lang="en-US" sz="1400" dirty="0"/>
              <a:t>excess of </a:t>
            </a:r>
            <a:r>
              <a:rPr lang="en-US" sz="1400" dirty="0" err="1"/>
              <a:t>Rs</a:t>
            </a:r>
            <a:r>
              <a:rPr lang="en-US" sz="1400" dirty="0"/>
              <a:t>. 2</a:t>
            </a:r>
            <a:r>
              <a:rPr lang="en-US" sz="1400" dirty="0" smtClean="0"/>
              <a:t> Cr</a:t>
            </a:r>
          </a:p>
          <a:p>
            <a:pPr lvl="0">
              <a:buChar char="•"/>
            </a:pPr>
            <a:r>
              <a:rPr lang="en-US" sz="1400" dirty="0" smtClean="0"/>
              <a:t>Customers who had vintage more than 6 were not considered </a:t>
            </a:r>
          </a:p>
          <a:p>
            <a:pPr lvl="0">
              <a:buChar char="•"/>
            </a:pPr>
            <a:r>
              <a:rPr lang="en-US" sz="1400" dirty="0" smtClean="0"/>
              <a:t>Customers who had Invoice Amounts less than the Lowest Price of the vehicle were excluded</a:t>
            </a:r>
          </a:p>
          <a:p>
            <a:pPr lvl="0">
              <a:buChar char="•"/>
            </a:pPr>
            <a:endParaRPr lang="en-IN" sz="1400" dirty="0"/>
          </a:p>
        </p:txBody>
      </p:sp>
      <p:sp>
        <p:nvSpPr>
          <p:cNvPr id="11" name="Content Placeholder 2"/>
          <p:cNvSpPr txBox="1">
            <a:spLocks/>
          </p:cNvSpPr>
          <p:nvPr/>
        </p:nvSpPr>
        <p:spPr>
          <a:xfrm>
            <a:off x="302822" y="4460083"/>
            <a:ext cx="8478982" cy="62761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None/>
              <a:defRPr sz="24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None/>
              <a:defRPr sz="20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None/>
              <a:defRPr sz="18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None/>
              <a:defRPr sz="16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None/>
              <a:defRPr sz="16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r>
              <a:rPr lang="en-US" sz="1600" b="1" dirty="0" smtClean="0"/>
              <a:t>After removing Outliers we were left with 4.24 Lakh Bolero Customers who own </a:t>
            </a:r>
          </a:p>
          <a:p>
            <a:pPr marL="0" indent="0" algn="ctr"/>
            <a:r>
              <a:rPr lang="en-US" sz="1600" b="1" dirty="0" smtClean="0"/>
              <a:t>4.59 Lakh Bolero vehicles. CLTV has been calculated for these Customers.</a:t>
            </a:r>
          </a:p>
          <a:p>
            <a:pPr lvl="1" algn="ctr">
              <a:buFont typeface="Arial" pitchFamily="34" charset="0"/>
              <a:buChar char="•"/>
            </a:pPr>
            <a:endParaRPr lang="en-US" sz="1200" dirty="0" smtClean="0"/>
          </a:p>
          <a:p>
            <a:pPr algn="ctr">
              <a:buFont typeface="Arial" pitchFamily="34" charset="0"/>
              <a:buChar char="•"/>
            </a:pPr>
            <a:endParaRPr lang="en-IN" sz="1600" dirty="0"/>
          </a:p>
        </p:txBody>
      </p:sp>
    </p:spTree>
    <p:extLst>
      <p:ext uri="{BB962C8B-B14F-4D97-AF65-F5344CB8AC3E}">
        <p14:creationId xmlns:p14="http://schemas.microsoft.com/office/powerpoint/2010/main" val="4072427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96886" y="1155664"/>
            <a:ext cx="8484918" cy="447503"/>
          </a:xfrm>
        </p:spPr>
        <p:style>
          <a:lnRef idx="2">
            <a:schemeClr val="accent1"/>
          </a:lnRef>
          <a:fillRef idx="1">
            <a:schemeClr val="lt1"/>
          </a:fillRef>
          <a:effectRef idx="0">
            <a:schemeClr val="accent1"/>
          </a:effectRef>
          <a:fontRef idx="minor">
            <a:schemeClr val="dk1"/>
          </a:fontRef>
        </p:style>
        <p:txBody>
          <a:bodyPr>
            <a:noAutofit/>
          </a:bodyPr>
          <a:lstStyle/>
          <a:p>
            <a:pPr marL="0" indent="0" algn="ctr"/>
            <a:r>
              <a:rPr lang="en-US" sz="1600" b="1" dirty="0" smtClean="0"/>
              <a:t>There are 1.6 Lakh XUV500 Customers who own 1.68 Lakh XUV500 vehicles</a:t>
            </a:r>
          </a:p>
          <a:p>
            <a:pPr lvl="1" algn="ctr">
              <a:buFont typeface="Arial" panose="020B0604020202020204" pitchFamily="34" charset="0"/>
              <a:buChar char="•"/>
            </a:pPr>
            <a:endParaRPr lang="en-US" sz="1200" dirty="0" smtClean="0"/>
          </a:p>
          <a:p>
            <a:pPr algn="ctr">
              <a:buFont typeface="Arial" panose="020B0604020202020204" pitchFamily="34" charset="0"/>
              <a:buChar char="•"/>
            </a:pPr>
            <a:endParaRPr lang="en-IN" sz="1600" dirty="0"/>
          </a:p>
        </p:txBody>
      </p:sp>
      <p:sp>
        <p:nvSpPr>
          <p:cNvPr id="4" name="Text Placeholder 3"/>
          <p:cNvSpPr>
            <a:spLocks noGrp="1"/>
          </p:cNvSpPr>
          <p:nvPr>
            <p:ph type="body" sz="quarter" idx="14"/>
          </p:nvPr>
        </p:nvSpPr>
        <p:spPr/>
        <p:txBody>
          <a:bodyPr/>
          <a:lstStyle/>
          <a:p>
            <a:r>
              <a:rPr lang="en-US" dirty="0" smtClean="0"/>
              <a:t>CLTV</a:t>
            </a:r>
            <a:endParaRPr lang="en-IN" dirty="0"/>
          </a:p>
        </p:txBody>
      </p:sp>
      <p:sp>
        <p:nvSpPr>
          <p:cNvPr id="5" name="Title 7"/>
          <p:cNvSpPr txBox="1">
            <a:spLocks/>
          </p:cNvSpPr>
          <p:nvPr/>
        </p:nvSpPr>
        <p:spPr>
          <a:xfrm>
            <a:off x="2534653" y="303610"/>
            <a:ext cx="6152146"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XUV Data Preparation &amp; Outlier Treatment</a:t>
            </a:r>
            <a:endParaRPr lang="en-IN" dirty="0"/>
          </a:p>
        </p:txBody>
      </p:sp>
      <p:graphicFrame>
        <p:nvGraphicFramePr>
          <p:cNvPr id="10" name="Diagram 9"/>
          <p:cNvGraphicFramePr/>
          <p:nvPr>
            <p:extLst>
              <p:ext uri="{D42A27DB-BD31-4B8C-83A1-F6EECF244321}">
                <p14:modId xmlns:p14="http://schemas.microsoft.com/office/powerpoint/2010/main" val="573970567"/>
              </p:ext>
            </p:extLst>
          </p:nvPr>
        </p:nvGraphicFramePr>
        <p:xfrm>
          <a:off x="178132" y="1757539"/>
          <a:ext cx="8740236" cy="1341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314697" y="3192169"/>
            <a:ext cx="8478982"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buChar char="•"/>
            </a:pPr>
            <a:r>
              <a:rPr lang="en-US" sz="1400" dirty="0" smtClean="0"/>
              <a:t>A </a:t>
            </a:r>
            <a:r>
              <a:rPr lang="en-US" sz="1400" dirty="0"/>
              <a:t>vehicle that has not come for service </a:t>
            </a:r>
            <a:r>
              <a:rPr lang="en-US" sz="1400" dirty="0" smtClean="0"/>
              <a:t>can still </a:t>
            </a:r>
            <a:r>
              <a:rPr lang="en-US" sz="1400" dirty="0"/>
              <a:t>have a Valid CLTV based on the Sales amount</a:t>
            </a:r>
            <a:endParaRPr lang="en-IN" sz="1400" dirty="0"/>
          </a:p>
          <a:p>
            <a:pPr lvl="0">
              <a:buChar char="•"/>
            </a:pPr>
            <a:r>
              <a:rPr lang="en-US" sz="1400" dirty="0"/>
              <a:t>Co-Dealers have been excluded from the analysis. </a:t>
            </a:r>
            <a:r>
              <a:rPr lang="en-US" sz="1400" dirty="0" smtClean="0"/>
              <a:t>33 Co-Dealers owned more than 900 Vehicles and had an </a:t>
            </a:r>
            <a:r>
              <a:rPr lang="en-US" sz="1400" dirty="0"/>
              <a:t>average CLTV </a:t>
            </a:r>
            <a:r>
              <a:rPr lang="en-US" sz="1400" dirty="0" smtClean="0"/>
              <a:t>in </a:t>
            </a:r>
            <a:r>
              <a:rPr lang="en-US" sz="1400" dirty="0"/>
              <a:t>excess of </a:t>
            </a:r>
            <a:r>
              <a:rPr lang="en-US" sz="1400" dirty="0" err="1"/>
              <a:t>Rs</a:t>
            </a:r>
            <a:r>
              <a:rPr lang="en-US" sz="1400" dirty="0"/>
              <a:t>. 1.5 </a:t>
            </a:r>
            <a:r>
              <a:rPr lang="en-US" sz="1400" dirty="0" smtClean="0"/>
              <a:t>Cr</a:t>
            </a:r>
          </a:p>
          <a:p>
            <a:pPr lvl="0">
              <a:buChar char="•"/>
            </a:pPr>
            <a:r>
              <a:rPr lang="en-US" sz="1400" dirty="0" smtClean="0"/>
              <a:t>Customers who had Invoice Amounts less than the Lowest Price of the vehicle were excluded</a:t>
            </a:r>
          </a:p>
          <a:p>
            <a:pPr lvl="0">
              <a:buChar char="•"/>
            </a:pPr>
            <a:endParaRPr lang="en-IN" sz="1400" dirty="0"/>
          </a:p>
        </p:txBody>
      </p:sp>
      <p:sp>
        <p:nvSpPr>
          <p:cNvPr id="11" name="Content Placeholder 2"/>
          <p:cNvSpPr txBox="1">
            <a:spLocks/>
          </p:cNvSpPr>
          <p:nvPr/>
        </p:nvSpPr>
        <p:spPr>
          <a:xfrm>
            <a:off x="314697" y="4146276"/>
            <a:ext cx="8478982" cy="62761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None/>
              <a:defRPr sz="24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None/>
              <a:defRPr sz="20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None/>
              <a:defRPr sz="18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None/>
              <a:defRPr sz="16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None/>
              <a:defRPr sz="16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a:r>
              <a:rPr lang="en-US" sz="1600" b="1" dirty="0" smtClean="0"/>
              <a:t>After removing Outliers we were left with 1.52 Lakh XUV500 Customers who own </a:t>
            </a:r>
          </a:p>
          <a:p>
            <a:pPr marL="0" indent="0" algn="ctr"/>
            <a:r>
              <a:rPr lang="en-US" sz="1600" b="1" dirty="0" smtClean="0"/>
              <a:t>1.56 Lakh XUV500 vehicles. CLTV has been calculated for </a:t>
            </a:r>
            <a:r>
              <a:rPr lang="en-US" sz="1600" b="1" smtClean="0"/>
              <a:t>these Customers.</a:t>
            </a:r>
            <a:endParaRPr lang="en-US" sz="1600" b="1" dirty="0" smtClean="0"/>
          </a:p>
          <a:p>
            <a:pPr lvl="1" algn="ctr">
              <a:buFont typeface="Arial" pitchFamily="34" charset="0"/>
              <a:buChar char="•"/>
            </a:pPr>
            <a:endParaRPr lang="en-US" sz="1200" dirty="0" smtClean="0"/>
          </a:p>
          <a:p>
            <a:pPr algn="ctr">
              <a:buFont typeface="Arial" pitchFamily="34" charset="0"/>
              <a:buChar char="•"/>
            </a:pPr>
            <a:endParaRPr lang="en-IN" sz="1600" dirty="0"/>
          </a:p>
        </p:txBody>
      </p:sp>
    </p:spTree>
    <p:extLst>
      <p:ext uri="{BB962C8B-B14F-4D97-AF65-F5344CB8AC3E}">
        <p14:creationId xmlns:p14="http://schemas.microsoft.com/office/powerpoint/2010/main" val="902548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0"/>
            <p:extLst>
              <p:ext uri="{D42A27DB-BD31-4B8C-83A1-F6EECF244321}">
                <p14:modId xmlns:p14="http://schemas.microsoft.com/office/powerpoint/2010/main" val="2648015596"/>
              </p:ext>
            </p:extLst>
          </p:nvPr>
        </p:nvGraphicFramePr>
        <p:xfrm>
          <a:off x="468313" y="1121620"/>
          <a:ext cx="7775574" cy="1691640"/>
        </p:xfrm>
        <a:graphic>
          <a:graphicData uri="http://schemas.openxmlformats.org/drawingml/2006/table">
            <a:tbl>
              <a:tblPr firstRow="1" bandRow="1">
                <a:tableStyleId>{5C22544A-7EE6-4342-B048-85BDC9FD1C3A}</a:tableStyleId>
              </a:tblPr>
              <a:tblGrid>
                <a:gridCol w="3071300"/>
                <a:gridCol w="4704274"/>
              </a:tblGrid>
              <a:tr h="278130">
                <a:tc>
                  <a:txBody>
                    <a:bodyPr/>
                    <a:lstStyle/>
                    <a:p>
                      <a:r>
                        <a:rPr lang="en-US" sz="1400" dirty="0" smtClean="0"/>
                        <a:t>Parameters</a:t>
                      </a:r>
                      <a:endParaRPr lang="en-IN" sz="1400" dirty="0"/>
                    </a:p>
                  </a:txBody>
                  <a:tcPr marT="34290" marB="34290"/>
                </a:tc>
                <a:tc>
                  <a:txBody>
                    <a:bodyPr/>
                    <a:lstStyle/>
                    <a:p>
                      <a:pPr algn="ctr"/>
                      <a:r>
                        <a:rPr lang="en-US" sz="1400" dirty="0" smtClean="0"/>
                        <a:t>Value</a:t>
                      </a:r>
                      <a:endParaRPr lang="en-IN" sz="1400" dirty="0"/>
                    </a:p>
                  </a:txBody>
                  <a:tcPr marT="34290" marB="34290"/>
                </a:tc>
              </a:tr>
              <a:tr h="278130">
                <a:tc>
                  <a:txBody>
                    <a:bodyPr/>
                    <a:lstStyle/>
                    <a:p>
                      <a:r>
                        <a:rPr lang="en-US" sz="1400" dirty="0" smtClean="0"/>
                        <a:t>Model Name</a:t>
                      </a:r>
                      <a:endParaRPr lang="en-IN" sz="1400" dirty="0"/>
                    </a:p>
                  </a:txBody>
                  <a:tcPr marT="34290" marB="34290"/>
                </a:tc>
                <a:tc>
                  <a:txBody>
                    <a:bodyPr/>
                    <a:lstStyle/>
                    <a:p>
                      <a:r>
                        <a:rPr lang="en-US" sz="1400" dirty="0" smtClean="0"/>
                        <a:t>Bolero</a:t>
                      </a:r>
                      <a:endParaRPr lang="en-IN" sz="1400" dirty="0"/>
                    </a:p>
                  </a:txBody>
                  <a:tcPr marT="34290" marB="34290"/>
                </a:tc>
              </a:tr>
              <a:tr h="278130">
                <a:tc>
                  <a:txBody>
                    <a:bodyPr/>
                    <a:lstStyle/>
                    <a:p>
                      <a:r>
                        <a:rPr lang="en-US" sz="1400" dirty="0" smtClean="0"/>
                        <a:t>Time period</a:t>
                      </a:r>
                      <a:endParaRPr lang="en-IN" sz="1400" dirty="0"/>
                    </a:p>
                  </a:txBody>
                  <a:tcPr marT="34290" marB="34290"/>
                </a:tc>
                <a:tc>
                  <a:txBody>
                    <a:bodyPr/>
                    <a:lstStyle/>
                    <a:p>
                      <a:r>
                        <a:rPr lang="en-US" sz="1400" dirty="0" smtClean="0"/>
                        <a:t>1</a:t>
                      </a:r>
                      <a:r>
                        <a:rPr lang="en-US" sz="1400" baseline="30000" dirty="0" smtClean="0"/>
                        <a:t>st</a:t>
                      </a:r>
                      <a:r>
                        <a:rPr lang="en-US" sz="1400" dirty="0" smtClean="0"/>
                        <a:t> April</a:t>
                      </a:r>
                      <a:r>
                        <a:rPr lang="en-US" sz="1400" baseline="0" dirty="0" smtClean="0"/>
                        <a:t> 2010 – 31</a:t>
                      </a:r>
                      <a:r>
                        <a:rPr lang="en-US" sz="1400" baseline="30000" dirty="0" smtClean="0"/>
                        <a:t>st</a:t>
                      </a:r>
                      <a:r>
                        <a:rPr lang="en-US" sz="1400" baseline="0" dirty="0" smtClean="0"/>
                        <a:t> September 2016</a:t>
                      </a:r>
                      <a:endParaRPr lang="en-IN" sz="1400" dirty="0"/>
                    </a:p>
                  </a:txBody>
                  <a:tcPr marT="34290" marB="34290"/>
                </a:tc>
              </a:tr>
              <a:tr h="278130">
                <a:tc>
                  <a:txBody>
                    <a:bodyPr/>
                    <a:lstStyle/>
                    <a:p>
                      <a:r>
                        <a:rPr lang="en-US" sz="1400" dirty="0" smtClean="0"/>
                        <a:t>Number of Bolero customers</a:t>
                      </a:r>
                      <a:endParaRPr lang="en-IN" sz="1400" dirty="0"/>
                    </a:p>
                  </a:txBody>
                  <a:tcPr marT="34290" marB="34290"/>
                </a:tc>
                <a:tc>
                  <a:txBody>
                    <a:bodyPr/>
                    <a:lstStyle/>
                    <a:p>
                      <a:r>
                        <a:rPr lang="en-US" sz="1400" dirty="0" smtClean="0"/>
                        <a:t>4.24L</a:t>
                      </a:r>
                      <a:endParaRPr lang="en-IN" sz="1400" dirty="0"/>
                    </a:p>
                  </a:txBody>
                  <a:tcPr marT="34290" marB="34290"/>
                </a:tc>
              </a:tr>
              <a:tr h="278130">
                <a:tc>
                  <a:txBody>
                    <a:bodyPr/>
                    <a:lstStyle/>
                    <a:p>
                      <a:r>
                        <a:rPr lang="en-US" sz="1400" dirty="0" smtClean="0"/>
                        <a:t>Number of Bolero vehicles owned</a:t>
                      </a:r>
                      <a:endParaRPr lang="en-IN" sz="1400" dirty="0"/>
                    </a:p>
                  </a:txBody>
                  <a:tcPr marT="34290" marB="34290"/>
                </a:tc>
                <a:tc>
                  <a:txBody>
                    <a:bodyPr/>
                    <a:lstStyle/>
                    <a:p>
                      <a:r>
                        <a:rPr lang="en-US" sz="1400" dirty="0" smtClean="0"/>
                        <a:t>4.59L</a:t>
                      </a:r>
                      <a:endParaRPr lang="en-IN" sz="1400" dirty="0"/>
                    </a:p>
                  </a:txBody>
                  <a:tcPr marT="34290" marB="34290"/>
                </a:tc>
              </a:tr>
              <a:tr h="278130">
                <a:tc>
                  <a:txBody>
                    <a:bodyPr/>
                    <a:lstStyle/>
                    <a:p>
                      <a:r>
                        <a:rPr lang="en-US" sz="1400" dirty="0" smtClean="0"/>
                        <a:t>Number of Vehicles</a:t>
                      </a:r>
                      <a:r>
                        <a:rPr lang="en-US" sz="1400" baseline="0" dirty="0" smtClean="0"/>
                        <a:t> owned</a:t>
                      </a:r>
                      <a:endParaRPr lang="en-IN" sz="1400" dirty="0"/>
                    </a:p>
                  </a:txBody>
                  <a:tcPr marT="34290" marB="34290"/>
                </a:tc>
                <a:tc>
                  <a:txBody>
                    <a:bodyPr/>
                    <a:lstStyle/>
                    <a:p>
                      <a:r>
                        <a:rPr lang="en-US" sz="1400" dirty="0" smtClean="0"/>
                        <a:t>5.23L</a:t>
                      </a:r>
                      <a:endParaRPr lang="en-IN" sz="1400" dirty="0"/>
                    </a:p>
                  </a:txBody>
                  <a:tcPr marT="34290" marB="34290"/>
                </a:tc>
              </a:tr>
            </a:tbl>
          </a:graphicData>
        </a:graphic>
      </p:graphicFrame>
      <p:sp>
        <p:nvSpPr>
          <p:cNvPr id="7" name="Text Placeholder 6"/>
          <p:cNvSpPr>
            <a:spLocks noGrp="1"/>
          </p:cNvSpPr>
          <p:nvPr>
            <p:ph type="body" sz="quarter" idx="14"/>
          </p:nvPr>
        </p:nvSpPr>
        <p:spPr>
          <a:xfrm>
            <a:off x="595794" y="-23285"/>
            <a:ext cx="1584672" cy="1001288"/>
          </a:xfrm>
        </p:spPr>
        <p:txBody>
          <a:bodyPr/>
          <a:lstStyle/>
          <a:p>
            <a:r>
              <a:rPr lang="en-US" sz="2800" dirty="0" smtClean="0"/>
              <a:t>CLTV</a:t>
            </a:r>
            <a:endParaRPr lang="en-IN" sz="2800" dirty="0"/>
          </a:p>
        </p:txBody>
      </p:sp>
      <p:sp>
        <p:nvSpPr>
          <p:cNvPr id="8" name="Title 7"/>
          <p:cNvSpPr txBox="1">
            <a:spLocks/>
          </p:cNvSpPr>
          <p:nvPr/>
        </p:nvSpPr>
        <p:spPr>
          <a:xfrm>
            <a:off x="2534653" y="303610"/>
            <a:ext cx="6152146" cy="640556"/>
          </a:xfrm>
          <a:prstGeom prst="rect">
            <a:avLst/>
          </a:prstGeom>
        </p:spPr>
        <p:txBody>
          <a:bodyPr vert="horz" lIns="91440" tIns="45720" rIns="91440" bIns="45720" rtlCol="0" anchor="ctr">
            <a:normAutofit fontScale="925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CLTV Scenarios - Bolero Owners</a:t>
            </a:r>
            <a:endParaRPr lang="en-IN" dirty="0"/>
          </a:p>
        </p:txBody>
      </p:sp>
      <p:graphicFrame>
        <p:nvGraphicFramePr>
          <p:cNvPr id="10" name="Chart 9"/>
          <p:cNvGraphicFramePr>
            <a:graphicFrameLocks/>
          </p:cNvGraphicFramePr>
          <p:nvPr>
            <p:extLst>
              <p:ext uri="{D42A27DB-BD31-4B8C-83A1-F6EECF244321}">
                <p14:modId xmlns:p14="http://schemas.microsoft.com/office/powerpoint/2010/main" val="705185259"/>
              </p:ext>
            </p:extLst>
          </p:nvPr>
        </p:nvGraphicFramePr>
        <p:xfrm>
          <a:off x="3200400" y="2974522"/>
          <a:ext cx="3440430" cy="18886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292988168"/>
              </p:ext>
            </p:extLst>
          </p:nvPr>
        </p:nvGraphicFramePr>
        <p:xfrm>
          <a:off x="6377940" y="2977245"/>
          <a:ext cx="2674620" cy="20155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3699343554"/>
              </p:ext>
            </p:extLst>
          </p:nvPr>
        </p:nvGraphicFramePr>
        <p:xfrm>
          <a:off x="1" y="2977245"/>
          <a:ext cx="3554730" cy="187848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64921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sz="quarter" idx="10"/>
            <p:extLst>
              <p:ext uri="{D42A27DB-BD31-4B8C-83A1-F6EECF244321}">
                <p14:modId xmlns:p14="http://schemas.microsoft.com/office/powerpoint/2010/main" val="3201486427"/>
              </p:ext>
            </p:extLst>
          </p:nvPr>
        </p:nvGraphicFramePr>
        <p:xfrm>
          <a:off x="468313" y="1121620"/>
          <a:ext cx="7775574" cy="1691640"/>
        </p:xfrm>
        <a:graphic>
          <a:graphicData uri="http://schemas.openxmlformats.org/drawingml/2006/table">
            <a:tbl>
              <a:tblPr firstRow="1" bandRow="1">
                <a:tableStyleId>{5C22544A-7EE6-4342-B048-85BDC9FD1C3A}</a:tableStyleId>
              </a:tblPr>
              <a:tblGrid>
                <a:gridCol w="3071300"/>
                <a:gridCol w="4704274"/>
              </a:tblGrid>
              <a:tr h="278130">
                <a:tc>
                  <a:txBody>
                    <a:bodyPr/>
                    <a:lstStyle/>
                    <a:p>
                      <a:r>
                        <a:rPr lang="en-US" sz="1400" dirty="0" smtClean="0"/>
                        <a:t>Parameters</a:t>
                      </a:r>
                      <a:endParaRPr lang="en-IN" sz="1400" dirty="0"/>
                    </a:p>
                  </a:txBody>
                  <a:tcPr marT="34290" marB="34290"/>
                </a:tc>
                <a:tc>
                  <a:txBody>
                    <a:bodyPr/>
                    <a:lstStyle/>
                    <a:p>
                      <a:pPr algn="ctr"/>
                      <a:r>
                        <a:rPr lang="en-US" sz="1400" dirty="0" smtClean="0"/>
                        <a:t>Value</a:t>
                      </a:r>
                      <a:endParaRPr lang="en-IN" sz="1400" dirty="0"/>
                    </a:p>
                  </a:txBody>
                  <a:tcPr marT="34290" marB="34290"/>
                </a:tc>
              </a:tr>
              <a:tr h="278130">
                <a:tc>
                  <a:txBody>
                    <a:bodyPr/>
                    <a:lstStyle/>
                    <a:p>
                      <a:r>
                        <a:rPr lang="en-US" sz="1400" dirty="0" smtClean="0"/>
                        <a:t>Model Name</a:t>
                      </a:r>
                      <a:endParaRPr lang="en-IN" sz="1400" dirty="0"/>
                    </a:p>
                  </a:txBody>
                  <a:tcPr marT="34290" marB="34290"/>
                </a:tc>
                <a:tc>
                  <a:txBody>
                    <a:bodyPr/>
                    <a:lstStyle/>
                    <a:p>
                      <a:r>
                        <a:rPr lang="en-US" sz="1400" dirty="0" smtClean="0"/>
                        <a:t>XUV500</a:t>
                      </a:r>
                      <a:endParaRPr lang="en-IN" sz="1400" dirty="0"/>
                    </a:p>
                  </a:txBody>
                  <a:tcPr marT="34290" marB="34290"/>
                </a:tc>
              </a:tr>
              <a:tr h="278130">
                <a:tc>
                  <a:txBody>
                    <a:bodyPr/>
                    <a:lstStyle/>
                    <a:p>
                      <a:r>
                        <a:rPr lang="en-US" sz="1400" dirty="0" smtClean="0"/>
                        <a:t>Time period</a:t>
                      </a:r>
                      <a:endParaRPr lang="en-IN" sz="1400" dirty="0"/>
                    </a:p>
                  </a:txBody>
                  <a:tcPr marT="34290" marB="34290"/>
                </a:tc>
                <a:tc>
                  <a:txBody>
                    <a:bodyPr/>
                    <a:lstStyle/>
                    <a:p>
                      <a:r>
                        <a:rPr lang="en-US" sz="1400" dirty="0" smtClean="0"/>
                        <a:t>1</a:t>
                      </a:r>
                      <a:r>
                        <a:rPr lang="en-US" sz="1400" baseline="30000" dirty="0" smtClean="0"/>
                        <a:t>st</a:t>
                      </a:r>
                      <a:r>
                        <a:rPr lang="en-US" sz="1400" dirty="0" smtClean="0"/>
                        <a:t> April</a:t>
                      </a:r>
                      <a:r>
                        <a:rPr lang="en-US" sz="1400" baseline="0" dirty="0" smtClean="0"/>
                        <a:t> 2010 – 31</a:t>
                      </a:r>
                      <a:r>
                        <a:rPr lang="en-US" sz="1400" baseline="30000" dirty="0" smtClean="0"/>
                        <a:t>st</a:t>
                      </a:r>
                      <a:r>
                        <a:rPr lang="en-US" sz="1400" baseline="0" dirty="0" smtClean="0"/>
                        <a:t> July 2016</a:t>
                      </a:r>
                      <a:endParaRPr lang="en-IN" sz="1400" dirty="0"/>
                    </a:p>
                  </a:txBody>
                  <a:tcPr marT="34290" marB="34290"/>
                </a:tc>
              </a:tr>
              <a:tr h="278130">
                <a:tc>
                  <a:txBody>
                    <a:bodyPr/>
                    <a:lstStyle/>
                    <a:p>
                      <a:r>
                        <a:rPr lang="en-US" sz="1400" dirty="0" smtClean="0"/>
                        <a:t>Number of XUV500 customers</a:t>
                      </a:r>
                      <a:endParaRPr lang="en-IN" sz="1400" dirty="0"/>
                    </a:p>
                  </a:txBody>
                  <a:tcPr marT="34290" marB="34290"/>
                </a:tc>
                <a:tc>
                  <a:txBody>
                    <a:bodyPr/>
                    <a:lstStyle/>
                    <a:p>
                      <a:r>
                        <a:rPr lang="en-US" sz="1400" dirty="0" smtClean="0"/>
                        <a:t>1.52L</a:t>
                      </a:r>
                      <a:endParaRPr lang="en-IN" sz="1400" dirty="0"/>
                    </a:p>
                  </a:txBody>
                  <a:tcPr marT="34290" marB="34290"/>
                </a:tc>
              </a:tr>
              <a:tr h="278130">
                <a:tc>
                  <a:txBody>
                    <a:bodyPr/>
                    <a:lstStyle/>
                    <a:p>
                      <a:r>
                        <a:rPr lang="en-US" sz="1400" dirty="0" smtClean="0"/>
                        <a:t>Number of XUV500 vehicles owned</a:t>
                      </a:r>
                      <a:endParaRPr lang="en-IN" sz="1400" dirty="0"/>
                    </a:p>
                  </a:txBody>
                  <a:tcPr marT="34290" marB="34290"/>
                </a:tc>
                <a:tc>
                  <a:txBody>
                    <a:bodyPr/>
                    <a:lstStyle/>
                    <a:p>
                      <a:r>
                        <a:rPr lang="en-US" sz="1400" dirty="0" smtClean="0"/>
                        <a:t>1.56L</a:t>
                      </a:r>
                      <a:endParaRPr lang="en-IN" sz="1400" dirty="0"/>
                    </a:p>
                  </a:txBody>
                  <a:tcPr marT="34290" marB="34290"/>
                </a:tc>
              </a:tr>
              <a:tr h="278130">
                <a:tc>
                  <a:txBody>
                    <a:bodyPr/>
                    <a:lstStyle/>
                    <a:p>
                      <a:r>
                        <a:rPr lang="en-US" sz="1400" dirty="0" smtClean="0"/>
                        <a:t>Number of Vehicles</a:t>
                      </a:r>
                      <a:r>
                        <a:rPr lang="en-US" sz="1400" baseline="0" dirty="0" smtClean="0"/>
                        <a:t> owned</a:t>
                      </a:r>
                      <a:endParaRPr lang="en-IN" sz="1400" dirty="0"/>
                    </a:p>
                  </a:txBody>
                  <a:tcPr marT="34290" marB="34290"/>
                </a:tc>
                <a:tc>
                  <a:txBody>
                    <a:bodyPr/>
                    <a:lstStyle/>
                    <a:p>
                      <a:r>
                        <a:rPr lang="en-US" sz="1400" dirty="0" smtClean="0"/>
                        <a:t>2.01L</a:t>
                      </a:r>
                      <a:endParaRPr lang="en-IN" sz="1400" dirty="0"/>
                    </a:p>
                  </a:txBody>
                  <a:tcPr marT="34290" marB="34290"/>
                </a:tc>
              </a:tr>
            </a:tbl>
          </a:graphicData>
        </a:graphic>
      </p:graphicFrame>
      <p:sp>
        <p:nvSpPr>
          <p:cNvPr id="7" name="Text Placeholder 6"/>
          <p:cNvSpPr>
            <a:spLocks noGrp="1"/>
          </p:cNvSpPr>
          <p:nvPr>
            <p:ph type="body" sz="quarter" idx="14"/>
          </p:nvPr>
        </p:nvSpPr>
        <p:spPr>
          <a:xfrm>
            <a:off x="595794" y="-23285"/>
            <a:ext cx="1584672" cy="1001288"/>
          </a:xfrm>
        </p:spPr>
        <p:txBody>
          <a:bodyPr/>
          <a:lstStyle/>
          <a:p>
            <a:r>
              <a:rPr lang="en-US" sz="2800" dirty="0" smtClean="0"/>
              <a:t>CLTV</a:t>
            </a:r>
            <a:endParaRPr lang="en-IN" sz="2800" dirty="0"/>
          </a:p>
        </p:txBody>
      </p:sp>
      <p:sp>
        <p:nvSpPr>
          <p:cNvPr id="8" name="Title 7"/>
          <p:cNvSpPr txBox="1">
            <a:spLocks/>
          </p:cNvSpPr>
          <p:nvPr/>
        </p:nvSpPr>
        <p:spPr>
          <a:xfrm>
            <a:off x="2534653" y="303610"/>
            <a:ext cx="6152146" cy="640556"/>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CLTV Scenarios - XUV500 Owners</a:t>
            </a:r>
            <a:endParaRPr lang="en-IN" dirty="0"/>
          </a:p>
        </p:txBody>
      </p:sp>
      <p:graphicFrame>
        <p:nvGraphicFramePr>
          <p:cNvPr id="12" name="Chart 11"/>
          <p:cNvGraphicFramePr>
            <a:graphicFrameLocks/>
          </p:cNvGraphicFramePr>
          <p:nvPr>
            <p:extLst>
              <p:ext uri="{D42A27DB-BD31-4B8C-83A1-F6EECF244321}">
                <p14:modId xmlns:p14="http://schemas.microsoft.com/office/powerpoint/2010/main" val="2238472944"/>
              </p:ext>
            </p:extLst>
          </p:nvPr>
        </p:nvGraphicFramePr>
        <p:xfrm>
          <a:off x="6119490" y="2974522"/>
          <a:ext cx="2921640" cy="2004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a:graphicFrameLocks/>
          </p:cNvGraphicFramePr>
          <p:nvPr>
            <p:extLst>
              <p:ext uri="{D42A27DB-BD31-4B8C-83A1-F6EECF244321}">
                <p14:modId xmlns:p14="http://schemas.microsoft.com/office/powerpoint/2010/main" val="97058613"/>
              </p:ext>
            </p:extLst>
          </p:nvPr>
        </p:nvGraphicFramePr>
        <p:xfrm>
          <a:off x="3200400" y="2795167"/>
          <a:ext cx="3102429" cy="22979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p:cNvGraphicFramePr>
            <a:graphicFrameLocks/>
          </p:cNvGraphicFramePr>
          <p:nvPr>
            <p:extLst>
              <p:ext uri="{D42A27DB-BD31-4B8C-83A1-F6EECF244321}">
                <p14:modId xmlns:p14="http://schemas.microsoft.com/office/powerpoint/2010/main" val="932643792"/>
              </p:ext>
            </p:extLst>
          </p:nvPr>
        </p:nvGraphicFramePr>
        <p:xfrm>
          <a:off x="217714" y="2974523"/>
          <a:ext cx="2982686" cy="20040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840429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595794" y="-23285"/>
            <a:ext cx="1584672" cy="1001288"/>
          </a:xfrm>
        </p:spPr>
        <p:txBody>
          <a:bodyPr/>
          <a:lstStyle/>
          <a:p>
            <a:r>
              <a:rPr lang="en-US" sz="2800" dirty="0" smtClean="0"/>
              <a:t>CLTV</a:t>
            </a:r>
            <a:endParaRPr lang="en-IN" sz="2800" dirty="0"/>
          </a:p>
        </p:txBody>
      </p:sp>
      <p:sp>
        <p:nvSpPr>
          <p:cNvPr id="8" name="Title 7"/>
          <p:cNvSpPr txBox="1">
            <a:spLocks/>
          </p:cNvSpPr>
          <p:nvPr/>
        </p:nvSpPr>
        <p:spPr>
          <a:xfrm>
            <a:off x="2534653" y="303610"/>
            <a:ext cx="5277852" cy="64055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1" kern="1200">
                <a:solidFill>
                  <a:schemeClr val="tx1"/>
                </a:solidFill>
                <a:latin typeface="Arial" pitchFamily="34" charset="0"/>
                <a:ea typeface="+mj-ea"/>
                <a:cs typeface="Arial" pitchFamily="34" charset="0"/>
              </a:defRPr>
            </a:lvl1pPr>
          </a:lstStyle>
          <a:p>
            <a:r>
              <a:rPr lang="en-US" dirty="0" smtClean="0"/>
              <a:t>Parameters considered in Calculation</a:t>
            </a:r>
            <a:endParaRPr lang="en-IN" dirty="0"/>
          </a:p>
        </p:txBody>
      </p:sp>
      <p:graphicFrame>
        <p:nvGraphicFramePr>
          <p:cNvPr id="4" name="Diagram 3"/>
          <p:cNvGraphicFramePr/>
          <p:nvPr>
            <p:extLst>
              <p:ext uri="{D42A27DB-BD31-4B8C-83A1-F6EECF244321}">
                <p14:modId xmlns:p14="http://schemas.microsoft.com/office/powerpoint/2010/main" val="3932306436"/>
              </p:ext>
            </p:extLst>
          </p:nvPr>
        </p:nvGraphicFramePr>
        <p:xfrm>
          <a:off x="1393370" y="1128158"/>
          <a:ext cx="6883731" cy="2762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569097" y="4068339"/>
            <a:ext cx="7816613"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b="1" dirty="0" smtClean="0">
                <a:solidFill>
                  <a:schemeClr val="tx1">
                    <a:lumMod val="75000"/>
                  </a:schemeClr>
                </a:solidFill>
              </a:rPr>
              <a:t>The life of the Vehicle has been capped at 5 years for the analysis</a:t>
            </a:r>
          </a:p>
        </p:txBody>
      </p:sp>
    </p:spTree>
    <p:extLst>
      <p:ext uri="{BB962C8B-B14F-4D97-AF65-F5344CB8AC3E}">
        <p14:creationId xmlns:p14="http://schemas.microsoft.com/office/powerpoint/2010/main" val="462736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Punjab Automobiles">
  <a:themeElements>
    <a:clrScheme name="Cequity">
      <a:dk1>
        <a:srgbClr val="414042"/>
      </a:dk1>
      <a:lt1>
        <a:sysClr val="window" lastClr="FFFFFF"/>
      </a:lt1>
      <a:dk2>
        <a:srgbClr val="6E7071"/>
      </a:dk2>
      <a:lt2>
        <a:srgbClr val="F2F2F2"/>
      </a:lt2>
      <a:accent1>
        <a:srgbClr val="ED2C7B"/>
      </a:accent1>
      <a:accent2>
        <a:srgbClr val="AECB3B"/>
      </a:accent2>
      <a:accent3>
        <a:srgbClr val="3EC2D5"/>
      </a:accent3>
      <a:accent4>
        <a:srgbClr val="FCAF26"/>
      </a:accent4>
      <a:accent5>
        <a:srgbClr val="8F3A8F"/>
      </a:accent5>
      <a:accent6>
        <a:srgbClr val="F15A29"/>
      </a:accent6>
      <a:hlink>
        <a:srgbClr val="1C75BC"/>
      </a:hlink>
      <a:folHlink>
        <a:srgbClr val="58B947"/>
      </a:folHlink>
    </a:clrScheme>
    <a:fontScheme name="Cequi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0">
          <a:solidFill>
            <a:schemeClr val="accent1"/>
          </a:solidFill>
        </a:ln>
      </a:spPr>
      <a:bodyPr rtlCol="0" anchor="ctr"/>
      <a:lstStyle>
        <a:defPPr algn="ctr">
          <a:defRPr dirty="0">
            <a:latin typeface="PT Sans"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Punjab Automobiles</Template>
  <TotalTime>9379</TotalTime>
  <Words>4864</Words>
  <Application>Microsoft Office PowerPoint</Application>
  <PresentationFormat>On-screen Show (16:9)</PresentationFormat>
  <Paragraphs>876</Paragraphs>
  <Slides>40</Slides>
  <Notes>36</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Punjab Automobiles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Descriptive Analysis Bolero- Overall</vt:lpstr>
      <vt:lpstr>Descriptive Analysis XUV- Overall</vt:lpstr>
      <vt:lpstr>PowerPoint Presentation</vt:lpstr>
      <vt:lpstr>PowerPoint Presentation</vt:lpstr>
      <vt:lpstr>Descriptive Analysis –Bolero- Number of Vehicles</vt:lpstr>
      <vt:lpstr>Descriptive Analysis –XUV- Number of Vehicles</vt:lpstr>
      <vt:lpstr>Descriptive Analysis – Taxi vs Non-Taxi-Bolero</vt:lpstr>
      <vt:lpstr>Descriptive Analysis – Taxi vs Non-Taxi-XUV</vt:lpstr>
      <vt:lpstr>Descriptive Analysis – Corporate vs Individual-Bolero</vt:lpstr>
      <vt:lpstr>Descriptive Analysis – Corporate vs Individual-XUV</vt:lpstr>
      <vt:lpstr>Descriptive Analysis – CLTV-Bolero- by Area Office</vt:lpstr>
      <vt:lpstr>Descriptive Analysis – CLTV-XUV- by Area Office</vt:lpstr>
      <vt:lpstr>Descriptive Analysis – CLTV-Bolero- by Zone</vt:lpstr>
      <vt:lpstr>Descriptive Analysis – CLTV-XUV- by Zone</vt:lpstr>
      <vt:lpstr>Descriptive Analysis –Bolero- Bucketing of Customers by CLTV</vt:lpstr>
      <vt:lpstr>Descriptive Analysis –XUV- Bucketing of Customers by CLTV</vt:lpstr>
      <vt:lpstr>Descriptive Analysis –Bolero- Bucketing of Customers by Customer Age</vt:lpstr>
      <vt:lpstr>Descriptive Analysis –XUV- Bucketing of Customers by Customer Age</vt:lpstr>
      <vt:lpstr>Descriptive Analysis – Bolero-Bucketing of Customers by Vintage</vt:lpstr>
      <vt:lpstr>Descriptive Analysis –XUV- Bucketing of Customers by Vintage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Rithesh Kv</dc:creator>
  <cp:lastModifiedBy>Rithesh Kv</cp:lastModifiedBy>
  <cp:revision>250</cp:revision>
  <dcterms:created xsi:type="dcterms:W3CDTF">2016-08-30T06:21:07Z</dcterms:created>
  <dcterms:modified xsi:type="dcterms:W3CDTF">2016-10-28T06:43:04Z</dcterms:modified>
</cp:coreProperties>
</file>