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6" r:id="rId3"/>
  </p:sldMasterIdLst>
  <p:notesMasterIdLst>
    <p:notesMasterId r:id="rId26"/>
  </p:notesMasterIdLst>
  <p:sldIdLst>
    <p:sldId id="257" r:id="rId4"/>
    <p:sldId id="258" r:id="rId5"/>
    <p:sldId id="260" r:id="rId6"/>
    <p:sldId id="295" r:id="rId7"/>
    <p:sldId id="261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oja.menon\AppData\Local\Temp\Rar$DI00.020\Personal%20Vehicle%20Overview%20-%20January'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utosh.kar\Documents\Ashutosh%20Kar\10.%20Mahindra%20&amp;%20Mahindra\05.%20Repurchase%20&amp;%20Referral\Overall%20-%20Repurchas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hesh.kv\AppData\Local\Microsoft\Windows\Temporary%20Internet%20Files\Content.Outlook\8GHA91G3\Refer_decile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hesh.kv\AppData\Local\Microsoft\Windows\Temporary%20Internet%20Files\Content.Outlook\8GHA91G3\Refer_deci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oja.menon\AppData\Local\Temp\Rar$DI00.020\Personal%20Vehicle%20Overview%20-%20January'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oja.menon\AppData\Local\Temp\Rar$DI00.020\Personal%20Vehicle%20Overview%20-%20January'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oja.menon\AppData\Local\Temp\Rar$DI00.020\Personal%20Vehicle%20Overview%20-%20January'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jali.shastri\AppData\Local\Microsoft\Windows\Temporary%20Internet%20Files\Content.Outlook\L8A1RVAQ\Overall%20-%20Repurchase%20-%20brand%20(modifi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0.23047615923009623"/>
                  <c:y val="-2.7933435403907882E-2"/>
                </c:manualLayout>
              </c:layout>
              <c:tx>
                <c:rich>
                  <a:bodyPr/>
                  <a:lstStyle/>
                  <a:p>
                    <a:r>
                      <a:rPr lang="en-US" sz="900" b="1"/>
                      <a:t>Remaining TG</a:t>
                    </a:r>
                  </a:p>
                  <a:p>
                    <a:r>
                      <a:rPr lang="en-US" sz="900" b="1"/>
                      <a:t> 52%</a:t>
                    </a:r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3302420530766985"/>
                  <c:y val="-4.6809890234051556E-2"/>
                </c:manualLayout>
              </c:layout>
              <c:tx>
                <c:rich>
                  <a:bodyPr/>
                  <a:lstStyle/>
                  <a:p>
                    <a:pPr>
                      <a:defRPr sz="900" b="1"/>
                    </a:pPr>
                    <a:r>
                      <a:rPr lang="en-US" sz="900" b="1"/>
                      <a:t>Top Decile</a:t>
                    </a:r>
                  </a:p>
                  <a:p>
                    <a:pPr>
                      <a:defRPr sz="900" b="1"/>
                    </a:pPr>
                    <a:r>
                      <a:rPr lang="en-US" sz="900" b="1"/>
                      <a:t> 48%</a:t>
                    </a:r>
                    <a:endParaRPr lang="en-US" b="1"/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'Sheet2 (2)'!$A$10:$A$11</c:f>
              <c:strCache>
                <c:ptCount val="2"/>
                <c:pt idx="0">
                  <c:v>Remaining TG</c:v>
                </c:pt>
                <c:pt idx="1">
                  <c:v>Top Decile</c:v>
                </c:pt>
              </c:strCache>
            </c:strRef>
          </c:cat>
          <c:val>
            <c:numRef>
              <c:f>'Sheet2 (2)'!$B$10:$B$11</c:f>
              <c:numCache>
                <c:formatCode>0%</c:formatCode>
                <c:ptCount val="2"/>
                <c:pt idx="0">
                  <c:v>0.52</c:v>
                </c:pt>
                <c:pt idx="1">
                  <c:v>0.48000000000000026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1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1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'TUV300'!$E$1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'TUV300'!$D$2:$D$12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'TUV300'!$E$2:$E$12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'TUV300'!$F$1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'TUV300'!$D$2:$D$12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'TUV300'!$F$2:$F$12</c:f>
              <c:numCache>
                <c:formatCode>0%</c:formatCode>
                <c:ptCount val="11"/>
                <c:pt idx="0">
                  <c:v>0</c:v>
                </c:pt>
                <c:pt idx="1">
                  <c:v>0.62096774193548387</c:v>
                </c:pt>
                <c:pt idx="2">
                  <c:v>0.66532258064516125</c:v>
                </c:pt>
                <c:pt idx="3">
                  <c:v>0.70967741935483908</c:v>
                </c:pt>
                <c:pt idx="4">
                  <c:v>0.75806451612903258</c:v>
                </c:pt>
                <c:pt idx="5">
                  <c:v>0.78629032258064502</c:v>
                </c:pt>
                <c:pt idx="6">
                  <c:v>0.81854838709677402</c:v>
                </c:pt>
                <c:pt idx="7">
                  <c:v>0.83064516129032262</c:v>
                </c:pt>
                <c:pt idx="8">
                  <c:v>0.85483870967741915</c:v>
                </c:pt>
                <c:pt idx="9">
                  <c:v>0.89112903225806483</c:v>
                </c:pt>
                <c:pt idx="10">
                  <c:v>1.0080645161290318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6643840"/>
        <c:axId val="236124352"/>
      </c:lineChart>
      <c:catAx>
        <c:axId val="23664384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4352"/>
        <c:crosses val="autoZero"/>
        <c:auto val="1"/>
        <c:lblAlgn val="ctr"/>
        <c:lblOffset val="100"/>
        <c:noMultiLvlLbl val="0"/>
      </c:catAx>
      <c:valAx>
        <c:axId val="23612435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64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BFBFBF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Sheet1!$J$2:$J$11</c:f>
              <c:numCache>
                <c:formatCode>0.0</c:formatCode>
                <c:ptCount val="10"/>
                <c:pt idx="0">
                  <c:v>3.3556590953212964</c:v>
                </c:pt>
                <c:pt idx="1">
                  <c:v>2.1937487866433703</c:v>
                </c:pt>
                <c:pt idx="2">
                  <c:v>1.7789426001423669</c:v>
                </c:pt>
                <c:pt idx="3">
                  <c:v>1.556979227334498</c:v>
                </c:pt>
                <c:pt idx="4">
                  <c:v>1.3983692486895749</c:v>
                </c:pt>
                <c:pt idx="5">
                  <c:v>1.2842166569598137</c:v>
                </c:pt>
                <c:pt idx="6">
                  <c:v>1.1935269157167818</c:v>
                </c:pt>
                <c:pt idx="7">
                  <c:v>1.1182294700058242</c:v>
                </c:pt>
                <c:pt idx="8">
                  <c:v>1.0521150154231111</c:v>
                </c:pt>
                <c:pt idx="9">
                  <c:v>1.0000000000000002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053440"/>
        <c:axId val="236914944"/>
      </c:lineChart>
      <c:catAx>
        <c:axId val="23705344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14944"/>
        <c:crosses val="autoZero"/>
        <c:auto val="1"/>
        <c:lblAlgn val="ctr"/>
        <c:lblOffset val="100"/>
        <c:noMultiLvlLbl val="0"/>
      </c:catAx>
      <c:valAx>
        <c:axId val="236914944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05344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Scorpio!$I$1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Scorpio!$I$2:$I$11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Scorpio!$J$1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Scorpio!$J$2:$J$11</c:f>
              <c:numCache>
                <c:formatCode>0.0</c:formatCode>
                <c:ptCount val="10"/>
                <c:pt idx="0">
                  <c:v>3.5653409090909087</c:v>
                </c:pt>
                <c:pt idx="1">
                  <c:v>2.8361742424242418</c:v>
                </c:pt>
                <c:pt idx="2">
                  <c:v>2.1638257575757578</c:v>
                </c:pt>
                <c:pt idx="3">
                  <c:v>1.8146306818181814</c:v>
                </c:pt>
                <c:pt idx="4">
                  <c:v>1.5748106060606057</c:v>
                </c:pt>
                <c:pt idx="5">
                  <c:v>1.4054608585858579</c:v>
                </c:pt>
                <c:pt idx="6">
                  <c:v>1.286525974025974</c:v>
                </c:pt>
                <c:pt idx="7">
                  <c:v>1.1848958333333335</c:v>
                </c:pt>
                <c:pt idx="8">
                  <c:v>1.0763888888888891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808128"/>
        <c:axId val="236917248"/>
      </c:lineChart>
      <c:catAx>
        <c:axId val="23780812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17248"/>
        <c:crosses val="autoZero"/>
        <c:auto val="1"/>
        <c:lblAlgn val="ctr"/>
        <c:lblOffset val="100"/>
        <c:noMultiLvlLbl val="0"/>
      </c:catAx>
      <c:valAx>
        <c:axId val="23691724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0812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Bolero!$J$1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Bolero!$I$2:$I$11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Bolero!$J$2:$J$11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Bolero!$K$1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Bolero!$I$2:$I$11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Bolero!$K$2:$K$11</c:f>
              <c:numCache>
                <c:formatCode>0.0</c:formatCode>
                <c:ptCount val="10"/>
                <c:pt idx="0">
                  <c:v>4.0347764371894952</c:v>
                </c:pt>
                <c:pt idx="1">
                  <c:v>2.4964513839602547</c:v>
                </c:pt>
                <c:pt idx="2">
                  <c:v>1.9115211734090367</c:v>
                </c:pt>
                <c:pt idx="3">
                  <c:v>1.6234918381831085</c:v>
                </c:pt>
                <c:pt idx="4">
                  <c:v>1.4286728176011356</c:v>
                </c:pt>
                <c:pt idx="5">
                  <c:v>1.3106221906789686</c:v>
                </c:pt>
                <c:pt idx="6">
                  <c:v>1.2100780695528748</c:v>
                </c:pt>
                <c:pt idx="7">
                  <c:v>1.1289034776437192</c:v>
                </c:pt>
                <c:pt idx="8">
                  <c:v>1.053150382461951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248512"/>
        <c:axId val="236919552"/>
      </c:lineChart>
      <c:catAx>
        <c:axId val="237248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19552"/>
        <c:crosses val="autoZero"/>
        <c:auto val="1"/>
        <c:lblAlgn val="ctr"/>
        <c:lblOffset val="100"/>
        <c:noMultiLvlLbl val="0"/>
      </c:catAx>
      <c:valAx>
        <c:axId val="23691955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48512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XUV500!$I$1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XUV500!$I$2:$I$11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XUV500!$J$1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XUV500!$J$2:$J$11</c:f>
              <c:numCache>
                <c:formatCode>0.0</c:formatCode>
                <c:ptCount val="10"/>
                <c:pt idx="0">
                  <c:v>5.0490633363068698</c:v>
                </c:pt>
                <c:pt idx="1">
                  <c:v>2.7653880463871552</c:v>
                </c:pt>
                <c:pt idx="2">
                  <c:v>2.0071364852809994</c:v>
                </c:pt>
                <c:pt idx="3">
                  <c:v>1.6280107047279218</c:v>
                </c:pt>
                <c:pt idx="4">
                  <c:v>1.3844781445138274</c:v>
                </c:pt>
                <c:pt idx="5">
                  <c:v>1.2325304787392211</c:v>
                </c:pt>
                <c:pt idx="6">
                  <c:v>1.1482095068178926</c:v>
                </c:pt>
                <c:pt idx="7">
                  <c:v>1.0760481712756471</c:v>
                </c:pt>
                <c:pt idx="8">
                  <c:v>1.0397462583011199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363712"/>
        <c:axId val="237544576"/>
      </c:lineChart>
      <c:catAx>
        <c:axId val="2373637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44576"/>
        <c:crosses val="autoZero"/>
        <c:auto val="1"/>
        <c:lblAlgn val="ctr"/>
        <c:lblOffset val="100"/>
        <c:noMultiLvlLbl val="0"/>
      </c:catAx>
      <c:valAx>
        <c:axId val="237544576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363712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'KUV100'!$I$1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'KUV100'!$I$2:$I$11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'KUV100'!$J$1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'KUV100'!$J$2:$J$11</c:f>
              <c:numCache>
                <c:formatCode>0.0</c:formatCode>
                <c:ptCount val="10"/>
                <c:pt idx="0">
                  <c:v>6.0126582278480996</c:v>
                </c:pt>
                <c:pt idx="1">
                  <c:v>3.3227848101265822</c:v>
                </c:pt>
                <c:pt idx="2">
                  <c:v>2.2151898734177213</c:v>
                </c:pt>
                <c:pt idx="3">
                  <c:v>1.7563291139240502</c:v>
                </c:pt>
                <c:pt idx="4">
                  <c:v>1.5063291139240504</c:v>
                </c:pt>
                <c:pt idx="5">
                  <c:v>1.3291139240506333</c:v>
                </c:pt>
                <c:pt idx="6">
                  <c:v>1.139240506329114</c:v>
                </c:pt>
                <c:pt idx="7">
                  <c:v>1.0680379746835449</c:v>
                </c:pt>
                <c:pt idx="8">
                  <c:v>0.949367088607595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639168"/>
        <c:axId val="237546880"/>
      </c:lineChart>
      <c:catAx>
        <c:axId val="23763916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46880"/>
        <c:crosses val="autoZero"/>
        <c:auto val="1"/>
        <c:lblAlgn val="ctr"/>
        <c:lblOffset val="100"/>
        <c:noMultiLvlLbl val="0"/>
      </c:catAx>
      <c:valAx>
        <c:axId val="237546880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3916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r>
              <a:rPr lang="en-IN" sz="1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'TUV300'!$I$1</c:f>
              <c:strCache>
                <c:ptCount val="1"/>
                <c:pt idx="0">
                  <c:v>Population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'TUV300'!$I$2:$I$11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'TUV300'!$J$1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'TUV300'!$J$2:$J$11</c:f>
              <c:numCache>
                <c:formatCode>0.0</c:formatCode>
                <c:ptCount val="10"/>
                <c:pt idx="0">
                  <c:v>6.2096774193548399</c:v>
                </c:pt>
                <c:pt idx="1">
                  <c:v>3.3266129032258052</c:v>
                </c:pt>
                <c:pt idx="2">
                  <c:v>2.3655913978494616</c:v>
                </c:pt>
                <c:pt idx="3">
                  <c:v>1.8951612903225799</c:v>
                </c:pt>
                <c:pt idx="4">
                  <c:v>1.57258064516129</c:v>
                </c:pt>
                <c:pt idx="5">
                  <c:v>1.364247311827957</c:v>
                </c:pt>
                <c:pt idx="6">
                  <c:v>1.1866359447004609</c:v>
                </c:pt>
                <c:pt idx="7">
                  <c:v>1.068548387096774</c:v>
                </c:pt>
                <c:pt idx="8">
                  <c:v>0.99014336917562695</c:v>
                </c:pt>
                <c:pt idx="9">
                  <c:v>1.008064516129032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734400"/>
        <c:axId val="237549184"/>
      </c:lineChart>
      <c:catAx>
        <c:axId val="23773440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49184"/>
        <c:crosses val="autoZero"/>
        <c:auto val="1"/>
        <c:lblAlgn val="ctr"/>
        <c:lblOffset val="100"/>
        <c:noMultiLvlLbl val="0"/>
      </c:catAx>
      <c:valAx>
        <c:axId val="237549184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defRPr>
                </a:pP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3440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1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Gain Chart</a:t>
            </a:r>
          </a:p>
        </c:rich>
      </c:tx>
      <c:layout/>
      <c:overlay val="0"/>
      <c:spPr>
        <a:solidFill>
          <a:schemeClr val="accent5">
            <a:lumMod val="40000"/>
            <a:lumOff val="60000"/>
          </a:schemeClr>
        </a:solidFill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Population</c:v>
          </c:tx>
          <c:marker>
            <c:symbol val="circle"/>
            <c:size val="5"/>
          </c:marker>
          <c:dLbls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[Refer_deciles.xlsx]Sheet3!$L$7:$L$17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[Refer_deciles.xlsx]Sheet3!$H$7:$H$17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Target</c:v>
          </c:tx>
          <c:marker>
            <c:symbol val="circle"/>
            <c:size val="5"/>
          </c:marker>
          <c:dLbls>
            <c:dLbl>
              <c:idx val="0"/>
              <c:delete val="1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[Refer_deciles.xlsx]Sheet3!$L$7:$L$17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[Refer_deciles.xlsx]Sheet3!$K$7:$K$17</c:f>
              <c:numCache>
                <c:formatCode>0%</c:formatCode>
                <c:ptCount val="11"/>
                <c:pt idx="0">
                  <c:v>0</c:v>
                </c:pt>
                <c:pt idx="1">
                  <c:v>0.14693922815318647</c:v>
                </c:pt>
                <c:pt idx="2">
                  <c:v>0.27772438267041255</c:v>
                </c:pt>
                <c:pt idx="3">
                  <c:v>0.40717876681945886</c:v>
                </c:pt>
                <c:pt idx="4">
                  <c:v>0.50565577406476425</c:v>
                </c:pt>
                <c:pt idx="5">
                  <c:v>0.59921632411651649</c:v>
                </c:pt>
                <c:pt idx="6">
                  <c:v>0.68837793878456321</c:v>
                </c:pt>
                <c:pt idx="7">
                  <c:v>0.78204938636699706</c:v>
                </c:pt>
                <c:pt idx="8">
                  <c:v>0.85021440189265141</c:v>
                </c:pt>
                <c:pt idx="9">
                  <c:v>0.92096702646754425</c:v>
                </c:pt>
                <c:pt idx="10">
                  <c:v>1.0000000000000002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399488"/>
        <c:axId val="236912640"/>
      </c:lineChart>
      <c:catAx>
        <c:axId val="238399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baseline="0" dirty="0" err="1">
                    <a:solidFill>
                      <a:schemeClr val="bg1"/>
                    </a:solidFill>
                  </a:rPr>
                  <a:t>Deciles</a:t>
                </a:r>
                <a:endParaRPr lang="en-IN" baseline="0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solidFill>
              <a:schemeClr val="accent5">
                <a:lumMod val="40000"/>
                <a:lumOff val="60000"/>
              </a:schemeClr>
            </a:solidFill>
          </c:spPr>
        </c:title>
        <c:numFmt formatCode="General" sourceLinked="1"/>
        <c:majorTickMark val="none"/>
        <c:minorTickMark val="none"/>
        <c:tickLblPos val="nextTo"/>
        <c:crossAx val="236912640"/>
        <c:crosses val="autoZero"/>
        <c:auto val="1"/>
        <c:lblAlgn val="ctr"/>
        <c:lblOffset val="100"/>
        <c:noMultiLvlLbl val="0"/>
      </c:catAx>
      <c:valAx>
        <c:axId val="236912640"/>
        <c:scaling>
          <c:orientation val="minMax"/>
        </c:scaling>
        <c:delete val="0"/>
        <c:axPos val="l"/>
        <c:minorGridlines>
          <c:spPr>
            <a:ln>
              <a:solidFill>
                <a:schemeClr val="bg1">
                  <a:lumMod val="95000"/>
                </a:schemeClr>
              </a:solidFill>
            </a:ln>
          </c:spPr>
        </c:minorGridlines>
        <c:title>
          <c:tx>
            <c:rich>
              <a:bodyPr rot="-5400000" vert="horz"/>
              <a:lstStyle/>
              <a:p>
                <a:pPr>
                  <a:defRPr b="0">
                    <a:latin typeface="Consolas" panose="020B0609020204030204" pitchFamily="49" charset="0"/>
                    <a:cs typeface="Consolas" panose="020B0609020204030204" pitchFamily="49" charset="0"/>
                  </a:defRPr>
                </a:pPr>
                <a:r>
                  <a:rPr lang="en-IN" b="0" baseline="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40000"/>
                <a:lumOff val="60000"/>
              </a:schemeClr>
            </a:solidFill>
          </c:spPr>
        </c:title>
        <c:numFmt formatCode="0%" sourceLinked="1"/>
        <c:majorTickMark val="none"/>
        <c:minorTickMark val="none"/>
        <c:tickLblPos val="nextTo"/>
        <c:crossAx val="23839948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pPr>
            <a:r>
              <a:rPr lang="en-IN" sz="110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Repurchase Model Lift Chart</a:t>
            </a:r>
          </a:p>
        </c:rich>
      </c:tx>
      <c:layout/>
      <c:overlay val="0"/>
      <c:spPr>
        <a:solidFill>
          <a:schemeClr val="accent5">
            <a:lumMod val="40000"/>
            <a:lumOff val="60000"/>
          </a:schemeClr>
        </a:solidFill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Population Lift</c:v>
          </c:tx>
          <c:marker>
            <c:symbol val="circle"/>
            <c:size val="5"/>
          </c:marker>
          <c:dLbls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[Refer_deciles.xlsx]Sheet3!$L$8:$L$17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smooth val="0"/>
        </c:ser>
        <c:ser>
          <c:idx val="1"/>
          <c:order val="1"/>
          <c:tx>
            <c:v>Model Lift</c:v>
          </c:tx>
          <c:marker>
            <c:symbol val="circle"/>
            <c:size val="5"/>
          </c:marker>
          <c:val>
            <c:numRef>
              <c:f>[Refer_deciles.xlsx]Sheet3!$G$8:$G$17</c:f>
              <c:numCache>
                <c:formatCode>0.0</c:formatCode>
                <c:ptCount val="10"/>
                <c:pt idx="0">
                  <c:v>1.4693922815318645</c:v>
                </c:pt>
                <c:pt idx="1">
                  <c:v>1.3886219133520628</c:v>
                </c:pt>
                <c:pt idx="2">
                  <c:v>1.357262556064863</c:v>
                </c:pt>
                <c:pt idx="3">
                  <c:v>1.2641394351619106</c:v>
                </c:pt>
                <c:pt idx="4">
                  <c:v>1.198432648233033</c:v>
                </c:pt>
                <c:pt idx="5">
                  <c:v>1.1472965646409388</c:v>
                </c:pt>
                <c:pt idx="6">
                  <c:v>1.1172134090957102</c:v>
                </c:pt>
                <c:pt idx="7">
                  <c:v>1.0627680023658141</c:v>
                </c:pt>
                <c:pt idx="8">
                  <c:v>1.0232966960750491</c:v>
                </c:pt>
                <c:pt idx="9">
                  <c:v>1.0000000000000002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8519808"/>
        <c:axId val="237488384"/>
      </c:lineChart>
      <c:catAx>
        <c:axId val="238519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baseline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defRPr>
                </a:pPr>
                <a:r>
                  <a:rPr lang="en-IN" b="0" baseline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Decile</a:t>
                </a:r>
              </a:p>
            </c:rich>
          </c:tx>
          <c:layout/>
          <c:overlay val="0"/>
          <c:spPr>
            <a:solidFill>
              <a:schemeClr val="accent5">
                <a:lumMod val="40000"/>
                <a:lumOff val="60000"/>
              </a:schemeClr>
            </a:solidFill>
          </c:spPr>
        </c:title>
        <c:numFmt formatCode="General" sourceLinked="1"/>
        <c:majorTickMark val="none"/>
        <c:minorTickMark val="none"/>
        <c:tickLblPos val="nextTo"/>
        <c:crossAx val="237488384"/>
        <c:crosses val="autoZero"/>
        <c:auto val="1"/>
        <c:lblAlgn val="ctr"/>
        <c:lblOffset val="100"/>
        <c:noMultiLvlLbl val="0"/>
      </c:catAx>
      <c:valAx>
        <c:axId val="237488384"/>
        <c:scaling>
          <c:orientation val="minMax"/>
        </c:scaling>
        <c:delete val="0"/>
        <c:axPos val="l"/>
        <c:minorGridlines>
          <c:spPr>
            <a:ln>
              <a:solidFill>
                <a:schemeClr val="bg1">
                  <a:lumMod val="95000"/>
                </a:schemeClr>
              </a:solidFill>
            </a:ln>
          </c:spPr>
        </c:minorGridlines>
        <c:title>
          <c:tx>
            <c:rich>
              <a:bodyPr rot="-5400000" vert="horz"/>
              <a:lstStyle/>
              <a:p>
                <a:pPr>
                  <a:defRPr b="0" baseline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defRPr>
                </a:pPr>
                <a:r>
                  <a:rPr lang="en-IN" b="0" baseline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Lift</a:t>
                </a:r>
              </a:p>
            </c:rich>
          </c:tx>
          <c:layout/>
          <c:overlay val="0"/>
          <c:spPr>
            <a:solidFill>
              <a:schemeClr val="accent5">
                <a:lumMod val="40000"/>
                <a:lumOff val="60000"/>
              </a:schemeClr>
            </a:solidFill>
          </c:spPr>
        </c:title>
        <c:numFmt formatCode="General" sourceLinked="1"/>
        <c:majorTickMark val="out"/>
        <c:minorTickMark val="none"/>
        <c:tickLblPos val="nextTo"/>
        <c:crossAx val="2385198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20105796150481189"/>
                  <c:y val="7.3940288713910757E-2"/>
                </c:manualLayout>
              </c:layout>
              <c:tx>
                <c:rich>
                  <a:bodyPr/>
                  <a:lstStyle/>
                  <a:p>
                    <a:pPr>
                      <a:defRPr sz="1100" b="1"/>
                    </a:pPr>
                    <a:r>
                      <a:rPr lang="en-US" b="1"/>
                      <a:t>Top Decile</a:t>
                    </a:r>
                  </a:p>
                  <a:p>
                    <a:pPr>
                      <a:defRPr sz="1100" b="1"/>
                    </a:pPr>
                    <a:r>
                      <a:rPr lang="en-US" b="1"/>
                      <a:t> 39%</a:t>
                    </a:r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3722233158355224"/>
                  <c:y val="-7.5745479731700233E-2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Remaining TG</a:t>
                    </a:r>
                  </a:p>
                  <a:p>
                    <a:pPr>
                      <a:defRPr sz="1000" b="1"/>
                    </a:pPr>
                    <a:r>
                      <a:rPr lang="en-US" sz="1000" b="1"/>
                      <a:t> 61%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'Sheet2 (2)'!$A$2:$A$3</c:f>
              <c:strCache>
                <c:ptCount val="2"/>
                <c:pt idx="0">
                  <c:v>Top Decile</c:v>
                </c:pt>
                <c:pt idx="1">
                  <c:v>Remaining TG</c:v>
                </c:pt>
              </c:strCache>
            </c:strRef>
          </c:cat>
          <c:val>
            <c:numRef>
              <c:f>'Sheet2 (2)'!$B$2:$B$3</c:f>
              <c:numCache>
                <c:formatCode>0%</c:formatCode>
                <c:ptCount val="2"/>
                <c:pt idx="0">
                  <c:v>0.39000000000000035</c:v>
                </c:pt>
                <c:pt idx="1">
                  <c:v>0.61000000000000054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3265572441032161"/>
                  <c:y val="0.142476059978789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'Sheet2 (3)'!$A$2:$A$3</c:f>
              <c:strCache>
                <c:ptCount val="2"/>
                <c:pt idx="0">
                  <c:v>Top Decile</c:v>
                </c:pt>
                <c:pt idx="1">
                  <c:v>Remaining TG</c:v>
                </c:pt>
              </c:strCache>
            </c:strRef>
          </c:cat>
          <c:val>
            <c:numRef>
              <c:f>'Sheet2 (3)'!$B$2:$B$3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4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4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0%</c:formatCode>
                <c:ptCount val="11"/>
                <c:pt idx="0">
                  <c:v>0</c:v>
                </c:pt>
                <c:pt idx="1">
                  <c:v>0.33556590953212967</c:v>
                </c:pt>
                <c:pt idx="2">
                  <c:v>0.43874975732867405</c:v>
                </c:pt>
                <c:pt idx="3">
                  <c:v>0.53368278004271019</c:v>
                </c:pt>
                <c:pt idx="4">
                  <c:v>0.62279169093379927</c:v>
                </c:pt>
                <c:pt idx="5">
                  <c:v>0.69918462434478745</c:v>
                </c:pt>
                <c:pt idx="6">
                  <c:v>0.77052999417588819</c:v>
                </c:pt>
                <c:pt idx="7">
                  <c:v>0.83546884100174723</c:v>
                </c:pt>
                <c:pt idx="8">
                  <c:v>0.89458357600465932</c:v>
                </c:pt>
                <c:pt idx="9">
                  <c:v>0.94690351388079985</c:v>
                </c:pt>
                <c:pt idx="10">
                  <c:v>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1716224"/>
        <c:axId val="224164032"/>
      </c:lineChart>
      <c:catAx>
        <c:axId val="24171622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64032"/>
        <c:crosses val="autoZero"/>
        <c:auto val="1"/>
        <c:lblAlgn val="ctr"/>
        <c:lblOffset val="100"/>
        <c:noMultiLvlLbl val="0"/>
      </c:catAx>
      <c:valAx>
        <c:axId val="22416403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1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1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1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Scorpio!$E$1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Scorpio!$D$2:$D$12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Scorpio!$E$2:$E$12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Scorpio!$F$1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3115239935960387E-2"/>
                  <c:y val="-0.137187851518560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Scorpio!$D$2:$D$12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Scorpio!$F$2:$F$12</c:f>
              <c:numCache>
                <c:formatCode>0%</c:formatCode>
                <c:ptCount val="11"/>
                <c:pt idx="0">
                  <c:v>0</c:v>
                </c:pt>
                <c:pt idx="1">
                  <c:v>0.35653409090909088</c:v>
                </c:pt>
                <c:pt idx="2">
                  <c:v>0.56723484848484862</c:v>
                </c:pt>
                <c:pt idx="3">
                  <c:v>0.64914772727272751</c:v>
                </c:pt>
                <c:pt idx="4">
                  <c:v>0.7258522727272726</c:v>
                </c:pt>
                <c:pt idx="5">
                  <c:v>0.78740530303030287</c:v>
                </c:pt>
                <c:pt idx="6">
                  <c:v>0.84327651515151503</c:v>
                </c:pt>
                <c:pt idx="7">
                  <c:v>0.90056818181818132</c:v>
                </c:pt>
                <c:pt idx="8">
                  <c:v>0.94791666666666652</c:v>
                </c:pt>
                <c:pt idx="9">
                  <c:v>0.96875000000000022</c:v>
                </c:pt>
                <c:pt idx="10">
                  <c:v>0.99999999999999989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5867648"/>
        <c:axId val="228725824"/>
      </c:lineChart>
      <c:catAx>
        <c:axId val="23586764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25824"/>
        <c:crosses val="autoZero"/>
        <c:auto val="1"/>
        <c:lblAlgn val="ctr"/>
        <c:lblOffset val="100"/>
        <c:noMultiLvlLbl val="0"/>
      </c:catAx>
      <c:valAx>
        <c:axId val="228725824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BFBFBF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1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1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Bolero!$F$1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Bolero!$E$2:$E$12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Bolero!$F$2:$F$12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Bolero!$G$1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Bolero!$E$2:$E$12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Bolero!$G$2:$G$12</c:f>
              <c:numCache>
                <c:formatCode>0%</c:formatCode>
                <c:ptCount val="11"/>
                <c:pt idx="0">
                  <c:v>0</c:v>
                </c:pt>
                <c:pt idx="1">
                  <c:v>0.40347764371894984</c:v>
                </c:pt>
                <c:pt idx="2">
                  <c:v>0.49929027679205135</c:v>
                </c:pt>
                <c:pt idx="3">
                  <c:v>0.57345635202271117</c:v>
                </c:pt>
                <c:pt idx="4">
                  <c:v>0.6493967352732436</c:v>
                </c:pt>
                <c:pt idx="5">
                  <c:v>0.71433640880056759</c:v>
                </c:pt>
                <c:pt idx="6">
                  <c:v>0.78637331440738112</c:v>
                </c:pt>
                <c:pt idx="7">
                  <c:v>0.84705464868701241</c:v>
                </c:pt>
                <c:pt idx="8">
                  <c:v>0.90312278211497521</c:v>
                </c:pt>
                <c:pt idx="9">
                  <c:v>0.94783534421575588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5937280"/>
        <c:axId val="228728128"/>
      </c:lineChart>
      <c:catAx>
        <c:axId val="2359372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28128"/>
        <c:crosses val="autoZero"/>
        <c:auto val="1"/>
        <c:lblAlgn val="ctr"/>
        <c:lblOffset val="100"/>
        <c:noMultiLvlLbl val="0"/>
      </c:catAx>
      <c:valAx>
        <c:axId val="22872812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3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BFBFBF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1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1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XUV500!$E$1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XUV500!$D$2:$D$12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XUV500!$E$2:$E$12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XUV500!$F$1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XUV500!$D$2:$D$12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XUV500!$F$2:$F$12</c:f>
              <c:numCache>
                <c:formatCode>0%</c:formatCode>
                <c:ptCount val="11"/>
                <c:pt idx="0">
                  <c:v>0</c:v>
                </c:pt>
                <c:pt idx="1">
                  <c:v>0.50490633363068693</c:v>
                </c:pt>
                <c:pt idx="2">
                  <c:v>0.55307760927743088</c:v>
                </c:pt>
                <c:pt idx="3">
                  <c:v>0.60214094558430009</c:v>
                </c:pt>
                <c:pt idx="4">
                  <c:v>0.65120428189116852</c:v>
                </c:pt>
                <c:pt idx="5">
                  <c:v>0.69223907225691361</c:v>
                </c:pt>
                <c:pt idx="6">
                  <c:v>0.73951828724353263</c:v>
                </c:pt>
                <c:pt idx="7">
                  <c:v>0.8037466547725246</c:v>
                </c:pt>
                <c:pt idx="8">
                  <c:v>0.86083853702051794</c:v>
                </c:pt>
                <c:pt idx="9">
                  <c:v>0.93577163247100892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6437504"/>
        <c:axId val="236119744"/>
      </c:lineChart>
      <c:catAx>
        <c:axId val="23643750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19744"/>
        <c:crosses val="autoZero"/>
        <c:auto val="1"/>
        <c:lblAlgn val="ctr"/>
        <c:lblOffset val="100"/>
        <c:noMultiLvlLbl val="0"/>
      </c:catAx>
      <c:valAx>
        <c:axId val="236119744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3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BFBFBF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1"/>
                </a:solidFill>
                <a:latin typeface="+mj-lt"/>
              </a:rPr>
              <a:t>Repurchase</a:t>
            </a:r>
            <a:r>
              <a:rPr lang="en-IN" sz="1100" baseline="0">
                <a:solidFill>
                  <a:schemeClr val="bg1"/>
                </a:solidFill>
                <a:latin typeface="+mj-lt"/>
              </a:rPr>
              <a:t> Model Gain Chart</a:t>
            </a:r>
            <a:endParaRPr lang="en-IN" sz="1100">
              <a:solidFill>
                <a:schemeClr val="bg1"/>
              </a:solidFill>
              <a:latin typeface="+mj-lt"/>
            </a:endParaRPr>
          </a:p>
        </c:rich>
      </c:tx>
      <c:layout/>
      <c:overlay val="0"/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'KUV100'!$E$1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'KUV100'!$D$2:$D$12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'KUV100'!$E$2:$E$12</c:f>
              <c:numCache>
                <c:formatCode>0%</c:formatCode>
                <c:ptCount val="11"/>
                <c:pt idx="0" formatCode="General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'KUV100'!$F$1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'KUV100'!$D$2:$D$12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'KUV100'!$F$2:$F$12</c:f>
              <c:numCache>
                <c:formatCode>0%</c:formatCode>
                <c:ptCount val="11"/>
                <c:pt idx="0">
                  <c:v>0</c:v>
                </c:pt>
                <c:pt idx="1">
                  <c:v>0.60126582278481044</c:v>
                </c:pt>
                <c:pt idx="2">
                  <c:v>0.66455696202531644</c:v>
                </c:pt>
                <c:pt idx="3">
                  <c:v>0.66455696202531644</c:v>
                </c:pt>
                <c:pt idx="4">
                  <c:v>0.70253164556962022</c:v>
                </c:pt>
                <c:pt idx="5">
                  <c:v>0.75316455696202533</c:v>
                </c:pt>
                <c:pt idx="6">
                  <c:v>0.79746835443037978</c:v>
                </c:pt>
                <c:pt idx="7">
                  <c:v>0.79746835443037978</c:v>
                </c:pt>
                <c:pt idx="8">
                  <c:v>0.85443037974683511</c:v>
                </c:pt>
                <c:pt idx="9">
                  <c:v>0.85443037974683511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6519936"/>
        <c:axId val="236122048"/>
      </c:lineChart>
      <c:catAx>
        <c:axId val="23651993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Deciles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2048"/>
        <c:crosses val="autoZero"/>
        <c:auto val="1"/>
        <c:lblAlgn val="ctr"/>
        <c:lblOffset val="100"/>
        <c:noMultiLvlLbl val="0"/>
      </c:catAx>
      <c:valAx>
        <c:axId val="23612204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  <a:latin typeface="+mj-lt"/>
                  </a:rPr>
                  <a:t>Capture Rate</a:t>
                </a:r>
              </a:p>
            </c:rich>
          </c:tx>
          <c:layout/>
          <c:overlay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51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BFBFBF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C9ED0-13DC-431B-BEE0-7B8E98A8B3FB}" type="doc">
      <dgm:prSet loTypeId="urn:microsoft.com/office/officeart/2005/8/layout/hList1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352A2FE5-9D76-4BBC-8987-EDE7AA5A5CB1}">
      <dgm:prSet phldrT="[Text]" custT="1"/>
      <dgm:spPr/>
      <dgm:t>
        <a:bodyPr/>
        <a:lstStyle/>
        <a:p>
          <a:r>
            <a:rPr lang="en-US" sz="1400" b="1" dirty="0" smtClean="0">
              <a:latin typeface="Calibri" panose="020F0502020204030204" pitchFamily="34" charset="0"/>
              <a:cs typeface="Calibri" panose="020F0502020204030204" pitchFamily="34" charset="0"/>
            </a:rPr>
            <a:t>VEHICLE INFORMATION</a:t>
          </a:r>
          <a:endParaRPr lang="en-IN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23024D-F5E5-4F68-B78B-394B3E35C691}" type="parTrans" cxnId="{26AA973A-E119-414A-9E8C-3DE2FD3D5D40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73F948-4EF2-4982-9095-852CFF63CE4B}" type="sibTrans" cxnId="{26AA973A-E119-414A-9E8C-3DE2FD3D5D40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BF1F2C-BBF8-4571-BF76-DDEF2AB75DAB}">
      <dgm:prSet phldrT="[Text]" custT="1"/>
      <dgm:spPr/>
      <dgm:t>
        <a:bodyPr/>
        <a:lstStyle/>
        <a:p>
          <a:r>
            <a:rPr lang="en-US" sz="1400" b="0" dirty="0" smtClean="0">
              <a:latin typeface="Calibri" panose="020F0502020204030204" pitchFamily="34" charset="0"/>
              <a:cs typeface="Calibri" panose="020F0502020204030204" pitchFamily="34" charset="0"/>
            </a:rPr>
            <a:t>Brand</a:t>
          </a:r>
          <a:endParaRPr lang="en-IN" sz="1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7E3108-1FC6-4F0D-99C6-132E6AB3299D}" type="parTrans" cxnId="{9874E0F5-379B-46ED-993A-E20FA76261FD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9F5DF7-F148-469A-8924-FBCC6A53468B}" type="sibTrans" cxnId="{9874E0F5-379B-46ED-993A-E20FA76261FD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99408F-9815-499F-9605-9E25321F31D8}">
      <dgm:prSet phldrT="[Text]" custT="1"/>
      <dgm:spPr/>
      <dgm:t>
        <a:bodyPr/>
        <a:lstStyle/>
        <a:p>
          <a:r>
            <a:rPr lang="en-US" sz="1400" b="1" dirty="0" smtClean="0">
              <a:latin typeface="Calibri" panose="020F0502020204030204" pitchFamily="34" charset="0"/>
              <a:cs typeface="Calibri" panose="020F0502020204030204" pitchFamily="34" charset="0"/>
            </a:rPr>
            <a:t>CUSTOMER INFORMATION</a:t>
          </a:r>
          <a:endParaRPr lang="en-IN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C569C3-3975-4042-8116-DB69987D3BFB}" type="parTrans" cxnId="{8826FFEA-2C49-499A-892E-B7768D9F955C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D4F5F6-0AF4-4A58-9ACE-44785D281C14}" type="sibTrans" cxnId="{8826FFEA-2C49-499A-892E-B7768D9F955C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8B7D46-CD15-4112-A5A5-3DA39E8F164E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State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6342EC-C2A5-4302-9ECA-AF7ABA227460}" type="parTrans" cxnId="{A4C442CF-0FB2-4C5F-B605-0D45C221FD85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3E1074-C207-45B7-A0A1-5BE4E2A1ACDF}" type="sibTrans" cxnId="{A4C442CF-0FB2-4C5F-B605-0D45C221FD85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A3DABA-5756-4B58-B758-2F6E44E8D745}">
      <dgm:prSet phldrT="[Text]" custT="1"/>
      <dgm:spPr/>
      <dgm:t>
        <a:bodyPr/>
        <a:lstStyle/>
        <a:p>
          <a:r>
            <a:rPr lang="en-US" sz="1400" b="1" dirty="0" smtClean="0">
              <a:latin typeface="Calibri" panose="020F0502020204030204" pitchFamily="34" charset="0"/>
              <a:cs typeface="Calibri" panose="020F0502020204030204" pitchFamily="34" charset="0"/>
            </a:rPr>
            <a:t>SERVICE INFORMATION</a:t>
          </a:r>
          <a:endParaRPr lang="en-IN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45C198-812E-4FB7-BBB9-E358647D9D49}" type="parTrans" cxnId="{8D28B898-D143-47BC-BDAB-A359AAA4C04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FD523E-76D0-4751-9D7F-92A6E67B0BEE}" type="sibTrans" cxnId="{8D28B898-D143-47BC-BDAB-A359AAA4C04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CD45D4-334C-4EAD-8266-054361817588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Frequency of Service</a:t>
          </a:r>
          <a:endParaRPr lang="en-IN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16C2B4-A876-472D-809F-B55EF49514B7}" type="parTrans" cxnId="{E304E0C6-27FB-4D83-A50D-0CCF43828731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00B142-EE73-4667-966D-85BFF8319D7A}" type="sibTrans" cxnId="{E304E0C6-27FB-4D83-A50D-0CCF43828731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020B74-B8EB-419D-993D-F1A776692AC5}">
      <dgm:prSet custT="1"/>
      <dgm:spPr/>
      <dgm:t>
        <a:bodyPr/>
        <a:lstStyle/>
        <a:p>
          <a:r>
            <a:rPr lang="en-US" sz="1400" b="1" dirty="0" smtClean="0">
              <a:latin typeface="Calibri" panose="020F0502020204030204" pitchFamily="34" charset="0"/>
              <a:cs typeface="Calibri" panose="020F0502020204030204" pitchFamily="34" charset="0"/>
            </a:rPr>
            <a:t>OTHER BEHAVIOURS</a:t>
          </a:r>
          <a:endParaRPr lang="en-IN" sz="1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099E21-4B77-4F0E-A073-6267C703251C}" type="parTrans" cxnId="{28489378-CCB1-40B8-A0E8-761AFDFD5570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5179E9-F857-4367-B19B-6098525F7DFF}" type="sibTrans" cxnId="{28489378-CCB1-40B8-A0E8-761AFDFD5570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9A8BB6-2E2B-48F9-9DF4-47A3DC011982}">
      <dgm:prSet phldrT="[Text]" custT="1"/>
      <dgm:spPr/>
      <dgm:t>
        <a:bodyPr/>
        <a:lstStyle/>
        <a:p>
          <a:r>
            <a:rPr lang="en-US" sz="1400" b="0" dirty="0" smtClean="0">
              <a:latin typeface="Calibri" panose="020F0502020204030204" pitchFamily="34" charset="0"/>
              <a:cs typeface="Calibri" panose="020F0502020204030204" pitchFamily="34" charset="0"/>
            </a:rPr>
            <a:t>Vintage</a:t>
          </a:r>
          <a:endParaRPr lang="en-IN" sz="1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8EEDBB-ED65-48D8-9B70-CA128F7165A1}" type="parTrans" cxnId="{25513FF7-C158-402A-B2A3-F15FE52D15F7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585CDB-CA35-45D0-B8DE-25A7A2ACAED9}" type="sibTrans" cxnId="{25513FF7-C158-402A-B2A3-F15FE52D15F7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54A97C-1A9D-45C4-9078-A9023C7E0F14}">
      <dgm:prSet phldrT="[Text]" custT="1"/>
      <dgm:spPr/>
      <dgm:t>
        <a:bodyPr/>
        <a:lstStyle/>
        <a:p>
          <a:endParaRPr lang="en-IN" sz="1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47225-1B39-4EAD-87E3-0C2DCB7F153C}" type="parTrans" cxnId="{8FA1E6F2-E7C5-4B9A-BA23-240A32D2A087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B406C5-B527-43B7-BCA8-ABFF11036B74}" type="sibTrans" cxnId="{8FA1E6F2-E7C5-4B9A-BA23-240A32D2A087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259FF6-A1AE-4B9F-B4A2-187B8D8327A9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Service spends</a:t>
          </a:r>
          <a:endParaRPr lang="en-IN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E83007-CE2F-46B4-86AD-943EE7AC2BD4}" type="parTrans" cxnId="{783A31BA-15D1-49A4-B3D6-F7B0F03E89E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4D0660-5460-407F-9C31-E044FA2F9AA2}" type="sibTrans" cxnId="{783A31BA-15D1-49A4-B3D6-F7B0F03E89E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8571A4-8F0E-4D30-B954-779178668D5D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Complaints history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15A024-3E12-48FA-9169-7053876E553D}" type="parTrans" cxnId="{9BAE8621-49A8-445E-B701-3E92DAC37F4A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6844E3-D61B-4636-868E-C06EBC249FE0}" type="sibTrans" cxnId="{9BAE8621-49A8-445E-B701-3E92DAC37F4A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D2EC24-7C9D-47FB-88F8-59FE7CCDC061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Area office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85A27A-739C-40B2-B564-6CC95514997E}" type="parTrans" cxnId="{4833FF93-C85F-458E-8D85-72D475562C63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A2C05F-745E-4BD5-AE65-78149BA33B28}" type="sibTrans" cxnId="{4833FF93-C85F-458E-8D85-72D475562C63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A14F45-8532-4A29-82C2-5C3B79F6B16E}">
      <dgm:prSet phldrT="[Text]" custT="1"/>
      <dgm:spPr/>
      <dgm:t>
        <a:bodyPr/>
        <a:lstStyle/>
        <a:p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2CCCB0-9466-4AE2-B731-11409E91A4DE}" type="parTrans" cxnId="{AE8C2F22-6B97-4FEF-B923-8B9AB641E08B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79EBDF-AD9B-498B-8C45-472E75BAA936}" type="sibTrans" cxnId="{AE8C2F22-6B97-4FEF-B923-8B9AB641E08B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0E539E-B971-4A7E-B2EB-8362DDD903A9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Odometer Reading during last service of previous vehicle</a:t>
          </a:r>
          <a:endParaRPr lang="en-IN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E82079-C422-4BF2-B4BA-0227303B24C8}" type="parTrans" cxnId="{68A418E0-E60D-400E-BCC6-A7838E98DEE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5D9F89-E888-4C47-BD0B-BECD760730A6}" type="sibTrans" cxnId="{68A418E0-E60D-400E-BCC6-A7838E98DEE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0D67E5-978D-4F0F-AB11-39B904E6077F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Seasonality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399B59-4F75-4DD8-806D-84A54A76013B}" type="parTrans" cxnId="{AA6CB502-530A-42E3-B664-9761B883559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2987A8-1460-4CB9-B241-3B1BA0E7AD21}" type="sibTrans" cxnId="{AA6CB502-530A-42E3-B664-9761B8835598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CB92BE-E099-4F5A-819C-5B16028DABA4}">
      <dgm:prSet phldrT="[Text]" custT="1"/>
      <dgm:spPr/>
      <dgm:t>
        <a:bodyPr/>
        <a:lstStyle/>
        <a:p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CC7D28-FF88-4A6C-A3E3-ED62223D33A5}" type="parTrans" cxnId="{C5A50129-7747-481F-9191-6C907023EE5F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259423-D97B-40F8-9C64-DBCFDA89B4E8}" type="sibTrans" cxnId="{C5A50129-7747-481F-9191-6C907023EE5F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4A8F6-6793-4638-933B-1872EC4520AB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 between Last Service of previous vehicle &amp; new Vehicle Purchase</a:t>
          </a:r>
          <a:endParaRPr lang="en-IN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3F7066-DA49-41FF-8B40-0D075C79F593}" type="parTrans" cxnId="{15E65707-0D95-40BD-8CE4-D0443951862F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9444CF-EB4D-43F6-8890-FF13A8CB2E0F}" type="sibTrans" cxnId="{15E65707-0D95-40BD-8CE4-D0443951862F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F4F7B4-6A4B-425F-83E5-050C1B6F12BA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Zone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42B2F1-A460-4FF5-8455-12D00840E839}" type="parTrans" cxnId="{CA3E0F3D-97F2-4052-8DA8-60881CE26A0D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8E69E6-006C-4AB2-8941-4F4383BF6C2E}" type="sibTrans" cxnId="{CA3E0F3D-97F2-4052-8DA8-60881CE26A0D}">
      <dgm:prSet/>
      <dgm:spPr/>
      <dgm:t>
        <a:bodyPr/>
        <a:lstStyle/>
        <a:p>
          <a:endParaRPr lang="en-IN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EFE0E9-9004-4142-AA9D-538CB21B1687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Extended Warranty Purchases</a:t>
          </a:r>
          <a:endParaRPr lang="en-IN" sz="14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4671C7-713F-479B-9985-94E03A9EF494}" type="parTrans" cxnId="{2201DB4D-C969-4374-AAAE-C9596D8C882C}">
      <dgm:prSet/>
      <dgm:spPr/>
      <dgm:t>
        <a:bodyPr/>
        <a:lstStyle/>
        <a:p>
          <a:endParaRPr lang="en-IN" sz="1600"/>
        </a:p>
      </dgm:t>
    </dgm:pt>
    <dgm:pt modelId="{884638D2-B027-4103-BD6F-E1D07DACEE80}" type="sibTrans" cxnId="{2201DB4D-C969-4374-AAAE-C9596D8C882C}">
      <dgm:prSet/>
      <dgm:spPr/>
      <dgm:t>
        <a:bodyPr/>
        <a:lstStyle/>
        <a:p>
          <a:endParaRPr lang="en-IN" sz="1600"/>
        </a:p>
      </dgm:t>
    </dgm:pt>
    <dgm:pt modelId="{C779908F-934D-401D-BD25-42638119EB0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Number of Accidents</a:t>
          </a:r>
          <a:endParaRPr lang="en-IN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DAEBA0-E414-47B3-81AD-F3710888D982}" type="parTrans" cxnId="{6A94B600-BA6B-40AA-8B54-DE8C60D68978}">
      <dgm:prSet/>
      <dgm:spPr/>
      <dgm:t>
        <a:bodyPr/>
        <a:lstStyle/>
        <a:p>
          <a:endParaRPr lang="en-IN" sz="1600"/>
        </a:p>
      </dgm:t>
    </dgm:pt>
    <dgm:pt modelId="{DED2683D-1CA2-48B1-8383-ED77DA478A8B}" type="sibTrans" cxnId="{6A94B600-BA6B-40AA-8B54-DE8C60D68978}">
      <dgm:prSet/>
      <dgm:spPr/>
      <dgm:t>
        <a:bodyPr/>
        <a:lstStyle/>
        <a:p>
          <a:endParaRPr lang="en-IN" sz="1600"/>
        </a:p>
      </dgm:t>
    </dgm:pt>
    <dgm:pt modelId="{6A83C4AD-AAF7-48A9-BC13-8BE8DDB1F7A0}" type="pres">
      <dgm:prSet presAssocID="{025C9ED0-13DC-431B-BEE0-7B8E98A8B3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503C21-E659-4007-9295-7D21E47B6EDF}" type="pres">
      <dgm:prSet presAssocID="{352A2FE5-9D76-4BBC-8987-EDE7AA5A5CB1}" presName="composite" presStyleCnt="0"/>
      <dgm:spPr/>
    </dgm:pt>
    <dgm:pt modelId="{B560B678-2C39-4B90-816E-1A8874CE0A0E}" type="pres">
      <dgm:prSet presAssocID="{352A2FE5-9D76-4BBC-8987-EDE7AA5A5CB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09AA47-3AD7-4BFE-A272-FA65B9BE54BE}" type="pres">
      <dgm:prSet presAssocID="{352A2FE5-9D76-4BBC-8987-EDE7AA5A5CB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1A8EC8-CC84-42E8-9886-5A4EBFCDDAEA}" type="pres">
      <dgm:prSet presAssocID="{5073F948-4EF2-4982-9095-852CFF63CE4B}" presName="space" presStyleCnt="0"/>
      <dgm:spPr/>
    </dgm:pt>
    <dgm:pt modelId="{20573927-65FF-49B0-B8DB-8C0171189970}" type="pres">
      <dgm:prSet presAssocID="{3799408F-9815-499F-9605-9E25321F31D8}" presName="composite" presStyleCnt="0"/>
      <dgm:spPr/>
    </dgm:pt>
    <dgm:pt modelId="{923E19B1-9FCE-452F-9105-284DE3B867D2}" type="pres">
      <dgm:prSet presAssocID="{3799408F-9815-499F-9605-9E25321F31D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E573DC-C6AA-45BF-998F-02A1E7429744}" type="pres">
      <dgm:prSet presAssocID="{3799408F-9815-499F-9605-9E25321F31D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0FEEF2-67AB-4C8E-ADE1-21089EAE4C42}" type="pres">
      <dgm:prSet presAssocID="{69D4F5F6-0AF4-4A58-9ACE-44785D281C14}" presName="space" presStyleCnt="0"/>
      <dgm:spPr/>
    </dgm:pt>
    <dgm:pt modelId="{8632AEA6-E96B-4E9D-928C-1F99AF9C1FFF}" type="pres">
      <dgm:prSet presAssocID="{77A3DABA-5756-4B58-B758-2F6E44E8D745}" presName="composite" presStyleCnt="0"/>
      <dgm:spPr/>
    </dgm:pt>
    <dgm:pt modelId="{3695756D-78C1-45AE-AC5F-2B16CF18F685}" type="pres">
      <dgm:prSet presAssocID="{77A3DABA-5756-4B58-B758-2F6E44E8D74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606BCF-29DB-4CAB-87AE-6BD28A8D3A8D}" type="pres">
      <dgm:prSet presAssocID="{77A3DABA-5756-4B58-B758-2F6E44E8D74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61B7F4-622A-478B-840A-79410DB10834}" type="pres">
      <dgm:prSet presAssocID="{65FD523E-76D0-4751-9D7F-92A6E67B0BEE}" presName="space" presStyleCnt="0"/>
      <dgm:spPr/>
    </dgm:pt>
    <dgm:pt modelId="{4AD72459-6EC2-40A9-A590-5AF854136BB1}" type="pres">
      <dgm:prSet presAssocID="{03020B74-B8EB-419D-993D-F1A776692AC5}" presName="composite" presStyleCnt="0"/>
      <dgm:spPr/>
    </dgm:pt>
    <dgm:pt modelId="{4595C294-B1A7-42C1-B77B-0D4F62197E54}" type="pres">
      <dgm:prSet presAssocID="{03020B74-B8EB-419D-993D-F1A776692AC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FDE78F-451E-414B-A28F-43711E056838}" type="pres">
      <dgm:prSet presAssocID="{03020B74-B8EB-419D-993D-F1A776692AC5}" presName="desTx" presStyleLbl="alignAccFollowNode1" presStyleIdx="3" presStyleCnt="4" custLinFactNeighborX="4046" custLinFactNeighborY="-8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8C2F22-6B97-4FEF-B923-8B9AB641E08B}" srcId="{3799408F-9815-499F-9605-9E25321F31D8}" destId="{64A14F45-8532-4A29-82C2-5C3B79F6B16E}" srcOrd="3" destOrd="0" parTransId="{302CCCB0-9466-4AE2-B731-11409E91A4DE}" sibTransId="{8479EBDF-AD9B-498B-8C45-472E75BAA936}"/>
    <dgm:cxn modelId="{30CD7015-3FF5-40E9-893B-BB3DD06195A9}" type="presOf" srcId="{64A14F45-8532-4A29-82C2-5C3B79F6B16E}" destId="{78E573DC-C6AA-45BF-998F-02A1E7429744}" srcOrd="0" destOrd="3" presId="urn:microsoft.com/office/officeart/2005/8/layout/hList1"/>
    <dgm:cxn modelId="{E304E0C6-27FB-4D83-A50D-0CCF43828731}" srcId="{77A3DABA-5756-4B58-B758-2F6E44E8D745}" destId="{81CD45D4-334C-4EAD-8266-054361817588}" srcOrd="0" destOrd="0" parTransId="{6216C2B4-A876-472D-809F-B55EF49514B7}" sibTransId="{9A00B142-EE73-4667-966D-85BFF8319D7A}"/>
    <dgm:cxn modelId="{6A94B600-BA6B-40AA-8B54-DE8C60D68978}" srcId="{77A3DABA-5756-4B58-B758-2F6E44E8D745}" destId="{C779908F-934D-401D-BD25-42638119EB07}" srcOrd="4" destOrd="0" parTransId="{B2DAEBA0-E414-47B3-81AD-F3710888D982}" sibTransId="{DED2683D-1CA2-48B1-8383-ED77DA478A8B}"/>
    <dgm:cxn modelId="{AA6CB502-530A-42E3-B664-9761B8835598}" srcId="{03020B74-B8EB-419D-993D-F1A776692AC5}" destId="{290D67E5-978D-4F0F-AB11-39B904E6077F}" srcOrd="1" destOrd="0" parTransId="{4A399B59-4F75-4DD8-806D-84A54A76013B}" sibTransId="{E52987A8-1460-4CB9-B241-3B1BA0E7AD21}"/>
    <dgm:cxn modelId="{C5A50129-7747-481F-9191-6C907023EE5F}" srcId="{03020B74-B8EB-419D-993D-F1A776692AC5}" destId="{3DCB92BE-E099-4F5A-819C-5B16028DABA4}" srcOrd="2" destOrd="0" parTransId="{8ECC7D28-FF88-4A6C-A3E3-ED62223D33A5}" sibTransId="{6B259423-D97B-40F8-9C64-DBCFDA89B4E8}"/>
    <dgm:cxn modelId="{39E18C9F-6005-46B2-8758-1CA44CFC2424}" type="presOf" srcId="{5C8571A4-8F0E-4D30-B954-779178668D5D}" destId="{3EFDE78F-451E-414B-A28F-43711E056838}" srcOrd="0" destOrd="0" presId="urn:microsoft.com/office/officeart/2005/8/layout/hList1"/>
    <dgm:cxn modelId="{54A6790F-2D0F-4E4A-AB31-2167E6FD232B}" type="presOf" srcId="{B7259FF6-A1AE-4B9F-B4A2-187B8D8327A9}" destId="{3A606BCF-29DB-4CAB-87AE-6BD28A8D3A8D}" srcOrd="0" destOrd="1" presId="urn:microsoft.com/office/officeart/2005/8/layout/hList1"/>
    <dgm:cxn modelId="{A4C442CF-0FB2-4C5F-B605-0D45C221FD85}" srcId="{3799408F-9815-499F-9605-9E25321F31D8}" destId="{D18B7D46-CD15-4112-A5A5-3DA39E8F164E}" srcOrd="0" destOrd="0" parTransId="{4C6342EC-C2A5-4302-9ECA-AF7ABA227460}" sibTransId="{E53E1074-C207-45B7-A0A1-5BE4E2A1ACDF}"/>
    <dgm:cxn modelId="{9874E0F5-379B-46ED-993A-E20FA76261FD}" srcId="{352A2FE5-9D76-4BBC-8987-EDE7AA5A5CB1}" destId="{16BF1F2C-BBF8-4571-BF76-DDEF2AB75DAB}" srcOrd="0" destOrd="0" parTransId="{997E3108-1FC6-4F0D-99C6-132E6AB3299D}" sibTransId="{909F5DF7-F148-469A-8924-FBCC6A53468B}"/>
    <dgm:cxn modelId="{21E4B5D8-956F-41CA-8B4A-16E0A13A2B91}" type="presOf" srcId="{890E539E-B971-4A7E-B2EB-8362DDD903A9}" destId="{3A606BCF-29DB-4CAB-87AE-6BD28A8D3A8D}" srcOrd="0" destOrd="2" presId="urn:microsoft.com/office/officeart/2005/8/layout/hList1"/>
    <dgm:cxn modelId="{25513FF7-C158-402A-B2A3-F15FE52D15F7}" srcId="{352A2FE5-9D76-4BBC-8987-EDE7AA5A5CB1}" destId="{A99A8BB6-2E2B-48F9-9DF4-47A3DC011982}" srcOrd="1" destOrd="0" parTransId="{348EEDBB-ED65-48D8-9B70-CA128F7165A1}" sibTransId="{E8585CDB-CA35-45D0-B8DE-25A7A2ACAED9}"/>
    <dgm:cxn modelId="{50CC9316-2B85-4081-B1DF-66DF3F5CCCDC}" type="presOf" srcId="{8254A97C-1A9D-45C4-9078-A9023C7E0F14}" destId="{4109AA47-3AD7-4BFE-A272-FA65B9BE54BE}" srcOrd="0" destOrd="3" presId="urn:microsoft.com/office/officeart/2005/8/layout/hList1"/>
    <dgm:cxn modelId="{8FA1E6F2-E7C5-4B9A-BA23-240A32D2A087}" srcId="{352A2FE5-9D76-4BBC-8987-EDE7AA5A5CB1}" destId="{8254A97C-1A9D-45C4-9078-A9023C7E0F14}" srcOrd="3" destOrd="0" parTransId="{EB147225-1B39-4EAD-87E3-0C2DCB7F153C}" sibTransId="{52B406C5-B527-43B7-BCA8-ABFF11036B74}"/>
    <dgm:cxn modelId="{4CCA205F-DF1C-4018-8640-B46FE8D9BE43}" type="presOf" srcId="{81CD45D4-334C-4EAD-8266-054361817588}" destId="{3A606BCF-29DB-4CAB-87AE-6BD28A8D3A8D}" srcOrd="0" destOrd="0" presId="urn:microsoft.com/office/officeart/2005/8/layout/hList1"/>
    <dgm:cxn modelId="{8901C2CE-5F99-4D7B-9167-F544B34B3BF5}" type="presOf" srcId="{025C9ED0-13DC-431B-BEE0-7B8E98A8B3FB}" destId="{6A83C4AD-AAF7-48A9-BC13-8BE8DDB1F7A0}" srcOrd="0" destOrd="0" presId="urn:microsoft.com/office/officeart/2005/8/layout/hList1"/>
    <dgm:cxn modelId="{28489378-CCB1-40B8-A0E8-761AFDFD5570}" srcId="{025C9ED0-13DC-431B-BEE0-7B8E98A8B3FB}" destId="{03020B74-B8EB-419D-993D-F1A776692AC5}" srcOrd="3" destOrd="0" parTransId="{07099E21-4B77-4F0E-A073-6267C703251C}" sibTransId="{D15179E9-F857-4367-B19B-6098525F7DFF}"/>
    <dgm:cxn modelId="{8826FFEA-2C49-499A-892E-B7768D9F955C}" srcId="{025C9ED0-13DC-431B-BEE0-7B8E98A8B3FB}" destId="{3799408F-9815-499F-9605-9E25321F31D8}" srcOrd="1" destOrd="0" parTransId="{09C569C3-3975-4042-8116-DB69987D3BFB}" sibTransId="{69D4F5F6-0AF4-4A58-9ACE-44785D281C14}"/>
    <dgm:cxn modelId="{E4FE6677-95E2-426C-ABC4-6AE81FD2E584}" type="presOf" srcId="{F7F4F7B4-6A4B-425F-83E5-050C1B6F12BA}" destId="{78E573DC-C6AA-45BF-998F-02A1E7429744}" srcOrd="0" destOrd="1" presId="urn:microsoft.com/office/officeart/2005/8/layout/hList1"/>
    <dgm:cxn modelId="{8D28B898-D143-47BC-BDAB-A359AAA4C048}" srcId="{025C9ED0-13DC-431B-BEE0-7B8E98A8B3FB}" destId="{77A3DABA-5756-4B58-B758-2F6E44E8D745}" srcOrd="2" destOrd="0" parTransId="{A145C198-812E-4FB7-BBB9-E358647D9D49}" sibTransId="{65FD523E-76D0-4751-9D7F-92A6E67B0BEE}"/>
    <dgm:cxn modelId="{5E945352-9344-43B5-861F-EFBD7F0FE644}" type="presOf" srcId="{FCEFE0E9-9004-4142-AA9D-538CB21B1687}" destId="{4109AA47-3AD7-4BFE-A272-FA65B9BE54BE}" srcOrd="0" destOrd="2" presId="urn:microsoft.com/office/officeart/2005/8/layout/hList1"/>
    <dgm:cxn modelId="{1B7455D7-2E5D-4A7A-9D62-84F839FD3B50}" type="presOf" srcId="{16BF1F2C-BBF8-4571-BF76-DDEF2AB75DAB}" destId="{4109AA47-3AD7-4BFE-A272-FA65B9BE54BE}" srcOrd="0" destOrd="0" presId="urn:microsoft.com/office/officeart/2005/8/layout/hList1"/>
    <dgm:cxn modelId="{4833FF93-C85F-458E-8D85-72D475562C63}" srcId="{3799408F-9815-499F-9605-9E25321F31D8}" destId="{87D2EC24-7C9D-47FB-88F8-59FE7CCDC061}" srcOrd="2" destOrd="0" parTransId="{6885A27A-739C-40B2-B564-6CC95514997E}" sibTransId="{D7A2C05F-745E-4BD5-AE65-78149BA33B28}"/>
    <dgm:cxn modelId="{26AA973A-E119-414A-9E8C-3DE2FD3D5D40}" srcId="{025C9ED0-13DC-431B-BEE0-7B8E98A8B3FB}" destId="{352A2FE5-9D76-4BBC-8987-EDE7AA5A5CB1}" srcOrd="0" destOrd="0" parTransId="{CD23024D-F5E5-4F68-B78B-394B3E35C691}" sibTransId="{5073F948-4EF2-4982-9095-852CFF63CE4B}"/>
    <dgm:cxn modelId="{3176620B-F8D2-480F-AA3B-A84ECA1BB4CA}" type="presOf" srcId="{C779908F-934D-401D-BD25-42638119EB07}" destId="{3A606BCF-29DB-4CAB-87AE-6BD28A8D3A8D}" srcOrd="0" destOrd="4" presId="urn:microsoft.com/office/officeart/2005/8/layout/hList1"/>
    <dgm:cxn modelId="{2201DB4D-C969-4374-AAAE-C9596D8C882C}" srcId="{352A2FE5-9D76-4BBC-8987-EDE7AA5A5CB1}" destId="{FCEFE0E9-9004-4142-AA9D-538CB21B1687}" srcOrd="2" destOrd="0" parTransId="{A64671C7-713F-479B-9985-94E03A9EF494}" sibTransId="{884638D2-B027-4103-BD6F-E1D07DACEE80}"/>
    <dgm:cxn modelId="{68A418E0-E60D-400E-BCC6-A7838E98DEE8}" srcId="{77A3DABA-5756-4B58-B758-2F6E44E8D745}" destId="{890E539E-B971-4A7E-B2EB-8362DDD903A9}" srcOrd="2" destOrd="0" parTransId="{48E82079-C422-4BF2-B4BA-0227303B24C8}" sibTransId="{E85D9F89-E888-4C47-BD0B-BECD760730A6}"/>
    <dgm:cxn modelId="{CA3E0F3D-97F2-4052-8DA8-60881CE26A0D}" srcId="{3799408F-9815-499F-9605-9E25321F31D8}" destId="{F7F4F7B4-6A4B-425F-83E5-050C1B6F12BA}" srcOrd="1" destOrd="0" parTransId="{9242B2F1-A460-4FF5-8455-12D00840E839}" sibTransId="{E38E69E6-006C-4AB2-8941-4F4383BF6C2E}"/>
    <dgm:cxn modelId="{36DCBC17-6210-48E3-A07A-69761120E96E}" type="presOf" srcId="{290D67E5-978D-4F0F-AB11-39B904E6077F}" destId="{3EFDE78F-451E-414B-A28F-43711E056838}" srcOrd="0" destOrd="1" presId="urn:microsoft.com/office/officeart/2005/8/layout/hList1"/>
    <dgm:cxn modelId="{9BAE8621-49A8-445E-B701-3E92DAC37F4A}" srcId="{03020B74-B8EB-419D-993D-F1A776692AC5}" destId="{5C8571A4-8F0E-4D30-B954-779178668D5D}" srcOrd="0" destOrd="0" parTransId="{3A15A024-3E12-48FA-9169-7053876E553D}" sibTransId="{EA6844E3-D61B-4636-868E-C06EBC249FE0}"/>
    <dgm:cxn modelId="{FF5D3A9F-513C-4A35-B46B-E118B1C26FD2}" type="presOf" srcId="{352A2FE5-9D76-4BBC-8987-EDE7AA5A5CB1}" destId="{B560B678-2C39-4B90-816E-1A8874CE0A0E}" srcOrd="0" destOrd="0" presId="urn:microsoft.com/office/officeart/2005/8/layout/hList1"/>
    <dgm:cxn modelId="{8A6FCB58-276F-406A-9AE6-E21ED2780E26}" type="presOf" srcId="{D18B7D46-CD15-4112-A5A5-3DA39E8F164E}" destId="{78E573DC-C6AA-45BF-998F-02A1E7429744}" srcOrd="0" destOrd="0" presId="urn:microsoft.com/office/officeart/2005/8/layout/hList1"/>
    <dgm:cxn modelId="{97567EA5-5BB2-4E38-A6BB-DE41CCBE176D}" type="presOf" srcId="{03020B74-B8EB-419D-993D-F1A776692AC5}" destId="{4595C294-B1A7-42C1-B77B-0D4F62197E54}" srcOrd="0" destOrd="0" presId="urn:microsoft.com/office/officeart/2005/8/layout/hList1"/>
    <dgm:cxn modelId="{76C433DA-D0CB-44B0-A46F-B737A4B6CD74}" type="presOf" srcId="{3DCB92BE-E099-4F5A-819C-5B16028DABA4}" destId="{3EFDE78F-451E-414B-A28F-43711E056838}" srcOrd="0" destOrd="2" presId="urn:microsoft.com/office/officeart/2005/8/layout/hList1"/>
    <dgm:cxn modelId="{C9979C71-7F54-4D54-B987-493F9554C42E}" type="presOf" srcId="{87D2EC24-7C9D-47FB-88F8-59FE7CCDC061}" destId="{78E573DC-C6AA-45BF-998F-02A1E7429744}" srcOrd="0" destOrd="2" presId="urn:microsoft.com/office/officeart/2005/8/layout/hList1"/>
    <dgm:cxn modelId="{15E65707-0D95-40BD-8CE4-D0443951862F}" srcId="{77A3DABA-5756-4B58-B758-2F6E44E8D745}" destId="{1114A8F6-6793-4638-933B-1872EC4520AB}" srcOrd="3" destOrd="0" parTransId="{473F7066-DA49-41FF-8B40-0D075C79F593}" sibTransId="{829444CF-EB4D-43F6-8890-FF13A8CB2E0F}"/>
    <dgm:cxn modelId="{79BEAB5D-963E-42FB-9758-CD8DD07CEE1B}" type="presOf" srcId="{77A3DABA-5756-4B58-B758-2F6E44E8D745}" destId="{3695756D-78C1-45AE-AC5F-2B16CF18F685}" srcOrd="0" destOrd="0" presId="urn:microsoft.com/office/officeart/2005/8/layout/hList1"/>
    <dgm:cxn modelId="{783A31BA-15D1-49A4-B3D6-F7B0F03E89E8}" srcId="{77A3DABA-5756-4B58-B758-2F6E44E8D745}" destId="{B7259FF6-A1AE-4B9F-B4A2-187B8D8327A9}" srcOrd="1" destOrd="0" parTransId="{79E83007-CE2F-46B4-86AD-943EE7AC2BD4}" sibTransId="{434D0660-5460-407F-9C31-E044FA2F9AA2}"/>
    <dgm:cxn modelId="{71562ED9-9C00-4200-95DB-83EA07BBC3D9}" type="presOf" srcId="{1114A8F6-6793-4638-933B-1872EC4520AB}" destId="{3A606BCF-29DB-4CAB-87AE-6BD28A8D3A8D}" srcOrd="0" destOrd="3" presId="urn:microsoft.com/office/officeart/2005/8/layout/hList1"/>
    <dgm:cxn modelId="{861CEF70-ACF2-4E9F-802A-13BF5B67ED05}" type="presOf" srcId="{A99A8BB6-2E2B-48F9-9DF4-47A3DC011982}" destId="{4109AA47-3AD7-4BFE-A272-FA65B9BE54BE}" srcOrd="0" destOrd="1" presId="urn:microsoft.com/office/officeart/2005/8/layout/hList1"/>
    <dgm:cxn modelId="{6EA9193C-38B6-4D90-A79D-BC9BFFE94F7C}" type="presOf" srcId="{3799408F-9815-499F-9605-9E25321F31D8}" destId="{923E19B1-9FCE-452F-9105-284DE3B867D2}" srcOrd="0" destOrd="0" presId="urn:microsoft.com/office/officeart/2005/8/layout/hList1"/>
    <dgm:cxn modelId="{B6051B95-802A-442F-B59F-F2E0B305E518}" type="presParOf" srcId="{6A83C4AD-AAF7-48A9-BC13-8BE8DDB1F7A0}" destId="{F0503C21-E659-4007-9295-7D21E47B6EDF}" srcOrd="0" destOrd="0" presId="urn:microsoft.com/office/officeart/2005/8/layout/hList1"/>
    <dgm:cxn modelId="{FB583FF8-562D-4A1D-B28C-A97BC7850B7E}" type="presParOf" srcId="{F0503C21-E659-4007-9295-7D21E47B6EDF}" destId="{B560B678-2C39-4B90-816E-1A8874CE0A0E}" srcOrd="0" destOrd="0" presId="urn:microsoft.com/office/officeart/2005/8/layout/hList1"/>
    <dgm:cxn modelId="{B0F5E3DF-0FAA-4866-93E5-2B62045879AC}" type="presParOf" srcId="{F0503C21-E659-4007-9295-7D21E47B6EDF}" destId="{4109AA47-3AD7-4BFE-A272-FA65B9BE54BE}" srcOrd="1" destOrd="0" presId="urn:microsoft.com/office/officeart/2005/8/layout/hList1"/>
    <dgm:cxn modelId="{A933AF25-508C-4828-904E-30BB75FCDB8F}" type="presParOf" srcId="{6A83C4AD-AAF7-48A9-BC13-8BE8DDB1F7A0}" destId="{D91A8EC8-CC84-42E8-9886-5A4EBFCDDAEA}" srcOrd="1" destOrd="0" presId="urn:microsoft.com/office/officeart/2005/8/layout/hList1"/>
    <dgm:cxn modelId="{5F237294-6FA6-4C1D-A7AF-6F0461349B27}" type="presParOf" srcId="{6A83C4AD-AAF7-48A9-BC13-8BE8DDB1F7A0}" destId="{20573927-65FF-49B0-B8DB-8C0171189970}" srcOrd="2" destOrd="0" presId="urn:microsoft.com/office/officeart/2005/8/layout/hList1"/>
    <dgm:cxn modelId="{1EA6E085-BEC1-4D32-B760-C65C54636199}" type="presParOf" srcId="{20573927-65FF-49B0-B8DB-8C0171189970}" destId="{923E19B1-9FCE-452F-9105-284DE3B867D2}" srcOrd="0" destOrd="0" presId="urn:microsoft.com/office/officeart/2005/8/layout/hList1"/>
    <dgm:cxn modelId="{D11CA460-A243-481A-92B1-C1688B86522A}" type="presParOf" srcId="{20573927-65FF-49B0-B8DB-8C0171189970}" destId="{78E573DC-C6AA-45BF-998F-02A1E7429744}" srcOrd="1" destOrd="0" presId="urn:microsoft.com/office/officeart/2005/8/layout/hList1"/>
    <dgm:cxn modelId="{3BF17ECB-78CE-46E3-9E95-1783E8509506}" type="presParOf" srcId="{6A83C4AD-AAF7-48A9-BC13-8BE8DDB1F7A0}" destId="{E50FEEF2-67AB-4C8E-ADE1-21089EAE4C42}" srcOrd="3" destOrd="0" presId="urn:microsoft.com/office/officeart/2005/8/layout/hList1"/>
    <dgm:cxn modelId="{EF0D5EF9-D6E7-4CD7-B0D3-F07F649D38F6}" type="presParOf" srcId="{6A83C4AD-AAF7-48A9-BC13-8BE8DDB1F7A0}" destId="{8632AEA6-E96B-4E9D-928C-1F99AF9C1FFF}" srcOrd="4" destOrd="0" presId="urn:microsoft.com/office/officeart/2005/8/layout/hList1"/>
    <dgm:cxn modelId="{1696F1EC-8FC9-44AF-8051-7892D334BDB2}" type="presParOf" srcId="{8632AEA6-E96B-4E9D-928C-1F99AF9C1FFF}" destId="{3695756D-78C1-45AE-AC5F-2B16CF18F685}" srcOrd="0" destOrd="0" presId="urn:microsoft.com/office/officeart/2005/8/layout/hList1"/>
    <dgm:cxn modelId="{05CEA62E-145C-432D-BD40-757AC78796DC}" type="presParOf" srcId="{8632AEA6-E96B-4E9D-928C-1F99AF9C1FFF}" destId="{3A606BCF-29DB-4CAB-87AE-6BD28A8D3A8D}" srcOrd="1" destOrd="0" presId="urn:microsoft.com/office/officeart/2005/8/layout/hList1"/>
    <dgm:cxn modelId="{E7D05750-9F40-414E-8197-7C85A77EA8D4}" type="presParOf" srcId="{6A83C4AD-AAF7-48A9-BC13-8BE8DDB1F7A0}" destId="{8061B7F4-622A-478B-840A-79410DB10834}" srcOrd="5" destOrd="0" presId="urn:microsoft.com/office/officeart/2005/8/layout/hList1"/>
    <dgm:cxn modelId="{72B77888-95CD-46A4-938F-AAD82A3B7A66}" type="presParOf" srcId="{6A83C4AD-AAF7-48A9-BC13-8BE8DDB1F7A0}" destId="{4AD72459-6EC2-40A9-A590-5AF854136BB1}" srcOrd="6" destOrd="0" presId="urn:microsoft.com/office/officeart/2005/8/layout/hList1"/>
    <dgm:cxn modelId="{4BDCEA40-AAA5-4D13-9B1E-703637A9B8F0}" type="presParOf" srcId="{4AD72459-6EC2-40A9-A590-5AF854136BB1}" destId="{4595C294-B1A7-42C1-B77B-0D4F62197E54}" srcOrd="0" destOrd="0" presId="urn:microsoft.com/office/officeart/2005/8/layout/hList1"/>
    <dgm:cxn modelId="{0C12858D-02C8-4B20-9E89-3B08D93E0B2E}" type="presParOf" srcId="{4AD72459-6EC2-40A9-A590-5AF854136BB1}" destId="{3EFDE78F-451E-414B-A28F-43711E0568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14538-2D2C-4BC3-B856-1DB7E55BEB1B}" type="doc">
      <dgm:prSet loTypeId="urn:microsoft.com/office/officeart/2005/8/layout/pyramid3" loCatId="pyramid" qsTypeId="urn:microsoft.com/office/officeart/2005/8/quickstyle/simple1" qsCatId="simple" csTypeId="urn:microsoft.com/office/officeart/2005/8/colors/accent2_3" csCatId="accent2" phldr="1"/>
      <dgm:spPr/>
    </dgm:pt>
    <dgm:pt modelId="{06D0D6C8-C204-4126-8176-9C1168B7819C}">
      <dgm:prSet phldrT="[Text]" custT="1"/>
      <dgm:spPr/>
      <dgm:t>
        <a:bodyPr/>
        <a:lstStyle/>
        <a:p>
          <a:r>
            <a:rPr lang="en-US" sz="4400" dirty="0" smtClean="0">
              <a:latin typeface="Ebrima" pitchFamily="2" charset="0"/>
              <a:ea typeface="Ebrima" pitchFamily="2" charset="0"/>
              <a:cs typeface="Ebrima" pitchFamily="2" charset="0"/>
            </a:rPr>
            <a:t>25% </a:t>
          </a:r>
          <a:endParaRPr lang="en-IN" sz="44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37683A9-5B30-4959-B72D-F0DBA929E5E6}" type="parTrans" cxnId="{C16D3D5A-C665-4A46-958A-695AB03E7B5E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0BFA81B-A640-4DDF-B45F-9D3EDF88E585}" type="sibTrans" cxnId="{C16D3D5A-C665-4A46-958A-695AB03E7B5E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82F70A5-3E7B-4A91-ABDE-F907831968BD}">
      <dgm:prSet phldrT="[Text]" custT="1"/>
      <dgm:spPr/>
      <dgm:t>
        <a:bodyPr/>
        <a:lstStyle/>
        <a:p>
          <a:r>
            <a:rPr lang="en-US" sz="3600" dirty="0" smtClean="0">
              <a:latin typeface="Ebrima" pitchFamily="2" charset="0"/>
              <a:ea typeface="Ebrima" pitchFamily="2" charset="0"/>
              <a:cs typeface="Ebrima" pitchFamily="2" charset="0"/>
            </a:rPr>
            <a:t>10%</a:t>
          </a:r>
          <a:endParaRPr lang="en-IN" sz="36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22FB7E50-B36E-4D4C-8984-BE1996720371}" type="parTrans" cxnId="{8B144215-B632-491D-9D72-01426D9C5E4C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162F6C0-ECF9-47A8-8632-9803AE8C3210}" type="sibTrans" cxnId="{8B144215-B632-491D-9D72-01426D9C5E4C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63975C9-6B27-47CF-938A-4985F39CEDAB}">
      <dgm:prSet phldrT="[Text]" custT="1"/>
      <dgm:spPr/>
      <dgm:t>
        <a:bodyPr/>
        <a:lstStyle/>
        <a:p>
          <a:r>
            <a:rPr lang="en-US" sz="2000" b="1" dirty="0" smtClean="0">
              <a:latin typeface="Ebrima" pitchFamily="2" charset="0"/>
              <a:ea typeface="Ebrima" pitchFamily="2" charset="0"/>
              <a:cs typeface="Ebrima" pitchFamily="2" charset="0"/>
            </a:rPr>
            <a:t>4.2%</a:t>
          </a:r>
          <a:endParaRPr lang="en-IN" sz="2000" b="1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281F14A-7F87-4336-A964-D80D923D3D33}" type="parTrans" cxnId="{1365AC6F-36F3-4CFC-A73B-F8A5523B0FFB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50A58C30-B3F3-46D8-BD74-8B94109B93ED}" type="sibTrans" cxnId="{1365AC6F-36F3-4CFC-A73B-F8A5523B0FFB}">
      <dgm:prSet/>
      <dgm:spPr/>
      <dgm:t>
        <a:bodyPr/>
        <a:lstStyle/>
        <a:p>
          <a:endParaRPr lang="en-IN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3E3E1FA1-8BB0-4902-B480-A1A5F4E6CD32}">
      <dgm:prSet custT="1"/>
      <dgm:spPr/>
      <dgm:t>
        <a:bodyPr/>
        <a:lstStyle/>
        <a:p>
          <a:r>
            <a:rPr lang="en-IN" sz="4800" dirty="0" smtClean="0">
              <a:latin typeface="Ebrima" pitchFamily="2" charset="0"/>
              <a:ea typeface="Ebrima" pitchFamily="2" charset="0"/>
              <a:cs typeface="Ebrima" pitchFamily="2" charset="0"/>
            </a:rPr>
            <a:t>500</a:t>
          </a:r>
          <a:endParaRPr lang="en-IN" sz="48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311A56D-643E-454F-A376-2C22058B949E}" type="parTrans" cxnId="{7104C19E-ED13-4816-82C2-DF6AA9E459DF}">
      <dgm:prSet/>
      <dgm:spPr/>
      <dgm:t>
        <a:bodyPr/>
        <a:lstStyle/>
        <a:p>
          <a:endParaRPr lang="en-IN"/>
        </a:p>
      </dgm:t>
    </dgm:pt>
    <dgm:pt modelId="{59B94264-312A-419F-91D9-2B99FA858AB1}" type="sibTrans" cxnId="{7104C19E-ED13-4816-82C2-DF6AA9E459DF}">
      <dgm:prSet/>
      <dgm:spPr/>
      <dgm:t>
        <a:bodyPr/>
        <a:lstStyle/>
        <a:p>
          <a:endParaRPr lang="en-IN"/>
        </a:p>
      </dgm:t>
    </dgm:pt>
    <dgm:pt modelId="{6B367151-8914-429A-8BC8-9042114B9064}" type="pres">
      <dgm:prSet presAssocID="{92B14538-2D2C-4BC3-B856-1DB7E55BEB1B}" presName="Name0" presStyleCnt="0">
        <dgm:presLayoutVars>
          <dgm:dir/>
          <dgm:animLvl val="lvl"/>
          <dgm:resizeHandles val="exact"/>
        </dgm:presLayoutVars>
      </dgm:prSet>
      <dgm:spPr/>
    </dgm:pt>
    <dgm:pt modelId="{446B034C-E84A-4E98-80EB-1988B9C724FD}" type="pres">
      <dgm:prSet presAssocID="{3E3E1FA1-8BB0-4902-B480-A1A5F4E6CD32}" presName="Name8" presStyleCnt="0"/>
      <dgm:spPr/>
    </dgm:pt>
    <dgm:pt modelId="{C9478E9B-B747-434B-B3E1-58915B0EEE9F}" type="pres">
      <dgm:prSet presAssocID="{3E3E1FA1-8BB0-4902-B480-A1A5F4E6CD32}" presName="level" presStyleLbl="node1" presStyleIdx="0" presStyleCnt="4" custLinFactNeighborX="-884" custLinFactNeighborY="13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4B4AA-A1F1-45F1-92EC-B74725A3FE04}" type="pres">
      <dgm:prSet presAssocID="{3E3E1FA1-8BB0-4902-B480-A1A5F4E6CD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886DC0-AF03-45CF-A9EA-01F76BB2A67C}" type="pres">
      <dgm:prSet presAssocID="{06D0D6C8-C204-4126-8176-9C1168B7819C}" presName="Name8" presStyleCnt="0"/>
      <dgm:spPr/>
    </dgm:pt>
    <dgm:pt modelId="{A19BCD01-46D6-439E-B614-83BCB138FD5A}" type="pres">
      <dgm:prSet presAssocID="{06D0D6C8-C204-4126-8176-9C1168B7819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C102B3-B456-42B2-BF40-B5C1FB2B5736}" type="pres">
      <dgm:prSet presAssocID="{06D0D6C8-C204-4126-8176-9C1168B7819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4992ED-2928-4B96-907B-51BE6D993BEF}" type="pres">
      <dgm:prSet presAssocID="{A82F70A5-3E7B-4A91-ABDE-F907831968BD}" presName="Name8" presStyleCnt="0"/>
      <dgm:spPr/>
    </dgm:pt>
    <dgm:pt modelId="{813D6381-FACA-4050-94C4-AACD5B023FDD}" type="pres">
      <dgm:prSet presAssocID="{A82F70A5-3E7B-4A91-ABDE-F907831968B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B30566-E25A-4625-8AAE-D74180877502}" type="pres">
      <dgm:prSet presAssocID="{A82F70A5-3E7B-4A91-ABDE-F907831968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55D12-FF71-44D0-BF61-23DC43323A61}" type="pres">
      <dgm:prSet presAssocID="{F63975C9-6B27-47CF-938A-4985F39CEDAB}" presName="Name8" presStyleCnt="0"/>
      <dgm:spPr/>
    </dgm:pt>
    <dgm:pt modelId="{FB354F94-4EE6-4BD7-BFC7-61CD8F0C7A1A}" type="pres">
      <dgm:prSet presAssocID="{F63975C9-6B27-47CF-938A-4985F39CEDAB}" presName="level" presStyleLbl="node1" presStyleIdx="3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206A0D-1C48-46E6-AA3E-A92A0853658D}" type="pres">
      <dgm:prSet presAssocID="{F63975C9-6B27-47CF-938A-4985F39CED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104C19E-ED13-4816-82C2-DF6AA9E459DF}" srcId="{92B14538-2D2C-4BC3-B856-1DB7E55BEB1B}" destId="{3E3E1FA1-8BB0-4902-B480-A1A5F4E6CD32}" srcOrd="0" destOrd="0" parTransId="{E311A56D-643E-454F-A376-2C22058B949E}" sibTransId="{59B94264-312A-419F-91D9-2B99FA858AB1}"/>
    <dgm:cxn modelId="{7E8CD3E6-B06B-4A53-B0DD-25BE10B1C78E}" type="presOf" srcId="{3E3E1FA1-8BB0-4902-B480-A1A5F4E6CD32}" destId="{C9478E9B-B747-434B-B3E1-58915B0EEE9F}" srcOrd="0" destOrd="0" presId="urn:microsoft.com/office/officeart/2005/8/layout/pyramid3"/>
    <dgm:cxn modelId="{BE2747B4-B1CA-4D78-8640-CD0B7732AC5B}" type="presOf" srcId="{F63975C9-6B27-47CF-938A-4985F39CEDAB}" destId="{2D206A0D-1C48-46E6-AA3E-A92A0853658D}" srcOrd="1" destOrd="0" presId="urn:microsoft.com/office/officeart/2005/8/layout/pyramid3"/>
    <dgm:cxn modelId="{55065EA5-64B6-4888-A143-56C77729C348}" type="presOf" srcId="{92B14538-2D2C-4BC3-B856-1DB7E55BEB1B}" destId="{6B367151-8914-429A-8BC8-9042114B9064}" srcOrd="0" destOrd="0" presId="urn:microsoft.com/office/officeart/2005/8/layout/pyramid3"/>
    <dgm:cxn modelId="{8B144215-B632-491D-9D72-01426D9C5E4C}" srcId="{92B14538-2D2C-4BC3-B856-1DB7E55BEB1B}" destId="{A82F70A5-3E7B-4A91-ABDE-F907831968BD}" srcOrd="2" destOrd="0" parTransId="{22FB7E50-B36E-4D4C-8984-BE1996720371}" sibTransId="{A162F6C0-ECF9-47A8-8632-9803AE8C3210}"/>
    <dgm:cxn modelId="{1365AC6F-36F3-4CFC-A73B-F8A5523B0FFB}" srcId="{92B14538-2D2C-4BC3-B856-1DB7E55BEB1B}" destId="{F63975C9-6B27-47CF-938A-4985F39CEDAB}" srcOrd="3" destOrd="0" parTransId="{E281F14A-7F87-4336-A964-D80D923D3D33}" sibTransId="{50A58C30-B3F3-46D8-BD74-8B94109B93ED}"/>
    <dgm:cxn modelId="{F72DC235-F46F-4563-8076-FEE1B865C333}" type="presOf" srcId="{A82F70A5-3E7B-4A91-ABDE-F907831968BD}" destId="{41B30566-E25A-4625-8AAE-D74180877502}" srcOrd="1" destOrd="0" presId="urn:microsoft.com/office/officeart/2005/8/layout/pyramid3"/>
    <dgm:cxn modelId="{C16D3D5A-C665-4A46-958A-695AB03E7B5E}" srcId="{92B14538-2D2C-4BC3-B856-1DB7E55BEB1B}" destId="{06D0D6C8-C204-4126-8176-9C1168B7819C}" srcOrd="1" destOrd="0" parTransId="{F37683A9-5B30-4959-B72D-F0DBA929E5E6}" sibTransId="{A0BFA81B-A640-4DDF-B45F-9D3EDF88E585}"/>
    <dgm:cxn modelId="{A4A7670D-A958-4667-8FF1-07660F2668B6}" type="presOf" srcId="{06D0D6C8-C204-4126-8176-9C1168B7819C}" destId="{8FC102B3-B456-42B2-BF40-B5C1FB2B5736}" srcOrd="1" destOrd="0" presId="urn:microsoft.com/office/officeart/2005/8/layout/pyramid3"/>
    <dgm:cxn modelId="{340CB949-A84C-48DB-BD42-9FE1155EB6B6}" type="presOf" srcId="{3E3E1FA1-8BB0-4902-B480-A1A5F4E6CD32}" destId="{BD34B4AA-A1F1-45F1-92EC-B74725A3FE04}" srcOrd="1" destOrd="0" presId="urn:microsoft.com/office/officeart/2005/8/layout/pyramid3"/>
    <dgm:cxn modelId="{210A6C84-2D7F-4945-9F07-73324453DDD8}" type="presOf" srcId="{F63975C9-6B27-47CF-938A-4985F39CEDAB}" destId="{FB354F94-4EE6-4BD7-BFC7-61CD8F0C7A1A}" srcOrd="0" destOrd="0" presId="urn:microsoft.com/office/officeart/2005/8/layout/pyramid3"/>
    <dgm:cxn modelId="{932075A3-BC20-4E0C-85D9-CFE7E31B8B84}" type="presOf" srcId="{A82F70A5-3E7B-4A91-ABDE-F907831968BD}" destId="{813D6381-FACA-4050-94C4-AACD5B023FDD}" srcOrd="0" destOrd="0" presId="urn:microsoft.com/office/officeart/2005/8/layout/pyramid3"/>
    <dgm:cxn modelId="{7BB4D3A9-7C90-4D4A-B4DF-97F0D9497800}" type="presOf" srcId="{06D0D6C8-C204-4126-8176-9C1168B7819C}" destId="{A19BCD01-46D6-439E-B614-83BCB138FD5A}" srcOrd="0" destOrd="0" presId="urn:microsoft.com/office/officeart/2005/8/layout/pyramid3"/>
    <dgm:cxn modelId="{F2B6443B-E460-48C6-AA79-DF141821C9BC}" type="presParOf" srcId="{6B367151-8914-429A-8BC8-9042114B9064}" destId="{446B034C-E84A-4E98-80EB-1988B9C724FD}" srcOrd="0" destOrd="0" presId="urn:microsoft.com/office/officeart/2005/8/layout/pyramid3"/>
    <dgm:cxn modelId="{6A6A84CC-D903-444E-A046-70D8F47429DD}" type="presParOf" srcId="{446B034C-E84A-4E98-80EB-1988B9C724FD}" destId="{C9478E9B-B747-434B-B3E1-58915B0EEE9F}" srcOrd="0" destOrd="0" presId="urn:microsoft.com/office/officeart/2005/8/layout/pyramid3"/>
    <dgm:cxn modelId="{8279F73E-FDD3-4011-ACD1-C37FE022FF42}" type="presParOf" srcId="{446B034C-E84A-4E98-80EB-1988B9C724FD}" destId="{BD34B4AA-A1F1-45F1-92EC-B74725A3FE04}" srcOrd="1" destOrd="0" presId="urn:microsoft.com/office/officeart/2005/8/layout/pyramid3"/>
    <dgm:cxn modelId="{D92F931B-4BC3-46BF-BA10-30019FB9A7FE}" type="presParOf" srcId="{6B367151-8914-429A-8BC8-9042114B9064}" destId="{94886DC0-AF03-45CF-A9EA-01F76BB2A67C}" srcOrd="1" destOrd="0" presId="urn:microsoft.com/office/officeart/2005/8/layout/pyramid3"/>
    <dgm:cxn modelId="{0C43B477-AD98-4B36-BE53-9ED79009259A}" type="presParOf" srcId="{94886DC0-AF03-45CF-A9EA-01F76BB2A67C}" destId="{A19BCD01-46D6-439E-B614-83BCB138FD5A}" srcOrd="0" destOrd="0" presId="urn:microsoft.com/office/officeart/2005/8/layout/pyramid3"/>
    <dgm:cxn modelId="{92167DB2-AD71-47C5-B2DC-4D75A1C5B43F}" type="presParOf" srcId="{94886DC0-AF03-45CF-A9EA-01F76BB2A67C}" destId="{8FC102B3-B456-42B2-BF40-B5C1FB2B5736}" srcOrd="1" destOrd="0" presId="urn:microsoft.com/office/officeart/2005/8/layout/pyramid3"/>
    <dgm:cxn modelId="{64914D71-3C56-4631-9DF4-CA667756344E}" type="presParOf" srcId="{6B367151-8914-429A-8BC8-9042114B9064}" destId="{FA4992ED-2928-4B96-907B-51BE6D993BEF}" srcOrd="2" destOrd="0" presId="urn:microsoft.com/office/officeart/2005/8/layout/pyramid3"/>
    <dgm:cxn modelId="{EFCDD59E-7488-4225-9C66-1242E51662C4}" type="presParOf" srcId="{FA4992ED-2928-4B96-907B-51BE6D993BEF}" destId="{813D6381-FACA-4050-94C4-AACD5B023FDD}" srcOrd="0" destOrd="0" presId="urn:microsoft.com/office/officeart/2005/8/layout/pyramid3"/>
    <dgm:cxn modelId="{BC64E702-EED2-4B27-A596-D9F0254793F3}" type="presParOf" srcId="{FA4992ED-2928-4B96-907B-51BE6D993BEF}" destId="{41B30566-E25A-4625-8AAE-D74180877502}" srcOrd="1" destOrd="0" presId="urn:microsoft.com/office/officeart/2005/8/layout/pyramid3"/>
    <dgm:cxn modelId="{0517D929-6C1D-4CC8-9796-4E417D046FCC}" type="presParOf" srcId="{6B367151-8914-429A-8BC8-9042114B9064}" destId="{11355D12-FF71-44D0-BF61-23DC43323A61}" srcOrd="3" destOrd="0" presId="urn:microsoft.com/office/officeart/2005/8/layout/pyramid3"/>
    <dgm:cxn modelId="{064A78D9-51CF-495A-B6BE-6E5310A1F133}" type="presParOf" srcId="{11355D12-FF71-44D0-BF61-23DC43323A61}" destId="{FB354F94-4EE6-4BD7-BFC7-61CD8F0C7A1A}" srcOrd="0" destOrd="0" presId="urn:microsoft.com/office/officeart/2005/8/layout/pyramid3"/>
    <dgm:cxn modelId="{B59C9C67-A45B-4003-B9EF-F78C10A5F14F}" type="presParOf" srcId="{11355D12-FF71-44D0-BF61-23DC43323A61}" destId="{2D206A0D-1C48-46E6-AA3E-A92A085365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B14538-2D2C-4BC3-B856-1DB7E55BEB1B}" type="doc">
      <dgm:prSet loTypeId="urn:microsoft.com/office/officeart/2005/8/layout/pyramid3" loCatId="pyramid" qsTypeId="urn:microsoft.com/office/officeart/2005/8/quickstyle/simple1" qsCatId="simple" csTypeId="urn:microsoft.com/office/officeart/2005/8/colors/accent2_3" csCatId="accent2" phldr="1"/>
      <dgm:spPr/>
    </dgm:pt>
    <dgm:pt modelId="{06D0D6C8-C204-4126-8176-9C1168B7819C}">
      <dgm:prSet phldrT="[Text]" custT="1"/>
      <dgm:spPr/>
      <dgm:t>
        <a:bodyPr/>
        <a:lstStyle/>
        <a:p>
          <a:r>
            <a:rPr lang="en-US" sz="3200" dirty="0" smtClean="0">
              <a:latin typeface="Ebrima" pitchFamily="2" charset="0"/>
              <a:ea typeface="Ebrima" pitchFamily="2" charset="0"/>
              <a:cs typeface="Ebrima" pitchFamily="2" charset="0"/>
            </a:rPr>
            <a:t>135</a:t>
          </a:r>
          <a:endParaRPr lang="en-IN" sz="32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37683A9-5B30-4959-B72D-F0DBA929E5E6}" type="parTrans" cxnId="{C16D3D5A-C665-4A46-958A-695AB03E7B5E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0BFA81B-A640-4DDF-B45F-9D3EDF88E585}" type="sibTrans" cxnId="{C16D3D5A-C665-4A46-958A-695AB03E7B5E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63975C9-6B27-47CF-938A-4985F39CEDAB}">
      <dgm:prSet phldrT="[Text]" custT="1"/>
      <dgm:spPr/>
      <dgm:t>
        <a:bodyPr/>
        <a:lstStyle/>
        <a:p>
          <a:r>
            <a:rPr lang="en-US" sz="1600" b="1" dirty="0" smtClean="0">
              <a:latin typeface="Ebrima" pitchFamily="2" charset="0"/>
              <a:ea typeface="Ebrima" pitchFamily="2" charset="0"/>
              <a:cs typeface="Ebrima" pitchFamily="2" charset="0"/>
            </a:rPr>
            <a:t>80%</a:t>
          </a:r>
          <a:endParaRPr lang="en-IN" sz="1600" b="1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281F14A-7F87-4336-A964-D80D923D3D33}" type="parTrans" cxnId="{1365AC6F-36F3-4CFC-A73B-F8A5523B0FFB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50A58C30-B3F3-46D8-BD74-8B94109B93ED}" type="sibTrans" cxnId="{1365AC6F-36F3-4CFC-A73B-F8A5523B0FFB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3E3E1FA1-8BB0-4902-B480-A1A5F4E6CD32}">
      <dgm:prSet custT="1"/>
      <dgm:spPr/>
      <dgm:t>
        <a:bodyPr/>
        <a:lstStyle/>
        <a:p>
          <a:r>
            <a:rPr lang="en-IN" sz="3600" dirty="0" smtClean="0">
              <a:latin typeface="Ebrima" pitchFamily="2" charset="0"/>
              <a:ea typeface="Ebrima" pitchFamily="2" charset="0"/>
              <a:cs typeface="Ebrima" pitchFamily="2" charset="0"/>
            </a:rPr>
            <a:t>168</a:t>
          </a:r>
          <a:endParaRPr lang="en-IN" sz="36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311A56D-643E-454F-A376-2C22058B949E}" type="parTrans" cxnId="{7104C19E-ED13-4816-82C2-DF6AA9E459DF}">
      <dgm:prSet/>
      <dgm:spPr/>
      <dgm:t>
        <a:bodyPr/>
        <a:lstStyle/>
        <a:p>
          <a:endParaRPr lang="en-IN" sz="1200"/>
        </a:p>
      </dgm:t>
    </dgm:pt>
    <dgm:pt modelId="{59B94264-312A-419F-91D9-2B99FA858AB1}" type="sibTrans" cxnId="{7104C19E-ED13-4816-82C2-DF6AA9E459DF}">
      <dgm:prSet/>
      <dgm:spPr/>
      <dgm:t>
        <a:bodyPr/>
        <a:lstStyle/>
        <a:p>
          <a:endParaRPr lang="en-IN" sz="1200"/>
        </a:p>
      </dgm:t>
    </dgm:pt>
    <dgm:pt modelId="{6B367151-8914-429A-8BC8-9042114B9064}" type="pres">
      <dgm:prSet presAssocID="{92B14538-2D2C-4BC3-B856-1DB7E55BEB1B}" presName="Name0" presStyleCnt="0">
        <dgm:presLayoutVars>
          <dgm:dir/>
          <dgm:animLvl val="lvl"/>
          <dgm:resizeHandles val="exact"/>
        </dgm:presLayoutVars>
      </dgm:prSet>
      <dgm:spPr/>
    </dgm:pt>
    <dgm:pt modelId="{446B034C-E84A-4E98-80EB-1988B9C724FD}" type="pres">
      <dgm:prSet presAssocID="{3E3E1FA1-8BB0-4902-B480-A1A5F4E6CD32}" presName="Name8" presStyleCnt="0"/>
      <dgm:spPr/>
    </dgm:pt>
    <dgm:pt modelId="{C9478E9B-B747-434B-B3E1-58915B0EEE9F}" type="pres">
      <dgm:prSet presAssocID="{3E3E1FA1-8BB0-4902-B480-A1A5F4E6CD32}" presName="level" presStyleLbl="node1" presStyleIdx="0" presStyleCnt="3" custLinFactNeighborX="-884" custLinFactNeighborY="13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4B4AA-A1F1-45F1-92EC-B74725A3FE04}" type="pres">
      <dgm:prSet presAssocID="{3E3E1FA1-8BB0-4902-B480-A1A5F4E6CD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886DC0-AF03-45CF-A9EA-01F76BB2A67C}" type="pres">
      <dgm:prSet presAssocID="{06D0D6C8-C204-4126-8176-9C1168B7819C}" presName="Name8" presStyleCnt="0"/>
      <dgm:spPr/>
    </dgm:pt>
    <dgm:pt modelId="{A19BCD01-46D6-439E-B614-83BCB138FD5A}" type="pres">
      <dgm:prSet presAssocID="{06D0D6C8-C204-4126-8176-9C1168B7819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C102B3-B456-42B2-BF40-B5C1FB2B5736}" type="pres">
      <dgm:prSet presAssocID="{06D0D6C8-C204-4126-8176-9C1168B7819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55D12-FF71-44D0-BF61-23DC43323A61}" type="pres">
      <dgm:prSet presAssocID="{F63975C9-6B27-47CF-938A-4985F39CEDAB}" presName="Name8" presStyleCnt="0"/>
      <dgm:spPr/>
    </dgm:pt>
    <dgm:pt modelId="{FB354F94-4EE6-4BD7-BFC7-61CD8F0C7A1A}" type="pres">
      <dgm:prSet presAssocID="{F63975C9-6B27-47CF-938A-4985F39CEDAB}" presName="level" presStyleLbl="node1" presStyleIdx="2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206A0D-1C48-46E6-AA3E-A92A0853658D}" type="pres">
      <dgm:prSet presAssocID="{F63975C9-6B27-47CF-938A-4985F39CED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D2CCF64-AAA9-4612-B882-6F4792CDD3C9}" type="presOf" srcId="{06D0D6C8-C204-4126-8176-9C1168B7819C}" destId="{A19BCD01-46D6-439E-B614-83BCB138FD5A}" srcOrd="0" destOrd="0" presId="urn:microsoft.com/office/officeart/2005/8/layout/pyramid3"/>
    <dgm:cxn modelId="{A5211AF3-47B3-4828-A9F0-09B5CAFF4F2E}" type="presOf" srcId="{3E3E1FA1-8BB0-4902-B480-A1A5F4E6CD32}" destId="{BD34B4AA-A1F1-45F1-92EC-B74725A3FE04}" srcOrd="1" destOrd="0" presId="urn:microsoft.com/office/officeart/2005/8/layout/pyramid3"/>
    <dgm:cxn modelId="{7982A269-62A7-4C00-A44A-18BAB11CC27C}" type="presOf" srcId="{F63975C9-6B27-47CF-938A-4985F39CEDAB}" destId="{FB354F94-4EE6-4BD7-BFC7-61CD8F0C7A1A}" srcOrd="0" destOrd="0" presId="urn:microsoft.com/office/officeart/2005/8/layout/pyramid3"/>
    <dgm:cxn modelId="{F6387979-8344-4113-8DD7-7868A78C9EFF}" type="presOf" srcId="{06D0D6C8-C204-4126-8176-9C1168B7819C}" destId="{8FC102B3-B456-42B2-BF40-B5C1FB2B5736}" srcOrd="1" destOrd="0" presId="urn:microsoft.com/office/officeart/2005/8/layout/pyramid3"/>
    <dgm:cxn modelId="{1365AC6F-36F3-4CFC-A73B-F8A5523B0FFB}" srcId="{92B14538-2D2C-4BC3-B856-1DB7E55BEB1B}" destId="{F63975C9-6B27-47CF-938A-4985F39CEDAB}" srcOrd="2" destOrd="0" parTransId="{E281F14A-7F87-4336-A964-D80D923D3D33}" sibTransId="{50A58C30-B3F3-46D8-BD74-8B94109B93ED}"/>
    <dgm:cxn modelId="{7104C19E-ED13-4816-82C2-DF6AA9E459DF}" srcId="{92B14538-2D2C-4BC3-B856-1DB7E55BEB1B}" destId="{3E3E1FA1-8BB0-4902-B480-A1A5F4E6CD32}" srcOrd="0" destOrd="0" parTransId="{E311A56D-643E-454F-A376-2C22058B949E}" sibTransId="{59B94264-312A-419F-91D9-2B99FA858AB1}"/>
    <dgm:cxn modelId="{C77AE156-03AC-4EDC-B4AD-2038B3B2A535}" type="presOf" srcId="{3E3E1FA1-8BB0-4902-B480-A1A5F4E6CD32}" destId="{C9478E9B-B747-434B-B3E1-58915B0EEE9F}" srcOrd="0" destOrd="0" presId="urn:microsoft.com/office/officeart/2005/8/layout/pyramid3"/>
    <dgm:cxn modelId="{C16D3D5A-C665-4A46-958A-695AB03E7B5E}" srcId="{92B14538-2D2C-4BC3-B856-1DB7E55BEB1B}" destId="{06D0D6C8-C204-4126-8176-9C1168B7819C}" srcOrd="1" destOrd="0" parTransId="{F37683A9-5B30-4959-B72D-F0DBA929E5E6}" sibTransId="{A0BFA81B-A640-4DDF-B45F-9D3EDF88E585}"/>
    <dgm:cxn modelId="{3CEA47E6-44DE-499C-9D06-0274F126748F}" type="presOf" srcId="{F63975C9-6B27-47CF-938A-4985F39CEDAB}" destId="{2D206A0D-1C48-46E6-AA3E-A92A0853658D}" srcOrd="1" destOrd="0" presId="urn:microsoft.com/office/officeart/2005/8/layout/pyramid3"/>
    <dgm:cxn modelId="{A0FC515D-A63A-41C5-908A-0197148000D0}" type="presOf" srcId="{92B14538-2D2C-4BC3-B856-1DB7E55BEB1B}" destId="{6B367151-8914-429A-8BC8-9042114B9064}" srcOrd="0" destOrd="0" presId="urn:microsoft.com/office/officeart/2005/8/layout/pyramid3"/>
    <dgm:cxn modelId="{98427132-DE66-41FC-A710-33994C0450E9}" type="presParOf" srcId="{6B367151-8914-429A-8BC8-9042114B9064}" destId="{446B034C-E84A-4E98-80EB-1988B9C724FD}" srcOrd="0" destOrd="0" presId="urn:microsoft.com/office/officeart/2005/8/layout/pyramid3"/>
    <dgm:cxn modelId="{48B930A9-84F6-453F-9D67-BB23998F1B39}" type="presParOf" srcId="{446B034C-E84A-4E98-80EB-1988B9C724FD}" destId="{C9478E9B-B747-434B-B3E1-58915B0EEE9F}" srcOrd="0" destOrd="0" presId="urn:microsoft.com/office/officeart/2005/8/layout/pyramid3"/>
    <dgm:cxn modelId="{32FE8E62-5BF4-4530-A962-27453E1469DA}" type="presParOf" srcId="{446B034C-E84A-4E98-80EB-1988B9C724FD}" destId="{BD34B4AA-A1F1-45F1-92EC-B74725A3FE04}" srcOrd="1" destOrd="0" presId="urn:microsoft.com/office/officeart/2005/8/layout/pyramid3"/>
    <dgm:cxn modelId="{20037AED-0913-4EED-BD65-1FF66EF91C63}" type="presParOf" srcId="{6B367151-8914-429A-8BC8-9042114B9064}" destId="{94886DC0-AF03-45CF-A9EA-01F76BB2A67C}" srcOrd="1" destOrd="0" presId="urn:microsoft.com/office/officeart/2005/8/layout/pyramid3"/>
    <dgm:cxn modelId="{8A1E9E03-7B8E-4855-92BE-4FD9EC4220A4}" type="presParOf" srcId="{94886DC0-AF03-45CF-A9EA-01F76BB2A67C}" destId="{A19BCD01-46D6-439E-B614-83BCB138FD5A}" srcOrd="0" destOrd="0" presId="urn:microsoft.com/office/officeart/2005/8/layout/pyramid3"/>
    <dgm:cxn modelId="{CD56FB8B-BE72-47DC-8EE0-97C76F661395}" type="presParOf" srcId="{94886DC0-AF03-45CF-A9EA-01F76BB2A67C}" destId="{8FC102B3-B456-42B2-BF40-B5C1FB2B5736}" srcOrd="1" destOrd="0" presId="urn:microsoft.com/office/officeart/2005/8/layout/pyramid3"/>
    <dgm:cxn modelId="{8DC41FAC-6224-4F7C-B3F4-133FEE28C012}" type="presParOf" srcId="{6B367151-8914-429A-8BC8-9042114B9064}" destId="{11355D12-FF71-44D0-BF61-23DC43323A61}" srcOrd="2" destOrd="0" presId="urn:microsoft.com/office/officeart/2005/8/layout/pyramid3"/>
    <dgm:cxn modelId="{FD97472A-B83E-46A2-8D06-17FBEE8D8A0A}" type="presParOf" srcId="{11355D12-FF71-44D0-BF61-23DC43323A61}" destId="{FB354F94-4EE6-4BD7-BFC7-61CD8F0C7A1A}" srcOrd="0" destOrd="0" presId="urn:microsoft.com/office/officeart/2005/8/layout/pyramid3"/>
    <dgm:cxn modelId="{8110D8FE-9682-4242-9CF8-03225DA6289A}" type="presParOf" srcId="{11355D12-FF71-44D0-BF61-23DC43323A61}" destId="{2D206A0D-1C48-46E6-AA3E-A92A085365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14538-2D2C-4BC3-B856-1DB7E55BEB1B}" type="doc">
      <dgm:prSet loTypeId="urn:microsoft.com/office/officeart/2005/8/layout/pyramid3" loCatId="pyramid" qsTypeId="urn:microsoft.com/office/officeart/2005/8/quickstyle/simple1" qsCatId="simple" csTypeId="urn:microsoft.com/office/officeart/2005/8/colors/accent2_3" csCatId="accent2" phldr="1"/>
      <dgm:spPr/>
    </dgm:pt>
    <dgm:pt modelId="{06D0D6C8-C204-4126-8176-9C1168B7819C}">
      <dgm:prSet phldrT="[Text]" custT="1"/>
      <dgm:spPr/>
      <dgm:t>
        <a:bodyPr/>
        <a:lstStyle/>
        <a:p>
          <a:r>
            <a:rPr lang="en-US" sz="3200" dirty="0" smtClean="0">
              <a:latin typeface="Ebrima" pitchFamily="2" charset="0"/>
              <a:ea typeface="Ebrima" pitchFamily="2" charset="0"/>
              <a:cs typeface="Ebrima" pitchFamily="2" charset="0"/>
            </a:rPr>
            <a:t>54</a:t>
          </a:r>
          <a:endParaRPr lang="en-IN" sz="32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37683A9-5B30-4959-B72D-F0DBA929E5E6}" type="parTrans" cxnId="{C16D3D5A-C665-4A46-958A-695AB03E7B5E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A0BFA81B-A640-4DDF-B45F-9D3EDF88E585}" type="sibTrans" cxnId="{C16D3D5A-C665-4A46-958A-695AB03E7B5E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F63975C9-6B27-47CF-938A-4985F39CEDAB}">
      <dgm:prSet phldrT="[Text]" custT="1"/>
      <dgm:spPr/>
      <dgm:t>
        <a:bodyPr/>
        <a:lstStyle/>
        <a:p>
          <a:r>
            <a:rPr lang="en-US" sz="1600" b="1" dirty="0" smtClean="0">
              <a:latin typeface="Ebrima" pitchFamily="2" charset="0"/>
              <a:ea typeface="Ebrima" pitchFamily="2" charset="0"/>
              <a:cs typeface="Ebrima" pitchFamily="2" charset="0"/>
            </a:rPr>
            <a:t>79%</a:t>
          </a:r>
          <a:endParaRPr lang="en-IN" sz="1600" b="1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281F14A-7F87-4336-A964-D80D923D3D33}" type="parTrans" cxnId="{1365AC6F-36F3-4CFC-A73B-F8A5523B0FFB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50A58C30-B3F3-46D8-BD74-8B94109B93ED}" type="sibTrans" cxnId="{1365AC6F-36F3-4CFC-A73B-F8A5523B0FFB}">
      <dgm:prSet/>
      <dgm:spPr/>
      <dgm:t>
        <a:bodyPr/>
        <a:lstStyle/>
        <a:p>
          <a:endParaRPr lang="en-IN" sz="120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3E3E1FA1-8BB0-4902-B480-A1A5F4E6CD32}">
      <dgm:prSet custT="1"/>
      <dgm:spPr/>
      <dgm:t>
        <a:bodyPr/>
        <a:lstStyle/>
        <a:p>
          <a:r>
            <a:rPr lang="en-IN" sz="3600" dirty="0" smtClean="0">
              <a:latin typeface="Ebrima" pitchFamily="2" charset="0"/>
              <a:ea typeface="Ebrima" pitchFamily="2" charset="0"/>
              <a:cs typeface="Ebrima" pitchFamily="2" charset="0"/>
            </a:rPr>
            <a:t>68</a:t>
          </a:r>
          <a:endParaRPr lang="en-IN" sz="3600" dirty="0">
            <a:latin typeface="Ebrima" pitchFamily="2" charset="0"/>
            <a:ea typeface="Ebrima" pitchFamily="2" charset="0"/>
            <a:cs typeface="Ebrima" pitchFamily="2" charset="0"/>
          </a:endParaRPr>
        </a:p>
      </dgm:t>
    </dgm:pt>
    <dgm:pt modelId="{E311A56D-643E-454F-A376-2C22058B949E}" type="parTrans" cxnId="{7104C19E-ED13-4816-82C2-DF6AA9E459DF}">
      <dgm:prSet/>
      <dgm:spPr/>
      <dgm:t>
        <a:bodyPr/>
        <a:lstStyle/>
        <a:p>
          <a:endParaRPr lang="en-IN" sz="1200"/>
        </a:p>
      </dgm:t>
    </dgm:pt>
    <dgm:pt modelId="{59B94264-312A-419F-91D9-2B99FA858AB1}" type="sibTrans" cxnId="{7104C19E-ED13-4816-82C2-DF6AA9E459DF}">
      <dgm:prSet/>
      <dgm:spPr/>
      <dgm:t>
        <a:bodyPr/>
        <a:lstStyle/>
        <a:p>
          <a:endParaRPr lang="en-IN" sz="1200"/>
        </a:p>
      </dgm:t>
    </dgm:pt>
    <dgm:pt modelId="{6B367151-8914-429A-8BC8-9042114B9064}" type="pres">
      <dgm:prSet presAssocID="{92B14538-2D2C-4BC3-B856-1DB7E55BEB1B}" presName="Name0" presStyleCnt="0">
        <dgm:presLayoutVars>
          <dgm:dir/>
          <dgm:animLvl val="lvl"/>
          <dgm:resizeHandles val="exact"/>
        </dgm:presLayoutVars>
      </dgm:prSet>
      <dgm:spPr/>
    </dgm:pt>
    <dgm:pt modelId="{446B034C-E84A-4E98-80EB-1988B9C724FD}" type="pres">
      <dgm:prSet presAssocID="{3E3E1FA1-8BB0-4902-B480-A1A5F4E6CD32}" presName="Name8" presStyleCnt="0"/>
      <dgm:spPr/>
    </dgm:pt>
    <dgm:pt modelId="{C9478E9B-B747-434B-B3E1-58915B0EEE9F}" type="pres">
      <dgm:prSet presAssocID="{3E3E1FA1-8BB0-4902-B480-A1A5F4E6CD32}" presName="level" presStyleLbl="node1" presStyleIdx="0" presStyleCnt="3" custLinFactNeighborX="-884" custLinFactNeighborY="13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4B4AA-A1F1-45F1-92EC-B74725A3FE04}" type="pres">
      <dgm:prSet presAssocID="{3E3E1FA1-8BB0-4902-B480-A1A5F4E6CD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886DC0-AF03-45CF-A9EA-01F76BB2A67C}" type="pres">
      <dgm:prSet presAssocID="{06D0D6C8-C204-4126-8176-9C1168B7819C}" presName="Name8" presStyleCnt="0"/>
      <dgm:spPr/>
    </dgm:pt>
    <dgm:pt modelId="{A19BCD01-46D6-439E-B614-83BCB138FD5A}" type="pres">
      <dgm:prSet presAssocID="{06D0D6C8-C204-4126-8176-9C1168B7819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C102B3-B456-42B2-BF40-B5C1FB2B5736}" type="pres">
      <dgm:prSet presAssocID="{06D0D6C8-C204-4126-8176-9C1168B7819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55D12-FF71-44D0-BF61-23DC43323A61}" type="pres">
      <dgm:prSet presAssocID="{F63975C9-6B27-47CF-938A-4985F39CEDAB}" presName="Name8" presStyleCnt="0"/>
      <dgm:spPr/>
    </dgm:pt>
    <dgm:pt modelId="{FB354F94-4EE6-4BD7-BFC7-61CD8F0C7A1A}" type="pres">
      <dgm:prSet presAssocID="{F63975C9-6B27-47CF-938A-4985F39CEDAB}" presName="level" presStyleLbl="node1" presStyleIdx="2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206A0D-1C48-46E6-AA3E-A92A0853658D}" type="pres">
      <dgm:prSet presAssocID="{F63975C9-6B27-47CF-938A-4985F39CED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68C903-4BF8-41A3-9795-AE201A4FEC3A}" type="presOf" srcId="{3E3E1FA1-8BB0-4902-B480-A1A5F4E6CD32}" destId="{C9478E9B-B747-434B-B3E1-58915B0EEE9F}" srcOrd="0" destOrd="0" presId="urn:microsoft.com/office/officeart/2005/8/layout/pyramid3"/>
    <dgm:cxn modelId="{25F520C6-B3E3-4CA2-8856-EFF2D1A90EEB}" type="presOf" srcId="{F63975C9-6B27-47CF-938A-4985F39CEDAB}" destId="{2D206A0D-1C48-46E6-AA3E-A92A0853658D}" srcOrd="1" destOrd="0" presId="urn:microsoft.com/office/officeart/2005/8/layout/pyramid3"/>
    <dgm:cxn modelId="{1A2F7EF3-D6C5-48E1-B369-0F529039D2E8}" type="presOf" srcId="{06D0D6C8-C204-4126-8176-9C1168B7819C}" destId="{A19BCD01-46D6-439E-B614-83BCB138FD5A}" srcOrd="0" destOrd="0" presId="urn:microsoft.com/office/officeart/2005/8/layout/pyramid3"/>
    <dgm:cxn modelId="{3BF77348-CFB3-4595-8595-612A19B0CA1E}" type="presOf" srcId="{92B14538-2D2C-4BC3-B856-1DB7E55BEB1B}" destId="{6B367151-8914-429A-8BC8-9042114B9064}" srcOrd="0" destOrd="0" presId="urn:microsoft.com/office/officeart/2005/8/layout/pyramid3"/>
    <dgm:cxn modelId="{83CDDD60-618E-4DEB-B035-79DB499811A8}" type="presOf" srcId="{06D0D6C8-C204-4126-8176-9C1168B7819C}" destId="{8FC102B3-B456-42B2-BF40-B5C1FB2B5736}" srcOrd="1" destOrd="0" presId="urn:microsoft.com/office/officeart/2005/8/layout/pyramid3"/>
    <dgm:cxn modelId="{13CF6831-E792-4795-A50F-9C294AAA16C5}" type="presOf" srcId="{3E3E1FA1-8BB0-4902-B480-A1A5F4E6CD32}" destId="{BD34B4AA-A1F1-45F1-92EC-B74725A3FE04}" srcOrd="1" destOrd="0" presId="urn:microsoft.com/office/officeart/2005/8/layout/pyramid3"/>
    <dgm:cxn modelId="{1365AC6F-36F3-4CFC-A73B-F8A5523B0FFB}" srcId="{92B14538-2D2C-4BC3-B856-1DB7E55BEB1B}" destId="{F63975C9-6B27-47CF-938A-4985F39CEDAB}" srcOrd="2" destOrd="0" parTransId="{E281F14A-7F87-4336-A964-D80D923D3D33}" sibTransId="{50A58C30-B3F3-46D8-BD74-8B94109B93ED}"/>
    <dgm:cxn modelId="{7104C19E-ED13-4816-82C2-DF6AA9E459DF}" srcId="{92B14538-2D2C-4BC3-B856-1DB7E55BEB1B}" destId="{3E3E1FA1-8BB0-4902-B480-A1A5F4E6CD32}" srcOrd="0" destOrd="0" parTransId="{E311A56D-643E-454F-A376-2C22058B949E}" sibTransId="{59B94264-312A-419F-91D9-2B99FA858AB1}"/>
    <dgm:cxn modelId="{9BD711B5-583D-45EB-ACBF-F9FEA451EA23}" type="presOf" srcId="{F63975C9-6B27-47CF-938A-4985F39CEDAB}" destId="{FB354F94-4EE6-4BD7-BFC7-61CD8F0C7A1A}" srcOrd="0" destOrd="0" presId="urn:microsoft.com/office/officeart/2005/8/layout/pyramid3"/>
    <dgm:cxn modelId="{C16D3D5A-C665-4A46-958A-695AB03E7B5E}" srcId="{92B14538-2D2C-4BC3-B856-1DB7E55BEB1B}" destId="{06D0D6C8-C204-4126-8176-9C1168B7819C}" srcOrd="1" destOrd="0" parTransId="{F37683A9-5B30-4959-B72D-F0DBA929E5E6}" sibTransId="{A0BFA81B-A640-4DDF-B45F-9D3EDF88E585}"/>
    <dgm:cxn modelId="{53C8D64F-E8B0-4134-99A4-FC9185CB96D2}" type="presParOf" srcId="{6B367151-8914-429A-8BC8-9042114B9064}" destId="{446B034C-E84A-4E98-80EB-1988B9C724FD}" srcOrd="0" destOrd="0" presId="urn:microsoft.com/office/officeart/2005/8/layout/pyramid3"/>
    <dgm:cxn modelId="{B5A18BA0-E2DB-4052-B1B4-70A3F901C479}" type="presParOf" srcId="{446B034C-E84A-4E98-80EB-1988B9C724FD}" destId="{C9478E9B-B747-434B-B3E1-58915B0EEE9F}" srcOrd="0" destOrd="0" presId="urn:microsoft.com/office/officeart/2005/8/layout/pyramid3"/>
    <dgm:cxn modelId="{B6B2B420-76DB-44DF-A253-4CEABE20EC85}" type="presParOf" srcId="{446B034C-E84A-4E98-80EB-1988B9C724FD}" destId="{BD34B4AA-A1F1-45F1-92EC-B74725A3FE04}" srcOrd="1" destOrd="0" presId="urn:microsoft.com/office/officeart/2005/8/layout/pyramid3"/>
    <dgm:cxn modelId="{A7B5DAB6-7360-4CF8-855D-D2B988EDEB18}" type="presParOf" srcId="{6B367151-8914-429A-8BC8-9042114B9064}" destId="{94886DC0-AF03-45CF-A9EA-01F76BB2A67C}" srcOrd="1" destOrd="0" presId="urn:microsoft.com/office/officeart/2005/8/layout/pyramid3"/>
    <dgm:cxn modelId="{D0D3FB71-84B2-4B32-82E2-47393F81590E}" type="presParOf" srcId="{94886DC0-AF03-45CF-A9EA-01F76BB2A67C}" destId="{A19BCD01-46D6-439E-B614-83BCB138FD5A}" srcOrd="0" destOrd="0" presId="urn:microsoft.com/office/officeart/2005/8/layout/pyramid3"/>
    <dgm:cxn modelId="{4247C5C2-CF68-412F-948C-FF06F07D37FB}" type="presParOf" srcId="{94886DC0-AF03-45CF-A9EA-01F76BB2A67C}" destId="{8FC102B3-B456-42B2-BF40-B5C1FB2B5736}" srcOrd="1" destOrd="0" presId="urn:microsoft.com/office/officeart/2005/8/layout/pyramid3"/>
    <dgm:cxn modelId="{B5F070AD-DA6A-4989-A0C9-BFA6D8073848}" type="presParOf" srcId="{6B367151-8914-429A-8BC8-9042114B9064}" destId="{11355D12-FF71-44D0-BF61-23DC43323A61}" srcOrd="2" destOrd="0" presId="urn:microsoft.com/office/officeart/2005/8/layout/pyramid3"/>
    <dgm:cxn modelId="{0AE4C381-55D4-4EE8-9EC6-433E8897E3B4}" type="presParOf" srcId="{11355D12-FF71-44D0-BF61-23DC43323A61}" destId="{FB354F94-4EE6-4BD7-BFC7-61CD8F0C7A1A}" srcOrd="0" destOrd="0" presId="urn:microsoft.com/office/officeart/2005/8/layout/pyramid3"/>
    <dgm:cxn modelId="{CD68FDC7-F36D-4E57-B815-7F5BB95E892A}" type="presParOf" srcId="{11355D12-FF71-44D0-BF61-23DC43323A61}" destId="{2D206A0D-1C48-46E6-AA3E-A92A085365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0B678-2C39-4B90-816E-1A8874CE0A0E}">
      <dsp:nvSpPr>
        <dsp:cNvPr id="0" name=""/>
        <dsp:cNvSpPr/>
      </dsp:nvSpPr>
      <dsp:spPr>
        <a:xfrm>
          <a:off x="3086" y="190656"/>
          <a:ext cx="1855823" cy="742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VEHICLE INFORMATION</a:t>
          </a:r>
          <a:endParaRPr lang="en-IN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86" y="190656"/>
        <a:ext cx="1855823" cy="742329"/>
      </dsp:txXfrm>
    </dsp:sp>
    <dsp:sp modelId="{4109AA47-3AD7-4BFE-A272-FA65B9BE54BE}">
      <dsp:nvSpPr>
        <dsp:cNvPr id="0" name=""/>
        <dsp:cNvSpPr/>
      </dsp:nvSpPr>
      <dsp:spPr>
        <a:xfrm>
          <a:off x="3086" y="932985"/>
          <a:ext cx="1855823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Brand</a:t>
          </a:r>
          <a:endParaRPr lang="en-IN" sz="1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Vintage</a:t>
          </a:r>
          <a:endParaRPr lang="en-IN" sz="1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Extended Warranty Purchases</a:t>
          </a:r>
          <a:endParaRPr lang="en-IN" sz="1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86" y="932985"/>
        <a:ext cx="1855823" cy="2854800"/>
      </dsp:txXfrm>
    </dsp:sp>
    <dsp:sp modelId="{923E19B1-9FCE-452F-9105-284DE3B867D2}">
      <dsp:nvSpPr>
        <dsp:cNvPr id="0" name=""/>
        <dsp:cNvSpPr/>
      </dsp:nvSpPr>
      <dsp:spPr>
        <a:xfrm>
          <a:off x="2118724" y="190656"/>
          <a:ext cx="1855823" cy="742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CUSTOMER INFORMATION</a:t>
          </a:r>
          <a:endParaRPr lang="en-IN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8724" y="190656"/>
        <a:ext cx="1855823" cy="742329"/>
      </dsp:txXfrm>
    </dsp:sp>
    <dsp:sp modelId="{78E573DC-C6AA-45BF-998F-02A1E7429744}">
      <dsp:nvSpPr>
        <dsp:cNvPr id="0" name=""/>
        <dsp:cNvSpPr/>
      </dsp:nvSpPr>
      <dsp:spPr>
        <a:xfrm>
          <a:off x="2118724" y="932985"/>
          <a:ext cx="1855823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State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Zone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Area office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8724" y="932985"/>
        <a:ext cx="1855823" cy="2854800"/>
      </dsp:txXfrm>
    </dsp:sp>
    <dsp:sp modelId="{3695756D-78C1-45AE-AC5F-2B16CF18F685}">
      <dsp:nvSpPr>
        <dsp:cNvPr id="0" name=""/>
        <dsp:cNvSpPr/>
      </dsp:nvSpPr>
      <dsp:spPr>
        <a:xfrm>
          <a:off x="4234363" y="190656"/>
          <a:ext cx="1855823" cy="7423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SERVICE INFORMATION</a:t>
          </a:r>
          <a:endParaRPr lang="en-IN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4363" y="190656"/>
        <a:ext cx="1855823" cy="742329"/>
      </dsp:txXfrm>
    </dsp:sp>
    <dsp:sp modelId="{3A606BCF-29DB-4CAB-87AE-6BD28A8D3A8D}">
      <dsp:nvSpPr>
        <dsp:cNvPr id="0" name=""/>
        <dsp:cNvSpPr/>
      </dsp:nvSpPr>
      <dsp:spPr>
        <a:xfrm>
          <a:off x="4234363" y="932985"/>
          <a:ext cx="1855823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Frequency of Service</a:t>
          </a:r>
          <a:endParaRPr lang="en-IN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Service spends</a:t>
          </a:r>
          <a:endParaRPr lang="en-IN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Odometer Reading during last service of previous vehicle</a:t>
          </a:r>
          <a:endParaRPr lang="en-IN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 between Last Service of previous vehicle &amp; new Vehicle Purchase</a:t>
          </a:r>
          <a:endParaRPr lang="en-IN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Number of Accidents</a:t>
          </a:r>
          <a:endParaRPr lang="en-IN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4363" y="932985"/>
        <a:ext cx="1855823" cy="2854800"/>
      </dsp:txXfrm>
    </dsp:sp>
    <dsp:sp modelId="{4595C294-B1A7-42C1-B77B-0D4F62197E54}">
      <dsp:nvSpPr>
        <dsp:cNvPr id="0" name=""/>
        <dsp:cNvSpPr/>
      </dsp:nvSpPr>
      <dsp:spPr>
        <a:xfrm>
          <a:off x="6350002" y="190656"/>
          <a:ext cx="1855823" cy="7423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OTHER BEHAVIOURS</a:t>
          </a:r>
          <a:endParaRPr lang="en-IN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350002" y="190656"/>
        <a:ext cx="1855823" cy="742329"/>
      </dsp:txXfrm>
    </dsp:sp>
    <dsp:sp modelId="{3EFDE78F-451E-414B-A28F-43711E056838}">
      <dsp:nvSpPr>
        <dsp:cNvPr id="0" name=""/>
        <dsp:cNvSpPr/>
      </dsp:nvSpPr>
      <dsp:spPr>
        <a:xfrm>
          <a:off x="6353088" y="908034"/>
          <a:ext cx="1855823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Complaints history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Seasonality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353088" y="908034"/>
        <a:ext cx="1855823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78E9B-B747-434B-B3E1-58915B0EEE9F}">
      <dsp:nvSpPr>
        <dsp:cNvPr id="0" name=""/>
        <dsp:cNvSpPr/>
      </dsp:nvSpPr>
      <dsp:spPr>
        <a:xfrm rot="10800000">
          <a:off x="0" y="13613"/>
          <a:ext cx="4015709" cy="1001027"/>
        </a:xfrm>
        <a:prstGeom prst="trapezoid">
          <a:avLst>
            <a:gd name="adj" fmla="val 50145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500</a:t>
          </a:r>
          <a:endParaRPr lang="en-IN" sz="48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702749" y="13613"/>
        <a:ext cx="2610210" cy="1001027"/>
      </dsp:txXfrm>
    </dsp:sp>
    <dsp:sp modelId="{A19BCD01-46D6-439E-B614-83BCB138FD5A}">
      <dsp:nvSpPr>
        <dsp:cNvPr id="0" name=""/>
        <dsp:cNvSpPr/>
      </dsp:nvSpPr>
      <dsp:spPr>
        <a:xfrm rot="10800000">
          <a:off x="501963" y="1001027"/>
          <a:ext cx="3011781" cy="1001027"/>
        </a:xfrm>
        <a:prstGeom prst="trapezoid">
          <a:avLst>
            <a:gd name="adj" fmla="val 50145"/>
          </a:avLst>
        </a:prstGeom>
        <a:solidFill>
          <a:schemeClr val="accent2">
            <a:shade val="80000"/>
            <a:hueOff val="82079"/>
            <a:satOff val="-2425"/>
            <a:lumOff val="91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25% </a:t>
          </a:r>
          <a:endParaRPr lang="en-IN" sz="44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1029025" y="1001027"/>
        <a:ext cx="1957658" cy="1001027"/>
      </dsp:txXfrm>
    </dsp:sp>
    <dsp:sp modelId="{813D6381-FACA-4050-94C4-AACD5B023FDD}">
      <dsp:nvSpPr>
        <dsp:cNvPr id="0" name=""/>
        <dsp:cNvSpPr/>
      </dsp:nvSpPr>
      <dsp:spPr>
        <a:xfrm rot="10800000">
          <a:off x="1003927" y="2002054"/>
          <a:ext cx="2007854" cy="1001027"/>
        </a:xfrm>
        <a:prstGeom prst="trapezoid">
          <a:avLst>
            <a:gd name="adj" fmla="val 50145"/>
          </a:avLst>
        </a:prstGeom>
        <a:solidFill>
          <a:schemeClr val="accent2">
            <a:shade val="80000"/>
            <a:hueOff val="164159"/>
            <a:satOff val="-4849"/>
            <a:lumOff val="182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10%</a:t>
          </a:r>
          <a:endParaRPr lang="en-IN" sz="36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1355301" y="2002054"/>
        <a:ext cx="1305105" cy="1001027"/>
      </dsp:txXfrm>
    </dsp:sp>
    <dsp:sp modelId="{FB354F94-4EE6-4BD7-BFC7-61CD8F0C7A1A}">
      <dsp:nvSpPr>
        <dsp:cNvPr id="0" name=""/>
        <dsp:cNvSpPr/>
      </dsp:nvSpPr>
      <dsp:spPr>
        <a:xfrm rot="10800000">
          <a:off x="1505890" y="3003081"/>
          <a:ext cx="1003927" cy="1001027"/>
        </a:xfrm>
        <a:prstGeom prst="trapezoid">
          <a:avLst>
            <a:gd name="adj" fmla="val 50145"/>
          </a:avLst>
        </a:prstGeom>
        <a:solidFill>
          <a:schemeClr val="accent2">
            <a:shade val="80000"/>
            <a:hueOff val="246238"/>
            <a:satOff val="-7274"/>
            <a:lumOff val="273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4.2%</a:t>
          </a:r>
          <a:endParaRPr lang="en-IN" sz="2000" b="1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1505890" y="3003081"/>
        <a:ext cx="1003927" cy="1001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78E9B-B747-434B-B3E1-58915B0EEE9F}">
      <dsp:nvSpPr>
        <dsp:cNvPr id="0" name=""/>
        <dsp:cNvSpPr/>
      </dsp:nvSpPr>
      <dsp:spPr>
        <a:xfrm rot="10800000">
          <a:off x="0" y="13908"/>
          <a:ext cx="3498009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168</a:t>
          </a:r>
          <a:endParaRPr lang="en-IN" sz="36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612151" y="13908"/>
        <a:ext cx="2273705" cy="1022668"/>
      </dsp:txXfrm>
    </dsp:sp>
    <dsp:sp modelId="{A19BCD01-46D6-439E-B614-83BCB138FD5A}">
      <dsp:nvSpPr>
        <dsp:cNvPr id="0" name=""/>
        <dsp:cNvSpPr/>
      </dsp:nvSpPr>
      <dsp:spPr>
        <a:xfrm rot="10800000">
          <a:off x="583001" y="1022668"/>
          <a:ext cx="2332006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123119"/>
            <a:satOff val="-3637"/>
            <a:lumOff val="136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135</a:t>
          </a:r>
          <a:endParaRPr lang="en-IN" sz="3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991102" y="1022668"/>
        <a:ext cx="1515803" cy="1022668"/>
      </dsp:txXfrm>
    </dsp:sp>
    <dsp:sp modelId="{FB354F94-4EE6-4BD7-BFC7-61CD8F0C7A1A}">
      <dsp:nvSpPr>
        <dsp:cNvPr id="0" name=""/>
        <dsp:cNvSpPr/>
      </dsp:nvSpPr>
      <dsp:spPr>
        <a:xfrm rot="10800000">
          <a:off x="1166003" y="2045336"/>
          <a:ext cx="1166003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246238"/>
            <a:satOff val="-7274"/>
            <a:lumOff val="273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80%</a:t>
          </a:r>
          <a:endParaRPr lang="en-IN" sz="1600" b="1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1166003" y="2045336"/>
        <a:ext cx="1166003" cy="1022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78E9B-B747-434B-B3E1-58915B0EEE9F}">
      <dsp:nvSpPr>
        <dsp:cNvPr id="0" name=""/>
        <dsp:cNvSpPr/>
      </dsp:nvSpPr>
      <dsp:spPr>
        <a:xfrm rot="10800000">
          <a:off x="0" y="13908"/>
          <a:ext cx="3498009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68</a:t>
          </a:r>
          <a:endParaRPr lang="en-IN" sz="36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612151" y="13908"/>
        <a:ext cx="2273705" cy="1022668"/>
      </dsp:txXfrm>
    </dsp:sp>
    <dsp:sp modelId="{A19BCD01-46D6-439E-B614-83BCB138FD5A}">
      <dsp:nvSpPr>
        <dsp:cNvPr id="0" name=""/>
        <dsp:cNvSpPr/>
      </dsp:nvSpPr>
      <dsp:spPr>
        <a:xfrm rot="10800000">
          <a:off x="583001" y="1022668"/>
          <a:ext cx="2332006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123119"/>
            <a:satOff val="-3637"/>
            <a:lumOff val="136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54</a:t>
          </a:r>
          <a:endParaRPr lang="en-IN" sz="3200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991102" y="1022668"/>
        <a:ext cx="1515803" cy="1022668"/>
      </dsp:txXfrm>
    </dsp:sp>
    <dsp:sp modelId="{FB354F94-4EE6-4BD7-BFC7-61CD8F0C7A1A}">
      <dsp:nvSpPr>
        <dsp:cNvPr id="0" name=""/>
        <dsp:cNvSpPr/>
      </dsp:nvSpPr>
      <dsp:spPr>
        <a:xfrm rot="10800000">
          <a:off x="1166003" y="2045336"/>
          <a:ext cx="1166003" cy="1022668"/>
        </a:xfrm>
        <a:prstGeom prst="trapezoid">
          <a:avLst>
            <a:gd name="adj" fmla="val 57008"/>
          </a:avLst>
        </a:prstGeom>
        <a:solidFill>
          <a:schemeClr val="accent2">
            <a:shade val="80000"/>
            <a:hueOff val="246238"/>
            <a:satOff val="-7274"/>
            <a:lumOff val="273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Ebrima" pitchFamily="2" charset="0"/>
              <a:ea typeface="Ebrima" pitchFamily="2" charset="0"/>
              <a:cs typeface="Ebrima" pitchFamily="2" charset="0"/>
            </a:rPr>
            <a:t>79%</a:t>
          </a:r>
          <a:endParaRPr lang="en-IN" sz="1600" b="1" kern="1200" dirty="0">
            <a:latin typeface="Ebrima" pitchFamily="2" charset="0"/>
            <a:ea typeface="Ebrima" pitchFamily="2" charset="0"/>
            <a:cs typeface="Ebrima" pitchFamily="2" charset="0"/>
          </a:endParaRPr>
        </a:p>
      </dsp:txBody>
      <dsp:txXfrm rot="-10800000">
        <a:off x="1166003" y="2045336"/>
        <a:ext cx="1166003" cy="1022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D5E-8BDF-452E-B5A7-1F118FCB247D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481-BF01-43D0-97B9-7D664A84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4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36B3-48E1-4144-A94A-B130E4D8917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7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F85F-2EB8-46B3-8F22-6AB05F4A7A90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37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F85F-2EB8-46B3-8F22-6AB05F4A7A90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68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F85F-2EB8-46B3-8F22-6AB05F4A7A90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3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7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95789"/>
            <a:ext cx="9144000" cy="1350151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554630" y="4083918"/>
            <a:ext cx="3600450" cy="2494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2014. All Rights Reserved</a:t>
            </a:r>
            <a:endParaRPr kumimoji="0" lang="en-IN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939559"/>
            <a:ext cx="8064500" cy="540061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Title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2" y="3489852"/>
            <a:ext cx="8064500" cy="324222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Sub-Title</a:t>
            </a:r>
            <a:endParaRPr lang="en-IN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3813888"/>
            <a:ext cx="8064500" cy="270030"/>
          </a:xfrm>
        </p:spPr>
        <p:txBody>
          <a:bodyPr anchor="ctr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Date – 15th, December,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740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95789"/>
            <a:ext cx="9144000" cy="135015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1560" y="2916258"/>
            <a:ext cx="7632848" cy="1296144"/>
          </a:xfrm>
        </p:spPr>
        <p:txBody>
          <a:bodyPr anchor="ctr"/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0" indent="0">
              <a:buNone/>
              <a:defRPr sz="24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34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15812"/>
            <a:ext cx="7776095" cy="297061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8374" y="4248762"/>
            <a:ext cx="7614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100" dirty="0">
              <a:solidFill>
                <a:srgbClr val="414042">
                  <a:lumMod val="65000"/>
                  <a:lumOff val="3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41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Oval 6" hidden="1"/>
          <p:cNvSpPr/>
          <p:nvPr userDrawn="1"/>
        </p:nvSpPr>
        <p:spPr>
          <a:xfrm>
            <a:off x="545270" y="-290568"/>
            <a:ext cx="1722474" cy="129185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pic>
        <p:nvPicPr>
          <p:cNvPr id="25603" name="Picture 3" hidden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20" y="-342304"/>
            <a:ext cx="1865313" cy="139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63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5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51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1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69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6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20" y="1056682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24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Column -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303498"/>
            <a:ext cx="7787208" cy="6412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5"/>
          </p:nvPr>
        </p:nvSpPr>
        <p:spPr>
          <a:xfrm>
            <a:off x="468313" y="1006078"/>
            <a:ext cx="3780000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6"/>
          </p:nvPr>
        </p:nvSpPr>
        <p:spPr>
          <a:xfrm>
            <a:off x="4472696" y="1005577"/>
            <a:ext cx="3780000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40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559" y="1005576"/>
            <a:ext cx="3672435" cy="30243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559" y="1005576"/>
            <a:ext cx="3672027" cy="486054"/>
          </a:xfrm>
          <a:prstGeom prst="rect">
            <a:avLst/>
          </a:prstGeom>
          <a:solidFill>
            <a:schemeClr val="accent2">
              <a:lumMod val="75000"/>
              <a:alpha val="6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71980" y="1005576"/>
            <a:ext cx="3672435" cy="30243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71980" y="1005576"/>
            <a:ext cx="3672027" cy="486054"/>
          </a:xfrm>
          <a:prstGeom prst="rect">
            <a:avLst/>
          </a:prstGeom>
          <a:solidFill>
            <a:schemeClr val="accent3">
              <a:lumMod val="75000"/>
              <a:alpha val="64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879" y="1006079"/>
            <a:ext cx="3672781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879" y="1491856"/>
            <a:ext cx="3672781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54191" y="1005725"/>
            <a:ext cx="3672781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54191" y="1491502"/>
            <a:ext cx="3672781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67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638" y="1005576"/>
            <a:ext cx="3672000" cy="30243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638" y="1005576"/>
            <a:ext cx="3672000" cy="486054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62493" y="1005576"/>
            <a:ext cx="3672000" cy="3024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62493" y="1005576"/>
            <a:ext cx="3672000" cy="4860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960" y="1006079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960" y="1491856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44704" y="1005725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44704" y="1491502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31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638" y="1005576"/>
            <a:ext cx="3672000" cy="302433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638" y="1005576"/>
            <a:ext cx="3672000" cy="486054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62493" y="1005576"/>
            <a:ext cx="3672000" cy="30243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62493" y="1005576"/>
            <a:ext cx="3672000" cy="486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960" y="1006079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960" y="1491856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44704" y="1005725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44704" y="1491502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15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591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757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136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21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57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66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068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20" y="1059658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82" y="-277606"/>
            <a:ext cx="1736725" cy="1302544"/>
          </a:xfrm>
          <a:prstGeom prst="ellipse">
            <a:avLst/>
          </a:prstGeom>
          <a:ln w="127000" cap="rnd">
            <a:solidFill>
              <a:schemeClr val="accent6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1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926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582090" y="1829168"/>
            <a:ext cx="1800000" cy="1350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noFill/>
          </a:ln>
        </p:spPr>
        <p:txBody>
          <a:bodyPr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403350" y="1083933"/>
            <a:ext cx="1188000" cy="891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916705" y="3179317"/>
            <a:ext cx="1188000" cy="891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652120" y="944724"/>
            <a:ext cx="1188000" cy="8910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5868210" y="3112618"/>
            <a:ext cx="1188000" cy="891000"/>
          </a:xfrm>
          <a:prstGeom prst="ellipse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998735" y="2234202"/>
            <a:ext cx="1188000" cy="891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Clic</a:t>
            </a:r>
            <a:endParaRPr lang="en-IN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462210" y="1893933"/>
            <a:ext cx="1188000" cy="891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30" name="Right Arrow 29"/>
          <p:cNvSpPr/>
          <p:nvPr userDrawn="1"/>
        </p:nvSpPr>
        <p:spPr>
          <a:xfrm rot="2011201">
            <a:off x="2726807" y="1907001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1" name="Right Arrow 30"/>
          <p:cNvSpPr/>
          <p:nvPr userDrawn="1"/>
        </p:nvSpPr>
        <p:spPr>
          <a:xfrm rot="21175855">
            <a:off x="2455958" y="2554508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2" name="Right Arrow 31"/>
          <p:cNvSpPr/>
          <p:nvPr userDrawn="1"/>
        </p:nvSpPr>
        <p:spPr>
          <a:xfrm rot="19328020">
            <a:off x="3059984" y="3241063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3" name="Right Arrow 32"/>
          <p:cNvSpPr/>
          <p:nvPr userDrawn="1"/>
        </p:nvSpPr>
        <p:spPr>
          <a:xfrm rot="19588799" flipH="1">
            <a:off x="5222105" y="1698951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4" name="Right Arrow 33"/>
          <p:cNvSpPr/>
          <p:nvPr userDrawn="1"/>
        </p:nvSpPr>
        <p:spPr>
          <a:xfrm rot="424145" flipH="1">
            <a:off x="5922997" y="2346458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5" name="Right Arrow 34"/>
          <p:cNvSpPr/>
          <p:nvPr userDrawn="1"/>
        </p:nvSpPr>
        <p:spPr>
          <a:xfrm rot="2271980" flipH="1">
            <a:off x="5498991" y="3033013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06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/>
          <p:cNvSpPr/>
          <p:nvPr userDrawn="1"/>
        </p:nvSpPr>
        <p:spPr>
          <a:xfrm rot="7622408">
            <a:off x="3170859" y="1091276"/>
            <a:ext cx="228165" cy="1080000"/>
          </a:xfrm>
          <a:prstGeom prst="triangl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2900781" y="2030284"/>
            <a:ext cx="228165" cy="1080000"/>
          </a:xfrm>
          <a:prstGeom prst="triangl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4" name="Isosceles Triangle 23"/>
          <p:cNvSpPr/>
          <p:nvPr userDrawn="1"/>
        </p:nvSpPr>
        <p:spPr>
          <a:xfrm rot="3479657">
            <a:off x="3241263" y="2967281"/>
            <a:ext cx="228165" cy="1080000"/>
          </a:xfrm>
          <a:prstGeom prst="triangl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13977592" flipH="1">
            <a:off x="5790674" y="1057522"/>
            <a:ext cx="228165" cy="1080000"/>
          </a:xfrm>
          <a:prstGeom prst="triangl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7" name="Isosceles Triangle 26"/>
          <p:cNvSpPr/>
          <p:nvPr userDrawn="1"/>
        </p:nvSpPr>
        <p:spPr>
          <a:xfrm rot="18120343" flipH="1">
            <a:off x="5719580" y="2969246"/>
            <a:ext cx="228165" cy="1080000"/>
          </a:xfrm>
          <a:prstGeom prst="triangl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6200000" flipH="1">
            <a:off x="6021317" y="2025105"/>
            <a:ext cx="228165" cy="1080000"/>
          </a:xfrm>
          <a:prstGeom prst="triangl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667815" y="1893461"/>
            <a:ext cx="1800000" cy="135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9840" y="1167645"/>
            <a:ext cx="2592000" cy="459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39840" y="3516855"/>
            <a:ext cx="2592000" cy="459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12160" y="1155323"/>
            <a:ext cx="2592000" cy="459000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11400" y="3516120"/>
            <a:ext cx="2592000" cy="459000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539840" y="2349026"/>
            <a:ext cx="2592000" cy="45900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Clic</a:t>
            </a:r>
            <a:endParaRPr lang="en-IN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014020" y="2335474"/>
            <a:ext cx="2592000" cy="459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92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i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030266"/>
            <a:ext cx="4572000" cy="539706"/>
          </a:xfrm>
        </p:spPr>
        <p:txBody>
          <a:bodyPr anchor="ctr">
            <a:noAutofit/>
          </a:bodyPr>
          <a:lstStyle>
            <a:lvl1pPr algn="ctr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572000" y="4029912"/>
            <a:ext cx="4572000" cy="539706"/>
          </a:xfrm>
        </p:spPr>
        <p:txBody>
          <a:bodyPr anchor="ctr">
            <a:noAutofit/>
          </a:bodyPr>
          <a:lstStyle>
            <a:lvl1pPr algn="ctr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-15766" y="0"/>
            <a:ext cx="4572000" cy="4029912"/>
          </a:xfrm>
        </p:spPr>
        <p:txBody>
          <a:bodyPr/>
          <a:lstStyle/>
          <a:p>
            <a:endParaRPr lang="en-IN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545505" y="6465"/>
            <a:ext cx="4572000" cy="402991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613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95789"/>
            <a:ext cx="9144000" cy="1350151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554630" y="4083918"/>
            <a:ext cx="3600450" cy="2494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700" dirty="0" smtClean="0">
                <a:solidFill>
                  <a:srgbClr val="6E7071"/>
                </a:solidFill>
                <a:cs typeface="Arial" pitchFamily="34" charset="0"/>
              </a:rPr>
              <a:t>© 2014. All Rights Reserved</a:t>
            </a:r>
            <a:endParaRPr lang="en-IN" sz="700" dirty="0">
              <a:solidFill>
                <a:srgbClr val="6E7071"/>
              </a:solidFill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939559"/>
            <a:ext cx="8064500" cy="540061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Title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2" y="3489852"/>
            <a:ext cx="8064500" cy="324222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Sub-Title</a:t>
            </a:r>
            <a:endParaRPr lang="en-IN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3813888"/>
            <a:ext cx="8064500" cy="270030"/>
          </a:xfrm>
        </p:spPr>
        <p:txBody>
          <a:bodyPr anchor="ctr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Date – 15th, December,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9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>
            <a:off x="7987043" y="11828"/>
            <a:ext cx="1008000" cy="465535"/>
          </a:xfrm>
        </p:spPr>
        <p:txBody>
          <a:bodyPr>
            <a:noAutofit/>
          </a:bodyPr>
          <a:lstStyle>
            <a:lvl1pPr>
              <a:buNone/>
              <a:defRPr sz="1400"/>
            </a:lvl1pPr>
          </a:lstStyle>
          <a:p>
            <a:r>
              <a:rPr lang="en-US" dirty="0" smtClean="0"/>
              <a:t>Client Logo</a:t>
            </a:r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066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95786"/>
            <a:ext cx="9144000" cy="135015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1560" y="2916258"/>
            <a:ext cx="7632848" cy="1296144"/>
          </a:xfrm>
        </p:spPr>
        <p:txBody>
          <a:bodyPr anchor="ctr"/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0" indent="0">
              <a:buNone/>
              <a:defRPr sz="24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008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15812"/>
            <a:ext cx="7776095" cy="297061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8374" y="4248762"/>
            <a:ext cx="7614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100" dirty="0">
              <a:solidFill>
                <a:srgbClr val="414042">
                  <a:lumMod val="65000"/>
                  <a:lumOff val="3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811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Oval 6" hidden="1"/>
          <p:cNvSpPr/>
          <p:nvPr userDrawn="1"/>
        </p:nvSpPr>
        <p:spPr>
          <a:xfrm>
            <a:off x="545270" y="-290568"/>
            <a:ext cx="1722474" cy="129185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pic>
        <p:nvPicPr>
          <p:cNvPr id="25603" name="Picture 3" hidden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-342305"/>
            <a:ext cx="1865313" cy="139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74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88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0122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67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014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2241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slide - Colore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6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ontent Placeholder 7"/>
          <p:cNvSpPr>
            <a:spLocks noGrp="1"/>
          </p:cNvSpPr>
          <p:nvPr>
            <p:ph sz="quarter" idx="10"/>
          </p:nvPr>
        </p:nvSpPr>
        <p:spPr>
          <a:xfrm>
            <a:off x="468314" y="1056680"/>
            <a:ext cx="7776095" cy="292974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162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Column -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303498"/>
            <a:ext cx="7787208" cy="6412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5"/>
          </p:nvPr>
        </p:nvSpPr>
        <p:spPr>
          <a:xfrm>
            <a:off x="468313" y="1006078"/>
            <a:ext cx="3780000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6"/>
          </p:nvPr>
        </p:nvSpPr>
        <p:spPr>
          <a:xfrm>
            <a:off x="4472696" y="1005576"/>
            <a:ext cx="3780000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065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553" y="1005576"/>
            <a:ext cx="3672435" cy="30243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553" y="1005576"/>
            <a:ext cx="3672027" cy="486054"/>
          </a:xfrm>
          <a:prstGeom prst="rect">
            <a:avLst/>
          </a:prstGeom>
          <a:solidFill>
            <a:schemeClr val="accent2">
              <a:lumMod val="75000"/>
              <a:alpha val="6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71974" y="1005576"/>
            <a:ext cx="3672435" cy="30243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71974" y="1005576"/>
            <a:ext cx="3672027" cy="486054"/>
          </a:xfrm>
          <a:prstGeom prst="rect">
            <a:avLst/>
          </a:prstGeom>
          <a:solidFill>
            <a:schemeClr val="accent3">
              <a:lumMod val="75000"/>
              <a:alpha val="64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875" y="1006079"/>
            <a:ext cx="3672781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875" y="1491853"/>
            <a:ext cx="3672781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54185" y="1005725"/>
            <a:ext cx="3672781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54185" y="1491499"/>
            <a:ext cx="3672781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638" y="1005576"/>
            <a:ext cx="3672000" cy="30243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638" y="1005576"/>
            <a:ext cx="3672000" cy="486054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62493" y="1005576"/>
            <a:ext cx="3672000" cy="3024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62493" y="1005576"/>
            <a:ext cx="3672000" cy="4860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960" y="1006079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960" y="1491853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44704" y="1005725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44704" y="1491499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n Text Column - Color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539638" y="1005576"/>
            <a:ext cx="3672000" cy="302433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9638" y="1005576"/>
            <a:ext cx="3672000" cy="486054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562493" y="1005576"/>
            <a:ext cx="3672000" cy="30243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562493" y="1005576"/>
            <a:ext cx="3672000" cy="486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9960" y="1006079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9960" y="1491853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44704" y="1005725"/>
            <a:ext cx="3672000" cy="48577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544704" y="1491499"/>
            <a:ext cx="3672000" cy="253841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1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206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379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701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0888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05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730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059656"/>
            <a:ext cx="8207375" cy="3024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8" y="-277607"/>
            <a:ext cx="1736725" cy="1302544"/>
          </a:xfrm>
          <a:prstGeom prst="ellipse">
            <a:avLst/>
          </a:prstGeom>
          <a:ln w="127000" cap="rnd">
            <a:solidFill>
              <a:schemeClr val="accent6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794" y="0"/>
            <a:ext cx="1584672" cy="10012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algn="ctr">
              <a:buNone/>
              <a:defRPr sz="1600"/>
            </a:lvl2pPr>
            <a:lvl3pPr algn="ctr">
              <a:buNone/>
              <a:defRPr sz="14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 smtClean="0"/>
              <a:t>Click to edit Master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3500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582090" y="1829168"/>
            <a:ext cx="1800000" cy="1350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noFill/>
          </a:ln>
        </p:spPr>
        <p:txBody>
          <a:bodyPr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403350" y="1083933"/>
            <a:ext cx="1188000" cy="891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916705" y="3179317"/>
            <a:ext cx="1188000" cy="891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652120" y="944724"/>
            <a:ext cx="1188000" cy="8910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5868210" y="3112618"/>
            <a:ext cx="1188000" cy="891000"/>
          </a:xfrm>
          <a:prstGeom prst="ellipse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998735" y="2234202"/>
            <a:ext cx="1188000" cy="891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Clic</a:t>
            </a:r>
            <a:endParaRPr lang="en-IN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462210" y="1893933"/>
            <a:ext cx="1188000" cy="891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30" name="Right Arrow 29"/>
          <p:cNvSpPr/>
          <p:nvPr userDrawn="1"/>
        </p:nvSpPr>
        <p:spPr>
          <a:xfrm rot="2011201">
            <a:off x="2726807" y="1907001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1" name="Right Arrow 30"/>
          <p:cNvSpPr/>
          <p:nvPr userDrawn="1"/>
        </p:nvSpPr>
        <p:spPr>
          <a:xfrm rot="21175855">
            <a:off x="2455958" y="2554508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2" name="Right Arrow 31"/>
          <p:cNvSpPr/>
          <p:nvPr userDrawn="1"/>
        </p:nvSpPr>
        <p:spPr>
          <a:xfrm rot="19328020">
            <a:off x="3059984" y="3241063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3" name="Right Arrow 32"/>
          <p:cNvSpPr/>
          <p:nvPr userDrawn="1"/>
        </p:nvSpPr>
        <p:spPr>
          <a:xfrm rot="19588799" flipH="1">
            <a:off x="5222105" y="1698951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4" name="Right Arrow 33"/>
          <p:cNvSpPr/>
          <p:nvPr userDrawn="1"/>
        </p:nvSpPr>
        <p:spPr>
          <a:xfrm rot="424145" flipH="1">
            <a:off x="5922997" y="2346458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35" name="Right Arrow 34"/>
          <p:cNvSpPr/>
          <p:nvPr userDrawn="1"/>
        </p:nvSpPr>
        <p:spPr>
          <a:xfrm rot="2271980" flipH="1">
            <a:off x="5498991" y="3033013"/>
            <a:ext cx="360000" cy="270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71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/Image + Caption - Colo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/>
          <p:cNvSpPr/>
          <p:nvPr userDrawn="1"/>
        </p:nvSpPr>
        <p:spPr>
          <a:xfrm rot="7622408">
            <a:off x="3170856" y="1091276"/>
            <a:ext cx="228165" cy="1080000"/>
          </a:xfrm>
          <a:prstGeom prst="triangl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2900778" y="2030284"/>
            <a:ext cx="228165" cy="1080000"/>
          </a:xfrm>
          <a:prstGeom prst="triangl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4" name="Isosceles Triangle 23"/>
          <p:cNvSpPr/>
          <p:nvPr userDrawn="1"/>
        </p:nvSpPr>
        <p:spPr>
          <a:xfrm rot="3479657">
            <a:off x="3241260" y="2967281"/>
            <a:ext cx="228165" cy="1080000"/>
          </a:xfrm>
          <a:prstGeom prst="triangl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13977592" flipH="1">
            <a:off x="5790671" y="1057522"/>
            <a:ext cx="228165" cy="1080000"/>
          </a:xfrm>
          <a:prstGeom prst="triangl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7" name="Isosceles Triangle 26"/>
          <p:cNvSpPr/>
          <p:nvPr userDrawn="1"/>
        </p:nvSpPr>
        <p:spPr>
          <a:xfrm rot="18120343" flipH="1">
            <a:off x="5719580" y="2969246"/>
            <a:ext cx="228165" cy="1080000"/>
          </a:xfrm>
          <a:prstGeom prst="triangl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6200000" flipH="1">
            <a:off x="6021314" y="2025105"/>
            <a:ext cx="228165" cy="1080000"/>
          </a:xfrm>
          <a:prstGeom prst="triangl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PT Sans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544" y="4158396"/>
            <a:ext cx="8208000" cy="357570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667815" y="1893461"/>
            <a:ext cx="1800000" cy="135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9840" y="1167645"/>
            <a:ext cx="2592000" cy="459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39840" y="3516855"/>
            <a:ext cx="2592000" cy="459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12160" y="1155323"/>
            <a:ext cx="2592000" cy="459000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11400" y="3516120"/>
            <a:ext cx="2592000" cy="459000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539840" y="2349026"/>
            <a:ext cx="2592000" cy="45900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Clic</a:t>
            </a:r>
            <a:endParaRPr lang="en-IN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014020" y="2335474"/>
            <a:ext cx="2592000" cy="459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8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i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030266"/>
            <a:ext cx="4572000" cy="539706"/>
          </a:xfrm>
        </p:spPr>
        <p:txBody>
          <a:bodyPr anchor="ctr">
            <a:noAutofit/>
          </a:bodyPr>
          <a:lstStyle>
            <a:lvl1pPr algn="ctr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572000" y="4029912"/>
            <a:ext cx="4572000" cy="539706"/>
          </a:xfrm>
        </p:spPr>
        <p:txBody>
          <a:bodyPr anchor="ctr">
            <a:noAutofit/>
          </a:bodyPr>
          <a:lstStyle>
            <a:lvl1pPr algn="ctr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-15766" y="0"/>
            <a:ext cx="4572000" cy="4029912"/>
          </a:xfrm>
        </p:spPr>
        <p:txBody>
          <a:bodyPr/>
          <a:lstStyle/>
          <a:p>
            <a:endParaRPr lang="en-IN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545505" y="6465"/>
            <a:ext cx="4572000" cy="402991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335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95786"/>
            <a:ext cx="9144000" cy="1350151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554630" y="4083918"/>
            <a:ext cx="3600450" cy="2494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700" dirty="0" smtClean="0">
                <a:solidFill>
                  <a:srgbClr val="6E7071"/>
                </a:solidFill>
                <a:cs typeface="Arial" pitchFamily="34" charset="0"/>
              </a:rPr>
              <a:t>© 2014. All Rights Reserved</a:t>
            </a:r>
            <a:endParaRPr lang="en-IN" sz="700" dirty="0">
              <a:solidFill>
                <a:srgbClr val="6E7071"/>
              </a:solidFill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939556"/>
            <a:ext cx="8064500" cy="540061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Title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2" y="3489852"/>
            <a:ext cx="8064500" cy="324222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Presentation Sub-Title</a:t>
            </a:r>
            <a:endParaRPr lang="en-IN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3813888"/>
            <a:ext cx="8064500" cy="270030"/>
          </a:xfrm>
        </p:spPr>
        <p:txBody>
          <a:bodyPr anchor="ctr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Date – 15th, December,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57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849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>
            <a:off x="7987043" y="11825"/>
            <a:ext cx="1008000" cy="465535"/>
          </a:xfrm>
        </p:spPr>
        <p:txBody>
          <a:bodyPr>
            <a:noAutofit/>
          </a:bodyPr>
          <a:lstStyle>
            <a:lvl1pPr>
              <a:buNone/>
              <a:defRPr sz="1400"/>
            </a:lvl1pPr>
          </a:lstStyle>
          <a:p>
            <a:r>
              <a:rPr lang="en-US" dirty="0" smtClean="0"/>
              <a:t>Client Logo</a:t>
            </a:r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2682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0BB0-9DD4-4EB0-9240-EE2889DAC09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D143-8268-405C-AB08-073EFD54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625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1013" y="539355"/>
            <a:ext cx="8224837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1012" y="1478757"/>
            <a:ext cx="8224838" cy="1169551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76325" indent="-214313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85875" indent="-204788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200150" indent="-171450">
              <a:spcBef>
                <a:spcPts val="0"/>
              </a:spcBef>
              <a:spcAft>
                <a:spcPts val="0"/>
              </a:spcAft>
              <a:buSzPct val="70000"/>
              <a:defRPr sz="1400" baseline="0">
                <a:latin typeface="Arial" pitchFamily="34" charset="0"/>
                <a:cs typeface="Arial" pitchFamily="34" charset="0"/>
              </a:defRPr>
            </a:lvl8pPr>
            <a:lvl9pPr marL="1368029" indent="-167879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9pPr>
          </a:lstStyle>
          <a:p>
            <a:pPr marL="217885" lvl="0" indent="-217885" algn="l" defTabSz="6858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28625" lvl="2" indent="-209550" algn="l" defTabSz="6858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638175" lvl="3" indent="-209550" algn="l" defTabSz="6858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852488" lvl="4" indent="-214313" algn="l" defTabSz="700088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076325" lvl="5" indent="-214313" algn="l" defTabSz="6858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 smtClean="0"/>
              <a:t>Fifth level</a:t>
            </a:r>
          </a:p>
        </p:txBody>
      </p:sp>
      <p:sp>
        <p:nvSpPr>
          <p:cNvPr id="4" name="Text Placeholder 41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481012" y="952840"/>
            <a:ext cx="8224838" cy="212783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4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theme" Target="../theme/theme3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BD2C-B4E8-49A4-BA28-280248740F07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CA57-99F2-4DAC-9B1C-05F4289EB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6" cstate="email"/>
          <a:stretch>
            <a:fillRect/>
          </a:stretch>
        </p:blipFill>
        <p:spPr>
          <a:xfrm>
            <a:off x="0" y="961806"/>
            <a:ext cx="9144000" cy="31623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3498"/>
            <a:ext cx="7787208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8369"/>
            <a:ext cx="7787208" cy="299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119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D657-EE3B-4369-85DE-E0BB01BC1A17}" type="datetimeFigureOut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21-11-2016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11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4119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0506" y="4549696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 descr="http://hansacequity.com/wp-content/themes/new_cequity/images/new_logo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697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8" cstate="email"/>
          <a:stretch>
            <a:fillRect/>
          </a:stretch>
        </p:blipFill>
        <p:spPr>
          <a:xfrm>
            <a:off x="0" y="961806"/>
            <a:ext cx="9144000" cy="31623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3498"/>
            <a:ext cx="7787208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8369"/>
            <a:ext cx="7787208" cy="299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119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D657-EE3B-4369-85DE-E0BB01BC1A17}" type="datetimeFigureOut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21-11-2016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119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4119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0506" y="4549693"/>
            <a:ext cx="9808078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 descr="http://hansacequity.com/wp-content/themes/new_cequity/images/new_logo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938960" y="4677984"/>
            <a:ext cx="1058124" cy="39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07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39750" y="2247717"/>
            <a:ext cx="8604250" cy="54006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RE-PURCHASE MODEL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539552" y="3057804"/>
            <a:ext cx="8064500" cy="324222"/>
          </a:xfrm>
        </p:spPr>
        <p:txBody>
          <a:bodyPr/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November , 2016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/>
        </p:nvGraphicFramePr>
        <p:xfrm>
          <a:off x="114301" y="1314450"/>
          <a:ext cx="5388428" cy="262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 - Bolero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25876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Re-purchases considered – From April 1</a:t>
            </a:r>
            <a:r>
              <a:rPr lang="en-US" sz="900" baseline="30000" dirty="0"/>
              <a:t>st</a:t>
            </a:r>
            <a:r>
              <a:rPr lang="en-US" sz="9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rgbClr val="E51937"/>
                </a:solidFill>
              </a:rPr>
              <a:t>Model benefit</a:t>
            </a:r>
            <a:r>
              <a:rPr lang="en-US" sz="900" dirty="0"/>
              <a:t> – Targeting first 4 deciles (40%) of the model has resulted in capturing 65%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Random targeting result [first 4 deciles] – 40% of 2818 = 1127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Model targeting result [first 4 deciles] – 1830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Incremental benefit = 1830 – 1127 = 703</a:t>
            </a:r>
            <a:endParaRPr lang="en-IN" sz="9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079195" y="2001466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51765" y="1405163"/>
          <a:ext cx="2726872" cy="24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930728"/>
                <a:gridCol w="1240973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Deciles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Customers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No.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Repurchases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1137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270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209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214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183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171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158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126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147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423700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2818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37465" y="1649186"/>
            <a:ext cx="2947307" cy="685800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114300" y="1281793"/>
          <a:ext cx="5339443" cy="265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 – XUV500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Re-purchases considered – From April 1</a:t>
            </a:r>
            <a:r>
              <a:rPr lang="en-US" sz="900" baseline="30000" dirty="0"/>
              <a:t>st</a:t>
            </a:r>
            <a:r>
              <a:rPr lang="en-US" sz="9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rgbClr val="E51937"/>
                </a:solidFill>
              </a:rPr>
              <a:t>Model benefit</a:t>
            </a:r>
            <a:r>
              <a:rPr lang="en-US" sz="900" dirty="0"/>
              <a:t> – Targeting first 4 deciles (40%) of the model has resulted in capturing 65% of the repurchase customers.</a:t>
            </a:r>
            <a:endParaRPr lang="en-IN" sz="9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Random targeting result [first 4 deciles] – 40% of 1121 = 448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Model targeting result [first 4 deciles] – 730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Incremental benefit = 730 – 448 = 281</a:t>
            </a:r>
            <a:endParaRPr lang="en-IN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2062264" y="1919484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51765" y="1405163"/>
          <a:ext cx="2726872" cy="24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930728"/>
                <a:gridCol w="1240973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Deciles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Customers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No.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Repurchases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16376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566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11141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54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55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12352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55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12970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15886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17112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72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17008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22770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15690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72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151481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1121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37465" y="1649186"/>
            <a:ext cx="2947307" cy="685800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987574"/>
            <a:ext cx="8224838" cy="212783"/>
          </a:xfrm>
        </p:spPr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301701"/>
              </p:ext>
            </p:extLst>
          </p:nvPr>
        </p:nvGraphicFramePr>
        <p:xfrm>
          <a:off x="106135" y="1282813"/>
          <a:ext cx="5323625" cy="264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 – KUV100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Re-purchases considered – From April 1</a:t>
            </a:r>
            <a:r>
              <a:rPr lang="en-US" sz="900" baseline="30000" dirty="0"/>
              <a:t>st</a:t>
            </a:r>
            <a:r>
              <a:rPr lang="en-US" sz="9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rgbClr val="E51937"/>
                </a:solidFill>
              </a:rPr>
              <a:t>Model benefit</a:t>
            </a:r>
            <a:r>
              <a:rPr lang="en-US" sz="900" dirty="0"/>
              <a:t> – Targeting first 4 deciles (40%) of the model has resulted in capturing 70%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Random targeting result [first 4 deciles] – 40% of 158 = 63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Model targeting result [first 4 deciles] – 111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Incremental benefit = 111 – 63 = 48</a:t>
            </a:r>
            <a:endParaRPr lang="en-IN" sz="9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041083" y="1974251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51765" y="1405163"/>
          <a:ext cx="2726872" cy="24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930728"/>
                <a:gridCol w="1240973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Deciles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Customers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No.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Repurchases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95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10155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158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37465" y="1649186"/>
            <a:ext cx="2947307" cy="685800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987574"/>
            <a:ext cx="8224838" cy="212783"/>
          </a:xfrm>
        </p:spPr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16529"/>
              </p:ext>
            </p:extLst>
          </p:nvPr>
        </p:nvGraphicFramePr>
        <p:xfrm>
          <a:off x="113790" y="1273628"/>
          <a:ext cx="5380775" cy="261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 – TUV100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Re-purchases considered – From April 1</a:t>
            </a:r>
            <a:r>
              <a:rPr lang="en-US" sz="900" baseline="30000" dirty="0"/>
              <a:t>st</a:t>
            </a:r>
            <a:r>
              <a:rPr lang="en-US" sz="9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rgbClr val="E51937"/>
                </a:solidFill>
              </a:rPr>
              <a:t>Model benefit</a:t>
            </a:r>
            <a:r>
              <a:rPr lang="en-US" sz="900" dirty="0"/>
              <a:t> – Targeting first 4 deciles (40%) of the model has resulted in capturing 76%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Random targeting result [first 4 deciles] – 40% of 248 = 99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Model targeting result [first 4 deciles] – 188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Incremental benefit = 188 – 99 = </a:t>
            </a:r>
            <a:r>
              <a:rPr lang="en-US" sz="900" dirty="0" smtClean="0"/>
              <a:t>89</a:t>
            </a:r>
            <a:endParaRPr lang="en-IN" sz="9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084378" y="1941256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51765" y="1405163"/>
          <a:ext cx="2726872" cy="24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930728"/>
                <a:gridCol w="1240973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Deciles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Customers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No.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Repurchases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154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11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11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12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29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20290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248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37465" y="1649186"/>
            <a:ext cx="2947307" cy="685800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987574"/>
            <a:ext cx="8224838" cy="212783"/>
          </a:xfrm>
        </p:spPr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71750"/>
            <a:ext cx="8224837" cy="369332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3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3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017349"/>
              </p:ext>
            </p:extLst>
          </p:nvPr>
        </p:nvGraphicFramePr>
        <p:xfrm>
          <a:off x="251138" y="1303987"/>
          <a:ext cx="5071056" cy="263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1600" y="1728988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33186"/>
              </p:ext>
            </p:extLst>
          </p:nvPr>
        </p:nvGraphicFramePr>
        <p:xfrm>
          <a:off x="146958" y="1387929"/>
          <a:ext cx="5216978" cy="226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 - Scorpio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3.6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4105141"/>
            <a:ext cx="127902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852878" y="1590195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/>
        </p:nvGraphicFramePr>
        <p:xfrm>
          <a:off x="97972" y="1281793"/>
          <a:ext cx="5421086" cy="2653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 - Bolero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4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831106" y="1728988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163286" y="1273629"/>
          <a:ext cx="5053692" cy="263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 – XUV500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5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875322" y="1728988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97972" y="1270056"/>
          <a:ext cx="5282293" cy="264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 – KUV300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6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813744" y="1728988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	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419872" y="1020902"/>
            <a:ext cx="5400600" cy="297061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ascertain our existing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 of making the next purchase of a Mahindra vehicle based on their past behavior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Example: Identify top 40% of the customer base which will contribute close to 70% of loyalty sales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Focused engagement plan for high propensity customers for better conversion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Image result for tar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targ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targ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http://stomp.ie/wp-content/uploads/2014/09/targ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81" y="1203598"/>
            <a:ext cx="2605219" cy="26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130627" y="1289958"/>
          <a:ext cx="5184323" cy="263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repurchases – TUV100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illustrating the lift gained because of the repurchase model vs. random targeting.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err="1"/>
              <a:t>decile</a:t>
            </a:r>
            <a:r>
              <a:rPr lang="en-US" sz="1100" dirty="0"/>
              <a:t> of the model is targeted is approximately 6.2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835516" y="1728988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repurchases(after refresh)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Graph illustrating the gain accrued because of the repurchase model vs. random targeting.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Targeting 100% of the population will result in capturing 100% of the customers who wish to repurchase.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Targeting a random sample of 40% of the population would have resulted in capturing 40%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Targeting first 4 </a:t>
            </a:r>
            <a:r>
              <a:rPr lang="en-US" sz="1100" dirty="0" err="1"/>
              <a:t>deciles</a:t>
            </a:r>
            <a:r>
              <a:rPr lang="en-US" sz="1100" dirty="0"/>
              <a:t> (40%) of the model has resulted in capturing 51% of the repurchase customers.</a:t>
            </a:r>
            <a:endParaRPr lang="en-IN" sz="1100" dirty="0"/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date(after refresh).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484688" y="2017795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429993"/>
              </p:ext>
            </p:extLst>
          </p:nvPr>
        </p:nvGraphicFramePr>
        <p:xfrm>
          <a:off x="278102" y="1119153"/>
          <a:ext cx="4867676" cy="282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30310" y="1824612"/>
            <a:ext cx="313497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for All-India </a:t>
            </a:r>
            <a:r>
              <a:rPr lang="en-US" smtClean="0"/>
              <a:t>repurchases(after refresh)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Graph illustrating the lift gained because of the repurchase model vs. random targeting.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The likelihood of getting a positive response if any random sample is targeted, is the same as the likelihood of finding a positive response in if the entire population is targeted.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The likelihood of finding a positive response if the 1</a:t>
            </a:r>
            <a:r>
              <a:rPr lang="en-US" sz="1100" baseline="30000" dirty="0"/>
              <a:t>st</a:t>
            </a:r>
            <a:r>
              <a:rPr lang="en-US" sz="1100" dirty="0"/>
              <a:t> decile of the model is targeted is approximately 1.5 times higher than the likelihood of finding a positive response if the entire population is targeted.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138" y="4105141"/>
            <a:ext cx="120739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</a:t>
            </a:r>
          </a:p>
          <a:p>
            <a:pPr algn="ctr"/>
            <a:r>
              <a:rPr lang="en-US" sz="800" dirty="0"/>
              <a:t>&amp;</a:t>
            </a:r>
          </a:p>
          <a:p>
            <a:pPr algn="ctr"/>
            <a:r>
              <a:rPr lang="en-US" sz="1100" dirty="0"/>
              <a:t>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date(after refresh).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565107"/>
              </p:ext>
            </p:extLst>
          </p:nvPr>
        </p:nvGraphicFramePr>
        <p:xfrm>
          <a:off x="390524" y="1203598"/>
          <a:ext cx="4613524" cy="273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115616" y="1699164"/>
            <a:ext cx="212502" cy="2009104"/>
          </a:xfrm>
          <a:prstGeom prst="roundRect">
            <a:avLst/>
          </a:prstGeom>
          <a:noFill/>
          <a:ln w="19050">
            <a:solidFill>
              <a:srgbClr val="E519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 considered for Re-purchase 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0769060"/>
              </p:ext>
            </p:extLst>
          </p:nvPr>
        </p:nvGraphicFramePr>
        <p:xfrm>
          <a:off x="395536" y="825556"/>
          <a:ext cx="8208912" cy="397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3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In-Time and Out of Time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In-Time Validation: Top 40% of the customers has  accounted for 62% of the repurchases</a:t>
            </a:r>
          </a:p>
          <a:p>
            <a:endParaRPr lang="en-US" dirty="0"/>
          </a:p>
          <a:p>
            <a:r>
              <a:rPr lang="en-US" dirty="0" smtClean="0"/>
              <a:t>Out of Time Validation: Top 40% of the customers has accounted for 51% of </a:t>
            </a:r>
            <a:r>
              <a:rPr lang="en-US" smtClean="0"/>
              <a:t>the repurchases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5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65410"/>
            <a:ext cx="8352928" cy="994172"/>
          </a:xfrm>
        </p:spPr>
        <p:txBody>
          <a:bodyPr>
            <a:normAutofit/>
          </a:bodyPr>
          <a:lstStyle/>
          <a:p>
            <a:r>
              <a:rPr lang="en-US" sz="2400" cap="all" dirty="0" err="1"/>
              <a:t>RePURCHASE</a:t>
            </a:r>
            <a:r>
              <a:rPr lang="en-US" sz="2400" cap="all" dirty="0"/>
              <a:t> Model </a:t>
            </a:r>
            <a:r>
              <a:rPr lang="en-US" sz="2400" cap="all" dirty="0" smtClean="0"/>
              <a:t>Pilot – Mumbai FIELD TEST</a:t>
            </a:r>
            <a:endParaRPr lang="en-IN" sz="2400" cap="all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9018866"/>
              </p:ext>
            </p:extLst>
          </p:nvPr>
        </p:nvGraphicFramePr>
        <p:xfrm>
          <a:off x="331904" y="943906"/>
          <a:ext cx="4015709" cy="400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31840" y="2205177"/>
            <a:ext cx="148590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% </a:t>
            </a:r>
          </a:p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Enquiries</a:t>
            </a:r>
            <a:endParaRPr lang="en-IN" sz="12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3082266"/>
            <a:ext cx="1338347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% Bookings</a:t>
            </a:r>
          </a:p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+</a:t>
            </a:r>
          </a:p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% Open Enquiries</a:t>
            </a:r>
            <a:endParaRPr lang="en-IN" sz="12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6589" y="4155926"/>
            <a:ext cx="76246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% </a:t>
            </a:r>
          </a:p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Bookings</a:t>
            </a:r>
            <a:endParaRPr lang="en-IN" sz="12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1128014"/>
            <a:ext cx="112205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Highest Propensity Customers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634" y="4114044"/>
            <a:ext cx="1765017" cy="4385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>
                <a:latin typeface="Ebrima" pitchFamily="2" charset="0"/>
                <a:ea typeface="Ebrima" pitchFamily="2" charset="0"/>
                <a:cs typeface="Ebrima" pitchFamily="2" charset="0"/>
              </a:rPr>
              <a:t>Average % Booking from the base is </a:t>
            </a:r>
            <a:r>
              <a:rPr lang="en-US" sz="1200" b="1" dirty="0">
                <a:latin typeface="Ebrima" pitchFamily="2" charset="0"/>
                <a:ea typeface="Ebrima" pitchFamily="2" charset="0"/>
                <a:cs typeface="Ebrima" pitchFamily="2" charset="0"/>
              </a:rPr>
              <a:t>2%</a:t>
            </a:r>
            <a:endParaRPr lang="en-IN" sz="12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0033" y="1362638"/>
            <a:ext cx="4176464" cy="2285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en-US" u="sng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25% of the targeted customers opened 352 enquiries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4.2% of the targeted customers made 47 </a:t>
            </a:r>
            <a:r>
              <a:rPr lang="en-US" dirty="0" smtClean="0"/>
              <a:t>bookings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6% of the targeted customers had open enquiries at the time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046486338"/>
              </p:ext>
            </p:extLst>
          </p:nvPr>
        </p:nvGraphicFramePr>
        <p:xfrm>
          <a:off x="5292080" y="1324488"/>
          <a:ext cx="3429000" cy="237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640371413"/>
              </p:ext>
            </p:extLst>
          </p:nvPr>
        </p:nvGraphicFramePr>
        <p:xfrm>
          <a:off x="2514600" y="1309146"/>
          <a:ext cx="3702736" cy="230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7150"/>
            <a:ext cx="8352928" cy="8572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Ebrima" pitchFamily="2" charset="0"/>
                <a:ea typeface="Ebrima" pitchFamily="2" charset="0"/>
                <a:cs typeface="Ebrima" pitchFamily="2" charset="0"/>
              </a:rPr>
              <a:t>REPURCHASE MODEL – </a:t>
            </a:r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FINDINGS </a:t>
            </a:r>
            <a:b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KUV100 </a:t>
            </a:r>
            <a:r>
              <a:rPr lang="en-US" sz="1500" dirty="0">
                <a:latin typeface="Ebrima" pitchFamily="2" charset="0"/>
                <a:ea typeface="Ebrima" pitchFamily="2" charset="0"/>
                <a:cs typeface="Ebrima" pitchFamily="2" charset="0"/>
              </a:rPr>
              <a:t>LAUNCH CAMPAIGNS</a:t>
            </a:r>
            <a:endParaRPr lang="en-IN" sz="15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965307"/>
            <a:ext cx="9036496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Approximately </a:t>
            </a:r>
            <a:r>
              <a:rPr lang="en-US" sz="1600" b="1" dirty="0"/>
              <a:t>39%</a:t>
            </a:r>
            <a:r>
              <a:rPr lang="en-US" sz="1600" dirty="0"/>
              <a:t> of the communications sent for these campaigns were to the top 10% of the total base in the Repurchase Model (Customers with high probability of repurchase)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This top 10% contributed approximately </a:t>
            </a:r>
            <a:r>
              <a:rPr lang="en-US" sz="1600" b="1" dirty="0"/>
              <a:t>48%</a:t>
            </a:r>
            <a:r>
              <a:rPr lang="en-US" sz="1600" dirty="0"/>
              <a:t> of the Enquiries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7551" y="1203598"/>
            <a:ext cx="295978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>
                <a:latin typeface="Ebrima" pitchFamily="2" charset="0"/>
                <a:ea typeface="Ebrima" pitchFamily="2" charset="0"/>
                <a:cs typeface="Ebrima" pitchFamily="2" charset="0"/>
              </a:rPr>
              <a:t>COMMUNICATIONS SENT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7950" y="1203598"/>
            <a:ext cx="133754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>
                <a:latin typeface="Ebrima" pitchFamily="2" charset="0"/>
                <a:ea typeface="Ebrima" pitchFamily="2" charset="0"/>
                <a:cs typeface="Ebrima" pitchFamily="2" charset="0"/>
              </a:rPr>
              <a:t>ENQUIRIES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43050" y="3524994"/>
            <a:ext cx="61722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4313" indent="-214313"/>
            <a:r>
              <a:rPr lang="en-US" sz="1800" b="1" dirty="0"/>
              <a:t>48%</a:t>
            </a:r>
            <a:r>
              <a:rPr lang="en-US" sz="1800" dirty="0"/>
              <a:t> of the Enquiries came from the top </a:t>
            </a:r>
            <a:r>
              <a:rPr lang="en-US" sz="1800" b="1" dirty="0"/>
              <a:t>10%</a:t>
            </a:r>
            <a:r>
              <a:rPr lang="en-US" sz="1800" dirty="0"/>
              <a:t> of the model TG 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350510821"/>
              </p:ext>
            </p:extLst>
          </p:nvPr>
        </p:nvGraphicFramePr>
        <p:xfrm>
          <a:off x="0" y="1305808"/>
          <a:ext cx="3536504" cy="235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1600" y="1203598"/>
            <a:ext cx="18681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>
                <a:latin typeface="Ebrima" pitchFamily="2" charset="0"/>
                <a:ea typeface="Ebrima" pitchFamily="2" charset="0"/>
                <a:cs typeface="Ebrima" pitchFamily="2" charset="0"/>
              </a:rPr>
              <a:t>TARGET GROUP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1700" y="2052097"/>
            <a:ext cx="21145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28850" y="2280697"/>
            <a:ext cx="40576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05922955"/>
              </p:ext>
            </p:extLst>
          </p:nvPr>
        </p:nvGraphicFramePr>
        <p:xfrm>
          <a:off x="6156176" y="3590714"/>
          <a:ext cx="3649538" cy="2426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148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2" grpId="0">
        <p:bldAsOne/>
      </p:bldGraphic>
      <p:bldP spid="9" grpId="0"/>
      <p:bldP spid="19" grpId="0"/>
      <p:bldP spid="20" grpId="0"/>
      <p:bldGraphic spid="16" grpId="0">
        <p:bldAsOne/>
      </p:bldGraphic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65410"/>
            <a:ext cx="8352928" cy="994172"/>
          </a:xfrm>
        </p:spPr>
        <p:txBody>
          <a:bodyPr>
            <a:normAutofit/>
          </a:bodyPr>
          <a:lstStyle/>
          <a:p>
            <a:r>
              <a:rPr lang="en-US" sz="2400" cap="all" dirty="0" err="1"/>
              <a:t>RePURCHASE</a:t>
            </a:r>
            <a:r>
              <a:rPr lang="en-US" sz="2400" cap="all" dirty="0"/>
              <a:t> Model </a:t>
            </a:r>
            <a:r>
              <a:rPr lang="en-US" sz="2400" cap="all" dirty="0" smtClean="0"/>
              <a:t>– SCORPIO ADVENTURE CAMPAIGN &amp; SUPRO </a:t>
            </a:r>
            <a:r>
              <a:rPr lang="en-US" sz="2400" cap="all" dirty="0" err="1" smtClean="0"/>
              <a:t>COnTEST</a:t>
            </a:r>
            <a:endParaRPr lang="en-IN" sz="2400" cap="all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7053978"/>
              </p:ext>
            </p:extLst>
          </p:nvPr>
        </p:nvGraphicFramePr>
        <p:xfrm>
          <a:off x="107504" y="1375954"/>
          <a:ext cx="3498009" cy="306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49352" y="1716307"/>
            <a:ext cx="185636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Repurchasing Customers</a:t>
            </a:r>
            <a:endParaRPr lang="en-US" sz="12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762" y="2652412"/>
            <a:ext cx="264799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b="1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Repurchasers</a:t>
            </a:r>
            <a:r>
              <a:rPr lang="en-US" sz="1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falling in the top 4 Deciles</a:t>
            </a:r>
            <a:endParaRPr lang="en-IN" sz="12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24544" y="987574"/>
            <a:ext cx="44417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Loyalty Campaigns – Scorpio Adventure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6341306"/>
              </p:ext>
            </p:extLst>
          </p:nvPr>
        </p:nvGraphicFramePr>
        <p:xfrm>
          <a:off x="5100641" y="1347614"/>
          <a:ext cx="3498009" cy="306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21089" y="3509974"/>
            <a:ext cx="264799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% </a:t>
            </a:r>
            <a:r>
              <a:rPr lang="en-US" sz="1200" b="1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Repurchasers</a:t>
            </a:r>
            <a:r>
              <a:rPr lang="en-US" sz="1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falling in the top 4 Deciles</a:t>
            </a:r>
            <a:endParaRPr lang="en-IN" sz="12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6746" y="987574"/>
            <a:ext cx="44417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Loyalty Campaigns – </a:t>
            </a:r>
            <a:r>
              <a:rPr lang="en-US" sz="1400" b="1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Supro</a:t>
            </a:r>
            <a:r>
              <a:rPr lang="en-US" sz="1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Contest</a:t>
            </a:r>
          </a:p>
        </p:txBody>
      </p:sp>
    </p:spTree>
    <p:extLst>
      <p:ext uri="{BB962C8B-B14F-4D97-AF65-F5344CB8AC3E}">
        <p14:creationId xmlns:p14="http://schemas.microsoft.com/office/powerpoint/2010/main" val="4115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3673" y="1603420"/>
            <a:ext cx="3322749" cy="23375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Targeting 100% of the population will result in capturing 100% of the customers who wish to repurchase.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Targeting a random sample of 40% of the population would have resulted in capturing 40%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E51937"/>
                </a:solidFill>
              </a:rPr>
              <a:t>Model benefit</a:t>
            </a:r>
            <a:r>
              <a:rPr lang="en-US" sz="1100" dirty="0"/>
              <a:t> – Targeting first 4 </a:t>
            </a:r>
            <a:r>
              <a:rPr lang="en-US" sz="1100" dirty="0" err="1"/>
              <a:t>deciles</a:t>
            </a:r>
            <a:r>
              <a:rPr lang="en-US" sz="1100"/>
              <a:t> (40%) of </a:t>
            </a:r>
            <a:r>
              <a:rPr lang="en-US" sz="1100" dirty="0"/>
              <a:t>the model has resulted </a:t>
            </a:r>
            <a:r>
              <a:rPr lang="en-US" sz="1100"/>
              <a:t>in capturing 62% </a:t>
            </a:r>
            <a:r>
              <a:rPr lang="en-US" sz="1100" dirty="0"/>
              <a:t>of the repurchase customers.</a:t>
            </a:r>
            <a:endParaRPr lang="en-IN" sz="1100" dirty="0"/>
          </a:p>
        </p:txBody>
      </p:sp>
      <p:sp>
        <p:nvSpPr>
          <p:cNvPr id="9" name="Rectangle 8"/>
          <p:cNvSpPr/>
          <p:nvPr/>
        </p:nvSpPr>
        <p:spPr>
          <a:xfrm>
            <a:off x="5563673" y="1303986"/>
            <a:ext cx="3322749" cy="299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Interpreting the graph</a:t>
            </a:r>
            <a:endParaRPr lang="en-IN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67" y="4105141"/>
            <a:ext cx="1393117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00" dirty="0"/>
              <a:t>Re-purchases considered – From April 1</a:t>
            </a:r>
            <a:r>
              <a:rPr lang="en-US" sz="1100" baseline="30000" dirty="0"/>
              <a:t>st</a:t>
            </a:r>
            <a:r>
              <a:rPr lang="en-US" sz="11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72019"/>
              </p:ext>
            </p:extLst>
          </p:nvPr>
        </p:nvGraphicFramePr>
        <p:xfrm>
          <a:off x="202842" y="1297747"/>
          <a:ext cx="5206285" cy="264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577548" y="2017794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138794" y="1287406"/>
          <a:ext cx="5380264" cy="2650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 for All-India repurchases - Scorpio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547" y="4105141"/>
            <a:ext cx="1303986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Notes/Assumptions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1458532" y="4105141"/>
            <a:ext cx="7427890" cy="7534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Re-purchases considered – From April 1</a:t>
            </a:r>
            <a:r>
              <a:rPr lang="en-US" sz="900" baseline="30000" dirty="0"/>
              <a:t>st</a:t>
            </a:r>
            <a:r>
              <a:rPr lang="en-US" sz="900" dirty="0"/>
              <a:t> 2016 till date.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rgbClr val="E51937"/>
                </a:solidFill>
              </a:rPr>
              <a:t>Model benefit</a:t>
            </a:r>
            <a:r>
              <a:rPr lang="en-US" sz="900" dirty="0"/>
              <a:t> – Targeting first 4 deciles (40%) of the model has resulted in capturing 73% of the repurchase customers.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Random targeting result [first 4 deciles] – 40% of 2112 = 844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Model targeting result [first 4 deciles] – 1533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900" dirty="0"/>
              <a:t>Incremental benefit = 1533 – 844 = 689</a:t>
            </a:r>
            <a:endParaRPr lang="en-IN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2098235" y="2017795"/>
            <a:ext cx="227252" cy="1815921"/>
          </a:xfrm>
          <a:prstGeom prst="roundRect">
            <a:avLst/>
          </a:prstGeom>
          <a:noFill/>
          <a:ln w="12700">
            <a:solidFill>
              <a:srgbClr val="E3183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51765" y="1405163"/>
          <a:ext cx="2726872" cy="24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930728"/>
                <a:gridCol w="1240973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Deciles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Customers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No.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 Light"/>
                        </a:rPr>
                        <a:t>Repurchases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 Light"/>
                      </a:endParaRP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753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445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173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162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130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118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121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100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44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23745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66</a:t>
                      </a:r>
                    </a:p>
                  </a:txBody>
                  <a:tcPr marL="0" marR="0" marT="0" marB="0" anchor="b"/>
                </a:tc>
              </a:tr>
              <a:tr h="18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237450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2112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837465" y="1649186"/>
            <a:ext cx="2947307" cy="685800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1012" y="915566"/>
            <a:ext cx="8224838" cy="212783"/>
          </a:xfrm>
        </p:spPr>
        <p:txBody>
          <a:bodyPr>
            <a:no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Graph illustrating the gain accrued because of the repurchase model vs. random targeting.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equity">
      <a:dk1>
        <a:srgbClr val="414042"/>
      </a:dk1>
      <a:lt1>
        <a:sysClr val="window" lastClr="FFFFFF"/>
      </a:lt1>
      <a:dk2>
        <a:srgbClr val="6E7071"/>
      </a:dk2>
      <a:lt2>
        <a:srgbClr val="F2F2F2"/>
      </a:lt2>
      <a:accent1>
        <a:srgbClr val="ED2C7B"/>
      </a:accent1>
      <a:accent2>
        <a:srgbClr val="AECB3B"/>
      </a:accent2>
      <a:accent3>
        <a:srgbClr val="3EC2D5"/>
      </a:accent3>
      <a:accent4>
        <a:srgbClr val="FCAF26"/>
      </a:accent4>
      <a:accent5>
        <a:srgbClr val="8F3A8F"/>
      </a:accent5>
      <a:accent6>
        <a:srgbClr val="F15A29"/>
      </a:accent6>
      <a:hlink>
        <a:srgbClr val="1C75BC"/>
      </a:hlink>
      <a:folHlink>
        <a:srgbClr val="58B947"/>
      </a:folHlink>
    </a:clrScheme>
    <a:fontScheme name="Cequ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0">
          <a:solidFill>
            <a:schemeClr val="accent1"/>
          </a:solidFill>
        </a:ln>
      </a:spPr>
      <a:bodyPr rtlCol="0" anchor="ctr"/>
      <a:lstStyle>
        <a:defPPr algn="ctr">
          <a:defRPr dirty="0">
            <a:latin typeface="PT San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equity">
      <a:dk1>
        <a:srgbClr val="414042"/>
      </a:dk1>
      <a:lt1>
        <a:sysClr val="window" lastClr="FFFFFF"/>
      </a:lt1>
      <a:dk2>
        <a:srgbClr val="6E7071"/>
      </a:dk2>
      <a:lt2>
        <a:srgbClr val="F2F2F2"/>
      </a:lt2>
      <a:accent1>
        <a:srgbClr val="ED2C7B"/>
      </a:accent1>
      <a:accent2>
        <a:srgbClr val="AECB3B"/>
      </a:accent2>
      <a:accent3>
        <a:srgbClr val="3EC2D5"/>
      </a:accent3>
      <a:accent4>
        <a:srgbClr val="FCAF26"/>
      </a:accent4>
      <a:accent5>
        <a:srgbClr val="8F3A8F"/>
      </a:accent5>
      <a:accent6>
        <a:srgbClr val="F15A29"/>
      </a:accent6>
      <a:hlink>
        <a:srgbClr val="1C75BC"/>
      </a:hlink>
      <a:folHlink>
        <a:srgbClr val="58B947"/>
      </a:folHlink>
    </a:clrScheme>
    <a:fontScheme name="Cequ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0">
          <a:solidFill>
            <a:schemeClr val="accent1"/>
          </a:solidFill>
        </a:ln>
      </a:spPr>
      <a:bodyPr rtlCol="0" anchor="ctr"/>
      <a:lstStyle>
        <a:defPPr algn="ctr">
          <a:defRPr dirty="0">
            <a:latin typeface="PT San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2040</Words>
  <Application>Microsoft Office PowerPoint</Application>
  <PresentationFormat>On-screen Show (16:9)</PresentationFormat>
  <Paragraphs>436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2_Office Theme</vt:lpstr>
      <vt:lpstr>PowerPoint Presentation</vt:lpstr>
      <vt:lpstr>Objective </vt:lpstr>
      <vt:lpstr>Variables considered for Re-purchase model</vt:lpstr>
      <vt:lpstr>In-Time and Out of Time Validation</vt:lpstr>
      <vt:lpstr>RePURCHASE Model Pilot – Mumbai FIELD TEST</vt:lpstr>
      <vt:lpstr>REPURCHASE MODEL – FINDINGS  KUV100 LAUNCH CAMPAIGNS</vt:lpstr>
      <vt:lpstr>RePURCHASE Model – SCORPIO ADVENTURE CAMPAIGN &amp; SUPRO COnTEST</vt:lpstr>
      <vt:lpstr>Gain chart for All-India repurchases</vt:lpstr>
      <vt:lpstr>Gain chart for All-India repurchases - Scorpio</vt:lpstr>
      <vt:lpstr>Gain chart for All-India repurchases - Bolero</vt:lpstr>
      <vt:lpstr>Gain chart for All-India repurchases – XUV500</vt:lpstr>
      <vt:lpstr>Gain chart for All-India repurchases – KUV100</vt:lpstr>
      <vt:lpstr>Gain chart for All-India repurchases – TUV100</vt:lpstr>
      <vt:lpstr>APPENDIX</vt:lpstr>
      <vt:lpstr>Lift chart for All-India repurchases</vt:lpstr>
      <vt:lpstr>Lift chart for All-India repurchases - Scorpio</vt:lpstr>
      <vt:lpstr>Lift chart for All-India repurchases - Bolero</vt:lpstr>
      <vt:lpstr>Lift chart for All-India repurchases – XUV500</vt:lpstr>
      <vt:lpstr>Lift chart for All-India repurchases – KUV300</vt:lpstr>
      <vt:lpstr>Lift chart for All-India repurchases – TUV100</vt:lpstr>
      <vt:lpstr>Gain chart for All-India repurchases(after refresh)</vt:lpstr>
      <vt:lpstr>Lift chart for All-India repurchases(after refresh)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Snehanth Nath</dc:creator>
  <cp:lastModifiedBy>Rithesh Kv</cp:lastModifiedBy>
  <cp:revision>23</cp:revision>
  <dcterms:created xsi:type="dcterms:W3CDTF">2016-08-01T09:16:05Z</dcterms:created>
  <dcterms:modified xsi:type="dcterms:W3CDTF">2016-11-21T08:35:59Z</dcterms:modified>
</cp:coreProperties>
</file>