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60" r:id="rId3"/>
    <p:sldId id="258" r:id="rId4"/>
    <p:sldId id="262" r:id="rId5"/>
    <p:sldId id="307" r:id="rId6"/>
    <p:sldId id="264" r:id="rId7"/>
    <p:sldId id="263" r:id="rId8"/>
    <p:sldId id="308" r:id="rId9"/>
    <p:sldId id="265" r:id="rId10"/>
    <p:sldId id="309" r:id="rId11"/>
    <p:sldId id="266" r:id="rId12"/>
    <p:sldId id="274" r:id="rId13"/>
    <p:sldId id="279" r:id="rId14"/>
    <p:sldId id="277" r:id="rId15"/>
    <p:sldId id="272" r:id="rId16"/>
  </p:sldIdLst>
  <p:sldSz cx="9144000" cy="5143500" type="screen16x9"/>
  <p:notesSz cx="6858000" cy="9144000"/>
  <p:embeddedFontLst>
    <p:embeddedFont>
      <p:font typeface="IBM Plex Mono" panose="020B0509050203000203" pitchFamily="49"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Poppins" panose="00000500000000000000" pitchFamily="2" charset="0"/>
      <p:regular r:id="rId26"/>
      <p:bold r:id="rId27"/>
      <p:italic r:id="rId28"/>
      <p:boldItalic r:id="rId29"/>
    </p:embeddedFont>
    <p:embeddedFont>
      <p:font typeface="Source Code Pro" panose="020B0509030403020204" pitchFamily="49"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DBC57D-ACDD-435B-AA22-DEE11A4FFBD3}">
  <a:tblStyle styleId="{CADBC57D-ACDD-435B-AA22-DEE11A4FFB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4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880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24ef22aa1a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24ef22aa1a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p:cNvGrpSpPr/>
        <p:nvPr/>
      </p:nvGrpSpPr>
      <p:grpSpPr>
        <a:xfrm>
          <a:off x="0" y="0"/>
          <a:ext cx="0" cy="0"/>
          <a:chOff x="0" y="0"/>
          <a:chExt cx="0" cy="0"/>
        </a:xfrm>
      </p:grpSpPr>
      <p:sp>
        <p:nvSpPr>
          <p:cNvPr id="2215" name="Google Shape;2215;g24ef22aa1ac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24ef22aa1ac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24ef22aa1ac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The dataset originates from a real-world manufacturing process in which an IoT system monitors the performance of tools used by a Critical Manufacturing business partner. Eight distinct readings are recorded each time a tool is utilized. These readings encompass various operational parameters and error metrics that reflect the tool's performance and the machine or process involved.</a:t>
            </a:r>
          </a:p>
          <a:p>
            <a:r>
              <a:rPr lang="en-US" dirty="0"/>
              <a:t>As tools wear out and begin to underperform, they are retired from the manufacturing process, creating a unique opportunity to analyze time-dependent covariates related to tool longevity. This dataset is highly relevant for developing predictive maintenance models and multilevel survival analysis, which are critical in advanced manufacturing for optimizing tool usage and minimizing downtime. The dataset’s structure, capturing detailed operational data, makes it particularly suited for high-quality model development. Its well-defined collection methodology ensures that the data is robust and comprehensive, facilitating the creation of models that can predict tool longevity and enhance operational efficiency.</a:t>
            </a:r>
          </a:p>
          <a:p>
            <a:r>
              <a:rPr lang="en-US" dirty="0"/>
              <a:t>4o</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883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538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111"/>
        <p:cNvGrpSpPr/>
        <p:nvPr/>
      </p:nvGrpSpPr>
      <p:grpSpPr>
        <a:xfrm>
          <a:off x="0" y="0"/>
          <a:ext cx="0" cy="0"/>
          <a:chOff x="0" y="0"/>
          <a:chExt cx="0" cy="0"/>
        </a:xfrm>
      </p:grpSpPr>
      <p:sp>
        <p:nvSpPr>
          <p:cNvPr id="1112" name="Google Shape;1112;p25"/>
          <p:cNvSpPr txBox="1">
            <a:spLocks noGrp="1"/>
          </p:cNvSpPr>
          <p:nvPr>
            <p:ph type="subTitle" idx="1"/>
          </p:nvPr>
        </p:nvSpPr>
        <p:spPr>
          <a:xfrm>
            <a:off x="720000"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5"/>
          <p:cNvSpPr txBox="1">
            <a:spLocks noGrp="1"/>
          </p:cNvSpPr>
          <p:nvPr>
            <p:ph type="subTitle" idx="2"/>
          </p:nvPr>
        </p:nvSpPr>
        <p:spPr>
          <a:xfrm>
            <a:off x="3584484"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5"/>
          <p:cNvSpPr txBox="1">
            <a:spLocks noGrp="1"/>
          </p:cNvSpPr>
          <p:nvPr>
            <p:ph type="subTitle" idx="3"/>
          </p:nvPr>
        </p:nvSpPr>
        <p:spPr>
          <a:xfrm>
            <a:off x="6448975"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6" name="Google Shape;1116;p25"/>
          <p:cNvSpPr txBox="1">
            <a:spLocks noGrp="1"/>
          </p:cNvSpPr>
          <p:nvPr>
            <p:ph type="subTitle" idx="4"/>
          </p:nvPr>
        </p:nvSpPr>
        <p:spPr>
          <a:xfrm>
            <a:off x="720000"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7" name="Google Shape;1117;p25"/>
          <p:cNvSpPr txBox="1">
            <a:spLocks noGrp="1"/>
          </p:cNvSpPr>
          <p:nvPr>
            <p:ph type="subTitle" idx="5"/>
          </p:nvPr>
        </p:nvSpPr>
        <p:spPr>
          <a:xfrm>
            <a:off x="3584483"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8" name="Google Shape;1118;p25"/>
          <p:cNvSpPr txBox="1">
            <a:spLocks noGrp="1"/>
          </p:cNvSpPr>
          <p:nvPr>
            <p:ph type="subTitle" idx="6"/>
          </p:nvPr>
        </p:nvSpPr>
        <p:spPr>
          <a:xfrm>
            <a:off x="6448972"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9" name="Google Shape;1119;p25"/>
          <p:cNvSpPr>
            <a:spLocks noGrp="1"/>
          </p:cNvSpPr>
          <p:nvPr>
            <p:ph type="pic" idx="7"/>
          </p:nvPr>
        </p:nvSpPr>
        <p:spPr>
          <a:xfrm>
            <a:off x="720000" y="1236800"/>
            <a:ext cx="1981800" cy="1662300"/>
          </a:xfrm>
          <a:prstGeom prst="snip1Rect">
            <a:avLst>
              <a:gd name="adj" fmla="val 16667"/>
            </a:avLst>
          </a:prstGeom>
          <a:noFill/>
          <a:ln>
            <a:noFill/>
          </a:ln>
        </p:spPr>
      </p:sp>
      <p:sp>
        <p:nvSpPr>
          <p:cNvPr id="1120" name="Google Shape;1120;p25"/>
          <p:cNvSpPr>
            <a:spLocks noGrp="1"/>
          </p:cNvSpPr>
          <p:nvPr>
            <p:ph type="pic" idx="8"/>
          </p:nvPr>
        </p:nvSpPr>
        <p:spPr>
          <a:xfrm>
            <a:off x="3584475" y="1236800"/>
            <a:ext cx="1981800" cy="1662300"/>
          </a:xfrm>
          <a:prstGeom prst="snip1Rect">
            <a:avLst>
              <a:gd name="adj" fmla="val 16667"/>
            </a:avLst>
          </a:prstGeom>
          <a:noFill/>
          <a:ln>
            <a:noFill/>
          </a:ln>
        </p:spPr>
      </p:sp>
      <p:sp>
        <p:nvSpPr>
          <p:cNvPr id="1121" name="Google Shape;1121;p25"/>
          <p:cNvSpPr>
            <a:spLocks noGrp="1"/>
          </p:cNvSpPr>
          <p:nvPr>
            <p:ph type="pic" idx="9"/>
          </p:nvPr>
        </p:nvSpPr>
        <p:spPr>
          <a:xfrm>
            <a:off x="6448950" y="1236800"/>
            <a:ext cx="1981800" cy="1662300"/>
          </a:xfrm>
          <a:prstGeom prst="snip1Rect">
            <a:avLst>
              <a:gd name="adj" fmla="val 16667"/>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6" name="Google Shape;1136;p25"/>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9" name="Google Shape;1139;p25"/>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2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163" name="Google Shape;1163;p2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l="16960" t="24718" r="7121" b="26177"/>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rot="10800000">
              <a:off x="-207237" y="2599870"/>
              <a:ext cx="1201697" cy="2824744"/>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flipH="1">
                <a:off x="8668555" y="19768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18"/>
            <p:cNvGrpSpPr/>
            <p:nvPr/>
          </p:nvGrpSpPr>
          <p:grpSpPr>
            <a:xfrm rot="10800000" flipH="1">
              <a:off x="7579756" y="-249669"/>
              <a:ext cx="2601921" cy="2438355"/>
              <a:chOff x="7340128" y="2866613"/>
              <a:chExt cx="2439225" cy="2438355"/>
            </a:xfrm>
          </p:grpSpPr>
          <p:sp>
            <p:nvSpPr>
              <p:cNvPr id="752" name="Google Shape;752;p18"/>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8"/>
            <p:cNvSpPr/>
            <p:nvPr/>
          </p:nvSpPr>
          <p:spPr>
            <a:xfrm rot="5400000" flipH="1">
              <a:off x="6551329"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8" name="Google Shape;758;p18"/>
              <p:cNvCxnSpPr/>
              <p:nvPr/>
            </p:nvCxnSpPr>
            <p:spPr>
              <a:xfrm rot="10800000">
                <a:off x="7013865" y="313050"/>
                <a:ext cx="45270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8" r:id="rId4"/>
    <p:sldLayoutId id="2147483659" r:id="rId5"/>
    <p:sldLayoutId id="2147483661" r:id="rId6"/>
    <p:sldLayoutId id="2147483664" r:id="rId7"/>
    <p:sldLayoutId id="2147483665" r:id="rId8"/>
    <p:sldLayoutId id="2147483669" r:id="rId9"/>
    <p:sldLayoutId id="2147483670" r:id="rId10"/>
    <p:sldLayoutId id="2147483671" r:id="rId11"/>
    <p:sldLayoutId id="2147483672" r:id="rId12"/>
    <p:sldLayoutId id="2147483673" r:id="rId13"/>
    <p:sldLayoutId id="2147483676" r:id="rId14"/>
    <p:sldLayoutId id="214748367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5.png"/><Relationship Id="rId4" Type="http://schemas.openxmlformats.org/officeDocument/2006/relationships/image" Target="../media/image13.sv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sv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1.sv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chemeClr val="dk2"/>
                </a:solidFill>
              </a:rPr>
              <a:t>Anomaly Detection on Multi-Relational Data using unsupervised technqiues</a:t>
            </a:r>
            <a:endParaRPr sz="3000" dirty="0">
              <a:solidFill>
                <a:schemeClr val="dk1"/>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Autoencoder</a:t>
            </a:r>
            <a:endParaRPr dirty="0"/>
          </a:p>
        </p:txBody>
      </p:sp>
      <p:sp>
        <p:nvSpPr>
          <p:cNvPr id="1747" name="Google Shape;1747;p44"/>
          <p:cNvSpPr txBox="1">
            <a:spLocks noGrp="1"/>
          </p:cNvSpPr>
          <p:nvPr>
            <p:ph type="subTitle" idx="1"/>
          </p:nvPr>
        </p:nvSpPr>
        <p:spPr>
          <a:xfrm>
            <a:off x="2891699" y="1078975"/>
            <a:ext cx="3737701" cy="107639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sz="1100" dirty="0"/>
              <a:t>Predicted the output for test set using the trained autoencoder.</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r>
              <a:rPr lang="en-US" sz="1100" dirty="0"/>
              <a:t>Calculated the MSE between the test data and the reconstructed output to measure reconstruction error.</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r>
              <a:rPr lang="en-US" sz="1100" dirty="0"/>
              <a:t>Plotted a histogram of the reconstruction errors</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endParaRPr sz="1100" dirty="0"/>
          </a:p>
        </p:txBody>
      </p:sp>
      <p:sp>
        <p:nvSpPr>
          <p:cNvPr id="1750" name="Google Shape;1750;p44"/>
          <p:cNvSpPr txBox="1">
            <a:spLocks noGrp="1"/>
          </p:cNvSpPr>
          <p:nvPr>
            <p:ph type="subTitle" idx="4"/>
          </p:nvPr>
        </p:nvSpPr>
        <p:spPr>
          <a:xfrm>
            <a:off x="720000" y="1467793"/>
            <a:ext cx="1981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2. Reconstruction Error Calculation &amp; Visualization</a:t>
            </a:r>
            <a:endParaRPr sz="1200" dirty="0"/>
          </a:p>
        </p:txBody>
      </p:sp>
      <p:sp>
        <p:nvSpPr>
          <p:cNvPr id="5" name="Google Shape;1750;p44">
            <a:extLst>
              <a:ext uri="{FF2B5EF4-FFF2-40B4-BE49-F238E27FC236}">
                <a16:creationId xmlns:a16="http://schemas.microsoft.com/office/drawing/2014/main" id="{6F3E2A57-9272-5F7E-5622-4E7FD804076A}"/>
              </a:ext>
            </a:extLst>
          </p:cNvPr>
          <p:cNvSpPr txBox="1">
            <a:spLocks/>
          </p:cNvSpPr>
          <p:nvPr/>
        </p:nvSpPr>
        <p:spPr>
          <a:xfrm>
            <a:off x="720000" y="2971801"/>
            <a:ext cx="2171699"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SG" sz="1200" dirty="0"/>
              <a:t>3. Anomaly Detection</a:t>
            </a:r>
          </a:p>
        </p:txBody>
      </p:sp>
      <p:sp>
        <p:nvSpPr>
          <p:cNvPr id="7" name="TextBox 6">
            <a:extLst>
              <a:ext uri="{FF2B5EF4-FFF2-40B4-BE49-F238E27FC236}">
                <a16:creationId xmlns:a16="http://schemas.microsoft.com/office/drawing/2014/main" id="{6EF05DC5-D6D1-7BEC-4A9A-6338CF91EC77}"/>
              </a:ext>
            </a:extLst>
          </p:cNvPr>
          <p:cNvSpPr txBox="1"/>
          <p:nvPr/>
        </p:nvSpPr>
        <p:spPr>
          <a:xfrm>
            <a:off x="2891699" y="3036361"/>
            <a:ext cx="3984750" cy="1615827"/>
          </a:xfrm>
          <a:prstGeom prst="rect">
            <a:avLst/>
          </a:prstGeom>
          <a:noFill/>
        </p:spPr>
        <p:txBody>
          <a:bodyPr wrap="square">
            <a:spAutoFit/>
          </a:bodyPr>
          <a:lstStyle/>
          <a:p>
            <a:pPr marL="171450" indent="-171450">
              <a:buFontTx/>
              <a:buChar char="-"/>
            </a:pPr>
            <a:r>
              <a:rPr lang="en-US" sz="1100" dirty="0">
                <a:latin typeface="Poppins" panose="00000500000000000000" pitchFamily="2" charset="0"/>
                <a:cs typeface="Poppins" panose="00000500000000000000" pitchFamily="2" charset="0"/>
              </a:rPr>
              <a:t>Defined an anomaly threshold at the 95th percentile of the reconstruction errors.</a:t>
            </a:r>
          </a:p>
          <a:p>
            <a:pPr marL="171450" indent="-171450">
              <a:buFontTx/>
              <a:buChar char="-"/>
            </a:pPr>
            <a:endParaRPr lang="en-US" sz="1100" dirty="0">
              <a:latin typeface="Poppins" panose="00000500000000000000" pitchFamily="2" charset="0"/>
              <a:cs typeface="Poppins" panose="00000500000000000000" pitchFamily="2" charset="0"/>
            </a:endParaRPr>
          </a:p>
          <a:p>
            <a:pPr marL="171450" indent="-171450">
              <a:buFontTx/>
              <a:buChar char="-"/>
            </a:pPr>
            <a:r>
              <a:rPr lang="en-US" sz="1100" dirty="0">
                <a:latin typeface="Poppins" panose="00000500000000000000" pitchFamily="2" charset="0"/>
                <a:cs typeface="Poppins" panose="00000500000000000000" pitchFamily="2" charset="0"/>
              </a:rPr>
              <a:t>Identified samples with MSE greater than the threshold as anomalies.</a:t>
            </a:r>
          </a:p>
          <a:p>
            <a:pPr marL="171450" indent="-171450">
              <a:buFontTx/>
              <a:buChar char="-"/>
            </a:pPr>
            <a:endParaRPr lang="en-US" sz="1100" dirty="0">
              <a:latin typeface="Poppins" panose="00000500000000000000" pitchFamily="2" charset="0"/>
              <a:cs typeface="Poppins" panose="00000500000000000000" pitchFamily="2" charset="0"/>
            </a:endParaRPr>
          </a:p>
          <a:p>
            <a:pPr marL="171450" indent="-171450">
              <a:buFontTx/>
              <a:buChar char="-"/>
            </a:pPr>
            <a:r>
              <a:rPr lang="en-US" sz="1100" dirty="0">
                <a:latin typeface="Poppins" panose="00000500000000000000" pitchFamily="2" charset="0"/>
                <a:cs typeface="Poppins" panose="00000500000000000000" pitchFamily="2" charset="0"/>
              </a:rPr>
              <a:t>Counted the total number of anomalies detected.</a:t>
            </a:r>
          </a:p>
          <a:p>
            <a:endParaRPr lang="en-US" sz="1100" dirty="0">
              <a:latin typeface="Poppins" panose="00000500000000000000" pitchFamily="2" charset="0"/>
              <a:cs typeface="Poppins" panose="00000500000000000000" pitchFamily="2" charset="0"/>
            </a:endParaRPr>
          </a:p>
          <a:p>
            <a:pPr marL="171450" indent="-171450">
              <a:buFontTx/>
              <a:buChar char="-"/>
            </a:pPr>
            <a:r>
              <a:rPr lang="en-US" sz="1100" dirty="0">
                <a:latin typeface="Poppins" panose="00000500000000000000" pitchFamily="2" charset="0"/>
                <a:cs typeface="Poppins" panose="00000500000000000000" pitchFamily="2" charset="0"/>
              </a:rPr>
              <a:t>Plotted PCA for visualization.</a:t>
            </a:r>
            <a:endParaRPr lang="en-SG" sz="1100" dirty="0">
              <a:latin typeface="Poppins" panose="00000500000000000000" pitchFamily="2" charset="0"/>
              <a:cs typeface="Poppins" panose="00000500000000000000" pitchFamily="2" charset="0"/>
            </a:endParaRPr>
          </a:p>
        </p:txBody>
      </p:sp>
      <p:pic>
        <p:nvPicPr>
          <p:cNvPr id="9" name="Picture 8">
            <a:extLst>
              <a:ext uri="{FF2B5EF4-FFF2-40B4-BE49-F238E27FC236}">
                <a16:creationId xmlns:a16="http://schemas.microsoft.com/office/drawing/2014/main" id="{FB2F0864-00B9-5E0E-35BA-4298FF9E434B}"/>
              </a:ext>
            </a:extLst>
          </p:cNvPr>
          <p:cNvPicPr>
            <a:picLocks noChangeAspect="1"/>
          </p:cNvPicPr>
          <p:nvPr/>
        </p:nvPicPr>
        <p:blipFill>
          <a:blip r:embed="rId3"/>
          <a:stretch>
            <a:fillRect/>
          </a:stretch>
        </p:blipFill>
        <p:spPr>
          <a:xfrm>
            <a:off x="6547190" y="731375"/>
            <a:ext cx="2237755" cy="1987332"/>
          </a:xfrm>
          <a:prstGeom prst="rect">
            <a:avLst/>
          </a:prstGeom>
        </p:spPr>
      </p:pic>
      <p:pic>
        <p:nvPicPr>
          <p:cNvPr id="11" name="Picture 10">
            <a:extLst>
              <a:ext uri="{FF2B5EF4-FFF2-40B4-BE49-F238E27FC236}">
                <a16:creationId xmlns:a16="http://schemas.microsoft.com/office/drawing/2014/main" id="{54D2B0FA-E159-B8A0-263B-4E605847B143}"/>
              </a:ext>
            </a:extLst>
          </p:cNvPr>
          <p:cNvPicPr>
            <a:picLocks noChangeAspect="1"/>
          </p:cNvPicPr>
          <p:nvPr/>
        </p:nvPicPr>
        <p:blipFill>
          <a:blip r:embed="rId4"/>
          <a:stretch>
            <a:fillRect/>
          </a:stretch>
        </p:blipFill>
        <p:spPr>
          <a:xfrm>
            <a:off x="660895" y="1775334"/>
            <a:ext cx="1981800" cy="1194232"/>
          </a:xfrm>
          <a:prstGeom prst="rect">
            <a:avLst/>
          </a:prstGeom>
        </p:spPr>
      </p:pic>
      <p:pic>
        <p:nvPicPr>
          <p:cNvPr id="13" name="Picture 12">
            <a:extLst>
              <a:ext uri="{FF2B5EF4-FFF2-40B4-BE49-F238E27FC236}">
                <a16:creationId xmlns:a16="http://schemas.microsoft.com/office/drawing/2014/main" id="{F024A51C-17A2-04A1-DE98-B2DFBFBCB740}"/>
              </a:ext>
            </a:extLst>
          </p:cNvPr>
          <p:cNvPicPr>
            <a:picLocks noChangeAspect="1"/>
          </p:cNvPicPr>
          <p:nvPr/>
        </p:nvPicPr>
        <p:blipFill>
          <a:blip r:embed="rId5"/>
          <a:stretch>
            <a:fillRect/>
          </a:stretch>
        </p:blipFill>
        <p:spPr>
          <a:xfrm>
            <a:off x="600428" y="3373449"/>
            <a:ext cx="2042267" cy="1194884"/>
          </a:xfrm>
          <a:prstGeom prst="rect">
            <a:avLst/>
          </a:prstGeom>
        </p:spPr>
      </p:pic>
      <p:pic>
        <p:nvPicPr>
          <p:cNvPr id="17" name="Picture 16">
            <a:extLst>
              <a:ext uri="{FF2B5EF4-FFF2-40B4-BE49-F238E27FC236}">
                <a16:creationId xmlns:a16="http://schemas.microsoft.com/office/drawing/2014/main" id="{B7C968B9-7EAF-DB07-9823-3A9C76B8BFFB}"/>
              </a:ext>
            </a:extLst>
          </p:cNvPr>
          <p:cNvPicPr>
            <a:picLocks noChangeAspect="1"/>
          </p:cNvPicPr>
          <p:nvPr/>
        </p:nvPicPr>
        <p:blipFill>
          <a:blip r:embed="rId6"/>
          <a:stretch>
            <a:fillRect/>
          </a:stretch>
        </p:blipFill>
        <p:spPr>
          <a:xfrm>
            <a:off x="6702879" y="3172951"/>
            <a:ext cx="2441121" cy="1161664"/>
          </a:xfrm>
          <a:prstGeom prst="rect">
            <a:avLst/>
          </a:prstGeom>
        </p:spPr>
      </p:pic>
    </p:spTree>
    <p:extLst>
      <p:ext uri="{BB962C8B-B14F-4D97-AF65-F5344CB8AC3E}">
        <p14:creationId xmlns:p14="http://schemas.microsoft.com/office/powerpoint/2010/main" val="508601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0" name="Google Shape;1760;p45"/>
          <p:cNvSpPr txBox="1">
            <a:spLocks noGrp="1"/>
          </p:cNvSpPr>
          <p:nvPr>
            <p:ph type="subTitle" idx="1"/>
          </p:nvPr>
        </p:nvSpPr>
        <p:spPr>
          <a:xfrm>
            <a:off x="720000" y="1405471"/>
            <a:ext cx="3394800" cy="118472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SG" sz="1100" dirty="0"/>
              <a:t>Initialized model with some parameters and got predictions.</a:t>
            </a:r>
          </a:p>
          <a:p>
            <a:pPr marL="171450" lvl="0" indent="-171450" algn="l" rtl="0">
              <a:spcBef>
                <a:spcPts val="0"/>
              </a:spcBef>
              <a:spcAft>
                <a:spcPts val="0"/>
              </a:spcAft>
              <a:buFontTx/>
              <a:buChar char="-"/>
            </a:pPr>
            <a:r>
              <a:rPr lang="en-SG" sz="1100" dirty="0"/>
              <a:t>Used PCA to reduce data to 2 components and visualize the anomalies detected.</a:t>
            </a:r>
          </a:p>
          <a:p>
            <a:pPr marL="171450" lvl="0" indent="-171450" algn="l" rtl="0">
              <a:spcBef>
                <a:spcPts val="0"/>
              </a:spcBef>
              <a:spcAft>
                <a:spcPts val="0"/>
              </a:spcAft>
              <a:buFontTx/>
              <a:buChar char="-"/>
            </a:pPr>
            <a:r>
              <a:rPr lang="en-US" sz="1100" dirty="0"/>
              <a:t>Applied t-SNE for another visualization perspective before tuning the model.</a:t>
            </a:r>
            <a:endParaRPr sz="1100" dirty="0"/>
          </a:p>
        </p:txBody>
      </p:sp>
      <p:sp>
        <p:nvSpPr>
          <p:cNvPr id="1761" name="Google Shape;1761;p45"/>
          <p:cNvSpPr txBox="1">
            <a:spLocks noGrp="1"/>
          </p:cNvSpPr>
          <p:nvPr>
            <p:ph type="subTitle" idx="2"/>
          </p:nvPr>
        </p:nvSpPr>
        <p:spPr>
          <a:xfrm>
            <a:off x="5470122" y="1680904"/>
            <a:ext cx="3322814" cy="1366452"/>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sz="1100" dirty="0"/>
              <a:t>First optimized the number of estimators, then fine-tuned the contamination rate, and finally adjusted the max samples for best performance.</a:t>
            </a:r>
          </a:p>
          <a:p>
            <a:pPr marL="171450" lvl="0" indent="-171450" algn="l" rtl="0">
              <a:spcBef>
                <a:spcPts val="0"/>
              </a:spcBef>
              <a:spcAft>
                <a:spcPts val="0"/>
              </a:spcAft>
              <a:buFontTx/>
              <a:buChar char="-"/>
            </a:pPr>
            <a:r>
              <a:rPr lang="en-US" sz="1100" dirty="0"/>
              <a:t>Chose the best parameters and used it to re-train the model</a:t>
            </a:r>
          </a:p>
          <a:p>
            <a:pPr marL="0" lvl="0" indent="0" algn="l" rtl="0">
              <a:spcBef>
                <a:spcPts val="0"/>
              </a:spcBef>
              <a:spcAft>
                <a:spcPts val="0"/>
              </a:spcAft>
            </a:pPr>
            <a:endParaRPr sz="1100" dirty="0"/>
          </a:p>
        </p:txBody>
      </p:sp>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 Isolation Forest</a:t>
            </a:r>
            <a:endParaRPr dirty="0"/>
          </a:p>
        </p:txBody>
      </p:sp>
      <p:sp>
        <p:nvSpPr>
          <p:cNvPr id="1764" name="Google Shape;1764;p45"/>
          <p:cNvSpPr txBox="1">
            <a:spLocks noGrp="1"/>
          </p:cNvSpPr>
          <p:nvPr>
            <p:ph type="subTitle" idx="7"/>
          </p:nvPr>
        </p:nvSpPr>
        <p:spPr>
          <a:xfrm>
            <a:off x="720000" y="1089975"/>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1. Initial Model</a:t>
            </a:r>
            <a:endParaRPr sz="1200" dirty="0"/>
          </a:p>
        </p:txBody>
      </p:sp>
      <p:sp>
        <p:nvSpPr>
          <p:cNvPr id="1765" name="Google Shape;1765;p45"/>
          <p:cNvSpPr txBox="1">
            <a:spLocks noGrp="1"/>
          </p:cNvSpPr>
          <p:nvPr>
            <p:ph type="subTitle" idx="8"/>
          </p:nvPr>
        </p:nvSpPr>
        <p:spPr>
          <a:xfrm>
            <a:off x="5470122" y="1278604"/>
            <a:ext cx="3118706"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2. Hyper Parameter Tuning and Re-Training the model</a:t>
            </a:r>
            <a:endParaRPr sz="1200" dirty="0"/>
          </a:p>
        </p:txBody>
      </p:sp>
      <p:pic>
        <p:nvPicPr>
          <p:cNvPr id="19" name="Picture 18">
            <a:extLst>
              <a:ext uri="{FF2B5EF4-FFF2-40B4-BE49-F238E27FC236}">
                <a16:creationId xmlns:a16="http://schemas.microsoft.com/office/drawing/2014/main" id="{F8BE6D00-BC36-A8DA-75A9-D45C605C5BFD}"/>
              </a:ext>
            </a:extLst>
          </p:cNvPr>
          <p:cNvPicPr>
            <a:picLocks noChangeAspect="1"/>
          </p:cNvPicPr>
          <p:nvPr/>
        </p:nvPicPr>
        <p:blipFill>
          <a:blip r:embed="rId3"/>
          <a:stretch>
            <a:fillRect/>
          </a:stretch>
        </p:blipFill>
        <p:spPr>
          <a:xfrm>
            <a:off x="682470" y="2751492"/>
            <a:ext cx="3432330" cy="2392008"/>
          </a:xfrm>
          <a:prstGeom prst="rect">
            <a:avLst/>
          </a:prstGeom>
        </p:spPr>
      </p:pic>
      <p:pic>
        <p:nvPicPr>
          <p:cNvPr id="21" name="Picture 20">
            <a:extLst>
              <a:ext uri="{FF2B5EF4-FFF2-40B4-BE49-F238E27FC236}">
                <a16:creationId xmlns:a16="http://schemas.microsoft.com/office/drawing/2014/main" id="{27B538F6-A32E-17EE-8D60-513A10C777A0}"/>
              </a:ext>
            </a:extLst>
          </p:cNvPr>
          <p:cNvPicPr>
            <a:picLocks noChangeAspect="1"/>
          </p:cNvPicPr>
          <p:nvPr/>
        </p:nvPicPr>
        <p:blipFill>
          <a:blip r:embed="rId4"/>
          <a:stretch>
            <a:fillRect/>
          </a:stretch>
        </p:blipFill>
        <p:spPr>
          <a:xfrm>
            <a:off x="5212738" y="3235135"/>
            <a:ext cx="3514884" cy="10876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Local Outlier Factor (LOF)</a:t>
            </a:r>
            <a:endParaRPr dirty="0"/>
          </a:p>
        </p:txBody>
      </p:sp>
      <p:sp>
        <p:nvSpPr>
          <p:cNvPr id="2" name="Rectangle 1">
            <a:extLst>
              <a:ext uri="{FF2B5EF4-FFF2-40B4-BE49-F238E27FC236}">
                <a16:creationId xmlns:a16="http://schemas.microsoft.com/office/drawing/2014/main" id="{BFFEA478-FF0F-0701-46D1-D35C93A50F32}"/>
              </a:ext>
            </a:extLst>
          </p:cNvPr>
          <p:cNvSpPr>
            <a:spLocks noChangeArrowheads="1"/>
          </p:cNvSpPr>
          <p:nvPr/>
        </p:nvSpPr>
        <p:spPr bwMode="auto">
          <a:xfrm>
            <a:off x="720000" y="1189175"/>
            <a:ext cx="5692584"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1. Initial Model</a:t>
            </a:r>
            <a:r>
              <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Used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LocalOutlierFactor</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with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n_neighbors</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=20,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leaf_size</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=30.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Detected initial anomalies.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2. Initial PCA Visualization</a:t>
            </a:r>
            <a:r>
              <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Applied PCA to reduce data to 2D.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Plotted normal points vs. anomalies.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3. Hyperparameter Tuning</a:t>
            </a:r>
            <a:r>
              <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Explored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n_neighbors</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in [5, 10, 15, 20, 25, 30] and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leaf_size</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in [10, 20, 30, 40, 50].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Updated best parameters based on the lowest negative outlier factor score.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4. Final Model</a:t>
            </a:r>
            <a:r>
              <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Trained LOF with the best 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Detected final anomalies.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5. Final PCA Visualization</a:t>
            </a:r>
            <a:r>
              <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Reapplied PCA and plotted the final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3" name="Picture 3" descr="Outlier detection with Local Outlier ...">
            <a:extLst>
              <a:ext uri="{FF2B5EF4-FFF2-40B4-BE49-F238E27FC236}">
                <a16:creationId xmlns:a16="http://schemas.microsoft.com/office/drawing/2014/main" id="{0C290D74-ED46-5BF9-ADE7-847FFB467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633" y="3020786"/>
            <a:ext cx="2750368" cy="20601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250E7B0-38F5-48E8-74AE-B692F7D82123}"/>
              </a:ext>
            </a:extLst>
          </p:cNvPr>
          <p:cNvPicPr>
            <a:picLocks noChangeAspect="1"/>
          </p:cNvPicPr>
          <p:nvPr/>
        </p:nvPicPr>
        <p:blipFill>
          <a:blip r:embed="rId4"/>
          <a:stretch>
            <a:fillRect/>
          </a:stretch>
        </p:blipFill>
        <p:spPr>
          <a:xfrm>
            <a:off x="5145584" y="1271281"/>
            <a:ext cx="3906863" cy="14959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7"/>
        <p:cNvGrpSpPr/>
        <p:nvPr/>
      </p:nvGrpSpPr>
      <p:grpSpPr>
        <a:xfrm>
          <a:off x="0" y="0"/>
          <a:ext cx="0" cy="0"/>
          <a:chOff x="0" y="0"/>
          <a:chExt cx="0" cy="0"/>
        </a:xfrm>
      </p:grpSpPr>
      <p:sp>
        <p:nvSpPr>
          <p:cNvPr id="2218" name="Google Shape;2218;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Variational Autoencoder (VAE)</a:t>
            </a:r>
            <a:endParaRPr dirty="0"/>
          </a:p>
        </p:txBody>
      </p:sp>
      <p:sp>
        <p:nvSpPr>
          <p:cNvPr id="10" name="Rectangle 2">
            <a:extLst>
              <a:ext uri="{FF2B5EF4-FFF2-40B4-BE49-F238E27FC236}">
                <a16:creationId xmlns:a16="http://schemas.microsoft.com/office/drawing/2014/main" id="{AD65BBCF-0ABD-BC76-BE19-291B840E060F}"/>
              </a:ext>
            </a:extLst>
          </p:cNvPr>
          <p:cNvSpPr>
            <a:spLocks noChangeArrowheads="1"/>
          </p:cNvSpPr>
          <p:nvPr/>
        </p:nvSpPr>
        <p:spPr bwMode="auto">
          <a:xfrm>
            <a:off x="720000" y="1106337"/>
            <a:ext cx="5407249"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1. VAE Model Architecture</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i="1" u="none" strike="noStrike" cap="none" normalizeH="0" baseline="0" dirty="0">
                <a:ln>
                  <a:noFill/>
                </a:ln>
                <a:solidFill>
                  <a:schemeClr val="tx1"/>
                </a:solidFill>
                <a:effectLst/>
                <a:latin typeface="Poppins" panose="00000500000000000000" pitchFamily="2" charset="0"/>
                <a:cs typeface="Poppins" panose="00000500000000000000" pitchFamily="2" charset="0"/>
              </a:rPr>
              <a:t>Encoder</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Two dense layers (64 and 32 units,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ReLU</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activation).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Outputs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z_mean</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z_log_var</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and z (latent space variables).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i="1" u="none" strike="noStrike" cap="none" normalizeH="0" baseline="0" dirty="0">
                <a:ln>
                  <a:noFill/>
                </a:ln>
                <a:solidFill>
                  <a:schemeClr val="tx1"/>
                </a:solidFill>
                <a:effectLst/>
                <a:latin typeface="Poppins" panose="00000500000000000000" pitchFamily="2" charset="0"/>
                <a:cs typeface="Poppins" panose="00000500000000000000" pitchFamily="2" charset="0"/>
              </a:rPr>
              <a:t>Decoder: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Two dense layers (32 and 64 units,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ReLU</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activation).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Outputs reconstructed input data.</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2. Model Training</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Compiled using Adam optimizer.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Trained for 50 epochs with a batch size of 32 on training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100" b="1" dirty="0">
                <a:solidFill>
                  <a:schemeClr val="tx1"/>
                </a:solidFill>
                <a:latin typeface="Poppins" panose="00000500000000000000" pitchFamily="2" charset="0"/>
                <a:cs typeface="Poppins" panose="00000500000000000000" pitchFamily="2" charset="0"/>
              </a:rPr>
              <a:t>3. </a:t>
            </a: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Anomaly Detection</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Reconstructed training data using the trained VAE.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Calculated reconstruction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Anomalies defined as data points with errors above the 95th percentile.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100" b="1" dirty="0">
                <a:solidFill>
                  <a:schemeClr val="tx1"/>
                </a:solidFill>
                <a:latin typeface="Poppins" panose="00000500000000000000" pitchFamily="2" charset="0"/>
                <a:cs typeface="Poppins" panose="00000500000000000000" pitchFamily="2" charset="0"/>
              </a:rPr>
              <a:t>4. </a:t>
            </a: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Visualization</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Applied PCA to reduce data to 2D.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Visualized anomalies using a scatter plot with color coding for anomalies.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40493FF4-364B-23B6-48DE-096F9F650D2D}"/>
              </a:ext>
            </a:extLst>
          </p:cNvPr>
          <p:cNvPicPr>
            <a:picLocks noChangeAspect="1"/>
          </p:cNvPicPr>
          <p:nvPr/>
        </p:nvPicPr>
        <p:blipFill>
          <a:blip r:embed="rId3"/>
          <a:stretch>
            <a:fillRect/>
          </a:stretch>
        </p:blipFill>
        <p:spPr>
          <a:xfrm>
            <a:off x="5831905" y="1160522"/>
            <a:ext cx="2670970" cy="1997616"/>
          </a:xfrm>
          <a:prstGeom prst="rect">
            <a:avLst/>
          </a:prstGeom>
        </p:spPr>
      </p:pic>
      <p:pic>
        <p:nvPicPr>
          <p:cNvPr id="6148" name="Picture 4">
            <a:extLst>
              <a:ext uri="{FF2B5EF4-FFF2-40B4-BE49-F238E27FC236}">
                <a16:creationId xmlns:a16="http://schemas.microsoft.com/office/drawing/2014/main" id="{436F1271-D9A7-05FE-9C14-28A654FEA4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3552" y="3158138"/>
            <a:ext cx="2440448" cy="19429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Evaluation</a:t>
            </a:r>
            <a:endParaRPr dirty="0"/>
          </a:p>
        </p:txBody>
      </p:sp>
      <p:graphicFrame>
        <p:nvGraphicFramePr>
          <p:cNvPr id="2195" name="Google Shape;2195;p56"/>
          <p:cNvGraphicFramePr/>
          <p:nvPr>
            <p:extLst>
              <p:ext uri="{D42A27DB-BD31-4B8C-83A1-F6EECF244321}">
                <p14:modId xmlns:p14="http://schemas.microsoft.com/office/powerpoint/2010/main" val="2850952850"/>
              </p:ext>
            </p:extLst>
          </p:nvPr>
        </p:nvGraphicFramePr>
        <p:xfrm>
          <a:off x="720000" y="1136886"/>
          <a:ext cx="7704000" cy="3790384"/>
        </p:xfrm>
        <a:graphic>
          <a:graphicData uri="http://schemas.openxmlformats.org/drawingml/2006/table">
            <a:tbl>
              <a:tblPr>
                <a:noFill/>
                <a:tableStyleId>{CADBC57D-ACDD-435B-AA22-DEE11A4FFBD3}</a:tableStyleId>
              </a:tblPr>
              <a:tblGrid>
                <a:gridCol w="1539106">
                  <a:extLst>
                    <a:ext uri="{9D8B030D-6E8A-4147-A177-3AD203B41FA5}">
                      <a16:colId xmlns:a16="http://schemas.microsoft.com/office/drawing/2014/main" val="20000"/>
                    </a:ext>
                  </a:extLst>
                </a:gridCol>
                <a:gridCol w="1790380">
                  <a:extLst>
                    <a:ext uri="{9D8B030D-6E8A-4147-A177-3AD203B41FA5}">
                      <a16:colId xmlns:a16="http://schemas.microsoft.com/office/drawing/2014/main" val="20001"/>
                    </a:ext>
                  </a:extLst>
                </a:gridCol>
                <a:gridCol w="1951744">
                  <a:extLst>
                    <a:ext uri="{9D8B030D-6E8A-4147-A177-3AD203B41FA5}">
                      <a16:colId xmlns:a16="http://schemas.microsoft.com/office/drawing/2014/main" val="20002"/>
                    </a:ext>
                  </a:extLst>
                </a:gridCol>
                <a:gridCol w="2422770">
                  <a:extLst>
                    <a:ext uri="{9D8B030D-6E8A-4147-A177-3AD203B41FA5}">
                      <a16:colId xmlns:a16="http://schemas.microsoft.com/office/drawing/2014/main" val="20003"/>
                    </a:ext>
                  </a:extLst>
                </a:gridCol>
              </a:tblGrid>
              <a:tr h="474846">
                <a:tc>
                  <a:txBody>
                    <a:bodyPr/>
                    <a:lstStyle/>
                    <a:p>
                      <a:pPr marL="228600" lvl="0" indent="0" algn="l" rtl="0">
                        <a:lnSpc>
                          <a:spcPct val="115000"/>
                        </a:lnSpc>
                        <a:spcBef>
                          <a:spcPts val="0"/>
                        </a:spcBef>
                        <a:spcAft>
                          <a:spcPts val="0"/>
                        </a:spcAft>
                        <a:buNone/>
                      </a:pPr>
                      <a:r>
                        <a:rPr lang="en" sz="1300" b="1" dirty="0">
                          <a:solidFill>
                            <a:schemeClr val="dk1"/>
                          </a:solidFill>
                          <a:latin typeface="IBM Plex Mono"/>
                          <a:ea typeface="IBM Plex Mono"/>
                          <a:cs typeface="IBM Plex Mono"/>
                          <a:sym typeface="IBM Plex Mono"/>
                        </a:rPr>
                        <a:t>DBSCAN</a:t>
                      </a:r>
                      <a:endParaRPr sz="1300" b="1" dirty="0">
                        <a:solidFill>
                          <a:schemeClr val="dk1"/>
                        </a:solidFill>
                        <a:latin typeface="IBM Plex Mono"/>
                        <a:ea typeface="IBM Plex Mono"/>
                        <a:cs typeface="IBM Plex Mono"/>
                        <a:sym typeface="IBM Plex Mon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228600" lvl="0" indent="0" algn="l" rtl="0">
                        <a:lnSpc>
                          <a:spcPct val="115000"/>
                        </a:lnSpc>
                        <a:spcBef>
                          <a:spcPts val="0"/>
                        </a:spcBef>
                        <a:spcAft>
                          <a:spcPts val="0"/>
                        </a:spcAft>
                        <a:buNone/>
                      </a:pPr>
                      <a:r>
                        <a:rPr lang="en" sz="1300" b="1" dirty="0">
                          <a:solidFill>
                            <a:schemeClr val="dk1"/>
                          </a:solidFill>
                          <a:latin typeface="IBM Plex Mono"/>
                          <a:ea typeface="IBM Plex Mono"/>
                          <a:cs typeface="IBM Plex Mono"/>
                          <a:sym typeface="IBM Plex Mono"/>
                        </a:rPr>
                        <a:t>Isolation Forest</a:t>
                      </a:r>
                      <a:endParaRPr sz="1300" b="1" dirty="0">
                        <a:solidFill>
                          <a:schemeClr val="dk1"/>
                        </a:solidFill>
                        <a:latin typeface="IBM Plex Mono"/>
                        <a:ea typeface="IBM Plex Mono"/>
                        <a:cs typeface="IBM Plex Mono"/>
                        <a:sym typeface="IBM Plex Mon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228600" lvl="0" indent="0" algn="l" rtl="0">
                        <a:lnSpc>
                          <a:spcPct val="115000"/>
                        </a:lnSpc>
                        <a:spcBef>
                          <a:spcPts val="0"/>
                        </a:spcBef>
                        <a:spcAft>
                          <a:spcPts val="0"/>
                        </a:spcAft>
                        <a:buNone/>
                      </a:pPr>
                      <a:r>
                        <a:rPr lang="en" sz="1300" b="1" dirty="0">
                          <a:solidFill>
                            <a:schemeClr val="dk1"/>
                          </a:solidFill>
                          <a:latin typeface="IBM Plex Mono"/>
                          <a:ea typeface="IBM Plex Mono"/>
                          <a:cs typeface="IBM Plex Mono"/>
                          <a:sym typeface="IBM Plex Mono"/>
                        </a:rPr>
                        <a:t>Autoencoder</a:t>
                      </a:r>
                      <a:endParaRPr sz="1300" b="1" dirty="0">
                        <a:solidFill>
                          <a:schemeClr val="dk1"/>
                        </a:solidFill>
                        <a:latin typeface="IBM Plex Mono"/>
                        <a:ea typeface="IBM Plex Mono"/>
                        <a:cs typeface="IBM Plex Mono"/>
                        <a:sym typeface="IBM Plex Mon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228600" lvl="0" indent="0" algn="l" rtl="0">
                        <a:lnSpc>
                          <a:spcPct val="115000"/>
                        </a:lnSpc>
                        <a:spcBef>
                          <a:spcPts val="0"/>
                        </a:spcBef>
                        <a:spcAft>
                          <a:spcPts val="0"/>
                        </a:spcAft>
                        <a:buNone/>
                      </a:pPr>
                      <a:r>
                        <a:rPr lang="en" sz="1300" b="1" dirty="0">
                          <a:solidFill>
                            <a:schemeClr val="dk1"/>
                          </a:solidFill>
                          <a:latin typeface="IBM Plex Mono"/>
                          <a:ea typeface="IBM Plex Mono"/>
                          <a:cs typeface="IBM Plex Mono"/>
                          <a:sym typeface="IBM Plex Mono"/>
                        </a:rPr>
                        <a:t>Local Outlier Factor</a:t>
                      </a:r>
                      <a:endParaRPr sz="1300" b="1" dirty="0">
                        <a:solidFill>
                          <a:schemeClr val="dk1"/>
                        </a:solidFill>
                        <a:latin typeface="IBM Plex Mono"/>
                        <a:ea typeface="IBM Plex Mono"/>
                        <a:cs typeface="IBM Plex Mono"/>
                        <a:sym typeface="IBM Plex Mon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229302">
                <a:tc>
                  <a:txBody>
                    <a:bodyPr/>
                    <a:lstStyle/>
                    <a:p>
                      <a:pPr marL="457200" lvl="0" indent="-317500" algn="l" rtl="0">
                        <a:lnSpc>
                          <a:spcPct val="115000"/>
                        </a:lnSpc>
                        <a:spcBef>
                          <a:spcPts val="0"/>
                        </a:spcBef>
                        <a:spcAft>
                          <a:spcPts val="0"/>
                        </a:spcAft>
                        <a:buClr>
                          <a:schemeClr val="dk1"/>
                        </a:buClr>
                        <a:buSzPts val="1400"/>
                        <a:buFont typeface="Poppins"/>
                        <a:buChar char="●"/>
                      </a:pPr>
                      <a:r>
                        <a:rPr lang="en" sz="1200" dirty="0">
                          <a:solidFill>
                            <a:schemeClr val="dk1"/>
                          </a:solidFill>
                          <a:latin typeface="Poppins"/>
                          <a:ea typeface="Poppins"/>
                          <a:cs typeface="Poppins"/>
                          <a:sym typeface="Poppins"/>
                        </a:rPr>
                        <a:t>Not suitable for my dataset</a:t>
                      </a:r>
                    </a:p>
                    <a:p>
                      <a:pPr marL="457200" lvl="0" indent="-317500" algn="l" rtl="0">
                        <a:lnSpc>
                          <a:spcPct val="115000"/>
                        </a:lnSpc>
                        <a:spcBef>
                          <a:spcPts val="0"/>
                        </a:spcBef>
                        <a:spcAft>
                          <a:spcPts val="0"/>
                        </a:spcAft>
                        <a:buClr>
                          <a:schemeClr val="dk1"/>
                        </a:buClr>
                        <a:buSzPts val="1400"/>
                        <a:buFont typeface="Poppins"/>
                        <a:buChar char="●"/>
                      </a:pPr>
                      <a:r>
                        <a:rPr lang="en" sz="1200" dirty="0">
                          <a:solidFill>
                            <a:schemeClr val="dk1"/>
                          </a:solidFill>
                          <a:latin typeface="Poppins"/>
                          <a:ea typeface="Poppins"/>
                          <a:cs typeface="Poppins"/>
                          <a:sym typeface="Poppins"/>
                        </a:rPr>
                        <a:t>Seems to have overlap of data points even after tunig</a:t>
                      </a:r>
                      <a:endParaRPr sz="1200" dirty="0">
                        <a:solidFill>
                          <a:schemeClr val="dk1"/>
                        </a:solidFill>
                        <a:latin typeface="Poppins"/>
                        <a:ea typeface="Poppins"/>
                        <a:cs typeface="Poppins"/>
                        <a:sym typeface="Poppins"/>
                      </a:endParaRPr>
                    </a:p>
                    <a:p>
                      <a:pPr marL="457200" lvl="0" indent="-317500" algn="l" rtl="0">
                        <a:lnSpc>
                          <a:spcPct val="115000"/>
                        </a:lnSpc>
                        <a:spcBef>
                          <a:spcPts val="0"/>
                        </a:spcBef>
                        <a:spcAft>
                          <a:spcPts val="0"/>
                        </a:spcAft>
                        <a:buClr>
                          <a:schemeClr val="dk1"/>
                        </a:buClr>
                        <a:buSzPts val="1400"/>
                        <a:buFont typeface="Poppins"/>
                        <a:buChar char="●"/>
                      </a:pPr>
                      <a:endParaRPr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457200" lvl="0" indent="-317500" algn="l" rtl="0">
                        <a:lnSpc>
                          <a:spcPct val="115000"/>
                        </a:lnSpc>
                        <a:spcBef>
                          <a:spcPts val="0"/>
                        </a:spcBef>
                        <a:spcAft>
                          <a:spcPts val="0"/>
                        </a:spcAft>
                        <a:buClr>
                          <a:schemeClr val="dk1"/>
                        </a:buClr>
                        <a:buSzPts val="1400"/>
                        <a:buFont typeface="Poppins"/>
                        <a:buChar char="●"/>
                      </a:pPr>
                      <a:r>
                        <a:rPr lang="en" sz="1200" dirty="0">
                          <a:solidFill>
                            <a:schemeClr val="dk1"/>
                          </a:solidFill>
                          <a:latin typeface="Poppins"/>
                          <a:ea typeface="Poppins"/>
                          <a:cs typeface="Poppins"/>
                          <a:sym typeface="Poppins"/>
                        </a:rPr>
                        <a:t>Better than DBSCAN, was able to cluster the points more accurately.</a:t>
                      </a:r>
                    </a:p>
                    <a:p>
                      <a:pPr marL="457200" lvl="0" indent="-317500" algn="l" rtl="0">
                        <a:lnSpc>
                          <a:spcPct val="115000"/>
                        </a:lnSpc>
                        <a:spcBef>
                          <a:spcPts val="0"/>
                        </a:spcBef>
                        <a:spcAft>
                          <a:spcPts val="0"/>
                        </a:spcAft>
                        <a:buClr>
                          <a:schemeClr val="dk1"/>
                        </a:buClr>
                        <a:buSzPts val="1400"/>
                        <a:buFont typeface="Poppins"/>
                        <a:buChar char="●"/>
                      </a:pPr>
                      <a:r>
                        <a:rPr lang="en" sz="1200" dirty="0">
                          <a:solidFill>
                            <a:schemeClr val="dk1"/>
                          </a:solidFill>
                          <a:latin typeface="Poppins"/>
                          <a:ea typeface="Poppins"/>
                          <a:cs typeface="Poppins"/>
                          <a:sym typeface="Poppins"/>
                        </a:rPr>
                        <a:t>Reduction in overlapping of points after tunign</a:t>
                      </a:r>
                      <a:endParaRPr sz="1200"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457200" lvl="0" indent="-317500" algn="l" rtl="0">
                        <a:lnSpc>
                          <a:spcPct val="115000"/>
                        </a:lnSpc>
                        <a:spcBef>
                          <a:spcPts val="0"/>
                        </a:spcBef>
                        <a:spcAft>
                          <a:spcPts val="0"/>
                        </a:spcAft>
                        <a:buClr>
                          <a:schemeClr val="dk1"/>
                        </a:buClr>
                        <a:buSzPts val="1400"/>
                        <a:buFont typeface="Poppins"/>
                        <a:buChar char="●"/>
                      </a:pPr>
                      <a:r>
                        <a:rPr lang="en-SG" sz="1200" dirty="0">
                          <a:solidFill>
                            <a:schemeClr val="dk1"/>
                          </a:solidFill>
                          <a:latin typeface="Poppins"/>
                          <a:ea typeface="Poppins"/>
                          <a:cs typeface="Poppins"/>
                          <a:sym typeface="Poppins"/>
                        </a:rPr>
                        <a:t>Best model</a:t>
                      </a:r>
                    </a:p>
                    <a:p>
                      <a:pPr marL="457200" lvl="0" indent="-317500" algn="l" rtl="0">
                        <a:lnSpc>
                          <a:spcPct val="115000"/>
                        </a:lnSpc>
                        <a:spcBef>
                          <a:spcPts val="0"/>
                        </a:spcBef>
                        <a:spcAft>
                          <a:spcPts val="0"/>
                        </a:spcAft>
                        <a:buClr>
                          <a:schemeClr val="dk1"/>
                        </a:buClr>
                        <a:buSzPts val="1400"/>
                        <a:buFont typeface="Poppins"/>
                        <a:buChar char="●"/>
                      </a:pPr>
                      <a:r>
                        <a:rPr lang="en-SG" sz="1200" dirty="0">
                          <a:solidFill>
                            <a:schemeClr val="dk1"/>
                          </a:solidFill>
                          <a:latin typeface="Poppins"/>
                          <a:ea typeface="Poppins"/>
                          <a:cs typeface="Poppins"/>
                          <a:sym typeface="Poppins"/>
                        </a:rPr>
                        <a:t>Able to detect anomalies accurately</a:t>
                      </a:r>
                    </a:p>
                    <a:p>
                      <a:pPr marL="457200" lvl="0" indent="-317500" algn="l" rtl="0">
                        <a:lnSpc>
                          <a:spcPct val="115000"/>
                        </a:lnSpc>
                        <a:spcBef>
                          <a:spcPts val="0"/>
                        </a:spcBef>
                        <a:spcAft>
                          <a:spcPts val="0"/>
                        </a:spcAft>
                        <a:buClr>
                          <a:schemeClr val="dk1"/>
                        </a:buClr>
                        <a:buSzPts val="1400"/>
                        <a:buFont typeface="Poppins"/>
                        <a:buChar char="●"/>
                      </a:pPr>
                      <a:r>
                        <a:rPr lang="en-SG" sz="1200" dirty="0">
                          <a:solidFill>
                            <a:schemeClr val="dk1"/>
                          </a:solidFill>
                          <a:latin typeface="Poppins"/>
                          <a:ea typeface="Poppins"/>
                          <a:cs typeface="Poppins"/>
                          <a:sym typeface="Poppins"/>
                        </a:rPr>
                        <a:t>Shows clear distinction between normal and anomalous points</a:t>
                      </a:r>
                    </a:p>
                    <a:p>
                      <a:pPr marL="139700" lvl="0" indent="0" algn="l" rtl="0">
                        <a:lnSpc>
                          <a:spcPct val="115000"/>
                        </a:lnSpc>
                        <a:spcBef>
                          <a:spcPts val="0"/>
                        </a:spcBef>
                        <a:spcAft>
                          <a:spcPts val="0"/>
                        </a:spcAft>
                        <a:buClr>
                          <a:schemeClr val="dk1"/>
                        </a:buClr>
                        <a:buSzPts val="1400"/>
                        <a:buFont typeface="Poppins"/>
                        <a:buNone/>
                      </a:pPr>
                      <a:endParaRPr lang="en-SG"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457200" lvl="0" indent="-317500" algn="l" rtl="0">
                        <a:lnSpc>
                          <a:spcPct val="115000"/>
                        </a:lnSpc>
                        <a:spcBef>
                          <a:spcPts val="0"/>
                        </a:spcBef>
                        <a:spcAft>
                          <a:spcPts val="0"/>
                        </a:spcAft>
                        <a:buClr>
                          <a:schemeClr val="dk1"/>
                        </a:buClr>
                        <a:buSzPts val="1400"/>
                        <a:buFont typeface="Poppins"/>
                        <a:buChar char="●"/>
                      </a:pPr>
                      <a:r>
                        <a:rPr lang="en" sz="1200" dirty="0">
                          <a:solidFill>
                            <a:schemeClr val="dk1"/>
                          </a:solidFill>
                          <a:latin typeface="Poppins"/>
                          <a:ea typeface="Poppins"/>
                          <a:cs typeface="Poppins"/>
                          <a:sym typeface="Poppins"/>
                        </a:rPr>
                        <a:t>Unable to detect anomalies well</a:t>
                      </a:r>
                      <a:endParaRPr sz="1200" dirty="0">
                        <a:solidFill>
                          <a:schemeClr val="dk1"/>
                        </a:solidFill>
                        <a:latin typeface="Poppins"/>
                        <a:ea typeface="Poppins"/>
                        <a:cs typeface="Poppins"/>
                        <a:sym typeface="Poppins"/>
                      </a:endParaRPr>
                    </a:p>
                    <a:p>
                      <a:pPr marL="457200" lvl="0" indent="-317500" algn="l" rtl="0">
                        <a:lnSpc>
                          <a:spcPct val="115000"/>
                        </a:lnSpc>
                        <a:spcBef>
                          <a:spcPts val="0"/>
                        </a:spcBef>
                        <a:spcAft>
                          <a:spcPts val="0"/>
                        </a:spcAft>
                        <a:buClr>
                          <a:schemeClr val="dk1"/>
                        </a:buClr>
                        <a:buSzPts val="1400"/>
                        <a:buFont typeface="Poppins"/>
                        <a:buChar char="●"/>
                      </a:pPr>
                      <a:r>
                        <a:rPr lang="en" sz="1200" dirty="0">
                          <a:solidFill>
                            <a:schemeClr val="dk1"/>
                          </a:solidFill>
                          <a:latin typeface="Poppins"/>
                          <a:ea typeface="Poppins"/>
                          <a:cs typeface="Poppins"/>
                          <a:sym typeface="Poppins"/>
                        </a:rPr>
                        <a:t>Even after parameter tuning, there was still overlapping even though it has improved from the initial model with the baisc params</a:t>
                      </a:r>
                      <a:endParaRPr sz="1200"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57442">
                <a:tc>
                  <a:txBody>
                    <a:bodyPr/>
                    <a:lstStyle/>
                    <a:p>
                      <a:pPr marL="228600" lvl="0" indent="0" algn="l" rtl="0">
                        <a:lnSpc>
                          <a:spcPct val="115000"/>
                        </a:lnSpc>
                        <a:spcBef>
                          <a:spcPts val="0"/>
                        </a:spcBef>
                        <a:spcAft>
                          <a:spcPts val="0"/>
                        </a:spcAft>
                        <a:buNone/>
                      </a:pPr>
                      <a:endParaRPr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230399" lvl="0" indent="0" algn="l" rtl="0">
                        <a:lnSpc>
                          <a:spcPct val="115000"/>
                        </a:lnSpc>
                        <a:spcBef>
                          <a:spcPts val="0"/>
                        </a:spcBef>
                        <a:spcAft>
                          <a:spcPts val="0"/>
                        </a:spcAft>
                        <a:buNone/>
                      </a:pPr>
                      <a:endParaRPr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230399" lvl="0" indent="0" algn="l" rtl="0">
                        <a:lnSpc>
                          <a:spcPct val="115000"/>
                        </a:lnSpc>
                        <a:spcBef>
                          <a:spcPts val="0"/>
                        </a:spcBef>
                        <a:spcAft>
                          <a:spcPts val="0"/>
                        </a:spcAft>
                        <a:buNone/>
                      </a:pPr>
                      <a:endParaRPr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230399" lvl="0" indent="0" algn="l" rtl="0">
                        <a:lnSpc>
                          <a:spcPct val="115000"/>
                        </a:lnSpc>
                        <a:spcBef>
                          <a:spcPts val="0"/>
                        </a:spcBef>
                        <a:spcAft>
                          <a:spcPts val="0"/>
                        </a:spcAft>
                        <a:buNone/>
                      </a:pPr>
                      <a:endParaRPr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pic>
        <p:nvPicPr>
          <p:cNvPr id="3" name="Graphic 2" descr="Close with solid fill">
            <a:extLst>
              <a:ext uri="{FF2B5EF4-FFF2-40B4-BE49-F238E27FC236}">
                <a16:creationId xmlns:a16="http://schemas.microsoft.com/office/drawing/2014/main" id="{DA451180-8BD2-CA47-E816-90E17E5E88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2551" y="4204971"/>
            <a:ext cx="580145" cy="580145"/>
          </a:xfrm>
          <a:prstGeom prst="rect">
            <a:avLst/>
          </a:prstGeom>
        </p:spPr>
      </p:pic>
      <p:pic>
        <p:nvPicPr>
          <p:cNvPr id="4" name="Graphic 3" descr="Close with solid fill">
            <a:extLst>
              <a:ext uri="{FF2B5EF4-FFF2-40B4-BE49-F238E27FC236}">
                <a16:creationId xmlns:a16="http://schemas.microsoft.com/office/drawing/2014/main" id="{85508A7E-0811-8A6F-E33C-F7665A0705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41244" y="4204971"/>
            <a:ext cx="580145" cy="580145"/>
          </a:xfrm>
          <a:prstGeom prst="rect">
            <a:avLst/>
          </a:prstGeom>
        </p:spPr>
      </p:pic>
      <p:pic>
        <p:nvPicPr>
          <p:cNvPr id="5" name="Graphic 4" descr="Close with solid fill">
            <a:extLst>
              <a:ext uri="{FF2B5EF4-FFF2-40B4-BE49-F238E27FC236}">
                <a16:creationId xmlns:a16="http://schemas.microsoft.com/office/drawing/2014/main" id="{73CAF912-1842-BA5C-F61C-0FD59A8630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91650" y="4204970"/>
            <a:ext cx="580145" cy="580145"/>
          </a:xfrm>
          <a:prstGeom prst="rect">
            <a:avLst/>
          </a:prstGeom>
        </p:spPr>
      </p:pic>
      <p:pic>
        <p:nvPicPr>
          <p:cNvPr id="7" name="Graphic 6" descr="Checkmark with solid fill">
            <a:extLst>
              <a:ext uri="{FF2B5EF4-FFF2-40B4-BE49-F238E27FC236}">
                <a16:creationId xmlns:a16="http://schemas.microsoft.com/office/drawing/2014/main" id="{D5C4C357-70FB-C11E-880D-AF1FDF3D16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80749" y="4204969"/>
            <a:ext cx="580145" cy="5801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075" name="Google Shape;2075;p51"/>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200" b="1" dirty="0">
                <a:latin typeface="IBM Plex Mono"/>
                <a:ea typeface="IBM Plex Mono"/>
                <a:cs typeface="IBM Plex Mono"/>
                <a:sym typeface="IBM Plex Mono"/>
              </a:rPr>
              <a:t>What went wrong?</a:t>
            </a:r>
          </a:p>
          <a:p>
            <a:pPr marL="0" lvl="0" indent="0" algn="l" rtl="0">
              <a:spcBef>
                <a:spcPts val="0"/>
              </a:spcBef>
              <a:spcAft>
                <a:spcPts val="0"/>
              </a:spcAft>
              <a:buNone/>
            </a:pPr>
            <a:endParaRPr sz="1200" b="1" dirty="0">
              <a:latin typeface="IBM Plex Mono"/>
              <a:ea typeface="IBM Plex Mono"/>
              <a:cs typeface="IBM Plex Mono"/>
              <a:sym typeface="IBM Plex Mono"/>
            </a:endParaRPr>
          </a:p>
          <a:p>
            <a:pPr marL="0" lvl="0" indent="0" algn="l" rtl="0">
              <a:spcBef>
                <a:spcPts val="0"/>
              </a:spcBef>
              <a:spcAft>
                <a:spcPts val="0"/>
              </a:spcAft>
              <a:buNone/>
            </a:pPr>
            <a:r>
              <a:rPr lang="en-US" sz="1100" dirty="0"/>
              <a:t>In hindsight, choosing this dataset presented significant challenges, primarily due to the lack of labeled data, which made it difficult to evaluate the performance of my models. Additionally, the absence of domain knowledge about the dataset posed obstacles in performing effective feature engineering. The dataset's columns did not clearly indicate whether they represented temperature, humidity, air pressure, or other measurements, further complicating the analysis. I should have been more careful with the selection my dataset and further researched more on it. </a:t>
            </a:r>
          </a:p>
          <a:p>
            <a:pPr marL="0" lvl="0" indent="0" algn="l" rtl="0">
              <a:spcBef>
                <a:spcPts val="0"/>
              </a:spcBef>
              <a:spcAft>
                <a:spcPts val="0"/>
              </a:spcAft>
              <a:buNone/>
            </a:pPr>
            <a:endParaRPr lang="en-US" sz="1100" b="1" dirty="0"/>
          </a:p>
          <a:p>
            <a:pPr marL="0" lvl="0" indent="0" algn="l" rtl="0">
              <a:spcBef>
                <a:spcPts val="0"/>
              </a:spcBef>
              <a:spcAft>
                <a:spcPts val="0"/>
              </a:spcAft>
              <a:buNone/>
            </a:pPr>
            <a:r>
              <a:rPr lang="en-US" sz="1200" b="1" dirty="0">
                <a:latin typeface="IBM Plex Mono" panose="020B0509050203000203" pitchFamily="49" charset="0"/>
              </a:rPr>
              <a:t>What I Would Have Done Differently If Given More Time:</a:t>
            </a:r>
          </a:p>
          <a:p>
            <a:pPr marL="0" lvl="0" indent="0" algn="l" rtl="0">
              <a:spcBef>
                <a:spcPts val="0"/>
              </a:spcBef>
              <a:spcAft>
                <a:spcPts val="0"/>
              </a:spcAft>
              <a:buNone/>
            </a:pPr>
            <a:endParaRPr lang="en-US" sz="1200" b="1" dirty="0">
              <a:latin typeface="IBM Plex Mono" panose="020B0509050203000203" pitchFamily="49" charset="0"/>
            </a:endParaRPr>
          </a:p>
          <a:p>
            <a:pPr marL="0" lvl="0" indent="0" algn="l" rtl="0">
              <a:spcBef>
                <a:spcPts val="0"/>
              </a:spcBef>
              <a:spcAft>
                <a:spcPts val="0"/>
              </a:spcAft>
              <a:buNone/>
            </a:pPr>
            <a:r>
              <a:rPr lang="en-US" sz="1100" dirty="0"/>
              <a:t>If I had more time, I would have dedicated additional effort to experimenting with different models that align more closely with the specific characteristics of the dataset. Additionally, I would explore alternative techniques beyond PCA to evaluate my model, potentially uncovering methods that could provide more insightful and accurate results given the nature of the data.</a:t>
            </a:r>
            <a:endParaRPr lang="en-SG" sz="1100"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Background</a:t>
            </a:r>
            <a:endParaRPr dirty="0"/>
          </a:p>
        </p:txBody>
      </p:sp>
      <p:sp>
        <p:nvSpPr>
          <p:cNvPr id="1533" name="Google Shape;1533;p39"/>
          <p:cNvSpPr txBox="1">
            <a:spLocks noGrp="1"/>
          </p:cNvSpPr>
          <p:nvPr>
            <p:ph type="subTitle" idx="2"/>
          </p:nvPr>
        </p:nvSpPr>
        <p:spPr>
          <a:xfrm>
            <a:off x="719999" y="1287475"/>
            <a:ext cx="7221733" cy="5726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Dataset Origin</a:t>
            </a:r>
            <a:r>
              <a:rPr lang="en-US" sz="1100" dirty="0"/>
              <a:t>: Collected from a real-world manufacturing process of a Critical Manufacturing business partner, monitored via an IoT system.</a:t>
            </a:r>
            <a:endParaRPr sz="1000" dirty="0"/>
          </a:p>
        </p:txBody>
      </p:sp>
      <p:grpSp>
        <p:nvGrpSpPr>
          <p:cNvPr id="1534" name="Google Shape;1534;p39"/>
          <p:cNvGrpSpPr/>
          <p:nvPr/>
        </p:nvGrpSpPr>
        <p:grpSpPr>
          <a:xfrm>
            <a:off x="0" y="4057926"/>
            <a:ext cx="2719447" cy="1085574"/>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1533;p39">
            <a:extLst>
              <a:ext uri="{FF2B5EF4-FFF2-40B4-BE49-F238E27FC236}">
                <a16:creationId xmlns:a16="http://schemas.microsoft.com/office/drawing/2014/main" id="{3BEDA89E-4230-718F-DCBD-04407031A116}"/>
              </a:ext>
            </a:extLst>
          </p:cNvPr>
          <p:cNvSpPr txBox="1">
            <a:spLocks/>
          </p:cNvSpPr>
          <p:nvPr/>
        </p:nvSpPr>
        <p:spPr>
          <a:xfrm>
            <a:off x="719998" y="1843573"/>
            <a:ext cx="7221733" cy="572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US" sz="1100" b="1" dirty="0"/>
              <a:t>Data Collection</a:t>
            </a:r>
            <a:r>
              <a:rPr lang="en-US" sz="1100" dirty="0"/>
              <a:t>: Eight distinct readings are recorded each time a tool is used. Readings include operational parameters and error metrics related to the tool's performance and the machine or process involved. </a:t>
            </a:r>
            <a:endParaRPr lang="en-US" sz="1000" dirty="0"/>
          </a:p>
        </p:txBody>
      </p:sp>
      <p:pic>
        <p:nvPicPr>
          <p:cNvPr id="8" name="Picture 7">
            <a:extLst>
              <a:ext uri="{FF2B5EF4-FFF2-40B4-BE49-F238E27FC236}">
                <a16:creationId xmlns:a16="http://schemas.microsoft.com/office/drawing/2014/main" id="{12DAC98E-C563-FC37-FD4F-3456AD3C29FD}"/>
              </a:ext>
            </a:extLst>
          </p:cNvPr>
          <p:cNvPicPr>
            <a:picLocks noChangeAspect="1"/>
          </p:cNvPicPr>
          <p:nvPr/>
        </p:nvPicPr>
        <p:blipFill>
          <a:blip r:embed="rId3"/>
          <a:stretch>
            <a:fillRect/>
          </a:stretch>
        </p:blipFill>
        <p:spPr>
          <a:xfrm>
            <a:off x="2882189" y="3701089"/>
            <a:ext cx="6261811" cy="1426954"/>
          </a:xfrm>
          <a:prstGeom prst="rect">
            <a:avLst/>
          </a:prstGeom>
        </p:spPr>
      </p:pic>
      <p:sp>
        <p:nvSpPr>
          <p:cNvPr id="9" name="Google Shape;1533;p39">
            <a:extLst>
              <a:ext uri="{FF2B5EF4-FFF2-40B4-BE49-F238E27FC236}">
                <a16:creationId xmlns:a16="http://schemas.microsoft.com/office/drawing/2014/main" id="{8FC21AA4-C46C-5671-02CD-377F32ACB584}"/>
              </a:ext>
            </a:extLst>
          </p:cNvPr>
          <p:cNvSpPr txBox="1">
            <a:spLocks/>
          </p:cNvSpPr>
          <p:nvPr/>
        </p:nvSpPr>
        <p:spPr>
          <a:xfrm>
            <a:off x="719998" y="2567860"/>
            <a:ext cx="7221733" cy="572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US" sz="1100" b="1" dirty="0"/>
              <a:t>Use Case</a:t>
            </a:r>
            <a:r>
              <a:rPr lang="en-US" sz="1100" dirty="0"/>
              <a:t>: The dataset is relevant for estimating and predicting tool longevity. Tools are retired from the dataset once they begin to underperform.</a:t>
            </a:r>
            <a:endParaRPr lang="en-US" sz="1000" dirty="0"/>
          </a:p>
        </p:txBody>
      </p:sp>
      <p:sp>
        <p:nvSpPr>
          <p:cNvPr id="10" name="Google Shape;1533;p39">
            <a:extLst>
              <a:ext uri="{FF2B5EF4-FFF2-40B4-BE49-F238E27FC236}">
                <a16:creationId xmlns:a16="http://schemas.microsoft.com/office/drawing/2014/main" id="{5BB25ABA-EF3B-D27F-F1B5-F12F22421644}"/>
              </a:ext>
            </a:extLst>
          </p:cNvPr>
          <p:cNvSpPr txBox="1">
            <a:spLocks/>
          </p:cNvSpPr>
          <p:nvPr/>
        </p:nvSpPr>
        <p:spPr>
          <a:xfrm>
            <a:off x="719997" y="3129168"/>
            <a:ext cx="7221733" cy="572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US" sz="1100" b="1" dirty="0"/>
              <a:t>Importance</a:t>
            </a:r>
            <a:r>
              <a:rPr lang="en-US" sz="1100" dirty="0"/>
              <a:t>: Critical for optimizing tool usage and minimizing downtime in advanced manufacturing. Hence, enhancing operational efficiency.</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19999" y="445025"/>
            <a:ext cx="722272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2"/>
                </a:solidFill>
                <a:latin typeface="IBM Plex Mono"/>
                <a:ea typeface="IBM Plex Mono"/>
                <a:cs typeface="IBM Plex Mono"/>
                <a:sym typeface="IBM Plex Mono"/>
              </a:rPr>
              <a:t>Data Exploring &amp; Cleaning</a:t>
            </a:r>
            <a:endParaRPr sz="3200" dirty="0">
              <a:solidFill>
                <a:schemeClr val="dk2"/>
              </a:solidFill>
              <a:latin typeface="IBM Plex Mono"/>
              <a:ea typeface="IBM Plex Mono"/>
              <a:cs typeface="IBM Plex Mono"/>
              <a:sym typeface="IBM Plex Mono"/>
            </a:endParaRPr>
          </a:p>
        </p:txBody>
      </p:sp>
      <p:sp>
        <p:nvSpPr>
          <p:cNvPr id="1469" name="Google Shape;1469;p37"/>
          <p:cNvSpPr txBox="1">
            <a:spLocks noGrp="1"/>
          </p:cNvSpPr>
          <p:nvPr>
            <p:ph type="subTitle" idx="1"/>
          </p:nvPr>
        </p:nvSpPr>
        <p:spPr>
          <a:xfrm>
            <a:off x="720000" y="1624251"/>
            <a:ext cx="2661000" cy="1224673"/>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 sz="1100" dirty="0"/>
              <a:t>Displayed first and last 5 rows</a:t>
            </a:r>
          </a:p>
          <a:p>
            <a:pPr marL="171450" lvl="0" indent="-171450" algn="l" rtl="0">
              <a:spcBef>
                <a:spcPts val="0"/>
              </a:spcBef>
              <a:spcAft>
                <a:spcPts val="0"/>
              </a:spcAft>
              <a:buFontTx/>
              <a:buChar char="-"/>
            </a:pPr>
            <a:r>
              <a:rPr lang="en" sz="1100" dirty="0"/>
              <a:t>Get insight on features data type</a:t>
            </a:r>
          </a:p>
          <a:p>
            <a:pPr marL="171450" lvl="0" indent="-171450" algn="l" rtl="0">
              <a:spcBef>
                <a:spcPts val="0"/>
              </a:spcBef>
              <a:spcAft>
                <a:spcPts val="0"/>
              </a:spcAft>
              <a:buFontTx/>
              <a:buChar char="-"/>
            </a:pPr>
            <a:r>
              <a:rPr lang="en" sz="1100" dirty="0"/>
              <a:t>Calculated basic statistics for each feature which includes mean, STD, min, max, etc.</a:t>
            </a:r>
            <a:endParaRPr sz="1100" dirty="0"/>
          </a:p>
        </p:txBody>
      </p:sp>
      <p:sp>
        <p:nvSpPr>
          <p:cNvPr id="1473" name="Google Shape;1473;p37"/>
          <p:cNvSpPr txBox="1">
            <a:spLocks noGrp="1"/>
          </p:cNvSpPr>
          <p:nvPr>
            <p:ph type="title" idx="5"/>
          </p:nvPr>
        </p:nvSpPr>
        <p:spPr>
          <a:xfrm>
            <a:off x="720002" y="1344774"/>
            <a:ext cx="2937597" cy="3141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1200" dirty="0"/>
              <a:t>1. General Information about data</a:t>
            </a:r>
            <a:endParaRPr sz="1200" dirty="0"/>
          </a:p>
        </p:txBody>
      </p:sp>
      <p:sp>
        <p:nvSpPr>
          <p:cNvPr id="1475" name="Google Shape;1475;p37"/>
          <p:cNvSpPr txBox="1">
            <a:spLocks noGrp="1"/>
          </p:cNvSpPr>
          <p:nvPr>
            <p:ph type="title" idx="7"/>
          </p:nvPr>
        </p:nvSpPr>
        <p:spPr>
          <a:xfrm>
            <a:off x="4366697" y="1344775"/>
            <a:ext cx="3163655" cy="2794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2. Cleaning data </a:t>
            </a:r>
            <a:endParaRPr sz="1200" dirty="0"/>
          </a:p>
        </p:txBody>
      </p:sp>
      <p:pic>
        <p:nvPicPr>
          <p:cNvPr id="11" name="Picture 10">
            <a:extLst>
              <a:ext uri="{FF2B5EF4-FFF2-40B4-BE49-F238E27FC236}">
                <a16:creationId xmlns:a16="http://schemas.microsoft.com/office/drawing/2014/main" id="{CA97FAE4-C1D2-564A-E7D6-A30FE13025C7}"/>
              </a:ext>
            </a:extLst>
          </p:cNvPr>
          <p:cNvPicPr>
            <a:picLocks noChangeAspect="1"/>
          </p:cNvPicPr>
          <p:nvPr/>
        </p:nvPicPr>
        <p:blipFill>
          <a:blip r:embed="rId3"/>
          <a:stretch>
            <a:fillRect/>
          </a:stretch>
        </p:blipFill>
        <p:spPr>
          <a:xfrm>
            <a:off x="809118" y="3018153"/>
            <a:ext cx="2571882" cy="342918"/>
          </a:xfrm>
          <a:prstGeom prst="rect">
            <a:avLst/>
          </a:prstGeom>
        </p:spPr>
      </p:pic>
      <p:pic>
        <p:nvPicPr>
          <p:cNvPr id="13" name="Picture 12">
            <a:extLst>
              <a:ext uri="{FF2B5EF4-FFF2-40B4-BE49-F238E27FC236}">
                <a16:creationId xmlns:a16="http://schemas.microsoft.com/office/drawing/2014/main" id="{3F98EABB-8934-115A-8002-395BC2744EE1}"/>
              </a:ext>
            </a:extLst>
          </p:cNvPr>
          <p:cNvPicPr>
            <a:picLocks noChangeAspect="1"/>
          </p:cNvPicPr>
          <p:nvPr/>
        </p:nvPicPr>
        <p:blipFill>
          <a:blip r:embed="rId4"/>
          <a:stretch>
            <a:fillRect/>
          </a:stretch>
        </p:blipFill>
        <p:spPr>
          <a:xfrm>
            <a:off x="809118" y="3510014"/>
            <a:ext cx="2330570" cy="304816"/>
          </a:xfrm>
          <a:prstGeom prst="rect">
            <a:avLst/>
          </a:prstGeom>
        </p:spPr>
      </p:pic>
      <p:pic>
        <p:nvPicPr>
          <p:cNvPr id="15" name="Picture 14">
            <a:extLst>
              <a:ext uri="{FF2B5EF4-FFF2-40B4-BE49-F238E27FC236}">
                <a16:creationId xmlns:a16="http://schemas.microsoft.com/office/drawing/2014/main" id="{720EE113-7008-B098-FBB0-C85B54AB37C6}"/>
              </a:ext>
            </a:extLst>
          </p:cNvPr>
          <p:cNvPicPr>
            <a:picLocks noChangeAspect="1"/>
          </p:cNvPicPr>
          <p:nvPr/>
        </p:nvPicPr>
        <p:blipFill>
          <a:blip r:embed="rId5"/>
          <a:stretch>
            <a:fillRect/>
          </a:stretch>
        </p:blipFill>
        <p:spPr>
          <a:xfrm>
            <a:off x="809118" y="3962642"/>
            <a:ext cx="2463927" cy="330217"/>
          </a:xfrm>
          <a:prstGeom prst="rect">
            <a:avLst/>
          </a:prstGeom>
        </p:spPr>
      </p:pic>
      <p:pic>
        <p:nvPicPr>
          <p:cNvPr id="17" name="Picture 16">
            <a:extLst>
              <a:ext uri="{FF2B5EF4-FFF2-40B4-BE49-F238E27FC236}">
                <a16:creationId xmlns:a16="http://schemas.microsoft.com/office/drawing/2014/main" id="{34F2E43C-4D15-44F1-7653-116DA36F385E}"/>
              </a:ext>
            </a:extLst>
          </p:cNvPr>
          <p:cNvPicPr>
            <a:picLocks noChangeAspect="1"/>
          </p:cNvPicPr>
          <p:nvPr/>
        </p:nvPicPr>
        <p:blipFill>
          <a:blip r:embed="rId6"/>
          <a:stretch>
            <a:fillRect/>
          </a:stretch>
        </p:blipFill>
        <p:spPr>
          <a:xfrm>
            <a:off x="809118" y="4535004"/>
            <a:ext cx="787440" cy="419122"/>
          </a:xfrm>
          <a:prstGeom prst="rect">
            <a:avLst/>
          </a:prstGeom>
        </p:spPr>
      </p:pic>
      <p:pic>
        <p:nvPicPr>
          <p:cNvPr id="19" name="Picture 18">
            <a:extLst>
              <a:ext uri="{FF2B5EF4-FFF2-40B4-BE49-F238E27FC236}">
                <a16:creationId xmlns:a16="http://schemas.microsoft.com/office/drawing/2014/main" id="{7B76AA55-BA67-FCFA-9C6B-6C1068EC55FC}"/>
              </a:ext>
            </a:extLst>
          </p:cNvPr>
          <p:cNvPicPr>
            <a:picLocks noChangeAspect="1"/>
          </p:cNvPicPr>
          <p:nvPr/>
        </p:nvPicPr>
        <p:blipFill>
          <a:blip r:embed="rId7"/>
          <a:stretch>
            <a:fillRect/>
          </a:stretch>
        </p:blipFill>
        <p:spPr>
          <a:xfrm>
            <a:off x="1794817" y="4545101"/>
            <a:ext cx="1586183" cy="404982"/>
          </a:xfrm>
          <a:prstGeom prst="rect">
            <a:avLst/>
          </a:prstGeom>
        </p:spPr>
      </p:pic>
      <p:sp>
        <p:nvSpPr>
          <p:cNvPr id="30" name="Google Shape;1469;p37">
            <a:extLst>
              <a:ext uri="{FF2B5EF4-FFF2-40B4-BE49-F238E27FC236}">
                <a16:creationId xmlns:a16="http://schemas.microsoft.com/office/drawing/2014/main" id="{B39D0E46-F2E2-1FC0-788C-70EFB4DA5EE8}"/>
              </a:ext>
            </a:extLst>
          </p:cNvPr>
          <p:cNvSpPr txBox="1">
            <a:spLocks/>
          </p:cNvSpPr>
          <p:nvPr/>
        </p:nvSpPr>
        <p:spPr>
          <a:xfrm>
            <a:off x="4395529" y="1624246"/>
            <a:ext cx="2856917" cy="1224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171450" indent="-171450">
              <a:buFontTx/>
              <a:buChar char="-"/>
            </a:pPr>
            <a:r>
              <a:rPr lang="en-US" sz="1100" dirty="0"/>
              <a:t>Conducted a check for missing values and removed rows containing the missing data. </a:t>
            </a:r>
          </a:p>
          <a:p>
            <a:pPr marL="171450" indent="-171450">
              <a:buFontTx/>
              <a:buChar char="-"/>
            </a:pPr>
            <a:r>
              <a:rPr lang="en-US" sz="1100" dirty="0"/>
              <a:t>Checked for duplicates but there was none.</a:t>
            </a:r>
          </a:p>
        </p:txBody>
      </p:sp>
      <p:pic>
        <p:nvPicPr>
          <p:cNvPr id="32" name="Picture 31">
            <a:extLst>
              <a:ext uri="{FF2B5EF4-FFF2-40B4-BE49-F238E27FC236}">
                <a16:creationId xmlns:a16="http://schemas.microsoft.com/office/drawing/2014/main" id="{94BDCB93-9153-3868-61E0-6B2F82DAA803}"/>
              </a:ext>
            </a:extLst>
          </p:cNvPr>
          <p:cNvPicPr>
            <a:picLocks noChangeAspect="1"/>
          </p:cNvPicPr>
          <p:nvPr/>
        </p:nvPicPr>
        <p:blipFill>
          <a:blip r:embed="rId8"/>
          <a:stretch>
            <a:fillRect/>
          </a:stretch>
        </p:blipFill>
        <p:spPr>
          <a:xfrm>
            <a:off x="7370925" y="1250421"/>
            <a:ext cx="1522063" cy="3196996"/>
          </a:xfrm>
          <a:prstGeom prst="rect">
            <a:avLst/>
          </a:prstGeom>
        </p:spPr>
      </p:pic>
      <p:pic>
        <p:nvPicPr>
          <p:cNvPr id="34" name="Picture 33">
            <a:extLst>
              <a:ext uri="{FF2B5EF4-FFF2-40B4-BE49-F238E27FC236}">
                <a16:creationId xmlns:a16="http://schemas.microsoft.com/office/drawing/2014/main" id="{54E9877C-450E-FDB2-A6C6-346E5F40B563}"/>
              </a:ext>
            </a:extLst>
          </p:cNvPr>
          <p:cNvPicPr>
            <a:picLocks noChangeAspect="1"/>
          </p:cNvPicPr>
          <p:nvPr/>
        </p:nvPicPr>
        <p:blipFill>
          <a:blip r:embed="rId9"/>
          <a:stretch>
            <a:fillRect/>
          </a:stretch>
        </p:blipFill>
        <p:spPr>
          <a:xfrm>
            <a:off x="4366697" y="3494737"/>
            <a:ext cx="2749691" cy="1454225"/>
          </a:xfrm>
          <a:prstGeom prst="rect">
            <a:avLst/>
          </a:prstGeom>
        </p:spPr>
      </p:pic>
      <p:pic>
        <p:nvPicPr>
          <p:cNvPr id="36" name="Picture 35">
            <a:extLst>
              <a:ext uri="{FF2B5EF4-FFF2-40B4-BE49-F238E27FC236}">
                <a16:creationId xmlns:a16="http://schemas.microsoft.com/office/drawing/2014/main" id="{E1CA24E8-1FF2-C035-1E5C-460E6DCAD991}"/>
              </a:ext>
            </a:extLst>
          </p:cNvPr>
          <p:cNvPicPr>
            <a:picLocks noChangeAspect="1"/>
          </p:cNvPicPr>
          <p:nvPr/>
        </p:nvPicPr>
        <p:blipFill>
          <a:blip r:embed="rId10"/>
          <a:stretch>
            <a:fillRect/>
          </a:stretch>
        </p:blipFill>
        <p:spPr>
          <a:xfrm>
            <a:off x="4366697" y="2966456"/>
            <a:ext cx="1892397" cy="32386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Visualisation </a:t>
            </a:r>
            <a:endParaRPr dirty="0"/>
          </a:p>
        </p:txBody>
      </p:sp>
      <p:sp>
        <p:nvSpPr>
          <p:cNvPr id="1636" name="Google Shape;1636;p41"/>
          <p:cNvSpPr txBox="1">
            <a:spLocks noGrp="1"/>
          </p:cNvSpPr>
          <p:nvPr>
            <p:ph type="subTitle" idx="1"/>
          </p:nvPr>
        </p:nvSpPr>
        <p:spPr>
          <a:xfrm>
            <a:off x="3364440" y="1977473"/>
            <a:ext cx="2340300" cy="1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Created a heatmap to display the correlation matrix of the dataset, illustrating the strength between the features.</a:t>
            </a:r>
          </a:p>
        </p:txBody>
      </p:sp>
      <p:sp>
        <p:nvSpPr>
          <p:cNvPr id="1637" name="Google Shape;1637;p41"/>
          <p:cNvSpPr txBox="1">
            <a:spLocks noGrp="1"/>
          </p:cNvSpPr>
          <p:nvPr>
            <p:ph type="subTitle" idx="2"/>
          </p:nvPr>
        </p:nvSpPr>
        <p:spPr>
          <a:xfrm>
            <a:off x="836396" y="2025443"/>
            <a:ext cx="2340300" cy="1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 </a:t>
            </a:r>
            <a:r>
              <a:rPr lang="en-US" sz="1100" dirty="0"/>
              <a:t>Visualize the distribution of primary features for the three machines in the dataset</a:t>
            </a:r>
            <a:endParaRPr sz="1100" dirty="0"/>
          </a:p>
        </p:txBody>
      </p:sp>
      <p:sp>
        <p:nvSpPr>
          <p:cNvPr id="1638" name="Google Shape;1638;p41"/>
          <p:cNvSpPr txBox="1">
            <a:spLocks noGrp="1"/>
          </p:cNvSpPr>
          <p:nvPr>
            <p:ph type="subTitle" idx="3"/>
          </p:nvPr>
        </p:nvSpPr>
        <p:spPr>
          <a:xfrm>
            <a:off x="3364440" y="1626599"/>
            <a:ext cx="2340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2. Heatmap</a:t>
            </a:r>
            <a:endParaRPr sz="1200" dirty="0"/>
          </a:p>
        </p:txBody>
      </p:sp>
      <p:sp>
        <p:nvSpPr>
          <p:cNvPr id="1639" name="Google Shape;1639;p41"/>
          <p:cNvSpPr txBox="1">
            <a:spLocks noGrp="1"/>
          </p:cNvSpPr>
          <p:nvPr>
            <p:ph type="subTitle" idx="4"/>
          </p:nvPr>
        </p:nvSpPr>
        <p:spPr>
          <a:xfrm>
            <a:off x="836396" y="1626599"/>
            <a:ext cx="2340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1. Histogram</a:t>
            </a:r>
            <a:endParaRPr sz="1200" dirty="0"/>
          </a:p>
        </p:txBody>
      </p:sp>
      <p:pic>
        <p:nvPicPr>
          <p:cNvPr id="9" name="Graphic 8" descr="Bar chart with solid fill">
            <a:extLst>
              <a:ext uri="{FF2B5EF4-FFF2-40B4-BE49-F238E27FC236}">
                <a16:creationId xmlns:a16="http://schemas.microsoft.com/office/drawing/2014/main" id="{DC2B6D44-6829-EDF2-F7E9-919FC2EAD8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6396" y="1197051"/>
            <a:ext cx="491203" cy="491203"/>
          </a:xfrm>
          <a:prstGeom prst="rect">
            <a:avLst/>
          </a:prstGeom>
        </p:spPr>
      </p:pic>
      <p:pic>
        <p:nvPicPr>
          <p:cNvPr id="11" name="Picture 10">
            <a:extLst>
              <a:ext uri="{FF2B5EF4-FFF2-40B4-BE49-F238E27FC236}">
                <a16:creationId xmlns:a16="http://schemas.microsoft.com/office/drawing/2014/main" id="{E0A0BDBF-482E-F3BE-269E-4AE18CB2A121}"/>
              </a:ext>
            </a:extLst>
          </p:cNvPr>
          <p:cNvPicPr>
            <a:picLocks noChangeAspect="1"/>
          </p:cNvPicPr>
          <p:nvPr/>
        </p:nvPicPr>
        <p:blipFill>
          <a:blip r:embed="rId5"/>
          <a:stretch>
            <a:fillRect/>
          </a:stretch>
        </p:blipFill>
        <p:spPr>
          <a:xfrm>
            <a:off x="552716" y="2888571"/>
            <a:ext cx="2623980" cy="1665499"/>
          </a:xfrm>
          <a:prstGeom prst="rect">
            <a:avLst/>
          </a:prstGeom>
        </p:spPr>
      </p:pic>
      <p:pic>
        <p:nvPicPr>
          <p:cNvPr id="17" name="Graphic 16" descr="Table with solid fill">
            <a:extLst>
              <a:ext uri="{FF2B5EF4-FFF2-40B4-BE49-F238E27FC236}">
                <a16:creationId xmlns:a16="http://schemas.microsoft.com/office/drawing/2014/main" id="{08A845A5-74DF-B3C2-940D-AC5BB87EEB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63459" y="1193403"/>
            <a:ext cx="491203" cy="491203"/>
          </a:xfrm>
          <a:prstGeom prst="rect">
            <a:avLst/>
          </a:prstGeom>
        </p:spPr>
      </p:pic>
      <p:pic>
        <p:nvPicPr>
          <p:cNvPr id="19" name="Picture 18">
            <a:extLst>
              <a:ext uri="{FF2B5EF4-FFF2-40B4-BE49-F238E27FC236}">
                <a16:creationId xmlns:a16="http://schemas.microsoft.com/office/drawing/2014/main" id="{07815E13-8B11-19A0-4FE2-A4F85D947728}"/>
              </a:ext>
            </a:extLst>
          </p:cNvPr>
          <p:cNvPicPr>
            <a:picLocks noChangeAspect="1"/>
          </p:cNvPicPr>
          <p:nvPr/>
        </p:nvPicPr>
        <p:blipFill>
          <a:blip r:embed="rId8"/>
          <a:stretch>
            <a:fillRect/>
          </a:stretch>
        </p:blipFill>
        <p:spPr>
          <a:xfrm>
            <a:off x="3460376" y="2980279"/>
            <a:ext cx="2340300" cy="1573791"/>
          </a:xfrm>
          <a:prstGeom prst="rect">
            <a:avLst/>
          </a:prstGeom>
        </p:spPr>
      </p:pic>
      <p:sp>
        <p:nvSpPr>
          <p:cNvPr id="20" name="Google Shape;1638;p41">
            <a:extLst>
              <a:ext uri="{FF2B5EF4-FFF2-40B4-BE49-F238E27FC236}">
                <a16:creationId xmlns:a16="http://schemas.microsoft.com/office/drawing/2014/main" id="{8709E5B8-6004-19B5-1B03-96E6C39051D7}"/>
              </a:ext>
            </a:extLst>
          </p:cNvPr>
          <p:cNvSpPr txBox="1">
            <a:spLocks/>
          </p:cNvSpPr>
          <p:nvPr/>
        </p:nvSpPr>
        <p:spPr>
          <a:xfrm>
            <a:off x="5892484" y="1623143"/>
            <a:ext cx="23403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SG" sz="1200" dirty="0"/>
              <a:t>3. Boxplot</a:t>
            </a:r>
          </a:p>
        </p:txBody>
      </p:sp>
      <p:pic>
        <p:nvPicPr>
          <p:cNvPr id="22" name="Graphic 21" descr="Statistics with solid fill">
            <a:extLst>
              <a:ext uri="{FF2B5EF4-FFF2-40B4-BE49-F238E27FC236}">
                <a16:creationId xmlns:a16="http://schemas.microsoft.com/office/drawing/2014/main" id="{AFEF7888-D851-CD3C-9CF6-4E97F3CF225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26198" y="1195031"/>
            <a:ext cx="491203" cy="491203"/>
          </a:xfrm>
          <a:prstGeom prst="rect">
            <a:avLst/>
          </a:prstGeom>
        </p:spPr>
      </p:pic>
      <p:sp>
        <p:nvSpPr>
          <p:cNvPr id="26" name="TextBox 25">
            <a:extLst>
              <a:ext uri="{FF2B5EF4-FFF2-40B4-BE49-F238E27FC236}">
                <a16:creationId xmlns:a16="http://schemas.microsoft.com/office/drawing/2014/main" id="{BC3ED781-5D56-8012-85ED-CC451B541E78}"/>
              </a:ext>
            </a:extLst>
          </p:cNvPr>
          <p:cNvSpPr txBox="1"/>
          <p:nvPr/>
        </p:nvSpPr>
        <p:spPr>
          <a:xfrm>
            <a:off x="5892483" y="2025443"/>
            <a:ext cx="3134975" cy="600164"/>
          </a:xfrm>
          <a:prstGeom prst="rect">
            <a:avLst/>
          </a:prstGeom>
          <a:noFill/>
        </p:spPr>
        <p:txBody>
          <a:bodyPr wrap="square">
            <a:spAutoFit/>
          </a:bodyPr>
          <a:lstStyle/>
          <a:p>
            <a:r>
              <a:rPr lang="en-US" sz="1100" dirty="0">
                <a:latin typeface="Poppins" panose="00000500000000000000" pitchFamily="2" charset="0"/>
                <a:cs typeface="Poppins" panose="00000500000000000000" pitchFamily="2" charset="0"/>
              </a:rPr>
              <a:t>- Displaying the distribution of values across different machines. Also, help identify outliers.</a:t>
            </a:r>
            <a:endParaRPr lang="en-SG" sz="1100" dirty="0">
              <a:latin typeface="Poppins" panose="00000500000000000000" pitchFamily="2" charset="0"/>
              <a:cs typeface="Poppins" panose="00000500000000000000" pitchFamily="2" charset="0"/>
            </a:endParaRPr>
          </a:p>
        </p:txBody>
      </p:sp>
      <p:pic>
        <p:nvPicPr>
          <p:cNvPr id="28" name="Picture 27">
            <a:extLst>
              <a:ext uri="{FF2B5EF4-FFF2-40B4-BE49-F238E27FC236}">
                <a16:creationId xmlns:a16="http://schemas.microsoft.com/office/drawing/2014/main" id="{65C2B560-AFAC-EC17-6DA7-2D876C7DE08B}"/>
              </a:ext>
            </a:extLst>
          </p:cNvPr>
          <p:cNvPicPr>
            <a:picLocks noChangeAspect="1"/>
          </p:cNvPicPr>
          <p:nvPr/>
        </p:nvPicPr>
        <p:blipFill>
          <a:blip r:embed="rId11"/>
          <a:stretch>
            <a:fillRect/>
          </a:stretch>
        </p:blipFill>
        <p:spPr>
          <a:xfrm>
            <a:off x="5963459" y="2571750"/>
            <a:ext cx="2627825" cy="1351786"/>
          </a:xfrm>
          <a:prstGeom prst="rect">
            <a:avLst/>
          </a:prstGeom>
        </p:spPr>
      </p:pic>
      <p:pic>
        <p:nvPicPr>
          <p:cNvPr id="30" name="Picture 29">
            <a:extLst>
              <a:ext uri="{FF2B5EF4-FFF2-40B4-BE49-F238E27FC236}">
                <a16:creationId xmlns:a16="http://schemas.microsoft.com/office/drawing/2014/main" id="{CFC9DBB6-2717-5555-BAEE-34A81028B079}"/>
              </a:ext>
            </a:extLst>
          </p:cNvPr>
          <p:cNvPicPr>
            <a:picLocks noChangeAspect="1"/>
          </p:cNvPicPr>
          <p:nvPr/>
        </p:nvPicPr>
        <p:blipFill>
          <a:blip r:embed="rId12"/>
          <a:stretch>
            <a:fillRect/>
          </a:stretch>
        </p:blipFill>
        <p:spPr>
          <a:xfrm>
            <a:off x="5913662" y="3916096"/>
            <a:ext cx="2623980" cy="11074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Visualisation </a:t>
            </a:r>
            <a:endParaRPr dirty="0"/>
          </a:p>
        </p:txBody>
      </p:sp>
      <p:sp>
        <p:nvSpPr>
          <p:cNvPr id="1636" name="Google Shape;1636;p41"/>
          <p:cNvSpPr txBox="1">
            <a:spLocks noGrp="1"/>
          </p:cNvSpPr>
          <p:nvPr>
            <p:ph type="subTitle" idx="1"/>
          </p:nvPr>
        </p:nvSpPr>
        <p:spPr>
          <a:xfrm>
            <a:off x="4876428" y="2038294"/>
            <a:ext cx="2340300" cy="88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A donut chart to visualize the distribution of values for the column ‘machine’</a:t>
            </a:r>
          </a:p>
        </p:txBody>
      </p:sp>
      <p:sp>
        <p:nvSpPr>
          <p:cNvPr id="1637" name="Google Shape;1637;p41"/>
          <p:cNvSpPr txBox="1">
            <a:spLocks noGrp="1"/>
          </p:cNvSpPr>
          <p:nvPr>
            <p:ph type="subTitle" idx="2"/>
          </p:nvPr>
        </p:nvSpPr>
        <p:spPr>
          <a:xfrm>
            <a:off x="836395" y="2025443"/>
            <a:ext cx="3735605" cy="1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 </a:t>
            </a:r>
            <a:r>
              <a:rPr lang="en-US" sz="1100" dirty="0"/>
              <a:t>Generated histograms for each key data point, displaying the distribution of values across the entire dataset with both frequency counts and a kernel density estimate (KDE) for each feature. Each subplot represents a different key data point.</a:t>
            </a:r>
            <a:endParaRPr sz="1100" dirty="0"/>
          </a:p>
        </p:txBody>
      </p:sp>
      <p:sp>
        <p:nvSpPr>
          <p:cNvPr id="1638" name="Google Shape;1638;p41"/>
          <p:cNvSpPr txBox="1">
            <a:spLocks noGrp="1"/>
          </p:cNvSpPr>
          <p:nvPr>
            <p:ph type="subTitle" idx="3"/>
          </p:nvPr>
        </p:nvSpPr>
        <p:spPr>
          <a:xfrm>
            <a:off x="4876428" y="1635994"/>
            <a:ext cx="2340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5. Donut Chart</a:t>
            </a:r>
            <a:endParaRPr sz="1200" dirty="0"/>
          </a:p>
        </p:txBody>
      </p:sp>
      <p:sp>
        <p:nvSpPr>
          <p:cNvPr id="1639" name="Google Shape;1639;p41"/>
          <p:cNvSpPr txBox="1">
            <a:spLocks noGrp="1"/>
          </p:cNvSpPr>
          <p:nvPr>
            <p:ph type="subTitle" idx="4"/>
          </p:nvPr>
        </p:nvSpPr>
        <p:spPr>
          <a:xfrm>
            <a:off x="836396" y="1626599"/>
            <a:ext cx="2340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4. Histograms</a:t>
            </a:r>
            <a:endParaRPr sz="1200" dirty="0"/>
          </a:p>
        </p:txBody>
      </p:sp>
      <p:pic>
        <p:nvPicPr>
          <p:cNvPr id="9" name="Graphic 8" descr="Bar chart with solid fill">
            <a:extLst>
              <a:ext uri="{FF2B5EF4-FFF2-40B4-BE49-F238E27FC236}">
                <a16:creationId xmlns:a16="http://schemas.microsoft.com/office/drawing/2014/main" id="{DC2B6D44-6829-EDF2-F7E9-919FC2EAD8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6396" y="1197051"/>
            <a:ext cx="491203" cy="491203"/>
          </a:xfrm>
          <a:prstGeom prst="rect">
            <a:avLst/>
          </a:prstGeom>
        </p:spPr>
      </p:pic>
      <p:pic>
        <p:nvPicPr>
          <p:cNvPr id="22" name="Graphic 21" descr="Statistics with solid fill">
            <a:extLst>
              <a:ext uri="{FF2B5EF4-FFF2-40B4-BE49-F238E27FC236}">
                <a16:creationId xmlns:a16="http://schemas.microsoft.com/office/drawing/2014/main" id="{AFEF7888-D851-CD3C-9CF6-4E97F3CF22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76426" y="1181833"/>
            <a:ext cx="491203" cy="491203"/>
          </a:xfrm>
          <a:prstGeom prst="rect">
            <a:avLst/>
          </a:prstGeom>
        </p:spPr>
      </p:pic>
      <p:pic>
        <p:nvPicPr>
          <p:cNvPr id="3" name="Picture 2">
            <a:extLst>
              <a:ext uri="{FF2B5EF4-FFF2-40B4-BE49-F238E27FC236}">
                <a16:creationId xmlns:a16="http://schemas.microsoft.com/office/drawing/2014/main" id="{3C2E43A8-0698-38B2-1203-9C31BAC9C571}"/>
              </a:ext>
            </a:extLst>
          </p:cNvPr>
          <p:cNvPicPr>
            <a:picLocks noChangeAspect="1"/>
          </p:cNvPicPr>
          <p:nvPr/>
        </p:nvPicPr>
        <p:blipFill>
          <a:blip r:embed="rId7"/>
          <a:stretch>
            <a:fillRect/>
          </a:stretch>
        </p:blipFill>
        <p:spPr>
          <a:xfrm>
            <a:off x="869185" y="3171984"/>
            <a:ext cx="2903565" cy="1022495"/>
          </a:xfrm>
          <a:prstGeom prst="rect">
            <a:avLst/>
          </a:prstGeom>
        </p:spPr>
      </p:pic>
      <p:pic>
        <p:nvPicPr>
          <p:cNvPr id="5" name="Picture 4">
            <a:extLst>
              <a:ext uri="{FF2B5EF4-FFF2-40B4-BE49-F238E27FC236}">
                <a16:creationId xmlns:a16="http://schemas.microsoft.com/office/drawing/2014/main" id="{2F231815-6CBD-134B-B188-F1BB55C8DA12}"/>
              </a:ext>
            </a:extLst>
          </p:cNvPr>
          <p:cNvPicPr>
            <a:picLocks noChangeAspect="1"/>
          </p:cNvPicPr>
          <p:nvPr/>
        </p:nvPicPr>
        <p:blipFill>
          <a:blip r:embed="rId8"/>
          <a:stretch>
            <a:fillRect/>
          </a:stretch>
        </p:blipFill>
        <p:spPr>
          <a:xfrm>
            <a:off x="1513485" y="4121005"/>
            <a:ext cx="3009206" cy="1022495"/>
          </a:xfrm>
          <a:prstGeom prst="rect">
            <a:avLst/>
          </a:prstGeom>
        </p:spPr>
      </p:pic>
      <p:pic>
        <p:nvPicPr>
          <p:cNvPr id="7" name="Picture 6">
            <a:extLst>
              <a:ext uri="{FF2B5EF4-FFF2-40B4-BE49-F238E27FC236}">
                <a16:creationId xmlns:a16="http://schemas.microsoft.com/office/drawing/2014/main" id="{4DB6F0B3-0E59-D7CB-2CAC-A39EA1126F5D}"/>
              </a:ext>
            </a:extLst>
          </p:cNvPr>
          <p:cNvPicPr>
            <a:picLocks noChangeAspect="1"/>
          </p:cNvPicPr>
          <p:nvPr/>
        </p:nvPicPr>
        <p:blipFill>
          <a:blip r:embed="rId9"/>
          <a:stretch>
            <a:fillRect/>
          </a:stretch>
        </p:blipFill>
        <p:spPr>
          <a:xfrm>
            <a:off x="4942230" y="3232117"/>
            <a:ext cx="3332585" cy="1301335"/>
          </a:xfrm>
          <a:prstGeom prst="rect">
            <a:avLst/>
          </a:prstGeom>
        </p:spPr>
      </p:pic>
      <p:pic>
        <p:nvPicPr>
          <p:cNvPr id="10" name="Picture 9">
            <a:extLst>
              <a:ext uri="{FF2B5EF4-FFF2-40B4-BE49-F238E27FC236}">
                <a16:creationId xmlns:a16="http://schemas.microsoft.com/office/drawing/2014/main" id="{2C112D8A-61B9-0ABA-39D8-081B200E199D}"/>
              </a:ext>
            </a:extLst>
          </p:cNvPr>
          <p:cNvPicPr>
            <a:picLocks noChangeAspect="1"/>
          </p:cNvPicPr>
          <p:nvPr/>
        </p:nvPicPr>
        <p:blipFill>
          <a:blip r:embed="rId10"/>
          <a:stretch>
            <a:fillRect/>
          </a:stretch>
        </p:blipFill>
        <p:spPr>
          <a:xfrm>
            <a:off x="7067359" y="1439409"/>
            <a:ext cx="1499435" cy="1543863"/>
          </a:xfrm>
          <a:prstGeom prst="rect">
            <a:avLst/>
          </a:prstGeom>
        </p:spPr>
      </p:pic>
    </p:spTree>
    <p:extLst>
      <p:ext uri="{BB962C8B-B14F-4D97-AF65-F5344CB8AC3E}">
        <p14:creationId xmlns:p14="http://schemas.microsoft.com/office/powerpoint/2010/main" val="7740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3" name="Google Shape;1733;p43"/>
          <p:cNvSpPr txBox="1">
            <a:spLocks noGrp="1"/>
          </p:cNvSpPr>
          <p:nvPr>
            <p:ph type="subTitle" idx="2"/>
          </p:nvPr>
        </p:nvSpPr>
        <p:spPr>
          <a:xfrm>
            <a:off x="5030971" y="1632251"/>
            <a:ext cx="3673758" cy="170262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sz="1100" dirty="0"/>
              <a:t>Centered the data around zero and scaled it to have unit variance, making features comparable when they have different units or scales.</a:t>
            </a:r>
          </a:p>
          <a:p>
            <a:pPr marL="171450" lvl="0" indent="-171450" algn="l" rtl="0">
              <a:spcBef>
                <a:spcPts val="0"/>
              </a:spcBef>
              <a:spcAft>
                <a:spcPts val="0"/>
              </a:spcAft>
              <a:buFontTx/>
              <a:buChar char="-"/>
            </a:pPr>
            <a:r>
              <a:rPr lang="en-US" sz="1100" dirty="0"/>
              <a:t>Scaling ensure that each feature contributes equally to the analysis and prevents features with larger ranges from disproportionately influencing the results.</a:t>
            </a:r>
          </a:p>
          <a:p>
            <a:pPr marL="171450" lvl="0" indent="-171450" algn="l" rtl="0">
              <a:spcBef>
                <a:spcPts val="0"/>
              </a:spcBef>
              <a:spcAft>
                <a:spcPts val="0"/>
              </a:spcAft>
              <a:buFontTx/>
              <a:buChar char="-"/>
            </a:pPr>
            <a:endParaRPr lang="en-US" sz="1100" dirty="0"/>
          </a:p>
        </p:txBody>
      </p:sp>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Pre-Processing</a:t>
            </a:r>
            <a:endParaRPr dirty="0"/>
          </a:p>
        </p:txBody>
      </p:sp>
      <p:sp>
        <p:nvSpPr>
          <p:cNvPr id="1736" name="Google Shape;1736;p43"/>
          <p:cNvSpPr txBox="1">
            <a:spLocks noGrp="1"/>
          </p:cNvSpPr>
          <p:nvPr>
            <p:ph type="subTitle" idx="5"/>
          </p:nvPr>
        </p:nvSpPr>
        <p:spPr>
          <a:xfrm>
            <a:off x="720000" y="1226651"/>
            <a:ext cx="2677603"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1. Removing extreme outlier</a:t>
            </a:r>
            <a:endParaRPr sz="1200" dirty="0"/>
          </a:p>
        </p:txBody>
      </p:sp>
      <p:sp>
        <p:nvSpPr>
          <p:cNvPr id="1737" name="Google Shape;1737;p43"/>
          <p:cNvSpPr txBox="1">
            <a:spLocks noGrp="1"/>
          </p:cNvSpPr>
          <p:nvPr>
            <p:ph type="subTitle" idx="6"/>
          </p:nvPr>
        </p:nvSpPr>
        <p:spPr>
          <a:xfrm>
            <a:off x="5030971" y="1226651"/>
            <a:ext cx="21021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2. Scaling</a:t>
            </a:r>
            <a:endParaRPr sz="1200" dirty="0"/>
          </a:p>
        </p:txBody>
      </p:sp>
      <p:sp>
        <p:nvSpPr>
          <p:cNvPr id="1741" name="Google Shape;1741;p43"/>
          <p:cNvSpPr txBox="1">
            <a:spLocks noGrp="1"/>
          </p:cNvSpPr>
          <p:nvPr>
            <p:ph type="subTitle" idx="1"/>
          </p:nvPr>
        </p:nvSpPr>
        <p:spPr>
          <a:xfrm>
            <a:off x="745132" y="1632251"/>
            <a:ext cx="4104774" cy="1534123"/>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sz="1100" dirty="0"/>
              <a:t>Identified and removed extreme outliers from a dataset using the Interquartile Range (IQR) method for each specified feature.</a:t>
            </a:r>
          </a:p>
          <a:p>
            <a:pPr marL="171450" lvl="0" indent="-171450" algn="l" rtl="0">
              <a:spcBef>
                <a:spcPts val="0"/>
              </a:spcBef>
              <a:spcAft>
                <a:spcPts val="0"/>
              </a:spcAft>
              <a:buFontTx/>
              <a:buChar char="-"/>
            </a:pPr>
            <a:r>
              <a:rPr lang="en-US" sz="1100" dirty="0"/>
              <a:t>By removing extreme values, you can improve the accuracy and reliability of the anomaly detection process, leading to better insights and model performance.</a:t>
            </a:r>
          </a:p>
        </p:txBody>
      </p:sp>
      <p:pic>
        <p:nvPicPr>
          <p:cNvPr id="11" name="Picture 10">
            <a:extLst>
              <a:ext uri="{FF2B5EF4-FFF2-40B4-BE49-F238E27FC236}">
                <a16:creationId xmlns:a16="http://schemas.microsoft.com/office/drawing/2014/main" id="{CA82EBB1-9DE1-F224-1344-66BEC6329753}"/>
              </a:ext>
            </a:extLst>
          </p:cNvPr>
          <p:cNvPicPr>
            <a:picLocks noChangeAspect="1"/>
          </p:cNvPicPr>
          <p:nvPr/>
        </p:nvPicPr>
        <p:blipFill>
          <a:blip r:embed="rId3"/>
          <a:stretch>
            <a:fillRect/>
          </a:stretch>
        </p:blipFill>
        <p:spPr>
          <a:xfrm>
            <a:off x="745132" y="3065955"/>
            <a:ext cx="3915846" cy="714945"/>
          </a:xfrm>
          <a:prstGeom prst="rect">
            <a:avLst/>
          </a:prstGeom>
        </p:spPr>
      </p:pic>
      <p:pic>
        <p:nvPicPr>
          <p:cNvPr id="13" name="Picture 12">
            <a:extLst>
              <a:ext uri="{FF2B5EF4-FFF2-40B4-BE49-F238E27FC236}">
                <a16:creationId xmlns:a16="http://schemas.microsoft.com/office/drawing/2014/main" id="{160FD062-EDFF-BA22-5A13-CFB574517D43}"/>
              </a:ext>
            </a:extLst>
          </p:cNvPr>
          <p:cNvPicPr>
            <a:picLocks noChangeAspect="1"/>
          </p:cNvPicPr>
          <p:nvPr/>
        </p:nvPicPr>
        <p:blipFill>
          <a:blip r:embed="rId4"/>
          <a:stretch>
            <a:fillRect/>
          </a:stretch>
        </p:blipFill>
        <p:spPr>
          <a:xfrm>
            <a:off x="720000" y="3868722"/>
            <a:ext cx="3590386" cy="1264538"/>
          </a:xfrm>
          <a:prstGeom prst="rect">
            <a:avLst/>
          </a:prstGeom>
        </p:spPr>
      </p:pic>
      <p:pic>
        <p:nvPicPr>
          <p:cNvPr id="19" name="Picture 18">
            <a:extLst>
              <a:ext uri="{FF2B5EF4-FFF2-40B4-BE49-F238E27FC236}">
                <a16:creationId xmlns:a16="http://schemas.microsoft.com/office/drawing/2014/main" id="{430FB281-1AED-D82E-9139-7A89181A1815}"/>
              </a:ext>
            </a:extLst>
          </p:cNvPr>
          <p:cNvPicPr>
            <a:picLocks noChangeAspect="1"/>
          </p:cNvPicPr>
          <p:nvPr/>
        </p:nvPicPr>
        <p:blipFill>
          <a:blip r:embed="rId5"/>
          <a:stretch>
            <a:fillRect/>
          </a:stretch>
        </p:blipFill>
        <p:spPr>
          <a:xfrm>
            <a:off x="5256502" y="3431271"/>
            <a:ext cx="3448227" cy="571529"/>
          </a:xfrm>
          <a:prstGeom prst="rect">
            <a:avLst/>
          </a:prstGeom>
        </p:spPr>
      </p:pic>
      <p:pic>
        <p:nvPicPr>
          <p:cNvPr id="21" name="Picture 20">
            <a:extLst>
              <a:ext uri="{FF2B5EF4-FFF2-40B4-BE49-F238E27FC236}">
                <a16:creationId xmlns:a16="http://schemas.microsoft.com/office/drawing/2014/main" id="{C26B6DBC-58DA-7C1C-B67D-2D4AB98EB68E}"/>
              </a:ext>
            </a:extLst>
          </p:cNvPr>
          <p:cNvPicPr>
            <a:picLocks noChangeAspect="1"/>
          </p:cNvPicPr>
          <p:nvPr/>
        </p:nvPicPr>
        <p:blipFill>
          <a:blip r:embed="rId6"/>
          <a:stretch>
            <a:fillRect/>
          </a:stretch>
        </p:blipFill>
        <p:spPr>
          <a:xfrm>
            <a:off x="5192335" y="4052782"/>
            <a:ext cx="3673758" cy="6741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Modelling: DBSCAN</a:t>
            </a:r>
            <a:endParaRPr dirty="0"/>
          </a:p>
        </p:txBody>
      </p:sp>
      <p:sp>
        <p:nvSpPr>
          <p:cNvPr id="1669" name="Google Shape;1669;p42"/>
          <p:cNvSpPr txBox="1">
            <a:spLocks noGrp="1"/>
          </p:cNvSpPr>
          <p:nvPr>
            <p:ph type="subTitle" idx="1"/>
          </p:nvPr>
        </p:nvSpPr>
        <p:spPr>
          <a:xfrm>
            <a:off x="785682" y="1931996"/>
            <a:ext cx="3916947" cy="96632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 sz="1100" dirty="0"/>
              <a:t>Applied DBSCAN algorithm with params of eps=2, min_samples=61 to detect clusters.</a:t>
            </a:r>
          </a:p>
          <a:p>
            <a:pPr marL="171450" lvl="0" indent="-171450" algn="l" rtl="0">
              <a:spcBef>
                <a:spcPts val="0"/>
              </a:spcBef>
              <a:spcAft>
                <a:spcPts val="0"/>
              </a:spcAft>
              <a:buFontTx/>
              <a:buChar char="-"/>
            </a:pPr>
            <a:r>
              <a:rPr lang="en-US" sz="1100" dirty="0"/>
              <a:t>Visualized the results using PCA to reduce the dimensions to 2 components.</a:t>
            </a:r>
          </a:p>
        </p:txBody>
      </p:sp>
      <p:sp>
        <p:nvSpPr>
          <p:cNvPr id="1670" name="Google Shape;1670;p42"/>
          <p:cNvSpPr txBox="1">
            <a:spLocks noGrp="1"/>
          </p:cNvSpPr>
          <p:nvPr>
            <p:ph type="subTitle" idx="2"/>
          </p:nvPr>
        </p:nvSpPr>
        <p:spPr>
          <a:xfrm>
            <a:off x="5078548" y="1980347"/>
            <a:ext cx="3714388" cy="181604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sz="1100" dirty="0"/>
              <a:t>Used a k-nearest neighbors approach to determine the optimal value of ‘eps’ for DBSCAN.</a:t>
            </a:r>
          </a:p>
          <a:p>
            <a:pPr marL="171450" lvl="0" indent="-171450" algn="l" rtl="0">
              <a:spcBef>
                <a:spcPts val="0"/>
              </a:spcBef>
              <a:spcAft>
                <a:spcPts val="0"/>
              </a:spcAft>
              <a:buFontTx/>
              <a:buChar char="-"/>
            </a:pPr>
            <a:r>
              <a:rPr lang="en-US" sz="1100" dirty="0"/>
              <a:t>Plotted the sorted k-nearest neighbor distances to identify the "elbow" point, suggesting the best eps value. </a:t>
            </a:r>
          </a:p>
          <a:p>
            <a:pPr marL="171450" lvl="0" indent="-171450" algn="l" rtl="0">
              <a:spcBef>
                <a:spcPts val="0"/>
              </a:spcBef>
              <a:spcAft>
                <a:spcPts val="0"/>
              </a:spcAft>
              <a:buFontTx/>
              <a:buChar char="-"/>
            </a:pPr>
            <a:endParaRPr lang="en" sz="1200" dirty="0"/>
          </a:p>
          <a:p>
            <a:pPr marL="171450" lvl="0" indent="-171450" algn="l" rtl="0">
              <a:spcBef>
                <a:spcPts val="0"/>
              </a:spcBef>
              <a:spcAft>
                <a:spcPts val="0"/>
              </a:spcAft>
              <a:buFontTx/>
              <a:buChar char="-"/>
            </a:pPr>
            <a:endParaRPr sz="1200" dirty="0"/>
          </a:p>
        </p:txBody>
      </p:sp>
      <p:sp>
        <p:nvSpPr>
          <p:cNvPr id="1672" name="Google Shape;1672;p42"/>
          <p:cNvSpPr txBox="1">
            <a:spLocks noGrp="1"/>
          </p:cNvSpPr>
          <p:nvPr>
            <p:ph type="subTitle" idx="4"/>
          </p:nvPr>
        </p:nvSpPr>
        <p:spPr>
          <a:xfrm>
            <a:off x="795471" y="1582224"/>
            <a:ext cx="2325279"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1. Initial Model Set-Up</a:t>
            </a:r>
            <a:endParaRPr sz="1200" dirty="0"/>
          </a:p>
        </p:txBody>
      </p:sp>
      <p:sp>
        <p:nvSpPr>
          <p:cNvPr id="1673" name="Google Shape;1673;p42"/>
          <p:cNvSpPr txBox="1">
            <a:spLocks noGrp="1"/>
          </p:cNvSpPr>
          <p:nvPr>
            <p:ph type="subTitle" idx="5"/>
          </p:nvPr>
        </p:nvSpPr>
        <p:spPr>
          <a:xfrm>
            <a:off x="5078548" y="1578047"/>
            <a:ext cx="3328773"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2. Hyper Parameter tuning</a:t>
            </a:r>
            <a:endParaRPr sz="1200" dirty="0"/>
          </a:p>
        </p:txBody>
      </p:sp>
      <p:grpSp>
        <p:nvGrpSpPr>
          <p:cNvPr id="1699" name="Google Shape;1699;p42"/>
          <p:cNvGrpSpPr/>
          <p:nvPr/>
        </p:nvGrpSpPr>
        <p:grpSpPr>
          <a:xfrm>
            <a:off x="5160191" y="1114873"/>
            <a:ext cx="424242" cy="424241"/>
            <a:chOff x="2335403" y="748460"/>
            <a:chExt cx="477313" cy="406392"/>
          </a:xfrm>
          <a:solidFill>
            <a:srgbClr val="0070C0"/>
          </a:solidFill>
        </p:grpSpPr>
        <p:sp>
          <p:nvSpPr>
            <p:cNvPr id="1700" name="Google Shape;1700;p42"/>
            <p:cNvSpPr/>
            <p:nvPr/>
          </p:nvSpPr>
          <p:spPr>
            <a:xfrm>
              <a:off x="2419697" y="928793"/>
              <a:ext cx="35044" cy="13676"/>
            </a:xfrm>
            <a:custGeom>
              <a:avLst/>
              <a:gdLst/>
              <a:ahLst/>
              <a:cxnLst/>
              <a:rect l="l" t="t" r="r" b="b"/>
              <a:pathLst>
                <a:path w="925" h="361" extrusionOk="0">
                  <a:moveTo>
                    <a:pt x="199" y="0"/>
                  </a:moveTo>
                  <a:cubicBezTo>
                    <a:pt x="102" y="0"/>
                    <a:pt x="17" y="69"/>
                    <a:pt x="10" y="164"/>
                  </a:cubicBezTo>
                  <a:cubicBezTo>
                    <a:pt x="1" y="272"/>
                    <a:pt x="85" y="361"/>
                    <a:pt x="189" y="361"/>
                  </a:cubicBezTo>
                  <a:lnTo>
                    <a:pt x="728" y="361"/>
                  </a:lnTo>
                  <a:cubicBezTo>
                    <a:pt x="823" y="361"/>
                    <a:pt x="908" y="291"/>
                    <a:pt x="916" y="197"/>
                  </a:cubicBezTo>
                  <a:cubicBezTo>
                    <a:pt x="924" y="89"/>
                    <a:pt x="841" y="0"/>
                    <a:pt x="7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2"/>
            <p:cNvSpPr/>
            <p:nvPr/>
          </p:nvSpPr>
          <p:spPr>
            <a:xfrm>
              <a:off x="2466106" y="928793"/>
              <a:ext cx="51713" cy="13676"/>
            </a:xfrm>
            <a:custGeom>
              <a:avLst/>
              <a:gdLst/>
              <a:ahLst/>
              <a:cxnLst/>
              <a:rect l="l" t="t" r="r" b="b"/>
              <a:pathLst>
                <a:path w="1365" h="361" extrusionOk="0">
                  <a:moveTo>
                    <a:pt x="197" y="0"/>
                  </a:moveTo>
                  <a:cubicBezTo>
                    <a:pt x="102" y="0"/>
                    <a:pt x="17" y="69"/>
                    <a:pt x="8" y="164"/>
                  </a:cubicBezTo>
                  <a:cubicBezTo>
                    <a:pt x="0" y="272"/>
                    <a:pt x="84" y="361"/>
                    <a:pt x="189" y="361"/>
                  </a:cubicBezTo>
                  <a:lnTo>
                    <a:pt x="1166" y="361"/>
                  </a:lnTo>
                  <a:cubicBezTo>
                    <a:pt x="1262" y="361"/>
                    <a:pt x="1347" y="291"/>
                    <a:pt x="1354" y="197"/>
                  </a:cubicBezTo>
                  <a:cubicBezTo>
                    <a:pt x="1365" y="89"/>
                    <a:pt x="1281" y="0"/>
                    <a:pt x="11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2"/>
            <p:cNvSpPr/>
            <p:nvPr/>
          </p:nvSpPr>
          <p:spPr>
            <a:xfrm>
              <a:off x="2420152" y="900266"/>
              <a:ext cx="80354" cy="13676"/>
            </a:xfrm>
            <a:custGeom>
              <a:avLst/>
              <a:gdLst/>
              <a:ahLst/>
              <a:cxnLst/>
              <a:rect l="l" t="t" r="r" b="b"/>
              <a:pathLst>
                <a:path w="2121" h="361" extrusionOk="0">
                  <a:moveTo>
                    <a:pt x="198" y="0"/>
                  </a:moveTo>
                  <a:cubicBezTo>
                    <a:pt x="103" y="0"/>
                    <a:pt x="17" y="70"/>
                    <a:pt x="10" y="165"/>
                  </a:cubicBezTo>
                  <a:cubicBezTo>
                    <a:pt x="0" y="270"/>
                    <a:pt x="84" y="361"/>
                    <a:pt x="189" y="361"/>
                  </a:cubicBezTo>
                  <a:lnTo>
                    <a:pt x="1922" y="361"/>
                  </a:lnTo>
                  <a:cubicBezTo>
                    <a:pt x="2017" y="361"/>
                    <a:pt x="2103" y="291"/>
                    <a:pt x="2111" y="197"/>
                  </a:cubicBezTo>
                  <a:cubicBezTo>
                    <a:pt x="2120" y="89"/>
                    <a:pt x="2036" y="0"/>
                    <a:pt x="19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2"/>
            <p:cNvSpPr/>
            <p:nvPr/>
          </p:nvSpPr>
          <p:spPr>
            <a:xfrm>
              <a:off x="2419659" y="871700"/>
              <a:ext cx="35044" cy="13676"/>
            </a:xfrm>
            <a:custGeom>
              <a:avLst/>
              <a:gdLst/>
              <a:ahLst/>
              <a:cxnLst/>
              <a:rect l="l" t="t" r="r" b="b"/>
              <a:pathLst>
                <a:path w="925" h="361" extrusionOk="0">
                  <a:moveTo>
                    <a:pt x="198" y="0"/>
                  </a:moveTo>
                  <a:cubicBezTo>
                    <a:pt x="102" y="0"/>
                    <a:pt x="17" y="70"/>
                    <a:pt x="9" y="165"/>
                  </a:cubicBezTo>
                  <a:cubicBezTo>
                    <a:pt x="1" y="271"/>
                    <a:pt x="84" y="360"/>
                    <a:pt x="189" y="360"/>
                  </a:cubicBezTo>
                  <a:lnTo>
                    <a:pt x="726" y="360"/>
                  </a:lnTo>
                  <a:cubicBezTo>
                    <a:pt x="823" y="360"/>
                    <a:pt x="908" y="291"/>
                    <a:pt x="915" y="197"/>
                  </a:cubicBezTo>
                  <a:cubicBezTo>
                    <a:pt x="924" y="89"/>
                    <a:pt x="841" y="0"/>
                    <a:pt x="7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2"/>
            <p:cNvSpPr/>
            <p:nvPr/>
          </p:nvSpPr>
          <p:spPr>
            <a:xfrm>
              <a:off x="2466485" y="871700"/>
              <a:ext cx="84597" cy="13676"/>
            </a:xfrm>
            <a:custGeom>
              <a:avLst/>
              <a:gdLst/>
              <a:ahLst/>
              <a:cxnLst/>
              <a:rect l="l" t="t" r="r" b="b"/>
              <a:pathLst>
                <a:path w="2233" h="361" extrusionOk="0">
                  <a:moveTo>
                    <a:pt x="197" y="0"/>
                  </a:moveTo>
                  <a:cubicBezTo>
                    <a:pt x="102" y="0"/>
                    <a:pt x="17" y="70"/>
                    <a:pt x="9" y="165"/>
                  </a:cubicBezTo>
                  <a:cubicBezTo>
                    <a:pt x="1" y="271"/>
                    <a:pt x="83" y="360"/>
                    <a:pt x="188" y="360"/>
                  </a:cubicBezTo>
                  <a:lnTo>
                    <a:pt x="2035" y="360"/>
                  </a:lnTo>
                  <a:cubicBezTo>
                    <a:pt x="2130" y="360"/>
                    <a:pt x="2216" y="291"/>
                    <a:pt x="2223" y="197"/>
                  </a:cubicBezTo>
                  <a:cubicBezTo>
                    <a:pt x="2232" y="89"/>
                    <a:pt x="2149" y="0"/>
                    <a:pt x="20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2"/>
            <p:cNvSpPr/>
            <p:nvPr/>
          </p:nvSpPr>
          <p:spPr>
            <a:xfrm>
              <a:off x="2428714" y="978953"/>
              <a:ext cx="61828" cy="72171"/>
            </a:xfrm>
            <a:custGeom>
              <a:avLst/>
              <a:gdLst/>
              <a:ahLst/>
              <a:cxnLst/>
              <a:rect l="l" t="t" r="r" b="b"/>
              <a:pathLst>
                <a:path w="1632" h="1905" extrusionOk="0">
                  <a:moveTo>
                    <a:pt x="821" y="648"/>
                  </a:moveTo>
                  <a:lnTo>
                    <a:pt x="1015" y="1167"/>
                  </a:lnTo>
                  <a:lnTo>
                    <a:pt x="623" y="1167"/>
                  </a:lnTo>
                  <a:lnTo>
                    <a:pt x="821" y="648"/>
                  </a:lnTo>
                  <a:close/>
                  <a:moveTo>
                    <a:pt x="820" y="0"/>
                  </a:moveTo>
                  <a:cubicBezTo>
                    <a:pt x="730" y="0"/>
                    <a:pt x="650" y="54"/>
                    <a:pt x="616" y="136"/>
                  </a:cubicBezTo>
                  <a:cubicBezTo>
                    <a:pt x="616" y="137"/>
                    <a:pt x="615" y="138"/>
                    <a:pt x="615" y="141"/>
                  </a:cubicBezTo>
                  <a:lnTo>
                    <a:pt x="37" y="1655"/>
                  </a:lnTo>
                  <a:cubicBezTo>
                    <a:pt x="0" y="1757"/>
                    <a:pt x="60" y="1855"/>
                    <a:pt x="146" y="1891"/>
                  </a:cubicBezTo>
                  <a:cubicBezTo>
                    <a:pt x="166" y="1899"/>
                    <a:pt x="187" y="1903"/>
                    <a:pt x="208" y="1903"/>
                  </a:cubicBezTo>
                  <a:cubicBezTo>
                    <a:pt x="282" y="1903"/>
                    <a:pt x="357" y="1856"/>
                    <a:pt x="383" y="1786"/>
                  </a:cubicBezTo>
                  <a:lnTo>
                    <a:pt x="481" y="1528"/>
                  </a:lnTo>
                  <a:lnTo>
                    <a:pt x="1155" y="1528"/>
                  </a:lnTo>
                  <a:lnTo>
                    <a:pt x="1251" y="1786"/>
                  </a:lnTo>
                  <a:cubicBezTo>
                    <a:pt x="1279" y="1860"/>
                    <a:pt x="1349" y="1905"/>
                    <a:pt x="1423" y="1905"/>
                  </a:cubicBezTo>
                  <a:cubicBezTo>
                    <a:pt x="1444" y="1905"/>
                    <a:pt x="1466" y="1901"/>
                    <a:pt x="1488" y="1893"/>
                  </a:cubicBezTo>
                  <a:cubicBezTo>
                    <a:pt x="1584" y="1858"/>
                    <a:pt x="1631" y="1750"/>
                    <a:pt x="1596" y="1656"/>
                  </a:cubicBezTo>
                  <a:lnTo>
                    <a:pt x="1024" y="142"/>
                  </a:lnTo>
                  <a:cubicBezTo>
                    <a:pt x="1024" y="139"/>
                    <a:pt x="1022" y="137"/>
                    <a:pt x="1022" y="136"/>
                  </a:cubicBezTo>
                  <a:cubicBezTo>
                    <a:pt x="988" y="54"/>
                    <a:pt x="909" y="0"/>
                    <a:pt x="8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2"/>
            <p:cNvSpPr/>
            <p:nvPr/>
          </p:nvSpPr>
          <p:spPr>
            <a:xfrm>
              <a:off x="2492701" y="998388"/>
              <a:ext cx="48265" cy="52660"/>
            </a:xfrm>
            <a:custGeom>
              <a:avLst/>
              <a:gdLst/>
              <a:ahLst/>
              <a:cxnLst/>
              <a:rect l="l" t="t" r="r" b="b"/>
              <a:pathLst>
                <a:path w="1274" h="1390" extrusionOk="0">
                  <a:moveTo>
                    <a:pt x="654" y="430"/>
                  </a:moveTo>
                  <a:cubicBezTo>
                    <a:pt x="801" y="430"/>
                    <a:pt x="919" y="549"/>
                    <a:pt x="919" y="696"/>
                  </a:cubicBezTo>
                  <a:cubicBezTo>
                    <a:pt x="919" y="842"/>
                    <a:pt x="801" y="961"/>
                    <a:pt x="654" y="961"/>
                  </a:cubicBezTo>
                  <a:cubicBezTo>
                    <a:pt x="508" y="961"/>
                    <a:pt x="388" y="842"/>
                    <a:pt x="388" y="696"/>
                  </a:cubicBezTo>
                  <a:cubicBezTo>
                    <a:pt x="388" y="549"/>
                    <a:pt x="508" y="430"/>
                    <a:pt x="654" y="430"/>
                  </a:cubicBezTo>
                  <a:close/>
                  <a:moveTo>
                    <a:pt x="1089" y="1"/>
                  </a:moveTo>
                  <a:cubicBezTo>
                    <a:pt x="1008" y="1"/>
                    <a:pt x="941" y="52"/>
                    <a:pt x="916" y="123"/>
                  </a:cubicBezTo>
                  <a:cubicBezTo>
                    <a:pt x="832" y="83"/>
                    <a:pt x="736" y="59"/>
                    <a:pt x="635" y="59"/>
                  </a:cubicBezTo>
                  <a:cubicBezTo>
                    <a:pt x="623" y="59"/>
                    <a:pt x="611" y="59"/>
                    <a:pt x="599" y="60"/>
                  </a:cubicBezTo>
                  <a:cubicBezTo>
                    <a:pt x="267" y="81"/>
                    <a:pt x="1" y="366"/>
                    <a:pt x="5" y="699"/>
                  </a:cubicBezTo>
                  <a:cubicBezTo>
                    <a:pt x="7" y="1049"/>
                    <a:pt x="291" y="1331"/>
                    <a:pt x="640" y="1331"/>
                  </a:cubicBezTo>
                  <a:cubicBezTo>
                    <a:pt x="739" y="1331"/>
                    <a:pt x="831" y="1309"/>
                    <a:pt x="916" y="1267"/>
                  </a:cubicBezTo>
                  <a:cubicBezTo>
                    <a:pt x="941" y="1339"/>
                    <a:pt x="1009" y="1389"/>
                    <a:pt x="1088" y="1389"/>
                  </a:cubicBezTo>
                  <a:cubicBezTo>
                    <a:pt x="1101" y="1389"/>
                    <a:pt x="1114" y="1388"/>
                    <a:pt x="1128" y="1385"/>
                  </a:cubicBezTo>
                  <a:cubicBezTo>
                    <a:pt x="1214" y="1367"/>
                    <a:pt x="1273" y="1288"/>
                    <a:pt x="1273" y="1200"/>
                  </a:cubicBezTo>
                  <a:lnTo>
                    <a:pt x="1273" y="190"/>
                  </a:lnTo>
                  <a:cubicBezTo>
                    <a:pt x="1273" y="102"/>
                    <a:pt x="1214" y="22"/>
                    <a:pt x="1128" y="5"/>
                  </a:cubicBezTo>
                  <a:cubicBezTo>
                    <a:pt x="1115" y="2"/>
                    <a:pt x="1101" y="1"/>
                    <a:pt x="10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2"/>
            <p:cNvSpPr/>
            <p:nvPr/>
          </p:nvSpPr>
          <p:spPr>
            <a:xfrm>
              <a:off x="2597264" y="977437"/>
              <a:ext cx="36635" cy="75164"/>
            </a:xfrm>
            <a:custGeom>
              <a:avLst/>
              <a:gdLst/>
              <a:ahLst/>
              <a:cxnLst/>
              <a:rect l="l" t="t" r="r" b="b"/>
              <a:pathLst>
                <a:path w="967" h="1984" extrusionOk="0">
                  <a:moveTo>
                    <a:pt x="771" y="0"/>
                  </a:moveTo>
                  <a:cubicBezTo>
                    <a:pt x="467" y="0"/>
                    <a:pt x="217" y="223"/>
                    <a:pt x="217" y="497"/>
                  </a:cubicBezTo>
                  <a:lnTo>
                    <a:pt x="217" y="731"/>
                  </a:lnTo>
                  <a:cubicBezTo>
                    <a:pt x="205" y="788"/>
                    <a:pt x="181" y="807"/>
                    <a:pt x="142" y="820"/>
                  </a:cubicBezTo>
                  <a:cubicBezTo>
                    <a:pt x="83" y="841"/>
                    <a:pt x="35" y="890"/>
                    <a:pt x="23" y="950"/>
                  </a:cubicBezTo>
                  <a:cubicBezTo>
                    <a:pt x="1" y="1042"/>
                    <a:pt x="53" y="1134"/>
                    <a:pt x="139" y="1162"/>
                  </a:cubicBezTo>
                  <a:cubicBezTo>
                    <a:pt x="180" y="1177"/>
                    <a:pt x="205" y="1194"/>
                    <a:pt x="217" y="1252"/>
                  </a:cubicBezTo>
                  <a:lnTo>
                    <a:pt x="217" y="1487"/>
                  </a:lnTo>
                  <a:cubicBezTo>
                    <a:pt x="217" y="1758"/>
                    <a:pt x="462" y="1979"/>
                    <a:pt x="764" y="1983"/>
                  </a:cubicBezTo>
                  <a:cubicBezTo>
                    <a:pt x="765" y="1983"/>
                    <a:pt x="766" y="1983"/>
                    <a:pt x="766" y="1983"/>
                  </a:cubicBezTo>
                  <a:cubicBezTo>
                    <a:pt x="854" y="1983"/>
                    <a:pt x="934" y="1921"/>
                    <a:pt x="948" y="1833"/>
                  </a:cubicBezTo>
                  <a:cubicBezTo>
                    <a:pt x="966" y="1719"/>
                    <a:pt x="880" y="1623"/>
                    <a:pt x="770" y="1623"/>
                  </a:cubicBezTo>
                  <a:cubicBezTo>
                    <a:pt x="666" y="1623"/>
                    <a:pt x="578" y="1561"/>
                    <a:pt x="578" y="1487"/>
                  </a:cubicBezTo>
                  <a:lnTo>
                    <a:pt x="578" y="1235"/>
                  </a:lnTo>
                  <a:cubicBezTo>
                    <a:pt x="578" y="1225"/>
                    <a:pt x="577" y="1214"/>
                    <a:pt x="576" y="1204"/>
                  </a:cubicBezTo>
                  <a:cubicBezTo>
                    <a:pt x="560" y="1116"/>
                    <a:pt x="530" y="1047"/>
                    <a:pt x="490" y="992"/>
                  </a:cubicBezTo>
                  <a:cubicBezTo>
                    <a:pt x="530" y="937"/>
                    <a:pt x="560" y="868"/>
                    <a:pt x="576" y="780"/>
                  </a:cubicBezTo>
                  <a:cubicBezTo>
                    <a:pt x="577" y="769"/>
                    <a:pt x="578" y="759"/>
                    <a:pt x="578" y="748"/>
                  </a:cubicBezTo>
                  <a:lnTo>
                    <a:pt x="578" y="497"/>
                  </a:lnTo>
                  <a:cubicBezTo>
                    <a:pt x="578" y="425"/>
                    <a:pt x="661" y="365"/>
                    <a:pt x="764" y="361"/>
                  </a:cubicBezTo>
                  <a:cubicBezTo>
                    <a:pt x="859" y="359"/>
                    <a:pt x="944" y="287"/>
                    <a:pt x="951" y="192"/>
                  </a:cubicBezTo>
                  <a:cubicBezTo>
                    <a:pt x="958" y="87"/>
                    <a:pt x="875" y="0"/>
                    <a:pt x="7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2"/>
            <p:cNvSpPr/>
            <p:nvPr/>
          </p:nvSpPr>
          <p:spPr>
            <a:xfrm>
              <a:off x="2692507" y="977513"/>
              <a:ext cx="36673" cy="75126"/>
            </a:xfrm>
            <a:custGeom>
              <a:avLst/>
              <a:gdLst/>
              <a:ahLst/>
              <a:cxnLst/>
              <a:rect l="l" t="t" r="r" b="b"/>
              <a:pathLst>
                <a:path w="968" h="1983" extrusionOk="0">
                  <a:moveTo>
                    <a:pt x="200" y="0"/>
                  </a:moveTo>
                  <a:cubicBezTo>
                    <a:pt x="113" y="0"/>
                    <a:pt x="34" y="63"/>
                    <a:pt x="20" y="149"/>
                  </a:cubicBezTo>
                  <a:cubicBezTo>
                    <a:pt x="0" y="263"/>
                    <a:pt x="88" y="360"/>
                    <a:pt x="198" y="360"/>
                  </a:cubicBezTo>
                  <a:cubicBezTo>
                    <a:pt x="303" y="360"/>
                    <a:pt x="390" y="422"/>
                    <a:pt x="390" y="496"/>
                  </a:cubicBezTo>
                  <a:lnTo>
                    <a:pt x="390" y="749"/>
                  </a:lnTo>
                  <a:cubicBezTo>
                    <a:pt x="390" y="760"/>
                    <a:pt x="392" y="770"/>
                    <a:pt x="393" y="781"/>
                  </a:cubicBezTo>
                  <a:cubicBezTo>
                    <a:pt x="409" y="868"/>
                    <a:pt x="439" y="936"/>
                    <a:pt x="478" y="991"/>
                  </a:cubicBezTo>
                  <a:cubicBezTo>
                    <a:pt x="440" y="1045"/>
                    <a:pt x="409" y="1114"/>
                    <a:pt x="393" y="1202"/>
                  </a:cubicBezTo>
                  <a:cubicBezTo>
                    <a:pt x="390" y="1211"/>
                    <a:pt x="390" y="1222"/>
                    <a:pt x="390" y="1232"/>
                  </a:cubicBezTo>
                  <a:lnTo>
                    <a:pt x="390" y="1485"/>
                  </a:lnTo>
                  <a:cubicBezTo>
                    <a:pt x="390" y="1557"/>
                    <a:pt x="305" y="1618"/>
                    <a:pt x="204" y="1621"/>
                  </a:cubicBezTo>
                  <a:cubicBezTo>
                    <a:pt x="109" y="1623"/>
                    <a:pt x="23" y="1694"/>
                    <a:pt x="18" y="1789"/>
                  </a:cubicBezTo>
                  <a:cubicBezTo>
                    <a:pt x="12" y="1894"/>
                    <a:pt x="95" y="1982"/>
                    <a:pt x="198" y="1982"/>
                  </a:cubicBezTo>
                  <a:cubicBezTo>
                    <a:pt x="503" y="1982"/>
                    <a:pt x="751" y="1759"/>
                    <a:pt x="751" y="1486"/>
                  </a:cubicBezTo>
                  <a:lnTo>
                    <a:pt x="751" y="1251"/>
                  </a:lnTo>
                  <a:cubicBezTo>
                    <a:pt x="765" y="1196"/>
                    <a:pt x="788" y="1176"/>
                    <a:pt x="828" y="1162"/>
                  </a:cubicBezTo>
                  <a:cubicBezTo>
                    <a:pt x="886" y="1141"/>
                    <a:pt x="933" y="1093"/>
                    <a:pt x="947" y="1033"/>
                  </a:cubicBezTo>
                  <a:cubicBezTo>
                    <a:pt x="968" y="940"/>
                    <a:pt x="916" y="850"/>
                    <a:pt x="829" y="821"/>
                  </a:cubicBezTo>
                  <a:cubicBezTo>
                    <a:pt x="788" y="806"/>
                    <a:pt x="764" y="788"/>
                    <a:pt x="750" y="730"/>
                  </a:cubicBezTo>
                  <a:lnTo>
                    <a:pt x="750" y="496"/>
                  </a:lnTo>
                  <a:cubicBezTo>
                    <a:pt x="750" y="226"/>
                    <a:pt x="505" y="4"/>
                    <a:pt x="204" y="0"/>
                  </a:cubicBezTo>
                  <a:cubicBezTo>
                    <a:pt x="203" y="0"/>
                    <a:pt x="202" y="0"/>
                    <a:pt x="2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2"/>
            <p:cNvSpPr/>
            <p:nvPr/>
          </p:nvSpPr>
          <p:spPr>
            <a:xfrm>
              <a:off x="2643749" y="978536"/>
              <a:ext cx="39249" cy="72891"/>
            </a:xfrm>
            <a:custGeom>
              <a:avLst/>
              <a:gdLst/>
              <a:ahLst/>
              <a:cxnLst/>
              <a:rect l="l" t="t" r="r" b="b"/>
              <a:pathLst>
                <a:path w="1036" h="1924" extrusionOk="0">
                  <a:moveTo>
                    <a:pt x="826" y="0"/>
                  </a:moveTo>
                  <a:cubicBezTo>
                    <a:pt x="753" y="0"/>
                    <a:pt x="683" y="44"/>
                    <a:pt x="655" y="117"/>
                  </a:cubicBezTo>
                  <a:lnTo>
                    <a:pt x="37" y="1671"/>
                  </a:lnTo>
                  <a:cubicBezTo>
                    <a:pt x="0" y="1765"/>
                    <a:pt x="46" y="1872"/>
                    <a:pt x="140" y="1911"/>
                  </a:cubicBezTo>
                  <a:cubicBezTo>
                    <a:pt x="162" y="1919"/>
                    <a:pt x="186" y="1924"/>
                    <a:pt x="208" y="1924"/>
                  </a:cubicBezTo>
                  <a:cubicBezTo>
                    <a:pt x="282" y="1924"/>
                    <a:pt x="351" y="1880"/>
                    <a:pt x="380" y="1807"/>
                  </a:cubicBezTo>
                  <a:lnTo>
                    <a:pt x="998" y="253"/>
                  </a:lnTo>
                  <a:cubicBezTo>
                    <a:pt x="1036" y="159"/>
                    <a:pt x="990" y="52"/>
                    <a:pt x="894" y="13"/>
                  </a:cubicBezTo>
                  <a:cubicBezTo>
                    <a:pt x="872" y="4"/>
                    <a:pt x="849" y="0"/>
                    <a:pt x="8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2"/>
            <p:cNvSpPr/>
            <p:nvPr/>
          </p:nvSpPr>
          <p:spPr>
            <a:xfrm>
              <a:off x="2335403" y="748460"/>
              <a:ext cx="477313" cy="406392"/>
            </a:xfrm>
            <a:custGeom>
              <a:avLst/>
              <a:gdLst/>
              <a:ahLst/>
              <a:cxnLst/>
              <a:rect l="l" t="t" r="r" b="b"/>
              <a:pathLst>
                <a:path w="12599" h="10727" extrusionOk="0">
                  <a:moveTo>
                    <a:pt x="10849" y="378"/>
                  </a:moveTo>
                  <a:cubicBezTo>
                    <a:pt x="10913" y="378"/>
                    <a:pt x="10994" y="438"/>
                    <a:pt x="11079" y="499"/>
                  </a:cubicBezTo>
                  <a:cubicBezTo>
                    <a:pt x="11240" y="616"/>
                    <a:pt x="11385" y="675"/>
                    <a:pt x="11582" y="707"/>
                  </a:cubicBezTo>
                  <a:cubicBezTo>
                    <a:pt x="11680" y="723"/>
                    <a:pt x="11781" y="740"/>
                    <a:pt x="11823" y="781"/>
                  </a:cubicBezTo>
                  <a:cubicBezTo>
                    <a:pt x="11864" y="823"/>
                    <a:pt x="11882" y="925"/>
                    <a:pt x="11898" y="1022"/>
                  </a:cubicBezTo>
                  <a:cubicBezTo>
                    <a:pt x="11929" y="1211"/>
                    <a:pt x="11994" y="1371"/>
                    <a:pt x="12105" y="1525"/>
                  </a:cubicBezTo>
                  <a:cubicBezTo>
                    <a:pt x="12167" y="1611"/>
                    <a:pt x="12226" y="1692"/>
                    <a:pt x="12226" y="1755"/>
                  </a:cubicBezTo>
                  <a:cubicBezTo>
                    <a:pt x="12226" y="1820"/>
                    <a:pt x="12167" y="1901"/>
                    <a:pt x="12105" y="1986"/>
                  </a:cubicBezTo>
                  <a:cubicBezTo>
                    <a:pt x="11993" y="2142"/>
                    <a:pt x="11929" y="2300"/>
                    <a:pt x="11898" y="2489"/>
                  </a:cubicBezTo>
                  <a:cubicBezTo>
                    <a:pt x="11880" y="2587"/>
                    <a:pt x="11864" y="2688"/>
                    <a:pt x="11823" y="2730"/>
                  </a:cubicBezTo>
                  <a:cubicBezTo>
                    <a:pt x="11781" y="2771"/>
                    <a:pt x="11680" y="2789"/>
                    <a:pt x="11582" y="2805"/>
                  </a:cubicBezTo>
                  <a:cubicBezTo>
                    <a:pt x="11385" y="2837"/>
                    <a:pt x="11241" y="2895"/>
                    <a:pt x="11079" y="3012"/>
                  </a:cubicBezTo>
                  <a:cubicBezTo>
                    <a:pt x="10994" y="3074"/>
                    <a:pt x="10913" y="3133"/>
                    <a:pt x="10849" y="3133"/>
                  </a:cubicBezTo>
                  <a:cubicBezTo>
                    <a:pt x="10785" y="3133"/>
                    <a:pt x="10704" y="3074"/>
                    <a:pt x="10618" y="3012"/>
                  </a:cubicBezTo>
                  <a:cubicBezTo>
                    <a:pt x="10459" y="2897"/>
                    <a:pt x="10311" y="2837"/>
                    <a:pt x="10115" y="2805"/>
                  </a:cubicBezTo>
                  <a:cubicBezTo>
                    <a:pt x="10018" y="2787"/>
                    <a:pt x="9916" y="2771"/>
                    <a:pt x="9875" y="2730"/>
                  </a:cubicBezTo>
                  <a:cubicBezTo>
                    <a:pt x="9833" y="2688"/>
                    <a:pt x="9816" y="2587"/>
                    <a:pt x="9800" y="2489"/>
                  </a:cubicBezTo>
                  <a:cubicBezTo>
                    <a:pt x="9769" y="2300"/>
                    <a:pt x="9705" y="2141"/>
                    <a:pt x="9592" y="1986"/>
                  </a:cubicBezTo>
                  <a:cubicBezTo>
                    <a:pt x="9531" y="1901"/>
                    <a:pt x="9472" y="1820"/>
                    <a:pt x="9472" y="1755"/>
                  </a:cubicBezTo>
                  <a:cubicBezTo>
                    <a:pt x="9472" y="1691"/>
                    <a:pt x="9531" y="1611"/>
                    <a:pt x="9592" y="1525"/>
                  </a:cubicBezTo>
                  <a:cubicBezTo>
                    <a:pt x="9709" y="1365"/>
                    <a:pt x="9768" y="1218"/>
                    <a:pt x="9800" y="1022"/>
                  </a:cubicBezTo>
                  <a:cubicBezTo>
                    <a:pt x="9816" y="925"/>
                    <a:pt x="9833" y="823"/>
                    <a:pt x="9875" y="781"/>
                  </a:cubicBezTo>
                  <a:cubicBezTo>
                    <a:pt x="9916" y="740"/>
                    <a:pt x="10018" y="723"/>
                    <a:pt x="10115" y="707"/>
                  </a:cubicBezTo>
                  <a:cubicBezTo>
                    <a:pt x="10309" y="675"/>
                    <a:pt x="10459" y="614"/>
                    <a:pt x="10618" y="499"/>
                  </a:cubicBezTo>
                  <a:cubicBezTo>
                    <a:pt x="10704" y="438"/>
                    <a:pt x="10785" y="378"/>
                    <a:pt x="10849" y="378"/>
                  </a:cubicBezTo>
                  <a:close/>
                  <a:moveTo>
                    <a:pt x="2977" y="2945"/>
                  </a:moveTo>
                  <a:cubicBezTo>
                    <a:pt x="4233" y="2945"/>
                    <a:pt x="6113" y="2946"/>
                    <a:pt x="6113" y="2946"/>
                  </a:cubicBezTo>
                  <a:lnTo>
                    <a:pt x="6113" y="5416"/>
                  </a:lnTo>
                  <a:lnTo>
                    <a:pt x="1788" y="5416"/>
                  </a:lnTo>
                  <a:lnTo>
                    <a:pt x="1788" y="3053"/>
                  </a:lnTo>
                  <a:cubicBezTo>
                    <a:pt x="1788" y="3002"/>
                    <a:pt x="1824" y="2957"/>
                    <a:pt x="1875" y="2946"/>
                  </a:cubicBezTo>
                  <a:cubicBezTo>
                    <a:pt x="1877" y="2946"/>
                    <a:pt x="2349" y="2945"/>
                    <a:pt x="2977" y="2945"/>
                  </a:cubicBezTo>
                  <a:close/>
                  <a:moveTo>
                    <a:pt x="9578" y="2959"/>
                  </a:moveTo>
                  <a:cubicBezTo>
                    <a:pt x="9585" y="2968"/>
                    <a:pt x="9595" y="2979"/>
                    <a:pt x="9604" y="2988"/>
                  </a:cubicBezTo>
                  <a:cubicBezTo>
                    <a:pt x="9730" y="3112"/>
                    <a:pt x="9898" y="3140"/>
                    <a:pt x="10045" y="3164"/>
                  </a:cubicBezTo>
                  <a:cubicBezTo>
                    <a:pt x="10186" y="3188"/>
                    <a:pt x="10277" y="3224"/>
                    <a:pt x="10393" y="3307"/>
                  </a:cubicBezTo>
                  <a:cubicBezTo>
                    <a:pt x="10501" y="3384"/>
                    <a:pt x="10633" y="3478"/>
                    <a:pt x="10796" y="3494"/>
                  </a:cubicBezTo>
                  <a:lnTo>
                    <a:pt x="10796" y="4467"/>
                  </a:lnTo>
                  <a:lnTo>
                    <a:pt x="9910" y="3523"/>
                  </a:lnTo>
                  <a:cubicBezTo>
                    <a:pt x="9874" y="3485"/>
                    <a:pt x="9824" y="3465"/>
                    <a:pt x="9775" y="3465"/>
                  </a:cubicBezTo>
                  <a:cubicBezTo>
                    <a:pt x="9730" y="3465"/>
                    <a:pt x="9685" y="3481"/>
                    <a:pt x="9649" y="3514"/>
                  </a:cubicBezTo>
                  <a:lnTo>
                    <a:pt x="8559" y="4515"/>
                  </a:lnTo>
                  <a:lnTo>
                    <a:pt x="8448" y="4396"/>
                  </a:lnTo>
                  <a:cubicBezTo>
                    <a:pt x="8416" y="4362"/>
                    <a:pt x="8373" y="4344"/>
                    <a:pt x="8328" y="4344"/>
                  </a:cubicBezTo>
                  <a:cubicBezTo>
                    <a:pt x="8316" y="4344"/>
                    <a:pt x="8303" y="4346"/>
                    <a:pt x="8290" y="4349"/>
                  </a:cubicBezTo>
                  <a:cubicBezTo>
                    <a:pt x="8134" y="4387"/>
                    <a:pt x="8097" y="4557"/>
                    <a:pt x="8189" y="4656"/>
                  </a:cubicBezTo>
                  <a:lnTo>
                    <a:pt x="8731" y="5233"/>
                  </a:lnTo>
                  <a:cubicBezTo>
                    <a:pt x="8767" y="5272"/>
                    <a:pt x="8816" y="5292"/>
                    <a:pt x="8866" y="5292"/>
                  </a:cubicBezTo>
                  <a:cubicBezTo>
                    <a:pt x="8944" y="5292"/>
                    <a:pt x="9023" y="5242"/>
                    <a:pt x="9050" y="5143"/>
                  </a:cubicBezTo>
                  <a:cubicBezTo>
                    <a:pt x="9064" y="5095"/>
                    <a:pt x="9042" y="5028"/>
                    <a:pt x="9009" y="4994"/>
                  </a:cubicBezTo>
                  <a:lnTo>
                    <a:pt x="8811" y="4784"/>
                  </a:lnTo>
                  <a:lnTo>
                    <a:pt x="9767" y="3907"/>
                  </a:lnTo>
                  <a:lnTo>
                    <a:pt x="10798" y="5005"/>
                  </a:lnTo>
                  <a:lnTo>
                    <a:pt x="10798" y="5418"/>
                  </a:lnTo>
                  <a:lnTo>
                    <a:pt x="6473" y="5418"/>
                  </a:lnTo>
                  <a:lnTo>
                    <a:pt x="6473" y="4835"/>
                  </a:lnTo>
                  <a:lnTo>
                    <a:pt x="7483" y="3907"/>
                  </a:lnTo>
                  <a:lnTo>
                    <a:pt x="7606" y="4038"/>
                  </a:lnTo>
                  <a:cubicBezTo>
                    <a:pt x="7642" y="4077"/>
                    <a:pt x="7692" y="4096"/>
                    <a:pt x="7741" y="4096"/>
                  </a:cubicBezTo>
                  <a:cubicBezTo>
                    <a:pt x="7786" y="4096"/>
                    <a:pt x="7831" y="4080"/>
                    <a:pt x="7867" y="4047"/>
                  </a:cubicBezTo>
                  <a:cubicBezTo>
                    <a:pt x="7941" y="3978"/>
                    <a:pt x="7945" y="3863"/>
                    <a:pt x="7876" y="3787"/>
                  </a:cubicBezTo>
                  <a:lnTo>
                    <a:pt x="7627" y="3523"/>
                  </a:lnTo>
                  <a:cubicBezTo>
                    <a:pt x="7591" y="3485"/>
                    <a:pt x="7541" y="3465"/>
                    <a:pt x="7492" y="3465"/>
                  </a:cubicBezTo>
                  <a:cubicBezTo>
                    <a:pt x="7447" y="3465"/>
                    <a:pt x="7402" y="3481"/>
                    <a:pt x="7366" y="3514"/>
                  </a:cubicBezTo>
                  <a:lnTo>
                    <a:pt x="6473" y="4335"/>
                  </a:lnTo>
                  <a:lnTo>
                    <a:pt x="6473" y="2959"/>
                  </a:lnTo>
                  <a:close/>
                  <a:moveTo>
                    <a:pt x="6113" y="5809"/>
                  </a:moveTo>
                  <a:lnTo>
                    <a:pt x="6113" y="8266"/>
                  </a:lnTo>
                  <a:lnTo>
                    <a:pt x="1903" y="8266"/>
                  </a:lnTo>
                  <a:cubicBezTo>
                    <a:pt x="1840" y="8266"/>
                    <a:pt x="1790" y="8216"/>
                    <a:pt x="1790" y="8153"/>
                  </a:cubicBezTo>
                  <a:lnTo>
                    <a:pt x="1790" y="5809"/>
                  </a:lnTo>
                  <a:close/>
                  <a:moveTo>
                    <a:pt x="10799" y="5809"/>
                  </a:moveTo>
                  <a:lnTo>
                    <a:pt x="10799" y="8153"/>
                  </a:lnTo>
                  <a:cubicBezTo>
                    <a:pt x="10799" y="8216"/>
                    <a:pt x="10748" y="8266"/>
                    <a:pt x="10685" y="8266"/>
                  </a:cubicBezTo>
                  <a:lnTo>
                    <a:pt x="6475" y="8266"/>
                  </a:lnTo>
                  <a:lnTo>
                    <a:pt x="6475" y="5809"/>
                  </a:lnTo>
                  <a:close/>
                  <a:moveTo>
                    <a:pt x="9197" y="2108"/>
                  </a:moveTo>
                  <a:cubicBezTo>
                    <a:pt x="9223" y="2147"/>
                    <a:pt x="9250" y="2184"/>
                    <a:pt x="9275" y="2219"/>
                  </a:cubicBezTo>
                  <a:cubicBezTo>
                    <a:pt x="9362" y="2336"/>
                    <a:pt x="9395" y="2415"/>
                    <a:pt x="9420" y="2557"/>
                  </a:cubicBezTo>
                  <a:cubicBezTo>
                    <a:pt x="9422" y="2571"/>
                    <a:pt x="9425" y="2586"/>
                    <a:pt x="9427" y="2599"/>
                  </a:cubicBezTo>
                  <a:lnTo>
                    <a:pt x="1910" y="2599"/>
                  </a:lnTo>
                  <a:cubicBezTo>
                    <a:pt x="1775" y="2599"/>
                    <a:pt x="1665" y="2644"/>
                    <a:pt x="1570" y="2739"/>
                  </a:cubicBezTo>
                  <a:cubicBezTo>
                    <a:pt x="1478" y="2828"/>
                    <a:pt x="1429" y="2957"/>
                    <a:pt x="1429" y="3084"/>
                  </a:cubicBezTo>
                  <a:lnTo>
                    <a:pt x="1429" y="8178"/>
                  </a:lnTo>
                  <a:cubicBezTo>
                    <a:pt x="1429" y="8445"/>
                    <a:pt x="1644" y="8661"/>
                    <a:pt x="1912" y="8661"/>
                  </a:cubicBezTo>
                  <a:lnTo>
                    <a:pt x="10690" y="8661"/>
                  </a:lnTo>
                  <a:cubicBezTo>
                    <a:pt x="10690" y="8661"/>
                    <a:pt x="11174" y="8424"/>
                    <a:pt x="11160" y="8157"/>
                  </a:cubicBezTo>
                  <a:lnTo>
                    <a:pt x="11160" y="3396"/>
                  </a:lnTo>
                  <a:cubicBezTo>
                    <a:pt x="11217" y="3368"/>
                    <a:pt x="11259" y="3339"/>
                    <a:pt x="11297" y="3313"/>
                  </a:cubicBezTo>
                  <a:cubicBezTo>
                    <a:pt x="11391" y="3245"/>
                    <a:pt x="11475" y="3199"/>
                    <a:pt x="11586" y="3178"/>
                  </a:cubicBezTo>
                  <a:lnTo>
                    <a:pt x="11586" y="8675"/>
                  </a:lnTo>
                  <a:lnTo>
                    <a:pt x="11585" y="8675"/>
                  </a:lnTo>
                  <a:cubicBezTo>
                    <a:pt x="11589" y="8934"/>
                    <a:pt x="11120" y="9152"/>
                    <a:pt x="11120" y="9152"/>
                  </a:cubicBezTo>
                  <a:lnTo>
                    <a:pt x="1471" y="9152"/>
                  </a:lnTo>
                  <a:cubicBezTo>
                    <a:pt x="1211" y="9152"/>
                    <a:pt x="1001" y="8942"/>
                    <a:pt x="1001" y="8683"/>
                  </a:cubicBezTo>
                  <a:lnTo>
                    <a:pt x="1001" y="2577"/>
                  </a:lnTo>
                  <a:cubicBezTo>
                    <a:pt x="1001" y="2318"/>
                    <a:pt x="1211" y="2108"/>
                    <a:pt x="1471" y="2108"/>
                  </a:cubicBezTo>
                  <a:close/>
                  <a:moveTo>
                    <a:pt x="7424" y="9511"/>
                  </a:moveTo>
                  <a:lnTo>
                    <a:pt x="7424" y="9558"/>
                  </a:lnTo>
                  <a:cubicBezTo>
                    <a:pt x="7425" y="9660"/>
                    <a:pt x="7343" y="9740"/>
                    <a:pt x="7243" y="9740"/>
                  </a:cubicBezTo>
                  <a:lnTo>
                    <a:pt x="5378" y="9740"/>
                  </a:lnTo>
                  <a:cubicBezTo>
                    <a:pt x="5278" y="9740"/>
                    <a:pt x="5196" y="9660"/>
                    <a:pt x="5196" y="9558"/>
                  </a:cubicBezTo>
                  <a:lnTo>
                    <a:pt x="5196" y="9511"/>
                  </a:lnTo>
                  <a:close/>
                  <a:moveTo>
                    <a:pt x="10836" y="0"/>
                  </a:moveTo>
                  <a:cubicBezTo>
                    <a:pt x="10652" y="0"/>
                    <a:pt x="10506" y="106"/>
                    <a:pt x="10390" y="190"/>
                  </a:cubicBezTo>
                  <a:cubicBezTo>
                    <a:pt x="10280" y="270"/>
                    <a:pt x="10176" y="312"/>
                    <a:pt x="10042" y="334"/>
                  </a:cubicBezTo>
                  <a:cubicBezTo>
                    <a:pt x="9894" y="358"/>
                    <a:pt x="9727" y="387"/>
                    <a:pt x="9602" y="512"/>
                  </a:cubicBezTo>
                  <a:cubicBezTo>
                    <a:pt x="9393" y="722"/>
                    <a:pt x="9452" y="1064"/>
                    <a:pt x="9282" y="1302"/>
                  </a:cubicBezTo>
                  <a:cubicBezTo>
                    <a:pt x="9203" y="1412"/>
                    <a:pt x="9105" y="1546"/>
                    <a:pt x="9093" y="1714"/>
                  </a:cubicBezTo>
                  <a:lnTo>
                    <a:pt x="1479" y="1714"/>
                  </a:lnTo>
                  <a:cubicBezTo>
                    <a:pt x="1017" y="1714"/>
                    <a:pt x="641" y="2089"/>
                    <a:pt x="641" y="2551"/>
                  </a:cubicBezTo>
                  <a:lnTo>
                    <a:pt x="641" y="8678"/>
                  </a:lnTo>
                  <a:cubicBezTo>
                    <a:pt x="641" y="8854"/>
                    <a:pt x="695" y="9017"/>
                    <a:pt x="787" y="9152"/>
                  </a:cubicBezTo>
                  <a:lnTo>
                    <a:pt x="492" y="9152"/>
                  </a:lnTo>
                  <a:cubicBezTo>
                    <a:pt x="221" y="9152"/>
                    <a:pt x="0" y="9373"/>
                    <a:pt x="0" y="9644"/>
                  </a:cubicBezTo>
                  <a:cubicBezTo>
                    <a:pt x="0" y="10239"/>
                    <a:pt x="484" y="10725"/>
                    <a:pt x="1081" y="10725"/>
                  </a:cubicBezTo>
                  <a:lnTo>
                    <a:pt x="2934" y="10725"/>
                  </a:lnTo>
                  <a:cubicBezTo>
                    <a:pt x="3009" y="10725"/>
                    <a:pt x="3080" y="10682"/>
                    <a:pt x="3109" y="10613"/>
                  </a:cubicBezTo>
                  <a:cubicBezTo>
                    <a:pt x="3169" y="10469"/>
                    <a:pt x="3066" y="10332"/>
                    <a:pt x="2930" y="10332"/>
                  </a:cubicBezTo>
                  <a:lnTo>
                    <a:pt x="1084" y="10332"/>
                  </a:lnTo>
                  <a:cubicBezTo>
                    <a:pt x="698" y="10332"/>
                    <a:pt x="382" y="10017"/>
                    <a:pt x="383" y="9631"/>
                  </a:cubicBezTo>
                  <a:cubicBezTo>
                    <a:pt x="383" y="9566"/>
                    <a:pt x="438" y="9514"/>
                    <a:pt x="504" y="9514"/>
                  </a:cubicBezTo>
                  <a:lnTo>
                    <a:pt x="4835" y="9514"/>
                  </a:lnTo>
                  <a:lnTo>
                    <a:pt x="4835" y="9553"/>
                  </a:lnTo>
                  <a:cubicBezTo>
                    <a:pt x="4835" y="9857"/>
                    <a:pt x="5081" y="10103"/>
                    <a:pt x="5385" y="10103"/>
                  </a:cubicBezTo>
                  <a:lnTo>
                    <a:pt x="7233" y="10103"/>
                  </a:lnTo>
                  <a:cubicBezTo>
                    <a:pt x="7537" y="10103"/>
                    <a:pt x="7783" y="9857"/>
                    <a:pt x="7783" y="9553"/>
                  </a:cubicBezTo>
                  <a:lnTo>
                    <a:pt x="7783" y="9514"/>
                  </a:lnTo>
                  <a:lnTo>
                    <a:pt x="12077" y="9514"/>
                  </a:lnTo>
                  <a:cubicBezTo>
                    <a:pt x="12142" y="9514"/>
                    <a:pt x="12196" y="9568"/>
                    <a:pt x="12196" y="9634"/>
                  </a:cubicBezTo>
                  <a:cubicBezTo>
                    <a:pt x="12196" y="10019"/>
                    <a:pt x="11882" y="10333"/>
                    <a:pt x="11496" y="10333"/>
                  </a:cubicBezTo>
                  <a:lnTo>
                    <a:pt x="3783" y="10333"/>
                  </a:lnTo>
                  <a:cubicBezTo>
                    <a:pt x="3708" y="10333"/>
                    <a:pt x="3637" y="10377"/>
                    <a:pt x="3608" y="10446"/>
                  </a:cubicBezTo>
                  <a:cubicBezTo>
                    <a:pt x="3547" y="10589"/>
                    <a:pt x="3651" y="10726"/>
                    <a:pt x="3787" y="10726"/>
                  </a:cubicBezTo>
                  <a:lnTo>
                    <a:pt x="11516" y="10726"/>
                  </a:lnTo>
                  <a:cubicBezTo>
                    <a:pt x="12111" y="10726"/>
                    <a:pt x="12597" y="10242"/>
                    <a:pt x="12597" y="9645"/>
                  </a:cubicBezTo>
                  <a:cubicBezTo>
                    <a:pt x="12599" y="9372"/>
                    <a:pt x="12377" y="9152"/>
                    <a:pt x="12105" y="9152"/>
                  </a:cubicBezTo>
                  <a:lnTo>
                    <a:pt x="11801" y="9152"/>
                  </a:lnTo>
                  <a:cubicBezTo>
                    <a:pt x="11891" y="9018"/>
                    <a:pt x="11945" y="8855"/>
                    <a:pt x="11945" y="8682"/>
                  </a:cubicBezTo>
                  <a:lnTo>
                    <a:pt x="11945" y="3077"/>
                  </a:lnTo>
                  <a:cubicBezTo>
                    <a:pt x="11989" y="3053"/>
                    <a:pt x="12032" y="3025"/>
                    <a:pt x="12071" y="2986"/>
                  </a:cubicBezTo>
                  <a:cubicBezTo>
                    <a:pt x="12196" y="2860"/>
                    <a:pt x="12224" y="2693"/>
                    <a:pt x="12249" y="2545"/>
                  </a:cubicBezTo>
                  <a:cubicBezTo>
                    <a:pt x="12271" y="2410"/>
                    <a:pt x="12312" y="2308"/>
                    <a:pt x="12392" y="2197"/>
                  </a:cubicBezTo>
                  <a:cubicBezTo>
                    <a:pt x="12478" y="2079"/>
                    <a:pt x="12583" y="1934"/>
                    <a:pt x="12583" y="1749"/>
                  </a:cubicBezTo>
                  <a:cubicBezTo>
                    <a:pt x="12583" y="1565"/>
                    <a:pt x="12478" y="1419"/>
                    <a:pt x="12392" y="1302"/>
                  </a:cubicBezTo>
                  <a:cubicBezTo>
                    <a:pt x="12312" y="1189"/>
                    <a:pt x="12272" y="1089"/>
                    <a:pt x="12249" y="953"/>
                  </a:cubicBezTo>
                  <a:cubicBezTo>
                    <a:pt x="12224" y="806"/>
                    <a:pt x="12196" y="638"/>
                    <a:pt x="12071" y="512"/>
                  </a:cubicBezTo>
                  <a:cubicBezTo>
                    <a:pt x="11945" y="387"/>
                    <a:pt x="11778" y="359"/>
                    <a:pt x="11631" y="334"/>
                  </a:cubicBezTo>
                  <a:cubicBezTo>
                    <a:pt x="11486" y="310"/>
                    <a:pt x="11400" y="276"/>
                    <a:pt x="11282" y="190"/>
                  </a:cubicBezTo>
                  <a:cubicBezTo>
                    <a:pt x="11166" y="105"/>
                    <a:pt x="11020" y="0"/>
                    <a:pt x="108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42"/>
            <p:cNvSpPr/>
            <p:nvPr/>
          </p:nvSpPr>
          <p:spPr>
            <a:xfrm>
              <a:off x="2716147" y="788278"/>
              <a:ext cx="60540" cy="53418"/>
            </a:xfrm>
            <a:custGeom>
              <a:avLst/>
              <a:gdLst/>
              <a:ahLst/>
              <a:cxnLst/>
              <a:rect l="l" t="t" r="r" b="b"/>
              <a:pathLst>
                <a:path w="1598" h="1410" extrusionOk="0">
                  <a:moveTo>
                    <a:pt x="1390" y="0"/>
                  </a:moveTo>
                  <a:cubicBezTo>
                    <a:pt x="1332" y="0"/>
                    <a:pt x="1275" y="28"/>
                    <a:pt x="1238" y="78"/>
                  </a:cubicBezTo>
                  <a:lnTo>
                    <a:pt x="635" y="923"/>
                  </a:lnTo>
                  <a:lnTo>
                    <a:pt x="348" y="578"/>
                  </a:lnTo>
                  <a:cubicBezTo>
                    <a:pt x="312" y="534"/>
                    <a:pt x="260" y="511"/>
                    <a:pt x="208" y="511"/>
                  </a:cubicBezTo>
                  <a:cubicBezTo>
                    <a:pt x="166" y="511"/>
                    <a:pt x="124" y="526"/>
                    <a:pt x="89" y="555"/>
                  </a:cubicBezTo>
                  <a:cubicBezTo>
                    <a:pt x="11" y="620"/>
                    <a:pt x="0" y="735"/>
                    <a:pt x="65" y="813"/>
                  </a:cubicBezTo>
                  <a:lnTo>
                    <a:pt x="506" y="1342"/>
                  </a:lnTo>
                  <a:cubicBezTo>
                    <a:pt x="541" y="1384"/>
                    <a:pt x="592" y="1409"/>
                    <a:pt x="648" y="1409"/>
                  </a:cubicBezTo>
                  <a:lnTo>
                    <a:pt x="654" y="1409"/>
                  </a:lnTo>
                  <a:cubicBezTo>
                    <a:pt x="712" y="1406"/>
                    <a:pt x="764" y="1379"/>
                    <a:pt x="796" y="1332"/>
                  </a:cubicBezTo>
                  <a:lnTo>
                    <a:pt x="1539" y="291"/>
                  </a:lnTo>
                  <a:cubicBezTo>
                    <a:pt x="1598" y="209"/>
                    <a:pt x="1580" y="94"/>
                    <a:pt x="1495" y="34"/>
                  </a:cubicBezTo>
                  <a:cubicBezTo>
                    <a:pt x="1463" y="11"/>
                    <a:pt x="1427" y="0"/>
                    <a:pt x="1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aphic 2" descr="Slot Machine Lose with solid fill">
            <a:extLst>
              <a:ext uri="{FF2B5EF4-FFF2-40B4-BE49-F238E27FC236}">
                <a16:creationId xmlns:a16="http://schemas.microsoft.com/office/drawing/2014/main" id="{395A25DB-F269-E41E-1EDF-5544A5146E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471" y="1131704"/>
            <a:ext cx="424242" cy="424242"/>
          </a:xfrm>
          <a:prstGeom prst="rect">
            <a:avLst/>
          </a:prstGeom>
        </p:spPr>
      </p:pic>
      <p:pic>
        <p:nvPicPr>
          <p:cNvPr id="18" name="Picture 17">
            <a:extLst>
              <a:ext uri="{FF2B5EF4-FFF2-40B4-BE49-F238E27FC236}">
                <a16:creationId xmlns:a16="http://schemas.microsoft.com/office/drawing/2014/main" id="{B582BFE9-8865-A6E8-F177-991152F2146C}"/>
              </a:ext>
            </a:extLst>
          </p:cNvPr>
          <p:cNvPicPr>
            <a:picLocks noChangeAspect="1"/>
          </p:cNvPicPr>
          <p:nvPr/>
        </p:nvPicPr>
        <p:blipFill>
          <a:blip r:embed="rId5"/>
          <a:stretch>
            <a:fillRect/>
          </a:stretch>
        </p:blipFill>
        <p:spPr>
          <a:xfrm>
            <a:off x="228077" y="2833914"/>
            <a:ext cx="1592559" cy="693715"/>
          </a:xfrm>
          <a:prstGeom prst="rect">
            <a:avLst/>
          </a:prstGeom>
        </p:spPr>
      </p:pic>
      <p:pic>
        <p:nvPicPr>
          <p:cNvPr id="20" name="Picture 19">
            <a:extLst>
              <a:ext uri="{FF2B5EF4-FFF2-40B4-BE49-F238E27FC236}">
                <a16:creationId xmlns:a16="http://schemas.microsoft.com/office/drawing/2014/main" id="{410112FE-703D-3C19-9F98-9F3962F83445}"/>
              </a:ext>
            </a:extLst>
          </p:cNvPr>
          <p:cNvPicPr>
            <a:picLocks noChangeAspect="1"/>
          </p:cNvPicPr>
          <p:nvPr/>
        </p:nvPicPr>
        <p:blipFill>
          <a:blip r:embed="rId6"/>
          <a:stretch>
            <a:fillRect/>
          </a:stretch>
        </p:blipFill>
        <p:spPr>
          <a:xfrm>
            <a:off x="228077" y="3654802"/>
            <a:ext cx="2772359" cy="713987"/>
          </a:xfrm>
          <a:prstGeom prst="rect">
            <a:avLst/>
          </a:prstGeom>
        </p:spPr>
      </p:pic>
      <p:pic>
        <p:nvPicPr>
          <p:cNvPr id="22" name="Picture 21">
            <a:extLst>
              <a:ext uri="{FF2B5EF4-FFF2-40B4-BE49-F238E27FC236}">
                <a16:creationId xmlns:a16="http://schemas.microsoft.com/office/drawing/2014/main" id="{F6C74B92-AD55-ACAE-BEF9-595507484D11}"/>
              </a:ext>
            </a:extLst>
          </p:cNvPr>
          <p:cNvPicPr>
            <a:picLocks noChangeAspect="1"/>
          </p:cNvPicPr>
          <p:nvPr/>
        </p:nvPicPr>
        <p:blipFill>
          <a:blip r:embed="rId7"/>
          <a:stretch>
            <a:fillRect/>
          </a:stretch>
        </p:blipFill>
        <p:spPr>
          <a:xfrm>
            <a:off x="1958110" y="2833914"/>
            <a:ext cx="2398142" cy="527377"/>
          </a:xfrm>
          <a:prstGeom prst="rect">
            <a:avLst/>
          </a:prstGeom>
        </p:spPr>
      </p:pic>
      <p:pic>
        <p:nvPicPr>
          <p:cNvPr id="24" name="Picture 23">
            <a:extLst>
              <a:ext uri="{FF2B5EF4-FFF2-40B4-BE49-F238E27FC236}">
                <a16:creationId xmlns:a16="http://schemas.microsoft.com/office/drawing/2014/main" id="{656F8238-CAA8-DBF3-CD5A-5A57F71FEC59}"/>
              </a:ext>
            </a:extLst>
          </p:cNvPr>
          <p:cNvPicPr>
            <a:picLocks noChangeAspect="1"/>
          </p:cNvPicPr>
          <p:nvPr/>
        </p:nvPicPr>
        <p:blipFill>
          <a:blip r:embed="rId8"/>
          <a:stretch>
            <a:fillRect/>
          </a:stretch>
        </p:blipFill>
        <p:spPr>
          <a:xfrm>
            <a:off x="3157181" y="3540383"/>
            <a:ext cx="1608470" cy="1045009"/>
          </a:xfrm>
          <a:prstGeom prst="rect">
            <a:avLst/>
          </a:prstGeom>
        </p:spPr>
      </p:pic>
      <p:pic>
        <p:nvPicPr>
          <p:cNvPr id="26" name="Picture 25">
            <a:extLst>
              <a:ext uri="{FF2B5EF4-FFF2-40B4-BE49-F238E27FC236}">
                <a16:creationId xmlns:a16="http://schemas.microsoft.com/office/drawing/2014/main" id="{B94603A5-DDA5-97B1-0CC4-4FB7B946EC0A}"/>
              </a:ext>
            </a:extLst>
          </p:cNvPr>
          <p:cNvPicPr>
            <a:picLocks noChangeAspect="1"/>
          </p:cNvPicPr>
          <p:nvPr/>
        </p:nvPicPr>
        <p:blipFill>
          <a:blip r:embed="rId9"/>
          <a:stretch>
            <a:fillRect/>
          </a:stretch>
        </p:blipFill>
        <p:spPr>
          <a:xfrm>
            <a:off x="5219456" y="3447367"/>
            <a:ext cx="1725865" cy="1138025"/>
          </a:xfrm>
          <a:prstGeom prst="rect">
            <a:avLst/>
          </a:prstGeom>
        </p:spPr>
      </p:pic>
      <p:pic>
        <p:nvPicPr>
          <p:cNvPr id="28" name="Picture 27">
            <a:extLst>
              <a:ext uri="{FF2B5EF4-FFF2-40B4-BE49-F238E27FC236}">
                <a16:creationId xmlns:a16="http://schemas.microsoft.com/office/drawing/2014/main" id="{E830B2AC-AF8D-7B5E-253D-691A496BA9EC}"/>
              </a:ext>
            </a:extLst>
          </p:cNvPr>
          <p:cNvPicPr>
            <a:picLocks noChangeAspect="1"/>
          </p:cNvPicPr>
          <p:nvPr/>
        </p:nvPicPr>
        <p:blipFill>
          <a:blip r:embed="rId10"/>
          <a:stretch>
            <a:fillRect/>
          </a:stretch>
        </p:blipFill>
        <p:spPr>
          <a:xfrm>
            <a:off x="7031492" y="3384452"/>
            <a:ext cx="1397013" cy="13568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Modelling: DBSCAN</a:t>
            </a:r>
            <a:endParaRPr dirty="0"/>
          </a:p>
        </p:txBody>
      </p:sp>
      <p:sp>
        <p:nvSpPr>
          <p:cNvPr id="1669" name="Google Shape;1669;p42"/>
          <p:cNvSpPr txBox="1">
            <a:spLocks noGrp="1"/>
          </p:cNvSpPr>
          <p:nvPr>
            <p:ph type="subTitle" idx="1"/>
          </p:nvPr>
        </p:nvSpPr>
        <p:spPr>
          <a:xfrm>
            <a:off x="785682" y="1931996"/>
            <a:ext cx="7562847" cy="116226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SG" sz="1100" dirty="0"/>
              <a:t>Adjusted the ‘eps’ parameter based on the optimal value observed from the K-nearest </a:t>
            </a:r>
            <a:r>
              <a:rPr lang="en-SG" sz="1100" dirty="0" err="1"/>
              <a:t>neighbors</a:t>
            </a:r>
            <a:r>
              <a:rPr lang="en-SG" sz="1100" dirty="0"/>
              <a:t> graph</a:t>
            </a:r>
          </a:p>
          <a:p>
            <a:pPr marL="171450" lvl="0" indent="-171450" algn="l" rtl="0">
              <a:spcBef>
                <a:spcPts val="0"/>
              </a:spcBef>
              <a:spcAft>
                <a:spcPts val="0"/>
              </a:spcAft>
              <a:buFontTx/>
              <a:buChar char="-"/>
            </a:pPr>
            <a:r>
              <a:rPr lang="en-SG" sz="1100" dirty="0"/>
              <a:t>Manually experimented with different values for </a:t>
            </a:r>
            <a:r>
              <a:rPr lang="en-SG" sz="1100" dirty="0" err="1"/>
              <a:t>min_samples</a:t>
            </a:r>
            <a:r>
              <a:rPr lang="en-SG" sz="1100" dirty="0"/>
              <a:t> to find the best fit for the data.</a:t>
            </a:r>
          </a:p>
          <a:p>
            <a:pPr marL="171450" lvl="0" indent="-171450" algn="l" rtl="0">
              <a:spcBef>
                <a:spcPts val="0"/>
              </a:spcBef>
              <a:spcAft>
                <a:spcPts val="0"/>
              </a:spcAft>
              <a:buFontTx/>
              <a:buChar char="-"/>
            </a:pPr>
            <a:r>
              <a:rPr lang="en-US" sz="1100" dirty="0"/>
              <a:t>Visualized the clustering results using PCA for clearer interpretation.</a:t>
            </a:r>
          </a:p>
          <a:p>
            <a:pPr marL="171450" lvl="0" indent="-171450" algn="l" rtl="0">
              <a:spcBef>
                <a:spcPts val="0"/>
              </a:spcBef>
              <a:spcAft>
                <a:spcPts val="0"/>
              </a:spcAft>
              <a:buFontTx/>
              <a:buChar char="-"/>
            </a:pPr>
            <a:r>
              <a:rPr lang="en-US" sz="1100" dirty="0"/>
              <a:t>Noted some improvement in clustering performance after tuning the parameters.</a:t>
            </a:r>
          </a:p>
        </p:txBody>
      </p:sp>
      <p:sp>
        <p:nvSpPr>
          <p:cNvPr id="1672" name="Google Shape;1672;p42"/>
          <p:cNvSpPr txBox="1">
            <a:spLocks noGrp="1"/>
          </p:cNvSpPr>
          <p:nvPr>
            <p:ph type="subTitle" idx="4"/>
          </p:nvPr>
        </p:nvSpPr>
        <p:spPr>
          <a:xfrm>
            <a:off x="795471" y="1582224"/>
            <a:ext cx="2325279"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3. Re-Train Model </a:t>
            </a:r>
            <a:endParaRPr sz="1200" dirty="0"/>
          </a:p>
        </p:txBody>
      </p:sp>
      <p:pic>
        <p:nvPicPr>
          <p:cNvPr id="3" name="Graphic 2" descr="Slot Machine Lose with solid fill">
            <a:extLst>
              <a:ext uri="{FF2B5EF4-FFF2-40B4-BE49-F238E27FC236}">
                <a16:creationId xmlns:a16="http://schemas.microsoft.com/office/drawing/2014/main" id="{395A25DB-F269-E41E-1EDF-5544A5146E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471" y="1131704"/>
            <a:ext cx="424242" cy="424242"/>
          </a:xfrm>
          <a:prstGeom prst="rect">
            <a:avLst/>
          </a:prstGeom>
        </p:spPr>
      </p:pic>
      <p:pic>
        <p:nvPicPr>
          <p:cNvPr id="13" name="Picture 12">
            <a:extLst>
              <a:ext uri="{FF2B5EF4-FFF2-40B4-BE49-F238E27FC236}">
                <a16:creationId xmlns:a16="http://schemas.microsoft.com/office/drawing/2014/main" id="{F1CB70BC-CD61-45BF-90E8-66E7F51FCDAD}"/>
              </a:ext>
            </a:extLst>
          </p:cNvPr>
          <p:cNvPicPr>
            <a:picLocks noChangeAspect="1"/>
          </p:cNvPicPr>
          <p:nvPr/>
        </p:nvPicPr>
        <p:blipFill>
          <a:blip r:embed="rId5"/>
          <a:stretch>
            <a:fillRect/>
          </a:stretch>
        </p:blipFill>
        <p:spPr>
          <a:xfrm>
            <a:off x="1007592" y="3108153"/>
            <a:ext cx="2447191" cy="1800764"/>
          </a:xfrm>
          <a:prstGeom prst="rect">
            <a:avLst/>
          </a:prstGeom>
        </p:spPr>
      </p:pic>
      <p:pic>
        <p:nvPicPr>
          <p:cNvPr id="15" name="Picture 14">
            <a:extLst>
              <a:ext uri="{FF2B5EF4-FFF2-40B4-BE49-F238E27FC236}">
                <a16:creationId xmlns:a16="http://schemas.microsoft.com/office/drawing/2014/main" id="{E90C2553-EC16-320D-F7A6-EB8E0CE5E334}"/>
              </a:ext>
            </a:extLst>
          </p:cNvPr>
          <p:cNvPicPr>
            <a:picLocks noChangeAspect="1"/>
          </p:cNvPicPr>
          <p:nvPr/>
        </p:nvPicPr>
        <p:blipFill>
          <a:blip r:embed="rId6"/>
          <a:stretch>
            <a:fillRect/>
          </a:stretch>
        </p:blipFill>
        <p:spPr>
          <a:xfrm>
            <a:off x="4293696" y="3108153"/>
            <a:ext cx="1903462" cy="1954261"/>
          </a:xfrm>
          <a:prstGeom prst="rect">
            <a:avLst/>
          </a:prstGeom>
        </p:spPr>
      </p:pic>
    </p:spTree>
    <p:extLst>
      <p:ext uri="{BB962C8B-B14F-4D97-AF65-F5344CB8AC3E}">
        <p14:creationId xmlns:p14="http://schemas.microsoft.com/office/powerpoint/2010/main" val="162061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Autoencoder</a:t>
            </a:r>
            <a:endParaRPr dirty="0"/>
          </a:p>
        </p:txBody>
      </p:sp>
      <p:sp>
        <p:nvSpPr>
          <p:cNvPr id="1747" name="Google Shape;1747;p44"/>
          <p:cNvSpPr txBox="1">
            <a:spLocks noGrp="1"/>
          </p:cNvSpPr>
          <p:nvPr>
            <p:ph type="subTitle" idx="1"/>
          </p:nvPr>
        </p:nvSpPr>
        <p:spPr>
          <a:xfrm>
            <a:off x="2891699" y="1078975"/>
            <a:ext cx="6186987" cy="391756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 sz="1100" dirty="0"/>
              <a:t>Splitted data </a:t>
            </a:r>
            <a:r>
              <a:rPr lang="en-SG" sz="1100" dirty="0" err="1"/>
              <a:t>i</a:t>
            </a:r>
            <a:r>
              <a:rPr lang="en" sz="1100" dirty="0"/>
              <a:t>nto training and testing dataset. </a:t>
            </a:r>
          </a:p>
          <a:p>
            <a:pPr marL="0" lvl="0" indent="0" algn="l" rtl="0">
              <a:spcBef>
                <a:spcPts val="0"/>
              </a:spcBef>
              <a:spcAft>
                <a:spcPts val="0"/>
              </a:spcAft>
            </a:pPr>
            <a:endParaRPr lang="en" sz="1100" dirty="0"/>
          </a:p>
          <a:p>
            <a:pPr marL="171450" lvl="0" indent="-171450" algn="l" rtl="0">
              <a:spcBef>
                <a:spcPts val="0"/>
              </a:spcBef>
              <a:spcAft>
                <a:spcPts val="0"/>
              </a:spcAft>
              <a:buFontTx/>
              <a:buChar char="-"/>
            </a:pPr>
            <a:r>
              <a:rPr lang="en-US" sz="1100" dirty="0"/>
              <a:t>Created an input layer with dimensions matching the number of features in the dataset.</a:t>
            </a:r>
          </a:p>
          <a:p>
            <a:pPr marL="0" lvl="0" indent="0" algn="l" rtl="0">
              <a:spcBef>
                <a:spcPts val="0"/>
              </a:spcBef>
              <a:spcAft>
                <a:spcPts val="0"/>
              </a:spcAft>
            </a:pPr>
            <a:endParaRPr lang="en-US" sz="1100" dirty="0"/>
          </a:p>
          <a:p>
            <a:pPr marL="171450" lvl="0" indent="-171450" algn="l" rtl="0">
              <a:spcBef>
                <a:spcPts val="0"/>
              </a:spcBef>
              <a:spcAft>
                <a:spcPts val="0"/>
              </a:spcAft>
              <a:buFontTx/>
              <a:buChar char="-"/>
            </a:pPr>
            <a:r>
              <a:rPr lang="en-US" sz="1100" dirty="0"/>
              <a:t>Encoded the input data into a smaller dimension (14 units) using a dense layer with ‘tanh’ activation.</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r>
              <a:rPr lang="en-US" sz="1100" dirty="0"/>
              <a:t>Further reduced the dimension by half using another dense layer with ‘</a:t>
            </a:r>
            <a:r>
              <a:rPr lang="en-US" sz="1100" dirty="0" err="1"/>
              <a:t>relu</a:t>
            </a:r>
            <a:r>
              <a:rPr lang="en-US" sz="1100" dirty="0"/>
              <a:t>’ activation.</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r>
              <a:rPr lang="en-US" sz="1100" dirty="0"/>
              <a:t>Started reconstructing the data by expanding the dimensions using a dense layer with ‘tanh’ activation.</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r>
              <a:rPr lang="en-US" sz="1100" dirty="0"/>
              <a:t>Fully reconstructed the input dimension using a final dense layer with linear activation.</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r>
              <a:rPr lang="en-US" sz="1100" dirty="0"/>
              <a:t>Compiled the model using ‘</a:t>
            </a:r>
            <a:r>
              <a:rPr lang="en-US" sz="1100" dirty="0" err="1"/>
              <a:t>adam</a:t>
            </a:r>
            <a:r>
              <a:rPr lang="en-US" sz="1100" dirty="0"/>
              <a:t>’ optimizer and </a:t>
            </a:r>
            <a:r>
              <a:rPr lang="en-US" sz="1100" dirty="0" err="1"/>
              <a:t>mse</a:t>
            </a:r>
            <a:r>
              <a:rPr lang="en-US" sz="1100" dirty="0"/>
              <a:t> as loss function</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r>
              <a:rPr lang="en-US" sz="1100" dirty="0"/>
              <a:t>Trained model on training data</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endParaRPr sz="1100" dirty="0"/>
          </a:p>
        </p:txBody>
      </p:sp>
      <p:sp>
        <p:nvSpPr>
          <p:cNvPr id="1750" name="Google Shape;1750;p44"/>
          <p:cNvSpPr txBox="1">
            <a:spLocks noGrp="1"/>
          </p:cNvSpPr>
          <p:nvPr>
            <p:ph type="subTitle" idx="4"/>
          </p:nvPr>
        </p:nvSpPr>
        <p:spPr>
          <a:xfrm>
            <a:off x="720000" y="1239193"/>
            <a:ext cx="1981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1. Building Model Architecture</a:t>
            </a:r>
            <a:endParaRPr sz="1200" dirty="0"/>
          </a:p>
        </p:txBody>
      </p:sp>
      <p:pic>
        <p:nvPicPr>
          <p:cNvPr id="21" name="Picture 20">
            <a:extLst>
              <a:ext uri="{FF2B5EF4-FFF2-40B4-BE49-F238E27FC236}">
                <a16:creationId xmlns:a16="http://schemas.microsoft.com/office/drawing/2014/main" id="{91295100-6CF9-F01C-DF12-92C7F7641F48}"/>
              </a:ext>
            </a:extLst>
          </p:cNvPr>
          <p:cNvPicPr>
            <a:picLocks noChangeAspect="1"/>
          </p:cNvPicPr>
          <p:nvPr/>
        </p:nvPicPr>
        <p:blipFill>
          <a:blip r:embed="rId3"/>
          <a:stretch>
            <a:fillRect/>
          </a:stretch>
        </p:blipFill>
        <p:spPr>
          <a:xfrm>
            <a:off x="237733" y="1702743"/>
            <a:ext cx="2653966" cy="1509828"/>
          </a:xfrm>
          <a:prstGeom prst="rect">
            <a:avLst/>
          </a:prstGeom>
        </p:spPr>
      </p:pic>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TotalTime>
  <Words>1535</Words>
  <Application>Microsoft Office PowerPoint</Application>
  <PresentationFormat>On-screen Show (16:9)</PresentationFormat>
  <Paragraphs>154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Poppins</vt:lpstr>
      <vt:lpstr>Source Code Pro</vt:lpstr>
      <vt:lpstr>Open Sans</vt:lpstr>
      <vt:lpstr>IBM Plex Mono</vt:lpstr>
      <vt:lpstr>Introduction to Coding Workshop by Slidesgo</vt:lpstr>
      <vt:lpstr>Anomaly Detection on Multi-Relational Data using unsupervised technqiues</vt:lpstr>
      <vt:lpstr>Background</vt:lpstr>
      <vt:lpstr>Data Exploring &amp; Cleaning</vt:lpstr>
      <vt:lpstr>Data Visualisation </vt:lpstr>
      <vt:lpstr>Data Visualisation </vt:lpstr>
      <vt:lpstr>Data Pre-Processing</vt:lpstr>
      <vt:lpstr>Modelling: DBSCAN</vt:lpstr>
      <vt:lpstr>Modelling: DBSCAN</vt:lpstr>
      <vt:lpstr>Modelling: Autoencoder</vt:lpstr>
      <vt:lpstr>Modelling: Autoencoder</vt:lpstr>
      <vt:lpstr>Modelling – Isolation Forest</vt:lpstr>
      <vt:lpstr>Local Outlier Factor (LOF)</vt:lpstr>
      <vt:lpstr>Variational Autoencoder (VAE)</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on Multi-Relational Data using unsupervised technqiues</dc:title>
  <dc:creator>Alam Rithika</dc:creator>
  <cp:lastModifiedBy>Alam Rithika</cp:lastModifiedBy>
  <cp:revision>3</cp:revision>
  <dcterms:modified xsi:type="dcterms:W3CDTF">2025-05-22T03:45:12Z</dcterms:modified>
</cp:coreProperties>
</file>