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0" r:id="rId1"/>
  </p:sldMasterIdLst>
  <p:notesMasterIdLst>
    <p:notesMasterId r:id="rId16"/>
  </p:notesMasterIdLst>
  <p:sldIdLst>
    <p:sldId id="256" r:id="rId2"/>
    <p:sldId id="257" r:id="rId3"/>
    <p:sldId id="268" r:id="rId4"/>
    <p:sldId id="269" r:id="rId5"/>
    <p:sldId id="271" r:id="rId6"/>
    <p:sldId id="267" r:id="rId7"/>
    <p:sldId id="259" r:id="rId8"/>
    <p:sldId id="261" r:id="rId9"/>
    <p:sldId id="270" r:id="rId10"/>
    <p:sldId id="272" r:id="rId11"/>
    <p:sldId id="262" r:id="rId12"/>
    <p:sldId id="265" r:id="rId13"/>
    <p:sldId id="264" r:id="rId14"/>
    <p:sldId id="266" r:id="rId1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F52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47" autoAdjust="0"/>
  </p:normalViewPr>
  <p:slideViewPr>
    <p:cSldViewPr snapToGrid="0" snapToObjects="1">
      <p:cViewPr>
        <p:scale>
          <a:sx n="60" d="100"/>
          <a:sy n="60" d="100"/>
        </p:scale>
        <p:origin x="1460" y="1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826427E8-38B9-7A42-9248-46B10E0174AD}" type="datetimeFigureOut">
              <a:rPr lang="en-US" smtClean="0"/>
              <a:t>9/20/2024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99DF7111-4D5B-2547-A0AD-EFAD637B7E6C}" type="slidenum">
              <a:rPr lang="en-US" smtClean="0"/>
              <a:t>‹#›</a:t>
            </a:fld>
            <a:endParaRPr lang="en-US"/>
          </a:p>
        </p:txBody>
      </p:sp>
    </p:spTree>
    <p:extLst>
      <p:ext uri="{BB962C8B-B14F-4D97-AF65-F5344CB8AC3E}">
        <p14:creationId xmlns:p14="http://schemas.microsoft.com/office/powerpoint/2010/main" val="16908320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2</a:t>
            </a:fld>
            <a:endParaRPr lang="en-US"/>
          </a:p>
        </p:txBody>
      </p:sp>
    </p:spTree>
    <p:extLst>
      <p:ext uri="{BB962C8B-B14F-4D97-AF65-F5344CB8AC3E}">
        <p14:creationId xmlns:p14="http://schemas.microsoft.com/office/powerpoint/2010/main" val="21744718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Factory Managers: Primary users who oversee production operations, ensuring that everything runs efficiently and adhering to quality standards.</a:t>
            </a:r>
          </a:p>
          <a:p>
            <a:r>
              <a:rPr lang="en-US" dirty="0"/>
              <a:t>Environmental Officers: Individuals responsible for ensuring the production processes comply with environmental regulations and sustainability goals. </a:t>
            </a:r>
          </a:p>
          <a:p>
            <a:r>
              <a:rPr lang="en-US" dirty="0"/>
              <a:t>Quality Assurance Teams: Teams dedicated to maintaining the quality of the saline solution, ensuring it meets all required specifications.</a:t>
            </a:r>
          </a:p>
          <a:p>
            <a:r>
              <a:rPr lang="en-US" dirty="0"/>
              <a:t>Maintenance Personnel: Technicians who utilize the dashboard to receive alerts and insights about potential anomalies and machine performance issues, facilitating timely maintenance.</a:t>
            </a:r>
          </a:p>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3</a:t>
            </a:fld>
            <a:endParaRPr lang="en-US"/>
          </a:p>
        </p:txBody>
      </p:sp>
    </p:spTree>
    <p:extLst>
      <p:ext uri="{BB962C8B-B14F-4D97-AF65-F5344CB8AC3E}">
        <p14:creationId xmlns:p14="http://schemas.microsoft.com/office/powerpoint/2010/main" val="1815251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6</a:t>
            </a:fld>
            <a:endParaRPr lang="en-US"/>
          </a:p>
        </p:txBody>
      </p:sp>
    </p:spTree>
    <p:extLst>
      <p:ext uri="{BB962C8B-B14F-4D97-AF65-F5344CB8AC3E}">
        <p14:creationId xmlns:p14="http://schemas.microsoft.com/office/powerpoint/2010/main" val="2789310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7</a:t>
            </a:fld>
            <a:endParaRPr lang="en-US"/>
          </a:p>
        </p:txBody>
      </p:sp>
    </p:spTree>
    <p:extLst>
      <p:ext uri="{BB962C8B-B14F-4D97-AF65-F5344CB8AC3E}">
        <p14:creationId xmlns:p14="http://schemas.microsoft.com/office/powerpoint/2010/main" val="14115951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9</a:t>
            </a:fld>
            <a:endParaRPr lang="en-US"/>
          </a:p>
        </p:txBody>
      </p:sp>
    </p:spTree>
    <p:extLst>
      <p:ext uri="{BB962C8B-B14F-4D97-AF65-F5344CB8AC3E}">
        <p14:creationId xmlns:p14="http://schemas.microsoft.com/office/powerpoint/2010/main" val="2571632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9DF7111-4D5B-2547-A0AD-EFAD637B7E6C}" type="slidenum">
              <a:rPr lang="en-US" smtClean="0"/>
              <a:t>10</a:t>
            </a:fld>
            <a:endParaRPr lang="en-US"/>
          </a:p>
        </p:txBody>
      </p:sp>
    </p:spTree>
    <p:extLst>
      <p:ext uri="{BB962C8B-B14F-4D97-AF65-F5344CB8AC3E}">
        <p14:creationId xmlns:p14="http://schemas.microsoft.com/office/powerpoint/2010/main" val="334665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AF466F-BDA4-4F18-9C7B-FF0A9A1B0E80}" type="datetime1">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FB4290-6522-4139-852E-05BD9E7F0D2E}" type="datetime1">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AB955F9-81EA-47C5-8059-9E5C2B437C70}" type="datetime1">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EF607B-A47E-422C-9BEF-122CCDB7C526}" type="datetime1">
              <a:rPr lang="en-US" smtClean="0"/>
              <a:pPr/>
              <a:t>9/20/2024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9/20/2024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EE300C-6FC5-4FC3-AF1A-075E4F50620D}" type="datetime1">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50D295D-4A77-4DEB-B04C-9F4282A8BC04}" type="datetime1">
              <a:rPr lang="en-US" smtClean="0"/>
              <a:pPr/>
              <a:t>9/20/2024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2B28685-4D0C-42D5-8013-B5904CD1FCBC}" type="datetime1">
              <a:rPr lang="en-US" smtClean="0"/>
              <a:pPr/>
              <a:t>9/20/2024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9/20/2024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2D2B3B-882E-40F3-A32F-6DD5169150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E1B38-C5EB-4D66-9137-0AFE9CDEDE8F}" type="datetime1">
              <a:rPr lang="en-US" smtClean="0"/>
              <a:pPr/>
              <a:t>9/20/2024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2D2B3B-882E-40F3-A32F-6DD516915044}"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327B613C-1AD7-49D3-885D-F654C5CDBAA6}" type="datetime1">
              <a:rPr lang="en-US" smtClean="0"/>
              <a:pPr/>
              <a:t>9/20/2024</a:t>
            </a:fld>
            <a:endParaRPr lang="en-US" dirty="0"/>
          </a:p>
        </p:txBody>
      </p:sp>
      <p:sp>
        <p:nvSpPr>
          <p:cNvPr id="9" name="Slide Number Placeholder 8"/>
          <p:cNvSpPr>
            <a:spLocks noGrp="1"/>
          </p:cNvSpPr>
          <p:nvPr>
            <p:ph type="sldNum" sz="quarter" idx="11"/>
          </p:nvPr>
        </p:nvSpPr>
        <p:spPr/>
        <p:txBody>
          <a:bodyPr/>
          <a:lstStyle/>
          <a:p>
            <a:fld id="{6E2D2B3B-882E-40F3-A32F-6DD516915044}" type="slidenum">
              <a:rPr lang="en-US" smtClean="0"/>
              <a:pPr/>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6E2D2B3B-882E-40F3-A32F-6DD516915044}" type="slidenum">
              <a:rPr lang="en-US" smtClean="0"/>
              <a:pPr/>
              <a:t>‹#›</a:t>
            </a:fld>
            <a:endParaRPr lang="en-US" dirty="0"/>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27B613C-1AD7-49D3-885D-F654C5CDBAA6}" type="datetime1">
              <a:rPr lang="en-US" smtClean="0"/>
              <a:pPr/>
              <a:t>9/20/2024</a:t>
            </a:fld>
            <a:endParaRPr lang="en-US" dirty="0"/>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hf sldNum="0"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1327036" y="914401"/>
            <a:ext cx="6947127" cy="3488266"/>
          </a:xfrm>
        </p:spPr>
        <p:txBody>
          <a:bodyPr>
            <a:normAutofit/>
          </a:bodyPr>
          <a:lstStyle/>
          <a:p>
            <a:pPr algn="r"/>
            <a:r>
              <a:rPr lang="en-US" sz="7600" dirty="0"/>
              <a:t>Project Title</a:t>
            </a:r>
          </a:p>
        </p:txBody>
      </p:sp>
      <p:sp>
        <p:nvSpPr>
          <p:cNvPr id="5" name="Subtitle 2"/>
          <p:cNvSpPr>
            <a:spLocks noGrp="1"/>
          </p:cNvSpPr>
          <p:nvPr>
            <p:ph type="subTitle" idx="1"/>
          </p:nvPr>
        </p:nvSpPr>
        <p:spPr>
          <a:xfrm>
            <a:off x="4800600" y="5183841"/>
            <a:ext cx="4038600" cy="1347588"/>
          </a:xfrm>
        </p:spPr>
        <p:txBody>
          <a:bodyPr>
            <a:normAutofit/>
          </a:bodyPr>
          <a:lstStyle/>
          <a:p>
            <a:r>
              <a:rPr lang="en-US" sz="2000" dirty="0"/>
              <a:t>Name: Alam </a:t>
            </a:r>
            <a:r>
              <a:rPr lang="en-US" sz="2000" dirty="0" err="1"/>
              <a:t>Rithika</a:t>
            </a:r>
            <a:endParaRPr lang="en-US" sz="2000" dirty="0"/>
          </a:p>
          <a:p>
            <a:r>
              <a:rPr lang="en-US" sz="2000" dirty="0"/>
              <a:t>Matrix: 2202550F</a:t>
            </a:r>
          </a:p>
          <a:p>
            <a:r>
              <a:rPr lang="en-US" sz="2000" dirty="0"/>
              <a:t>Supervisor: Dr Chia</a:t>
            </a:r>
          </a:p>
          <a:p>
            <a:endParaRPr lang="en-US" sz="2000" dirty="0"/>
          </a:p>
        </p:txBody>
      </p:sp>
    </p:spTree>
    <p:extLst>
      <p:ext uri="{BB962C8B-B14F-4D97-AF65-F5344CB8AC3E}">
        <p14:creationId xmlns:p14="http://schemas.microsoft.com/office/powerpoint/2010/main" val="4213232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Guide</a:t>
            </a:r>
          </a:p>
        </p:txBody>
      </p:sp>
      <p:sp>
        <p:nvSpPr>
          <p:cNvPr id="3" name="TextBox 2"/>
          <p:cNvSpPr txBox="1"/>
          <p:nvPr/>
        </p:nvSpPr>
        <p:spPr>
          <a:xfrm>
            <a:off x="565485" y="1708484"/>
            <a:ext cx="4867752" cy="3416320"/>
          </a:xfrm>
          <a:prstGeom prst="rect">
            <a:avLst/>
          </a:prstGeom>
          <a:noFill/>
        </p:spPr>
        <p:txBody>
          <a:bodyPr wrap="square" rtlCol="0">
            <a:spAutoFit/>
          </a:bodyPr>
          <a:lstStyle/>
          <a:p>
            <a:pPr marL="342900" indent="-342900">
              <a:buAutoNum type="arabicPeriod"/>
            </a:pPr>
            <a:r>
              <a:rPr lang="en-SG" dirty="0"/>
              <a:t>Next is the Machine Data sub tab which consists of plots.</a:t>
            </a:r>
          </a:p>
          <a:p>
            <a:pPr marL="342900" indent="-342900">
              <a:buAutoNum type="arabicPeriod"/>
            </a:pPr>
            <a:endParaRPr lang="en-SG" dirty="0"/>
          </a:p>
          <a:p>
            <a:pPr marL="342900" indent="-342900">
              <a:buAutoNum type="arabicPeriod"/>
            </a:pPr>
            <a:r>
              <a:rPr lang="en-SG" dirty="0"/>
              <a:t>There is 2d and 3d plots in this sub tab.</a:t>
            </a:r>
          </a:p>
          <a:p>
            <a:pPr marL="342900" indent="-342900">
              <a:buAutoNum type="arabicPeriod"/>
            </a:pPr>
            <a:endParaRPr lang="en-SG" dirty="0"/>
          </a:p>
          <a:p>
            <a:pPr marL="342900" indent="-342900">
              <a:buAutoNum type="arabicPeriod"/>
            </a:pPr>
            <a:r>
              <a:rPr lang="en-SG" dirty="0"/>
              <a:t>As well as being able to select the feature you want to use to plot.</a:t>
            </a:r>
          </a:p>
          <a:p>
            <a:pPr marL="342900" indent="-342900">
              <a:buAutoNum type="arabicPeriod"/>
            </a:pPr>
            <a:endParaRPr lang="en-SG" dirty="0"/>
          </a:p>
          <a:p>
            <a:pPr marL="342900" indent="-342900">
              <a:buAutoNum type="arabicPeriod"/>
            </a:pPr>
            <a:r>
              <a:rPr lang="en-SG" dirty="0"/>
              <a:t>The next sub tab contains OEE and CO2 related data visualizations. </a:t>
            </a:r>
          </a:p>
          <a:p>
            <a:pPr marL="342900" indent="-342900">
              <a:buAutoNum type="arabicPeriod"/>
            </a:pPr>
            <a:endParaRPr lang="en-SG" dirty="0"/>
          </a:p>
          <a:p>
            <a:pPr marL="342900" indent="-342900">
              <a:buAutoNum type="arabicPeriod"/>
            </a:pPr>
            <a:r>
              <a:rPr lang="en-SG" dirty="0"/>
              <a:t>Variety of different charts available </a:t>
            </a:r>
          </a:p>
        </p:txBody>
      </p:sp>
      <p:pic>
        <p:nvPicPr>
          <p:cNvPr id="6" name="Picture 5">
            <a:extLst>
              <a:ext uri="{FF2B5EF4-FFF2-40B4-BE49-F238E27FC236}">
                <a16:creationId xmlns:a16="http://schemas.microsoft.com/office/drawing/2014/main" id="{81BA92B9-8D22-6F1D-0EF2-6FE977D780E3}"/>
              </a:ext>
            </a:extLst>
          </p:cNvPr>
          <p:cNvPicPr>
            <a:picLocks noChangeAspect="1"/>
          </p:cNvPicPr>
          <p:nvPr/>
        </p:nvPicPr>
        <p:blipFill>
          <a:blip r:embed="rId3"/>
          <a:stretch>
            <a:fillRect/>
          </a:stretch>
        </p:blipFill>
        <p:spPr>
          <a:xfrm>
            <a:off x="5433237" y="1417638"/>
            <a:ext cx="3710763" cy="1314095"/>
          </a:xfrm>
          <a:prstGeom prst="rect">
            <a:avLst/>
          </a:prstGeom>
        </p:spPr>
      </p:pic>
      <p:pic>
        <p:nvPicPr>
          <p:cNvPr id="8" name="Picture 7">
            <a:extLst>
              <a:ext uri="{FF2B5EF4-FFF2-40B4-BE49-F238E27FC236}">
                <a16:creationId xmlns:a16="http://schemas.microsoft.com/office/drawing/2014/main" id="{3C4EC017-4EE4-A48D-4502-26264CEB2AF9}"/>
              </a:ext>
            </a:extLst>
          </p:cNvPr>
          <p:cNvPicPr>
            <a:picLocks noChangeAspect="1"/>
          </p:cNvPicPr>
          <p:nvPr/>
        </p:nvPicPr>
        <p:blipFill>
          <a:blip r:embed="rId4"/>
          <a:stretch>
            <a:fillRect/>
          </a:stretch>
        </p:blipFill>
        <p:spPr>
          <a:xfrm>
            <a:off x="5433237" y="2752586"/>
            <a:ext cx="3710763" cy="1064425"/>
          </a:xfrm>
          <a:prstGeom prst="rect">
            <a:avLst/>
          </a:prstGeom>
        </p:spPr>
      </p:pic>
      <p:pic>
        <p:nvPicPr>
          <p:cNvPr id="12" name="Picture 11">
            <a:extLst>
              <a:ext uri="{FF2B5EF4-FFF2-40B4-BE49-F238E27FC236}">
                <a16:creationId xmlns:a16="http://schemas.microsoft.com/office/drawing/2014/main" id="{3D7390A8-7CFD-16A7-C649-57DDAC89C802}"/>
              </a:ext>
            </a:extLst>
          </p:cNvPr>
          <p:cNvPicPr>
            <a:picLocks noChangeAspect="1"/>
          </p:cNvPicPr>
          <p:nvPr/>
        </p:nvPicPr>
        <p:blipFill>
          <a:blip r:embed="rId5"/>
          <a:stretch>
            <a:fillRect/>
          </a:stretch>
        </p:blipFill>
        <p:spPr>
          <a:xfrm>
            <a:off x="4869712" y="4050204"/>
            <a:ext cx="4274288" cy="1152331"/>
          </a:xfrm>
          <a:prstGeom prst="rect">
            <a:avLst/>
          </a:prstGeom>
        </p:spPr>
      </p:pic>
      <p:pic>
        <p:nvPicPr>
          <p:cNvPr id="16" name="Picture 15">
            <a:extLst>
              <a:ext uri="{FF2B5EF4-FFF2-40B4-BE49-F238E27FC236}">
                <a16:creationId xmlns:a16="http://schemas.microsoft.com/office/drawing/2014/main" id="{6D94AC37-936C-B93B-2605-6BE6DCA847BB}"/>
              </a:ext>
            </a:extLst>
          </p:cNvPr>
          <p:cNvPicPr>
            <a:picLocks noChangeAspect="1"/>
          </p:cNvPicPr>
          <p:nvPr/>
        </p:nvPicPr>
        <p:blipFill>
          <a:blip r:embed="rId6"/>
          <a:stretch>
            <a:fillRect/>
          </a:stretch>
        </p:blipFill>
        <p:spPr>
          <a:xfrm>
            <a:off x="4869712" y="5202535"/>
            <a:ext cx="4274288" cy="1445360"/>
          </a:xfrm>
          <a:prstGeom prst="rect">
            <a:avLst/>
          </a:prstGeom>
        </p:spPr>
      </p:pic>
      <p:pic>
        <p:nvPicPr>
          <p:cNvPr id="6146" name="Picture 2" descr="SciChart.JS - Fast Javascript 3D Charts with WebGL and WebAssembly">
            <a:extLst>
              <a:ext uri="{FF2B5EF4-FFF2-40B4-BE49-F238E27FC236}">
                <a16:creationId xmlns:a16="http://schemas.microsoft.com/office/drawing/2014/main" id="{EFFC5B21-3270-6237-9DB0-5A4BB183ED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485" y="5149516"/>
            <a:ext cx="2705100" cy="1685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385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59740" y="0"/>
            <a:ext cx="4905214" cy="1369018"/>
          </a:xfrm>
        </p:spPr>
        <p:txBody>
          <a:bodyPr/>
          <a:lstStyle/>
          <a:p>
            <a:r>
              <a:rPr lang="en-US" dirty="0"/>
              <a:t>Limitations</a:t>
            </a:r>
          </a:p>
        </p:txBody>
      </p:sp>
      <p:sp>
        <p:nvSpPr>
          <p:cNvPr id="2" name="Content Placeholder 1"/>
          <p:cNvSpPr>
            <a:spLocks noGrp="1"/>
          </p:cNvSpPr>
          <p:nvPr>
            <p:ph idx="1"/>
          </p:nvPr>
        </p:nvSpPr>
        <p:spPr/>
        <p:txBody>
          <a:bodyPr/>
          <a:lstStyle/>
          <a:p>
            <a:r>
              <a:rPr lang="en-US" b="1" dirty="0"/>
              <a:t>Data Dependency</a:t>
            </a:r>
            <a:r>
              <a:rPr lang="en-US" dirty="0"/>
              <a:t>: The dashboard's functionality heavily relies on the continuous and reliable streaming of data from the production machine. Any disruptions in data flow or connectivity issues can lead to inaccurate or unavailable analytics.</a:t>
            </a:r>
          </a:p>
          <a:p>
            <a:r>
              <a:rPr lang="en-US" b="1" dirty="0"/>
              <a:t>Performance Scaling</a:t>
            </a:r>
            <a:r>
              <a:rPr lang="en-US" dirty="0"/>
              <a:t>: While the current setup handles smaller datasets efficiently, scaling to handle larger data volumes or higher frequency updates may require optimization to maintain performance.</a:t>
            </a:r>
          </a:p>
          <a:p>
            <a:r>
              <a:rPr lang="en-US" b="1" dirty="0"/>
              <a:t>Real-Time Processing Limits</a:t>
            </a:r>
            <a:r>
              <a:rPr lang="en-US" dirty="0"/>
              <a:t>: There might be a delay in the real-time display of data due to processing time, especially with complex calculations or during high data inflow.</a:t>
            </a:r>
            <a:endParaRPr lang="en-SG" dirty="0"/>
          </a:p>
        </p:txBody>
      </p:sp>
    </p:spTree>
    <p:extLst>
      <p:ext uri="{BB962C8B-B14F-4D97-AF65-F5344CB8AC3E}">
        <p14:creationId xmlns:p14="http://schemas.microsoft.com/office/powerpoint/2010/main" val="569908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02064" y="65085"/>
            <a:ext cx="7903431" cy="1338021"/>
          </a:xfrm>
        </p:spPr>
        <p:txBody>
          <a:bodyPr/>
          <a:lstStyle/>
          <a:p>
            <a:r>
              <a:rPr lang="en-US" dirty="0"/>
              <a:t>Future Enhancement</a:t>
            </a:r>
          </a:p>
        </p:txBody>
      </p:sp>
      <p:sp>
        <p:nvSpPr>
          <p:cNvPr id="2" name="Content Placeholder 1"/>
          <p:cNvSpPr>
            <a:spLocks noGrp="1"/>
          </p:cNvSpPr>
          <p:nvPr>
            <p:ph idx="1"/>
          </p:nvPr>
        </p:nvSpPr>
        <p:spPr/>
        <p:txBody>
          <a:bodyPr/>
          <a:lstStyle/>
          <a:p>
            <a:r>
              <a:rPr lang="en-US" dirty="0"/>
              <a:t>Implement advanced data management solutions such as in-memory databases or real-time data processing frameworks like Apache Kafka or Apache Storm to handle higher data throughput.</a:t>
            </a:r>
          </a:p>
          <a:p>
            <a:r>
              <a:rPr lang="en-US" dirty="0"/>
              <a:t>Employ more robust error handling and recovery processes to quickly restore data flow after disruptions, minimizing downtime.</a:t>
            </a:r>
          </a:p>
          <a:p>
            <a:r>
              <a:rPr lang="en-US" dirty="0"/>
              <a:t>Leverage cloud services that can dynamically allocate resources based on the current load, ensuring that performance remains consistent as dataset sizes increase.</a:t>
            </a:r>
          </a:p>
          <a:p>
            <a:r>
              <a:rPr lang="en-US" dirty="0"/>
              <a:t>Customization Features: Provide users with more customization options for the dashboard, allowing them to tailor the interface and the analytics to their specific needs.</a:t>
            </a:r>
          </a:p>
          <a:p>
            <a:endParaRPr lang="en-SG" dirty="0"/>
          </a:p>
        </p:txBody>
      </p:sp>
    </p:spTree>
    <p:extLst>
      <p:ext uri="{BB962C8B-B14F-4D97-AF65-F5344CB8AC3E}">
        <p14:creationId xmlns:p14="http://schemas.microsoft.com/office/powerpoint/2010/main" val="2981222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72385" y="69861"/>
            <a:ext cx="6842502" cy="1338021"/>
          </a:xfrm>
        </p:spPr>
        <p:txBody>
          <a:bodyPr/>
          <a:lstStyle/>
          <a:p>
            <a:r>
              <a:rPr lang="en-US" dirty="0"/>
              <a:t>Challenges / Lessons Learnt</a:t>
            </a:r>
          </a:p>
        </p:txBody>
      </p:sp>
      <p:sp>
        <p:nvSpPr>
          <p:cNvPr id="3" name="TextBox 2">
            <a:extLst>
              <a:ext uri="{FF2B5EF4-FFF2-40B4-BE49-F238E27FC236}">
                <a16:creationId xmlns:a16="http://schemas.microsoft.com/office/drawing/2014/main" id="{F85E82BC-DCC4-7FC4-D1C1-97BE6E78DF1E}"/>
              </a:ext>
            </a:extLst>
          </p:cNvPr>
          <p:cNvSpPr txBox="1"/>
          <p:nvPr/>
        </p:nvSpPr>
        <p:spPr>
          <a:xfrm>
            <a:off x="672384" y="1607817"/>
            <a:ext cx="7014955" cy="4247317"/>
          </a:xfrm>
          <a:prstGeom prst="rect">
            <a:avLst/>
          </a:prstGeom>
          <a:noFill/>
        </p:spPr>
        <p:txBody>
          <a:bodyPr wrap="square">
            <a:spAutoFit/>
          </a:bodyPr>
          <a:lstStyle/>
          <a:p>
            <a:pPr marL="285750" indent="-285750">
              <a:buFontTx/>
              <a:buChar char="-"/>
            </a:pPr>
            <a:r>
              <a:rPr lang="en-US" dirty="0"/>
              <a:t>Challenge: Creating an intuitive and effective user interface that caters to all types of users, from technicians to management, ensuring that the dashboard is easy to navigate and understand.</a:t>
            </a:r>
          </a:p>
          <a:p>
            <a:pPr marL="285750" indent="-285750">
              <a:buFontTx/>
              <a:buChar char="-"/>
            </a:pPr>
            <a:endParaRPr lang="en-US" dirty="0"/>
          </a:p>
          <a:p>
            <a:pPr marL="285750" indent="-285750">
              <a:buFontTx/>
              <a:buChar char="-"/>
            </a:pPr>
            <a:r>
              <a:rPr lang="en-US" dirty="0"/>
              <a:t>Lesson Learned: Being open to making iterative changes based on user feedback and system performance data helped in refining the </a:t>
            </a:r>
            <a:r>
              <a:rPr lang="en-US" dirty="0" err="1"/>
              <a:t>wesbite</a:t>
            </a:r>
            <a:r>
              <a:rPr lang="en-US" dirty="0"/>
              <a:t> over time.</a:t>
            </a:r>
          </a:p>
          <a:p>
            <a:pPr marL="285750" indent="-285750">
              <a:buFontTx/>
              <a:buChar char="-"/>
            </a:pPr>
            <a:endParaRPr lang="en-US" dirty="0"/>
          </a:p>
          <a:p>
            <a:pPr marL="285750" indent="-285750">
              <a:buFontTx/>
              <a:buChar char="-"/>
            </a:pPr>
            <a:r>
              <a:rPr lang="en-US" dirty="0"/>
              <a:t>Challenge: As the scale of production increases, the volume of data also grows. Managing this effectively without causing delays in data processing or slowing down the system can be challenging.</a:t>
            </a:r>
          </a:p>
          <a:p>
            <a:pPr marL="285750" indent="-285750">
              <a:buFontTx/>
              <a:buChar char="-"/>
            </a:pPr>
            <a:endParaRPr lang="en-US" dirty="0"/>
          </a:p>
          <a:p>
            <a:pPr marL="285750" indent="-285750">
              <a:buFontTx/>
              <a:buChar char="-"/>
            </a:pPr>
            <a:r>
              <a:rPr lang="en-US" dirty="0"/>
              <a:t>Lesson Learned: Performance Optimization. Continuous profiling and optimization of the data processing and dashboard rendering code to handle larger datasets efficiently.</a:t>
            </a:r>
            <a:endParaRPr lang="en-SG" dirty="0"/>
          </a:p>
        </p:txBody>
      </p:sp>
    </p:spTree>
    <p:extLst>
      <p:ext uri="{BB962C8B-B14F-4D97-AF65-F5344CB8AC3E}">
        <p14:creationId xmlns:p14="http://schemas.microsoft.com/office/powerpoint/2010/main" val="2089369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6490"/>
            <a:ext cx="7620000" cy="1143000"/>
          </a:xfrm>
        </p:spPr>
        <p:txBody>
          <a:bodyPr/>
          <a:lstStyle/>
          <a:p>
            <a:pPr algn="ctr"/>
            <a:r>
              <a:rPr lang="en-US" b="1" i="1" dirty="0">
                <a:latin typeface="Apple Chancery"/>
                <a:cs typeface="Apple Chancery"/>
              </a:rPr>
              <a:t>Thank You</a:t>
            </a:r>
          </a:p>
        </p:txBody>
      </p:sp>
    </p:spTree>
    <p:extLst>
      <p:ext uri="{BB962C8B-B14F-4D97-AF65-F5344CB8AC3E}">
        <p14:creationId xmlns:p14="http://schemas.microsoft.com/office/powerpoint/2010/main" val="3253418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nchor="ctr">
            <a:normAutofit/>
          </a:bodyPr>
          <a:lstStyle/>
          <a:p>
            <a:pPr algn="ctr"/>
            <a:r>
              <a:rPr lang="en-US" dirty="0"/>
              <a:t>Background</a:t>
            </a:r>
          </a:p>
        </p:txBody>
      </p:sp>
      <p:sp>
        <p:nvSpPr>
          <p:cNvPr id="3" name="Content Placeholder 2"/>
          <p:cNvSpPr>
            <a:spLocks noGrp="1"/>
          </p:cNvSpPr>
          <p:nvPr>
            <p:ph sz="half" idx="1"/>
          </p:nvPr>
        </p:nvSpPr>
        <p:spPr>
          <a:xfrm>
            <a:off x="-287081" y="1536192"/>
            <a:ext cx="4423146" cy="4590288"/>
          </a:xfrm>
        </p:spPr>
        <p:txBody>
          <a:bodyPr>
            <a:noAutofit/>
          </a:bodyPr>
          <a:lstStyle/>
          <a:p>
            <a:pPr marL="411480" lvl="1" indent="0" algn="ctr">
              <a:lnSpc>
                <a:spcPct val="90000"/>
              </a:lnSpc>
              <a:buNone/>
            </a:pPr>
            <a:r>
              <a:rPr lang="en-US" sz="1650" b="1" dirty="0"/>
              <a:t>• Develop a comprehensive dashboard to observe </a:t>
            </a:r>
            <a:r>
              <a:rPr lang="en-US" sz="1650" b="1" dirty="0">
                <a:solidFill>
                  <a:srgbClr val="002060"/>
                </a:solidFill>
              </a:rPr>
              <a:t>machine performance, OEE (Overall Equipment Effectiveness) metrics, and anomaly detection, alongside monitoring the carbon emissions</a:t>
            </a:r>
            <a:r>
              <a:rPr lang="en-US" sz="1650" b="1" dirty="0"/>
              <a:t> of a saline production machine.</a:t>
            </a:r>
          </a:p>
          <a:p>
            <a:pPr marL="411480" lvl="1" indent="0" algn="ctr">
              <a:lnSpc>
                <a:spcPct val="90000"/>
              </a:lnSpc>
              <a:buNone/>
            </a:pPr>
            <a:endParaRPr lang="en-US" sz="1650" b="1" dirty="0"/>
          </a:p>
          <a:p>
            <a:pPr marL="411480" lvl="1" indent="0" algn="ctr">
              <a:lnSpc>
                <a:spcPct val="90000"/>
              </a:lnSpc>
              <a:buNone/>
            </a:pPr>
            <a:r>
              <a:rPr lang="en-US" sz="1650" b="1" dirty="0"/>
              <a:t>• </a:t>
            </a:r>
            <a:r>
              <a:rPr lang="en-US" sz="1650" dirty="0"/>
              <a:t>Aim to significantly reduce the environmental impact by actively managing and minimizing carbon emissions associated with production processes.</a:t>
            </a:r>
          </a:p>
          <a:p>
            <a:pPr marL="411480" lvl="1" indent="0" algn="ctr">
              <a:lnSpc>
                <a:spcPct val="90000"/>
              </a:lnSpc>
              <a:buNone/>
            </a:pPr>
            <a:endParaRPr lang="en-US" sz="1650" b="1" dirty="0"/>
          </a:p>
          <a:p>
            <a:pPr marL="411480" lvl="1" indent="0" algn="ctr">
              <a:lnSpc>
                <a:spcPct val="90000"/>
              </a:lnSpc>
              <a:buNone/>
            </a:pPr>
            <a:r>
              <a:rPr lang="en-US" sz="1650" b="1" dirty="0"/>
              <a:t>• </a:t>
            </a:r>
            <a:r>
              <a:rPr lang="en-US" sz="1650" dirty="0"/>
              <a:t>Enhance operational efficiency through real-time data analytics, ensuring optimal machine performance and energy use.</a:t>
            </a:r>
          </a:p>
          <a:p>
            <a:pPr marL="411480" lvl="1" indent="0" algn="ctr">
              <a:lnSpc>
                <a:spcPct val="90000"/>
              </a:lnSpc>
              <a:buNone/>
            </a:pPr>
            <a:endParaRPr lang="en-US" sz="1650" b="1" dirty="0"/>
          </a:p>
          <a:p>
            <a:pPr marL="411480" lvl="1" indent="0" algn="ctr">
              <a:lnSpc>
                <a:spcPct val="90000"/>
              </a:lnSpc>
              <a:buNone/>
            </a:pPr>
            <a:r>
              <a:rPr lang="en-US" sz="1650" b="1" dirty="0"/>
              <a:t>• </a:t>
            </a:r>
            <a:r>
              <a:rPr lang="en-US" sz="1650" dirty="0"/>
              <a:t>Ensure the consistent quality of saline solutions produced by implementing continuous, real-time adjustments and rigorous monitoring.</a:t>
            </a:r>
          </a:p>
        </p:txBody>
      </p:sp>
      <p:pic>
        <p:nvPicPr>
          <p:cNvPr id="5" name="Picture 4">
            <a:extLst>
              <a:ext uri="{FF2B5EF4-FFF2-40B4-BE49-F238E27FC236}">
                <a16:creationId xmlns:a16="http://schemas.microsoft.com/office/drawing/2014/main" id="{BD189191-5E0E-C88D-1D13-2A3EAAAAFBA0}"/>
              </a:ext>
            </a:extLst>
          </p:cNvPr>
          <p:cNvPicPr>
            <a:picLocks noChangeAspect="1"/>
          </p:cNvPicPr>
          <p:nvPr/>
        </p:nvPicPr>
        <p:blipFill>
          <a:blip r:embed="rId3"/>
          <a:srcRect b="5875"/>
          <a:stretch/>
        </p:blipFill>
        <p:spPr>
          <a:xfrm>
            <a:off x="4419600" y="1759476"/>
            <a:ext cx="3657600" cy="4590288"/>
          </a:xfrm>
          <a:prstGeom prst="rect">
            <a:avLst/>
          </a:prstGeom>
          <a:noFill/>
        </p:spPr>
      </p:pic>
    </p:spTree>
    <p:extLst>
      <p:ext uri="{BB962C8B-B14F-4D97-AF65-F5344CB8AC3E}">
        <p14:creationId xmlns:p14="http://schemas.microsoft.com/office/powerpoint/2010/main" val="2853749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Targeted Users</a:t>
            </a:r>
          </a:p>
        </p:txBody>
      </p:sp>
      <p:sp>
        <p:nvSpPr>
          <p:cNvPr id="3" name="Content Placeholder 2"/>
          <p:cNvSpPr>
            <a:spLocks noGrp="1"/>
          </p:cNvSpPr>
          <p:nvPr>
            <p:ph idx="1"/>
          </p:nvPr>
        </p:nvSpPr>
        <p:spPr>
          <a:xfrm>
            <a:off x="457200" y="1600200"/>
            <a:ext cx="6251944" cy="4800600"/>
          </a:xfrm>
        </p:spPr>
        <p:txBody>
          <a:bodyPr>
            <a:normAutofit fontScale="92500"/>
          </a:bodyPr>
          <a:lstStyle/>
          <a:p>
            <a:r>
              <a:rPr lang="en-US" dirty="0"/>
              <a:t>Factory Managers: Primary users who </a:t>
            </a:r>
            <a:r>
              <a:rPr lang="en-US" b="1" dirty="0">
                <a:solidFill>
                  <a:srgbClr val="002060"/>
                </a:solidFill>
              </a:rPr>
              <a:t>oversee production operations</a:t>
            </a:r>
          </a:p>
          <a:p>
            <a:endParaRPr lang="en-US" dirty="0"/>
          </a:p>
          <a:p>
            <a:r>
              <a:rPr lang="en-US" dirty="0"/>
              <a:t>Environmental Officers: Individuals responsible for ensuring the production processes comply with environmental regulations and sustainability goals. </a:t>
            </a:r>
          </a:p>
          <a:p>
            <a:endParaRPr lang="en-US" dirty="0"/>
          </a:p>
          <a:p>
            <a:r>
              <a:rPr lang="en-US" dirty="0"/>
              <a:t>Quality Assurance Teams: Teams dedicated to </a:t>
            </a:r>
            <a:r>
              <a:rPr lang="en-US" b="1" dirty="0">
                <a:solidFill>
                  <a:srgbClr val="002060"/>
                </a:solidFill>
              </a:rPr>
              <a:t>maintaining the quality </a:t>
            </a:r>
            <a:r>
              <a:rPr lang="en-US" dirty="0"/>
              <a:t>of the saline solution.</a:t>
            </a:r>
          </a:p>
          <a:p>
            <a:endParaRPr lang="en-US" dirty="0"/>
          </a:p>
          <a:p>
            <a:r>
              <a:rPr lang="en-US" dirty="0"/>
              <a:t>Maintenance Personnel: Technicians who utilize the dashboard to </a:t>
            </a:r>
            <a:r>
              <a:rPr lang="en-US" b="1" dirty="0">
                <a:solidFill>
                  <a:srgbClr val="002060"/>
                </a:solidFill>
              </a:rPr>
              <a:t>receive alerts and insights </a:t>
            </a:r>
            <a:r>
              <a:rPr lang="en-US" dirty="0"/>
              <a:t>about potential anomalies and machine performance issues</a:t>
            </a:r>
          </a:p>
        </p:txBody>
      </p:sp>
      <p:pic>
        <p:nvPicPr>
          <p:cNvPr id="1030" name="Picture 6" descr="production-operations-icon - Corinthian ...">
            <a:extLst>
              <a:ext uri="{FF2B5EF4-FFF2-40B4-BE49-F238E27FC236}">
                <a16:creationId xmlns:a16="http://schemas.microsoft.com/office/drawing/2014/main" id="{3A70CB61-0EFA-3FFF-D8F5-144ED2468B61}"/>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709144" y="1285656"/>
            <a:ext cx="1234262" cy="12342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3d Flat icon as Environmental Health and Safety Officer with Shield and  Certificate concept as An im | Premium AI-generated image">
            <a:extLst>
              <a:ext uri="{FF2B5EF4-FFF2-40B4-BE49-F238E27FC236}">
                <a16:creationId xmlns:a16="http://schemas.microsoft.com/office/drawing/2014/main" id="{A674A929-6C41-A1BE-D44B-80A832D2A8AA}"/>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43428" y="2519918"/>
            <a:ext cx="2021237"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Qa Quality Assurance Concept With Icon Set Vector Image, 47% OFF">
            <a:extLst>
              <a:ext uri="{FF2B5EF4-FFF2-40B4-BE49-F238E27FC236}">
                <a16:creationId xmlns:a16="http://schemas.microsoft.com/office/drawing/2014/main" id="{3CCB972F-410B-E14B-837B-C3DCB7572A08}"/>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468533" y="3845480"/>
            <a:ext cx="1608667" cy="1143000"/>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echnician Icon Vector Art, Icons, and Graphics for Free Download">
            <a:extLst>
              <a:ext uri="{FF2B5EF4-FFF2-40B4-BE49-F238E27FC236}">
                <a16:creationId xmlns:a16="http://schemas.microsoft.com/office/drawing/2014/main" id="{2E49CB30-E019-2C01-E3DC-E1A48D96CBD8}"/>
              </a:ext>
            </a:extLst>
          </p:cNvPr>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6626248" y="4925726"/>
            <a:ext cx="1293235" cy="1293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072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2844" y="1600200"/>
            <a:ext cx="6305107" cy="4800600"/>
          </a:xfrm>
        </p:spPr>
        <p:txBody>
          <a:bodyPr>
            <a:normAutofit/>
          </a:bodyPr>
          <a:lstStyle/>
          <a:p>
            <a:pPr marL="114300" indent="0">
              <a:buNone/>
            </a:pPr>
            <a:r>
              <a:rPr lang="en-US" sz="1800" dirty="0"/>
              <a:t>1. Tab ‘Past Performance’ is divided into 3 sub tabs ‘Machine Data’, ‘OEE Data’, and ‘SPC Analysis’.</a:t>
            </a:r>
          </a:p>
          <a:p>
            <a:pPr marL="114300" indent="0">
              <a:buNone/>
            </a:pPr>
            <a:r>
              <a:rPr lang="en-US" sz="1800" dirty="0"/>
              <a:t>2. SPC features:</a:t>
            </a:r>
          </a:p>
          <a:p>
            <a:pPr>
              <a:buFontTx/>
              <a:buChar char="-"/>
            </a:pPr>
            <a:r>
              <a:rPr lang="en-US" sz="1800" dirty="0"/>
              <a:t>Control Limit Calculation: Calculates control limits (UCL, LCL) and centerline (CL) based on custom inputs or standard deviation.</a:t>
            </a:r>
          </a:p>
          <a:p>
            <a:pPr>
              <a:buFontTx/>
              <a:buChar char="-"/>
            </a:pPr>
            <a:r>
              <a:rPr lang="en-US" sz="1800" dirty="0"/>
              <a:t>Process Capability (Cp, </a:t>
            </a:r>
            <a:r>
              <a:rPr lang="en-US" sz="1800" dirty="0" err="1"/>
              <a:t>Cpk</a:t>
            </a:r>
            <a:r>
              <a:rPr lang="en-US" sz="1800" dirty="0"/>
              <a:t>) Calculation: Computes process capability indices.</a:t>
            </a:r>
          </a:p>
          <a:p>
            <a:pPr>
              <a:buFontTx/>
              <a:buChar char="-"/>
            </a:pPr>
            <a:r>
              <a:rPr lang="en-US" sz="1800" dirty="0"/>
              <a:t>Out-of-Control Detection: Identifies points outside control limits.</a:t>
            </a:r>
          </a:p>
          <a:p>
            <a:pPr>
              <a:buFontTx/>
              <a:buChar char="-"/>
            </a:pPr>
            <a:r>
              <a:rPr lang="en-US" sz="1800" dirty="0"/>
              <a:t>SPC Rules Detection: Implements additional SPC rules like 2 of 3 points beyond 2 standard </a:t>
            </a:r>
            <a:r>
              <a:rPr lang="en-US" sz="1800" dirty="0" err="1"/>
              <a:t>deviations,etc</a:t>
            </a:r>
            <a:r>
              <a:rPr lang="en-US" sz="1800" dirty="0"/>
              <a:t>.</a:t>
            </a:r>
          </a:p>
          <a:p>
            <a:pPr>
              <a:buFontTx/>
              <a:buChar char="-"/>
            </a:pPr>
            <a:r>
              <a:rPr lang="en-US" sz="1800" dirty="0"/>
              <a:t>SPC Chart Rendering: Generates line charts with control limits, including special indicators for rule violations.</a:t>
            </a:r>
          </a:p>
          <a:p>
            <a:pPr>
              <a:buFontTx/>
              <a:buChar char="-"/>
            </a:pPr>
            <a:r>
              <a:rPr lang="en-US" sz="1800" dirty="0"/>
              <a:t>Capability Gauges: Visualize gauges for Cp and </a:t>
            </a:r>
            <a:r>
              <a:rPr lang="en-US" sz="1800" dirty="0" err="1"/>
              <a:t>Cpk</a:t>
            </a:r>
            <a:r>
              <a:rPr lang="en-US" sz="1800" dirty="0"/>
              <a:t> values.</a:t>
            </a:r>
          </a:p>
        </p:txBody>
      </p:sp>
      <p:sp>
        <p:nvSpPr>
          <p:cNvPr id="4" name="Title 1"/>
          <p:cNvSpPr txBox="1">
            <a:spLocks noGrp="1"/>
          </p:cNvSpPr>
          <p:nvPr>
            <p:ph type="title"/>
          </p:nvPr>
        </p:nvSpPr>
        <p:spPr>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dirty="0"/>
              <a:t>Features</a:t>
            </a:r>
          </a:p>
        </p:txBody>
      </p:sp>
      <p:pic>
        <p:nvPicPr>
          <p:cNvPr id="2050" name="Picture 2" descr="A Brief History of Statistical Process Control | Quality Magazine">
            <a:extLst>
              <a:ext uri="{FF2B5EF4-FFF2-40B4-BE49-F238E27FC236}">
                <a16:creationId xmlns:a16="http://schemas.microsoft.com/office/drawing/2014/main" id="{62768DA5-07F6-EB51-5345-C96D7184E82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346308" y="65564"/>
            <a:ext cx="2797692" cy="17097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atistical Process Control (SPC) chart ...">
            <a:extLst>
              <a:ext uri="{FF2B5EF4-FFF2-40B4-BE49-F238E27FC236}">
                <a16:creationId xmlns:a16="http://schemas.microsoft.com/office/drawing/2014/main" id="{2AB268FB-4FA5-4BA6-6257-0C58236DA12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488520" y="1892263"/>
            <a:ext cx="2660133" cy="114339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Elevate Your Manufacturing Excellence: Understanding Cp and Cpk Metrics 📊">
            <a:extLst>
              <a:ext uri="{FF2B5EF4-FFF2-40B4-BE49-F238E27FC236}">
                <a16:creationId xmlns:a16="http://schemas.microsoft.com/office/drawing/2014/main" id="{6E175AD4-3E28-1321-1BA1-47FAB21B683E}"/>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350960" y="4979351"/>
            <a:ext cx="2797693" cy="160401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trol Chart Rules and Interpretation">
            <a:extLst>
              <a:ext uri="{FF2B5EF4-FFF2-40B4-BE49-F238E27FC236}">
                <a16:creationId xmlns:a16="http://schemas.microsoft.com/office/drawing/2014/main" id="{2FBE1755-C287-5AA4-33B9-7DA0C03D4B51}"/>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6798858" y="3147247"/>
            <a:ext cx="2349795" cy="1706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677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199"/>
            <a:ext cx="7620000" cy="5197287"/>
          </a:xfrm>
        </p:spPr>
        <p:txBody>
          <a:bodyPr>
            <a:normAutofit/>
          </a:bodyPr>
          <a:lstStyle/>
          <a:p>
            <a:pPr marL="114300" indent="0">
              <a:buNone/>
            </a:pPr>
            <a:r>
              <a:rPr lang="en-US" sz="1800" dirty="0"/>
              <a:t>3. Generate PDF reports for SPC analysis</a:t>
            </a:r>
          </a:p>
          <a:p>
            <a:pPr marL="114300" indent="0">
              <a:buNone/>
            </a:pPr>
            <a:r>
              <a:rPr lang="en-US" sz="1800" dirty="0"/>
              <a:t>4. Dynamic Filtering: Allows users to dynamically feature and time filters</a:t>
            </a:r>
          </a:p>
          <a:p>
            <a:pPr marL="114300" indent="0">
              <a:buNone/>
            </a:pPr>
            <a:r>
              <a:rPr lang="en-US" sz="1800" dirty="0"/>
              <a:t>5. Exception Management. Provides error feedback when data fetching or processing fails.</a:t>
            </a:r>
          </a:p>
          <a:p>
            <a:pPr marL="114300" indent="0">
              <a:buNone/>
            </a:pPr>
            <a:r>
              <a:rPr lang="en-US" sz="1800" dirty="0"/>
              <a:t>6. Annotation Feature: Adds max and min value annotations on plots. Able to freehand draw on all the plots. </a:t>
            </a:r>
          </a:p>
          <a:p>
            <a:pPr marL="114300" indent="0">
              <a:buNone/>
            </a:pPr>
            <a:r>
              <a:rPr lang="en-US" sz="1800" dirty="0"/>
              <a:t>7. Data Visualization using these plots:</a:t>
            </a:r>
          </a:p>
          <a:p>
            <a:pPr>
              <a:buFontTx/>
              <a:buChar char="-"/>
            </a:pPr>
            <a:r>
              <a:rPr lang="en-US" sz="1800" dirty="0"/>
              <a:t>Time Series Line chart</a:t>
            </a:r>
          </a:p>
          <a:p>
            <a:pPr>
              <a:buFontTx/>
              <a:buChar char="-"/>
            </a:pPr>
            <a:r>
              <a:rPr lang="en-US" sz="1800" dirty="0"/>
              <a:t>Area Chart</a:t>
            </a:r>
          </a:p>
          <a:p>
            <a:pPr>
              <a:buFontTx/>
              <a:buChar char="-"/>
            </a:pPr>
            <a:r>
              <a:rPr lang="en-US" sz="1800" dirty="0"/>
              <a:t>Pie Chart </a:t>
            </a:r>
          </a:p>
          <a:p>
            <a:pPr>
              <a:buFontTx/>
              <a:buChar char="-"/>
            </a:pPr>
            <a:r>
              <a:rPr lang="en-US" sz="1800" dirty="0"/>
              <a:t>Heatmap</a:t>
            </a:r>
          </a:p>
          <a:p>
            <a:pPr>
              <a:buFontTx/>
              <a:buChar char="-"/>
            </a:pPr>
            <a:r>
              <a:rPr lang="en-US" sz="1800" dirty="0"/>
              <a:t>3D Scatter Plot</a:t>
            </a:r>
          </a:p>
          <a:p>
            <a:pPr>
              <a:buFontTx/>
              <a:buChar char="-"/>
            </a:pPr>
            <a:r>
              <a:rPr lang="en-US" sz="1800" dirty="0"/>
              <a:t>Box Plots</a:t>
            </a:r>
          </a:p>
          <a:p>
            <a:pPr>
              <a:buFontTx/>
              <a:buChar char="-"/>
            </a:pPr>
            <a:r>
              <a:rPr lang="en-US" sz="1800" dirty="0"/>
              <a:t>Density heat map</a:t>
            </a:r>
          </a:p>
          <a:p>
            <a:pPr marL="114300" indent="0">
              <a:buNone/>
            </a:pPr>
            <a:r>
              <a:rPr lang="en-US" sz="1800" dirty="0"/>
              <a:t>8. These plots have the ability to zoom in and </a:t>
            </a:r>
          </a:p>
          <a:p>
            <a:pPr marL="114300" indent="0">
              <a:buNone/>
            </a:pPr>
            <a:r>
              <a:rPr lang="en-US" sz="1800" dirty="0"/>
              <a:t>Zoom out and 3d plots can rotate as well.</a:t>
            </a:r>
          </a:p>
          <a:p>
            <a:pPr marL="114300" indent="0">
              <a:buNone/>
            </a:pPr>
            <a:endParaRPr lang="en-US" sz="1800" dirty="0"/>
          </a:p>
        </p:txBody>
      </p:sp>
      <p:sp>
        <p:nvSpPr>
          <p:cNvPr id="4" name="Title 1"/>
          <p:cNvSpPr txBox="1">
            <a:spLocks noGrp="1"/>
          </p:cNvSpPr>
          <p:nvPr>
            <p:ph type="title"/>
          </p:nvPr>
        </p:nvSpPr>
        <p:spPr>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dirty="0"/>
              <a:t>Features</a:t>
            </a:r>
          </a:p>
        </p:txBody>
      </p:sp>
      <p:pic>
        <p:nvPicPr>
          <p:cNvPr id="3074" name="Picture 2" descr="Area Chart">
            <a:extLst>
              <a:ext uri="{FF2B5EF4-FFF2-40B4-BE49-F238E27FC236}">
                <a16:creationId xmlns:a16="http://schemas.microsoft.com/office/drawing/2014/main" id="{64454B86-743B-9030-0A1C-E878BCE32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0339" y="3814985"/>
            <a:ext cx="2847975" cy="16097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3d scatter plot python - Python Tutorial">
            <a:extLst>
              <a:ext uri="{FF2B5EF4-FFF2-40B4-BE49-F238E27FC236}">
                <a16:creationId xmlns:a16="http://schemas.microsoft.com/office/drawing/2014/main" id="{7D74FF6C-A075-70A0-CFD1-8C8E5D5E959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327881" y="4333875"/>
            <a:ext cx="2126621" cy="159291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omplexHeatmap Complete Reference">
            <a:extLst>
              <a:ext uri="{FF2B5EF4-FFF2-40B4-BE49-F238E27FC236}">
                <a16:creationId xmlns:a16="http://schemas.microsoft.com/office/drawing/2014/main" id="{65D5EFE1-1EF9-8361-9C1B-522E7580EFCA}"/>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572915" y="5500773"/>
            <a:ext cx="1815399" cy="129671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Pie Chart | Resources - Chart Library | Datylon">
            <a:extLst>
              <a:ext uri="{FF2B5EF4-FFF2-40B4-BE49-F238E27FC236}">
                <a16:creationId xmlns:a16="http://schemas.microsoft.com/office/drawing/2014/main" id="{C67518AD-0C41-2E64-AB47-29DB92D2D72E}"/>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252484" y="5385097"/>
            <a:ext cx="1415016" cy="1472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8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620000" cy="1143000"/>
          </a:xfrm>
        </p:spPr>
        <p:txBody>
          <a:bodyPr anchor="ctr">
            <a:normAutofit/>
          </a:bodyPr>
          <a:lstStyle/>
          <a:p>
            <a:pPr algn="ctr"/>
            <a:r>
              <a:rPr lang="en-US" dirty="0"/>
              <a:t>Existing Products	</a:t>
            </a:r>
          </a:p>
        </p:txBody>
      </p:sp>
      <p:pic>
        <p:nvPicPr>
          <p:cNvPr id="7" name="Picture 6" descr="A black screen with white text&#10;&#10;Description automatically generated">
            <a:extLst>
              <a:ext uri="{FF2B5EF4-FFF2-40B4-BE49-F238E27FC236}">
                <a16:creationId xmlns:a16="http://schemas.microsoft.com/office/drawing/2014/main" id="{3CF8BAF5-1BC0-9C10-7FF7-400B3BF58E42}"/>
              </a:ext>
            </a:extLst>
          </p:cNvPr>
          <p:cNvPicPr>
            <a:picLocks noChangeAspect="1"/>
          </p:cNvPicPr>
          <p:nvPr/>
        </p:nvPicPr>
        <p:blipFill>
          <a:blip r:embed="rId3">
            <a:duotone>
              <a:prstClr val="black"/>
              <a:srgbClr val="002060">
                <a:tint val="45000"/>
                <a:satMod val="400000"/>
              </a:srgbClr>
            </a:duotone>
          </a:blip>
          <a:stretch>
            <a:fillRect/>
          </a:stretch>
        </p:blipFill>
        <p:spPr>
          <a:xfrm>
            <a:off x="921834" y="1600200"/>
            <a:ext cx="6690731" cy="4800600"/>
          </a:xfrm>
          <a:prstGeom prst="rect">
            <a:avLst/>
          </a:prstGeom>
          <a:noFill/>
          <a:ln>
            <a:solidFill>
              <a:srgbClr val="002060"/>
            </a:solidFill>
          </a:ln>
          <a:effectLst>
            <a:glow rad="228600">
              <a:schemeClr val="accent5">
                <a:satMod val="175000"/>
                <a:alpha val="40000"/>
              </a:schemeClr>
            </a:glow>
          </a:effectLst>
        </p:spPr>
      </p:pic>
    </p:spTree>
    <p:extLst>
      <p:ext uri="{BB962C8B-B14F-4D97-AF65-F5344CB8AC3E}">
        <p14:creationId xmlns:p14="http://schemas.microsoft.com/office/powerpoint/2010/main" val="3267075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p:cNvSpPr txBox="1">
            <a:spLocks/>
          </p:cNvSpPr>
          <p:nvPr/>
        </p:nvSpPr>
        <p:spPr>
          <a:xfrm>
            <a:off x="-718273" y="45159"/>
            <a:ext cx="7260952" cy="912102"/>
          </a:xfrm>
          <a:prstGeom prst="rect">
            <a:avLst/>
          </a:prstGeom>
        </p:spPr>
        <p:txBody>
          <a:bodyPr vert="horz" lIns="91440" tIns="45720" rIns="91440" bIns="45720" rtlCol="0" anchor="b">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r>
              <a:rPr lang="en-US" dirty="0"/>
              <a:t>System Architecture</a:t>
            </a:r>
          </a:p>
        </p:txBody>
      </p:sp>
      <p:pic>
        <p:nvPicPr>
          <p:cNvPr id="4098" name="Picture 2" descr="Machine - Free industry icons">
            <a:extLst>
              <a:ext uri="{FF2B5EF4-FFF2-40B4-BE49-F238E27FC236}">
                <a16:creationId xmlns:a16="http://schemas.microsoft.com/office/drawing/2014/main" id="{F7E71965-84F0-5EB0-C280-A93F11979FB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27852" y="1523154"/>
            <a:ext cx="1071562" cy="107156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CODESYS - Wikipedia">
            <a:extLst>
              <a:ext uri="{FF2B5EF4-FFF2-40B4-BE49-F238E27FC236}">
                <a16:creationId xmlns:a16="http://schemas.microsoft.com/office/drawing/2014/main" id="{66FB79E5-4FFE-744A-FF7E-35E8CF1C47D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2732457" y="1584177"/>
            <a:ext cx="1397406" cy="1119038"/>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Download Aveva Logo in SVG Vector or ...">
            <a:extLst>
              <a:ext uri="{FF2B5EF4-FFF2-40B4-BE49-F238E27FC236}">
                <a16:creationId xmlns:a16="http://schemas.microsoft.com/office/drawing/2014/main" id="{908C6203-2151-E9D3-9567-70DF0A12AC69}"/>
              </a:ext>
            </a:extLst>
          </p:cNvPr>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5176622" y="1342524"/>
            <a:ext cx="2100593" cy="139784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ySQL (@MySQL) / X">
            <a:extLst>
              <a:ext uri="{FF2B5EF4-FFF2-40B4-BE49-F238E27FC236}">
                <a16:creationId xmlns:a16="http://schemas.microsoft.com/office/drawing/2014/main" id="{E84CF380-D2D5-6930-A86D-B490B9E7BC1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2735" y="292370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Python Tool Review: Using PyCharm for Python Development - and More |  Caktus Group">
            <a:extLst>
              <a:ext uri="{FF2B5EF4-FFF2-40B4-BE49-F238E27FC236}">
                <a16:creationId xmlns:a16="http://schemas.microsoft.com/office/drawing/2014/main" id="{84B64ECF-1BB2-DDA2-4616-FB93A1990C6C}"/>
              </a:ext>
            </a:extLst>
          </p:cNvPr>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4721866" y="4636142"/>
            <a:ext cx="1397407" cy="1397407"/>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Free Bootstrap 4 HTML5 Admin Dashboard ...">
            <a:extLst>
              <a:ext uri="{FF2B5EF4-FFF2-40B4-BE49-F238E27FC236}">
                <a16:creationId xmlns:a16="http://schemas.microsoft.com/office/drawing/2014/main" id="{4461DB1C-7247-DFB5-2D50-0F52845722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2577" y="4449170"/>
            <a:ext cx="2733675" cy="16764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9A8028B9-B7CC-4A47-3A6D-6E256FDF6225}"/>
              </a:ext>
            </a:extLst>
          </p:cNvPr>
          <p:cNvCxnSpPr/>
          <p:nvPr/>
        </p:nvCxnSpPr>
        <p:spPr>
          <a:xfrm>
            <a:off x="1690577" y="2041451"/>
            <a:ext cx="8931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8" name="Graphic 17" descr="Line arrow: Straight with solid fill">
            <a:extLst>
              <a:ext uri="{FF2B5EF4-FFF2-40B4-BE49-F238E27FC236}">
                <a16:creationId xmlns:a16="http://schemas.microsoft.com/office/drawing/2014/main" id="{6F2DC046-48F6-23FF-199F-6E7F93EA24E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1645776" y="1685877"/>
            <a:ext cx="982735" cy="711147"/>
          </a:xfrm>
          <a:prstGeom prst="rect">
            <a:avLst/>
          </a:prstGeom>
        </p:spPr>
      </p:pic>
      <p:pic>
        <p:nvPicPr>
          <p:cNvPr id="19" name="Graphic 18" descr="Line arrow: Straight with solid fill">
            <a:extLst>
              <a:ext uri="{FF2B5EF4-FFF2-40B4-BE49-F238E27FC236}">
                <a16:creationId xmlns:a16="http://schemas.microsoft.com/office/drawing/2014/main" id="{DE04B0B6-D77B-1F19-8713-13925E3ED2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25736" y="5128231"/>
            <a:ext cx="1546263" cy="711147"/>
          </a:xfrm>
          <a:prstGeom prst="rect">
            <a:avLst/>
          </a:prstGeom>
        </p:spPr>
      </p:pic>
      <p:pic>
        <p:nvPicPr>
          <p:cNvPr id="20" name="Graphic 19" descr="Line arrow: Straight with solid fill">
            <a:extLst>
              <a:ext uri="{FF2B5EF4-FFF2-40B4-BE49-F238E27FC236}">
                <a16:creationId xmlns:a16="http://schemas.microsoft.com/office/drawing/2014/main" id="{74D100D4-753F-0829-EA6F-D4EE7F1D677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flipH="1">
            <a:off x="4161875" y="1685876"/>
            <a:ext cx="982735" cy="711147"/>
          </a:xfrm>
          <a:prstGeom prst="rect">
            <a:avLst/>
          </a:prstGeom>
        </p:spPr>
      </p:pic>
      <p:pic>
        <p:nvPicPr>
          <p:cNvPr id="24" name="Graphic 23" descr="Line arrow: Straight with solid fill">
            <a:extLst>
              <a:ext uri="{FF2B5EF4-FFF2-40B4-BE49-F238E27FC236}">
                <a16:creationId xmlns:a16="http://schemas.microsoft.com/office/drawing/2014/main" id="{E66D4400-DA9B-C459-9325-6729F4DA386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3193697" flipH="1">
            <a:off x="6206876" y="2437964"/>
            <a:ext cx="982735" cy="711147"/>
          </a:xfrm>
          <a:prstGeom prst="rect">
            <a:avLst/>
          </a:prstGeom>
        </p:spPr>
      </p:pic>
      <p:pic>
        <p:nvPicPr>
          <p:cNvPr id="25" name="Graphic 24" descr="Line arrow: Straight with solid fill">
            <a:extLst>
              <a:ext uri="{FF2B5EF4-FFF2-40B4-BE49-F238E27FC236}">
                <a16:creationId xmlns:a16="http://schemas.microsoft.com/office/drawing/2014/main" id="{62B5BF05-843A-2C70-1088-AAA23A9C3CC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rot="8281505" flipH="1">
            <a:off x="6213407" y="4668645"/>
            <a:ext cx="982735" cy="711147"/>
          </a:xfrm>
          <a:prstGeom prst="rect">
            <a:avLst/>
          </a:prstGeom>
        </p:spPr>
      </p:pic>
      <p:sp>
        <p:nvSpPr>
          <p:cNvPr id="26" name="TextBox 25">
            <a:extLst>
              <a:ext uri="{FF2B5EF4-FFF2-40B4-BE49-F238E27FC236}">
                <a16:creationId xmlns:a16="http://schemas.microsoft.com/office/drawing/2014/main" id="{219FBC88-42BF-7FCB-FFD3-F89FEDCE80B0}"/>
              </a:ext>
            </a:extLst>
          </p:cNvPr>
          <p:cNvSpPr txBox="1"/>
          <p:nvPr/>
        </p:nvSpPr>
        <p:spPr>
          <a:xfrm>
            <a:off x="426621" y="2703215"/>
            <a:ext cx="1071562" cy="369332"/>
          </a:xfrm>
          <a:prstGeom prst="rect">
            <a:avLst/>
          </a:prstGeom>
          <a:noFill/>
        </p:spPr>
        <p:txBody>
          <a:bodyPr wrap="square" rtlCol="0">
            <a:spAutoFit/>
          </a:bodyPr>
          <a:lstStyle/>
          <a:p>
            <a:r>
              <a:rPr lang="en-SG" dirty="0"/>
              <a:t>Machine</a:t>
            </a:r>
          </a:p>
        </p:txBody>
      </p:sp>
      <p:sp>
        <p:nvSpPr>
          <p:cNvPr id="27" name="TextBox 26">
            <a:extLst>
              <a:ext uri="{FF2B5EF4-FFF2-40B4-BE49-F238E27FC236}">
                <a16:creationId xmlns:a16="http://schemas.microsoft.com/office/drawing/2014/main" id="{0A9E83E2-5FA8-83D8-7D46-C7EE6DA973E5}"/>
              </a:ext>
            </a:extLst>
          </p:cNvPr>
          <p:cNvSpPr txBox="1"/>
          <p:nvPr/>
        </p:nvSpPr>
        <p:spPr>
          <a:xfrm>
            <a:off x="768690" y="6289931"/>
            <a:ext cx="1310950" cy="369332"/>
          </a:xfrm>
          <a:prstGeom prst="rect">
            <a:avLst/>
          </a:prstGeom>
          <a:noFill/>
        </p:spPr>
        <p:txBody>
          <a:bodyPr wrap="square" rtlCol="0">
            <a:spAutoFit/>
          </a:bodyPr>
          <a:lstStyle/>
          <a:p>
            <a:r>
              <a:rPr lang="en-SG" dirty="0" err="1"/>
              <a:t>DashBoard</a:t>
            </a:r>
            <a:endParaRPr lang="en-SG" dirty="0"/>
          </a:p>
        </p:txBody>
      </p:sp>
      <p:sp>
        <p:nvSpPr>
          <p:cNvPr id="28" name="TextBox 27">
            <a:extLst>
              <a:ext uri="{FF2B5EF4-FFF2-40B4-BE49-F238E27FC236}">
                <a16:creationId xmlns:a16="http://schemas.microsoft.com/office/drawing/2014/main" id="{3C7D1CE0-4667-C09D-23F3-105406D26196}"/>
              </a:ext>
            </a:extLst>
          </p:cNvPr>
          <p:cNvSpPr txBox="1"/>
          <p:nvPr/>
        </p:nvSpPr>
        <p:spPr>
          <a:xfrm>
            <a:off x="4333064" y="6279112"/>
            <a:ext cx="2175009" cy="369332"/>
          </a:xfrm>
          <a:prstGeom prst="rect">
            <a:avLst/>
          </a:prstGeom>
          <a:noFill/>
        </p:spPr>
        <p:txBody>
          <a:bodyPr wrap="square" rtlCol="0">
            <a:spAutoFit/>
          </a:bodyPr>
          <a:lstStyle/>
          <a:p>
            <a:r>
              <a:rPr lang="en-SG" dirty="0" err="1"/>
              <a:t>Pycharm</a:t>
            </a:r>
            <a:r>
              <a:rPr lang="en-SG" dirty="0"/>
              <a:t> Community</a:t>
            </a:r>
          </a:p>
        </p:txBody>
      </p:sp>
    </p:spTree>
    <p:extLst>
      <p:ext uri="{BB962C8B-B14F-4D97-AF65-F5344CB8AC3E}">
        <p14:creationId xmlns:p14="http://schemas.microsoft.com/office/powerpoint/2010/main" val="2396239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1100" y="-30995"/>
            <a:ext cx="8124825" cy="1369018"/>
          </a:xfrm>
          <a:prstGeom prst="rect">
            <a:avLst/>
          </a:prstGeom>
        </p:spPr>
        <p:txBody>
          <a:bodyPr vert="horz" lIns="91440" tIns="45720" rIns="91440" bIns="45720" rtlCol="0" anchor="ctr">
            <a:noAutofit/>
          </a:bodyPr>
          <a:lst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a:lstStyle>
          <a:p>
            <a:pPr algn="ctr"/>
            <a:r>
              <a:rPr lang="en-US" dirty="0"/>
              <a:t>Assumptions</a:t>
            </a:r>
          </a:p>
        </p:txBody>
      </p:sp>
      <p:sp>
        <p:nvSpPr>
          <p:cNvPr id="3" name="TextBox 2">
            <a:extLst>
              <a:ext uri="{FF2B5EF4-FFF2-40B4-BE49-F238E27FC236}">
                <a16:creationId xmlns:a16="http://schemas.microsoft.com/office/drawing/2014/main" id="{4BBDE98D-65A2-E096-A556-255BCB9C4B9D}"/>
              </a:ext>
            </a:extLst>
          </p:cNvPr>
          <p:cNvSpPr txBox="1"/>
          <p:nvPr/>
        </p:nvSpPr>
        <p:spPr>
          <a:xfrm>
            <a:off x="364417" y="1639715"/>
            <a:ext cx="7875815" cy="3139321"/>
          </a:xfrm>
          <a:prstGeom prst="rect">
            <a:avLst/>
          </a:prstGeom>
          <a:noFill/>
        </p:spPr>
        <p:txBody>
          <a:bodyPr wrap="square">
            <a:spAutoFit/>
          </a:bodyPr>
          <a:lstStyle/>
          <a:p>
            <a:r>
              <a:rPr lang="en-US" b="1" dirty="0"/>
              <a:t>Performance Standards</a:t>
            </a:r>
            <a:r>
              <a:rPr lang="en-US" dirty="0"/>
              <a:t>: The dashboard is assumed to perform adequately under normal operational conditions, handling updates and data refreshes without significant delays.</a:t>
            </a:r>
          </a:p>
          <a:p>
            <a:endParaRPr lang="en-US" dirty="0"/>
          </a:p>
          <a:p>
            <a:r>
              <a:rPr lang="en-US" b="1" dirty="0"/>
              <a:t>Real-Time Data Availability</a:t>
            </a:r>
            <a:r>
              <a:rPr lang="en-US" dirty="0"/>
              <a:t>: The data being pushed from the machine to the database is assumed to be available in near real-time, allowing the dashboard to provide up-to-date information without significant delays.</a:t>
            </a:r>
          </a:p>
          <a:p>
            <a:endParaRPr lang="en-US" dirty="0"/>
          </a:p>
          <a:p>
            <a:r>
              <a:rPr lang="en-US" b="1" dirty="0"/>
              <a:t>Database Scalability</a:t>
            </a:r>
            <a:r>
              <a:rPr lang="en-US" dirty="0"/>
              <a:t>: The MySQL database is capable of handling the growing amount of data being generated by the machine without performance degradation.</a:t>
            </a:r>
            <a:endParaRPr lang="en-SG" dirty="0"/>
          </a:p>
        </p:txBody>
      </p:sp>
      <p:pic>
        <p:nvPicPr>
          <p:cNvPr id="5122" name="Picture 2" descr="120+ Realtime Data Stock Illustrations ...">
            <a:extLst>
              <a:ext uri="{FF2B5EF4-FFF2-40B4-BE49-F238E27FC236}">
                <a16:creationId xmlns:a16="http://schemas.microsoft.com/office/drawing/2014/main" id="{3C50D238-2CBB-A8B8-4F0D-2C9D679F149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46567" y="4904126"/>
            <a:ext cx="1839433" cy="1839433"/>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mysql replication Archives - Ubiq BI">
            <a:extLst>
              <a:ext uri="{FF2B5EF4-FFF2-40B4-BE49-F238E27FC236}">
                <a16:creationId xmlns:a16="http://schemas.microsoft.com/office/drawing/2014/main" id="{4439362D-7D5D-0AAE-F2F3-8421058644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3520" y="5023743"/>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erformance - Free business icons">
            <a:extLst>
              <a:ext uri="{FF2B5EF4-FFF2-40B4-BE49-F238E27FC236}">
                <a16:creationId xmlns:a16="http://schemas.microsoft.com/office/drawing/2014/main" id="{8F66F1C4-5862-232A-5A1B-A48FE43C8B43}"/>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283844" y="4986530"/>
            <a:ext cx="1562986" cy="1562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1015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Guide</a:t>
            </a:r>
          </a:p>
        </p:txBody>
      </p:sp>
      <p:sp>
        <p:nvSpPr>
          <p:cNvPr id="3" name="TextBox 2"/>
          <p:cNvSpPr txBox="1"/>
          <p:nvPr/>
        </p:nvSpPr>
        <p:spPr>
          <a:xfrm>
            <a:off x="565484" y="1708484"/>
            <a:ext cx="5931009" cy="4524315"/>
          </a:xfrm>
          <a:prstGeom prst="rect">
            <a:avLst/>
          </a:prstGeom>
          <a:noFill/>
        </p:spPr>
        <p:txBody>
          <a:bodyPr wrap="square" rtlCol="0">
            <a:spAutoFit/>
          </a:bodyPr>
          <a:lstStyle/>
          <a:p>
            <a:pPr marL="342900" indent="-342900">
              <a:buAutoNum type="arabicPeriod"/>
            </a:pPr>
            <a:r>
              <a:rPr lang="en-SG" dirty="0"/>
              <a:t>From Main Page, navigate to ‘Past Performance’ tab.</a:t>
            </a:r>
          </a:p>
          <a:p>
            <a:pPr marL="342900" indent="-342900">
              <a:buAutoNum type="arabicPeriod"/>
            </a:pPr>
            <a:endParaRPr lang="en-SG" dirty="0"/>
          </a:p>
          <a:p>
            <a:pPr marL="342900" indent="-342900">
              <a:buAutoNum type="arabicPeriod"/>
            </a:pPr>
            <a:r>
              <a:rPr lang="en-SG" dirty="0"/>
              <a:t>Three Sub tabs will appear under the main tab; SPC Analysis, Machine Data, OEE Data.</a:t>
            </a:r>
          </a:p>
          <a:p>
            <a:pPr marL="342900" indent="-342900">
              <a:buAutoNum type="arabicPeriod"/>
            </a:pPr>
            <a:endParaRPr lang="en-SG" dirty="0"/>
          </a:p>
          <a:p>
            <a:pPr marL="342900" indent="-342900">
              <a:buAutoNum type="arabicPeriod"/>
            </a:pPr>
            <a:r>
              <a:rPr lang="en-SG" dirty="0"/>
              <a:t> In all three sub tabs, there is data filtering option, where user can choose either ‘ Date Range’ or ‘Time Interval’.</a:t>
            </a:r>
          </a:p>
          <a:p>
            <a:pPr marL="342900" indent="-342900">
              <a:buAutoNum type="arabicPeriod"/>
            </a:pPr>
            <a:endParaRPr lang="en-SG" dirty="0"/>
          </a:p>
          <a:p>
            <a:pPr marL="342900" indent="-342900">
              <a:buAutoNum type="arabicPeriod"/>
            </a:pPr>
            <a:r>
              <a:rPr lang="en-SG" dirty="0"/>
              <a:t>In SPC Analysis Tab, line chart is generated with control limits.  Also includes special indicators for rule violations.</a:t>
            </a:r>
          </a:p>
          <a:p>
            <a:pPr marL="342900" indent="-342900">
              <a:buAutoNum type="arabicPeriod"/>
            </a:pPr>
            <a:endParaRPr lang="en-SG" dirty="0"/>
          </a:p>
          <a:p>
            <a:pPr marL="342900" indent="-342900">
              <a:buAutoNum type="arabicPeriod"/>
            </a:pPr>
            <a:r>
              <a:rPr lang="en-SG" dirty="0"/>
              <a:t>Clear Annotation button helps remove all the annotations user made. </a:t>
            </a:r>
          </a:p>
          <a:p>
            <a:pPr marL="342900" indent="-342900">
              <a:buAutoNum type="arabicPeriod"/>
            </a:pPr>
            <a:endParaRPr lang="en-SG" dirty="0"/>
          </a:p>
          <a:p>
            <a:pPr marL="342900" indent="-342900">
              <a:buAutoNum type="arabicPeriod"/>
            </a:pPr>
            <a:r>
              <a:rPr lang="en-SG" dirty="0"/>
              <a:t>While Generate SPC report gives you a PDF with all the SPC related details that you can see from the chart. </a:t>
            </a:r>
          </a:p>
        </p:txBody>
      </p:sp>
      <p:pic>
        <p:nvPicPr>
          <p:cNvPr id="5" name="Picture 4">
            <a:extLst>
              <a:ext uri="{FF2B5EF4-FFF2-40B4-BE49-F238E27FC236}">
                <a16:creationId xmlns:a16="http://schemas.microsoft.com/office/drawing/2014/main" id="{F24EB5CA-3269-C337-C64F-5D8C248B811C}"/>
              </a:ext>
            </a:extLst>
          </p:cNvPr>
          <p:cNvPicPr>
            <a:picLocks noChangeAspect="1"/>
          </p:cNvPicPr>
          <p:nvPr/>
        </p:nvPicPr>
        <p:blipFill>
          <a:blip r:embed="rId3"/>
          <a:stretch>
            <a:fillRect/>
          </a:stretch>
        </p:blipFill>
        <p:spPr>
          <a:xfrm>
            <a:off x="6399357" y="2269034"/>
            <a:ext cx="2671788" cy="540042"/>
          </a:xfrm>
          <a:prstGeom prst="rect">
            <a:avLst/>
          </a:prstGeom>
        </p:spPr>
      </p:pic>
      <p:pic>
        <p:nvPicPr>
          <p:cNvPr id="9" name="Picture 8">
            <a:extLst>
              <a:ext uri="{FF2B5EF4-FFF2-40B4-BE49-F238E27FC236}">
                <a16:creationId xmlns:a16="http://schemas.microsoft.com/office/drawing/2014/main" id="{EB9E6F51-047D-A20F-BE27-A5F0A8B3FD18}"/>
              </a:ext>
            </a:extLst>
          </p:cNvPr>
          <p:cNvPicPr>
            <a:picLocks noChangeAspect="1"/>
          </p:cNvPicPr>
          <p:nvPr/>
        </p:nvPicPr>
        <p:blipFill>
          <a:blip r:embed="rId4"/>
          <a:stretch>
            <a:fillRect/>
          </a:stretch>
        </p:blipFill>
        <p:spPr>
          <a:xfrm>
            <a:off x="6448579" y="2948850"/>
            <a:ext cx="1584383" cy="1030964"/>
          </a:xfrm>
          <a:prstGeom prst="rect">
            <a:avLst/>
          </a:prstGeom>
        </p:spPr>
      </p:pic>
      <p:pic>
        <p:nvPicPr>
          <p:cNvPr id="11" name="Picture 10">
            <a:extLst>
              <a:ext uri="{FF2B5EF4-FFF2-40B4-BE49-F238E27FC236}">
                <a16:creationId xmlns:a16="http://schemas.microsoft.com/office/drawing/2014/main" id="{57A6453D-4BB4-7C94-ECB0-9119D76CE663}"/>
              </a:ext>
            </a:extLst>
          </p:cNvPr>
          <p:cNvPicPr>
            <a:picLocks noChangeAspect="1"/>
          </p:cNvPicPr>
          <p:nvPr/>
        </p:nvPicPr>
        <p:blipFill>
          <a:blip r:embed="rId5"/>
          <a:stretch>
            <a:fillRect/>
          </a:stretch>
        </p:blipFill>
        <p:spPr>
          <a:xfrm>
            <a:off x="8032962" y="2948850"/>
            <a:ext cx="983447" cy="1024807"/>
          </a:xfrm>
          <a:prstGeom prst="rect">
            <a:avLst/>
          </a:prstGeom>
        </p:spPr>
      </p:pic>
      <p:pic>
        <p:nvPicPr>
          <p:cNvPr id="13" name="Picture 12">
            <a:extLst>
              <a:ext uri="{FF2B5EF4-FFF2-40B4-BE49-F238E27FC236}">
                <a16:creationId xmlns:a16="http://schemas.microsoft.com/office/drawing/2014/main" id="{0FFDA243-5617-FFEC-630A-FF291852EEDF}"/>
              </a:ext>
            </a:extLst>
          </p:cNvPr>
          <p:cNvPicPr>
            <a:picLocks noChangeAspect="1"/>
          </p:cNvPicPr>
          <p:nvPr/>
        </p:nvPicPr>
        <p:blipFill>
          <a:blip r:embed="rId6"/>
          <a:stretch>
            <a:fillRect/>
          </a:stretch>
        </p:blipFill>
        <p:spPr>
          <a:xfrm>
            <a:off x="6448579" y="4113432"/>
            <a:ext cx="2567830" cy="1134623"/>
          </a:xfrm>
          <a:prstGeom prst="rect">
            <a:avLst/>
          </a:prstGeom>
        </p:spPr>
      </p:pic>
      <p:pic>
        <p:nvPicPr>
          <p:cNvPr id="15" name="Picture 14">
            <a:extLst>
              <a:ext uri="{FF2B5EF4-FFF2-40B4-BE49-F238E27FC236}">
                <a16:creationId xmlns:a16="http://schemas.microsoft.com/office/drawing/2014/main" id="{6F8F4420-A888-B997-FC19-632CE87302B3}"/>
              </a:ext>
            </a:extLst>
          </p:cNvPr>
          <p:cNvPicPr>
            <a:picLocks noChangeAspect="1"/>
          </p:cNvPicPr>
          <p:nvPr/>
        </p:nvPicPr>
        <p:blipFill>
          <a:blip r:embed="rId7"/>
          <a:stretch>
            <a:fillRect/>
          </a:stretch>
        </p:blipFill>
        <p:spPr>
          <a:xfrm>
            <a:off x="6443330" y="5381674"/>
            <a:ext cx="1084521" cy="486332"/>
          </a:xfrm>
          <a:prstGeom prst="rect">
            <a:avLst/>
          </a:prstGeom>
        </p:spPr>
      </p:pic>
      <p:pic>
        <p:nvPicPr>
          <p:cNvPr id="17" name="Picture 16">
            <a:extLst>
              <a:ext uri="{FF2B5EF4-FFF2-40B4-BE49-F238E27FC236}">
                <a16:creationId xmlns:a16="http://schemas.microsoft.com/office/drawing/2014/main" id="{2805AFED-7606-150F-CAAA-A79B7D5E0B4E}"/>
              </a:ext>
            </a:extLst>
          </p:cNvPr>
          <p:cNvPicPr>
            <a:picLocks noChangeAspect="1"/>
          </p:cNvPicPr>
          <p:nvPr/>
        </p:nvPicPr>
        <p:blipFill>
          <a:blip r:embed="rId8"/>
          <a:stretch>
            <a:fillRect/>
          </a:stretch>
        </p:blipFill>
        <p:spPr>
          <a:xfrm>
            <a:off x="7480863" y="5381674"/>
            <a:ext cx="1663137" cy="486332"/>
          </a:xfrm>
          <a:prstGeom prst="rect">
            <a:avLst/>
          </a:prstGeom>
        </p:spPr>
      </p:pic>
    </p:spTree>
    <p:extLst>
      <p:ext uri="{BB962C8B-B14F-4D97-AF65-F5344CB8AC3E}">
        <p14:creationId xmlns:p14="http://schemas.microsoft.com/office/powerpoint/2010/main" val="396476329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Adjacency.thmx</Template>
  <TotalTime>4870</TotalTime>
  <Words>1075</Words>
  <Application>Microsoft Office PowerPoint</Application>
  <PresentationFormat>On-screen Show (4:3)</PresentationFormat>
  <Paragraphs>105</Paragraphs>
  <Slides>14</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Apple Chancery</vt:lpstr>
      <vt:lpstr>Arial</vt:lpstr>
      <vt:lpstr>Calibri</vt:lpstr>
      <vt:lpstr>Cambria</vt:lpstr>
      <vt:lpstr>Adjacency</vt:lpstr>
      <vt:lpstr>Project Title</vt:lpstr>
      <vt:lpstr>Background</vt:lpstr>
      <vt:lpstr>Targeted Users</vt:lpstr>
      <vt:lpstr>Features</vt:lpstr>
      <vt:lpstr>Features</vt:lpstr>
      <vt:lpstr>Existing Products </vt:lpstr>
      <vt:lpstr>PowerPoint Presentation</vt:lpstr>
      <vt:lpstr>PowerPoint Presentation</vt:lpstr>
      <vt:lpstr>User Guide</vt:lpstr>
      <vt:lpstr>User Guide</vt:lpstr>
      <vt:lpstr>Limitations</vt:lpstr>
      <vt:lpstr>Future Enhancement</vt:lpstr>
      <vt:lpstr>Challenges / Lessons Learnt</vt:lpstr>
      <vt:lpstr>Thank You</vt:lpstr>
    </vt:vector>
  </TitlesOfParts>
  <Company>Neo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 Final Presentation</dc:title>
  <dc:creator>Glynn Neo</dc:creator>
  <cp:lastModifiedBy>Alam Rithika</cp:lastModifiedBy>
  <cp:revision>32</cp:revision>
  <dcterms:created xsi:type="dcterms:W3CDTF">2015-09-23T01:18:13Z</dcterms:created>
  <dcterms:modified xsi:type="dcterms:W3CDTF">2024-09-20T10:10:49Z</dcterms:modified>
</cp:coreProperties>
</file>