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74" r:id="rId6"/>
    <p:sldId id="260" r:id="rId7"/>
    <p:sldId id="261" r:id="rId8"/>
    <p:sldId id="275" r:id="rId9"/>
    <p:sldId id="277" r:id="rId10"/>
    <p:sldId id="273" r:id="rId11"/>
    <p:sldId id="262" r:id="rId12"/>
    <p:sldId id="276" r:id="rId13"/>
    <p:sldId id="269" r:id="rId14"/>
    <p:sldId id="270" r:id="rId15"/>
    <p:sldId id="263" r:id="rId16"/>
    <p:sldId id="264" r:id="rId17"/>
    <p:sldId id="272" r:id="rId18"/>
    <p:sldId id="265" r:id="rId19"/>
    <p:sldId id="271" r:id="rId20"/>
    <p:sldId id="268"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533400" y="5009019"/>
            <a:ext cx="1638300" cy="15310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210721" y="170317"/>
            <a:ext cx="11927142" cy="1678665"/>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br>
              <a:rPr lang="en-US" sz="4000" b="1" dirty="0">
                <a:solidFill>
                  <a:srgbClr val="0F0F0F"/>
                </a:solidFill>
                <a:latin typeface="Times New Roman" panose="02020603050405020304" pitchFamily="18" charset="0"/>
                <a:cs typeface="Times New Roman" panose="02020603050405020304" pitchFamily="18" charset="0"/>
              </a:rPr>
            </a:br>
            <a:r>
              <a:rPr lang="en-US" sz="3600"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b="1" dirty="0"/>
              <a:t>STUDENT NAME: RITHIKA.S</a:t>
            </a:r>
          </a:p>
          <a:p>
            <a:r>
              <a:rPr lang="en-US" sz="2400" b="1" dirty="0"/>
              <a:t>REGISTER NO: 312209784</a:t>
            </a:r>
          </a:p>
          <a:p>
            <a:r>
              <a:rPr lang="en-US" sz="2400" b="1" dirty="0"/>
              <a:t>DEPARTMENT: B.COM COMPUTER APPLICATIONS</a:t>
            </a:r>
          </a:p>
          <a:p>
            <a:r>
              <a:rPr lang="en-US" sz="2400" b="1" dirty="0"/>
              <a:t>NAAN MUDALVAN ID: </a:t>
            </a:r>
            <a:r>
              <a:rPr lang="en-IN" sz="2400" b="1" dirty="0"/>
              <a:t>asunm1353312209784</a:t>
            </a:r>
            <a:endParaRPr lang="en-US" sz="2400" b="1" dirty="0"/>
          </a:p>
          <a:p>
            <a:r>
              <a:rPr lang="en-US" sz="2400" b="1" dirty="0"/>
              <a:t>COLLEGE: ANNA ADARSH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082EE-34B8-FB1A-1AB0-5970F01406C9}"/>
              </a:ext>
            </a:extLst>
          </p:cNvPr>
          <p:cNvSpPr>
            <a:spLocks noGrp="1"/>
          </p:cNvSpPr>
          <p:nvPr>
            <p:ph type="title"/>
          </p:nvPr>
        </p:nvSpPr>
        <p:spPr/>
        <p:txBody>
          <a:bodyPr/>
          <a:lstStyle/>
          <a:p>
            <a:r>
              <a:rPr lang="en-US" u="sng" dirty="0"/>
              <a:t>PIVOT TABLE </a:t>
            </a:r>
            <a:r>
              <a:rPr lang="en-US" dirty="0"/>
              <a:t>:</a:t>
            </a:r>
            <a:endParaRPr lang="en-IN" dirty="0"/>
          </a:p>
        </p:txBody>
      </p:sp>
      <p:sp>
        <p:nvSpPr>
          <p:cNvPr id="3" name="Text Placeholder 2">
            <a:extLst>
              <a:ext uri="{FF2B5EF4-FFF2-40B4-BE49-F238E27FC236}">
                <a16:creationId xmlns:a16="http://schemas.microsoft.com/office/drawing/2014/main" id="{59A204C5-F737-4C35-2ADE-104C321BBEE9}"/>
              </a:ext>
            </a:extLst>
          </p:cNvPr>
          <p:cNvSpPr>
            <a:spLocks noGrp="1"/>
          </p:cNvSpPr>
          <p:nvPr>
            <p:ph type="body" idx="1"/>
          </p:nvPr>
        </p:nvSpPr>
        <p:spPr>
          <a:xfrm>
            <a:off x="609600" y="1524000"/>
            <a:ext cx="8001000" cy="4800600"/>
          </a:xfrm>
        </p:spPr>
        <p:txBody>
          <a:bodyPr/>
          <a:lstStyle/>
          <a:p>
            <a:r>
              <a:rPr lang="en-IN" b="1" i="0" u="sng" dirty="0">
                <a:solidFill>
                  <a:srgbClr val="001D35"/>
                </a:solidFill>
                <a:effectLst/>
                <a:highlight>
                  <a:srgbClr val="FFFFFF"/>
                </a:highlight>
                <a:latin typeface="Google Sans"/>
              </a:rPr>
              <a:t>Identify patterns and trends:</a:t>
            </a:r>
          </a:p>
          <a:p>
            <a:endParaRPr lang="en-IN" b="0" i="0" dirty="0">
              <a:solidFill>
                <a:srgbClr val="001D35"/>
              </a:solidFill>
              <a:effectLst/>
              <a:highlight>
                <a:srgbClr val="FFFFFF"/>
              </a:highlight>
              <a:latin typeface="Google Sans"/>
            </a:endParaRPr>
          </a:p>
          <a:p>
            <a:r>
              <a:rPr lang="en-US" b="0" i="0" dirty="0">
                <a:solidFill>
                  <a:schemeClr val="tx1"/>
                </a:solidFill>
                <a:effectLst/>
                <a:highlight>
                  <a:srgbClr val="FFFFFF"/>
                </a:highlight>
              </a:rPr>
              <a:t>A PivotTable can help you see patterns, trends, and comparisons in your data.</a:t>
            </a:r>
          </a:p>
          <a:p>
            <a:endParaRPr lang="en-US" dirty="0">
              <a:solidFill>
                <a:srgbClr val="545D7E"/>
              </a:solidFill>
              <a:highlight>
                <a:srgbClr val="FFFFFF"/>
              </a:highlight>
              <a:latin typeface="Google Sans"/>
            </a:endParaRPr>
          </a:p>
          <a:p>
            <a:r>
              <a:rPr lang="en-IN" b="1" i="0" u="sng" dirty="0">
                <a:solidFill>
                  <a:srgbClr val="001D35"/>
                </a:solidFill>
                <a:effectLst/>
                <a:highlight>
                  <a:srgbClr val="FFFFFF"/>
                </a:highlight>
                <a:latin typeface="Google Sans"/>
              </a:rPr>
              <a:t>Display statistics</a:t>
            </a:r>
            <a:r>
              <a:rPr lang="en-US" b="1" i="0" u="sng" dirty="0">
                <a:solidFill>
                  <a:srgbClr val="545D7E"/>
                </a:solidFill>
                <a:effectLst/>
                <a:highlight>
                  <a:srgbClr val="FFFFFF"/>
                </a:highlight>
                <a:latin typeface="Google Sans"/>
              </a:rPr>
              <a:t> :</a:t>
            </a:r>
          </a:p>
          <a:p>
            <a:endParaRPr lang="en-US" dirty="0">
              <a:solidFill>
                <a:srgbClr val="545D7E"/>
              </a:solidFill>
              <a:highlight>
                <a:srgbClr val="FFFFFF"/>
              </a:highlight>
              <a:latin typeface="Google Sans"/>
            </a:endParaRPr>
          </a:p>
          <a:p>
            <a:r>
              <a:rPr lang="en-US" b="0" i="0" dirty="0">
                <a:solidFill>
                  <a:schemeClr val="tx1"/>
                </a:solidFill>
                <a:effectLst/>
                <a:highlight>
                  <a:srgbClr val="FFFFFF"/>
                </a:highlight>
              </a:rPr>
              <a:t>A PivotTable can display statistics as values or percentages, such as total turnover, costs, or liquidity status</a:t>
            </a:r>
          </a:p>
          <a:p>
            <a:endParaRPr lang="en-US" dirty="0">
              <a:solidFill>
                <a:srgbClr val="545D7E"/>
              </a:solidFill>
              <a:highlight>
                <a:srgbClr val="FFFFFF"/>
              </a:highlight>
              <a:latin typeface="Google Sans"/>
            </a:endParaRPr>
          </a:p>
          <a:p>
            <a:r>
              <a:rPr lang="en-IN" b="1" i="0" u="sng" dirty="0">
                <a:solidFill>
                  <a:srgbClr val="001D35"/>
                </a:solidFill>
                <a:effectLst/>
                <a:highlight>
                  <a:srgbClr val="FFFFFF"/>
                </a:highlight>
                <a:latin typeface="Google Sans"/>
              </a:rPr>
              <a:t>Organize data</a:t>
            </a:r>
            <a:r>
              <a:rPr lang="en-US" b="1" i="0" u="sng" dirty="0">
                <a:solidFill>
                  <a:srgbClr val="545D7E"/>
                </a:solidFill>
                <a:effectLst/>
                <a:highlight>
                  <a:srgbClr val="FFFFFF"/>
                </a:highlight>
                <a:latin typeface="Google Sans"/>
              </a:rPr>
              <a:t>:</a:t>
            </a:r>
          </a:p>
          <a:p>
            <a:endParaRPr lang="en-US" dirty="0">
              <a:solidFill>
                <a:srgbClr val="545D7E"/>
              </a:solidFill>
              <a:highlight>
                <a:srgbClr val="FFFFFF"/>
              </a:highlight>
              <a:latin typeface="Google Sans"/>
            </a:endParaRPr>
          </a:p>
          <a:p>
            <a:r>
              <a:rPr lang="en-US" b="0" i="0" dirty="0">
                <a:solidFill>
                  <a:schemeClr val="tx1"/>
                </a:solidFill>
                <a:effectLst/>
                <a:highlight>
                  <a:srgbClr val="FFFFFF"/>
                </a:highlight>
                <a:latin typeface="+mj-lt"/>
              </a:rPr>
              <a:t>A PivotTable can organize and rearrange statistics to highlight important facts.</a:t>
            </a:r>
          </a:p>
          <a:p>
            <a:endParaRPr lang="en-US" dirty="0">
              <a:solidFill>
                <a:srgbClr val="545D7E"/>
              </a:solidFill>
              <a:highlight>
                <a:srgbClr val="FFFFFF"/>
              </a:highlight>
              <a:latin typeface="Google Sans"/>
            </a:endParaRPr>
          </a:p>
          <a:p>
            <a:r>
              <a:rPr lang="en-IN" b="1" i="0" u="sng" dirty="0">
                <a:solidFill>
                  <a:srgbClr val="001D35"/>
                </a:solidFill>
                <a:effectLst/>
                <a:highlight>
                  <a:srgbClr val="FFFFFF"/>
                </a:highlight>
                <a:latin typeface="Google Sans"/>
              </a:rPr>
              <a:t>Manage large data sets</a:t>
            </a:r>
            <a:r>
              <a:rPr lang="en-US" b="1" i="0" u="sng" dirty="0">
                <a:solidFill>
                  <a:srgbClr val="545D7E"/>
                </a:solidFill>
                <a:effectLst/>
                <a:highlight>
                  <a:srgbClr val="FFFFFF"/>
                </a:highlight>
                <a:latin typeface="Google Sans"/>
              </a:rPr>
              <a:t>:</a:t>
            </a:r>
          </a:p>
          <a:p>
            <a:endParaRPr lang="en-US" dirty="0">
              <a:solidFill>
                <a:srgbClr val="545D7E"/>
              </a:solidFill>
              <a:highlight>
                <a:srgbClr val="FFFFFF"/>
              </a:highlight>
              <a:latin typeface="Google Sans"/>
            </a:endParaRPr>
          </a:p>
          <a:p>
            <a:r>
              <a:rPr lang="en-US" b="0" i="0" dirty="0">
                <a:solidFill>
                  <a:schemeClr val="tx1"/>
                </a:solidFill>
                <a:effectLst/>
                <a:highlight>
                  <a:srgbClr val="FFFFFF"/>
                </a:highlight>
                <a:latin typeface="+mj-lt"/>
              </a:rPr>
              <a:t>A PivotTable can help you manage large data sets by presenting relevant information in a concise and clean way.</a:t>
            </a:r>
          </a:p>
          <a:p>
            <a:endParaRPr lang="en-US" dirty="0">
              <a:solidFill>
                <a:srgbClr val="545D7E"/>
              </a:solidFill>
              <a:highlight>
                <a:srgbClr val="FFFFFF"/>
              </a:highlight>
              <a:latin typeface="Google Sans"/>
            </a:endParaRPr>
          </a:p>
          <a:p>
            <a:endParaRPr lang="en-US" b="0" i="0" dirty="0">
              <a:solidFill>
                <a:srgbClr val="545D7E"/>
              </a:solidFill>
              <a:effectLst/>
              <a:highlight>
                <a:srgbClr val="FFFFFF"/>
              </a:highlight>
              <a:latin typeface="Google Sans"/>
            </a:endParaRPr>
          </a:p>
          <a:p>
            <a:endParaRPr lang="en-IN" dirty="0">
              <a:solidFill>
                <a:srgbClr val="001D35"/>
              </a:solidFill>
              <a:highlight>
                <a:srgbClr val="FFFFFF"/>
              </a:highlight>
              <a:latin typeface="Google Sans"/>
            </a:endParaRPr>
          </a:p>
          <a:p>
            <a:pPr marL="342900" indent="-342900">
              <a:buAutoNum type="arabicPeriod"/>
            </a:pPr>
            <a:endParaRPr lang="en-IN" b="0" i="0" dirty="0">
              <a:solidFill>
                <a:srgbClr val="001D35"/>
              </a:solidFill>
              <a:effectLst/>
              <a:highlight>
                <a:srgbClr val="FFFFFF"/>
              </a:highlight>
              <a:latin typeface="Google Sans"/>
            </a:endParaRPr>
          </a:p>
          <a:p>
            <a:pPr marL="342900" indent="-342900">
              <a:buAutoNum type="arabicPeriod"/>
            </a:pPr>
            <a:endParaRPr lang="en-IN" b="0" i="0" dirty="0">
              <a:solidFill>
                <a:srgbClr val="001D35"/>
              </a:solidFill>
              <a:effectLst/>
              <a:highlight>
                <a:srgbClr val="FFFFFF"/>
              </a:highlight>
              <a:latin typeface="Google Sans"/>
            </a:endParaRPr>
          </a:p>
          <a:p>
            <a:endParaRPr lang="en-IN" dirty="0"/>
          </a:p>
        </p:txBody>
      </p:sp>
      <p:pic>
        <p:nvPicPr>
          <p:cNvPr id="4" name="Picture 3">
            <a:extLst>
              <a:ext uri="{FF2B5EF4-FFF2-40B4-BE49-F238E27FC236}">
                <a16:creationId xmlns:a16="http://schemas.microsoft.com/office/drawing/2014/main" id="{4A4182AB-DF61-8F69-29E5-FB6F51321F04}"/>
              </a:ext>
            </a:extLst>
          </p:cNvPr>
          <p:cNvPicPr>
            <a:picLocks noChangeAspect="1"/>
          </p:cNvPicPr>
          <p:nvPr/>
        </p:nvPicPr>
        <p:blipFill rotWithShape="1">
          <a:blip r:embed="rId2"/>
          <a:srcRect t="11968" r="64263" b="44444"/>
          <a:stretch/>
        </p:blipFill>
        <p:spPr>
          <a:xfrm>
            <a:off x="8458200" y="2133600"/>
            <a:ext cx="3443087" cy="2362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829955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058400" y="4267200"/>
            <a:ext cx="1905000" cy="2514600"/>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
        <p:nvSpPr>
          <p:cNvPr id="10" name="TextBox 9">
            <a:extLst>
              <a:ext uri="{FF2B5EF4-FFF2-40B4-BE49-F238E27FC236}">
                <a16:creationId xmlns:a16="http://schemas.microsoft.com/office/drawing/2014/main" id="{AC569C71-3B61-191B-B8D6-CA63D03085C3}"/>
              </a:ext>
            </a:extLst>
          </p:cNvPr>
          <p:cNvSpPr txBox="1"/>
          <p:nvPr/>
        </p:nvSpPr>
        <p:spPr>
          <a:xfrm>
            <a:off x="1219200" y="1981200"/>
            <a:ext cx="8304147" cy="4431983"/>
          </a:xfrm>
          <a:prstGeom prst="rect">
            <a:avLst/>
          </a:prstGeom>
          <a:noFill/>
        </p:spPr>
        <p:txBody>
          <a:bodyPr wrap="square" rtlCol="0">
            <a:spAutoFit/>
          </a:bodyPr>
          <a:lstStyle/>
          <a:p>
            <a:r>
              <a:rPr lang="en-US" sz="2400" b="1" u="sng" dirty="0"/>
              <a:t>SOLUTIONS FOR EMPLOYEE PERFORMANCE ANALYSIS :</a:t>
            </a:r>
          </a:p>
          <a:p>
            <a:endParaRPr lang="en-US" sz="2400" b="1" u="sng" dirty="0"/>
          </a:p>
          <a:p>
            <a:pPr marL="285750" indent="-285750">
              <a:buFont typeface="Wingdings" panose="05000000000000000000" pitchFamily="2" charset="2"/>
              <a:buChar char="v"/>
            </a:pPr>
            <a:r>
              <a:rPr lang="en-US" sz="2400" dirty="0"/>
              <a:t>Data Collection and Integration</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Performance metrics</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Advanced Analytics</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Personalized Insights</a:t>
            </a:r>
          </a:p>
          <a:p>
            <a:pPr marL="285750" indent="-285750">
              <a:buFont typeface="Wingdings" panose="05000000000000000000" pitchFamily="2" charset="2"/>
              <a:buChar char="v"/>
            </a:pPr>
            <a:endParaRPr lang="en-US" sz="2400" dirty="0"/>
          </a:p>
          <a:p>
            <a:pPr marL="285750" indent="-285750">
              <a:buFont typeface="Wingdings" panose="05000000000000000000" pitchFamily="2" charset="2"/>
              <a:buChar char="v"/>
            </a:pPr>
            <a:r>
              <a:rPr lang="en-US" sz="2400" dirty="0"/>
              <a:t>Continuous feedback and improvement</a:t>
            </a: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9D7D-82C1-E784-D19C-81168D35C474}"/>
              </a:ext>
            </a:extLst>
          </p:cNvPr>
          <p:cNvSpPr>
            <a:spLocks noGrp="1"/>
          </p:cNvSpPr>
          <p:nvPr>
            <p:ph type="title"/>
          </p:nvPr>
        </p:nvSpPr>
        <p:spPr/>
        <p:txBody>
          <a:bodyPr/>
          <a:lstStyle/>
          <a:p>
            <a:r>
              <a:rPr lang="en-US" u="sng" dirty="0"/>
              <a:t>Value Proposition</a:t>
            </a:r>
            <a:endParaRPr lang="en-IN" u="sng" dirty="0"/>
          </a:p>
        </p:txBody>
      </p:sp>
      <p:sp>
        <p:nvSpPr>
          <p:cNvPr id="3" name="Text Placeholder 2">
            <a:extLst>
              <a:ext uri="{FF2B5EF4-FFF2-40B4-BE49-F238E27FC236}">
                <a16:creationId xmlns:a16="http://schemas.microsoft.com/office/drawing/2014/main" id="{C6DCAB0F-8E7F-A0F6-5B0F-6E0C839A87A3}"/>
              </a:ext>
            </a:extLst>
          </p:cNvPr>
          <p:cNvSpPr>
            <a:spLocks noGrp="1"/>
          </p:cNvSpPr>
          <p:nvPr>
            <p:ph type="body" idx="1"/>
          </p:nvPr>
        </p:nvSpPr>
        <p:spPr>
          <a:xfrm>
            <a:off x="609600" y="1577340"/>
            <a:ext cx="10972800" cy="4518660"/>
          </a:xfrm>
        </p:spPr>
        <p:txBody>
          <a:bodyPr/>
          <a:lstStyle/>
          <a:p>
            <a:pPr marL="285750" indent="-285750">
              <a:buFont typeface="Wingdings" panose="05000000000000000000" pitchFamily="2" charset="2"/>
              <a:buChar char="q"/>
            </a:pPr>
            <a:r>
              <a:rPr lang="en-US" sz="3200" dirty="0"/>
              <a:t>Enhanced Productivity</a:t>
            </a:r>
          </a:p>
          <a:p>
            <a:pPr marL="285750" indent="-285750">
              <a:buFont typeface="Wingdings" panose="05000000000000000000" pitchFamily="2" charset="2"/>
              <a:buChar char="q"/>
            </a:pPr>
            <a:endParaRPr lang="en-US" sz="3200" dirty="0"/>
          </a:p>
          <a:p>
            <a:pPr marL="285750" indent="-285750">
              <a:buFont typeface="Wingdings" panose="05000000000000000000" pitchFamily="2" charset="2"/>
              <a:buChar char="q"/>
            </a:pPr>
            <a:r>
              <a:rPr lang="en-US" sz="3200" dirty="0"/>
              <a:t>Employee engagement and retention</a:t>
            </a:r>
          </a:p>
          <a:p>
            <a:pPr marL="285750" indent="-285750">
              <a:buFont typeface="Wingdings" panose="05000000000000000000" pitchFamily="2" charset="2"/>
              <a:buChar char="q"/>
            </a:pPr>
            <a:endParaRPr lang="en-US" sz="3200" dirty="0"/>
          </a:p>
          <a:p>
            <a:pPr marL="285750" indent="-285750">
              <a:buFont typeface="Wingdings" panose="05000000000000000000" pitchFamily="2" charset="2"/>
              <a:buChar char="q"/>
            </a:pPr>
            <a:r>
              <a:rPr lang="en-US" sz="3200" dirty="0"/>
              <a:t>Data-driven decisions</a:t>
            </a:r>
          </a:p>
          <a:p>
            <a:pPr marL="285750" indent="-285750">
              <a:buFont typeface="Wingdings" panose="05000000000000000000" pitchFamily="2" charset="2"/>
              <a:buChar char="q"/>
            </a:pPr>
            <a:endParaRPr lang="en-US" sz="3200" dirty="0"/>
          </a:p>
          <a:p>
            <a:pPr marL="285750" indent="-285750">
              <a:buFont typeface="Wingdings" panose="05000000000000000000" pitchFamily="2" charset="2"/>
              <a:buChar char="q"/>
            </a:pPr>
            <a:r>
              <a:rPr lang="en-US" sz="3200" dirty="0"/>
              <a:t>Improved Organizational </a:t>
            </a:r>
            <a:r>
              <a:rPr lang="en-US" sz="3200" dirty="0" err="1"/>
              <a:t>Perormance</a:t>
            </a:r>
            <a:endParaRPr lang="en-US" sz="3200" dirty="0"/>
          </a:p>
          <a:p>
            <a:pPr marL="285750" indent="-285750">
              <a:buFont typeface="Wingdings" panose="05000000000000000000" pitchFamily="2" charset="2"/>
              <a:buChar char="q"/>
            </a:pPr>
            <a:endParaRPr lang="en-US" sz="3200" dirty="0"/>
          </a:p>
          <a:p>
            <a:pPr marL="285750" indent="-285750">
              <a:buFont typeface="Wingdings" panose="05000000000000000000" pitchFamily="2" charset="2"/>
              <a:buChar char="q"/>
            </a:pPr>
            <a:r>
              <a:rPr lang="en-US" sz="3200" dirty="0"/>
              <a:t>Scalability and Flexibility</a:t>
            </a:r>
            <a:endParaRPr lang="en-IN" sz="3200" dirty="0"/>
          </a:p>
        </p:txBody>
      </p:sp>
    </p:spTree>
    <p:extLst>
      <p:ext uri="{BB962C8B-B14F-4D97-AF65-F5344CB8AC3E}">
        <p14:creationId xmlns:p14="http://schemas.microsoft.com/office/powerpoint/2010/main" val="3611112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0"/>
            <a:ext cx="10681335" cy="758190"/>
          </a:xfrm>
        </p:spPr>
        <p:txBody>
          <a:bodyPr/>
          <a:lstStyle/>
          <a:p>
            <a:r>
              <a:rPr lang="en-IN" u="sng" dirty="0"/>
              <a:t>Dataset Description</a:t>
            </a:r>
          </a:p>
        </p:txBody>
      </p:sp>
      <p:sp>
        <p:nvSpPr>
          <p:cNvPr id="3" name="TextBox 2">
            <a:extLst>
              <a:ext uri="{FF2B5EF4-FFF2-40B4-BE49-F238E27FC236}">
                <a16:creationId xmlns:a16="http://schemas.microsoft.com/office/drawing/2014/main" id="{F687C46B-C70F-E913-A77C-B02DCF1D9C9C}"/>
              </a:ext>
            </a:extLst>
          </p:cNvPr>
          <p:cNvSpPr txBox="1"/>
          <p:nvPr/>
        </p:nvSpPr>
        <p:spPr>
          <a:xfrm>
            <a:off x="762000" y="1066800"/>
            <a:ext cx="9448800" cy="5786199"/>
          </a:xfrm>
          <a:prstGeom prst="rect">
            <a:avLst/>
          </a:prstGeom>
          <a:noFill/>
        </p:spPr>
        <p:txBody>
          <a:bodyPr wrap="square" rtlCol="0">
            <a:spAutoFit/>
          </a:bodyPr>
          <a:lstStyle/>
          <a:p>
            <a:pPr algn="l" fontAlgn="base"/>
            <a:r>
              <a:rPr lang="en-US" sz="2200" b="1" i="0" u="sng" dirty="0">
                <a:solidFill>
                  <a:srgbClr val="202124"/>
                </a:solidFill>
                <a:effectLst/>
                <a:latin typeface="Inter"/>
              </a:rPr>
              <a:t>Descriptions for each of the columns in the dataset:</a:t>
            </a:r>
          </a:p>
          <a:p>
            <a:pPr algn="l" fontAlgn="base"/>
            <a:endParaRPr lang="en-US" sz="2200" b="1" i="0" u="sng" dirty="0">
              <a:solidFill>
                <a:srgbClr val="202124"/>
              </a:solidFill>
              <a:effectLst/>
              <a:latin typeface="Inter"/>
            </a:endParaRPr>
          </a:p>
          <a:p>
            <a:pPr marL="342900" indent="-342900" algn="l" fontAlgn="base">
              <a:buFont typeface="Arial" panose="020B0604020202020204" pitchFamily="34" charset="0"/>
              <a:buChar char="•"/>
            </a:pPr>
            <a:r>
              <a:rPr lang="en-US" sz="2200" b="1" i="0" dirty="0">
                <a:solidFill>
                  <a:srgbClr val="3C4043"/>
                </a:solidFill>
                <a:effectLst/>
                <a:latin typeface="inherit"/>
              </a:rPr>
              <a:t>Employee ID:</a:t>
            </a:r>
            <a:r>
              <a:rPr lang="en-US" sz="2200" b="0" i="0" dirty="0">
                <a:solidFill>
                  <a:srgbClr val="3C4043"/>
                </a:solidFill>
                <a:effectLst/>
                <a:latin typeface="inherit"/>
              </a:rPr>
              <a:t> Unique identifier for each employee in the organization.</a:t>
            </a:r>
          </a:p>
          <a:p>
            <a:pPr marL="342900" indent="-342900" algn="l" fontAlgn="base">
              <a:buFont typeface="Arial" panose="020B0604020202020204" pitchFamily="34" charset="0"/>
              <a:buChar char="•"/>
            </a:pPr>
            <a:r>
              <a:rPr lang="en-US" sz="2200" b="1" i="0" dirty="0">
                <a:solidFill>
                  <a:srgbClr val="3C4043"/>
                </a:solidFill>
                <a:effectLst/>
                <a:latin typeface="inherit"/>
              </a:rPr>
              <a:t>First Name:</a:t>
            </a:r>
            <a:r>
              <a:rPr lang="en-US" sz="2200" b="0" i="0" dirty="0">
                <a:solidFill>
                  <a:srgbClr val="3C4043"/>
                </a:solidFill>
                <a:effectLst/>
                <a:latin typeface="inherit"/>
              </a:rPr>
              <a:t> The first name of the employee.</a:t>
            </a:r>
          </a:p>
          <a:p>
            <a:pPr marL="342900" indent="-342900" algn="l" fontAlgn="base">
              <a:buFont typeface="Arial" panose="020B0604020202020204" pitchFamily="34" charset="0"/>
              <a:buChar char="•"/>
            </a:pPr>
            <a:r>
              <a:rPr lang="en-US" sz="2200" b="1" i="0" dirty="0">
                <a:solidFill>
                  <a:srgbClr val="3C4043"/>
                </a:solidFill>
                <a:effectLst/>
                <a:latin typeface="inherit"/>
              </a:rPr>
              <a:t>Last Name:</a:t>
            </a:r>
            <a:r>
              <a:rPr lang="en-US" sz="2200" b="0" i="0" dirty="0">
                <a:solidFill>
                  <a:srgbClr val="3C4043"/>
                </a:solidFill>
                <a:effectLst/>
                <a:latin typeface="inherit"/>
              </a:rPr>
              <a:t> The last name of the employee.</a:t>
            </a:r>
          </a:p>
          <a:p>
            <a:pPr marL="342900" indent="-342900" algn="l" fontAlgn="base">
              <a:buFont typeface="Arial" panose="020B0604020202020204" pitchFamily="34" charset="0"/>
              <a:buChar char="•"/>
            </a:pPr>
            <a:r>
              <a:rPr lang="en-US" sz="2200" b="1" i="0" dirty="0">
                <a:solidFill>
                  <a:srgbClr val="3C4043"/>
                </a:solidFill>
                <a:effectLst/>
                <a:latin typeface="inherit"/>
              </a:rPr>
              <a:t>Start Date:</a:t>
            </a:r>
            <a:r>
              <a:rPr lang="en-US" sz="2200" b="0" i="0" dirty="0">
                <a:solidFill>
                  <a:srgbClr val="3C4043"/>
                </a:solidFill>
                <a:effectLst/>
                <a:latin typeface="inherit"/>
              </a:rPr>
              <a:t> The date when the employee started working for the organization.</a:t>
            </a:r>
          </a:p>
          <a:p>
            <a:pPr marL="342900" indent="-342900" algn="l" fontAlgn="base">
              <a:buFont typeface="Arial" panose="020B0604020202020204" pitchFamily="34" charset="0"/>
              <a:buChar char="•"/>
            </a:pPr>
            <a:r>
              <a:rPr lang="en-US" sz="2200" b="1" i="0" dirty="0">
                <a:solidFill>
                  <a:srgbClr val="3C4043"/>
                </a:solidFill>
                <a:effectLst/>
                <a:latin typeface="inherit"/>
              </a:rPr>
              <a:t>Exit Date:</a:t>
            </a:r>
            <a:r>
              <a:rPr lang="en-US" sz="2200" b="0" i="0" dirty="0">
                <a:solidFill>
                  <a:srgbClr val="3C4043"/>
                </a:solidFill>
                <a:effectLst/>
                <a:latin typeface="inherit"/>
              </a:rPr>
              <a:t> The date when the employee left or exited the organization (if applicable).</a:t>
            </a:r>
          </a:p>
          <a:p>
            <a:pPr marL="342900" indent="-342900" algn="l" fontAlgn="base">
              <a:buFont typeface="Arial" panose="020B0604020202020204" pitchFamily="34" charset="0"/>
              <a:buChar char="•"/>
            </a:pPr>
            <a:r>
              <a:rPr lang="en-US" sz="2200" b="1" i="0" dirty="0">
                <a:solidFill>
                  <a:srgbClr val="3C4043"/>
                </a:solidFill>
                <a:effectLst/>
                <a:latin typeface="inherit"/>
              </a:rPr>
              <a:t>Title:</a:t>
            </a:r>
            <a:r>
              <a:rPr lang="en-US" sz="2200" b="0" i="0" dirty="0">
                <a:solidFill>
                  <a:srgbClr val="3C4043"/>
                </a:solidFill>
                <a:effectLst/>
                <a:latin typeface="inherit"/>
              </a:rPr>
              <a:t> The job title or position of the employee within the organization.</a:t>
            </a:r>
          </a:p>
          <a:p>
            <a:pPr marL="342900" indent="-342900" algn="l" fontAlgn="base">
              <a:buFont typeface="Arial" panose="020B0604020202020204" pitchFamily="34" charset="0"/>
              <a:buChar char="•"/>
            </a:pPr>
            <a:r>
              <a:rPr lang="en-US" sz="2200" b="1" i="0" dirty="0">
                <a:solidFill>
                  <a:srgbClr val="3C4043"/>
                </a:solidFill>
                <a:effectLst/>
                <a:latin typeface="inherit"/>
              </a:rPr>
              <a:t>Supervisor:</a:t>
            </a:r>
            <a:r>
              <a:rPr lang="en-US" sz="2200" b="0" i="0" dirty="0">
                <a:solidFill>
                  <a:srgbClr val="3C4043"/>
                </a:solidFill>
                <a:effectLst/>
                <a:latin typeface="inherit"/>
              </a:rPr>
              <a:t> The name of the employee's immediate supervisor or manager.</a:t>
            </a:r>
          </a:p>
          <a:p>
            <a:pPr marL="342900" indent="-342900" algn="l" fontAlgn="base">
              <a:buFont typeface="Arial" panose="020B0604020202020204" pitchFamily="34" charset="0"/>
              <a:buChar char="•"/>
            </a:pPr>
            <a:r>
              <a:rPr lang="en-US" sz="2200" b="1" i="0" dirty="0">
                <a:solidFill>
                  <a:srgbClr val="3C4043"/>
                </a:solidFill>
                <a:effectLst/>
                <a:latin typeface="inherit"/>
              </a:rPr>
              <a:t>Email:</a:t>
            </a:r>
            <a:r>
              <a:rPr lang="en-US" sz="2200" b="0" i="0" dirty="0">
                <a:solidFill>
                  <a:srgbClr val="3C4043"/>
                </a:solidFill>
                <a:effectLst/>
                <a:latin typeface="inherit"/>
              </a:rPr>
              <a:t> The email address associated with the employee's communication within the organization.</a:t>
            </a:r>
          </a:p>
          <a:p>
            <a:pPr marL="342900" indent="-342900" algn="l" fontAlgn="base">
              <a:buFont typeface="Arial" panose="020B0604020202020204" pitchFamily="34" charset="0"/>
              <a:buChar char="•"/>
            </a:pPr>
            <a:r>
              <a:rPr lang="en-US" sz="2200" b="1" i="0" dirty="0">
                <a:solidFill>
                  <a:srgbClr val="3C4043"/>
                </a:solidFill>
                <a:effectLst/>
                <a:latin typeface="inherit"/>
              </a:rPr>
              <a:t>Business Unit:</a:t>
            </a:r>
            <a:r>
              <a:rPr lang="en-US" sz="2200" b="0" i="0" dirty="0">
                <a:solidFill>
                  <a:srgbClr val="3C4043"/>
                </a:solidFill>
                <a:effectLst/>
                <a:latin typeface="inherit"/>
              </a:rPr>
              <a:t> The specific business unit or department to which the employee belongs.</a:t>
            </a:r>
          </a:p>
          <a:p>
            <a:pPr marL="342900" indent="-342900" algn="l" fontAlgn="base">
              <a:buFont typeface="Arial" panose="020B0604020202020204" pitchFamily="34" charset="0"/>
              <a:buChar char="•"/>
            </a:pPr>
            <a:r>
              <a:rPr lang="en-US" sz="2200" b="1" i="0" dirty="0">
                <a:solidFill>
                  <a:srgbClr val="3C4043"/>
                </a:solidFill>
                <a:effectLst/>
                <a:latin typeface="inherit"/>
              </a:rPr>
              <a:t>Employee Status:</a:t>
            </a:r>
            <a:r>
              <a:rPr lang="en-US" sz="2200" b="0" i="0" dirty="0">
                <a:solidFill>
                  <a:srgbClr val="3C4043"/>
                </a:solidFill>
                <a:effectLst/>
                <a:latin typeface="inherit"/>
              </a:rPr>
              <a:t> The current employment status of the employee (e.g., Active, On Leave, Terminated).</a:t>
            </a:r>
          </a:p>
          <a:p>
            <a:endParaRPr lang="en-IN" dirty="0"/>
          </a:p>
        </p:txBody>
      </p:sp>
    </p:spTree>
    <p:extLst>
      <p:ext uri="{BB962C8B-B14F-4D97-AF65-F5344CB8AC3E}">
        <p14:creationId xmlns:p14="http://schemas.microsoft.com/office/powerpoint/2010/main" val="272066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D4CC-5AC5-9403-DA1A-4A20806EF9BD}"/>
              </a:ext>
            </a:extLst>
          </p:cNvPr>
          <p:cNvSpPr>
            <a:spLocks noGrp="1"/>
          </p:cNvSpPr>
          <p:nvPr>
            <p:ph type="title"/>
          </p:nvPr>
        </p:nvSpPr>
        <p:spPr/>
        <p:txBody>
          <a:bodyPr/>
          <a:lstStyle/>
          <a:p>
            <a:r>
              <a:rPr lang="en-US" dirty="0"/>
              <a:t>Dataset Description</a:t>
            </a:r>
            <a:endParaRPr lang="en-IN" dirty="0"/>
          </a:p>
        </p:txBody>
      </p:sp>
      <p:sp>
        <p:nvSpPr>
          <p:cNvPr id="3" name="Text Placeholder 2">
            <a:extLst>
              <a:ext uri="{FF2B5EF4-FFF2-40B4-BE49-F238E27FC236}">
                <a16:creationId xmlns:a16="http://schemas.microsoft.com/office/drawing/2014/main" id="{035051DB-281D-9E61-79BF-37C6831AD76C}"/>
              </a:ext>
            </a:extLst>
          </p:cNvPr>
          <p:cNvSpPr>
            <a:spLocks noGrp="1"/>
          </p:cNvSpPr>
          <p:nvPr>
            <p:ph type="body" idx="1"/>
          </p:nvPr>
        </p:nvSpPr>
        <p:spPr>
          <a:xfrm>
            <a:off x="609600" y="1577340"/>
            <a:ext cx="10972800" cy="5262979"/>
          </a:xfrm>
        </p:spPr>
        <p:txBody>
          <a:bodyPr/>
          <a:lstStyle/>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Employee Type:</a:t>
            </a:r>
            <a:r>
              <a:rPr kumimoji="0" lang="en-US" b="0" i="0" u="none" strike="noStrike" kern="1200" cap="none" spc="0" normalizeH="0" baseline="0" noProof="0" dirty="0">
                <a:ln>
                  <a:noFill/>
                </a:ln>
                <a:solidFill>
                  <a:srgbClr val="3C4043"/>
                </a:solidFill>
                <a:effectLst/>
                <a:uLnTx/>
                <a:uFillTx/>
                <a:latin typeface="inherit"/>
                <a:ea typeface="+mn-ea"/>
                <a:cs typeface="+mn-cs"/>
              </a:rPr>
              <a:t> The type of employment the employee has (e.g., Full-time, Part-time, Contract).</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Pay Zone:</a:t>
            </a:r>
            <a:r>
              <a:rPr kumimoji="0" lang="en-US" b="0" i="0" u="none" strike="noStrike" kern="1200" cap="none" spc="0" normalizeH="0" baseline="0" noProof="0" dirty="0">
                <a:ln>
                  <a:noFill/>
                </a:ln>
                <a:solidFill>
                  <a:srgbClr val="3C4043"/>
                </a:solidFill>
                <a:effectLst/>
                <a:uLnTx/>
                <a:uFillTx/>
                <a:latin typeface="inherit"/>
                <a:ea typeface="+mn-ea"/>
                <a:cs typeface="+mn-cs"/>
              </a:rPr>
              <a:t> The pay zone or salary band to which the employee's compensation falls.</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Employee Classification Type:</a:t>
            </a:r>
            <a:r>
              <a:rPr kumimoji="0" lang="en-US" b="0" i="0" u="none" strike="noStrike" kern="1200" cap="none" spc="0" normalizeH="0" baseline="0" noProof="0" dirty="0">
                <a:ln>
                  <a:noFill/>
                </a:ln>
                <a:solidFill>
                  <a:srgbClr val="3C4043"/>
                </a:solidFill>
                <a:effectLst/>
                <a:uLnTx/>
                <a:uFillTx/>
                <a:latin typeface="inherit"/>
                <a:ea typeface="+mn-ea"/>
                <a:cs typeface="+mn-cs"/>
              </a:rPr>
              <a:t> The classification type of the employee (e.g., Exempt, Non-exempt).</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Termination Type:</a:t>
            </a:r>
            <a:r>
              <a:rPr kumimoji="0" lang="en-US" b="0" i="0" u="none" strike="noStrike" kern="1200" cap="none" spc="0" normalizeH="0" baseline="0" noProof="0" dirty="0">
                <a:ln>
                  <a:noFill/>
                </a:ln>
                <a:solidFill>
                  <a:srgbClr val="3C4043"/>
                </a:solidFill>
                <a:effectLst/>
                <a:uLnTx/>
                <a:uFillTx/>
                <a:latin typeface="inherit"/>
                <a:ea typeface="+mn-ea"/>
                <a:cs typeface="+mn-cs"/>
              </a:rPr>
              <a:t> The type of termination if the employee has left the organization (e.g., Resignation, Layoff, Retirement).</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Termination Description:</a:t>
            </a:r>
            <a:r>
              <a:rPr kumimoji="0" lang="en-US" b="0" i="0" u="none" strike="noStrike" kern="1200" cap="none" spc="0" normalizeH="0" baseline="0" noProof="0" dirty="0">
                <a:ln>
                  <a:noFill/>
                </a:ln>
                <a:solidFill>
                  <a:srgbClr val="3C4043"/>
                </a:solidFill>
                <a:effectLst/>
                <a:uLnTx/>
                <a:uFillTx/>
                <a:latin typeface="inherit"/>
                <a:ea typeface="+mn-ea"/>
                <a:cs typeface="+mn-cs"/>
              </a:rPr>
              <a:t> Additional details or reasons for the employee's termination (if applicable).</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Department Type:</a:t>
            </a:r>
            <a:r>
              <a:rPr kumimoji="0" lang="en-US" b="0" i="0" u="none" strike="noStrike" kern="1200" cap="none" spc="0" normalizeH="0" baseline="0" noProof="0" dirty="0">
                <a:ln>
                  <a:noFill/>
                </a:ln>
                <a:solidFill>
                  <a:srgbClr val="3C4043"/>
                </a:solidFill>
                <a:effectLst/>
                <a:uLnTx/>
                <a:uFillTx/>
                <a:latin typeface="inherit"/>
                <a:ea typeface="+mn-ea"/>
                <a:cs typeface="+mn-cs"/>
              </a:rPr>
              <a:t> The broader category or type of department the employee's work is associated with.</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Division Description:</a:t>
            </a:r>
            <a:r>
              <a:rPr kumimoji="0" lang="en-US" b="0" i="0" u="none" strike="noStrike" kern="1200" cap="none" spc="0" normalizeH="0" baseline="0" noProof="0" dirty="0">
                <a:ln>
                  <a:noFill/>
                </a:ln>
                <a:solidFill>
                  <a:srgbClr val="3C4043"/>
                </a:solidFill>
                <a:effectLst/>
                <a:uLnTx/>
                <a:uFillTx/>
                <a:latin typeface="inherit"/>
                <a:ea typeface="+mn-ea"/>
                <a:cs typeface="+mn-cs"/>
              </a:rPr>
              <a:t> The division or branch of the organization where the employee works.</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DOB (Date of Birth):</a:t>
            </a:r>
            <a:r>
              <a:rPr kumimoji="0" lang="en-US" b="0" i="0" u="none" strike="noStrike" kern="1200" cap="none" spc="0" normalizeH="0" baseline="0" noProof="0" dirty="0">
                <a:ln>
                  <a:noFill/>
                </a:ln>
                <a:solidFill>
                  <a:srgbClr val="3C4043"/>
                </a:solidFill>
                <a:effectLst/>
                <a:uLnTx/>
                <a:uFillTx/>
                <a:latin typeface="inherit"/>
                <a:ea typeface="+mn-ea"/>
                <a:cs typeface="+mn-cs"/>
              </a:rPr>
              <a:t> The date of birth of the employee.</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State:</a:t>
            </a:r>
            <a:r>
              <a:rPr kumimoji="0" lang="en-US" b="0" i="0" u="none" strike="noStrike" kern="1200" cap="none" spc="0" normalizeH="0" baseline="0" noProof="0" dirty="0">
                <a:ln>
                  <a:noFill/>
                </a:ln>
                <a:solidFill>
                  <a:srgbClr val="3C4043"/>
                </a:solidFill>
                <a:effectLst/>
                <a:uLnTx/>
                <a:uFillTx/>
                <a:latin typeface="inherit"/>
                <a:ea typeface="+mn-ea"/>
                <a:cs typeface="+mn-cs"/>
              </a:rPr>
              <a:t> The state or region where the employee is located.</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Job Function:</a:t>
            </a:r>
            <a:r>
              <a:rPr kumimoji="0" lang="en-US" b="0" i="0" u="none" strike="noStrike" kern="1200" cap="none" spc="0" normalizeH="0" baseline="0" noProof="0" dirty="0">
                <a:ln>
                  <a:noFill/>
                </a:ln>
                <a:solidFill>
                  <a:srgbClr val="3C4043"/>
                </a:solidFill>
                <a:effectLst/>
                <a:uLnTx/>
                <a:uFillTx/>
                <a:latin typeface="inherit"/>
                <a:ea typeface="+mn-ea"/>
                <a:cs typeface="+mn-cs"/>
              </a:rPr>
              <a:t> A brief description of the employee's primary job function or role.</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Gender:</a:t>
            </a:r>
            <a:r>
              <a:rPr kumimoji="0" lang="en-US" b="0" i="0" u="none" strike="noStrike" kern="1200" cap="none" spc="0" normalizeH="0" baseline="0" noProof="0" dirty="0">
                <a:ln>
                  <a:noFill/>
                </a:ln>
                <a:solidFill>
                  <a:srgbClr val="3C4043"/>
                </a:solidFill>
                <a:effectLst/>
                <a:uLnTx/>
                <a:uFillTx/>
                <a:latin typeface="inherit"/>
                <a:ea typeface="+mn-ea"/>
                <a:cs typeface="+mn-cs"/>
              </a:rPr>
              <a:t> A code representing the gender of the employee (e.g., M for Male, F for Female, N for Non-binary).</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Location:</a:t>
            </a:r>
            <a:r>
              <a:rPr kumimoji="0" lang="en-US" b="0" i="0" u="none" strike="noStrike" kern="1200" cap="none" spc="0" normalizeH="0" baseline="0" noProof="0" dirty="0">
                <a:ln>
                  <a:noFill/>
                </a:ln>
                <a:solidFill>
                  <a:srgbClr val="3C4043"/>
                </a:solidFill>
                <a:effectLst/>
                <a:uLnTx/>
                <a:uFillTx/>
                <a:latin typeface="inherit"/>
                <a:ea typeface="+mn-ea"/>
                <a:cs typeface="+mn-cs"/>
              </a:rPr>
              <a:t> A code representing the physical location or office where the employee is based.</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Race (or) Ethnicity:</a:t>
            </a:r>
            <a:r>
              <a:rPr kumimoji="0" lang="en-US" b="0" i="0" u="none" strike="noStrike" kern="1200" cap="none" spc="0" normalizeH="0" baseline="0" noProof="0" dirty="0">
                <a:ln>
                  <a:noFill/>
                </a:ln>
                <a:solidFill>
                  <a:srgbClr val="3C4043"/>
                </a:solidFill>
                <a:effectLst/>
                <a:uLnTx/>
                <a:uFillTx/>
                <a:latin typeface="inherit"/>
                <a:ea typeface="+mn-ea"/>
                <a:cs typeface="+mn-cs"/>
              </a:rPr>
              <a:t> A description of the employee's racial or ethnic background (if provided).</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Marital Status:</a:t>
            </a:r>
            <a:r>
              <a:rPr kumimoji="0" lang="en-US" b="0" i="0" u="none" strike="noStrike" kern="1200" cap="none" spc="0" normalizeH="0" baseline="0" noProof="0" dirty="0">
                <a:ln>
                  <a:noFill/>
                </a:ln>
                <a:solidFill>
                  <a:srgbClr val="3C4043"/>
                </a:solidFill>
                <a:effectLst/>
                <a:uLnTx/>
                <a:uFillTx/>
                <a:latin typeface="inherit"/>
                <a:ea typeface="+mn-ea"/>
                <a:cs typeface="+mn-cs"/>
              </a:rPr>
              <a:t> The marital status of the employee (e.g., Single, Married, Divorced).</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Performance Score:</a:t>
            </a:r>
            <a:r>
              <a:rPr kumimoji="0" lang="en-US" b="0" i="0" u="none" strike="noStrike" kern="1200" cap="none" spc="0" normalizeH="0" baseline="0" noProof="0" dirty="0">
                <a:ln>
                  <a:noFill/>
                </a:ln>
                <a:solidFill>
                  <a:srgbClr val="3C4043"/>
                </a:solidFill>
                <a:effectLst/>
                <a:uLnTx/>
                <a:uFillTx/>
                <a:latin typeface="inherit"/>
                <a:ea typeface="+mn-ea"/>
                <a:cs typeface="+mn-cs"/>
              </a:rPr>
              <a:t> A score indicating the employee's performance level (e.g., Excellent, Satisfactory, Needs Improvement).</a:t>
            </a:r>
          </a:p>
          <a:p>
            <a:pPr marL="285750" marR="0" lvl="0" indent="-285750" algn="l" defTabSz="914400" rtl="0" eaLnBrk="1" fontAlgn="base" latinLnBrk="0" hangingPunct="1">
              <a:lnSpc>
                <a:spcPct val="100000"/>
              </a:lnSpc>
              <a:spcBef>
                <a:spcPts val="0"/>
              </a:spcBef>
              <a:spcAft>
                <a:spcPts val="0"/>
              </a:spcAft>
              <a:buClrTx/>
              <a:buSzTx/>
              <a:buFont typeface="Arial" panose="020B0604020202020204" pitchFamily="34" charset="0"/>
              <a:buChar char="•"/>
              <a:tabLst/>
              <a:defRPr/>
            </a:pPr>
            <a:r>
              <a:rPr kumimoji="0" lang="en-US" b="1" i="0" u="none" strike="noStrike" kern="1200" cap="none" spc="0" normalizeH="0" baseline="0" noProof="0" dirty="0">
                <a:ln>
                  <a:noFill/>
                </a:ln>
                <a:solidFill>
                  <a:srgbClr val="3C4043"/>
                </a:solidFill>
                <a:effectLst/>
                <a:uLnTx/>
                <a:uFillTx/>
                <a:latin typeface="inherit"/>
                <a:ea typeface="+mn-ea"/>
                <a:cs typeface="+mn-cs"/>
              </a:rPr>
              <a:t>Current Employee Rating:</a:t>
            </a:r>
            <a:r>
              <a:rPr kumimoji="0" lang="en-US" b="0" i="0" u="none" strike="noStrike" kern="1200" cap="none" spc="0" normalizeH="0" baseline="0" noProof="0" dirty="0">
                <a:ln>
                  <a:noFill/>
                </a:ln>
                <a:solidFill>
                  <a:srgbClr val="3C4043"/>
                </a:solidFill>
                <a:effectLst/>
                <a:uLnTx/>
                <a:uFillTx/>
                <a:latin typeface="inherit"/>
                <a:ea typeface="+mn-ea"/>
                <a:cs typeface="+mn-cs"/>
              </a:rPr>
              <a:t> The current rating or evaluation of the employee's overall performance.</a:t>
            </a:r>
          </a:p>
          <a:p>
            <a:endParaRPr lang="en-IN" dirty="0"/>
          </a:p>
        </p:txBody>
      </p:sp>
    </p:spTree>
    <p:extLst>
      <p:ext uri="{BB962C8B-B14F-4D97-AF65-F5344CB8AC3E}">
        <p14:creationId xmlns:p14="http://schemas.microsoft.com/office/powerpoint/2010/main" val="1082245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4495800"/>
            <a:ext cx="2066925" cy="2305048"/>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582619" y="1973363"/>
            <a:ext cx="8991218" cy="3970318"/>
          </a:xfrm>
          <a:prstGeom prst="rect">
            <a:avLst/>
          </a:prstGeom>
          <a:noFill/>
        </p:spPr>
        <p:txBody>
          <a:bodyPr wrap="square" rtlCol="0">
            <a:spAutoFit/>
          </a:bodyPr>
          <a:lstStyle/>
          <a:p>
            <a:pPr algn="l"/>
            <a:r>
              <a:rPr lang="en-US" sz="2800" dirty="0"/>
              <a:t>Formula used for finding the performance level of employees = IFS(Z8&gt;=5,"VERY HIGH",Z8&gt;=4,"HIGH",Z8&gt;=3,"MED",Z8&gt;=2,"LOW",Z8&gt;=1,"VERY LOW")</a:t>
            </a:r>
          </a:p>
          <a:p>
            <a:pPr algn="l"/>
            <a:endParaRPr lang="en-US" sz="2800" dirty="0">
              <a:latin typeface="Times New Roman" panose="02020603050405020304" pitchFamily="18" charset="0"/>
              <a:cs typeface="Times New Roman" panose="02020603050405020304" pitchFamily="18" charset="0"/>
            </a:endParaRPr>
          </a:p>
          <a:p>
            <a:pPr algn="l"/>
            <a:r>
              <a:rPr lang="en-US" sz="2800" dirty="0">
                <a:latin typeface="Times New Roman" panose="02020603050405020304" pitchFamily="18" charset="0"/>
                <a:cs typeface="Times New Roman" panose="02020603050405020304" pitchFamily="18" charset="0"/>
              </a:rPr>
              <a:t>This is used to find each of the employee’s performance </a:t>
            </a:r>
          </a:p>
          <a:p>
            <a:pPr algn="l"/>
            <a:r>
              <a:rPr lang="en-US" sz="2800" dirty="0">
                <a:latin typeface="Times New Roman" panose="02020603050405020304" pitchFamily="18" charset="0"/>
                <a:cs typeface="Times New Roman" panose="02020603050405020304" pitchFamily="18" charset="0"/>
              </a:rPr>
              <a:t>                     using their current employee ratings hence this </a:t>
            </a:r>
          </a:p>
          <a:p>
            <a:pPr algn="l"/>
            <a:r>
              <a:rPr lang="en-US" sz="2800" dirty="0">
                <a:latin typeface="Times New Roman" panose="02020603050405020304" pitchFamily="18" charset="0"/>
                <a:cs typeface="Times New Roman" panose="02020603050405020304" pitchFamily="18" charset="0"/>
              </a:rPr>
              <a:t>                      the special attribute in analysis of this</a:t>
            </a:r>
          </a:p>
          <a:p>
            <a:pPr algn="l"/>
            <a:r>
              <a:rPr lang="en-US" sz="2800" dirty="0">
                <a:latin typeface="Times New Roman" panose="02020603050405020304" pitchFamily="18" charset="0"/>
                <a:cs typeface="Times New Roman" panose="02020603050405020304" pitchFamily="18" charset="0"/>
              </a:rPr>
              <a:t>                             employee data set.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sp>
        <p:nvSpPr>
          <p:cNvPr id="8" name="object 8"/>
          <p:cNvSpPr txBox="1"/>
          <p:nvPr/>
        </p:nvSpPr>
        <p:spPr>
          <a:xfrm>
            <a:off x="739775" y="291147"/>
            <a:ext cx="3303904" cy="752129"/>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r>
              <a:rPr lang="en-US" sz="4800" b="1" u="sng" spc="5" dirty="0">
                <a:latin typeface="Trebuchet MS"/>
                <a:cs typeface="Trebuchet MS"/>
              </a:rPr>
              <a:t> </a:t>
            </a:r>
            <a:endParaRPr sz="4800"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D96C731-F4E6-12D5-7DDB-12F0955AB0EA}"/>
              </a:ext>
            </a:extLst>
          </p:cNvPr>
          <p:cNvSpPr txBox="1"/>
          <p:nvPr/>
        </p:nvSpPr>
        <p:spPr>
          <a:xfrm>
            <a:off x="914400" y="1676400"/>
            <a:ext cx="8305800" cy="5078313"/>
          </a:xfrm>
          <a:prstGeom prst="rect">
            <a:avLst/>
          </a:prstGeom>
          <a:noFill/>
        </p:spPr>
        <p:txBody>
          <a:bodyPr wrap="square" rtlCol="0">
            <a:spAutoFit/>
          </a:bodyPr>
          <a:lstStyle/>
          <a:p>
            <a:r>
              <a:rPr lang="en-US" b="1" u="sng" dirty="0"/>
              <a:t>DATA COLLECTION:</a:t>
            </a:r>
          </a:p>
          <a:p>
            <a:endParaRPr lang="en-US" dirty="0"/>
          </a:p>
          <a:p>
            <a:r>
              <a:rPr lang="en-US" dirty="0"/>
              <a:t>1. Downloaded the dataset from </a:t>
            </a:r>
            <a:r>
              <a:rPr lang="en-US" dirty="0" err="1"/>
              <a:t>edunet</a:t>
            </a:r>
            <a:r>
              <a:rPr lang="en-US" dirty="0"/>
              <a:t> dashboard</a:t>
            </a:r>
          </a:p>
          <a:p>
            <a:r>
              <a:rPr lang="en-US" dirty="0"/>
              <a:t>2. Opened the data in excel</a:t>
            </a:r>
          </a:p>
          <a:p>
            <a:r>
              <a:rPr lang="en-US" dirty="0"/>
              <a:t>3. Saved the file in desktop as an(.</a:t>
            </a:r>
            <a:r>
              <a:rPr lang="en-US" dirty="0" err="1"/>
              <a:t>xls</a:t>
            </a:r>
            <a:r>
              <a:rPr lang="en-US" dirty="0"/>
              <a:t>) file</a:t>
            </a:r>
          </a:p>
          <a:p>
            <a:endParaRPr lang="en-US" dirty="0"/>
          </a:p>
          <a:p>
            <a:r>
              <a:rPr lang="en-US" b="1" u="sng" dirty="0"/>
              <a:t>FEATURE COLLECTION:</a:t>
            </a:r>
          </a:p>
          <a:p>
            <a:endParaRPr lang="en-US" dirty="0"/>
          </a:p>
          <a:p>
            <a:r>
              <a:rPr lang="en-US" dirty="0"/>
              <a:t>1. Used conditional formatting</a:t>
            </a:r>
          </a:p>
          <a:p>
            <a:r>
              <a:rPr lang="en-US" dirty="0"/>
              <a:t>2. Used fill color option</a:t>
            </a:r>
          </a:p>
          <a:p>
            <a:r>
              <a:rPr lang="en-US" dirty="0"/>
              <a:t>3. Used filter option to separate blanks in the column</a:t>
            </a:r>
          </a:p>
          <a:p>
            <a:r>
              <a:rPr lang="en-US" dirty="0"/>
              <a:t>4.Used formula in the data to find the employee performance analysis</a:t>
            </a:r>
          </a:p>
          <a:p>
            <a:endParaRPr lang="en-US" dirty="0"/>
          </a:p>
          <a:p>
            <a:r>
              <a:rPr lang="en-US" b="1" u="sng" dirty="0"/>
              <a:t>DATA CLEANING:</a:t>
            </a:r>
          </a:p>
          <a:p>
            <a:endParaRPr lang="en-US" b="1" dirty="0"/>
          </a:p>
          <a:p>
            <a:r>
              <a:rPr lang="en-US" dirty="0"/>
              <a:t>1. Filtering the data according to our needs</a:t>
            </a:r>
          </a:p>
          <a:p>
            <a:r>
              <a:rPr lang="en-US" dirty="0"/>
              <a:t>2. Making the data into a structured data</a:t>
            </a:r>
          </a:p>
          <a:p>
            <a:r>
              <a:rPr lang="en-US" dirty="0"/>
              <a:t>3. Separating the important columns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B2FC-F310-A23C-DC55-FC28AE5B2C1C}"/>
              </a:ext>
            </a:extLst>
          </p:cNvPr>
          <p:cNvSpPr>
            <a:spLocks noGrp="1"/>
          </p:cNvSpPr>
          <p:nvPr>
            <p:ph type="title"/>
          </p:nvPr>
        </p:nvSpPr>
        <p:spPr/>
        <p:txBody>
          <a:bodyPr/>
          <a:lstStyle/>
          <a:p>
            <a:r>
              <a:rPr lang="en-US" u="sng" dirty="0"/>
              <a:t>MODELLING</a:t>
            </a:r>
            <a:endParaRPr lang="en-IN" u="sng" dirty="0"/>
          </a:p>
        </p:txBody>
      </p:sp>
      <p:sp>
        <p:nvSpPr>
          <p:cNvPr id="3" name="Text Placeholder 2">
            <a:extLst>
              <a:ext uri="{FF2B5EF4-FFF2-40B4-BE49-F238E27FC236}">
                <a16:creationId xmlns:a16="http://schemas.microsoft.com/office/drawing/2014/main" id="{C26372AC-AAC5-83A6-C400-EFD75C3CB03D}"/>
              </a:ext>
            </a:extLst>
          </p:cNvPr>
          <p:cNvSpPr>
            <a:spLocks noGrp="1"/>
          </p:cNvSpPr>
          <p:nvPr>
            <p:ph type="body" idx="1"/>
          </p:nvPr>
        </p:nvSpPr>
        <p:spPr>
          <a:xfrm>
            <a:off x="609600" y="1577340"/>
            <a:ext cx="10972800" cy="1661993"/>
          </a:xfrm>
        </p:spPr>
        <p:txBody>
          <a:bodyPr/>
          <a:lstStyle/>
          <a:p>
            <a:pPr algn="l"/>
            <a:r>
              <a:rPr lang="en-US" b="1" i="0" u="sng" dirty="0">
                <a:solidFill>
                  <a:srgbClr val="001D35"/>
                </a:solidFill>
                <a:effectLst/>
                <a:highlight>
                  <a:srgbClr val="FFFFFF"/>
                </a:highlight>
                <a:latin typeface="Google Sans"/>
              </a:rPr>
              <a:t> Graphical Representation of PivotTable:</a:t>
            </a:r>
          </a:p>
          <a:p>
            <a:pPr algn="l"/>
            <a:endParaRPr lang="en-US" b="1" i="0" u="sng" dirty="0">
              <a:solidFill>
                <a:srgbClr val="001D35"/>
              </a:solidFill>
              <a:effectLst/>
              <a:highlight>
                <a:srgbClr val="FFFFFF"/>
              </a:highlight>
              <a:latin typeface="Google Sans"/>
            </a:endParaRPr>
          </a:p>
          <a:p>
            <a:pPr algn="l"/>
            <a:r>
              <a:rPr lang="en-US" b="0" i="0" dirty="0">
                <a:effectLst/>
                <a:highlight>
                  <a:srgbClr val="FFFFFF"/>
                </a:highlight>
                <a:latin typeface="Google Sans"/>
              </a:rPr>
              <a:t>It is a dynamic visualization tool that summarizes data based on what you want to see. </a:t>
            </a:r>
          </a:p>
          <a:p>
            <a:pPr algn="l"/>
            <a:r>
              <a:rPr lang="en-US" b="0" i="0" dirty="0">
                <a:solidFill>
                  <a:srgbClr val="001D35"/>
                </a:solidFill>
                <a:effectLst/>
                <a:highlight>
                  <a:srgbClr val="FFFFFF"/>
                </a:highlight>
                <a:latin typeface="Google Sans"/>
              </a:rPr>
              <a:t>A PivotTable in Excel is a tool that </a:t>
            </a:r>
            <a:r>
              <a:rPr lang="en-US" dirty="0"/>
              <a:t>helps you summarize, analyze, and calculate large amounts of data in a user-friendly way</a:t>
            </a:r>
            <a:r>
              <a:rPr lang="en-US" dirty="0">
                <a:highlight>
                  <a:srgbClr val="FFFFFF"/>
                </a:highlight>
                <a:latin typeface="Google Sans"/>
              </a:rPr>
              <a:t> also </a:t>
            </a:r>
            <a:r>
              <a:rPr lang="en-US" b="0" i="0" dirty="0">
                <a:effectLst/>
                <a:highlight>
                  <a:srgbClr val="FFFFFF"/>
                </a:highlight>
                <a:latin typeface="Google Sans"/>
              </a:rPr>
              <a:t>PivotTables are useful for analyzing, comparing, and viewing data. </a:t>
            </a:r>
          </a:p>
          <a:p>
            <a:endParaRPr lang="en-IN" dirty="0"/>
          </a:p>
        </p:txBody>
      </p:sp>
      <p:pic>
        <p:nvPicPr>
          <p:cNvPr id="5" name="Picture 4">
            <a:extLst>
              <a:ext uri="{FF2B5EF4-FFF2-40B4-BE49-F238E27FC236}">
                <a16:creationId xmlns:a16="http://schemas.microsoft.com/office/drawing/2014/main" id="{2D2B3D77-C3CE-7F5B-C93F-139D123023AE}"/>
              </a:ext>
            </a:extLst>
          </p:cNvPr>
          <p:cNvPicPr>
            <a:picLocks noChangeAspect="1"/>
          </p:cNvPicPr>
          <p:nvPr/>
        </p:nvPicPr>
        <p:blipFill rotWithShape="1">
          <a:blip r:embed="rId2"/>
          <a:srcRect t="11111" r="50000" b="44444"/>
          <a:stretch/>
        </p:blipFill>
        <p:spPr>
          <a:xfrm>
            <a:off x="609600" y="3167554"/>
            <a:ext cx="6610004" cy="3305002"/>
          </a:xfrm>
          <a:prstGeom prst="rect">
            <a:avLst/>
          </a:prstGeom>
        </p:spPr>
      </p:pic>
    </p:spTree>
    <p:extLst>
      <p:ext uri="{BB962C8B-B14F-4D97-AF65-F5344CB8AC3E}">
        <p14:creationId xmlns:p14="http://schemas.microsoft.com/office/powerpoint/2010/main" val="2176975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3207068" cy="752129"/>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a:t>
            </a:r>
            <a:r>
              <a:rPr lang="en-US" u="sng" dirty="0"/>
              <a:t>: </a:t>
            </a:r>
            <a:endParaRPr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18</a:t>
            </a:fld>
            <a:endParaRPr sz="1100">
              <a:latin typeface="Trebuchet MS"/>
              <a:cs typeface="Trebuchet MS"/>
            </a:endParaRPr>
          </a:p>
        </p:txBody>
      </p:sp>
      <p:pic>
        <p:nvPicPr>
          <p:cNvPr id="11" name="Picture 10">
            <a:extLst>
              <a:ext uri="{FF2B5EF4-FFF2-40B4-BE49-F238E27FC236}">
                <a16:creationId xmlns:a16="http://schemas.microsoft.com/office/drawing/2014/main" id="{683FD531-A396-FE72-5381-300484FE76BA}"/>
              </a:ext>
            </a:extLst>
          </p:cNvPr>
          <p:cNvPicPr>
            <a:picLocks noChangeAspect="1"/>
          </p:cNvPicPr>
          <p:nvPr/>
        </p:nvPicPr>
        <p:blipFill rotWithShape="1">
          <a:blip r:embed="rId3"/>
          <a:srcRect l="31352" t="22772" r="32684" b="39523"/>
          <a:stretch/>
        </p:blipFill>
        <p:spPr>
          <a:xfrm>
            <a:off x="885825" y="1600200"/>
            <a:ext cx="7924800" cy="467359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8213E-0D1A-7877-40B6-D8D5694901A0}"/>
              </a:ext>
            </a:extLst>
          </p:cNvPr>
          <p:cNvSpPr>
            <a:spLocks noGrp="1"/>
          </p:cNvSpPr>
          <p:nvPr>
            <p:ph type="title"/>
          </p:nvPr>
        </p:nvSpPr>
        <p:spPr/>
        <p:txBody>
          <a:bodyPr/>
          <a:lstStyle/>
          <a:p>
            <a:r>
              <a:rPr lang="en-US" u="sng" dirty="0"/>
              <a:t>RESULT:</a:t>
            </a:r>
            <a:endParaRPr lang="en-IN" u="sng" dirty="0"/>
          </a:p>
        </p:txBody>
      </p:sp>
      <p:pic>
        <p:nvPicPr>
          <p:cNvPr id="4" name="Picture 3">
            <a:extLst>
              <a:ext uri="{FF2B5EF4-FFF2-40B4-BE49-F238E27FC236}">
                <a16:creationId xmlns:a16="http://schemas.microsoft.com/office/drawing/2014/main" id="{40FF09C6-5351-CF92-9A54-2C848E0199AD}"/>
              </a:ext>
            </a:extLst>
          </p:cNvPr>
          <p:cNvPicPr>
            <a:picLocks noChangeAspect="1"/>
          </p:cNvPicPr>
          <p:nvPr/>
        </p:nvPicPr>
        <p:blipFill rotWithShape="1">
          <a:blip r:embed="rId2"/>
          <a:srcRect l="29375" t="22222" r="26875" b="27778"/>
          <a:stretch/>
        </p:blipFill>
        <p:spPr>
          <a:xfrm>
            <a:off x="738706" y="1447800"/>
            <a:ext cx="7719493" cy="4962531"/>
          </a:xfrm>
          <a:prstGeom prst="rect">
            <a:avLst/>
          </a:prstGeom>
        </p:spPr>
      </p:pic>
    </p:spTree>
    <p:extLst>
      <p:ext uri="{BB962C8B-B14F-4D97-AF65-F5344CB8AC3E}">
        <p14:creationId xmlns:p14="http://schemas.microsoft.com/office/powerpoint/2010/main" val="420714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BC86DCA-B1CC-0C21-79A3-79CF1F900383}"/>
              </a:ext>
            </a:extLst>
          </p:cNvPr>
          <p:cNvSpPr txBox="1"/>
          <p:nvPr/>
        </p:nvSpPr>
        <p:spPr>
          <a:xfrm>
            <a:off x="609600" y="1676400"/>
            <a:ext cx="8610600" cy="4524315"/>
          </a:xfrm>
          <a:prstGeom prst="rect">
            <a:avLst/>
          </a:prstGeom>
          <a:noFill/>
        </p:spPr>
        <p:txBody>
          <a:bodyPr wrap="square" rtlCol="0">
            <a:spAutoFit/>
          </a:bodyPr>
          <a:lstStyle/>
          <a:p>
            <a:pPr marL="285750" indent="-285750">
              <a:buFont typeface="Arial" panose="020B0604020202020204" pitchFamily="34" charset="0"/>
              <a:buChar char="•"/>
            </a:pPr>
            <a:r>
              <a:rPr lang="en-US" dirty="0"/>
              <a:t>Effective people management is crucial for organizational success, as employees are key assets driving company goals.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well-knowledge highlights that while personal success for employees is about individual growth, leaders must focus on growing others.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Employee performance analysis is essential in this context, providing valuable insights that help in nurturing talent and enhancing overall productivity, ultimately leading to organizational excellence.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0" i="0" dirty="0">
                <a:solidFill>
                  <a:srgbClr val="3C4043"/>
                </a:solidFill>
                <a:effectLst/>
                <a:highlight>
                  <a:srgbClr val="FFFFFF"/>
                </a:highlight>
                <a:latin typeface="+mj-lt"/>
              </a:rPr>
              <a:t>The Employee Engagement Survey Dataset presents a comprehensive collection of responses obtained through an organization-wide employee engagement survey. </a:t>
            </a:r>
          </a:p>
          <a:p>
            <a:pPr marL="285750" indent="-285750">
              <a:buFont typeface="Arial" panose="020B0604020202020204" pitchFamily="34" charset="0"/>
              <a:buChar char="•"/>
            </a:pPr>
            <a:endParaRPr lang="en-US" dirty="0">
              <a:solidFill>
                <a:srgbClr val="3C4043"/>
              </a:solidFill>
              <a:highlight>
                <a:srgbClr val="FFFFFF"/>
              </a:highlight>
              <a:latin typeface="+mj-lt"/>
            </a:endParaRPr>
          </a:p>
          <a:p>
            <a:pPr marL="285750" indent="-285750">
              <a:buFont typeface="Arial" panose="020B0604020202020204" pitchFamily="34" charset="0"/>
              <a:buChar char="•"/>
            </a:pPr>
            <a:r>
              <a:rPr lang="en-US" b="0" i="0" dirty="0">
                <a:solidFill>
                  <a:srgbClr val="3C4043"/>
                </a:solidFill>
                <a:effectLst/>
                <a:highlight>
                  <a:srgbClr val="FFFFFF"/>
                </a:highlight>
                <a:latin typeface="+mj-lt"/>
              </a:rPr>
              <a:t>This dataset is intended to analyze the levels of employee engagement, satisfaction, and sentiment across various facets of the workplace, facilitating insights into workforce dynamics and guiding strategies for improvement.</a:t>
            </a:r>
            <a:endParaRPr lang="en-IN" dirty="0">
              <a:latin typeface="+mj-lt"/>
            </a:endParaRPr>
          </a:p>
        </p:txBody>
      </p:sp>
    </p:spTree>
    <p:extLst>
      <p:ext uri="{BB962C8B-B14F-4D97-AF65-F5344CB8AC3E}">
        <p14:creationId xmlns:p14="http://schemas.microsoft.com/office/powerpoint/2010/main" val="29864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u="sng" spc="-20" dirty="0"/>
              <a:t>P</a:t>
            </a:r>
            <a:r>
              <a:rPr sz="4250" u="sng" spc="15" dirty="0"/>
              <a:t>ROB</a:t>
            </a:r>
            <a:r>
              <a:rPr sz="4250" u="sng" spc="55" dirty="0"/>
              <a:t>L</a:t>
            </a:r>
            <a:r>
              <a:rPr sz="4250" u="sng" spc="-20" dirty="0"/>
              <a:t>E</a:t>
            </a:r>
            <a:r>
              <a:rPr sz="4250" u="sng" spc="20" dirty="0"/>
              <a:t>M</a:t>
            </a:r>
            <a:r>
              <a:rPr sz="4250" u="sng" dirty="0"/>
              <a:t>	</a:t>
            </a:r>
            <a:r>
              <a:rPr sz="4250" u="sng" spc="10" dirty="0"/>
              <a:t>S</a:t>
            </a:r>
            <a:r>
              <a:rPr sz="4250" u="sng" spc="-370" dirty="0"/>
              <a:t>T</a:t>
            </a:r>
            <a:r>
              <a:rPr sz="4250" u="sng" spc="-375" dirty="0"/>
              <a:t>A</a:t>
            </a:r>
            <a:r>
              <a:rPr sz="4250" u="sng" spc="15" dirty="0"/>
              <a:t>T</a:t>
            </a:r>
            <a:r>
              <a:rPr sz="4250" u="sng" spc="-10" dirty="0"/>
              <a:t>E</a:t>
            </a:r>
            <a:r>
              <a:rPr sz="4250" u="sng" spc="-20" dirty="0"/>
              <a:t>ME</a:t>
            </a:r>
            <a:r>
              <a:rPr sz="4250" u="sng" spc="10" dirty="0"/>
              <a:t>NT</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CC4332D3-DDEF-EAF6-B74A-F22B09244251}"/>
              </a:ext>
            </a:extLst>
          </p:cNvPr>
          <p:cNvSpPr txBox="1"/>
          <p:nvPr/>
        </p:nvSpPr>
        <p:spPr>
          <a:xfrm>
            <a:off x="838200" y="1905000"/>
            <a:ext cx="6934200"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Improving Employee Experience</a:t>
            </a:r>
          </a:p>
          <a:p>
            <a:pPr marL="285750" indent="-285750">
              <a:buFont typeface="Wingdings" panose="05000000000000000000" pitchFamily="2" charset="2"/>
              <a:buChar char="Ø"/>
            </a:pPr>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Wingdings" panose="05000000000000000000" pitchFamily="2" charset="2"/>
              <a:buChar char="Ø"/>
            </a:pP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Informed Decision-Making</a:t>
            </a:r>
          </a:p>
          <a:p>
            <a:pPr marL="285750" indent="-285750">
              <a:buFont typeface="Wingdings" panose="05000000000000000000" pitchFamily="2" charset="2"/>
              <a:buChar char="Ø"/>
            </a:pPr>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Wingdings" panose="05000000000000000000" pitchFamily="2" charset="2"/>
              <a:buChar char="Ø"/>
            </a:pP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Identifying Trends and Patterns</a:t>
            </a:r>
          </a:p>
          <a:p>
            <a:pPr marL="285750" indent="-285750">
              <a:buFont typeface="Wingdings" panose="05000000000000000000" pitchFamily="2" charset="2"/>
              <a:buChar char="Ø"/>
            </a:pPr>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Wingdings" panose="05000000000000000000" pitchFamily="2" charset="2"/>
              <a:buChar char="Ø"/>
            </a:pP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Ensuring Fairness and Compliance</a:t>
            </a:r>
          </a:p>
          <a:p>
            <a:pPr marL="285750" indent="-285750">
              <a:buFont typeface="Wingdings" panose="05000000000000000000" pitchFamily="2" charset="2"/>
              <a:buChar char="Ø"/>
            </a:pPr>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Wingdings" panose="05000000000000000000" pitchFamily="2" charset="2"/>
              <a:buChar char="Ø"/>
            </a:pP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Strategic Planning</a:t>
            </a:r>
          </a:p>
          <a:p>
            <a:pPr marL="285750" indent="-285750">
              <a:buFont typeface="Wingdings" panose="05000000000000000000" pitchFamily="2" charset="2"/>
              <a:buChar char="Ø"/>
            </a:pPr>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Wingdings" panose="05000000000000000000" pitchFamily="2" charset="2"/>
              <a:buChar char="Ø"/>
            </a:pP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Enhancing productivity</a:t>
            </a:r>
          </a:p>
          <a:p>
            <a:pPr marL="285750" indent="-285750">
              <a:buFont typeface="Wingdings" panose="05000000000000000000" pitchFamily="2" charset="2"/>
              <a:buChar char="Ø"/>
            </a:pPr>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Wingdings" panose="05000000000000000000" pitchFamily="2" charset="2"/>
              <a:buChar char="Ø"/>
            </a:pP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Employee attendance </a:t>
            </a:r>
          </a:p>
          <a:p>
            <a:pPr marL="285750" indent="-285750">
              <a:buFont typeface="Wingdings" panose="05000000000000000000" pitchFamily="2" charset="2"/>
              <a:buChar char="Ø"/>
            </a:pPr>
            <a:endPar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a:p>
            <a:pPr marL="285750" indent="-285750">
              <a:buFont typeface="Wingdings" panose="05000000000000000000" pitchFamily="2" charset="2"/>
              <a:buChar char="Ø"/>
            </a:pPr>
            <a:r>
              <a:rPr lang="en-US" dirty="0">
                <a:latin typeface="Cascadia Code SemiBold" panose="020B0609020000020004" pitchFamily="49" charset="0"/>
                <a:ea typeface="Cascadia Code SemiBold" panose="020B0609020000020004" pitchFamily="49" charset="0"/>
                <a:cs typeface="Cascadia Code SemiBold" panose="020B0609020000020004" pitchFamily="49" charset="0"/>
              </a:rPr>
              <a:t>Improve employee performance</a:t>
            </a:r>
            <a:endParaRPr lang="en-IN" dirty="0">
              <a:latin typeface="Cascadia Code SemiBold" panose="020B0609020000020004" pitchFamily="49" charset="0"/>
              <a:ea typeface="Cascadia Code SemiBold" panose="020B0609020000020004" pitchFamily="49" charset="0"/>
              <a:cs typeface="Cascadia Code SemiBold" panose="020B06090200000200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08948-AD91-80C7-304D-34A4A4C82A0E}"/>
              </a:ext>
            </a:extLst>
          </p:cNvPr>
          <p:cNvSpPr>
            <a:spLocks noGrp="1"/>
          </p:cNvSpPr>
          <p:nvPr>
            <p:ph type="title"/>
          </p:nvPr>
        </p:nvSpPr>
        <p:spPr/>
        <p:txBody>
          <a:bodyPr/>
          <a:lstStyle/>
          <a:p>
            <a:r>
              <a:rPr lang="en-US" u="sng" dirty="0"/>
              <a:t>PROBLEM STATEMENT </a:t>
            </a:r>
            <a:r>
              <a:rPr lang="en-US" dirty="0"/>
              <a:t>:</a:t>
            </a:r>
            <a:endParaRPr lang="en-IN" dirty="0"/>
          </a:p>
        </p:txBody>
      </p:sp>
      <p:sp>
        <p:nvSpPr>
          <p:cNvPr id="3" name="Text Placeholder 2">
            <a:extLst>
              <a:ext uri="{FF2B5EF4-FFF2-40B4-BE49-F238E27FC236}">
                <a16:creationId xmlns:a16="http://schemas.microsoft.com/office/drawing/2014/main" id="{7FAFDEFD-0F86-9E49-DEFA-81BAE5D6AC2A}"/>
              </a:ext>
            </a:extLst>
          </p:cNvPr>
          <p:cNvSpPr>
            <a:spLocks noGrp="1"/>
          </p:cNvSpPr>
          <p:nvPr>
            <p:ph type="body" idx="1"/>
          </p:nvPr>
        </p:nvSpPr>
        <p:spPr>
          <a:xfrm>
            <a:off x="190932" y="1371600"/>
            <a:ext cx="11277600" cy="5262979"/>
          </a:xfrm>
        </p:spPr>
        <p:txBody>
          <a:bodyPr/>
          <a:lstStyle/>
          <a:p>
            <a:r>
              <a:rPr lang="en-US" sz="2400" b="1" u="sng" dirty="0"/>
              <a:t>Analyzing employee performance is important for a company because it helps: </a:t>
            </a:r>
          </a:p>
          <a:p>
            <a:endParaRPr lang="en-US" b="1" u="sng" dirty="0"/>
          </a:p>
          <a:p>
            <a:pPr marL="342900" indent="-342900">
              <a:buFont typeface="Wingdings" panose="05000000000000000000" pitchFamily="2" charset="2"/>
              <a:buChar char="q"/>
            </a:pPr>
            <a:r>
              <a:rPr lang="en-US" sz="2000" u="sng" dirty="0"/>
              <a:t>1.Identify high, average, and low performers:</a:t>
            </a:r>
          </a:p>
          <a:p>
            <a:pPr marL="342900" indent="-342900">
              <a:buFont typeface="Wingdings" panose="05000000000000000000" pitchFamily="2" charset="2"/>
              <a:buChar char="q"/>
            </a:pPr>
            <a:r>
              <a:rPr lang="en-US" sz="2000" dirty="0"/>
              <a:t>Performance appraisals help managers identify how each employee is performing and can help them support employees who need guidance. </a:t>
            </a:r>
          </a:p>
          <a:p>
            <a:pPr marL="342900" indent="-342900">
              <a:buFont typeface="Wingdings" panose="05000000000000000000" pitchFamily="2" charset="2"/>
              <a:buChar char="q"/>
            </a:pPr>
            <a:r>
              <a:rPr lang="en-US" sz="2000" u="sng" dirty="0"/>
              <a:t>2.Improve performance:</a:t>
            </a:r>
          </a:p>
          <a:p>
            <a:pPr marL="342900" indent="-342900">
              <a:buFont typeface="Wingdings" panose="05000000000000000000" pitchFamily="2" charset="2"/>
              <a:buChar char="q"/>
            </a:pPr>
            <a:r>
              <a:rPr lang="en-US" sz="2000" dirty="0"/>
              <a:t>Performance appraisals can help an organization increase productivity and achieve its business goals. </a:t>
            </a:r>
          </a:p>
          <a:p>
            <a:pPr marL="342900" indent="-342900">
              <a:buFont typeface="Wingdings" panose="05000000000000000000" pitchFamily="2" charset="2"/>
              <a:buChar char="q"/>
            </a:pPr>
            <a:r>
              <a:rPr lang="en-US" sz="2000" u="sng" dirty="0"/>
              <a:t>3.Clarify expectations:</a:t>
            </a:r>
          </a:p>
          <a:p>
            <a:pPr marL="342900" indent="-342900">
              <a:buFont typeface="Wingdings" panose="05000000000000000000" pitchFamily="2" charset="2"/>
              <a:buChar char="q"/>
            </a:pPr>
            <a:r>
              <a:rPr lang="en-US" sz="2000" dirty="0"/>
              <a:t>Performance appraisals can help employees understand what their manager expects of them and what their daily responsibilities are. </a:t>
            </a:r>
          </a:p>
          <a:p>
            <a:pPr marL="342900" indent="-342900">
              <a:buFont typeface="Wingdings" panose="05000000000000000000" pitchFamily="2" charset="2"/>
              <a:buChar char="q"/>
            </a:pPr>
            <a:r>
              <a:rPr lang="en-US" sz="2000" u="sng" dirty="0"/>
              <a:t>4.Determine training needs:</a:t>
            </a:r>
          </a:p>
          <a:p>
            <a:pPr marL="342900" indent="-342900">
              <a:buFont typeface="Wingdings" panose="05000000000000000000" pitchFamily="2" charset="2"/>
              <a:buChar char="q"/>
            </a:pPr>
            <a:r>
              <a:rPr lang="en-US" sz="2000" dirty="0"/>
              <a:t>Performance appraisals can help determine what training an employee needs to advance in their field. </a:t>
            </a:r>
          </a:p>
          <a:p>
            <a:pPr marL="342900" indent="-342900">
              <a:buFont typeface="Wingdings" panose="05000000000000000000" pitchFamily="2" charset="2"/>
              <a:buChar char="q"/>
            </a:pPr>
            <a:r>
              <a:rPr lang="en-US" sz="2000" u="sng" dirty="0"/>
              <a:t>5.Decide on pay raises and promotions:</a:t>
            </a:r>
          </a:p>
          <a:p>
            <a:pPr marL="342900" indent="-342900">
              <a:buFont typeface="Wingdings" panose="05000000000000000000" pitchFamily="2" charset="2"/>
              <a:buChar char="q"/>
            </a:pPr>
            <a:r>
              <a:rPr lang="en-US" sz="2000" dirty="0"/>
              <a:t>Performance appraisals can help determine pay raises, promotions, and other perks. </a:t>
            </a:r>
          </a:p>
          <a:p>
            <a:pPr marL="342900" indent="-342900">
              <a:buFont typeface="Wingdings" panose="05000000000000000000" pitchFamily="2" charset="2"/>
              <a:buChar char="q"/>
            </a:pPr>
            <a:r>
              <a:rPr lang="en-US" sz="2000" u="sng" dirty="0"/>
              <a:t>6.Help employees understand their career path</a:t>
            </a:r>
          </a:p>
          <a:p>
            <a:pPr marL="342900" indent="-342900">
              <a:buFont typeface="Wingdings" panose="05000000000000000000" pitchFamily="2" charset="2"/>
              <a:buChar char="q"/>
            </a:pPr>
            <a:r>
              <a:rPr lang="en-US" sz="2000" u="sng" dirty="0"/>
              <a:t>7.Performance appraisals </a:t>
            </a:r>
            <a:r>
              <a:rPr lang="en-US" sz="2000" dirty="0"/>
              <a:t>can help employees understand where their career is going. </a:t>
            </a:r>
          </a:p>
          <a:p>
            <a:pPr marL="342900" indent="-342900">
              <a:buFont typeface="Wingdings" panose="05000000000000000000" pitchFamily="2" charset="2"/>
              <a:buChar char="q"/>
            </a:pPr>
            <a:r>
              <a:rPr lang="en-US" sz="2000" dirty="0"/>
              <a:t>Help the company determine if an employee is </a:t>
            </a:r>
            <a:r>
              <a:rPr lang="en-US" sz="2000" u="sng" dirty="0"/>
              <a:t>productive or a liability</a:t>
            </a:r>
          </a:p>
        </p:txBody>
      </p:sp>
    </p:spTree>
    <p:extLst>
      <p:ext uri="{BB962C8B-B14F-4D97-AF65-F5344CB8AC3E}">
        <p14:creationId xmlns:p14="http://schemas.microsoft.com/office/powerpoint/2010/main" val="2357956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533400" y="304800"/>
            <a:ext cx="5715000"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r>
              <a:rPr lang="en-US" sz="4250" u="sng" spc="-20" dirty="0"/>
              <a:t> </a:t>
            </a:r>
            <a:r>
              <a:rPr lang="en-US" sz="4250" spc="-20" dirty="0"/>
              <a: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B9FC93E-B532-EC31-A805-339A0103DA8E}"/>
              </a:ext>
            </a:extLst>
          </p:cNvPr>
          <p:cNvSpPr txBox="1"/>
          <p:nvPr/>
        </p:nvSpPr>
        <p:spPr>
          <a:xfrm>
            <a:off x="304800" y="1219200"/>
            <a:ext cx="8520113" cy="5539978"/>
          </a:xfrm>
          <a:prstGeom prst="rect">
            <a:avLst/>
          </a:prstGeom>
          <a:noFill/>
        </p:spPr>
        <p:txBody>
          <a:bodyPr wrap="square" rtlCol="0">
            <a:spAutoFit/>
          </a:bodyPr>
          <a:lstStyle/>
          <a:p>
            <a:pPr algn="l" fontAlgn="base"/>
            <a:r>
              <a:rPr lang="en-US" sz="3600" b="1" i="0" u="sng" dirty="0">
                <a:solidFill>
                  <a:srgbClr val="202124"/>
                </a:solidFill>
                <a:effectLst/>
                <a:latin typeface="inherit"/>
              </a:rPr>
              <a:t>OBJECTIVE</a:t>
            </a:r>
            <a:r>
              <a:rPr lang="en-US" sz="3600" b="1" i="0" dirty="0">
                <a:solidFill>
                  <a:srgbClr val="202124"/>
                </a:solidFill>
                <a:effectLst/>
                <a:latin typeface="inherit"/>
              </a:rPr>
              <a:t> :</a:t>
            </a:r>
          </a:p>
          <a:p>
            <a:pPr algn="l" fontAlgn="base"/>
            <a:endParaRPr lang="en-US" sz="2000" b="0" i="0" dirty="0">
              <a:effectLst/>
              <a:latin typeface="+mj-lt"/>
            </a:endParaRPr>
          </a:p>
          <a:p>
            <a:pPr marL="342900" indent="-342900" algn="l" fontAlgn="base">
              <a:buFont typeface="Wingdings" panose="05000000000000000000" pitchFamily="2" charset="2"/>
              <a:buChar char="q"/>
            </a:pPr>
            <a:r>
              <a:rPr lang="en-US" sz="2000" dirty="0">
                <a:latin typeface="+mj-lt"/>
              </a:rPr>
              <a:t>The objective of analyzing employee data and performing Employee Performance Analysis using Excel is to identify key performance metrics and track trends to understand employee performance. </a:t>
            </a:r>
          </a:p>
          <a:p>
            <a:pPr marL="342900" indent="-342900" algn="l" fontAlgn="base">
              <a:buFont typeface="Wingdings" panose="05000000000000000000" pitchFamily="2" charset="2"/>
              <a:buChar char="q"/>
            </a:pPr>
            <a:endParaRPr lang="en-US" sz="2000" dirty="0">
              <a:latin typeface="+mj-lt"/>
            </a:endParaRPr>
          </a:p>
          <a:p>
            <a:pPr marL="342900" indent="-342900" algn="l" fontAlgn="base">
              <a:buFont typeface="Wingdings" panose="05000000000000000000" pitchFamily="2" charset="2"/>
              <a:buChar char="q"/>
            </a:pPr>
            <a:r>
              <a:rPr lang="en-US" sz="2000" dirty="0">
                <a:latin typeface="+mj-lt"/>
              </a:rPr>
              <a:t>This analysis supports data-driven decision-making, enhances employee development by tailoring growth programs, optimizes resource allocation, and ultimately contributes to improving overall organizational efficiency. Excel helps in effectively manipulating, visualizing, and interpreting the data to achieve these goals.</a:t>
            </a:r>
          </a:p>
          <a:p>
            <a:pPr marL="342900" indent="-342900" fontAlgn="base">
              <a:buFont typeface="Wingdings" panose="05000000000000000000" pitchFamily="2" charset="2"/>
              <a:buChar char="q"/>
            </a:pPr>
            <a:endParaRPr lang="en-US" sz="2000" b="0" i="0" dirty="0">
              <a:effectLst/>
              <a:latin typeface="+mj-lt"/>
            </a:endParaRPr>
          </a:p>
          <a:p>
            <a:pPr marL="342900" indent="-342900" fontAlgn="base">
              <a:buFont typeface="Wingdings" panose="05000000000000000000" pitchFamily="2" charset="2"/>
              <a:buChar char="q"/>
            </a:pPr>
            <a:r>
              <a:rPr lang="en-US" sz="2000" b="0" i="0" dirty="0">
                <a:effectLst/>
                <a:latin typeface="+mj-lt"/>
              </a:rPr>
              <a:t>The Employee Records Dataset is a simulated dataset created to explore various data analysis and machine learning techniques in the context of human resources and employee management. This dataset mirrors the structure and characteristics of real employee data</a:t>
            </a:r>
            <a:r>
              <a:rPr lang="en-US" sz="2000" dirty="0">
                <a:latin typeface="+mj-lt"/>
              </a:rPr>
              <a:t>.</a:t>
            </a:r>
            <a:endParaRPr lang="en-US" sz="2000" b="0" i="0" dirty="0">
              <a:effectLst/>
              <a:latin typeface="+mj-lt"/>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2515" y="5334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646BAD37-9189-2592-31BA-7A7AB6D6D3B0}"/>
              </a:ext>
            </a:extLst>
          </p:cNvPr>
          <p:cNvSpPr txBox="1"/>
          <p:nvPr/>
        </p:nvSpPr>
        <p:spPr>
          <a:xfrm>
            <a:off x="609600" y="1524000"/>
            <a:ext cx="7467600" cy="4524315"/>
          </a:xfrm>
          <a:prstGeom prst="rect">
            <a:avLst/>
          </a:prstGeom>
          <a:noFill/>
        </p:spPr>
        <p:txBody>
          <a:bodyPr wrap="square" rtlCol="0">
            <a:spAutoFit/>
          </a:bodyPr>
          <a:lstStyle/>
          <a:p>
            <a:r>
              <a:rPr lang="en-US" sz="2400" b="0" i="0" dirty="0">
                <a:solidFill>
                  <a:srgbClr val="1F1F1F"/>
                </a:solidFill>
                <a:effectLst/>
                <a:highlight>
                  <a:srgbClr val="FFFFFF"/>
                </a:highlight>
                <a:latin typeface="+mj-lt"/>
              </a:rPr>
              <a:t>End users are basically </a:t>
            </a:r>
            <a:r>
              <a:rPr lang="en-US" sz="2400" b="0" i="0" dirty="0">
                <a:solidFill>
                  <a:srgbClr val="040C28"/>
                </a:solidFill>
                <a:effectLst/>
                <a:latin typeface="+mj-lt"/>
              </a:rPr>
              <a:t>those people whose jobs require access to the database for querying, updating, and generating reports</a:t>
            </a:r>
            <a:r>
              <a:rPr lang="en-US" sz="2400" b="0" i="0" dirty="0">
                <a:solidFill>
                  <a:srgbClr val="1F1F1F"/>
                </a:solidFill>
                <a:effectLst/>
                <a:highlight>
                  <a:srgbClr val="FFFFFF"/>
                </a:highlight>
                <a:latin typeface="+mj-lt"/>
              </a:rPr>
              <a:t>.</a:t>
            </a:r>
          </a:p>
          <a:p>
            <a:endParaRPr lang="en-US" sz="2400" dirty="0">
              <a:latin typeface="+mj-lt"/>
            </a:endParaRPr>
          </a:p>
          <a:p>
            <a:r>
              <a:rPr lang="en-US" sz="2400" dirty="0">
                <a:latin typeface="+mj-lt"/>
              </a:rPr>
              <a:t>Here are some of the key end users:</a:t>
            </a:r>
          </a:p>
          <a:p>
            <a:endParaRPr lang="en-US" sz="2400" dirty="0">
              <a:latin typeface="+mj-lt"/>
            </a:endParaRPr>
          </a:p>
          <a:p>
            <a:r>
              <a:rPr lang="en-US" sz="2400" dirty="0">
                <a:latin typeface="+mj-lt"/>
              </a:rPr>
              <a:t>➢ Human resource department</a:t>
            </a:r>
          </a:p>
          <a:p>
            <a:r>
              <a:rPr lang="en-US" sz="2400" dirty="0">
                <a:latin typeface="+mj-lt"/>
              </a:rPr>
              <a:t>➢ Managers and team leaders</a:t>
            </a:r>
          </a:p>
          <a:p>
            <a:r>
              <a:rPr lang="en-US" sz="2400" dirty="0">
                <a:latin typeface="+mj-lt"/>
              </a:rPr>
              <a:t>➢ Executives and senior management</a:t>
            </a:r>
          </a:p>
          <a:p>
            <a:r>
              <a:rPr lang="en-US" sz="2400" dirty="0">
                <a:latin typeface="+mj-lt"/>
              </a:rPr>
              <a:t>➢ Employees and Employers</a:t>
            </a:r>
          </a:p>
          <a:p>
            <a:r>
              <a:rPr lang="en-US" sz="2400" dirty="0">
                <a:latin typeface="+mj-lt"/>
              </a:rPr>
              <a:t>➢ Training and development teams</a:t>
            </a:r>
          </a:p>
          <a:p>
            <a:r>
              <a:rPr lang="en-US" sz="2400" dirty="0">
                <a:latin typeface="+mj-lt"/>
              </a:rPr>
              <a:t>➢ Data analysts</a:t>
            </a:r>
            <a:endParaRPr lang="en-IN" sz="2400"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D374-5343-FBAD-8C95-584C320D54B8}"/>
              </a:ext>
            </a:extLst>
          </p:cNvPr>
          <p:cNvSpPr>
            <a:spLocks noGrp="1"/>
          </p:cNvSpPr>
          <p:nvPr>
            <p:ph type="title"/>
          </p:nvPr>
        </p:nvSpPr>
        <p:spPr/>
        <p:txBody>
          <a:bodyPr/>
          <a:lstStyle/>
          <a:p>
            <a:r>
              <a:rPr lang="en-US" dirty="0"/>
              <a:t>Who Are The End Users ?</a:t>
            </a:r>
            <a:endParaRPr lang="en-IN" dirty="0"/>
          </a:p>
        </p:txBody>
      </p:sp>
      <p:sp>
        <p:nvSpPr>
          <p:cNvPr id="3" name="Text Placeholder 2">
            <a:extLst>
              <a:ext uri="{FF2B5EF4-FFF2-40B4-BE49-F238E27FC236}">
                <a16:creationId xmlns:a16="http://schemas.microsoft.com/office/drawing/2014/main" id="{96158EC8-4EEE-9A81-311C-9B294E157330}"/>
              </a:ext>
            </a:extLst>
          </p:cNvPr>
          <p:cNvSpPr>
            <a:spLocks noGrp="1"/>
          </p:cNvSpPr>
          <p:nvPr>
            <p:ph type="body" idx="1"/>
          </p:nvPr>
        </p:nvSpPr>
        <p:spPr>
          <a:xfrm>
            <a:off x="228600" y="1524000"/>
            <a:ext cx="11353800" cy="5262979"/>
          </a:xfrm>
        </p:spPr>
        <p:txBody>
          <a:bodyPr/>
          <a:lstStyle/>
          <a:p>
            <a:r>
              <a:rPr lang="en-US" sz="2400" dirty="0"/>
              <a:t>Employee data performance analysis benefits several stakeholders within an organization</a:t>
            </a:r>
            <a:r>
              <a:rPr lang="en-US" sz="2000" dirty="0"/>
              <a:t>:</a:t>
            </a:r>
          </a:p>
          <a:p>
            <a:pPr marL="285750" indent="-285750">
              <a:buFont typeface="Wingdings" panose="05000000000000000000" pitchFamily="2" charset="2"/>
              <a:buChar char="q"/>
            </a:pPr>
            <a:r>
              <a:rPr lang="en-US" sz="2000" b="1" dirty="0"/>
              <a:t>Management and Leadership</a:t>
            </a:r>
            <a:r>
              <a:rPr lang="en-US" sz="2000" dirty="0"/>
              <a:t>: </a:t>
            </a:r>
          </a:p>
          <a:p>
            <a:pPr marL="285750" indent="-285750">
              <a:buFont typeface="Wingdings" panose="05000000000000000000" pitchFamily="2" charset="2"/>
              <a:buChar char="q"/>
            </a:pPr>
            <a:r>
              <a:rPr lang="en-US" sz="2000" dirty="0"/>
              <a:t>Provides insights for making informed decisions about promotions, compensation, and development needs.</a:t>
            </a:r>
          </a:p>
          <a:p>
            <a:pPr marL="285750" indent="-285750">
              <a:buFont typeface="Wingdings" panose="05000000000000000000" pitchFamily="2" charset="2"/>
              <a:buChar char="q"/>
            </a:pPr>
            <a:r>
              <a:rPr lang="en-US" sz="2000" b="1" dirty="0"/>
              <a:t>HR Department</a:t>
            </a:r>
            <a:r>
              <a:rPr lang="en-US" sz="2000" dirty="0"/>
              <a:t>: </a:t>
            </a:r>
          </a:p>
          <a:p>
            <a:pPr marL="285750" indent="-285750">
              <a:buFont typeface="Wingdings" panose="05000000000000000000" pitchFamily="2" charset="2"/>
              <a:buChar char="q"/>
            </a:pPr>
            <a:r>
              <a:rPr lang="en-US" sz="2000" dirty="0"/>
              <a:t>Helps in designing targeted training programs, improving recruitment strategies, and managing employee relations more effectively.</a:t>
            </a:r>
          </a:p>
          <a:p>
            <a:pPr marL="285750" indent="-285750">
              <a:buFont typeface="Wingdings" panose="05000000000000000000" pitchFamily="2" charset="2"/>
              <a:buChar char="q"/>
            </a:pPr>
            <a:r>
              <a:rPr lang="en-US" sz="2000" b="1" dirty="0"/>
              <a:t>Employees</a:t>
            </a:r>
            <a:r>
              <a:rPr lang="en-US" sz="2000" dirty="0"/>
              <a:t>: </a:t>
            </a:r>
          </a:p>
          <a:p>
            <a:pPr marL="285750" indent="-285750">
              <a:buFont typeface="Wingdings" panose="05000000000000000000" pitchFamily="2" charset="2"/>
              <a:buChar char="q"/>
            </a:pPr>
            <a:r>
              <a:rPr lang="en-US" sz="2000" dirty="0"/>
              <a:t>Offers feedback on their performance, highlights strengths and areas for improvement, and supports personal and professional growth.</a:t>
            </a:r>
          </a:p>
          <a:p>
            <a:pPr marL="285750" indent="-285750">
              <a:buFont typeface="Wingdings" panose="05000000000000000000" pitchFamily="2" charset="2"/>
              <a:buChar char="q"/>
            </a:pPr>
            <a:r>
              <a:rPr lang="en-US" sz="2000" b="1" dirty="0"/>
              <a:t>Teams and Departments</a:t>
            </a:r>
            <a:r>
              <a:rPr lang="en-US" sz="2000" dirty="0"/>
              <a:t>: </a:t>
            </a:r>
          </a:p>
          <a:p>
            <a:pPr marL="285750" indent="-285750">
              <a:buFont typeface="Wingdings" panose="05000000000000000000" pitchFamily="2" charset="2"/>
              <a:buChar char="q"/>
            </a:pPr>
            <a:r>
              <a:rPr lang="en-US" sz="2000" dirty="0"/>
              <a:t>Identifies high performers and areas needing support, fostering better team dynamics and resource allocation.</a:t>
            </a:r>
          </a:p>
          <a:p>
            <a:pPr marL="285750" indent="-285750">
              <a:buFont typeface="Wingdings" panose="05000000000000000000" pitchFamily="2" charset="2"/>
              <a:buChar char="q"/>
            </a:pPr>
            <a:r>
              <a:rPr lang="en-US" sz="2000" b="1" dirty="0"/>
              <a:t>Overall Organization</a:t>
            </a:r>
            <a:r>
              <a:rPr lang="en-US" sz="2000" dirty="0"/>
              <a:t>: </a:t>
            </a:r>
          </a:p>
          <a:p>
            <a:pPr marL="285750" indent="-285750">
              <a:buFont typeface="Wingdings" panose="05000000000000000000" pitchFamily="2" charset="2"/>
              <a:buChar char="q"/>
            </a:pPr>
            <a:r>
              <a:rPr lang="en-US" sz="2000" dirty="0"/>
              <a:t>Enhances organizational efficiency by optimizing workforce performance, aligning employee efforts with strategic goals, and improving productivity.</a:t>
            </a:r>
          </a:p>
          <a:p>
            <a:endParaRPr lang="en-IN" dirty="0"/>
          </a:p>
        </p:txBody>
      </p:sp>
    </p:spTree>
    <p:extLst>
      <p:ext uri="{BB962C8B-B14F-4D97-AF65-F5344CB8AC3E}">
        <p14:creationId xmlns:p14="http://schemas.microsoft.com/office/powerpoint/2010/main" val="896064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2ADD-49F7-D024-F37D-CC767B5E1DCE}"/>
              </a:ext>
            </a:extLst>
          </p:cNvPr>
          <p:cNvSpPr>
            <a:spLocks noGrp="1"/>
          </p:cNvSpPr>
          <p:nvPr>
            <p:ph type="title"/>
          </p:nvPr>
        </p:nvSpPr>
        <p:spPr>
          <a:xfrm>
            <a:off x="225266" y="252710"/>
            <a:ext cx="11284267" cy="615553"/>
          </a:xfrm>
        </p:spPr>
        <p:txBody>
          <a:bodyPr/>
          <a:lstStyle/>
          <a:p>
            <a:r>
              <a:rPr lang="en-US" sz="4000" u="sng" dirty="0"/>
              <a:t>OUR SOLUTIONS AND VALUE PROPOSITION</a:t>
            </a:r>
            <a:endParaRPr lang="en-IN" sz="4000" u="sng" dirty="0"/>
          </a:p>
        </p:txBody>
      </p:sp>
      <p:sp>
        <p:nvSpPr>
          <p:cNvPr id="3" name="Text Placeholder 2">
            <a:extLst>
              <a:ext uri="{FF2B5EF4-FFF2-40B4-BE49-F238E27FC236}">
                <a16:creationId xmlns:a16="http://schemas.microsoft.com/office/drawing/2014/main" id="{742355ED-C86F-A0BB-51BC-B1DFCFD89336}"/>
              </a:ext>
            </a:extLst>
          </p:cNvPr>
          <p:cNvSpPr>
            <a:spLocks noGrp="1"/>
          </p:cNvSpPr>
          <p:nvPr>
            <p:ph type="body" idx="1"/>
          </p:nvPr>
        </p:nvSpPr>
        <p:spPr>
          <a:xfrm>
            <a:off x="254361" y="1066800"/>
            <a:ext cx="10972800" cy="5755422"/>
          </a:xfrm>
        </p:spPr>
        <p:txBody>
          <a:bodyPr/>
          <a:lstStyle/>
          <a:p>
            <a:pPr marL="285750" indent="-285750">
              <a:buFont typeface="Wingdings" panose="05000000000000000000" pitchFamily="2" charset="2"/>
              <a:buChar char="Ø"/>
            </a:pPr>
            <a:r>
              <a:rPr lang="en-US" sz="2000" b="1" u="sng" dirty="0"/>
              <a:t>USING CONDITIONAL FORMATTING </a:t>
            </a:r>
            <a:r>
              <a:rPr lang="en-US" sz="2000" b="1" dirty="0"/>
              <a:t>:</a:t>
            </a:r>
          </a:p>
          <a:p>
            <a:endParaRPr lang="en-US" b="1" dirty="0"/>
          </a:p>
          <a:p>
            <a:r>
              <a:rPr lang="en-US" dirty="0"/>
              <a:t> </a:t>
            </a:r>
            <a:r>
              <a:rPr lang="en-US" sz="2000" dirty="0"/>
              <a:t>By using conditional formatting we need find the missing values and fill the blank space with red color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sz="2000" b="1" u="sng" dirty="0"/>
              <a:t>USING FILTER </a:t>
            </a:r>
            <a:r>
              <a:rPr lang="en-US" sz="2000" b="1" dirty="0"/>
              <a:t>:</a:t>
            </a:r>
          </a:p>
          <a:p>
            <a:endParaRPr lang="en-US" sz="2000" b="1" dirty="0"/>
          </a:p>
          <a:p>
            <a:r>
              <a:rPr lang="en-US" sz="2000" dirty="0"/>
              <a:t> By using filter option we need to filter the data and remove the blank spaces by giving “no fill” option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 </a:t>
            </a:r>
            <a:r>
              <a:rPr lang="en-US" sz="2000" b="1" u="sng" dirty="0"/>
              <a:t>USING FORMULA </a:t>
            </a:r>
            <a:r>
              <a:rPr lang="en-US" sz="2000" b="1" dirty="0"/>
              <a:t>:</a:t>
            </a:r>
          </a:p>
          <a:p>
            <a:r>
              <a:rPr lang="en-US" sz="2000" b="1" dirty="0"/>
              <a:t> </a:t>
            </a:r>
          </a:p>
          <a:p>
            <a:r>
              <a:rPr lang="en-US" sz="2000" dirty="0"/>
              <a:t>By using the IFS formula we need to find the employee performance with the employee rating.</a:t>
            </a:r>
          </a:p>
          <a:p>
            <a:endParaRPr lang="en-US" sz="2000" dirty="0"/>
          </a:p>
          <a:p>
            <a:pPr marL="342900" indent="-342900">
              <a:buFont typeface="Wingdings" panose="05000000000000000000" pitchFamily="2" charset="2"/>
              <a:buChar char="Ø"/>
            </a:pPr>
            <a:r>
              <a:rPr lang="en-US" sz="2000" b="1" u="sng" dirty="0"/>
              <a:t>USING PIVOT TABLE </a:t>
            </a:r>
            <a:r>
              <a:rPr lang="en-US" sz="2000" dirty="0"/>
              <a:t>:</a:t>
            </a:r>
          </a:p>
          <a:p>
            <a:endParaRPr lang="en-US" sz="2000" dirty="0"/>
          </a:p>
          <a:p>
            <a:r>
              <a:rPr lang="en-US" sz="2000" dirty="0"/>
              <a:t>By using pivot table we need to summarize the data.</a:t>
            </a:r>
          </a:p>
          <a:p>
            <a:endParaRPr lang="en-US" sz="2000" dirty="0"/>
          </a:p>
          <a:p>
            <a:pPr marL="342900" indent="-342900">
              <a:buFont typeface="Wingdings" panose="05000000000000000000" pitchFamily="2" charset="2"/>
              <a:buChar char="Ø"/>
            </a:pPr>
            <a:r>
              <a:rPr lang="en-US" sz="2000" b="1" u="sng" dirty="0"/>
              <a:t>USING GRAPH </a:t>
            </a:r>
            <a:r>
              <a:rPr lang="en-US" sz="2000" b="1" dirty="0"/>
              <a:t>:</a:t>
            </a:r>
          </a:p>
          <a:p>
            <a:endParaRPr lang="en-US" sz="2000" b="1" dirty="0"/>
          </a:p>
          <a:p>
            <a:r>
              <a:rPr lang="en-US" sz="2000" b="1" dirty="0"/>
              <a:t> </a:t>
            </a:r>
            <a:r>
              <a:rPr lang="en-US" sz="2000" dirty="0"/>
              <a:t>Finally we can insert a chart a bar chart or a pie diagram and represent the data graphically</a:t>
            </a:r>
            <a:r>
              <a:rPr lang="en-US" dirty="0"/>
              <a:t>.</a:t>
            </a:r>
            <a:endParaRPr lang="en-IN" dirty="0"/>
          </a:p>
        </p:txBody>
      </p:sp>
    </p:spTree>
    <p:extLst>
      <p:ext uri="{BB962C8B-B14F-4D97-AF65-F5344CB8AC3E}">
        <p14:creationId xmlns:p14="http://schemas.microsoft.com/office/powerpoint/2010/main" val="577179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TotalTime>
  <Words>1624</Words>
  <Application>Microsoft Office PowerPoint</Application>
  <PresentationFormat>Widescreen</PresentationFormat>
  <Paragraphs>230</Paragraphs>
  <Slides>20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Cascadia Code SemiBold</vt:lpstr>
      <vt:lpstr>Google Sans</vt:lpstr>
      <vt:lpstr>inherit</vt:lpstr>
      <vt:lpstr>Inter</vt:lpstr>
      <vt:lpstr>Roboto</vt:lpstr>
      <vt:lpstr>Times New Roman</vt:lpstr>
      <vt:lpstr>Trebuchet MS</vt:lpstr>
      <vt:lpstr>Wingdings</vt:lpstr>
      <vt:lpstr>Office Theme</vt:lpstr>
      <vt:lpstr>Employee Data Analysis using Excel   </vt:lpstr>
      <vt:lpstr>PROJECT TITLE</vt:lpstr>
      <vt:lpstr>AGENDA</vt:lpstr>
      <vt:lpstr>PROBLEM STATEMENT</vt:lpstr>
      <vt:lpstr>PROBLEM STATEMENT :</vt:lpstr>
      <vt:lpstr>PROJECT OVERVIEW :</vt:lpstr>
      <vt:lpstr>WHO ARE THE END USERS?</vt:lpstr>
      <vt:lpstr>Who Are The End Users ?</vt:lpstr>
      <vt:lpstr>OUR SOLUTIONS AND VALUE PROPOSITION</vt:lpstr>
      <vt:lpstr>PIVOT TABLE :</vt:lpstr>
      <vt:lpstr>OUR SOLUTION AND ITS VALUE PROPOSITION</vt:lpstr>
      <vt:lpstr>Value Proposition</vt:lpstr>
      <vt:lpstr>Dataset Description</vt:lpstr>
      <vt:lpstr>Dataset Description</vt:lpstr>
      <vt:lpstr>THE "WOW" IN OUR SOLUTION</vt:lpstr>
      <vt:lpstr>PowerPoint Presentation</vt:lpstr>
      <vt:lpstr>MODELLING</vt:lpstr>
      <vt:lpstr>RESULT: </vt:lpstr>
      <vt:lpstr>RESULT:</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Ritu Kumar</cp:lastModifiedBy>
  <cp:revision>18</cp:revision>
  <dcterms:created xsi:type="dcterms:W3CDTF">2024-03-29T15:07:22Z</dcterms:created>
  <dcterms:modified xsi:type="dcterms:W3CDTF">2024-08-31T15:54:15Z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