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DDAA6-1BEC-4FA1-9C78-92CB75F3826A}"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FD355-22BB-46ED-B5C2-41AE8A3672D6}" type="slidenum">
              <a:rPr lang="en-IN" smtClean="0"/>
              <a:t>‹#›</a:t>
            </a:fld>
            <a:endParaRPr lang="en-IN"/>
          </a:p>
        </p:txBody>
      </p:sp>
    </p:spTree>
    <p:extLst>
      <p:ext uri="{BB962C8B-B14F-4D97-AF65-F5344CB8AC3E}">
        <p14:creationId xmlns:p14="http://schemas.microsoft.com/office/powerpoint/2010/main" val="3452211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80796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DB47F-DB29-44AF-AD79-7EB8178C00FB}"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94148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390954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889640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195415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FDB47F-DB29-44AF-AD79-7EB8178C00FB}"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810349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FDB47F-DB29-44AF-AD79-7EB8178C00FB}" type="datetimeFigureOut">
              <a:rPr lang="en-IN" smtClean="0"/>
              <a:t>20-03-2024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4136926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866776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54695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331015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50696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DB47F-DB29-44AF-AD79-7EB8178C00FB}"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44390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DB47F-DB29-44AF-AD79-7EB8178C00FB}"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67617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DB47F-DB29-44AF-AD79-7EB8178C00FB}" type="datetimeFigureOut">
              <a:rPr lang="en-IN" smtClean="0"/>
              <a:t>20-03-2024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72132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DB47F-DB29-44AF-AD79-7EB8178C00FB}" type="datetimeFigureOut">
              <a:rPr lang="en-IN" smtClean="0"/>
              <a:t>20-03-2024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54160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DB47F-DB29-44AF-AD79-7EB8178C00FB}"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368510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DB47F-DB29-44AF-AD79-7EB8178C00FB}"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21177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2FDB47F-DB29-44AF-AD79-7EB8178C00FB}" type="datetimeFigureOut">
              <a:rPr lang="en-IN" smtClean="0"/>
              <a:t>20-03-2024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ED304D-58B1-435F-B34A-53DDC1AF01AA}" type="slidenum">
              <a:rPr lang="en-IN" smtClean="0"/>
              <a:t>‹#›</a:t>
            </a:fld>
            <a:endParaRPr lang="en-IN"/>
          </a:p>
        </p:txBody>
      </p:sp>
    </p:spTree>
    <p:extLst>
      <p:ext uri="{BB962C8B-B14F-4D97-AF65-F5344CB8AC3E}">
        <p14:creationId xmlns:p14="http://schemas.microsoft.com/office/powerpoint/2010/main" val="59525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E017B8-60B6-96E4-3E93-0654E4751662}"/>
              </a:ext>
            </a:extLst>
          </p:cNvPr>
          <p:cNvPicPr>
            <a:picLocks noChangeAspect="1"/>
          </p:cNvPicPr>
          <p:nvPr/>
        </p:nvPicPr>
        <p:blipFill>
          <a:blip r:embed="rId2"/>
          <a:stretch>
            <a:fillRect/>
          </a:stretch>
        </p:blipFill>
        <p:spPr>
          <a:xfrm>
            <a:off x="912911" y="729958"/>
            <a:ext cx="9686665" cy="1548206"/>
          </a:xfrm>
          <a:prstGeom prst="rect">
            <a:avLst/>
          </a:prstGeom>
        </p:spPr>
      </p:pic>
      <p:sp>
        <p:nvSpPr>
          <p:cNvPr id="7" name="TextBox 6">
            <a:extLst>
              <a:ext uri="{FF2B5EF4-FFF2-40B4-BE49-F238E27FC236}">
                <a16:creationId xmlns:a16="http://schemas.microsoft.com/office/drawing/2014/main" id="{8DB8C479-7003-57DA-23AC-E814CE51AB0A}"/>
              </a:ext>
            </a:extLst>
          </p:cNvPr>
          <p:cNvSpPr txBox="1"/>
          <p:nvPr/>
        </p:nvSpPr>
        <p:spPr>
          <a:xfrm>
            <a:off x="1287625" y="3167743"/>
            <a:ext cx="9479902" cy="1169551"/>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CSA0836 –Python Programming for  Numerical Computation </a:t>
            </a:r>
            <a:br>
              <a:rPr lang="en-US" sz="2400" b="1" dirty="0">
                <a:solidFill>
                  <a:schemeClr val="bg1"/>
                </a:solidFill>
                <a:latin typeface="Cambria" panose="02040503050406030204" pitchFamily="18" charset="0"/>
                <a:ea typeface="Cambria" panose="02040503050406030204" pitchFamily="18" charset="0"/>
              </a:rPr>
            </a:br>
            <a:r>
              <a:rPr lang="en-US" sz="2400" b="1" dirty="0">
                <a:solidFill>
                  <a:schemeClr val="bg1"/>
                </a:solidFill>
                <a:latin typeface="Cambria" panose="02040503050406030204" pitchFamily="18" charset="0"/>
                <a:ea typeface="Cambria" panose="02040503050406030204" pitchFamily="18" charset="0"/>
              </a:rPr>
              <a:t>                                      </a:t>
            </a:r>
            <a:r>
              <a:rPr lang="en-US" sz="2800" b="1" dirty="0">
                <a:solidFill>
                  <a:schemeClr val="bg1"/>
                </a:solidFill>
                <a:latin typeface="Cambria" panose="02040503050406030204" pitchFamily="18" charset="0"/>
                <a:ea typeface="Cambria" panose="02040503050406030204" pitchFamily="18" charset="0"/>
              </a:rPr>
              <a:t>MINI PROJECT - JAN 2024</a:t>
            </a:r>
          </a:p>
          <a:p>
            <a:endParaRPr lang="en-IN" dirty="0"/>
          </a:p>
        </p:txBody>
      </p:sp>
    </p:spTree>
    <p:extLst>
      <p:ext uri="{BB962C8B-B14F-4D97-AF65-F5344CB8AC3E}">
        <p14:creationId xmlns:p14="http://schemas.microsoft.com/office/powerpoint/2010/main" val="363026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882B-C42B-E1A2-1AA5-14509A5F7DD3}"/>
              </a:ext>
            </a:extLst>
          </p:cNvPr>
          <p:cNvSpPr>
            <a:spLocks noGrp="1"/>
          </p:cNvSpPr>
          <p:nvPr>
            <p:ph type="title"/>
          </p:nvPr>
        </p:nvSpPr>
        <p:spPr/>
        <p:txBody>
          <a:bodyPr/>
          <a:lstStyle/>
          <a:p>
            <a:r>
              <a:rPr lang="en-IN" dirty="0"/>
              <a:t>TEST CASES AND RESULT</a:t>
            </a:r>
          </a:p>
        </p:txBody>
      </p:sp>
      <p:sp>
        <p:nvSpPr>
          <p:cNvPr id="6" name="TextBox 5">
            <a:extLst>
              <a:ext uri="{FF2B5EF4-FFF2-40B4-BE49-F238E27FC236}">
                <a16:creationId xmlns:a16="http://schemas.microsoft.com/office/drawing/2014/main" id="{2F4EDC77-98F1-0088-9351-9A02EA34DC67}"/>
              </a:ext>
            </a:extLst>
          </p:cNvPr>
          <p:cNvSpPr txBox="1"/>
          <p:nvPr/>
        </p:nvSpPr>
        <p:spPr>
          <a:xfrm>
            <a:off x="261257" y="2236055"/>
            <a:ext cx="11672596" cy="5078313"/>
          </a:xfrm>
          <a:prstGeom prst="rect">
            <a:avLst/>
          </a:prstGeom>
          <a:noFill/>
        </p:spPr>
        <p:txBody>
          <a:bodyPr wrap="square">
            <a:spAutoFit/>
          </a:bodyPr>
          <a:lstStyle/>
          <a:p>
            <a:pPr algn="l"/>
            <a:r>
              <a:rPr lang="en-US" b="1" i="0" dirty="0">
                <a:effectLst/>
                <a:latin typeface="Söhne"/>
              </a:rPr>
              <a:t>Regional Comparison Test Case:</a:t>
            </a:r>
            <a:endParaRPr lang="en-US" b="0" i="0" dirty="0">
              <a:effectLst/>
              <a:latin typeface="Söhne"/>
            </a:endParaRPr>
          </a:p>
          <a:p>
            <a:pPr algn="l"/>
            <a:r>
              <a:rPr lang="en-US" b="0" i="0" dirty="0">
                <a:effectLst/>
                <a:latin typeface="Söhne"/>
              </a:rPr>
              <a:t>Test: Compare inflation rates across different regions</a:t>
            </a:r>
          </a:p>
          <a:p>
            <a:pPr algn="l"/>
            <a:r>
              <a:rPr lang="en-US" b="0" i="0" dirty="0">
                <a:effectLst/>
                <a:latin typeface="Söhne"/>
              </a:rPr>
              <a:t>Result: Identify any significant divergences in inflation rates between regions and analyze the potential causes </a:t>
            </a:r>
          </a:p>
          <a:p>
            <a:pPr algn="l"/>
            <a:r>
              <a:rPr lang="en-US" b="1" i="0" dirty="0">
                <a:effectLst/>
                <a:latin typeface="Söhne"/>
              </a:rPr>
              <a:t>Global Economic Shocks Test Case:</a:t>
            </a:r>
            <a:endParaRPr lang="en-US" b="0" i="0" dirty="0">
              <a:effectLst/>
              <a:latin typeface="Söhne"/>
            </a:endParaRPr>
          </a:p>
          <a:p>
            <a:pPr algn="l"/>
            <a:r>
              <a:rPr lang="en-US" b="0" i="0" dirty="0">
                <a:effectLst/>
                <a:latin typeface="Söhne"/>
              </a:rPr>
              <a:t>Test: Investigate the impact of major global economic shocks ( on inflation.</a:t>
            </a:r>
          </a:p>
          <a:p>
            <a:pPr algn="l"/>
            <a:r>
              <a:rPr lang="en-US" b="0" i="0" dirty="0">
                <a:effectLst/>
                <a:latin typeface="Söhne"/>
              </a:rPr>
              <a:t> Result: Identify how inflation rates have responded to past economic crises and analyze any patterns or differences in inflation dynamics during these periods.</a:t>
            </a:r>
          </a:p>
          <a:p>
            <a:pPr algn="l"/>
            <a:r>
              <a:rPr lang="en-US" b="1" i="0" dirty="0">
                <a:effectLst/>
                <a:latin typeface="Söhne"/>
              </a:rPr>
              <a:t>Long-term Inflation Trends Test Case:</a:t>
            </a:r>
            <a:endParaRPr lang="en-US" b="0" i="0" dirty="0">
              <a:effectLst/>
              <a:latin typeface="Söhne"/>
            </a:endParaRPr>
          </a:p>
          <a:p>
            <a:pPr algn="l"/>
            <a:r>
              <a:rPr lang="en-US" b="0" i="0" dirty="0">
                <a:effectLst/>
                <a:latin typeface="Söhne"/>
              </a:rPr>
              <a:t>Test: Analyze long-term inflation trends over several decades.</a:t>
            </a:r>
          </a:p>
          <a:p>
            <a:pPr algn="l"/>
            <a:r>
              <a:rPr lang="en-US" b="0" i="0" dirty="0">
                <a:effectLst/>
                <a:latin typeface="Söhne"/>
              </a:rPr>
              <a:t>Result: Identify underlying structural factors influencing inflation dynamics over time and assess the implications for future inflation expectations and policy formulation.</a:t>
            </a:r>
          </a:p>
          <a:p>
            <a:pPr algn="l"/>
            <a:r>
              <a:rPr lang="en-US" b="1" i="0" dirty="0">
                <a:effectLst/>
                <a:latin typeface="Söhne"/>
              </a:rPr>
              <a:t>Monetary Policy Intervention Test Case:</a:t>
            </a:r>
            <a:endParaRPr lang="en-US" b="0" i="0" dirty="0">
              <a:effectLst/>
              <a:latin typeface="Söhne"/>
            </a:endParaRPr>
          </a:p>
          <a:p>
            <a:pPr algn="l"/>
            <a:r>
              <a:rPr lang="en-US" b="0" i="0" dirty="0">
                <a:effectLst/>
                <a:latin typeface="Söhne"/>
              </a:rPr>
              <a:t>Test: Evaluate the effectiveness of monetary policy interventions in controlling inflation.</a:t>
            </a:r>
          </a:p>
          <a:p>
            <a:pPr algn="l"/>
            <a:r>
              <a:rPr lang="en-US" b="0" i="0" dirty="0">
                <a:effectLst/>
                <a:latin typeface="Söhne"/>
              </a:rPr>
              <a:t>Result: Determine whether central banks' policy actions have been successful in achieving their inflation targets and analyze any unintended consequences or limitations of these interventions</a:t>
            </a:r>
            <a:r>
              <a:rPr lang="en-US" b="0" i="0" dirty="0">
                <a:solidFill>
                  <a:srgbClr val="ECECEC"/>
                </a:solidFill>
                <a:effectLst/>
                <a:latin typeface="Söhne"/>
              </a:rPr>
              <a:t>.</a:t>
            </a: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182824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449D-002C-F7A8-A7E6-ABC3BF47EFD6}"/>
              </a:ext>
            </a:extLst>
          </p:cNvPr>
          <p:cNvSpPr>
            <a:spLocks noGrp="1"/>
          </p:cNvSpPr>
          <p:nvPr>
            <p:ph type="title"/>
          </p:nvPr>
        </p:nvSpPr>
        <p:spPr/>
        <p:txBody>
          <a:bodyPr/>
          <a:lstStyle/>
          <a:p>
            <a:r>
              <a:rPr lang="en-IN" dirty="0"/>
              <a:t>SECURITY AND CONTROL</a:t>
            </a:r>
          </a:p>
        </p:txBody>
      </p:sp>
      <p:sp>
        <p:nvSpPr>
          <p:cNvPr id="4" name="TextBox 3">
            <a:extLst>
              <a:ext uri="{FF2B5EF4-FFF2-40B4-BE49-F238E27FC236}">
                <a16:creationId xmlns:a16="http://schemas.microsoft.com/office/drawing/2014/main" id="{FC687DA9-CE1F-9645-1ADC-4CB43E46F88D}"/>
              </a:ext>
            </a:extLst>
          </p:cNvPr>
          <p:cNvSpPr txBox="1"/>
          <p:nvPr/>
        </p:nvSpPr>
        <p:spPr>
          <a:xfrm>
            <a:off x="1231640" y="2410733"/>
            <a:ext cx="9862457" cy="4939814"/>
          </a:xfrm>
          <a:prstGeom prst="rect">
            <a:avLst/>
          </a:prstGeom>
          <a:noFill/>
        </p:spPr>
        <p:txBody>
          <a:bodyPr wrap="square" anchor="b">
            <a:spAutoFit/>
          </a:bodyPr>
          <a:lstStyle/>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Monetary Policy Tools:</a:t>
            </a:r>
            <a:r>
              <a:rPr lang="en-US" b="0" i="0" dirty="0">
                <a:effectLst/>
                <a:latin typeface="Times New Roman" panose="02020603050405020304" pitchFamily="18" charset="0"/>
                <a:cs typeface="Times New Roman" panose="02020603050405020304" pitchFamily="18" charset="0"/>
              </a:rPr>
              <a:t> Adjusting interest rates and conducting open market operations.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Fiscal Policy Measures:</a:t>
            </a:r>
            <a:r>
              <a:rPr lang="en-US" b="0" i="0" dirty="0">
                <a:effectLst/>
                <a:latin typeface="Times New Roman" panose="02020603050405020304" pitchFamily="18" charset="0"/>
                <a:cs typeface="Times New Roman" panose="02020603050405020304" pitchFamily="18" charset="0"/>
              </a:rPr>
              <a:t> Using taxation and public spending to manage demand.</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Regulatory Framework:</a:t>
            </a:r>
            <a:r>
              <a:rPr lang="en-US" b="0" i="0" dirty="0">
                <a:effectLst/>
                <a:latin typeface="Times New Roman" panose="02020603050405020304" pitchFamily="18" charset="0"/>
                <a:cs typeface="Times New Roman" panose="02020603050405020304" pitchFamily="18" charset="0"/>
              </a:rPr>
              <a:t> Enforcing regulations to prevent market manipulation.</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International Cooperation:</a:t>
            </a:r>
            <a:r>
              <a:rPr lang="en-US" b="0" i="0" dirty="0">
                <a:effectLst/>
                <a:latin typeface="Times New Roman" panose="02020603050405020304" pitchFamily="18" charset="0"/>
                <a:cs typeface="Times New Roman" panose="02020603050405020304" pitchFamily="18" charset="0"/>
              </a:rPr>
              <a:t> Collaborating on economic policies and trade agreements.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Price Stability Mandate:</a:t>
            </a:r>
            <a:r>
              <a:rPr lang="en-US" b="0" i="0" dirty="0">
                <a:effectLst/>
                <a:latin typeface="Times New Roman" panose="02020603050405020304" pitchFamily="18" charset="0"/>
                <a:cs typeface="Times New Roman" panose="02020603050405020304" pitchFamily="18" charset="0"/>
              </a:rPr>
              <a:t> Setting clear inflation targets and communicating policies transparently.</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Data Monitoring:</a:t>
            </a:r>
            <a:r>
              <a:rPr lang="en-US" b="0" i="0" dirty="0">
                <a:effectLst/>
                <a:latin typeface="Times New Roman" panose="02020603050405020304" pitchFamily="18" charset="0"/>
                <a:cs typeface="Times New Roman" panose="02020603050405020304" pitchFamily="18" charset="0"/>
              </a:rPr>
              <a:t> Continuously tracking economic indicators and analyzing trends.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Financial Market Supervision:</a:t>
            </a:r>
            <a:r>
              <a:rPr lang="en-US" b="0" i="0" dirty="0">
                <a:effectLst/>
                <a:latin typeface="Times New Roman" panose="02020603050405020304" pitchFamily="18" charset="0"/>
                <a:cs typeface="Times New Roman" panose="02020603050405020304" pitchFamily="18" charset="0"/>
              </a:rPr>
              <a:t> Monitoring markets to prevent excessive risk-taking.</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Public Education:</a:t>
            </a:r>
            <a:r>
              <a:rPr lang="en-US" b="0" i="0" dirty="0">
                <a:effectLst/>
                <a:latin typeface="Times New Roman" panose="02020603050405020304" pitchFamily="18" charset="0"/>
                <a:cs typeface="Times New Roman" panose="02020603050405020304" pitchFamily="18" charset="0"/>
              </a:rPr>
              <a:t> Informing the public about inflation and policy actions.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Contingency Planning:</a:t>
            </a:r>
            <a:r>
              <a:rPr lang="en-US" b="0" i="0" dirty="0">
                <a:effectLst/>
                <a:latin typeface="Times New Roman" panose="02020603050405020304" pitchFamily="18" charset="0"/>
                <a:cs typeface="Times New Roman" panose="02020603050405020304" pitchFamily="18" charset="0"/>
              </a:rPr>
              <a:t> Developing plans to respond to unexpected inflationary shocks.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Adaptive Policy Framework:</a:t>
            </a:r>
            <a:r>
              <a:rPr lang="en-US" b="0" i="0" dirty="0">
                <a:effectLst/>
                <a:latin typeface="Times New Roman" panose="02020603050405020304" pitchFamily="18" charset="0"/>
                <a:cs typeface="Times New Roman" panose="02020603050405020304" pitchFamily="18" charset="0"/>
              </a:rPr>
              <a:t> Maintaining flexibility in policy approaches.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l"/>
            <a:endParaRPr lang="en-US" b="0" i="0" dirty="0">
              <a:effectLst/>
              <a:latin typeface="Söhne"/>
            </a:endParaRPr>
          </a:p>
        </p:txBody>
      </p:sp>
    </p:spTree>
    <p:extLst>
      <p:ext uri="{BB962C8B-B14F-4D97-AF65-F5344CB8AC3E}">
        <p14:creationId xmlns:p14="http://schemas.microsoft.com/office/powerpoint/2010/main" val="94828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5DD9-9EC3-8818-1AB1-E1DFC6387E1C}"/>
              </a:ext>
            </a:extLst>
          </p:cNvPr>
          <p:cNvSpPr>
            <a:spLocks noGrp="1"/>
          </p:cNvSpPr>
          <p:nvPr>
            <p:ph type="title"/>
          </p:nvPr>
        </p:nvSpPr>
        <p:spPr/>
        <p:txBody>
          <a:bodyPr/>
          <a:lstStyle/>
          <a:p>
            <a:r>
              <a:rPr lang="en-IN" dirty="0"/>
              <a:t>CODE:</a:t>
            </a:r>
          </a:p>
        </p:txBody>
      </p:sp>
      <p:sp>
        <p:nvSpPr>
          <p:cNvPr id="3" name="TextBox 2">
            <a:extLst>
              <a:ext uri="{FF2B5EF4-FFF2-40B4-BE49-F238E27FC236}">
                <a16:creationId xmlns:a16="http://schemas.microsoft.com/office/drawing/2014/main" id="{F581889B-ACA2-46A3-4A95-0DD4145BABBA}"/>
              </a:ext>
            </a:extLst>
          </p:cNvPr>
          <p:cNvSpPr txBox="1"/>
          <p:nvPr/>
        </p:nvSpPr>
        <p:spPr>
          <a:xfrm>
            <a:off x="622041" y="2351314"/>
            <a:ext cx="10472057" cy="4801314"/>
          </a:xfrm>
          <a:prstGeom prst="rect">
            <a:avLst/>
          </a:prstGeom>
          <a:noFill/>
        </p:spPr>
        <p:txBody>
          <a:bodyPr wrap="square" rtlCol="0">
            <a:spAutoFit/>
          </a:bodyPr>
          <a:lstStyle/>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import requests</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import pandas as pd</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import </a:t>
            </a:r>
            <a:r>
              <a:rPr lang="en-IN" sz="1800" b="0" i="0" u="none" strike="noStrike" dirty="0" err="1">
                <a:solidFill>
                  <a:srgbClr val="000000"/>
                </a:solidFill>
                <a:effectLst/>
                <a:latin typeface="Times New Roman" panose="02020603050405020304" pitchFamily="18" charset="0"/>
              </a:rPr>
              <a:t>matplotlib.pyplot</a:t>
            </a:r>
            <a:r>
              <a:rPr lang="en-IN" sz="1800" b="0" i="0" u="none" strike="noStrike" dirty="0">
                <a:solidFill>
                  <a:srgbClr val="000000"/>
                </a:solidFill>
                <a:effectLst/>
                <a:latin typeface="Times New Roman" panose="02020603050405020304" pitchFamily="18" charset="0"/>
              </a:rPr>
              <a:t> as </a:t>
            </a:r>
            <a:r>
              <a:rPr lang="en-IN" sz="1800" b="0" i="0" u="none" strike="noStrike" dirty="0" err="1">
                <a:solidFill>
                  <a:srgbClr val="000000"/>
                </a:solidFill>
                <a:effectLst/>
                <a:latin typeface="Times New Roman" panose="02020603050405020304" pitchFamily="18" charset="0"/>
              </a:rPr>
              <a:t>plt</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def </a:t>
            </a:r>
            <a:r>
              <a:rPr lang="en-IN" sz="1800" b="0" i="0" u="none" strike="noStrike" dirty="0" err="1">
                <a:solidFill>
                  <a:srgbClr val="000000"/>
                </a:solidFill>
                <a:effectLst/>
                <a:latin typeface="Times New Roman" panose="02020603050405020304" pitchFamily="18" charset="0"/>
              </a:rPr>
              <a:t>fetch_nigeria_inflation</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url</a:t>
            </a:r>
            <a:r>
              <a:rPr lang="en-IN" sz="1800" b="0" i="0" u="none" strike="noStrike" dirty="0">
                <a:solidFill>
                  <a:srgbClr val="000000"/>
                </a:solidFill>
                <a:effectLst/>
                <a:latin typeface="Times New Roman" panose="02020603050405020304" pitchFamily="18" charset="0"/>
              </a:rPr>
              <a:t> = 'https://api.worldbank.org/v2/</a:t>
            </a:r>
            <a:r>
              <a:rPr lang="en-IN" sz="1800" b="0" i="0" u="none" strike="noStrike" dirty="0" err="1">
                <a:solidFill>
                  <a:srgbClr val="000000"/>
                </a:solidFill>
                <a:effectLst/>
                <a:latin typeface="Times New Roman" panose="02020603050405020304" pitchFamily="18" charset="0"/>
              </a:rPr>
              <a:t>en</a:t>
            </a:r>
            <a:r>
              <a:rPr lang="en-IN" sz="1800" b="0" i="0" u="none" strike="noStrike" dirty="0">
                <a:solidFill>
                  <a:srgbClr val="000000"/>
                </a:solidFill>
                <a:effectLst/>
                <a:latin typeface="Times New Roman" panose="02020603050405020304" pitchFamily="18" charset="0"/>
              </a:rPr>
              <a:t>/country/NGA/indicator/</a:t>
            </a:r>
            <a:r>
              <a:rPr lang="en-IN" sz="1800" b="0" i="0" u="none" strike="noStrike" dirty="0" err="1">
                <a:solidFill>
                  <a:srgbClr val="000000"/>
                </a:solidFill>
                <a:effectLst/>
                <a:latin typeface="Times New Roman" panose="02020603050405020304" pitchFamily="18" charset="0"/>
              </a:rPr>
              <a:t>FP.CPI.TOTL.ZG?downloadformat</a:t>
            </a:r>
            <a:r>
              <a:rPr lang="en-IN" sz="1800" b="0" i="0" u="none" strike="noStrike" dirty="0">
                <a:solidFill>
                  <a:srgbClr val="000000"/>
                </a:solidFill>
                <a:effectLst/>
                <a:latin typeface="Times New Roman" panose="02020603050405020304" pitchFamily="18" charset="0"/>
              </a:rPr>
              <a:t>=excel'</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    response = </a:t>
            </a:r>
            <a:r>
              <a:rPr lang="en-IN" sz="1800" b="0" i="0" u="none" strike="noStrike" dirty="0" err="1">
                <a:solidFill>
                  <a:srgbClr val="000000"/>
                </a:solidFill>
                <a:effectLst/>
                <a:latin typeface="Times New Roman" panose="02020603050405020304" pitchFamily="18" charset="0"/>
              </a:rPr>
              <a:t>requests.get</a:t>
            </a:r>
            <a:r>
              <a:rPr lang="en-IN" sz="1800" b="0" i="0" u="none" strike="noStrike" dirty="0">
                <a:solidFill>
                  <a:srgbClr val="000000"/>
                </a:solidFill>
                <a:effectLst/>
                <a:latin typeface="Times New Roman" panose="02020603050405020304" pitchFamily="18" charset="0"/>
              </a:rPr>
              <a:t>(</a:t>
            </a:r>
            <a:r>
              <a:rPr lang="en-IN" sz="1800" b="0" i="0" u="none" strike="noStrike" dirty="0" err="1">
                <a:solidFill>
                  <a:srgbClr val="000000"/>
                </a:solidFill>
                <a:effectLst/>
                <a:latin typeface="Times New Roman" panose="02020603050405020304" pitchFamily="18" charset="0"/>
              </a:rPr>
              <a:t>url</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    with open('nigeria_inflation.xlsx', '</a:t>
            </a:r>
            <a:r>
              <a:rPr lang="en-IN" sz="1800" b="0" i="0" u="none" strike="noStrike" dirty="0" err="1">
                <a:solidFill>
                  <a:srgbClr val="000000"/>
                </a:solidFill>
                <a:effectLst/>
                <a:latin typeface="Times New Roman" panose="02020603050405020304" pitchFamily="18" charset="0"/>
              </a:rPr>
              <a:t>wb</a:t>
            </a:r>
            <a:r>
              <a:rPr lang="en-IN" sz="1800" b="0" i="0" u="none" strike="noStrike" dirty="0">
                <a:solidFill>
                  <a:srgbClr val="000000"/>
                </a:solidFill>
                <a:effectLst/>
                <a:latin typeface="Times New Roman" panose="02020603050405020304" pitchFamily="18" charset="0"/>
              </a:rPr>
              <a:t>') as file:</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file.write</a:t>
            </a:r>
            <a:r>
              <a:rPr lang="en-IN" sz="1800" b="0" i="0" u="none" strike="noStrike" dirty="0">
                <a:solidFill>
                  <a:srgbClr val="000000"/>
                </a:solidFill>
                <a:effectLst/>
                <a:latin typeface="Times New Roman" panose="02020603050405020304" pitchFamily="18" charset="0"/>
              </a:rPr>
              <a:t>(</a:t>
            </a:r>
            <a:r>
              <a:rPr lang="en-IN" sz="1800" b="0" i="0" u="none" strike="noStrike" dirty="0" err="1">
                <a:solidFill>
                  <a:srgbClr val="000000"/>
                </a:solidFill>
                <a:effectLst/>
                <a:latin typeface="Times New Roman" panose="02020603050405020304" pitchFamily="18" charset="0"/>
              </a:rPr>
              <a:t>response.content</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fetch_nigeria_inflation</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df</a:t>
            </a:r>
            <a:r>
              <a:rPr lang="en-IN" sz="1800" b="0" i="0" u="none" strike="noStrike" dirty="0">
                <a:solidFill>
                  <a:srgbClr val="000000"/>
                </a:solidFill>
                <a:effectLst/>
                <a:latin typeface="Times New Roman" panose="02020603050405020304" pitchFamily="18" charset="0"/>
              </a:rPr>
              <a:t> = </a:t>
            </a:r>
            <a:r>
              <a:rPr lang="en-IN" sz="1800" b="0" i="0" u="none" strike="noStrike" dirty="0" err="1">
                <a:solidFill>
                  <a:srgbClr val="000000"/>
                </a:solidFill>
                <a:effectLst/>
                <a:latin typeface="Times New Roman" panose="02020603050405020304" pitchFamily="18" charset="0"/>
              </a:rPr>
              <a:t>pd.read_excel</a:t>
            </a:r>
            <a:r>
              <a:rPr lang="en-IN" sz="1800" b="0" i="0" u="none" strike="noStrike" dirty="0">
                <a:solidFill>
                  <a:srgbClr val="000000"/>
                </a:solidFill>
                <a:effectLst/>
                <a:latin typeface="Times New Roman" panose="02020603050405020304" pitchFamily="18" charset="0"/>
              </a:rPr>
              <a:t>('nigeria_inflation.xlsx', </a:t>
            </a:r>
            <a:r>
              <a:rPr lang="en-IN" sz="1800" b="0" i="0" u="none" strike="noStrike" dirty="0" err="1">
                <a:solidFill>
                  <a:srgbClr val="000000"/>
                </a:solidFill>
                <a:effectLst/>
                <a:latin typeface="Times New Roman" panose="02020603050405020304" pitchFamily="18" charset="0"/>
              </a:rPr>
              <a:t>sheet_name</a:t>
            </a:r>
            <a:r>
              <a:rPr lang="en-IN" sz="1800" b="0" i="0" u="none" strike="noStrike" dirty="0">
                <a:solidFill>
                  <a:srgbClr val="000000"/>
                </a:solidFill>
                <a:effectLst/>
                <a:latin typeface="Times New Roman" panose="02020603050405020304" pitchFamily="18" charset="0"/>
              </a:rPr>
              <a:t>='Data', </a:t>
            </a:r>
            <a:r>
              <a:rPr lang="en-IN" sz="1800" b="0" i="0" u="none" strike="noStrike" dirty="0" err="1">
                <a:solidFill>
                  <a:srgbClr val="000000"/>
                </a:solidFill>
                <a:effectLst/>
                <a:latin typeface="Times New Roman" panose="02020603050405020304" pitchFamily="18" charset="0"/>
              </a:rPr>
              <a:t>skiprows</a:t>
            </a:r>
            <a:r>
              <a:rPr lang="en-IN" sz="1800" b="0" i="0" u="none" strike="noStrike" dirty="0">
                <a:solidFill>
                  <a:srgbClr val="000000"/>
                </a:solidFill>
                <a:effectLst/>
                <a:latin typeface="Times New Roman" panose="02020603050405020304" pitchFamily="18" charset="0"/>
              </a:rPr>
              <a:t>=3)</a:t>
            </a: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df.dropna</a:t>
            </a:r>
            <a:r>
              <a:rPr lang="en-IN" sz="1800" b="0" i="0" u="none" strike="noStrike" dirty="0">
                <a:solidFill>
                  <a:srgbClr val="000000"/>
                </a:solidFill>
                <a:effectLst/>
                <a:latin typeface="Times New Roman" panose="02020603050405020304" pitchFamily="18" charset="0"/>
              </a:rPr>
              <a:t>(</a:t>
            </a:r>
            <a:r>
              <a:rPr lang="en-IN" sz="1800" b="0" i="0" u="none" strike="noStrike" dirty="0" err="1">
                <a:solidFill>
                  <a:srgbClr val="000000"/>
                </a:solidFill>
                <a:effectLst/>
                <a:latin typeface="Times New Roman" panose="02020603050405020304" pitchFamily="18" charset="0"/>
              </a:rPr>
              <a:t>inplace</a:t>
            </a:r>
            <a:r>
              <a:rPr lang="en-IN" sz="1800" b="0" i="0" u="none" strike="noStrike" dirty="0">
                <a:solidFill>
                  <a:srgbClr val="000000"/>
                </a:solidFill>
                <a:effectLst/>
                <a:latin typeface="Times New Roman" panose="02020603050405020304" pitchFamily="18" charset="0"/>
              </a:rPr>
              <a:t>=True)</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years = </a:t>
            </a:r>
            <a:r>
              <a:rPr lang="en-IN" sz="1800" b="0" i="0" u="none" strike="noStrike" dirty="0" err="1">
                <a:solidFill>
                  <a:srgbClr val="000000"/>
                </a:solidFill>
                <a:effectLst/>
                <a:latin typeface="Times New Roman" panose="02020603050405020304" pitchFamily="18" charset="0"/>
              </a:rPr>
              <a:t>df</a:t>
            </a:r>
            <a:r>
              <a:rPr lang="en-IN" sz="1800" b="0" i="0" u="none" strike="noStrike" dirty="0">
                <a:solidFill>
                  <a:srgbClr val="000000"/>
                </a:solidFill>
                <a:effectLst/>
                <a:latin typeface="Times New Roman" panose="02020603050405020304" pitchFamily="18" charset="0"/>
              </a:rPr>
              <a:t>['Country Name']</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inflation_rates</a:t>
            </a:r>
            <a:r>
              <a:rPr lang="en-IN" sz="1800" b="0" i="0" u="none" strike="noStrike" dirty="0">
                <a:solidFill>
                  <a:srgbClr val="000000"/>
                </a:solidFill>
                <a:effectLst/>
                <a:latin typeface="Times New Roman" panose="02020603050405020304" pitchFamily="18" charset="0"/>
              </a:rPr>
              <a:t> = </a:t>
            </a:r>
            <a:r>
              <a:rPr lang="en-IN" sz="1800" b="0" i="0" u="none" strike="noStrike" dirty="0" err="1">
                <a:solidFill>
                  <a:srgbClr val="000000"/>
                </a:solidFill>
                <a:effectLst/>
                <a:latin typeface="Times New Roman" panose="02020603050405020304" pitchFamily="18" charset="0"/>
              </a:rPr>
              <a:t>df</a:t>
            </a:r>
            <a:r>
              <a:rPr lang="en-IN" sz="1800" b="0" i="0" u="none" strike="noStrike" dirty="0">
                <a:solidFill>
                  <a:srgbClr val="000000"/>
                </a:solidFill>
                <a:effectLst/>
                <a:latin typeface="Times New Roman" panose="02020603050405020304" pitchFamily="18" charset="0"/>
              </a:rPr>
              <a:t>['1960 [YR 1960]':'2022 [YR2022]'].</a:t>
            </a:r>
            <a:r>
              <a:rPr lang="en-IN" sz="1800" b="0" i="0" u="none" strike="noStrike" dirty="0" err="1">
                <a:solidFill>
                  <a:srgbClr val="000000"/>
                </a:solidFill>
                <a:effectLst/>
                <a:latin typeface="Times New Roman" panose="02020603050405020304" pitchFamily="18" charset="0"/>
              </a:rPr>
              <a:t>iloc</a:t>
            </a:r>
            <a:r>
              <a:rPr lang="en-IN" sz="1800" b="0" i="0" u="none" strike="noStrike" dirty="0">
                <a:solidFill>
                  <a:srgbClr val="000000"/>
                </a:solidFill>
                <a:effectLst/>
                <a:latin typeface="Times New Roman" panose="02020603050405020304" pitchFamily="18" charset="0"/>
              </a:rPr>
              <a:t>[0]</a:t>
            </a:r>
            <a:endParaRPr lang="en-IN" b="0" dirty="0">
              <a:effectLst/>
            </a:endParaRPr>
          </a:p>
          <a:p>
            <a:pPr algn="just" rtl="0">
              <a:spcBef>
                <a:spcPts val="0"/>
              </a:spcBef>
              <a:spcAft>
                <a:spcPts val="0"/>
              </a:spcAft>
            </a:pPr>
            <a:endParaRPr lang="en-IN" b="0" dirty="0">
              <a:effectLst/>
            </a:endParaRPr>
          </a:p>
          <a:p>
            <a:pPr algn="just" rtl="0">
              <a:spcBef>
                <a:spcPts val="0"/>
              </a:spcBef>
              <a:spcAft>
                <a:spcPts val="0"/>
              </a:spcAft>
            </a:pPr>
            <a:br>
              <a:rPr lang="en-IN" b="0" dirty="0">
                <a:effectLst/>
              </a:rPr>
            </a:br>
            <a:br>
              <a:rPr lang="en-IN" dirty="0"/>
            </a:br>
            <a:endParaRPr lang="en-IN" dirty="0"/>
          </a:p>
        </p:txBody>
      </p:sp>
    </p:spTree>
    <p:extLst>
      <p:ext uri="{BB962C8B-B14F-4D97-AF65-F5344CB8AC3E}">
        <p14:creationId xmlns:p14="http://schemas.microsoft.com/office/powerpoint/2010/main" val="292488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C4A61C-1DF6-D8BA-3C33-3AA5F9D83402}"/>
              </a:ext>
            </a:extLst>
          </p:cNvPr>
          <p:cNvSpPr txBox="1"/>
          <p:nvPr/>
        </p:nvSpPr>
        <p:spPr>
          <a:xfrm>
            <a:off x="438539" y="457200"/>
            <a:ext cx="10142375" cy="2862322"/>
          </a:xfrm>
          <a:prstGeom prst="rect">
            <a:avLst/>
          </a:prstGeom>
          <a:noFill/>
        </p:spPr>
        <p:txBody>
          <a:bodyPr wrap="square" rtlCol="0">
            <a:spAutoFit/>
          </a:bodyPr>
          <a:lstStyle/>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plt.figure</a:t>
            </a:r>
            <a:r>
              <a:rPr lang="en-IN" sz="1800" b="0" i="0" u="none" strike="noStrike" dirty="0">
                <a:solidFill>
                  <a:srgbClr val="000000"/>
                </a:solidFill>
                <a:effectLst/>
                <a:latin typeface="Times New Roman" panose="02020603050405020304" pitchFamily="18" charset="0"/>
              </a:rPr>
              <a:t>(</a:t>
            </a:r>
            <a:r>
              <a:rPr lang="en-IN" sz="1800" b="0" i="0" u="none" strike="noStrike" dirty="0" err="1">
                <a:solidFill>
                  <a:srgbClr val="000000"/>
                </a:solidFill>
                <a:effectLst/>
                <a:latin typeface="Times New Roman" panose="02020603050405020304" pitchFamily="18" charset="0"/>
              </a:rPr>
              <a:t>figsize</a:t>
            </a:r>
            <a:r>
              <a:rPr lang="en-IN" sz="1800" b="0" i="0" u="none" strike="noStrike" dirty="0">
                <a:solidFill>
                  <a:srgbClr val="000000"/>
                </a:solidFill>
                <a:effectLst/>
                <a:latin typeface="Times New Roman" panose="02020603050405020304" pitchFamily="18" charset="0"/>
              </a:rPr>
              <a:t>=(10, 6))</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plt.plot</a:t>
            </a:r>
            <a:r>
              <a:rPr lang="en-IN" sz="1800" b="0" i="0" u="none" strike="noStrike" dirty="0">
                <a:solidFill>
                  <a:srgbClr val="000000"/>
                </a:solidFill>
                <a:effectLst/>
                <a:latin typeface="Times New Roman" panose="02020603050405020304" pitchFamily="18" charset="0"/>
              </a:rPr>
              <a:t>(years, </a:t>
            </a:r>
            <a:r>
              <a:rPr lang="en-IN" sz="1800" b="0" i="0" u="none" strike="noStrike" dirty="0" err="1">
                <a:solidFill>
                  <a:srgbClr val="000000"/>
                </a:solidFill>
                <a:effectLst/>
                <a:latin typeface="Times New Roman" panose="02020603050405020304" pitchFamily="18" charset="0"/>
              </a:rPr>
              <a:t>inflation_rates</a:t>
            </a:r>
            <a:r>
              <a:rPr lang="en-IN" sz="1800" b="0" i="0" u="none" strike="noStrike" dirty="0">
                <a:solidFill>
                  <a:srgbClr val="000000"/>
                </a:solidFill>
                <a:effectLst/>
                <a:latin typeface="Times New Roman" panose="02020603050405020304" pitchFamily="18" charset="0"/>
              </a:rPr>
              <a:t>, marker='o', </a:t>
            </a:r>
            <a:r>
              <a:rPr lang="en-IN" sz="1800" b="0" i="0" u="none" strike="noStrike" dirty="0" err="1">
                <a:solidFill>
                  <a:srgbClr val="000000"/>
                </a:solidFill>
                <a:effectLst/>
                <a:latin typeface="Times New Roman" panose="02020603050405020304" pitchFamily="18" charset="0"/>
              </a:rPr>
              <a:t>color</a:t>
            </a:r>
            <a:r>
              <a:rPr lang="en-IN" sz="1800" b="0" i="0" u="none" strike="noStrike" dirty="0">
                <a:solidFill>
                  <a:srgbClr val="000000"/>
                </a:solidFill>
                <a:effectLst/>
                <a:latin typeface="Times New Roman" panose="02020603050405020304" pitchFamily="18" charset="0"/>
              </a:rPr>
              <a:t>='b', </a:t>
            </a:r>
            <a:r>
              <a:rPr lang="en-IN" sz="1800" b="0" i="0" u="none" strike="noStrike" dirty="0" err="1">
                <a:solidFill>
                  <a:srgbClr val="000000"/>
                </a:solidFill>
                <a:effectLst/>
                <a:latin typeface="Times New Roman" panose="02020603050405020304" pitchFamily="18" charset="0"/>
              </a:rPr>
              <a:t>linestyle</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plt.title</a:t>
            </a:r>
            <a:r>
              <a:rPr lang="en-IN" sz="1800" b="0" i="0" u="none" strike="noStrike" dirty="0">
                <a:solidFill>
                  <a:srgbClr val="000000"/>
                </a:solidFill>
                <a:effectLst/>
                <a:latin typeface="Times New Roman" panose="02020603050405020304" pitchFamily="18" charset="0"/>
              </a:rPr>
              <a:t>('Inflation Rate in Nigeria (1960-2022)')</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plt.xlabel</a:t>
            </a:r>
            <a:r>
              <a:rPr lang="en-IN" sz="1800" b="0" i="0" u="none" strike="noStrike" dirty="0">
                <a:solidFill>
                  <a:srgbClr val="000000"/>
                </a:solidFill>
                <a:effectLst/>
                <a:latin typeface="Times New Roman" panose="02020603050405020304" pitchFamily="18" charset="0"/>
              </a:rPr>
              <a:t>('Year')</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plt.ylabel</a:t>
            </a:r>
            <a:r>
              <a:rPr lang="en-IN" sz="1800" b="0" i="0" u="none" strike="noStrike" dirty="0">
                <a:solidFill>
                  <a:srgbClr val="000000"/>
                </a:solidFill>
                <a:effectLst/>
                <a:latin typeface="Times New Roman" panose="02020603050405020304" pitchFamily="18" charset="0"/>
              </a:rPr>
              <a:t>('Inflation Rate (%)')</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plt.xticks</a:t>
            </a:r>
            <a:r>
              <a:rPr lang="en-IN" sz="1800" b="0" i="0" u="none" strike="noStrike" dirty="0">
                <a:solidFill>
                  <a:srgbClr val="000000"/>
                </a:solidFill>
                <a:effectLst/>
                <a:latin typeface="Times New Roman" panose="02020603050405020304" pitchFamily="18" charset="0"/>
              </a:rPr>
              <a:t>(rotation=45)</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plt.grid</a:t>
            </a:r>
            <a:r>
              <a:rPr lang="en-IN" sz="1800" b="0" i="0" u="none" strike="noStrike" dirty="0">
                <a:solidFill>
                  <a:srgbClr val="000000"/>
                </a:solidFill>
                <a:effectLst/>
                <a:latin typeface="Times New Roman" panose="02020603050405020304" pitchFamily="18" charset="0"/>
              </a:rPr>
              <a:t>(True)</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plt.tight_layout</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plt.show</a:t>
            </a:r>
            <a:r>
              <a:rPr lang="en-IN" sz="1800" b="0" i="0" u="none" strike="noStrike" dirty="0">
                <a:solidFill>
                  <a:srgbClr val="000000"/>
                </a:solidFill>
                <a:effectLst/>
                <a:latin typeface="Times New Roman" panose="02020603050405020304" pitchFamily="18" charset="0"/>
              </a:rPr>
              <a:t>()</a:t>
            </a:r>
            <a:endParaRPr lang="en-IN" b="0" dirty="0">
              <a:effectLst/>
            </a:endParaRPr>
          </a:p>
          <a:p>
            <a:endParaRPr lang="en-IN" dirty="0"/>
          </a:p>
        </p:txBody>
      </p:sp>
      <p:sp>
        <p:nvSpPr>
          <p:cNvPr id="3" name="TextBox 2">
            <a:extLst>
              <a:ext uri="{FF2B5EF4-FFF2-40B4-BE49-F238E27FC236}">
                <a16:creationId xmlns:a16="http://schemas.microsoft.com/office/drawing/2014/main" id="{EC483D18-EC24-ACD2-8E27-2AFBD9D2F67B}"/>
              </a:ext>
            </a:extLst>
          </p:cNvPr>
          <p:cNvSpPr txBox="1"/>
          <p:nvPr/>
        </p:nvSpPr>
        <p:spPr>
          <a:xfrm>
            <a:off x="279917" y="3244334"/>
            <a:ext cx="2230017" cy="369332"/>
          </a:xfrm>
          <a:prstGeom prst="rect">
            <a:avLst/>
          </a:prstGeom>
          <a:noFill/>
        </p:spPr>
        <p:txBody>
          <a:bodyPr wrap="square" rtlCol="0">
            <a:spAutoFit/>
          </a:bodyPr>
          <a:lstStyle/>
          <a:p>
            <a:r>
              <a:rPr lang="en-IN" dirty="0"/>
              <a:t>OUTPUT:</a:t>
            </a:r>
          </a:p>
        </p:txBody>
      </p:sp>
      <p:pic>
        <p:nvPicPr>
          <p:cNvPr id="1026" name="Picture 2">
            <a:extLst>
              <a:ext uri="{FF2B5EF4-FFF2-40B4-BE49-F238E27FC236}">
                <a16:creationId xmlns:a16="http://schemas.microsoft.com/office/drawing/2014/main" id="{B334C483-2EEE-64CB-456B-E58B3F0EE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036" y="3811555"/>
            <a:ext cx="3667164" cy="27851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8043EE3-5F43-FD1D-7F53-987A895AA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496" y="3811555"/>
            <a:ext cx="5301343" cy="27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7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0FAF-7794-B50F-D6B8-0EDBE127D281}"/>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42C01BED-B47B-507C-9398-6DBAF7EE94E7}"/>
              </a:ext>
            </a:extLst>
          </p:cNvPr>
          <p:cNvSpPr txBox="1"/>
          <p:nvPr/>
        </p:nvSpPr>
        <p:spPr>
          <a:xfrm>
            <a:off x="651588" y="2574398"/>
            <a:ext cx="10888824" cy="3779176"/>
          </a:xfrm>
          <a:prstGeom prst="rect">
            <a:avLst/>
          </a:prstGeom>
          <a:noFill/>
        </p:spPr>
        <p:txBody>
          <a:bodyPr wrap="square">
            <a:spAutoFit/>
          </a:bodyPr>
          <a:lstStyle/>
          <a:p>
            <a:pPr>
              <a:lnSpc>
                <a:spcPct val="150000"/>
              </a:lnSpc>
            </a:pPr>
            <a:r>
              <a:rPr lang="en-US" dirty="0"/>
              <a:t>Global inflation has surged due to fiscal and monetary stimulus responses to the COVID-19 pandemic, flooding financial markets with liquidity. Supply chain disruptions and commodity shortages have further fueled inflation. Geopolitical tensions and trade disputes have added to inflationary pressures by disrupting global supply chains and increasing production costs. Changing consumer behavior post-pandemic, such as increased online shopping and remote work, has also contributed to inflation. Central banks are now challenged with balancing price stability and economic growth, signaling intentions to tighten monetary policy gradually. However, the timing and pace of these adjustments remain uncertain, posing risks to financial markets and economic stability</a:t>
            </a:r>
          </a:p>
        </p:txBody>
      </p:sp>
    </p:spTree>
    <p:extLst>
      <p:ext uri="{BB962C8B-B14F-4D97-AF65-F5344CB8AC3E}">
        <p14:creationId xmlns:p14="http://schemas.microsoft.com/office/powerpoint/2010/main" val="403504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116D-8A8D-5341-5CB0-4D97556169CB}"/>
              </a:ext>
            </a:extLst>
          </p:cNvPr>
          <p:cNvSpPr>
            <a:spLocks noGrp="1"/>
          </p:cNvSpPr>
          <p:nvPr>
            <p:ph type="title"/>
          </p:nvPr>
        </p:nvSpPr>
        <p:spPr/>
        <p:txBody>
          <a:bodyPr/>
          <a:lstStyle/>
          <a:p>
            <a:r>
              <a:rPr lang="en-IN" dirty="0"/>
              <a:t>TITLE</a:t>
            </a:r>
          </a:p>
        </p:txBody>
      </p:sp>
      <p:sp>
        <p:nvSpPr>
          <p:cNvPr id="3" name="TextBox 2">
            <a:extLst>
              <a:ext uri="{FF2B5EF4-FFF2-40B4-BE49-F238E27FC236}">
                <a16:creationId xmlns:a16="http://schemas.microsoft.com/office/drawing/2014/main" id="{0290E1D9-2542-5486-D2AF-09BA5C13B94A}"/>
              </a:ext>
            </a:extLst>
          </p:cNvPr>
          <p:cNvSpPr txBox="1"/>
          <p:nvPr/>
        </p:nvSpPr>
        <p:spPr>
          <a:xfrm>
            <a:off x="1054360" y="2864498"/>
            <a:ext cx="9694506" cy="523220"/>
          </a:xfrm>
          <a:prstGeom prst="rect">
            <a:avLst/>
          </a:prstGeom>
          <a:noFill/>
        </p:spPr>
        <p:txBody>
          <a:bodyPr wrap="square" rtlCol="0">
            <a:spAutoFit/>
          </a:bodyPr>
          <a:lstStyle/>
          <a:p>
            <a:r>
              <a:rPr lang="en-IN" sz="2800" dirty="0"/>
              <a:t>   GLOBAL INFLATION  USING PYTHON PROGRAMMING</a:t>
            </a:r>
          </a:p>
        </p:txBody>
      </p:sp>
      <p:sp>
        <p:nvSpPr>
          <p:cNvPr id="4" name="TextBox 3">
            <a:extLst>
              <a:ext uri="{FF2B5EF4-FFF2-40B4-BE49-F238E27FC236}">
                <a16:creationId xmlns:a16="http://schemas.microsoft.com/office/drawing/2014/main" id="{407CB1CD-5EA9-8A9C-4467-3246EAFF7952}"/>
              </a:ext>
            </a:extLst>
          </p:cNvPr>
          <p:cNvSpPr txBox="1"/>
          <p:nvPr/>
        </p:nvSpPr>
        <p:spPr>
          <a:xfrm>
            <a:off x="7735078" y="4404049"/>
            <a:ext cx="3937518" cy="1477328"/>
          </a:xfrm>
          <a:prstGeom prst="rect">
            <a:avLst/>
          </a:prstGeom>
          <a:noFill/>
        </p:spPr>
        <p:txBody>
          <a:bodyPr wrap="square" rtlCol="0">
            <a:spAutoFit/>
          </a:bodyPr>
          <a:lstStyle/>
          <a:p>
            <a:r>
              <a:rPr lang="en-IN" dirty="0"/>
              <a:t>SUBMITTED BY:</a:t>
            </a:r>
          </a:p>
          <a:p>
            <a:endParaRPr lang="en-IN" dirty="0"/>
          </a:p>
          <a:p>
            <a:r>
              <a:rPr lang="en-IN" dirty="0"/>
              <a:t>               RITHIGA B M (192210205)</a:t>
            </a:r>
          </a:p>
          <a:p>
            <a:r>
              <a:rPr lang="en-IN" dirty="0"/>
              <a:t>               VARSHA S     (192210247)</a:t>
            </a:r>
          </a:p>
          <a:p>
            <a:r>
              <a:rPr lang="en-IN" dirty="0"/>
              <a:t>                HARINI   S     (192219015)</a:t>
            </a:r>
          </a:p>
        </p:txBody>
      </p:sp>
    </p:spTree>
    <p:extLst>
      <p:ext uri="{BB962C8B-B14F-4D97-AF65-F5344CB8AC3E}">
        <p14:creationId xmlns:p14="http://schemas.microsoft.com/office/powerpoint/2010/main" val="374082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3E1F-2F4E-30C3-6AF6-DC9F6974FA09}"/>
              </a:ext>
            </a:extLst>
          </p:cNvPr>
          <p:cNvSpPr>
            <a:spLocks noGrp="1"/>
          </p:cNvSpPr>
          <p:nvPr>
            <p:ph type="title"/>
          </p:nvPr>
        </p:nvSpPr>
        <p:spPr/>
        <p:txBody>
          <a:bodyPr/>
          <a:lstStyle/>
          <a:p>
            <a:r>
              <a:rPr lang="en-IN" dirty="0"/>
              <a:t>INTRODUCTION:</a:t>
            </a:r>
          </a:p>
        </p:txBody>
      </p:sp>
      <p:sp>
        <p:nvSpPr>
          <p:cNvPr id="4" name="TextBox 3">
            <a:extLst>
              <a:ext uri="{FF2B5EF4-FFF2-40B4-BE49-F238E27FC236}">
                <a16:creationId xmlns:a16="http://schemas.microsoft.com/office/drawing/2014/main" id="{E36ACED5-7CDA-A05A-FBC6-90F8154B684E}"/>
              </a:ext>
            </a:extLst>
          </p:cNvPr>
          <p:cNvSpPr txBox="1"/>
          <p:nvPr/>
        </p:nvSpPr>
        <p:spPr>
          <a:xfrm>
            <a:off x="774440" y="2481943"/>
            <a:ext cx="10926147" cy="419698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Inflation, a universal economic concept, affects both individuals and nations on a global scale.</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Globalization has amplified inflation's reach, with interconnected economies influencing inflationary trends.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Its impacts encompass diverse facts, including consumer purchasing power and income distribution.</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Policymakers grapple with the dual challenge of fostering economic growth while mitigating inflationary pressures.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project explores global inflation dynamics through multifaceted analysis, encompassing macroeconomic indicators, monetary policies, and supply chain disruptions.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Additionally, it evaluates inflation expectations and policy responses to provide a comprehensive understanding.</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integrating theoretical insights, empirical data, and case studies, the project aims to enrich comprehension of inflation's effects and inform strategic decision-making</a:t>
            </a:r>
            <a:r>
              <a:rPr lang="en-US" dirty="0"/>
              <a:t>.</a:t>
            </a:r>
            <a:endParaRPr lang="en-IN" dirty="0"/>
          </a:p>
        </p:txBody>
      </p:sp>
    </p:spTree>
    <p:extLst>
      <p:ext uri="{BB962C8B-B14F-4D97-AF65-F5344CB8AC3E}">
        <p14:creationId xmlns:p14="http://schemas.microsoft.com/office/powerpoint/2010/main" val="230731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7907-2EAB-53B6-AF2E-1AD1E8A2A565}"/>
              </a:ext>
            </a:extLst>
          </p:cNvPr>
          <p:cNvSpPr>
            <a:spLocks noGrp="1"/>
          </p:cNvSpPr>
          <p:nvPr>
            <p:ph type="title"/>
          </p:nvPr>
        </p:nvSpPr>
        <p:spPr/>
        <p:txBody>
          <a:bodyPr/>
          <a:lstStyle/>
          <a:p>
            <a:r>
              <a:rPr lang="en-IN" dirty="0"/>
              <a:t>ABSTRACT:</a:t>
            </a:r>
          </a:p>
        </p:txBody>
      </p:sp>
      <p:sp>
        <p:nvSpPr>
          <p:cNvPr id="6" name="TextBox 5">
            <a:extLst>
              <a:ext uri="{FF2B5EF4-FFF2-40B4-BE49-F238E27FC236}">
                <a16:creationId xmlns:a16="http://schemas.microsoft.com/office/drawing/2014/main" id="{7F3DDFAC-1184-2A3E-D686-FDF687B17128}"/>
              </a:ext>
            </a:extLst>
          </p:cNvPr>
          <p:cNvSpPr txBox="1"/>
          <p:nvPr/>
        </p:nvSpPr>
        <p:spPr>
          <a:xfrm>
            <a:off x="650811" y="2700333"/>
            <a:ext cx="11152414" cy="3139321"/>
          </a:xfrm>
          <a:prstGeom prst="rect">
            <a:avLst/>
          </a:prstGeom>
          <a:noFill/>
        </p:spPr>
        <p:txBody>
          <a:bodyPr wrap="square">
            <a:spAutoFit/>
          </a:bodyPr>
          <a:lstStyle/>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Global inflation affects economies worldwide through sustained rises in the overall price level.</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Influenced by factors like commodity prices and currency exchange rates, inflationary pressures span borders in an interconnected global economy.</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Impacts include reduced purchasing power, strained household budgets, and global income distribution effects.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Policymakers face the challenge of managing inflation to foster economic growth while maintaining price stability.</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This project explores drivers, impacts, and mitigation strategies using macroeconomic indicators, monetary policies, and supply chain analyses.</a:t>
            </a:r>
          </a:p>
        </p:txBody>
      </p:sp>
    </p:spTree>
    <p:extLst>
      <p:ext uri="{BB962C8B-B14F-4D97-AF65-F5344CB8AC3E}">
        <p14:creationId xmlns:p14="http://schemas.microsoft.com/office/powerpoint/2010/main" val="34656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E1F8-0EA4-438D-896A-29D024A184E4}"/>
              </a:ext>
            </a:extLst>
          </p:cNvPr>
          <p:cNvSpPr>
            <a:spLocks noGrp="1"/>
          </p:cNvSpPr>
          <p:nvPr>
            <p:ph type="title"/>
          </p:nvPr>
        </p:nvSpPr>
        <p:spPr/>
        <p:txBody>
          <a:bodyPr/>
          <a:lstStyle/>
          <a:p>
            <a:r>
              <a:rPr lang="en-IN" dirty="0"/>
              <a:t>PRIMARY OBJECTIVE:</a:t>
            </a:r>
          </a:p>
        </p:txBody>
      </p:sp>
      <p:sp>
        <p:nvSpPr>
          <p:cNvPr id="3" name="TextBox 2">
            <a:extLst>
              <a:ext uri="{FF2B5EF4-FFF2-40B4-BE49-F238E27FC236}">
                <a16:creationId xmlns:a16="http://schemas.microsoft.com/office/drawing/2014/main" id="{AD1A7CB6-0501-84D3-CD5D-7969595F7855}"/>
              </a:ext>
            </a:extLst>
          </p:cNvPr>
          <p:cNvSpPr txBox="1"/>
          <p:nvPr/>
        </p:nvSpPr>
        <p:spPr>
          <a:xfrm>
            <a:off x="755779" y="2491273"/>
            <a:ext cx="10226351"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 a comprehensive analysis of global inflation dynamics using Python.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Utilize Python data analysis libraries and techniques to explore macroeconomic indicators, monetary policies, and supply chain disruptions.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Apply core Python programming concepts including variables, functions, conditionals, loops, and object-oriented programming to analyze inflationary trends.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Practice logical planning and implementation of an end-to-end analytical process, including data input, processing, visualization, and interpretation.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Enhance skills in synthesizing theoretical insights, empirical analysis, and real-world case studies to understand the implications of global inflation for economic stability and decision-making.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77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8936-05E3-AAC1-1830-4824D126FD97}"/>
              </a:ext>
            </a:extLst>
          </p:cNvPr>
          <p:cNvSpPr>
            <a:spLocks noGrp="1"/>
          </p:cNvSpPr>
          <p:nvPr>
            <p:ph type="title"/>
          </p:nvPr>
        </p:nvSpPr>
        <p:spPr/>
        <p:txBody>
          <a:bodyPr/>
          <a:lstStyle/>
          <a:p>
            <a:r>
              <a:rPr lang="en-IN" dirty="0"/>
              <a:t>SECONDARY OBJECTIVE:</a:t>
            </a:r>
          </a:p>
        </p:txBody>
      </p:sp>
      <p:sp>
        <p:nvSpPr>
          <p:cNvPr id="4" name="TextBox 3">
            <a:extLst>
              <a:ext uri="{FF2B5EF4-FFF2-40B4-BE49-F238E27FC236}">
                <a16:creationId xmlns:a16="http://schemas.microsoft.com/office/drawing/2014/main" id="{5EE909F6-9D2E-C10D-CC1D-AFCDB3197D43}"/>
              </a:ext>
            </a:extLst>
          </p:cNvPr>
          <p:cNvSpPr txBox="1"/>
          <p:nvPr/>
        </p:nvSpPr>
        <p:spPr>
          <a:xfrm>
            <a:off x="1017036" y="2425959"/>
            <a:ext cx="9778482"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Gain insight into the complexities of global economic systems by analyzing the drivers and impacts of inflation on a worldwide scale.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Lay the groundwork for potential expansion of the project to incorporate more advanced economic models or additional factors influencing inflation.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Explore opportunities to integrate real-time data sources or APIs to enhance the accuracy and relevance of the analysis.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Foster collaboration and knowledge-sharing by participating in discussions and forums related to economic analysis and forecasting.</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Follow established research methodologies and best practices for data collection, analysis, and interpretation in the field of economics</a:t>
            </a:r>
            <a:r>
              <a:rPr lang="en-US" dirty="0"/>
              <a:t>.</a:t>
            </a:r>
            <a:endParaRPr lang="en-IN" dirty="0"/>
          </a:p>
        </p:txBody>
      </p:sp>
    </p:spTree>
    <p:extLst>
      <p:ext uri="{BB962C8B-B14F-4D97-AF65-F5344CB8AC3E}">
        <p14:creationId xmlns:p14="http://schemas.microsoft.com/office/powerpoint/2010/main" val="375703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F273-19BD-EA88-FB23-4ED3F62131C3}"/>
              </a:ext>
            </a:extLst>
          </p:cNvPr>
          <p:cNvSpPr>
            <a:spLocks noGrp="1"/>
          </p:cNvSpPr>
          <p:nvPr>
            <p:ph type="title"/>
          </p:nvPr>
        </p:nvSpPr>
        <p:spPr/>
        <p:txBody>
          <a:bodyPr/>
          <a:lstStyle/>
          <a:p>
            <a:r>
              <a:rPr lang="en-IN" dirty="0"/>
              <a:t>ADVANTAGES:</a:t>
            </a:r>
          </a:p>
        </p:txBody>
      </p:sp>
      <p:sp>
        <p:nvSpPr>
          <p:cNvPr id="3" name="TextBox 2">
            <a:extLst>
              <a:ext uri="{FF2B5EF4-FFF2-40B4-BE49-F238E27FC236}">
                <a16:creationId xmlns:a16="http://schemas.microsoft.com/office/drawing/2014/main" id="{4EA881DB-709D-7560-CC51-2AE08ABFFA64}"/>
              </a:ext>
            </a:extLst>
          </p:cNvPr>
          <p:cNvSpPr txBox="1"/>
          <p:nvPr/>
        </p:nvSpPr>
        <p:spPr>
          <a:xfrm>
            <a:off x="746448" y="2584580"/>
            <a:ext cx="10319657" cy="3847207"/>
          </a:xfrm>
          <a:prstGeom prst="rect">
            <a:avLst/>
          </a:prstGeom>
          <a:noFill/>
        </p:spPr>
        <p:txBody>
          <a:bodyPr wrap="square" rtlCol="0">
            <a:spAutoFit/>
          </a:bodyPr>
          <a:lstStyle/>
          <a:p>
            <a:r>
              <a:rPr lang="en-IN" sz="2300" b="1" dirty="0">
                <a:latin typeface="Times New Roman" panose="02020603050405020304" pitchFamily="18" charset="0"/>
                <a:cs typeface="Times New Roman" panose="02020603050405020304" pitchFamily="18" charset="0"/>
              </a:rPr>
              <a:t>Advantages of Global Inflation Prediction in Creating an Application:</a:t>
            </a:r>
          </a:p>
          <a:p>
            <a:endParaRPr lang="en-IN" sz="23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Enhanced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Decision-Making</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Market Insights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Financial Planning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Risk Mitigation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Competitive Advantage</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Policy Formulation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Resource Allocation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Long-Term Planning</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Consumer Empowerment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Innovation Opportunities</a:t>
            </a:r>
          </a:p>
        </p:txBody>
      </p:sp>
    </p:spTree>
    <p:extLst>
      <p:ext uri="{BB962C8B-B14F-4D97-AF65-F5344CB8AC3E}">
        <p14:creationId xmlns:p14="http://schemas.microsoft.com/office/powerpoint/2010/main" val="113866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0F40-60F5-1006-7C59-437D0239C8F9}"/>
              </a:ext>
            </a:extLst>
          </p:cNvPr>
          <p:cNvSpPr>
            <a:spLocks noGrp="1"/>
          </p:cNvSpPr>
          <p:nvPr>
            <p:ph type="title"/>
          </p:nvPr>
        </p:nvSpPr>
        <p:spPr/>
        <p:txBody>
          <a:bodyPr/>
          <a:lstStyle/>
          <a:p>
            <a:r>
              <a:rPr lang="en-IN" dirty="0"/>
              <a:t>DISADVANTAGES:</a:t>
            </a:r>
          </a:p>
        </p:txBody>
      </p:sp>
      <p:sp>
        <p:nvSpPr>
          <p:cNvPr id="3" name="TextBox 2">
            <a:extLst>
              <a:ext uri="{FF2B5EF4-FFF2-40B4-BE49-F238E27FC236}">
                <a16:creationId xmlns:a16="http://schemas.microsoft.com/office/drawing/2014/main" id="{EC61CF93-E919-151B-F454-01A057DE64E8}"/>
              </a:ext>
            </a:extLst>
          </p:cNvPr>
          <p:cNvSpPr txBox="1"/>
          <p:nvPr/>
        </p:nvSpPr>
        <p:spPr>
          <a:xfrm>
            <a:off x="634481" y="2258008"/>
            <a:ext cx="10515599" cy="4339650"/>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Disadvantages of Global Inflation Prediction:</a:t>
            </a:r>
          </a:p>
          <a:p>
            <a:endParaRPr lang="en-US" sz="3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Accuracy Limits:</a:t>
            </a:r>
            <a:r>
              <a:rPr lang="en-US" dirty="0">
                <a:latin typeface="Times New Roman" panose="02020603050405020304" pitchFamily="18" charset="0"/>
                <a:cs typeface="Times New Roman" panose="02020603050405020304" pitchFamily="18" charset="0"/>
              </a:rPr>
              <a:t> Predictions may not always align with actual inflation due to the complex nature of economic systems.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Uncertainty:</a:t>
            </a:r>
            <a:r>
              <a:rPr lang="en-US" dirty="0">
                <a:latin typeface="Times New Roman" panose="02020603050405020304" pitchFamily="18" charset="0"/>
                <a:cs typeface="Times New Roman" panose="02020603050405020304" pitchFamily="18" charset="0"/>
              </a:rPr>
              <a:t> Reliance on historical data and assumptions can lead to unreliable forecasts.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Misinterpretation Risk: </a:t>
            </a:r>
            <a:r>
              <a:rPr lang="en-US" dirty="0">
                <a:latin typeface="Times New Roman" panose="02020603050405020304" pitchFamily="18" charset="0"/>
                <a:cs typeface="Times New Roman" panose="02020603050405020304" pitchFamily="18" charset="0"/>
              </a:rPr>
              <a:t>Users may make rash decisions based on predictions, impacting financial stability.</a:t>
            </a: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Ethical Concerns: </a:t>
            </a:r>
            <a:r>
              <a:rPr lang="en-US" dirty="0">
                <a:latin typeface="Times New Roman" panose="02020603050405020304" pitchFamily="18" charset="0"/>
                <a:cs typeface="Times New Roman" panose="02020603050405020304" pitchFamily="18" charset="0"/>
              </a:rPr>
              <a:t>Use of prediction technology may raise issues such as data privacy and market manipulation.</a:t>
            </a:r>
          </a:p>
          <a:p>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Regulatory Hurdles: </a:t>
            </a:r>
            <a:r>
              <a:rPr lang="en-US" dirty="0">
                <a:latin typeface="Times New Roman" panose="02020603050405020304" pitchFamily="18" charset="0"/>
                <a:cs typeface="Times New Roman" panose="02020603050405020304" pitchFamily="18" charset="0"/>
              </a:rPr>
              <a:t>Developers may face challenges complying with financial regulations and data protection laws.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2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F210-CE1A-65B6-62D8-C94D1B9D29FE}"/>
              </a:ext>
            </a:extLst>
          </p:cNvPr>
          <p:cNvSpPr>
            <a:spLocks noGrp="1"/>
          </p:cNvSpPr>
          <p:nvPr>
            <p:ph type="title"/>
          </p:nvPr>
        </p:nvSpPr>
        <p:spPr/>
        <p:txBody>
          <a:bodyPr/>
          <a:lstStyle/>
          <a:p>
            <a:r>
              <a:rPr lang="en-IN" dirty="0">
                <a:solidFill>
                  <a:schemeClr val="bg1"/>
                </a:solidFill>
              </a:rPr>
              <a:t>FUNCTIONAL REQUIREMENTS-</a:t>
            </a:r>
            <a:br>
              <a:rPr lang="en-IN" dirty="0">
                <a:solidFill>
                  <a:schemeClr val="bg1"/>
                </a:solidFill>
              </a:rPr>
            </a:br>
            <a:r>
              <a:rPr lang="en-IN" dirty="0">
                <a:solidFill>
                  <a:schemeClr val="bg1"/>
                </a:solidFill>
              </a:rPr>
              <a:t>MANAGEING GLOBAL INFLATION</a:t>
            </a:r>
          </a:p>
        </p:txBody>
      </p:sp>
      <p:sp>
        <p:nvSpPr>
          <p:cNvPr id="3" name="TextBox 2">
            <a:extLst>
              <a:ext uri="{FF2B5EF4-FFF2-40B4-BE49-F238E27FC236}">
                <a16:creationId xmlns:a16="http://schemas.microsoft.com/office/drawing/2014/main" id="{D7C445EF-DD78-D918-21DB-F431A4534123}"/>
              </a:ext>
            </a:extLst>
          </p:cNvPr>
          <p:cNvSpPr txBox="1"/>
          <p:nvPr/>
        </p:nvSpPr>
        <p:spPr>
          <a:xfrm>
            <a:off x="1148734" y="2837538"/>
            <a:ext cx="6923314" cy="3416320"/>
          </a:xfrm>
          <a:prstGeom prst="rect">
            <a:avLst/>
          </a:prstGeom>
          <a:noFill/>
        </p:spPr>
        <p:txBody>
          <a:bodyPr wrap="square" rtlCol="0">
            <a:spAutoFit/>
          </a:bodyPr>
          <a:lstStyle/>
          <a:p>
            <a:r>
              <a:rPr lang="en-US" dirty="0"/>
              <a:t>1</a:t>
            </a:r>
            <a:r>
              <a:rPr lang="en-US" dirty="0">
                <a:latin typeface="Times New Roman" panose="02020603050405020304" pitchFamily="18" charset="0"/>
                <a:cs typeface="Times New Roman" panose="02020603050405020304" pitchFamily="18" charset="0"/>
              </a:rPr>
              <a:t>. Encourage monetary policy coordination.</a:t>
            </a:r>
          </a:p>
          <a:p>
            <a:r>
              <a:rPr lang="en-US" dirty="0">
                <a:latin typeface="Times New Roman" panose="02020603050405020304" pitchFamily="18" charset="0"/>
                <a:cs typeface="Times New Roman" panose="02020603050405020304" pitchFamily="18" charset="0"/>
              </a:rPr>
              <a:t>2. Develop robust data analysis and forecasting systems.</a:t>
            </a:r>
          </a:p>
          <a:p>
            <a:r>
              <a:rPr lang="en-US" dirty="0">
                <a:latin typeface="Times New Roman" panose="02020603050405020304" pitchFamily="18" charset="0"/>
                <a:cs typeface="Times New Roman" panose="02020603050405020304" pitchFamily="18" charset="0"/>
              </a:rPr>
              <a:t>3. Implement effective policy communication strategies.</a:t>
            </a:r>
          </a:p>
          <a:p>
            <a:r>
              <a:rPr lang="en-US" dirty="0">
                <a:latin typeface="Times New Roman" panose="02020603050405020304" pitchFamily="18" charset="0"/>
                <a:cs typeface="Times New Roman" panose="02020603050405020304" pitchFamily="18" charset="0"/>
              </a:rPr>
              <a:t>4. Monitor and manage exchange rates.</a:t>
            </a:r>
          </a:p>
          <a:p>
            <a:r>
              <a:rPr lang="en-US" dirty="0">
                <a:latin typeface="Times New Roman" panose="02020603050405020304" pitchFamily="18" charset="0"/>
                <a:cs typeface="Times New Roman" panose="02020603050405020304" pitchFamily="18" charset="0"/>
              </a:rPr>
              <a:t>5. Promote price stability measures.</a:t>
            </a:r>
          </a:p>
          <a:p>
            <a:r>
              <a:rPr lang="en-US" dirty="0">
                <a:latin typeface="Times New Roman" panose="02020603050405020304" pitchFamily="18" charset="0"/>
                <a:cs typeface="Times New Roman" panose="02020603050405020304" pitchFamily="18" charset="0"/>
              </a:rPr>
              <a:t>6. Adopt inflation targeting frameworks.</a:t>
            </a:r>
          </a:p>
          <a:p>
            <a:r>
              <a:rPr lang="en-US" dirty="0">
                <a:latin typeface="Times New Roman" panose="02020603050405020304" pitchFamily="18" charset="0"/>
                <a:cs typeface="Times New Roman" panose="02020603050405020304" pitchFamily="18" charset="0"/>
              </a:rPr>
              <a:t>7. Strengthen financial regulation and supervision.</a:t>
            </a:r>
          </a:p>
          <a:p>
            <a:r>
              <a:rPr lang="en-US" dirty="0">
                <a:latin typeface="Times New Roman" panose="02020603050405020304" pitchFamily="18" charset="0"/>
                <a:cs typeface="Times New Roman" panose="02020603050405020304" pitchFamily="18" charset="0"/>
              </a:rPr>
              <a:t>8. Coordinate fiscal policies with monetary policies.</a:t>
            </a:r>
          </a:p>
          <a:p>
            <a:r>
              <a:rPr lang="en-US" dirty="0">
                <a:latin typeface="Times New Roman" panose="02020603050405020304" pitchFamily="18" charset="0"/>
                <a:cs typeface="Times New Roman" panose="02020603050405020304" pitchFamily="18" charset="0"/>
              </a:rPr>
              <a:t>9. Foster international cooperation.</a:t>
            </a:r>
          </a:p>
          <a:p>
            <a:r>
              <a:rPr lang="en-US" dirty="0">
                <a:latin typeface="Times New Roman" panose="02020603050405020304" pitchFamily="18" charset="0"/>
                <a:cs typeface="Times New Roman" panose="02020603050405020304" pitchFamily="18" charset="0"/>
              </a:rPr>
              <a:t>10. Invest in research and analysis.</a:t>
            </a:r>
          </a:p>
          <a:p>
            <a:r>
              <a:rPr lang="en-US" dirty="0">
                <a:latin typeface="Times New Roman" panose="02020603050405020304" pitchFamily="18" charset="0"/>
                <a:cs typeface="Times New Roman" panose="02020603050405020304" pitchFamily="18" charset="0"/>
              </a:rPr>
              <a:t>11. Maintain policy flexibility.</a:t>
            </a:r>
          </a:p>
          <a:p>
            <a:r>
              <a:rPr lang="en-US" dirty="0">
                <a:latin typeface="Times New Roman" panose="02020603050405020304" pitchFamily="18" charset="0"/>
                <a:cs typeface="Times New Roman" panose="02020603050405020304" pitchFamily="18" charset="0"/>
              </a:rPr>
              <a:t>12. Develop risk management strategies.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836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417</TotalTime>
  <Words>1321</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Century Gothic</vt:lpstr>
      <vt:lpstr>Söhne</vt:lpstr>
      <vt:lpstr>Times New Roman</vt:lpstr>
      <vt:lpstr>Wingdings</vt:lpstr>
      <vt:lpstr>Wingdings 3</vt:lpstr>
      <vt:lpstr>Ion Boardroom</vt:lpstr>
      <vt:lpstr>PowerPoint Presentation</vt:lpstr>
      <vt:lpstr>TITLE</vt:lpstr>
      <vt:lpstr>INTRODUCTION:</vt:lpstr>
      <vt:lpstr>ABSTRACT:</vt:lpstr>
      <vt:lpstr>PRIMARY OBJECTIVE:</vt:lpstr>
      <vt:lpstr>SECONDARY OBJECTIVE:</vt:lpstr>
      <vt:lpstr>ADVANTAGES:</vt:lpstr>
      <vt:lpstr>DISADVANTAGES:</vt:lpstr>
      <vt:lpstr>FUNCTIONAL REQUIREMENTS- MANAGEING GLOBAL INFLATION</vt:lpstr>
      <vt:lpstr>TEST CASES AND RESULT</vt:lpstr>
      <vt:lpstr>SECURITY AND CONTROL</vt:lpstr>
      <vt:lpstr>CODE: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Rithiga Baburaj</dc:creator>
  <cp:lastModifiedBy>Rithiga Baburaj</cp:lastModifiedBy>
  <cp:revision>9</cp:revision>
  <dcterms:created xsi:type="dcterms:W3CDTF">2024-02-12T06:48:52Z</dcterms:created>
  <dcterms:modified xsi:type="dcterms:W3CDTF">2024-03-20T04:49:14Z</dcterms:modified>
</cp:coreProperties>
</file>