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79" r:id="rId33"/>
    <p:sldId id="288" r:id="rId34"/>
    <p:sldId id="300" r:id="rId35"/>
    <p:sldId id="292" r:id="rId36"/>
    <p:sldId id="295" r:id="rId37"/>
    <p:sldId id="296" r:id="rId38"/>
    <p:sldId id="293" r:id="rId39"/>
    <p:sldId id="294"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1" d="100"/>
          <a:sy n="71" d="100"/>
        </p:scale>
        <p:origin x="-135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C7023C-1838-472D-84E4-F169A0DD4FC3}" type="datetimeFigureOut">
              <a:rPr lang="en-US" smtClean="0"/>
              <a:t>12/17/2020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E88C7-42D8-419E-AFC4-2C66E6FC0499}" type="slidenum">
              <a:rPr lang="en-US" smtClean="0"/>
              <a:t>‹#›</a:t>
            </a:fld>
            <a:endParaRPr lang="en-US" dirty="0"/>
          </a:p>
        </p:txBody>
      </p:sp>
    </p:spTree>
    <p:extLst>
      <p:ext uri="{BB962C8B-B14F-4D97-AF65-F5344CB8AC3E}">
        <p14:creationId xmlns:p14="http://schemas.microsoft.com/office/powerpoint/2010/main" val="4642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E88C7-42D8-419E-AFC4-2C66E6FC0499}" type="slidenum">
              <a:rPr lang="en-US" smtClean="0"/>
              <a:t>1</a:t>
            </a:fld>
            <a:endParaRPr lang="en-US" dirty="0"/>
          </a:p>
        </p:txBody>
      </p:sp>
    </p:spTree>
    <p:extLst>
      <p:ext uri="{BB962C8B-B14F-4D97-AF65-F5344CB8AC3E}">
        <p14:creationId xmlns:p14="http://schemas.microsoft.com/office/powerpoint/2010/main" val="4190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217597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151050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340150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300544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138571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189920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312226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163505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151040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186029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EC163-D5DA-4767-919F-EFF697951B37}"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108D2-3058-4AAA-B9C5-F1BC362A5229}" type="slidenum">
              <a:rPr lang="en-US" smtClean="0"/>
              <a:t>‹#›</a:t>
            </a:fld>
            <a:endParaRPr lang="en-US" dirty="0"/>
          </a:p>
        </p:txBody>
      </p:sp>
    </p:spTree>
    <p:extLst>
      <p:ext uri="{BB962C8B-B14F-4D97-AF65-F5344CB8AC3E}">
        <p14:creationId xmlns:p14="http://schemas.microsoft.com/office/powerpoint/2010/main" val="42817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EC163-D5DA-4767-919F-EFF697951B37}" type="datetimeFigureOut">
              <a:rPr lang="en-US" smtClean="0"/>
              <a:t>12/17/2020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108D2-3058-4AAA-B9C5-F1BC362A5229}" type="slidenum">
              <a:rPr lang="en-US" smtClean="0"/>
              <a:t>‹#›</a:t>
            </a:fld>
            <a:endParaRPr lang="en-US" dirty="0"/>
          </a:p>
        </p:txBody>
      </p:sp>
    </p:spTree>
    <p:extLst>
      <p:ext uri="{BB962C8B-B14F-4D97-AF65-F5344CB8AC3E}">
        <p14:creationId xmlns:p14="http://schemas.microsoft.com/office/powerpoint/2010/main" val="3780399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Huffman_coding" TargetMode="External"/><Relationship Id="rId2" Type="http://schemas.openxmlformats.org/officeDocument/2006/relationships/hyperlink" Target="http://encyclopedia2.thefreedictionary.com/Huffman+tre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229600" cy="457200"/>
          </a:xfrm>
        </p:spPr>
        <p:txBody>
          <a:bodyPr>
            <a:noAutofit/>
          </a:bodyPr>
          <a:lstStyle/>
          <a:p>
            <a:r>
              <a:rPr lang="en-US" sz="1800" b="1" dirty="0" smtClean="0">
                <a:latin typeface="Times New Roman" pitchFamily="18" charset="0"/>
                <a:cs typeface="Times New Roman" pitchFamily="18" charset="0"/>
              </a:rPr>
              <a:t>DATA COMPRESSION</a:t>
            </a:r>
            <a:endParaRPr lang="en-US" sz="1800" b="1" dirty="0">
              <a:latin typeface="Times New Roman" pitchFamily="18" charset="0"/>
              <a:cs typeface="Times New Roman" pitchFamily="18" charset="0"/>
            </a:endParaRPr>
          </a:p>
        </p:txBody>
      </p:sp>
      <p:sp>
        <p:nvSpPr>
          <p:cNvPr id="6" name="Content Placeholder 5"/>
          <p:cNvSpPr>
            <a:spLocks noGrp="1"/>
          </p:cNvSpPr>
          <p:nvPr>
            <p:ph idx="1"/>
          </p:nvPr>
        </p:nvSpPr>
        <p:spPr>
          <a:xfrm>
            <a:off x="457200" y="762000"/>
            <a:ext cx="8229600" cy="6019800"/>
          </a:xfrm>
        </p:spPr>
        <p:txBody>
          <a:bodyPr>
            <a:noAutofit/>
          </a:bodyPr>
          <a:lstStyle/>
          <a:p>
            <a:pPr marL="0" indent="0" algn="ctr">
              <a:buNone/>
            </a:pPr>
            <a:r>
              <a:rPr lang="en-US" sz="1400" i="1" dirty="0" smtClean="0"/>
              <a:t>A</a:t>
            </a:r>
          </a:p>
          <a:p>
            <a:pPr marL="0" indent="0" algn="ctr">
              <a:buNone/>
            </a:pPr>
            <a:r>
              <a:rPr lang="en-US" sz="1400" i="1" dirty="0" smtClean="0"/>
              <a:t>Mini Project Report</a:t>
            </a:r>
          </a:p>
          <a:p>
            <a:pPr marL="0" indent="0" algn="ctr">
              <a:buNone/>
            </a:pPr>
            <a:r>
              <a:rPr lang="en-US" sz="1400" i="1" dirty="0" smtClean="0"/>
              <a:t>Submitted in partial fulfillment of the </a:t>
            </a:r>
          </a:p>
          <a:p>
            <a:pPr marL="0" indent="0" algn="ctr">
              <a:buNone/>
            </a:pPr>
            <a:r>
              <a:rPr lang="en-US" sz="1400" i="1" dirty="0" smtClean="0"/>
              <a:t>Requirements for the award of the Degree of </a:t>
            </a:r>
          </a:p>
          <a:p>
            <a:pPr marL="0" indent="0" algn="ctr">
              <a:buNone/>
            </a:pPr>
            <a:r>
              <a:rPr lang="en-US" sz="1400" b="1" dirty="0" smtClean="0"/>
              <a:t>BACHELOR OF ENGINEERING</a:t>
            </a:r>
          </a:p>
          <a:p>
            <a:pPr marL="0" indent="0" algn="ctr">
              <a:buNone/>
            </a:pPr>
            <a:r>
              <a:rPr lang="en-US" sz="1400" dirty="0" smtClean="0"/>
              <a:t>In</a:t>
            </a:r>
          </a:p>
          <a:p>
            <a:pPr marL="0" indent="0" algn="ctr">
              <a:buNone/>
            </a:pPr>
            <a:r>
              <a:rPr lang="en-US" sz="1400" b="1" dirty="0" smtClean="0"/>
              <a:t>INFORMATION TECHNOLOGY</a:t>
            </a:r>
          </a:p>
          <a:p>
            <a:pPr marL="0" indent="0" algn="ctr">
              <a:buNone/>
            </a:pPr>
            <a:r>
              <a:rPr lang="en-US" sz="1400" dirty="0" smtClean="0"/>
              <a:t>By</a:t>
            </a:r>
          </a:p>
          <a:p>
            <a:pPr marL="0" indent="0" algn="ctr">
              <a:buNone/>
            </a:pPr>
            <a:r>
              <a:rPr lang="en-US" sz="1400" dirty="0" smtClean="0"/>
              <a:t>Rajesh Udathala  (1602-19-737-150)</a:t>
            </a:r>
          </a:p>
          <a:p>
            <a:pPr marL="0" indent="0" algn="ctr">
              <a:buNone/>
            </a:pPr>
            <a:r>
              <a:rPr lang="en-US" sz="1400" dirty="0" smtClean="0"/>
              <a:t>Rithik Keerthipati  (1602-19-737-1</a:t>
            </a:r>
            <a:r>
              <a:rPr lang="en-US" sz="1400" dirty="0" smtClean="0"/>
              <a:t>57)</a:t>
            </a:r>
          </a:p>
          <a:p>
            <a:pPr marL="0" indent="0" algn="ctr">
              <a:buNone/>
            </a:pPr>
            <a:endParaRPr lang="en-US" sz="1400" dirty="0" smtClean="0"/>
          </a:p>
          <a:p>
            <a:pPr marL="0" indent="0" algn="ctr">
              <a:buNone/>
            </a:pPr>
            <a:endParaRPr lang="en-US" sz="1400" dirty="0"/>
          </a:p>
          <a:p>
            <a:pPr marL="0" indent="0" algn="ctr">
              <a:buNone/>
            </a:pPr>
            <a:endParaRPr lang="en-US" sz="1400" dirty="0" smtClean="0"/>
          </a:p>
          <a:p>
            <a:pPr marL="0" indent="0" algn="ctr">
              <a:buNone/>
            </a:pPr>
            <a:endParaRPr lang="en-US" sz="1400" dirty="0"/>
          </a:p>
          <a:p>
            <a:pPr marL="0" indent="0" algn="ctr">
              <a:buNone/>
            </a:pPr>
            <a:endParaRPr lang="en-US" sz="1400" dirty="0"/>
          </a:p>
          <a:p>
            <a:pPr marL="0" indent="0" algn="ctr">
              <a:buNone/>
            </a:pPr>
            <a:r>
              <a:rPr lang="en-US" sz="1400" b="1" dirty="0" smtClean="0"/>
              <a:t>Department of Information Technology</a:t>
            </a:r>
          </a:p>
          <a:p>
            <a:pPr marL="0" indent="0" algn="ctr">
              <a:buNone/>
            </a:pPr>
            <a:r>
              <a:rPr lang="en-US" sz="1400" b="1" dirty="0" smtClean="0"/>
              <a:t>Vasavi</a:t>
            </a:r>
            <a:r>
              <a:rPr lang="en-US" sz="1400" b="1" dirty="0" smtClean="0"/>
              <a:t> College of Engineering (Autonomous)</a:t>
            </a:r>
          </a:p>
          <a:p>
            <a:pPr marL="0" indent="0" algn="ctr">
              <a:buNone/>
            </a:pPr>
            <a:r>
              <a:rPr lang="en-US" sz="1400" b="1" dirty="0" smtClean="0"/>
              <a:t>(Affiliated to Osmania University) </a:t>
            </a:r>
          </a:p>
          <a:p>
            <a:pPr marL="0" indent="0" algn="ctr">
              <a:buNone/>
            </a:pPr>
            <a:r>
              <a:rPr lang="en-US" sz="1400" b="1" dirty="0" smtClean="0"/>
              <a:t>Ibrahimbagh</a:t>
            </a:r>
            <a:r>
              <a:rPr lang="en-US" sz="1400" b="1" dirty="0" smtClean="0"/>
              <a:t>, Hyderabad-31</a:t>
            </a:r>
          </a:p>
          <a:p>
            <a:pPr marL="0" indent="0" algn="ctr">
              <a:buNone/>
            </a:pPr>
            <a:r>
              <a:rPr lang="en-US" sz="1400" b="1" dirty="0" smtClean="0"/>
              <a:t>2020</a:t>
            </a:r>
          </a:p>
          <a:p>
            <a:pPr marL="0" indent="0" algn="ctr">
              <a:buNone/>
            </a:pPr>
            <a:endParaRPr lang="en-US" sz="1400" b="1" dirty="0"/>
          </a:p>
          <a:p>
            <a:pPr marL="0" indent="0" algn="ctr">
              <a:buNone/>
            </a:pPr>
            <a:endParaRPr lang="en-US" sz="1400"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682" y="3444689"/>
            <a:ext cx="152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000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marL="0" indent="0" algn="ctr">
              <a:buNone/>
            </a:pPr>
            <a:r>
              <a:rPr lang="en-US" sz="1600" b="1" dirty="0" smtClean="0">
                <a:latin typeface="Times New Roman" pitchFamily="18" charset="0"/>
                <a:cs typeface="Times New Roman" pitchFamily="18" charset="0"/>
              </a:rPr>
              <a:t>PROPOSED WORK</a:t>
            </a:r>
          </a:p>
          <a:p>
            <a:pPr marL="0" indent="0">
              <a:buNone/>
            </a:pPr>
            <a:r>
              <a:rPr lang="en-US" sz="1400" b="1" dirty="0" smtClean="0"/>
              <a:t>a. DESIGN</a:t>
            </a:r>
          </a:p>
          <a:p>
            <a:pPr>
              <a:buAutoNum type="alphaLcPeriod"/>
            </a:pPr>
            <a:endParaRPr lang="en-US" sz="1400" b="1" dirty="0"/>
          </a:p>
          <a:p>
            <a:pPr>
              <a:buAutoNum type="alphaLcPeriod"/>
            </a:pPr>
            <a:endParaRPr lang="en-US" sz="1400" b="1" dirty="0" smtClean="0"/>
          </a:p>
          <a:p>
            <a:pPr>
              <a:buAutoNum type="alphaLcPeriod"/>
            </a:pPr>
            <a:endParaRPr lang="en-US" sz="1400" b="1" dirty="0"/>
          </a:p>
          <a:p>
            <a:pPr>
              <a:buAutoNum type="alphaLcPeriod"/>
            </a:pPr>
            <a:endParaRPr lang="en-US" sz="1400" b="1" dirty="0" smtClean="0"/>
          </a:p>
          <a:p>
            <a:pPr>
              <a:buAutoNum type="alphaLcPeriod"/>
            </a:pPr>
            <a:endParaRPr lang="en-US" sz="1400" b="1" dirty="0"/>
          </a:p>
          <a:p>
            <a:pPr>
              <a:buAutoNum type="alphaLcPeriod"/>
            </a:pPr>
            <a:endParaRPr lang="en-US" sz="1400" b="1" dirty="0" smtClean="0"/>
          </a:p>
          <a:p>
            <a:pPr>
              <a:buAutoNum type="alphaLcPeriod"/>
            </a:pPr>
            <a:endParaRPr lang="en-US" sz="1400" b="1" dirty="0"/>
          </a:p>
          <a:p>
            <a:pPr>
              <a:buAutoNum type="alphaLcPeriod"/>
            </a:pPr>
            <a:endParaRPr lang="en-US" sz="1400" b="1" dirty="0" smtClean="0"/>
          </a:p>
          <a:p>
            <a:pPr>
              <a:buAutoNum type="alphaLcPeriod"/>
            </a:pPr>
            <a:endParaRPr lang="en-US" sz="1400" b="1" dirty="0"/>
          </a:p>
          <a:p>
            <a:pPr>
              <a:buAutoNum type="alphaLcPeriod"/>
            </a:pPr>
            <a:endParaRPr lang="en-US" sz="1400" b="1" dirty="0" smtClean="0"/>
          </a:p>
          <a:p>
            <a:pPr>
              <a:buAutoNum type="alphaLcPeriod"/>
            </a:pPr>
            <a:endParaRPr lang="en-US" sz="1400" b="1" dirty="0"/>
          </a:p>
          <a:p>
            <a:pPr>
              <a:buAutoNum type="alphaLcPeriod"/>
            </a:pPr>
            <a:endParaRPr lang="en-US" sz="1400" b="1" dirty="0" smtClean="0"/>
          </a:p>
          <a:p>
            <a:pPr>
              <a:buAutoNum type="alphaLcPeriod"/>
            </a:pPr>
            <a:endParaRPr lang="en-US" sz="1400" b="1" dirty="0"/>
          </a:p>
          <a:p>
            <a:pPr>
              <a:buAutoNum type="alphaLcPeriod"/>
            </a:pPr>
            <a:endParaRPr lang="en-US" sz="1400" b="1" dirty="0" smtClean="0"/>
          </a:p>
          <a:p>
            <a:pPr>
              <a:buAutoNum type="alphaLcPeriod"/>
            </a:pPr>
            <a:endParaRPr lang="en-US" sz="1400" b="1" dirty="0"/>
          </a:p>
          <a:p>
            <a:pPr>
              <a:buAutoNum type="alphaLcPeriod"/>
            </a:pPr>
            <a:endParaRPr lang="en-US" sz="1400" b="1" dirty="0" smtClean="0"/>
          </a:p>
          <a:p>
            <a:pPr>
              <a:buAutoNum type="alphaLcPeriod"/>
            </a:pPr>
            <a:endParaRPr lang="en-US" sz="1400" b="1" dirty="0"/>
          </a:p>
          <a:p>
            <a:pPr>
              <a:buAutoNum type="alphaLcPeriod"/>
            </a:pPr>
            <a:endParaRPr lang="en-US" sz="1400" b="1" dirty="0" smtClean="0"/>
          </a:p>
          <a:p>
            <a:pPr>
              <a:buAutoNum type="alphaLcPeriod"/>
            </a:pPr>
            <a:endParaRPr lang="en-US" sz="1400" b="1" dirty="0"/>
          </a:p>
          <a:p>
            <a:pPr>
              <a:buAutoNum type="alphaLcPeriod"/>
            </a:pPr>
            <a:endParaRPr lang="en-US" sz="1400" b="1" dirty="0" smtClean="0"/>
          </a:p>
          <a:p>
            <a:pPr marL="0" indent="0">
              <a:buNone/>
            </a:pPr>
            <a:endParaRPr lang="en-US" sz="1400" b="1" dirty="0" smtClean="0"/>
          </a:p>
          <a:p>
            <a:pPr marL="0" indent="0" algn="ctr">
              <a:buNone/>
            </a:pPr>
            <a:endParaRPr lang="en-US" sz="1400" b="1" dirty="0" smtClean="0"/>
          </a:p>
          <a:p>
            <a:pPr marL="0" indent="0" algn="ctr">
              <a:buNone/>
            </a:pPr>
            <a:r>
              <a:rPr lang="en-US" sz="1400" b="1" dirty="0"/>
              <a:t>5</a:t>
            </a:r>
          </a:p>
          <a:p>
            <a:pPr marL="0" indent="0" algn="ctr">
              <a:buNone/>
            </a:pPr>
            <a:endParaRPr lang="en-US" sz="1400" b="1" dirty="0" smtClean="0"/>
          </a:p>
          <a:p>
            <a:pPr marL="0" indent="0">
              <a:buNone/>
            </a:pPr>
            <a:endParaRPr lang="en-US" sz="1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762000"/>
            <a:ext cx="6781800"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34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77000"/>
          </a:xfrm>
        </p:spPr>
        <p:txBody>
          <a:bodyPr>
            <a:normAutofit/>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lgn="ctr">
              <a:buNone/>
            </a:pPr>
            <a:endParaRPr lang="en-US" sz="1400" b="1" dirty="0"/>
          </a:p>
          <a:p>
            <a:pPr marL="0" indent="0" algn="ctr">
              <a:buNone/>
            </a:pPr>
            <a:r>
              <a:rPr lang="en-US" sz="1400" b="1" dirty="0"/>
              <a:t>6</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19" y="140457"/>
            <a:ext cx="8534400" cy="58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19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400" dirty="0"/>
          </a:p>
          <a:p>
            <a:pPr marL="0" indent="0">
              <a:buNone/>
            </a:pPr>
            <a:endParaRPr lang="en-US" sz="1400" dirty="0" smtClean="0"/>
          </a:p>
          <a:p>
            <a:pPr marL="0" indent="0">
              <a:buNone/>
            </a:pPr>
            <a:endParaRPr lang="en-US" sz="1400" dirty="0"/>
          </a:p>
          <a:p>
            <a:pPr marL="0" indent="0" algn="ctr">
              <a:buNone/>
            </a:pPr>
            <a:r>
              <a:rPr lang="en-US" sz="1400" b="1" dirty="0"/>
              <a:t>7</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0596"/>
            <a:ext cx="8534400" cy="584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52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05800" cy="6477000"/>
          </a:xfrm>
        </p:spPr>
        <p:txBody>
          <a:bodyPr>
            <a:normAutofit/>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1400" b="1" dirty="0"/>
              <a:t>8</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153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73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4008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lgn="ctr">
              <a:buNone/>
            </a:pPr>
            <a:r>
              <a:rPr lang="en-US" sz="1400" b="1" dirty="0"/>
              <a:t>9</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229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15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lgn="ctr">
              <a:buNone/>
            </a:pPr>
            <a:r>
              <a:rPr lang="en-US" sz="1400" b="1" dirty="0" smtClean="0"/>
              <a:t>10</a:t>
            </a:r>
            <a:endParaRPr lang="en-US" sz="14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305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26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553200"/>
          </a:xfrm>
        </p:spPr>
        <p:txBody>
          <a:bodyPr>
            <a:normAutofit/>
          </a:bodyPr>
          <a:lstStyle/>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lgn="ctr">
              <a:buNone/>
            </a:pPr>
            <a:endParaRPr lang="en-US" sz="1400" b="1" dirty="0" smtClean="0"/>
          </a:p>
          <a:p>
            <a:pPr marL="0" indent="0" algn="ctr">
              <a:buNone/>
            </a:pPr>
            <a:r>
              <a:rPr lang="en-US" sz="1400" b="1" dirty="0" smtClean="0"/>
              <a:t>11</a:t>
            </a:r>
            <a:endParaRPr lang="en-US" sz="1400"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382000" cy="548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84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marL="0" indent="0" algn="ctr">
              <a:buNone/>
            </a:pPr>
            <a:endParaRPr lang="en-US" sz="1400" b="1" dirty="0" smtClean="0"/>
          </a:p>
          <a:p>
            <a:pPr marL="0" indent="0">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r>
              <a:rPr lang="en-US" sz="1400" b="1" dirty="0" smtClean="0"/>
              <a:t>12</a:t>
            </a:r>
            <a:endParaRPr lang="en-US" sz="1400"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62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r>
              <a:rPr lang="en-US" sz="1400" b="1" dirty="0" smtClean="0"/>
              <a:t>13</a:t>
            </a:r>
            <a:endParaRPr lang="en-US" sz="1400"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8458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999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smtClean="0"/>
          </a:p>
          <a:p>
            <a:pPr marL="0" indent="0" algn="ctr">
              <a:buNone/>
            </a:pPr>
            <a:r>
              <a:rPr lang="en-US" sz="1400" b="1" dirty="0" smtClean="0"/>
              <a:t>14</a:t>
            </a:r>
            <a:endParaRPr lang="en-US" sz="1400"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95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pPr marL="0" indent="0" algn="ctr">
              <a:buNone/>
            </a:pPr>
            <a:r>
              <a:rPr lang="en-US" sz="1400" b="1" dirty="0" smtClean="0"/>
              <a:t>Vasavi</a:t>
            </a:r>
            <a:r>
              <a:rPr lang="en-US" sz="1400" b="1" dirty="0" smtClean="0"/>
              <a:t> College of Engineering (Autonomous) </a:t>
            </a:r>
          </a:p>
          <a:p>
            <a:pPr marL="0" indent="0" algn="ctr">
              <a:buNone/>
            </a:pPr>
            <a:r>
              <a:rPr lang="en-US" sz="1400" b="1" dirty="0" smtClean="0"/>
              <a:t>(Affiliated to Osmania University)</a:t>
            </a:r>
          </a:p>
          <a:p>
            <a:pPr marL="0" indent="0" algn="ctr">
              <a:buNone/>
            </a:pPr>
            <a:r>
              <a:rPr lang="en-US" sz="1400" b="1" dirty="0" smtClean="0"/>
              <a:t>Hyderabad-500 031</a:t>
            </a:r>
          </a:p>
          <a:p>
            <a:pPr marL="0" indent="0" algn="ctr">
              <a:buNone/>
            </a:pPr>
            <a:r>
              <a:rPr lang="en-US" sz="1400" b="1" dirty="0" smtClean="0"/>
              <a:t>Department of Information Technology</a:t>
            </a:r>
          </a:p>
          <a:p>
            <a:pPr marL="0" indent="0" algn="ctr">
              <a:buNone/>
            </a:pPr>
            <a:endParaRPr lang="en-US" sz="1600" b="1" dirty="0"/>
          </a:p>
          <a:p>
            <a:pPr marL="0" indent="0" algn="ctr">
              <a:buNone/>
            </a:pPr>
            <a:endParaRPr lang="en-US" sz="1600" b="1" dirty="0" smtClean="0"/>
          </a:p>
          <a:p>
            <a:pPr marL="0" indent="0" algn="ctr">
              <a:buNone/>
            </a:pPr>
            <a:endParaRPr lang="en-US" sz="1600" b="1" dirty="0"/>
          </a:p>
          <a:p>
            <a:pPr marL="0" indent="0" algn="ctr">
              <a:buNone/>
            </a:pPr>
            <a:endParaRPr lang="en-US" sz="1600" b="1" dirty="0" smtClean="0"/>
          </a:p>
          <a:p>
            <a:pPr marL="0" indent="0" algn="ctr">
              <a:buNone/>
            </a:pPr>
            <a:endParaRPr lang="en-US" sz="1600" b="1" dirty="0" smtClean="0"/>
          </a:p>
          <a:p>
            <a:pPr marL="0" indent="0" algn="ctr">
              <a:buNone/>
            </a:pPr>
            <a:r>
              <a:rPr lang="en-US" sz="1600" b="1" dirty="0" smtClean="0">
                <a:latin typeface="Times New Roman" pitchFamily="18" charset="0"/>
                <a:cs typeface="Times New Roman" pitchFamily="18" charset="0"/>
              </a:rPr>
              <a:t>DECLARATION BY THE CANDIDATE</a:t>
            </a:r>
          </a:p>
          <a:p>
            <a:pPr marL="0" indent="0">
              <a:buNone/>
            </a:pPr>
            <a:endParaRPr lang="en-US" sz="1600" b="1" dirty="0"/>
          </a:p>
          <a:p>
            <a:pPr marL="0" indent="0">
              <a:buNone/>
            </a:pPr>
            <a:r>
              <a:rPr lang="en-US" sz="1400" b="1" dirty="0" smtClean="0"/>
              <a:t>                         </a:t>
            </a:r>
            <a:r>
              <a:rPr lang="en-US" sz="1400" dirty="0" smtClean="0"/>
              <a:t>We, Rajesh Udathala  and Rithik Keerthipati , bearing hall ticket numbers, 1602-19-737-150 and         1602-19-737-157, hereby declare that the project report entitled  “Data Compression”  is submitted in partial fulfillment of the requirement for the award of the degree of </a:t>
            </a:r>
            <a:r>
              <a:rPr lang="en-US" sz="1400" b="1" dirty="0" smtClean="0"/>
              <a:t>Bachelor of Engineering  </a:t>
            </a:r>
            <a:r>
              <a:rPr lang="en-US" sz="1400" dirty="0" smtClean="0"/>
              <a:t>in </a:t>
            </a:r>
            <a:r>
              <a:rPr lang="en-US" sz="1400" b="1" dirty="0" smtClean="0"/>
              <a:t>Information Technology. </a:t>
            </a:r>
          </a:p>
          <a:p>
            <a:pPr marL="0" indent="0">
              <a:buNone/>
            </a:pPr>
            <a:r>
              <a:rPr lang="en-US" sz="1400" dirty="0"/>
              <a:t> </a:t>
            </a:r>
            <a:r>
              <a:rPr lang="en-US" sz="1400" dirty="0" smtClean="0"/>
              <a:t>                        This is a record of </a:t>
            </a:r>
            <a:r>
              <a:rPr lang="en-US" sz="1400" dirty="0" smtClean="0"/>
              <a:t>bonafide</a:t>
            </a:r>
            <a:r>
              <a:rPr lang="en-US" sz="1400" dirty="0" smtClean="0"/>
              <a:t> work carried out by us and the results embodied in this project report have not been submitted to any other university or institute for the award of any other degree or diploma. </a:t>
            </a:r>
          </a:p>
          <a:p>
            <a:pPr marL="0" indent="0" algn="r">
              <a:buNone/>
            </a:pPr>
            <a:endParaRPr lang="en-US" sz="1600" b="1" dirty="0"/>
          </a:p>
          <a:p>
            <a:pPr marL="0" indent="0" algn="r">
              <a:buNone/>
            </a:pPr>
            <a:r>
              <a:rPr lang="en-US" sz="1600" b="1" dirty="0" smtClean="0"/>
              <a:t>Udathala Rajesh</a:t>
            </a:r>
          </a:p>
          <a:p>
            <a:pPr marL="0" indent="0" algn="r">
              <a:buNone/>
            </a:pPr>
            <a:r>
              <a:rPr lang="en-US" sz="1600" b="1" dirty="0" smtClean="0"/>
              <a:t>1602-19-737-150</a:t>
            </a:r>
          </a:p>
          <a:p>
            <a:pPr marL="0" indent="0" algn="r">
              <a:buNone/>
            </a:pPr>
            <a:r>
              <a:rPr lang="en-US" sz="1600" b="1" dirty="0" smtClean="0"/>
              <a:t>Rithik Keerthipati</a:t>
            </a:r>
          </a:p>
          <a:p>
            <a:pPr marL="0" indent="0" algn="r">
              <a:buNone/>
            </a:pPr>
            <a:r>
              <a:rPr lang="en-US" sz="1600" b="1" dirty="0" smtClean="0"/>
              <a:t>1602-19-737-157</a:t>
            </a:r>
          </a:p>
          <a:p>
            <a:pPr marL="0" indent="0">
              <a:buNone/>
            </a:pPr>
            <a:endParaRPr lang="en-US" sz="1600" b="1" dirty="0"/>
          </a:p>
          <a:p>
            <a:pPr marL="0" indent="0">
              <a:buNone/>
            </a:pPr>
            <a:r>
              <a:rPr lang="en-US" sz="1600" b="1" dirty="0" smtClean="0"/>
              <a:t>                    </a:t>
            </a:r>
          </a:p>
          <a:p>
            <a:pPr marL="0" indent="0" algn="ctr">
              <a:buNone/>
            </a:pPr>
            <a:endParaRPr lang="en-US" sz="1600" b="1"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95400"/>
            <a:ext cx="152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05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92500" lnSpcReduction="10000"/>
          </a:bodyPr>
          <a:lstStyle/>
          <a:p>
            <a:pPr marL="0" indent="0">
              <a:buNone/>
            </a:pPr>
            <a:endParaRPr lang="en-US" sz="1600" b="1" dirty="0" smtClean="0"/>
          </a:p>
          <a:p>
            <a:pPr marL="0" indent="0">
              <a:buNone/>
            </a:pPr>
            <a:r>
              <a:rPr lang="en-US" sz="1600" b="1" dirty="0" smtClean="0"/>
              <a:t>b</a:t>
            </a:r>
            <a:r>
              <a:rPr lang="en-US" sz="1600" b="1" dirty="0" smtClean="0">
                <a:cs typeface="Times New Roman" pitchFamily="18" charset="0"/>
              </a:rPr>
              <a:t>. </a:t>
            </a:r>
            <a:r>
              <a:rPr lang="en-US" sz="1400" b="1" dirty="0" smtClean="0">
                <a:cs typeface="Times New Roman" pitchFamily="18" charset="0"/>
              </a:rPr>
              <a:t>IMPLEMENTATION</a:t>
            </a:r>
          </a:p>
          <a:p>
            <a:pPr marL="0" indent="0">
              <a:buNone/>
            </a:pPr>
            <a:r>
              <a:rPr lang="en-US" sz="1400" dirty="0"/>
              <a:t>#include &lt;</a:t>
            </a:r>
            <a:r>
              <a:rPr lang="en-US" sz="1400" dirty="0"/>
              <a:t>iostream</a:t>
            </a:r>
            <a:r>
              <a:rPr lang="en-US" sz="1400" dirty="0"/>
              <a:t>&gt; </a:t>
            </a:r>
            <a:endParaRPr lang="en-US" sz="1400" b="0" dirty="0" smtClean="0">
              <a:effectLst/>
            </a:endParaRPr>
          </a:p>
          <a:p>
            <a:pPr marL="0" indent="0">
              <a:buNone/>
            </a:pPr>
            <a:r>
              <a:rPr lang="en-US" sz="1400" dirty="0"/>
              <a:t>#include &lt;</a:t>
            </a:r>
            <a:r>
              <a:rPr lang="en-US" sz="1400" dirty="0"/>
              <a:t>cmath</a:t>
            </a:r>
            <a:r>
              <a:rPr lang="en-US" sz="1400" dirty="0"/>
              <a:t>&gt; </a:t>
            </a:r>
            <a:endParaRPr lang="en-US" sz="1400" b="0" dirty="0" smtClean="0">
              <a:effectLst/>
            </a:endParaRPr>
          </a:p>
          <a:p>
            <a:pPr marL="0" indent="0">
              <a:buNone/>
            </a:pPr>
            <a:r>
              <a:rPr lang="en-US" sz="1400" dirty="0"/>
              <a:t>using namespace </a:t>
            </a:r>
            <a:r>
              <a:rPr lang="en-US" sz="1400" dirty="0"/>
              <a:t>std</a:t>
            </a:r>
            <a:r>
              <a:rPr lang="en-US" sz="1400" dirty="0"/>
              <a:t>; </a:t>
            </a:r>
            <a:endParaRPr lang="en-US" sz="1400" b="0" dirty="0" smtClean="0">
              <a:effectLst/>
            </a:endParaRPr>
          </a:p>
          <a:p>
            <a:pPr marL="0" indent="0">
              <a:buNone/>
            </a:pPr>
            <a:r>
              <a:rPr lang="en-US" sz="1400" dirty="0"/>
              <a:t>struct</a:t>
            </a:r>
            <a:r>
              <a:rPr lang="en-US" sz="1400" dirty="0"/>
              <a:t> node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smtClean="0"/>
              <a:t>	char </a:t>
            </a:r>
            <a:r>
              <a:rPr lang="en-US" sz="1400" dirty="0"/>
              <a:t>info; </a:t>
            </a:r>
            <a:endParaRPr lang="en-US" sz="1400" b="0" dirty="0" smtClean="0">
              <a:effectLst/>
            </a:endParaRPr>
          </a:p>
          <a:p>
            <a:pPr marL="0" indent="0">
              <a:buNone/>
            </a:pPr>
            <a:r>
              <a:rPr lang="en-US" sz="1400" dirty="0"/>
              <a:t> </a:t>
            </a:r>
            <a:r>
              <a:rPr lang="en-US" sz="1400" dirty="0" smtClean="0"/>
              <a:t>	</a:t>
            </a:r>
            <a:r>
              <a:rPr lang="en-US" sz="1400" dirty="0" smtClean="0"/>
              <a:t>int</a:t>
            </a:r>
            <a:r>
              <a:rPr lang="en-US" sz="1400" dirty="0" smtClean="0"/>
              <a:t> </a:t>
            </a:r>
            <a:r>
              <a:rPr lang="en-US" sz="1400" dirty="0"/>
              <a:t>freq</a:t>
            </a:r>
            <a:r>
              <a:rPr lang="en-US" sz="1400" dirty="0"/>
              <a:t>; </a:t>
            </a:r>
            <a:endParaRPr lang="en-US" sz="1400" b="0" dirty="0" smtClean="0">
              <a:effectLst/>
            </a:endParaRPr>
          </a:p>
          <a:p>
            <a:pPr marL="0" indent="0">
              <a:buNone/>
            </a:pPr>
            <a:r>
              <a:rPr lang="en-US" sz="1400" dirty="0"/>
              <a:t> </a:t>
            </a:r>
            <a:r>
              <a:rPr lang="en-US" sz="1400" dirty="0" smtClean="0"/>
              <a:t>	char </a:t>
            </a:r>
            <a:r>
              <a:rPr lang="en-US" sz="1400" dirty="0"/>
              <a:t>*code; </a:t>
            </a:r>
            <a:endParaRPr lang="en-US" sz="1400" b="0" dirty="0" smtClean="0">
              <a:effectLst/>
            </a:endParaRPr>
          </a:p>
          <a:p>
            <a:pPr marL="0" indent="0">
              <a:buNone/>
            </a:pPr>
            <a:r>
              <a:rPr lang="en-US" sz="1400" dirty="0"/>
              <a:t> </a:t>
            </a:r>
            <a:r>
              <a:rPr lang="en-US" sz="1400" dirty="0" smtClean="0"/>
              <a:t>	node </a:t>
            </a:r>
            <a:r>
              <a:rPr lang="en-US" sz="1400" dirty="0"/>
              <a:t>*</a:t>
            </a:r>
            <a:r>
              <a:rPr lang="en-US" sz="1400" dirty="0"/>
              <a:t>Llink</a:t>
            </a:r>
            <a:r>
              <a:rPr lang="en-US" sz="1400" dirty="0"/>
              <a:t>; </a:t>
            </a:r>
            <a:endParaRPr lang="en-US" sz="1400" b="0" dirty="0" smtClean="0">
              <a:effectLst/>
            </a:endParaRPr>
          </a:p>
          <a:p>
            <a:pPr marL="0" indent="0">
              <a:buNone/>
            </a:pPr>
            <a:r>
              <a:rPr lang="en-US" sz="1400" dirty="0" smtClean="0"/>
              <a:t>	node </a:t>
            </a:r>
            <a:r>
              <a:rPr lang="en-US" sz="1400" dirty="0"/>
              <a:t>*</a:t>
            </a:r>
            <a:r>
              <a:rPr lang="en-US" sz="1400" dirty="0"/>
              <a:t>Rlink</a:t>
            </a:r>
            <a:r>
              <a:rPr lang="en-US" sz="1400" dirty="0"/>
              <a:t>; </a:t>
            </a:r>
            <a:endParaRPr lang="en-US" sz="1400" b="0" dirty="0" smtClean="0">
              <a:effectLst/>
            </a:endParaRPr>
          </a:p>
          <a:p>
            <a:pPr marL="0" indent="0">
              <a:buNone/>
            </a:pPr>
            <a:r>
              <a:rPr lang="en-US" sz="1400" dirty="0"/>
              <a:t>};</a:t>
            </a:r>
            <a:endParaRPr lang="en-US" sz="1400" b="0" dirty="0" smtClean="0">
              <a:effectLst/>
            </a:endParaRPr>
          </a:p>
          <a:p>
            <a:pPr marL="0" indent="0">
              <a:buNone/>
            </a:pPr>
            <a:r>
              <a:rPr lang="en-US" sz="1400" dirty="0"/>
              <a:t>class </a:t>
            </a:r>
            <a:r>
              <a:rPr lang="en-US" sz="1400" dirty="0"/>
              <a:t>BinaryTree</a:t>
            </a:r>
            <a:r>
              <a:rPr lang="en-US" sz="1400" dirty="0"/>
              <a:t> </a:t>
            </a:r>
            <a:r>
              <a:rPr lang="en-US" sz="1400" dirty="0">
                <a:solidFill>
                  <a:srgbClr val="0070C0"/>
                </a:solidFill>
              </a:rPr>
              <a:t>// Coding Tree </a:t>
            </a:r>
            <a:endParaRPr lang="en-US" sz="1400" b="0" dirty="0" smtClean="0">
              <a:solidFill>
                <a:srgbClr val="0070C0"/>
              </a:solidFill>
              <a:effectLst/>
            </a:endParaRPr>
          </a:p>
          <a:p>
            <a:pPr marL="0" indent="0">
              <a:buNone/>
            </a:pPr>
            <a:r>
              <a:rPr lang="en-US" sz="1400" dirty="0"/>
              <a:t>{ </a:t>
            </a:r>
            <a:endParaRPr lang="en-US" sz="1400" b="0" dirty="0" smtClean="0">
              <a:effectLst/>
            </a:endParaRPr>
          </a:p>
          <a:p>
            <a:pPr marL="0" indent="0">
              <a:buNone/>
            </a:pPr>
            <a:r>
              <a:rPr lang="en-US" sz="1400" dirty="0"/>
              <a:t> private: </a:t>
            </a:r>
            <a:endParaRPr lang="en-US" sz="1400" b="0" dirty="0" smtClean="0">
              <a:effectLst/>
            </a:endParaRPr>
          </a:p>
          <a:p>
            <a:pPr marL="0" indent="0">
              <a:buNone/>
            </a:pPr>
            <a:r>
              <a:rPr lang="en-US" sz="1400" dirty="0"/>
              <a:t>  </a:t>
            </a:r>
            <a:r>
              <a:rPr lang="en-US" sz="1400" dirty="0" smtClean="0"/>
              <a:t>   node </a:t>
            </a:r>
            <a:r>
              <a:rPr lang="en-US" sz="1400" dirty="0"/>
              <a:t>*root; </a:t>
            </a:r>
            <a:endParaRPr lang="en-US" sz="1400" b="0" dirty="0" smtClean="0">
              <a:effectLst/>
            </a:endParaRPr>
          </a:p>
          <a:p>
            <a:pPr marL="0" indent="0">
              <a:buNone/>
            </a:pPr>
            <a:r>
              <a:rPr lang="en-US" sz="1400" dirty="0"/>
              <a:t>public: </a:t>
            </a:r>
            <a:endParaRPr lang="en-US" sz="1400" b="0" dirty="0" smtClean="0">
              <a:effectLst/>
            </a:endParaRPr>
          </a:p>
          <a:p>
            <a:pPr marL="0" indent="0">
              <a:buNone/>
            </a:pPr>
            <a:r>
              <a:rPr lang="en-US" sz="1400" dirty="0" smtClean="0"/>
              <a:t>     </a:t>
            </a:r>
            <a:r>
              <a:rPr lang="en-US" sz="1400" dirty="0" smtClean="0"/>
              <a:t>BinaryTree</a:t>
            </a:r>
            <a:r>
              <a:rPr lang="en-US" sz="1400" dirty="0"/>
              <a:t>() { root=NULL; } </a:t>
            </a:r>
            <a:endParaRPr lang="en-US" sz="1400" b="0" dirty="0" smtClean="0">
              <a:effectLst/>
            </a:endParaRPr>
          </a:p>
          <a:p>
            <a:pPr marL="0" indent="0">
              <a:buNone/>
            </a:pPr>
            <a:r>
              <a:rPr lang="en-US" sz="1400" dirty="0" smtClean="0"/>
              <a:t>	void </a:t>
            </a:r>
            <a:r>
              <a:rPr lang="en-US" sz="1400" dirty="0"/>
              <a:t>print(); </a:t>
            </a:r>
            <a:endParaRPr lang="en-US" sz="1400" b="0" dirty="0" smtClean="0">
              <a:effectLst/>
            </a:endParaRPr>
          </a:p>
          <a:p>
            <a:pPr marL="0" indent="0">
              <a:buNone/>
            </a:pPr>
            <a:r>
              <a:rPr lang="en-US" sz="1400" dirty="0" smtClean="0"/>
              <a:t>	void </a:t>
            </a:r>
            <a:r>
              <a:rPr lang="en-US" sz="1400" dirty="0"/>
              <a:t>assign_code</a:t>
            </a:r>
            <a:r>
              <a:rPr lang="en-US" sz="1400" dirty="0"/>
              <a:t>(</a:t>
            </a:r>
            <a:r>
              <a:rPr lang="en-US" sz="1400" dirty="0"/>
              <a:t>int</a:t>
            </a:r>
            <a:r>
              <a:rPr lang="en-US" sz="1400" dirty="0"/>
              <a:t> i); </a:t>
            </a:r>
            <a:endParaRPr lang="en-US" sz="1400" b="0" dirty="0" smtClean="0">
              <a:effectLst/>
            </a:endParaRPr>
          </a:p>
          <a:p>
            <a:pPr marL="0" indent="0">
              <a:buNone/>
            </a:pPr>
            <a:r>
              <a:rPr lang="en-US" sz="1400" dirty="0"/>
              <a:t> </a:t>
            </a:r>
            <a:r>
              <a:rPr lang="en-US" sz="1400" dirty="0" smtClean="0"/>
              <a:t>	void </a:t>
            </a:r>
            <a:r>
              <a:rPr lang="en-US" sz="1400" dirty="0"/>
              <a:t>print_code</a:t>
            </a:r>
            <a:r>
              <a:rPr lang="en-US" sz="1400" dirty="0"/>
              <a:t>(char c); </a:t>
            </a:r>
            <a:endParaRPr lang="en-US" sz="1400" b="0" dirty="0" smtClean="0">
              <a:effectLst/>
            </a:endParaRPr>
          </a:p>
          <a:p>
            <a:pPr marL="0" indent="0">
              <a:buNone/>
            </a:pPr>
            <a:r>
              <a:rPr lang="en-US" sz="1400" dirty="0"/>
              <a:t> </a:t>
            </a:r>
            <a:r>
              <a:rPr lang="en-US" sz="1400" dirty="0" smtClean="0"/>
              <a:t>	void </a:t>
            </a:r>
            <a:r>
              <a:rPr lang="en-US" sz="1400" dirty="0"/>
              <a:t>encode(</a:t>
            </a:r>
            <a:r>
              <a:rPr lang="en-US" sz="1400" dirty="0"/>
              <a:t>const</a:t>
            </a:r>
            <a:r>
              <a:rPr lang="en-US" sz="1400" dirty="0"/>
              <a:t> char </a:t>
            </a:r>
            <a:r>
              <a:rPr lang="en-US" sz="1400" dirty="0"/>
              <a:t>str</a:t>
            </a:r>
            <a:r>
              <a:rPr lang="en-US" sz="1400" dirty="0"/>
              <a:t>[]); </a:t>
            </a:r>
            <a:endParaRPr lang="en-US" sz="1400" b="0" dirty="0" smtClean="0">
              <a:effectLst/>
            </a:endParaRPr>
          </a:p>
          <a:p>
            <a:pPr marL="0" indent="0">
              <a:buNone/>
            </a:pPr>
            <a:r>
              <a:rPr lang="en-US" sz="1400" dirty="0"/>
              <a:t> </a:t>
            </a:r>
            <a:r>
              <a:rPr lang="en-US" sz="1400" dirty="0" smtClean="0"/>
              <a:t>	void </a:t>
            </a:r>
            <a:r>
              <a:rPr lang="en-US" sz="1400" dirty="0"/>
              <a:t>print_symbol</a:t>
            </a:r>
            <a:r>
              <a:rPr lang="en-US" sz="1400" dirty="0"/>
              <a:t>(char cd[], </a:t>
            </a:r>
            <a:r>
              <a:rPr lang="en-US" sz="1400" dirty="0"/>
              <a:t>int</a:t>
            </a:r>
            <a:r>
              <a:rPr lang="en-US" sz="1400" dirty="0"/>
              <a:t> &amp;f, </a:t>
            </a:r>
            <a:r>
              <a:rPr lang="en-US" sz="1400" dirty="0"/>
              <a:t>int</a:t>
            </a:r>
            <a:r>
              <a:rPr lang="en-US" sz="1400" dirty="0"/>
              <a:t> length); </a:t>
            </a:r>
            <a:endParaRPr lang="en-US" sz="1400" b="0" dirty="0" smtClean="0">
              <a:effectLst/>
            </a:endParaRPr>
          </a:p>
          <a:p>
            <a:pPr marL="0" indent="0">
              <a:buNone/>
            </a:pPr>
            <a:r>
              <a:rPr lang="en-US" sz="1400" dirty="0" smtClean="0"/>
              <a:t>	void </a:t>
            </a:r>
            <a:r>
              <a:rPr lang="en-US" sz="1400" dirty="0"/>
              <a:t>decode(char cd[], </a:t>
            </a:r>
            <a:r>
              <a:rPr lang="en-US" sz="1400" dirty="0"/>
              <a:t>int</a:t>
            </a:r>
            <a:r>
              <a:rPr lang="en-US" sz="1400" dirty="0"/>
              <a:t> size);  </a:t>
            </a:r>
            <a:endParaRPr lang="en-US" sz="1400" b="0" dirty="0" smtClean="0">
              <a:effectLst/>
            </a:endParaRPr>
          </a:p>
          <a:p>
            <a:pPr marL="0" indent="0">
              <a:buNone/>
            </a:pPr>
            <a:r>
              <a:rPr lang="en-US" sz="1400" dirty="0"/>
              <a:t> </a:t>
            </a:r>
            <a:r>
              <a:rPr lang="en-US" sz="1400" dirty="0" smtClean="0"/>
              <a:t>   friend </a:t>
            </a:r>
            <a:r>
              <a:rPr lang="en-US" sz="1400" dirty="0"/>
              <a:t>class </a:t>
            </a:r>
            <a:r>
              <a:rPr lang="en-US" sz="1400" dirty="0"/>
              <a:t>minHeap</a:t>
            </a:r>
            <a:r>
              <a:rPr lang="en-US" sz="1400" dirty="0"/>
              <a:t>; </a:t>
            </a:r>
            <a:endParaRPr lang="en-US" sz="1400" b="0" dirty="0" smtClean="0">
              <a:effectLst/>
            </a:endParaRPr>
          </a:p>
          <a:p>
            <a:pPr marL="0" indent="0">
              <a:buNone/>
            </a:pPr>
            <a:r>
              <a:rPr lang="en-US" sz="1400" dirty="0"/>
              <a:t> </a:t>
            </a:r>
            <a:r>
              <a:rPr lang="en-US" sz="1400" dirty="0" smtClean="0"/>
              <a:t>   friend </a:t>
            </a:r>
            <a:r>
              <a:rPr lang="en-US" sz="1400" dirty="0"/>
              <a:t>class </a:t>
            </a:r>
            <a:r>
              <a:rPr lang="en-US" sz="1400" dirty="0"/>
              <a:t>HuffmanCode</a:t>
            </a:r>
            <a:r>
              <a:rPr lang="en-US" sz="1400" dirty="0"/>
              <a:t>;  </a:t>
            </a:r>
            <a:endParaRPr lang="en-US" sz="1400" b="0" dirty="0" smtClean="0">
              <a:effectLst/>
            </a:endParaRPr>
          </a:p>
          <a:p>
            <a:pPr marL="0" indent="0">
              <a:buNone/>
            </a:pPr>
            <a:r>
              <a:rPr lang="en-US" sz="1400" dirty="0"/>
              <a:t>}; </a:t>
            </a:r>
            <a:r>
              <a:rPr lang="en-US" sz="1400" dirty="0" smtClean="0"/>
              <a:t/>
            </a:r>
            <a:br>
              <a:rPr lang="en-US" sz="1400" dirty="0" smtClean="0"/>
            </a:br>
            <a:endParaRPr lang="en-US" sz="1400" dirty="0" smtClean="0"/>
          </a:p>
          <a:p>
            <a:pPr marL="0" indent="0" algn="ctr">
              <a:buNone/>
            </a:pPr>
            <a:r>
              <a:rPr lang="en-US" sz="1400" b="1" dirty="0" smtClean="0"/>
              <a:t>15</a:t>
            </a:r>
          </a:p>
          <a:p>
            <a:pPr marL="0" indent="0">
              <a:buNone/>
            </a:pPr>
            <a:endParaRPr lang="en-US" sz="1400" b="1" dirty="0"/>
          </a:p>
          <a:p>
            <a:pPr marL="0" indent="0">
              <a:buNone/>
            </a:pPr>
            <a:endParaRPr lang="en-US" sz="1400" b="1" dirty="0"/>
          </a:p>
        </p:txBody>
      </p:sp>
      <p:sp>
        <p:nvSpPr>
          <p:cNvPr id="5" name="Rectangle 1"/>
          <p:cNvSpPr>
            <a:spLocks noChangeArrowheads="1"/>
          </p:cNvSpPr>
          <p:nvPr/>
        </p:nvSpPr>
        <p:spPr bwMode="auto">
          <a:xfrm>
            <a:off x="419893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42286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70000" lnSpcReduction="20000"/>
          </a:bodyPr>
          <a:lstStyle/>
          <a:p>
            <a:pPr marL="0" indent="0">
              <a:buNone/>
            </a:pPr>
            <a:endParaRPr lang="en-US" sz="1400" dirty="0"/>
          </a:p>
          <a:p>
            <a:pPr marL="0" indent="0">
              <a:buNone/>
            </a:pPr>
            <a:r>
              <a:rPr lang="en-US" sz="1800" dirty="0" smtClean="0"/>
              <a:t>class </a:t>
            </a:r>
            <a:r>
              <a:rPr lang="en-US" sz="1800" dirty="0"/>
              <a:t>minHeap</a:t>
            </a:r>
            <a:r>
              <a:rPr lang="en-US" sz="1800" dirty="0"/>
              <a:t> </a:t>
            </a:r>
            <a:endParaRPr lang="en-US" sz="1800" b="0" dirty="0" smtClean="0">
              <a:effectLst/>
            </a:endParaRPr>
          </a:p>
          <a:p>
            <a:pPr marL="0" indent="0">
              <a:buNone/>
            </a:pPr>
            <a:r>
              <a:rPr lang="en-US" sz="1800" dirty="0"/>
              <a:t>{ </a:t>
            </a:r>
            <a:endParaRPr lang="en-US" sz="1800" b="0" dirty="0" smtClean="0">
              <a:effectLst/>
            </a:endParaRPr>
          </a:p>
          <a:p>
            <a:pPr marL="0" indent="0">
              <a:buNone/>
            </a:pPr>
            <a:r>
              <a:rPr lang="en-US" sz="1800" dirty="0"/>
              <a:t> private: </a:t>
            </a:r>
            <a:endParaRPr lang="en-US" sz="1800" b="0" dirty="0" smtClean="0">
              <a:effectLst/>
            </a:endParaRPr>
          </a:p>
          <a:p>
            <a:pPr marL="0" indent="0">
              <a:buNone/>
            </a:pPr>
            <a:r>
              <a:rPr lang="en-US" sz="1800" dirty="0"/>
              <a:t> </a:t>
            </a:r>
            <a:r>
              <a:rPr lang="en-US" sz="1800" dirty="0" smtClean="0"/>
              <a:t>    </a:t>
            </a:r>
            <a:r>
              <a:rPr lang="en-US" sz="1800" dirty="0" smtClean="0"/>
              <a:t>BinaryTree</a:t>
            </a:r>
            <a:r>
              <a:rPr lang="en-US" sz="1800" dirty="0" smtClean="0"/>
              <a:t> </a:t>
            </a:r>
            <a:r>
              <a:rPr lang="en-US" sz="1800" dirty="0"/>
              <a:t>*T; </a:t>
            </a:r>
            <a:r>
              <a:rPr lang="en-US" sz="1800" dirty="0">
                <a:solidFill>
                  <a:srgbClr val="0070C0"/>
                </a:solidFill>
              </a:rPr>
              <a:t>// Array of Binary Trees </a:t>
            </a:r>
            <a:endParaRPr lang="en-US" sz="1800" b="0" dirty="0" smtClean="0">
              <a:solidFill>
                <a:srgbClr val="0070C0"/>
              </a:solidFill>
              <a:effectLst/>
            </a:endParaRPr>
          </a:p>
          <a:p>
            <a:pPr marL="0" indent="0">
              <a:buNone/>
            </a:pPr>
            <a:r>
              <a:rPr lang="en-US" sz="1800" dirty="0"/>
              <a:t> </a:t>
            </a:r>
            <a:r>
              <a:rPr lang="en-US" sz="1800" dirty="0" smtClean="0"/>
              <a:t>	</a:t>
            </a:r>
            <a:r>
              <a:rPr lang="en-US" sz="1800" dirty="0" smtClean="0"/>
              <a:t>int</a:t>
            </a:r>
            <a:r>
              <a:rPr lang="en-US" sz="1800" dirty="0" smtClean="0"/>
              <a:t> </a:t>
            </a:r>
            <a:r>
              <a:rPr lang="en-US" sz="1800" dirty="0"/>
              <a:t>n; </a:t>
            </a:r>
            <a:r>
              <a:rPr lang="en-US" sz="1800" dirty="0">
                <a:solidFill>
                  <a:srgbClr val="0070C0"/>
                </a:solidFill>
              </a:rPr>
              <a:t>// Number of symbols </a:t>
            </a:r>
            <a:endParaRPr lang="en-US" sz="1800" b="0" dirty="0" smtClean="0">
              <a:solidFill>
                <a:srgbClr val="0070C0"/>
              </a:solidFill>
              <a:effectLst/>
            </a:endParaRPr>
          </a:p>
          <a:p>
            <a:pPr marL="0" indent="0">
              <a:buNone/>
            </a:pPr>
            <a:r>
              <a:rPr lang="en-US" sz="1800" dirty="0"/>
              <a:t> public: </a:t>
            </a:r>
            <a:endParaRPr lang="en-US" sz="1800" b="0" dirty="0" smtClean="0">
              <a:effectLst/>
            </a:endParaRPr>
          </a:p>
          <a:p>
            <a:pPr marL="0" indent="0">
              <a:buNone/>
            </a:pPr>
            <a:r>
              <a:rPr lang="en-US" sz="1800" dirty="0"/>
              <a:t> </a:t>
            </a:r>
            <a:r>
              <a:rPr lang="en-US" sz="1800" dirty="0" smtClean="0"/>
              <a:t>    </a:t>
            </a:r>
            <a:r>
              <a:rPr lang="en-US" sz="1800" dirty="0" smtClean="0"/>
              <a:t>minHeap</a:t>
            </a:r>
            <a:r>
              <a:rPr lang="en-US" sz="1800" dirty="0"/>
              <a:t>(); </a:t>
            </a:r>
            <a:endParaRPr lang="en-US" sz="1800" b="0" dirty="0" smtClean="0">
              <a:effectLst/>
            </a:endParaRPr>
          </a:p>
          <a:p>
            <a:pPr marL="0" indent="0">
              <a:buNone/>
            </a:pPr>
            <a:r>
              <a:rPr lang="en-US" sz="1800" dirty="0"/>
              <a:t> </a:t>
            </a:r>
            <a:r>
              <a:rPr lang="en-US" sz="1800" dirty="0" smtClean="0"/>
              <a:t>	void </a:t>
            </a:r>
            <a:r>
              <a:rPr lang="en-US" sz="1800" dirty="0"/>
              <a:t>heapify(</a:t>
            </a:r>
            <a:r>
              <a:rPr lang="en-US" sz="1800" dirty="0"/>
              <a:t>int</a:t>
            </a:r>
            <a:r>
              <a:rPr lang="en-US" sz="1800" dirty="0"/>
              <a:t> i);  </a:t>
            </a:r>
            <a:endParaRPr lang="en-US" sz="1800" b="0" dirty="0" smtClean="0">
              <a:effectLst/>
            </a:endParaRPr>
          </a:p>
          <a:p>
            <a:pPr marL="0" indent="0">
              <a:buNone/>
            </a:pPr>
            <a:r>
              <a:rPr lang="en-US" sz="1800" dirty="0"/>
              <a:t> </a:t>
            </a:r>
            <a:r>
              <a:rPr lang="en-US" sz="1800" dirty="0" smtClean="0"/>
              <a:t>    </a:t>
            </a:r>
            <a:r>
              <a:rPr lang="en-US" sz="1800" dirty="0" smtClean="0"/>
              <a:t>BinaryTree</a:t>
            </a:r>
            <a:r>
              <a:rPr lang="en-US" sz="1800" dirty="0" smtClean="0"/>
              <a:t> </a:t>
            </a:r>
            <a:r>
              <a:rPr lang="en-US" sz="1800" dirty="0"/>
              <a:t>dequeue</a:t>
            </a:r>
            <a:r>
              <a:rPr lang="en-US" sz="1800" dirty="0"/>
              <a:t>(); </a:t>
            </a:r>
            <a:r>
              <a:rPr lang="en-US" sz="1800" dirty="0">
                <a:solidFill>
                  <a:srgbClr val="0070C0"/>
                </a:solidFill>
              </a:rPr>
              <a:t>// Returns the first Binary Tree of the min heap and  // then heapify the array of Binary trees </a:t>
            </a:r>
            <a:r>
              <a:rPr lang="en-US" sz="1800" dirty="0" smtClean="0">
                <a:solidFill>
                  <a:srgbClr val="0070C0"/>
                </a:solidFill>
              </a:rPr>
              <a:t>   		   in order </a:t>
            </a:r>
            <a:r>
              <a:rPr lang="en-US" sz="1800" dirty="0">
                <a:solidFill>
                  <a:srgbClr val="0070C0"/>
                </a:solidFill>
              </a:rPr>
              <a:t>of the  //frequencies of their root nodes. </a:t>
            </a:r>
            <a:endParaRPr lang="en-US" sz="1800" b="0" dirty="0" smtClean="0">
              <a:solidFill>
                <a:srgbClr val="0070C0"/>
              </a:solidFill>
              <a:effectLst/>
            </a:endParaRPr>
          </a:p>
          <a:p>
            <a:pPr marL="0" indent="0">
              <a:buNone/>
            </a:pPr>
            <a:r>
              <a:rPr lang="en-US" sz="1800" dirty="0"/>
              <a:t> </a:t>
            </a:r>
            <a:r>
              <a:rPr lang="en-US" sz="1800" dirty="0" smtClean="0"/>
              <a:t>	void </a:t>
            </a:r>
            <a:r>
              <a:rPr lang="en-US" sz="1800" dirty="0"/>
              <a:t>enqueue</a:t>
            </a:r>
            <a:r>
              <a:rPr lang="en-US" sz="1800" dirty="0"/>
              <a:t>(</a:t>
            </a:r>
            <a:r>
              <a:rPr lang="en-US" sz="1800" dirty="0"/>
              <a:t>BinaryTree</a:t>
            </a:r>
            <a:r>
              <a:rPr lang="en-US" sz="1800" dirty="0"/>
              <a:t> b); </a:t>
            </a:r>
            <a:r>
              <a:rPr lang="en-US" sz="1800" dirty="0">
                <a:solidFill>
                  <a:srgbClr val="0070C0"/>
                </a:solidFill>
              </a:rPr>
              <a:t>// To insert another Binary tree  // and then heapify the array of Binary </a:t>
            </a:r>
            <a:r>
              <a:rPr lang="en-US" sz="1800" dirty="0" smtClean="0">
                <a:solidFill>
                  <a:srgbClr val="0070C0"/>
                </a:solidFill>
              </a:rPr>
              <a:t>			         trees</a:t>
            </a:r>
            <a:r>
              <a:rPr lang="en-US" sz="1800" dirty="0">
                <a:solidFill>
                  <a:srgbClr val="0070C0"/>
                </a:solidFill>
              </a:rPr>
              <a:t>  </a:t>
            </a:r>
            <a:endParaRPr lang="en-US" sz="1800" b="0" dirty="0" smtClean="0">
              <a:solidFill>
                <a:srgbClr val="0070C0"/>
              </a:solidFill>
              <a:effectLst/>
            </a:endParaRPr>
          </a:p>
          <a:p>
            <a:pPr marL="0" indent="0">
              <a:buNone/>
            </a:pPr>
            <a:r>
              <a:rPr lang="en-US" sz="1800" dirty="0"/>
              <a:t> </a:t>
            </a:r>
            <a:r>
              <a:rPr lang="en-US" sz="1800" dirty="0" smtClean="0"/>
              <a:t>	void </a:t>
            </a:r>
            <a:r>
              <a:rPr lang="en-US" sz="1800" dirty="0"/>
              <a:t>print();  </a:t>
            </a:r>
            <a:endParaRPr lang="en-US" sz="1800" b="0" dirty="0" smtClean="0">
              <a:effectLst/>
            </a:endParaRPr>
          </a:p>
          <a:p>
            <a:pPr marL="0" indent="0">
              <a:buNone/>
            </a:pPr>
            <a:r>
              <a:rPr lang="en-US" sz="1800" dirty="0"/>
              <a:t> friend class </a:t>
            </a:r>
            <a:r>
              <a:rPr lang="en-US" sz="1800" dirty="0"/>
              <a:t>HuffmanCode</a:t>
            </a:r>
            <a:r>
              <a:rPr lang="en-US" sz="1800" dirty="0"/>
              <a:t>;  </a:t>
            </a:r>
            <a:endParaRPr lang="en-US" sz="1800" b="0" dirty="0" smtClean="0">
              <a:effectLst/>
            </a:endParaRPr>
          </a:p>
          <a:p>
            <a:pPr marL="0" indent="0">
              <a:buNone/>
            </a:pPr>
            <a:r>
              <a:rPr lang="en-US" sz="1800" dirty="0"/>
              <a:t>};</a:t>
            </a:r>
            <a:endParaRPr lang="en-US" sz="1800" b="0" dirty="0" smtClean="0">
              <a:effectLst/>
            </a:endParaRPr>
          </a:p>
          <a:p>
            <a:pPr marL="0" indent="0">
              <a:buNone/>
            </a:pPr>
            <a:r>
              <a:rPr lang="en-US" sz="1800" dirty="0"/>
              <a:t>class </a:t>
            </a:r>
            <a:r>
              <a:rPr lang="en-US" sz="1800" dirty="0"/>
              <a:t>HuffmanCode</a:t>
            </a:r>
            <a:r>
              <a:rPr lang="en-US" sz="1800" dirty="0"/>
              <a:t>  </a:t>
            </a:r>
            <a:endParaRPr lang="en-US" sz="1800" b="0" dirty="0" smtClean="0">
              <a:effectLst/>
            </a:endParaRPr>
          </a:p>
          <a:p>
            <a:pPr marL="0" indent="0">
              <a:buNone/>
            </a:pPr>
            <a:r>
              <a:rPr lang="en-US" sz="1800" dirty="0"/>
              <a:t>{ </a:t>
            </a:r>
            <a:endParaRPr lang="en-US" sz="1800" b="0" dirty="0" smtClean="0">
              <a:effectLst/>
            </a:endParaRPr>
          </a:p>
          <a:p>
            <a:pPr marL="0" indent="0">
              <a:buNone/>
            </a:pPr>
            <a:r>
              <a:rPr lang="en-US" sz="1800" dirty="0"/>
              <a:t> private: </a:t>
            </a:r>
            <a:endParaRPr lang="en-US" sz="1800" b="0" dirty="0" smtClean="0">
              <a:effectLst/>
            </a:endParaRPr>
          </a:p>
          <a:p>
            <a:pPr marL="0" indent="0">
              <a:buNone/>
            </a:pPr>
            <a:r>
              <a:rPr lang="en-US" sz="1800" dirty="0" smtClean="0"/>
              <a:t>   </a:t>
            </a:r>
            <a:r>
              <a:rPr lang="en-US" sz="1800" dirty="0"/>
              <a:t> </a:t>
            </a:r>
            <a:r>
              <a:rPr lang="en-US" sz="1800" dirty="0"/>
              <a:t>BinaryTree</a:t>
            </a:r>
            <a:r>
              <a:rPr lang="en-US" sz="1800" dirty="0"/>
              <a:t> </a:t>
            </a:r>
            <a:r>
              <a:rPr lang="en-US" sz="1800" dirty="0"/>
              <a:t>HuffmanTree</a:t>
            </a:r>
            <a:r>
              <a:rPr lang="en-US" sz="1800" dirty="0"/>
              <a:t>; </a:t>
            </a:r>
            <a:r>
              <a:rPr lang="en-US" sz="1800" dirty="0">
                <a:solidFill>
                  <a:srgbClr val="0070C0"/>
                </a:solidFill>
              </a:rPr>
              <a:t>// (a minimum weighted external path length tree) </a:t>
            </a:r>
            <a:r>
              <a:rPr lang="en-US" sz="1800" dirty="0"/>
              <a:t> </a:t>
            </a:r>
            <a:endParaRPr lang="en-US" sz="1800" dirty="0" smtClean="0"/>
          </a:p>
          <a:p>
            <a:pPr marL="0" indent="0">
              <a:buNone/>
            </a:pPr>
            <a:r>
              <a:rPr lang="en-US" sz="1800" dirty="0"/>
              <a:t> </a:t>
            </a:r>
            <a:r>
              <a:rPr lang="en-US" sz="1800" dirty="0" smtClean="0"/>
              <a:t>public</a:t>
            </a:r>
            <a:r>
              <a:rPr lang="en-US" sz="1800" dirty="0"/>
              <a:t>: </a:t>
            </a:r>
            <a:endParaRPr lang="en-US" sz="1800" b="0" dirty="0" smtClean="0">
              <a:effectLst/>
            </a:endParaRPr>
          </a:p>
          <a:p>
            <a:pPr marL="0" indent="0">
              <a:buNone/>
            </a:pPr>
            <a:r>
              <a:rPr lang="en-US" sz="1800" dirty="0" smtClean="0"/>
              <a:t>   </a:t>
            </a:r>
            <a:r>
              <a:rPr lang="en-US" sz="1800" dirty="0"/>
              <a:t> </a:t>
            </a:r>
            <a:r>
              <a:rPr lang="en-US" sz="1800" dirty="0"/>
              <a:t>HuffmanCode</a:t>
            </a:r>
            <a:r>
              <a:rPr lang="en-US" sz="1800" dirty="0"/>
              <a:t>();  </a:t>
            </a:r>
            <a:endParaRPr lang="en-US" sz="1800" b="0" dirty="0" smtClean="0">
              <a:effectLst/>
            </a:endParaRPr>
          </a:p>
          <a:p>
            <a:pPr marL="0" indent="0">
              <a:buNone/>
            </a:pPr>
            <a:r>
              <a:rPr lang="en-US" sz="1800" dirty="0"/>
              <a:t>}; </a:t>
            </a:r>
            <a:endParaRPr lang="en-US" sz="1800" b="0" dirty="0" smtClean="0">
              <a:effectLst/>
            </a:endParaRPr>
          </a:p>
          <a:p>
            <a:pPr marL="0" indent="0">
              <a:buNone/>
            </a:pPr>
            <a:r>
              <a:rPr lang="en-US" sz="1800" dirty="0"/>
              <a:t>HuffmanCode</a:t>
            </a:r>
            <a:r>
              <a:rPr lang="en-US" sz="1800" dirty="0"/>
              <a:t>::</a:t>
            </a:r>
            <a:r>
              <a:rPr lang="en-US" sz="1800" dirty="0"/>
              <a:t>HuffmanCode</a:t>
            </a:r>
            <a:r>
              <a:rPr lang="en-US" sz="1800" dirty="0"/>
              <a:t>() </a:t>
            </a:r>
            <a:endParaRPr lang="en-US" sz="1800" b="0" dirty="0" smtClean="0">
              <a:effectLst/>
            </a:endParaRPr>
          </a:p>
          <a:p>
            <a:pPr marL="0" indent="0">
              <a:buNone/>
            </a:pPr>
            <a:r>
              <a:rPr lang="en-US" sz="1800" dirty="0"/>
              <a:t>{ </a:t>
            </a:r>
            <a:endParaRPr lang="en-US" sz="1800" b="0" dirty="0" smtClean="0">
              <a:effectLst/>
            </a:endParaRPr>
          </a:p>
          <a:p>
            <a:pPr marL="0" indent="0">
              <a:buNone/>
            </a:pPr>
            <a:r>
              <a:rPr lang="en-US" sz="1800" dirty="0" smtClean="0"/>
              <a:t>	</a:t>
            </a:r>
            <a:r>
              <a:rPr lang="en-US" sz="1800" dirty="0" smtClean="0"/>
              <a:t>minHeap</a:t>
            </a:r>
            <a:r>
              <a:rPr lang="en-US" sz="1800" dirty="0" smtClean="0"/>
              <a:t> </a:t>
            </a:r>
            <a:r>
              <a:rPr lang="en-US" sz="1800" dirty="0"/>
              <a:t>Heap; </a:t>
            </a:r>
            <a:endParaRPr lang="en-US" sz="1800" b="0" dirty="0" smtClean="0">
              <a:effectLst/>
            </a:endParaRPr>
          </a:p>
          <a:p>
            <a:pPr marL="0" indent="0">
              <a:buNone/>
            </a:pPr>
            <a:r>
              <a:rPr lang="en-US" sz="1800" dirty="0" smtClean="0"/>
              <a:t>	</a:t>
            </a:r>
            <a:r>
              <a:rPr lang="en-US" sz="1800" dirty="0" smtClean="0">
                <a:solidFill>
                  <a:srgbClr val="0070C0"/>
                </a:solidFill>
              </a:rPr>
              <a:t>// </a:t>
            </a:r>
            <a:r>
              <a:rPr lang="en-US" sz="1800" dirty="0">
                <a:solidFill>
                  <a:srgbClr val="0070C0"/>
                </a:solidFill>
              </a:rPr>
              <a:t>Huffman Tree is build from bottom to top. </a:t>
            </a:r>
            <a:endParaRPr lang="en-US" sz="1800" b="0" dirty="0" smtClean="0">
              <a:solidFill>
                <a:srgbClr val="0070C0"/>
              </a:solidFill>
              <a:effectLst/>
            </a:endParaRPr>
          </a:p>
          <a:p>
            <a:pPr marL="0" indent="0">
              <a:buNone/>
            </a:pPr>
            <a:r>
              <a:rPr lang="en-US" sz="1800" dirty="0" smtClean="0">
                <a:solidFill>
                  <a:srgbClr val="0070C0"/>
                </a:solidFill>
              </a:rPr>
              <a:t>	// </a:t>
            </a:r>
            <a:r>
              <a:rPr lang="en-US" sz="1800" dirty="0">
                <a:solidFill>
                  <a:srgbClr val="0070C0"/>
                </a:solidFill>
              </a:rPr>
              <a:t>The symbols with lowest frequency are at the bottom of the tree  // that leads to longer codes for </a:t>
            </a:r>
            <a:r>
              <a:rPr lang="en-US" sz="1800" dirty="0" smtClean="0">
                <a:solidFill>
                  <a:srgbClr val="0070C0"/>
                </a:solidFill>
              </a:rPr>
              <a:t>          lower </a:t>
            </a:r>
            <a:r>
              <a:rPr lang="en-US" sz="1800" dirty="0">
                <a:solidFill>
                  <a:srgbClr val="0070C0"/>
                </a:solidFill>
              </a:rPr>
              <a:t>frequency symbols and  </a:t>
            </a:r>
            <a:r>
              <a:rPr lang="en-US" sz="1800" dirty="0" smtClean="0">
                <a:solidFill>
                  <a:srgbClr val="0070C0"/>
                </a:solidFill>
              </a:rPr>
              <a:t>// </a:t>
            </a:r>
            <a:r>
              <a:rPr lang="en-US" sz="1800" dirty="0">
                <a:solidFill>
                  <a:srgbClr val="0070C0"/>
                </a:solidFill>
              </a:rPr>
              <a:t>shorter codes for higher frequency symbol giving OPTIMAL code length. </a:t>
            </a:r>
            <a:endParaRPr lang="en-US" sz="1800" dirty="0" smtClean="0">
              <a:solidFill>
                <a:srgbClr val="0070C0"/>
              </a:solidFill>
            </a:endParaRPr>
          </a:p>
          <a:p>
            <a:pPr marL="0" indent="0">
              <a:buNone/>
            </a:pPr>
            <a:r>
              <a:rPr lang="en-US" sz="1800" dirty="0" smtClean="0"/>
              <a:t>	while </a:t>
            </a:r>
            <a:r>
              <a:rPr lang="en-US" sz="1800" dirty="0"/>
              <a:t>(</a:t>
            </a:r>
            <a:r>
              <a:rPr lang="en-US" sz="1800" dirty="0"/>
              <a:t>Heap.T</a:t>
            </a:r>
            <a:r>
              <a:rPr lang="en-US" sz="1800" dirty="0"/>
              <a:t>[0].root-&gt;</a:t>
            </a:r>
            <a:r>
              <a:rPr lang="en-US" sz="1800" dirty="0"/>
              <a:t>freq</a:t>
            </a:r>
            <a:r>
              <a:rPr lang="en-US" sz="1800" dirty="0"/>
              <a:t>&gt;1) </a:t>
            </a:r>
            <a:endParaRPr lang="en-US" sz="1800" dirty="0" smtClean="0"/>
          </a:p>
          <a:p>
            <a:pPr marL="0" indent="0">
              <a:buNone/>
            </a:pPr>
            <a:r>
              <a:rPr lang="en-US" sz="1800" dirty="0" smtClean="0"/>
              <a:t>	{</a:t>
            </a:r>
          </a:p>
          <a:p>
            <a:pPr marL="0" indent="0">
              <a:buNone/>
            </a:pPr>
            <a:endParaRPr lang="en-US" sz="1800" b="1" dirty="0"/>
          </a:p>
          <a:p>
            <a:pPr marL="0" indent="0" algn="ctr">
              <a:buNone/>
            </a:pPr>
            <a:r>
              <a:rPr lang="en-US" sz="1800" b="1" dirty="0" smtClean="0"/>
              <a:t>16</a:t>
            </a:r>
            <a:endParaRPr lang="en-US" sz="1800" dirty="0"/>
          </a:p>
        </p:txBody>
      </p:sp>
    </p:spTree>
    <p:extLst>
      <p:ext uri="{BB962C8B-B14F-4D97-AF65-F5344CB8AC3E}">
        <p14:creationId xmlns:p14="http://schemas.microsoft.com/office/powerpoint/2010/main" val="1649015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lnSpcReduction="10000"/>
          </a:bodyPr>
          <a:lstStyle/>
          <a:p>
            <a:pPr marL="0" indent="0">
              <a:buNone/>
            </a:pPr>
            <a:r>
              <a:rPr lang="en-US" sz="1400" dirty="0" smtClean="0"/>
              <a:t>	</a:t>
            </a:r>
            <a:r>
              <a:rPr lang="en-US" sz="1400" dirty="0" smtClean="0">
                <a:solidFill>
                  <a:srgbClr val="0070C0"/>
                </a:solidFill>
              </a:rPr>
              <a:t>// </a:t>
            </a:r>
            <a:r>
              <a:rPr lang="en-US" sz="1400" dirty="0">
                <a:solidFill>
                  <a:srgbClr val="0070C0"/>
                </a:solidFill>
              </a:rPr>
              <a:t>The first two trees with min. priority (i.e. frequency) are taken and </a:t>
            </a:r>
            <a:endParaRPr lang="en-US" sz="1400" b="0" dirty="0" smtClean="0">
              <a:solidFill>
                <a:srgbClr val="0070C0"/>
              </a:solidFill>
              <a:effectLst/>
            </a:endParaRPr>
          </a:p>
          <a:p>
            <a:pPr marL="0" indent="0">
              <a:buNone/>
            </a:pPr>
            <a:r>
              <a:rPr lang="en-US" sz="1400" dirty="0" smtClean="0"/>
              <a:t>	</a:t>
            </a:r>
            <a:r>
              <a:rPr lang="en-US" sz="1400" dirty="0" smtClean="0"/>
              <a:t>BinaryTree</a:t>
            </a:r>
            <a:r>
              <a:rPr lang="en-US" sz="1400" dirty="0" smtClean="0"/>
              <a:t> </a:t>
            </a:r>
            <a:r>
              <a:rPr lang="en-US" sz="1400" dirty="0"/>
              <a:t>l=</a:t>
            </a:r>
            <a:r>
              <a:rPr lang="en-US" sz="1400" dirty="0"/>
              <a:t>Heap.dequeue</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a:t>
            </a:r>
            <a:r>
              <a:rPr lang="en-US" sz="1400" dirty="0"/>
              <a:t>nAfter</a:t>
            </a:r>
            <a:r>
              <a:rPr lang="en-US" sz="1400" dirty="0"/>
              <a:t> </a:t>
            </a:r>
            <a:r>
              <a:rPr lang="en-US" sz="1400" dirty="0"/>
              <a:t>dequeueing</a:t>
            </a:r>
            <a:r>
              <a:rPr lang="en-US" sz="1400" dirty="0"/>
              <a:t> "&lt;&lt;</a:t>
            </a:r>
            <a:r>
              <a:rPr lang="en-US" sz="1400" dirty="0"/>
              <a:t>l.root</a:t>
            </a:r>
            <a:r>
              <a:rPr lang="en-US" sz="1400" dirty="0"/>
              <a:t>-&gt;</a:t>
            </a:r>
            <a:r>
              <a:rPr lang="en-US" sz="1400" dirty="0"/>
              <a:t>freq</a:t>
            </a:r>
            <a:r>
              <a:rPr lang="en-US" sz="1400" dirty="0"/>
              <a:t>&lt;&lt;</a:t>
            </a:r>
            <a:r>
              <a:rPr lang="en-US" sz="1400" dirty="0"/>
              <a:t>endl</a:t>
            </a:r>
            <a:r>
              <a:rPr lang="en-US" sz="1400" dirty="0"/>
              <a:t>; </a:t>
            </a:r>
            <a:endParaRPr lang="en-US" sz="1400" b="0" dirty="0" smtClean="0">
              <a:effectLst/>
            </a:endParaRPr>
          </a:p>
          <a:p>
            <a:pPr marL="0" indent="0">
              <a:buNone/>
            </a:pPr>
            <a:r>
              <a:rPr lang="en-US" sz="1400" dirty="0" smtClean="0"/>
              <a:t>	</a:t>
            </a:r>
            <a:r>
              <a:rPr lang="en-US" sz="1400" dirty="0" smtClean="0"/>
              <a:t>Heap.print</a:t>
            </a:r>
            <a:r>
              <a:rPr lang="en-US" sz="1400" dirty="0"/>
              <a:t>(); </a:t>
            </a:r>
            <a:endParaRPr lang="en-US" sz="1400" b="0" dirty="0" smtClean="0">
              <a:effectLst/>
            </a:endParaRPr>
          </a:p>
          <a:p>
            <a:pPr marL="0" indent="0">
              <a:buNone/>
            </a:pPr>
            <a:r>
              <a:rPr lang="en-US" sz="1400" dirty="0" smtClean="0"/>
              <a:t>	</a:t>
            </a:r>
            <a:r>
              <a:rPr lang="en-US" sz="1400" dirty="0" smtClean="0"/>
              <a:t>BinaryTree</a:t>
            </a:r>
            <a:r>
              <a:rPr lang="en-US" sz="1400" dirty="0" smtClean="0"/>
              <a:t> </a:t>
            </a:r>
            <a:r>
              <a:rPr lang="en-US" sz="1400" dirty="0"/>
              <a:t>r=</a:t>
            </a:r>
            <a:r>
              <a:rPr lang="en-US" sz="1400" dirty="0"/>
              <a:t>Heap.dequeue</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a:t>
            </a:r>
            <a:r>
              <a:rPr lang="en-US" sz="1400" dirty="0"/>
              <a:t>nAfter</a:t>
            </a:r>
            <a:r>
              <a:rPr lang="en-US" sz="1400" dirty="0"/>
              <a:t> </a:t>
            </a:r>
            <a:r>
              <a:rPr lang="en-US" sz="1400" dirty="0"/>
              <a:t>dequeueing</a:t>
            </a:r>
            <a:r>
              <a:rPr lang="en-US" sz="1400" dirty="0"/>
              <a:t> "&lt;&lt;</a:t>
            </a:r>
            <a:r>
              <a:rPr lang="en-US" sz="1400" dirty="0"/>
              <a:t>r.root</a:t>
            </a:r>
            <a:r>
              <a:rPr lang="en-US" sz="1400" dirty="0"/>
              <a:t>-&gt;</a:t>
            </a:r>
            <a:r>
              <a:rPr lang="en-US" sz="1400" dirty="0"/>
              <a:t>freq</a:t>
            </a:r>
            <a:r>
              <a:rPr lang="en-US" sz="1400" dirty="0"/>
              <a:t>&lt;&lt;</a:t>
            </a:r>
            <a:r>
              <a:rPr lang="en-US" sz="1400" dirty="0"/>
              <a:t>endl</a:t>
            </a:r>
            <a:r>
              <a:rPr lang="en-US" sz="1400" dirty="0"/>
              <a:t>; </a:t>
            </a:r>
            <a:endParaRPr lang="en-US" sz="1400" b="0" dirty="0" smtClean="0">
              <a:effectLst/>
            </a:endParaRPr>
          </a:p>
          <a:p>
            <a:pPr marL="0" indent="0">
              <a:buNone/>
            </a:pPr>
            <a:r>
              <a:rPr lang="en-US" sz="1400" dirty="0" smtClean="0"/>
              <a:t>	</a:t>
            </a:r>
            <a:r>
              <a:rPr lang="en-US" sz="1400" dirty="0" smtClean="0"/>
              <a:t>Heap.print</a:t>
            </a:r>
            <a:r>
              <a:rPr lang="en-US" sz="1400" dirty="0"/>
              <a:t>(); </a:t>
            </a:r>
            <a:endParaRPr lang="en-US" sz="1400" b="0" dirty="0" smtClean="0">
              <a:effectLst/>
            </a:endParaRPr>
          </a:p>
          <a:p>
            <a:pPr marL="0" indent="0">
              <a:buNone/>
            </a:pPr>
            <a:r>
              <a:rPr lang="en-US" sz="1400" dirty="0" smtClean="0"/>
              <a:t>	</a:t>
            </a:r>
            <a:r>
              <a:rPr lang="en-US" sz="1400" dirty="0" smtClean="0">
                <a:solidFill>
                  <a:srgbClr val="0070C0"/>
                </a:solidFill>
              </a:rPr>
              <a:t>// </a:t>
            </a:r>
            <a:r>
              <a:rPr lang="en-US" sz="1400" dirty="0">
                <a:solidFill>
                  <a:srgbClr val="0070C0"/>
                </a:solidFill>
              </a:rPr>
              <a:t>a new tree is constructed taking the above trees as left and right sub-trees  // with the </a:t>
            </a:r>
            <a:r>
              <a:rPr lang="en-US" sz="1400" dirty="0" smtClean="0">
                <a:solidFill>
                  <a:srgbClr val="0070C0"/>
                </a:solidFill>
              </a:rPr>
              <a:t>	frequency </a:t>
            </a:r>
            <a:r>
              <a:rPr lang="en-US" sz="1400" dirty="0">
                <a:solidFill>
                  <a:srgbClr val="0070C0"/>
                </a:solidFill>
              </a:rPr>
              <a:t>of root node as the sum of frequencies of left &amp; right child. </a:t>
            </a:r>
            <a:endParaRPr lang="en-US" sz="1400" dirty="0" smtClean="0">
              <a:solidFill>
                <a:srgbClr val="0070C0"/>
              </a:solidFill>
            </a:endParaRPr>
          </a:p>
          <a:p>
            <a:pPr marL="0" indent="0">
              <a:buNone/>
            </a:pPr>
            <a:r>
              <a:rPr lang="en-US" sz="1400" dirty="0"/>
              <a:t>	</a:t>
            </a:r>
            <a:r>
              <a:rPr lang="en-US" sz="1400" dirty="0" smtClean="0"/>
              <a:t>HuffmanTree.root</a:t>
            </a:r>
            <a:r>
              <a:rPr lang="en-US" sz="1400" dirty="0" smtClean="0"/>
              <a:t> = new 	node</a:t>
            </a:r>
            <a:r>
              <a:rPr lang="en-US" sz="1400" dirty="0"/>
              <a:t>; </a:t>
            </a:r>
            <a:endParaRPr lang="en-US" sz="1400" b="0" dirty="0" smtClean="0">
              <a:effectLst/>
            </a:endParaRPr>
          </a:p>
          <a:p>
            <a:pPr marL="0" indent="0">
              <a:buNone/>
            </a:pPr>
            <a:r>
              <a:rPr lang="en-US" sz="1400" dirty="0" smtClean="0"/>
              <a:t>	</a:t>
            </a:r>
            <a:r>
              <a:rPr lang="en-US" sz="1400" dirty="0" smtClean="0"/>
              <a:t>HuffmanTree.root</a:t>
            </a:r>
            <a:r>
              <a:rPr lang="en-US" sz="1400" dirty="0" smtClean="0"/>
              <a:t>-</a:t>
            </a:r>
            <a:r>
              <a:rPr lang="en-US" sz="1400" dirty="0"/>
              <a:t>&gt;info='\0'; </a:t>
            </a:r>
            <a:endParaRPr lang="en-US" sz="1400" b="0" dirty="0" smtClean="0">
              <a:effectLst/>
            </a:endParaRPr>
          </a:p>
          <a:p>
            <a:pPr marL="0" indent="0">
              <a:buNone/>
            </a:pPr>
            <a:r>
              <a:rPr lang="en-US" sz="1400" dirty="0" smtClean="0"/>
              <a:t>	</a:t>
            </a:r>
            <a:r>
              <a:rPr lang="en-US" sz="1400" dirty="0" smtClean="0"/>
              <a:t>HuffmanTree.root</a:t>
            </a:r>
            <a:r>
              <a:rPr lang="en-US" sz="1400" dirty="0" smtClean="0"/>
              <a:t>-</a:t>
            </a:r>
            <a:r>
              <a:rPr lang="en-US" sz="1400" dirty="0"/>
              <a:t>&gt;</a:t>
            </a:r>
            <a:r>
              <a:rPr lang="en-US" sz="1400" dirty="0"/>
              <a:t>freq</a:t>
            </a:r>
            <a:r>
              <a:rPr lang="en-US" sz="1400" dirty="0"/>
              <a:t>=</a:t>
            </a:r>
            <a:r>
              <a:rPr lang="en-US" sz="1400" dirty="0"/>
              <a:t>l.root</a:t>
            </a:r>
            <a:r>
              <a:rPr lang="en-US" sz="1400" dirty="0"/>
              <a:t>-&gt;</a:t>
            </a:r>
            <a:r>
              <a:rPr lang="en-US" sz="1400" dirty="0"/>
              <a:t>freq</a:t>
            </a:r>
            <a:r>
              <a:rPr lang="en-US" sz="1400" dirty="0"/>
              <a:t> + </a:t>
            </a:r>
            <a:r>
              <a:rPr lang="en-US" sz="1400" dirty="0"/>
              <a:t>r.root</a:t>
            </a:r>
            <a:r>
              <a:rPr lang="en-US" sz="1400" dirty="0"/>
              <a:t>-&gt;</a:t>
            </a:r>
            <a:r>
              <a:rPr lang="en-US" sz="1400" dirty="0"/>
              <a:t>freq</a:t>
            </a:r>
            <a:r>
              <a:rPr lang="en-US" sz="1400" dirty="0"/>
              <a:t>; </a:t>
            </a:r>
            <a:endParaRPr lang="en-US" sz="1400" b="0" dirty="0" smtClean="0">
              <a:effectLst/>
            </a:endParaRPr>
          </a:p>
          <a:p>
            <a:pPr marL="0" indent="0">
              <a:buNone/>
            </a:pPr>
            <a:r>
              <a:rPr lang="en-US" sz="1400" dirty="0" smtClean="0"/>
              <a:t>	</a:t>
            </a:r>
            <a:r>
              <a:rPr lang="en-US" sz="1400" dirty="0" smtClean="0"/>
              <a:t>HuffmanTree.root</a:t>
            </a:r>
            <a:r>
              <a:rPr lang="en-US" sz="1400" dirty="0" smtClean="0"/>
              <a:t>-</a:t>
            </a:r>
            <a:r>
              <a:rPr lang="en-US" sz="1400" dirty="0"/>
              <a:t>&gt;</a:t>
            </a:r>
            <a:r>
              <a:rPr lang="en-US" sz="1400" dirty="0"/>
              <a:t>Llink</a:t>
            </a:r>
            <a:r>
              <a:rPr lang="en-US" sz="1400" dirty="0"/>
              <a:t>=</a:t>
            </a:r>
            <a:r>
              <a:rPr lang="en-US" sz="1400" dirty="0"/>
              <a:t>l.root</a:t>
            </a:r>
            <a:r>
              <a:rPr lang="en-US" sz="1400" dirty="0"/>
              <a:t>; </a:t>
            </a:r>
            <a:endParaRPr lang="en-US" sz="1400" b="0" dirty="0" smtClean="0">
              <a:effectLst/>
            </a:endParaRPr>
          </a:p>
          <a:p>
            <a:pPr marL="0" indent="0">
              <a:buNone/>
            </a:pPr>
            <a:r>
              <a:rPr lang="en-US" sz="1400" dirty="0" smtClean="0"/>
              <a:t>	</a:t>
            </a:r>
            <a:r>
              <a:rPr lang="en-US" sz="1400" dirty="0" smtClean="0"/>
              <a:t>HuffmanTree.root</a:t>
            </a:r>
            <a:r>
              <a:rPr lang="en-US" sz="1400" dirty="0" smtClean="0"/>
              <a:t>-</a:t>
            </a:r>
            <a:r>
              <a:rPr lang="en-US" sz="1400" dirty="0"/>
              <a:t>&gt;</a:t>
            </a:r>
            <a:r>
              <a:rPr lang="en-US" sz="1400" dirty="0"/>
              <a:t>Rlink</a:t>
            </a:r>
            <a:r>
              <a:rPr lang="en-US" sz="1400" dirty="0"/>
              <a:t>=</a:t>
            </a:r>
            <a:r>
              <a:rPr lang="en-US" sz="1400" dirty="0"/>
              <a:t>r.root</a:t>
            </a:r>
            <a:r>
              <a:rPr lang="en-US" sz="1400" dirty="0"/>
              <a:t>; </a:t>
            </a:r>
            <a:endParaRPr lang="en-US" sz="1400" b="0" dirty="0" smtClean="0">
              <a:effectLst/>
            </a:endParaRPr>
          </a:p>
          <a:p>
            <a:pPr marL="0" indent="0">
              <a:buNone/>
            </a:pPr>
            <a:r>
              <a:rPr lang="en-US" sz="1400" dirty="0" smtClean="0"/>
              <a:t>	</a:t>
            </a:r>
            <a:r>
              <a:rPr lang="en-US" sz="1400" dirty="0" smtClean="0">
                <a:solidFill>
                  <a:srgbClr val="0070C0"/>
                </a:solidFill>
              </a:rPr>
              <a:t>// </a:t>
            </a:r>
            <a:r>
              <a:rPr lang="en-US" sz="1400" dirty="0">
                <a:solidFill>
                  <a:srgbClr val="0070C0"/>
                </a:solidFill>
              </a:rPr>
              <a:t>then it is inserted in the array and array is </a:t>
            </a:r>
            <a:r>
              <a:rPr lang="en-US" sz="1400" dirty="0">
                <a:solidFill>
                  <a:srgbClr val="0070C0"/>
                </a:solidFill>
              </a:rPr>
              <a:t>heapified</a:t>
            </a:r>
            <a:r>
              <a:rPr lang="en-US" sz="1400" dirty="0">
                <a:solidFill>
                  <a:srgbClr val="0070C0"/>
                </a:solidFill>
              </a:rPr>
              <a:t> again. </a:t>
            </a:r>
            <a:endParaRPr lang="en-US" sz="1400" b="0" dirty="0" smtClean="0">
              <a:solidFill>
                <a:srgbClr val="0070C0"/>
              </a:solidFill>
              <a:effectLst/>
            </a:endParaRPr>
          </a:p>
          <a:p>
            <a:pPr marL="0" indent="0">
              <a:buNone/>
            </a:pPr>
            <a:r>
              <a:rPr lang="en-US" sz="1400" dirty="0" smtClean="0">
                <a:solidFill>
                  <a:srgbClr val="0070C0"/>
                </a:solidFill>
              </a:rPr>
              <a:t>	// </a:t>
            </a:r>
            <a:r>
              <a:rPr lang="en-US" sz="1400" dirty="0">
                <a:solidFill>
                  <a:srgbClr val="0070C0"/>
                </a:solidFill>
              </a:rPr>
              <a:t>Deletion and Insertion at an intermediate step is facilitated in heap-sort</a:t>
            </a:r>
            <a:r>
              <a:rPr lang="en-US" sz="1400" dirty="0"/>
              <a:t>. </a:t>
            </a:r>
            <a:r>
              <a:rPr lang="en-US" sz="1400" dirty="0" smtClean="0"/>
              <a:t>	</a:t>
            </a:r>
            <a:r>
              <a:rPr lang="en-US" sz="1400" dirty="0" smtClean="0"/>
              <a:t>Heap.enqueue</a:t>
            </a:r>
            <a:r>
              <a:rPr lang="en-US" sz="1400" dirty="0" smtClean="0"/>
              <a:t>(</a:t>
            </a:r>
            <a:r>
              <a:rPr lang="en-US" sz="1400" dirty="0" smtClean="0"/>
              <a:t>HuffmanTree</a:t>
            </a:r>
            <a:r>
              <a:rPr lang="en-US" sz="1400" dirty="0"/>
              <a:t>);</a:t>
            </a:r>
            <a:endParaRPr lang="en-US" sz="1400" b="0" dirty="0" smtClean="0">
              <a:effectLst/>
            </a:endParaRPr>
          </a:p>
          <a:p>
            <a:pPr marL="0" indent="0">
              <a:buNone/>
            </a:pPr>
            <a:r>
              <a:rPr lang="en-US" sz="1400" dirty="0" smtClean="0"/>
              <a:t>	</a:t>
            </a:r>
            <a:r>
              <a:rPr lang="en-US" sz="1400" dirty="0" smtClean="0"/>
              <a:t>cout</a:t>
            </a:r>
            <a:r>
              <a:rPr lang="en-US" sz="1400" dirty="0"/>
              <a:t>&lt;&lt;"\</a:t>
            </a:r>
            <a:r>
              <a:rPr lang="en-US" sz="1400" dirty="0"/>
              <a:t>nAfter</a:t>
            </a:r>
            <a:r>
              <a:rPr lang="en-US" sz="1400" dirty="0"/>
              <a:t> </a:t>
            </a:r>
            <a:r>
              <a:rPr lang="en-US" sz="1400" dirty="0"/>
              <a:t>enqueueing</a:t>
            </a:r>
            <a:r>
              <a:rPr lang="en-US" sz="1400" dirty="0"/>
              <a:t> "&lt;&lt;</a:t>
            </a:r>
            <a:r>
              <a:rPr lang="en-US" sz="1400" dirty="0"/>
              <a:t>l.root</a:t>
            </a:r>
            <a:r>
              <a:rPr lang="en-US" sz="1400" dirty="0"/>
              <a:t>-&gt;</a:t>
            </a:r>
            <a:r>
              <a:rPr lang="en-US" sz="1400" dirty="0"/>
              <a:t>freq</a:t>
            </a:r>
            <a:r>
              <a:rPr lang="en-US" sz="1400" dirty="0"/>
              <a:t>&lt;&lt;"+"&lt;&lt;</a:t>
            </a:r>
            <a:r>
              <a:rPr lang="en-US" sz="1400" dirty="0"/>
              <a:t>r.root</a:t>
            </a:r>
            <a:r>
              <a:rPr lang="en-US" sz="1400" dirty="0"/>
              <a:t>-&gt;</a:t>
            </a:r>
            <a:r>
              <a:rPr lang="en-US" sz="1400" dirty="0"/>
              <a:t>freq</a:t>
            </a:r>
            <a:r>
              <a:rPr lang="en-US" sz="1400" dirty="0"/>
              <a:t>&lt;&lt;"=  "&lt;&lt;</a:t>
            </a:r>
            <a:r>
              <a:rPr lang="en-US" sz="1400" dirty="0" smtClean="0"/>
              <a:t>HuffmanTree.root</a:t>
            </a:r>
            <a:r>
              <a:rPr lang="en-US" sz="1400" dirty="0" smtClean="0"/>
              <a:t>-	&gt;</a:t>
            </a:r>
            <a:r>
              <a:rPr lang="en-US" sz="1400" dirty="0"/>
              <a:t>freq</a:t>
            </a:r>
            <a:r>
              <a:rPr lang="en-US" sz="1400" dirty="0"/>
              <a:t>&lt;&lt;</a:t>
            </a:r>
            <a:r>
              <a:rPr lang="en-US" sz="1400" dirty="0"/>
              <a:t>endl</a:t>
            </a:r>
            <a:r>
              <a:rPr lang="en-US" sz="1400" dirty="0"/>
              <a:t>; </a:t>
            </a:r>
            <a:endParaRPr lang="en-US" sz="1400" b="0" dirty="0" smtClean="0">
              <a:effectLst/>
            </a:endParaRPr>
          </a:p>
          <a:p>
            <a:pPr marL="0" indent="0">
              <a:buNone/>
            </a:pPr>
            <a:r>
              <a:rPr lang="en-US" sz="1400" dirty="0" smtClean="0"/>
              <a:t>	</a:t>
            </a:r>
            <a:r>
              <a:rPr lang="en-US" sz="1400" dirty="0" smtClean="0"/>
              <a:t>Heap.print</a:t>
            </a:r>
            <a:r>
              <a:rPr lang="en-US" sz="1400" dirty="0"/>
              <a:t>(); </a:t>
            </a:r>
            <a:endParaRPr lang="en-US" sz="1400" b="0" dirty="0" smtClean="0">
              <a:effectLst/>
            </a:endParaRPr>
          </a:p>
          <a:p>
            <a:pPr marL="0" indent="0">
              <a:buNone/>
            </a:pPr>
            <a:r>
              <a:rPr lang="en-US" sz="1400" dirty="0" smtClean="0"/>
              <a:t>          }</a:t>
            </a:r>
            <a:r>
              <a:rPr lang="en-US" sz="1400" dirty="0"/>
              <a:t> </a:t>
            </a:r>
            <a:endParaRPr lang="en-US" sz="1400" dirty="0" smtClean="0"/>
          </a:p>
          <a:p>
            <a:pPr marL="0" indent="0">
              <a:buNone/>
            </a:pPr>
            <a:r>
              <a:rPr lang="en-US" sz="1400" dirty="0">
                <a:solidFill>
                  <a:srgbClr val="0070C0"/>
                </a:solidFill>
              </a:rPr>
              <a:t> </a:t>
            </a:r>
            <a:r>
              <a:rPr lang="en-US" sz="1400" dirty="0" smtClean="0">
                <a:solidFill>
                  <a:srgbClr val="0070C0"/>
                </a:solidFill>
              </a:rPr>
              <a:t>         //</a:t>
            </a:r>
            <a:r>
              <a:rPr lang="en-US" sz="1400" dirty="0">
                <a:solidFill>
                  <a:srgbClr val="0070C0"/>
                </a:solidFill>
              </a:rPr>
              <a:t>The process continues till only one tree is left in the array of heap. </a:t>
            </a:r>
            <a:endParaRPr lang="en-US" sz="1400" dirty="0" smtClean="0">
              <a:solidFill>
                <a:srgbClr val="0070C0"/>
              </a:solidFill>
            </a:endParaRPr>
          </a:p>
          <a:p>
            <a:pPr marL="0" indent="0">
              <a:buNone/>
            </a:pPr>
            <a:r>
              <a:rPr lang="en-US" sz="1400" dirty="0" smtClean="0"/>
              <a:t>          </a:t>
            </a:r>
            <a:r>
              <a:rPr lang="en-US" sz="1400" dirty="0" smtClean="0"/>
              <a:t>cout</a:t>
            </a:r>
            <a:r>
              <a:rPr lang="en-US" sz="1400" dirty="0"/>
              <a:t>&lt;&lt;"\</a:t>
            </a:r>
            <a:r>
              <a:rPr lang="en-US" sz="1400" dirty="0"/>
              <a:t>nThe</a:t>
            </a:r>
            <a:r>
              <a:rPr lang="en-US" sz="1400" dirty="0"/>
              <a:t> process is completed  </a:t>
            </a:r>
            <a:r>
              <a:rPr lang="en-US" sz="1400" dirty="0" smtClean="0"/>
              <a:t>and </a:t>
            </a:r>
            <a:r>
              <a:rPr lang="en-US" sz="1400" dirty="0"/>
              <a:t>Huffman Tree is obtained\n</a:t>
            </a:r>
            <a:r>
              <a:rPr lang="en-US" sz="1400" dirty="0" smtClean="0"/>
              <a:t>";</a:t>
            </a:r>
          </a:p>
          <a:p>
            <a:pPr marL="0" indent="0">
              <a:buNone/>
            </a:pPr>
            <a:r>
              <a:rPr lang="en-US" sz="1400" dirty="0"/>
              <a:t> </a:t>
            </a:r>
            <a:r>
              <a:rPr lang="en-US" sz="1400" dirty="0" smtClean="0"/>
              <a:t>         </a:t>
            </a:r>
            <a:r>
              <a:rPr lang="en-US" sz="1400" dirty="0" smtClean="0"/>
              <a:t>HuffmanTree</a:t>
            </a:r>
            <a:r>
              <a:rPr lang="en-US" sz="1400" dirty="0" smtClean="0"/>
              <a:t>=</a:t>
            </a:r>
            <a:r>
              <a:rPr lang="en-US" sz="1400" dirty="0" smtClean="0"/>
              <a:t>Heap.T</a:t>
            </a:r>
            <a:r>
              <a:rPr lang="en-US" sz="1400" dirty="0" smtClean="0"/>
              <a:t>[1</a:t>
            </a:r>
            <a:r>
              <a:rPr lang="en-US" sz="1400" dirty="0"/>
              <a:t>]; </a:t>
            </a:r>
            <a:r>
              <a:rPr lang="en-US" sz="1400" dirty="0">
                <a:solidFill>
                  <a:srgbClr val="0070C0"/>
                </a:solidFill>
              </a:rPr>
              <a:t>// This tree is our </a:t>
            </a:r>
            <a:r>
              <a:rPr lang="en-US" sz="1400" dirty="0">
                <a:solidFill>
                  <a:srgbClr val="0070C0"/>
                </a:solidFill>
              </a:rPr>
              <a:t>HuffmanTree</a:t>
            </a:r>
            <a:r>
              <a:rPr lang="en-US" sz="1400" dirty="0">
                <a:solidFill>
                  <a:srgbClr val="0070C0"/>
                </a:solidFill>
              </a:rPr>
              <a:t> used for  </a:t>
            </a:r>
            <a:r>
              <a:rPr lang="en-US" sz="1400" dirty="0" smtClean="0">
                <a:solidFill>
                  <a:srgbClr val="0070C0"/>
                </a:solidFill>
              </a:rPr>
              <a:t>coding </a:t>
            </a:r>
          </a:p>
          <a:p>
            <a:pPr marL="0" indent="0">
              <a:buNone/>
            </a:pPr>
            <a:r>
              <a:rPr lang="en-US" sz="1400" dirty="0" smtClean="0"/>
              <a:t>          delete []</a:t>
            </a:r>
            <a:r>
              <a:rPr lang="en-US" sz="1400" dirty="0"/>
              <a:t>Heap.T</a:t>
            </a:r>
            <a:r>
              <a:rPr lang="en-US" sz="1400" dirty="0"/>
              <a:t>; </a:t>
            </a:r>
            <a:r>
              <a:rPr lang="en-US" sz="1400" dirty="0" smtClean="0"/>
              <a:t/>
            </a:r>
            <a:br>
              <a:rPr lang="en-US" sz="1400" dirty="0" smtClean="0"/>
            </a:br>
            <a:endParaRPr lang="en-US" sz="1400" dirty="0" smtClean="0"/>
          </a:p>
          <a:p>
            <a:pPr marL="0" indent="0">
              <a:buNone/>
            </a:pPr>
            <a:endParaRPr lang="en-US" sz="1400" b="0" dirty="0" smtClean="0">
              <a:effectLst/>
            </a:endParaRPr>
          </a:p>
          <a:p>
            <a:pPr marL="0" indent="0" algn="ctr">
              <a:buNone/>
            </a:pPr>
            <a:r>
              <a:rPr lang="en-US" sz="1400" b="1" dirty="0" smtClean="0"/>
              <a:t>17</a:t>
            </a:r>
            <a:endParaRPr lang="en-US" sz="1400" b="1" dirty="0" smtClean="0">
              <a:effectLst/>
            </a:endParaRPr>
          </a:p>
        </p:txBody>
      </p:sp>
    </p:spTree>
    <p:extLst>
      <p:ext uri="{BB962C8B-B14F-4D97-AF65-F5344CB8AC3E}">
        <p14:creationId xmlns:p14="http://schemas.microsoft.com/office/powerpoint/2010/main" val="1059181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marL="0" indent="0">
              <a:buNone/>
            </a:pPr>
            <a:r>
              <a:rPr lang="en-US" sz="1400" dirty="0" smtClean="0"/>
              <a:t>	</a:t>
            </a:r>
            <a:r>
              <a:rPr lang="en-US" sz="1400" dirty="0" smtClean="0"/>
              <a:t>cout</a:t>
            </a:r>
            <a:r>
              <a:rPr lang="en-US" sz="1400" dirty="0"/>
              <a:t>&lt;&lt;"Traversal of Huffman Tree\n\n"; </a:t>
            </a:r>
            <a:endParaRPr lang="en-US" sz="1400" b="0" dirty="0" smtClean="0">
              <a:effectLst/>
            </a:endParaRPr>
          </a:p>
          <a:p>
            <a:pPr marL="0" indent="0">
              <a:buNone/>
            </a:pPr>
            <a:r>
              <a:rPr lang="en-US" sz="1400" dirty="0" smtClean="0"/>
              <a:t>	</a:t>
            </a:r>
            <a:r>
              <a:rPr lang="en-US" sz="1400" dirty="0" smtClean="0"/>
              <a:t>HuffmanTree.print</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a:t>
            </a:r>
            <a:r>
              <a:rPr lang="en-US" sz="1400" dirty="0"/>
              <a:t>nThe</a:t>
            </a:r>
            <a:r>
              <a:rPr lang="en-US" sz="1400" dirty="0"/>
              <a:t> symbols with their codes are as follows\n"; </a:t>
            </a:r>
            <a:endParaRPr lang="en-US" sz="1400" b="0" dirty="0" smtClean="0">
              <a:effectLst/>
            </a:endParaRPr>
          </a:p>
          <a:p>
            <a:pPr marL="0" indent="0">
              <a:buNone/>
            </a:pPr>
            <a:r>
              <a:rPr lang="en-US" sz="1400" dirty="0" smtClean="0"/>
              <a:t>	</a:t>
            </a:r>
            <a:r>
              <a:rPr lang="en-US" sz="1400" dirty="0" smtClean="0"/>
              <a:t>HuffmanTree.assign_code</a:t>
            </a:r>
            <a:r>
              <a:rPr lang="en-US" sz="1400" dirty="0" smtClean="0"/>
              <a:t>(0</a:t>
            </a:r>
            <a:r>
              <a:rPr lang="en-US" sz="1400" dirty="0"/>
              <a:t>); </a:t>
            </a:r>
            <a:r>
              <a:rPr lang="en-US" sz="1400" dirty="0">
                <a:solidFill>
                  <a:srgbClr val="0070C0"/>
                </a:solidFill>
              </a:rPr>
              <a:t>// Codes are assigned to the symbols </a:t>
            </a:r>
            <a:endParaRPr lang="en-US" sz="1400" dirty="0" smtClean="0">
              <a:solidFill>
                <a:srgbClr val="0070C0"/>
              </a:solidFill>
            </a:endParaRPr>
          </a:p>
          <a:p>
            <a:pPr marL="0" indent="0">
              <a:buNone/>
            </a:pPr>
            <a:r>
              <a:rPr lang="en-US" sz="1400" dirty="0" smtClean="0"/>
              <a:t>	</a:t>
            </a:r>
            <a:r>
              <a:rPr lang="en-US" sz="1400" dirty="0" smtClean="0"/>
              <a:t>cout</a:t>
            </a:r>
            <a:r>
              <a:rPr lang="en-US" sz="1400" dirty="0"/>
              <a:t>&lt;&lt;"Enter the string to be encoded by Huffman Coding: "; </a:t>
            </a:r>
            <a:endParaRPr lang="en-US" sz="1400" b="0" dirty="0" smtClean="0">
              <a:effectLst/>
            </a:endParaRPr>
          </a:p>
          <a:p>
            <a:pPr marL="0" indent="0">
              <a:buNone/>
            </a:pPr>
            <a:r>
              <a:rPr lang="en-US" sz="1400" dirty="0" smtClean="0"/>
              <a:t>	char </a:t>
            </a:r>
            <a:r>
              <a:rPr lang="en-US" sz="1400" dirty="0"/>
              <a:t>*</a:t>
            </a:r>
            <a:r>
              <a:rPr lang="en-US" sz="1400" dirty="0"/>
              <a:t>str</a:t>
            </a:r>
            <a:r>
              <a:rPr lang="en-US" sz="1400" dirty="0"/>
              <a:t>; </a:t>
            </a:r>
            <a:endParaRPr lang="en-US" sz="1400" b="0" dirty="0" smtClean="0">
              <a:effectLst/>
            </a:endParaRPr>
          </a:p>
          <a:p>
            <a:pPr marL="0" indent="0">
              <a:buNone/>
            </a:pPr>
            <a:r>
              <a:rPr lang="en-US" sz="1400" dirty="0" smtClean="0"/>
              <a:t>	</a:t>
            </a:r>
            <a:r>
              <a:rPr lang="en-US" sz="1400" dirty="0" smtClean="0"/>
              <a:t>str</a:t>
            </a:r>
            <a:r>
              <a:rPr lang="en-US" sz="1400" dirty="0" smtClean="0"/>
              <a:t>=new </a:t>
            </a:r>
            <a:r>
              <a:rPr lang="en-US" sz="1400" dirty="0"/>
              <a:t>char[30]; </a:t>
            </a:r>
            <a:endParaRPr lang="en-US" sz="1400" b="0" dirty="0" smtClean="0">
              <a:effectLst/>
            </a:endParaRPr>
          </a:p>
          <a:p>
            <a:pPr marL="0" indent="0">
              <a:buNone/>
            </a:pPr>
            <a:r>
              <a:rPr lang="en-US" sz="1400" dirty="0" smtClean="0"/>
              <a:t>	</a:t>
            </a:r>
            <a:r>
              <a:rPr lang="en-US" sz="1400" dirty="0" smtClean="0"/>
              <a:t>cin</a:t>
            </a:r>
            <a:r>
              <a:rPr lang="en-US" sz="1400" dirty="0"/>
              <a:t>&gt;&gt;</a:t>
            </a:r>
            <a:r>
              <a:rPr lang="en-US" sz="1400" dirty="0"/>
              <a:t>str</a:t>
            </a:r>
            <a:r>
              <a:rPr lang="en-US" sz="1400" dirty="0"/>
              <a:t>; </a:t>
            </a:r>
            <a:endParaRPr lang="en-US" sz="1400" b="0" dirty="0" smtClean="0">
              <a:effectLst/>
            </a:endParaRPr>
          </a:p>
          <a:p>
            <a:pPr marL="0" indent="0">
              <a:buNone/>
            </a:pPr>
            <a:r>
              <a:rPr lang="en-US" sz="1400" dirty="0" smtClean="0"/>
              <a:t>	</a:t>
            </a:r>
            <a:r>
              <a:rPr lang="en-US" sz="1400" dirty="0" smtClean="0"/>
              <a:t>HuffmanTree.encode</a:t>
            </a:r>
            <a:r>
              <a:rPr lang="en-US" sz="1400" dirty="0" smtClean="0"/>
              <a:t>(</a:t>
            </a:r>
            <a:r>
              <a:rPr lang="en-US" sz="1400" dirty="0" smtClean="0"/>
              <a:t>str</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&lt;&lt;"Enter the code to be decoded by Huffman Coding: "; </a:t>
            </a:r>
            <a:endParaRPr lang="en-US" sz="1400" b="0" dirty="0" smtClean="0">
              <a:effectLst/>
            </a:endParaRPr>
          </a:p>
          <a:p>
            <a:pPr marL="0" indent="0">
              <a:buNone/>
            </a:pPr>
            <a:r>
              <a:rPr lang="en-US" sz="1400" dirty="0" smtClean="0"/>
              <a:t>	char </a:t>
            </a:r>
            <a:r>
              <a:rPr lang="en-US" sz="1400" dirty="0"/>
              <a:t>*cd; </a:t>
            </a:r>
            <a:endParaRPr lang="en-US" sz="1400" b="0" dirty="0" smtClean="0">
              <a:effectLst/>
            </a:endParaRPr>
          </a:p>
          <a:p>
            <a:pPr marL="0" indent="0">
              <a:buNone/>
            </a:pPr>
            <a:r>
              <a:rPr lang="en-US" sz="1400" dirty="0" smtClean="0"/>
              <a:t>	cd=new </a:t>
            </a:r>
            <a:r>
              <a:rPr lang="en-US" sz="1400" dirty="0"/>
              <a:t>char[50]; </a:t>
            </a:r>
            <a:endParaRPr lang="en-US" sz="1400" b="0" dirty="0" smtClean="0">
              <a:effectLst/>
            </a:endParaRPr>
          </a:p>
          <a:p>
            <a:pPr marL="0" indent="0">
              <a:buNone/>
            </a:pPr>
            <a:r>
              <a:rPr lang="en-US" sz="1400" dirty="0"/>
              <a:t> </a:t>
            </a:r>
            <a:r>
              <a:rPr lang="en-US" sz="1400" dirty="0" smtClean="0"/>
              <a:t>	</a:t>
            </a:r>
            <a:r>
              <a:rPr lang="en-US" sz="1400" dirty="0" smtClean="0"/>
              <a:t>cin</a:t>
            </a:r>
            <a:r>
              <a:rPr lang="en-US" sz="1400" dirty="0"/>
              <a:t>&gt;&gt;cd;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length; </a:t>
            </a:r>
            <a:endParaRPr lang="en-US" sz="1400" b="0" dirty="0" smtClean="0">
              <a:effectLst/>
            </a:endParaRPr>
          </a:p>
          <a:p>
            <a:pPr marL="0" indent="0">
              <a:buNone/>
            </a:pPr>
            <a:r>
              <a:rPr lang="en-US" sz="1400" dirty="0" smtClean="0"/>
              <a:t>	</a:t>
            </a:r>
            <a:r>
              <a:rPr lang="en-US" sz="1400" dirty="0" smtClean="0"/>
              <a:t>cout</a:t>
            </a:r>
            <a:r>
              <a:rPr lang="en-US" sz="1400" dirty="0"/>
              <a:t>&lt;&lt;"Enter its code length: "; </a:t>
            </a:r>
            <a:endParaRPr lang="en-US" sz="1400" b="0" dirty="0" smtClean="0">
              <a:effectLst/>
            </a:endParaRPr>
          </a:p>
          <a:p>
            <a:pPr marL="0" indent="0">
              <a:buNone/>
            </a:pPr>
            <a:r>
              <a:rPr lang="en-US" sz="1400" dirty="0" smtClean="0"/>
              <a:t>	</a:t>
            </a:r>
            <a:r>
              <a:rPr lang="en-US" sz="1400" dirty="0" smtClean="0"/>
              <a:t>cin</a:t>
            </a:r>
            <a:r>
              <a:rPr lang="en-US" sz="1400" dirty="0"/>
              <a:t>&gt;&gt;length; </a:t>
            </a:r>
            <a:endParaRPr lang="en-US" sz="1400" b="0" dirty="0" smtClean="0">
              <a:effectLst/>
            </a:endParaRPr>
          </a:p>
          <a:p>
            <a:pPr marL="0" indent="0">
              <a:buNone/>
            </a:pPr>
            <a:r>
              <a:rPr lang="en-US" sz="1400" dirty="0" smtClean="0"/>
              <a:t>	</a:t>
            </a:r>
            <a:r>
              <a:rPr lang="en-US" sz="1400" dirty="0" smtClean="0"/>
              <a:t>HuffmanTree.decode</a:t>
            </a:r>
            <a:r>
              <a:rPr lang="en-US" sz="1400" dirty="0" smtClean="0"/>
              <a:t>(</a:t>
            </a:r>
            <a:r>
              <a:rPr lang="en-US" sz="1400" dirty="0" smtClean="0"/>
              <a:t>cd,length</a:t>
            </a:r>
            <a:r>
              <a:rPr lang="en-US" sz="1400" dirty="0"/>
              <a:t>); </a:t>
            </a:r>
            <a:endParaRPr lang="en-US" sz="1400" b="0" dirty="0" smtClean="0">
              <a:effectLst/>
            </a:endParaRPr>
          </a:p>
          <a:p>
            <a:pPr marL="0" indent="0">
              <a:buNone/>
            </a:pPr>
            <a:r>
              <a:rPr lang="en-US" sz="1400" dirty="0" smtClean="0"/>
              <a:t>	delete </a:t>
            </a:r>
            <a:r>
              <a:rPr lang="en-US" sz="1400" dirty="0"/>
              <a:t>[ ]cd; </a:t>
            </a:r>
            <a:endParaRPr lang="en-US" sz="1400" b="0" dirty="0" smtClean="0">
              <a:effectLst/>
            </a:endParaRPr>
          </a:p>
          <a:p>
            <a:pPr marL="0" indent="0">
              <a:buNone/>
            </a:pPr>
            <a:r>
              <a:rPr lang="en-US" sz="1400" dirty="0" smtClean="0"/>
              <a:t>	delete </a:t>
            </a:r>
            <a:r>
              <a:rPr lang="en-US" sz="1400" dirty="0"/>
              <a:t>[ ]</a:t>
            </a:r>
            <a:r>
              <a:rPr lang="en-US" sz="1400" dirty="0"/>
              <a:t>str</a:t>
            </a:r>
            <a:r>
              <a:rPr lang="en-US" sz="1400" dirty="0"/>
              <a:t>;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minHeap</a:t>
            </a:r>
            <a:r>
              <a:rPr lang="en-US" sz="1400" dirty="0"/>
              <a:t>::</a:t>
            </a:r>
            <a:r>
              <a:rPr lang="en-US" sz="1400" dirty="0"/>
              <a:t>minHeap</a:t>
            </a:r>
            <a:r>
              <a:rPr lang="en-US" sz="1400" dirty="0"/>
              <a:t>() </a:t>
            </a:r>
            <a:endParaRPr lang="en-US" sz="1400" dirty="0" smtClean="0"/>
          </a:p>
          <a:p>
            <a:pPr marL="0" indent="0">
              <a:buNone/>
            </a:pPr>
            <a:r>
              <a:rPr lang="en-US" sz="1400" b="0" dirty="0" smtClean="0">
                <a:effectLst/>
              </a:rPr>
              <a:t>{</a:t>
            </a:r>
          </a:p>
          <a:p>
            <a:pPr marL="0" indent="0" algn="ctr">
              <a:buNone/>
            </a:pPr>
            <a:r>
              <a:rPr lang="en-US" sz="1400" dirty="0" smtClean="0"/>
              <a:t/>
            </a:r>
            <a:br>
              <a:rPr lang="en-US" sz="1400" dirty="0" smtClean="0"/>
            </a:br>
            <a:r>
              <a:rPr lang="en-US" sz="1400" b="1" dirty="0" smtClean="0"/>
              <a:t>18</a:t>
            </a:r>
            <a:endParaRPr lang="en-US" sz="1400" dirty="0" smtClean="0"/>
          </a:p>
        </p:txBody>
      </p:sp>
    </p:spTree>
    <p:extLst>
      <p:ext uri="{BB962C8B-B14F-4D97-AF65-F5344CB8AC3E}">
        <p14:creationId xmlns:p14="http://schemas.microsoft.com/office/powerpoint/2010/main" val="3990628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92500" lnSpcReduction="20000"/>
          </a:bodyPr>
          <a:lstStyle/>
          <a:p>
            <a:pPr marL="0" indent="0">
              <a:buNone/>
            </a:pPr>
            <a:r>
              <a:rPr lang="en-US" sz="1400" dirty="0" smtClean="0"/>
              <a:t>	</a:t>
            </a:r>
            <a:r>
              <a:rPr lang="en-US" sz="1400" dirty="0" smtClean="0"/>
              <a:t>cout</a:t>
            </a:r>
            <a:r>
              <a:rPr lang="en-US" sz="1400" dirty="0"/>
              <a:t>&lt;&lt;"Enter no. of symbols:"; </a:t>
            </a:r>
            <a:endParaRPr lang="en-US" sz="1400" b="0" dirty="0" smtClean="0">
              <a:effectLst/>
            </a:endParaRPr>
          </a:p>
          <a:p>
            <a:pPr marL="0" indent="0">
              <a:buNone/>
            </a:pPr>
            <a:r>
              <a:rPr lang="en-US" sz="1400" dirty="0" smtClean="0"/>
              <a:t>	</a:t>
            </a:r>
            <a:r>
              <a:rPr lang="en-US" sz="1400" dirty="0"/>
              <a:t> </a:t>
            </a:r>
            <a:r>
              <a:rPr lang="en-US" sz="1400" dirty="0" smtClean="0"/>
              <a:t>cin</a:t>
            </a:r>
            <a:r>
              <a:rPr lang="en-US" sz="1400" dirty="0"/>
              <a:t>&gt;&gt;n; </a:t>
            </a:r>
            <a:endParaRPr lang="en-US" sz="1400" b="0" dirty="0" smtClean="0">
              <a:effectLst/>
            </a:endParaRPr>
          </a:p>
          <a:p>
            <a:pPr marL="0" indent="0">
              <a:buNone/>
            </a:pPr>
            <a:r>
              <a:rPr lang="en-US" sz="1400" dirty="0"/>
              <a:t> </a:t>
            </a:r>
            <a:r>
              <a:rPr lang="en-US" sz="1400" dirty="0" smtClean="0"/>
              <a:t>	</a:t>
            </a:r>
            <a:r>
              <a:rPr lang="en-US" sz="1400" dirty="0"/>
              <a:t>    </a:t>
            </a:r>
            <a:r>
              <a:rPr lang="en-US" sz="1400" dirty="0" smtClean="0"/>
              <a:t>T</a:t>
            </a:r>
            <a:r>
              <a:rPr lang="en-US" sz="1400" dirty="0"/>
              <a:t>= new </a:t>
            </a:r>
            <a:r>
              <a:rPr lang="en-US" sz="1400" dirty="0"/>
              <a:t>BinaryTree</a:t>
            </a:r>
            <a:r>
              <a:rPr lang="en-US" sz="1400" dirty="0"/>
              <a:t> [n+1]; </a:t>
            </a:r>
            <a:endParaRPr lang="en-US" sz="1400" b="0" dirty="0" smtClean="0">
              <a:effectLst/>
            </a:endParaRPr>
          </a:p>
          <a:p>
            <a:pPr marL="0" indent="0">
              <a:buNone/>
            </a:pPr>
            <a:r>
              <a:rPr lang="en-US" sz="1400" dirty="0" smtClean="0"/>
              <a:t>	T[0</a:t>
            </a:r>
            <a:r>
              <a:rPr lang="en-US" sz="1400" dirty="0"/>
              <a:t>].root=new node;</a:t>
            </a:r>
            <a:endParaRPr lang="en-US" sz="1400" b="0" dirty="0" smtClean="0">
              <a:effectLst/>
            </a:endParaRPr>
          </a:p>
          <a:p>
            <a:pPr marL="0" indent="0">
              <a:buNone/>
            </a:pPr>
            <a:r>
              <a:rPr lang="en-US" sz="1400" dirty="0"/>
              <a:t> </a:t>
            </a:r>
            <a:r>
              <a:rPr lang="en-US" sz="1400" dirty="0" smtClean="0"/>
              <a:t>	</a:t>
            </a:r>
            <a:r>
              <a:rPr lang="en-US" sz="1400" dirty="0"/>
              <a:t>   T[0].root-&gt;</a:t>
            </a:r>
            <a:r>
              <a:rPr lang="en-US" sz="1400" dirty="0"/>
              <a:t>freq</a:t>
            </a:r>
            <a:r>
              <a:rPr lang="en-US" sz="1400" dirty="0"/>
              <a:t>=n; </a:t>
            </a:r>
            <a:r>
              <a:rPr lang="en-US" sz="1400" dirty="0">
                <a:solidFill>
                  <a:srgbClr val="0070C0"/>
                </a:solidFill>
              </a:rPr>
              <a:t>//Number of elements in min. Heap at any time is stored in the // </a:t>
            </a:r>
            <a:r>
              <a:rPr lang="en-US" sz="1400" dirty="0">
                <a:solidFill>
                  <a:srgbClr val="0070C0"/>
                </a:solidFill>
              </a:rPr>
              <a:t>zeroth</a:t>
            </a:r>
            <a:r>
              <a:rPr lang="en-US" sz="1400" dirty="0">
                <a:solidFill>
                  <a:srgbClr val="0070C0"/>
                </a:solidFill>
              </a:rPr>
              <a:t> element of </a:t>
            </a:r>
            <a:r>
              <a:rPr lang="en-US" sz="1400" dirty="0" smtClean="0">
                <a:solidFill>
                  <a:srgbClr val="0070C0"/>
                </a:solidFill>
              </a:rPr>
              <a:t>		                the </a:t>
            </a:r>
            <a:r>
              <a:rPr lang="en-US" sz="1400" dirty="0">
                <a:solidFill>
                  <a:srgbClr val="0070C0"/>
                </a:solidFill>
              </a:rPr>
              <a:t>heap </a:t>
            </a:r>
            <a:endParaRPr lang="en-US" sz="1400" b="0" dirty="0" smtClean="0">
              <a:solidFill>
                <a:srgbClr val="0070C0"/>
              </a:solidFill>
              <a:effectLst/>
            </a:endParaRPr>
          </a:p>
          <a:p>
            <a:pPr marL="0" indent="0">
              <a:buNone/>
            </a:pPr>
            <a:r>
              <a:rPr lang="en-US" sz="1400" dirty="0" smtClean="0"/>
              <a:t>	for </a:t>
            </a:r>
            <a:r>
              <a:rPr lang="en-US" sz="1400" dirty="0"/>
              <a:t>(</a:t>
            </a:r>
            <a:r>
              <a:rPr lang="en-US" sz="1400" dirty="0"/>
              <a:t>int</a:t>
            </a:r>
            <a:r>
              <a:rPr lang="en-US" sz="1400" dirty="0"/>
              <a:t> i=1; i&lt;=n; i++) </a:t>
            </a:r>
            <a:endParaRPr lang="en-US" sz="1400" b="0" dirty="0" smtClean="0">
              <a:effectLst/>
            </a:endParaRPr>
          </a:p>
          <a:p>
            <a:pPr marL="0" indent="0">
              <a:buNone/>
            </a:pPr>
            <a:r>
              <a:rPr lang="en-US" sz="1400" dirty="0"/>
              <a:t> </a:t>
            </a:r>
            <a:r>
              <a:rPr lang="en-US" sz="1400" dirty="0" smtClean="0"/>
              <a:t>	{</a:t>
            </a:r>
            <a:r>
              <a:rPr lang="en-US" sz="1400" dirty="0"/>
              <a:t> </a:t>
            </a:r>
            <a:endParaRPr lang="en-US" sz="1400" b="0" dirty="0" smtClean="0">
              <a:effectLst/>
            </a:endParaRPr>
          </a:p>
          <a:p>
            <a:pPr marL="0" indent="0">
              <a:buNone/>
            </a:pPr>
            <a:r>
              <a:rPr lang="en-US" sz="1400" dirty="0"/>
              <a:t> </a:t>
            </a:r>
            <a:r>
              <a:rPr lang="en-US" sz="1400" dirty="0" smtClean="0"/>
              <a:t>		T[i</a:t>
            </a:r>
            <a:r>
              <a:rPr lang="en-US" sz="1400" dirty="0"/>
              <a:t>].root=new node; </a:t>
            </a:r>
            <a:endParaRPr lang="en-US" sz="1400" b="0" dirty="0" smtClean="0">
              <a:effectLst/>
            </a:endParaRPr>
          </a:p>
          <a:p>
            <a:pPr marL="0" indent="0">
              <a:buNone/>
            </a:pPr>
            <a:r>
              <a:rPr lang="en-US" sz="1400" dirty="0" smtClean="0"/>
              <a:t>		</a:t>
            </a:r>
            <a:r>
              <a:rPr lang="en-US" sz="1400" dirty="0" smtClean="0"/>
              <a:t>cout</a:t>
            </a:r>
            <a:r>
              <a:rPr lang="en-US" sz="1400" dirty="0"/>
              <a:t>&lt;&lt;"Enter characters of string :- "; </a:t>
            </a:r>
            <a:endParaRPr lang="en-US" sz="1400" b="0" dirty="0" smtClean="0">
              <a:effectLst/>
            </a:endParaRPr>
          </a:p>
          <a:p>
            <a:pPr marL="0" indent="0">
              <a:buNone/>
            </a:pPr>
            <a:r>
              <a:rPr lang="en-US" sz="1400" dirty="0"/>
              <a:t> </a:t>
            </a:r>
            <a:r>
              <a:rPr lang="en-US" sz="1400" dirty="0" smtClean="0"/>
              <a:t>		</a:t>
            </a:r>
            <a:r>
              <a:rPr lang="en-US" sz="1400" dirty="0" smtClean="0"/>
              <a:t>cin</a:t>
            </a:r>
            <a:r>
              <a:rPr lang="en-US" sz="1400" dirty="0"/>
              <a:t>&gt;&gt;T[i].root-&gt;info; </a:t>
            </a:r>
            <a:endParaRPr lang="en-US" sz="1400" b="0" dirty="0" smtClean="0">
              <a:effectLst/>
            </a:endParaRPr>
          </a:p>
          <a:p>
            <a:pPr marL="0" indent="0">
              <a:buNone/>
            </a:pPr>
            <a:r>
              <a:rPr lang="en-US" sz="1400" dirty="0" smtClean="0"/>
              <a:t>		</a:t>
            </a:r>
            <a:r>
              <a:rPr lang="en-US" sz="1400" dirty="0"/>
              <a:t> </a:t>
            </a:r>
            <a:r>
              <a:rPr lang="en-US" sz="1400" dirty="0"/>
              <a:t>cout</a:t>
            </a:r>
            <a:r>
              <a:rPr lang="en-US" sz="1400" dirty="0"/>
              <a:t>&lt;&lt;"and their frequency of </a:t>
            </a:r>
            <a:r>
              <a:rPr lang="en-US" sz="1400" dirty="0" smtClean="0"/>
              <a:t>occurences</a:t>
            </a:r>
            <a:r>
              <a:rPr lang="en-US" sz="1400" dirty="0" smtClean="0"/>
              <a:t> in </a:t>
            </a:r>
            <a:r>
              <a:rPr lang="en-US" sz="1400" dirty="0"/>
              <a:t>the string:- "; </a:t>
            </a:r>
            <a:endParaRPr lang="en-US" sz="1400" b="0" dirty="0" smtClean="0">
              <a:effectLst/>
            </a:endParaRPr>
          </a:p>
          <a:p>
            <a:pPr marL="0" indent="0">
              <a:buNone/>
            </a:pPr>
            <a:r>
              <a:rPr lang="en-US" sz="1400" dirty="0"/>
              <a:t> </a:t>
            </a:r>
            <a:r>
              <a:rPr lang="en-US" sz="1400" dirty="0" smtClean="0"/>
              <a:t>		</a:t>
            </a:r>
            <a:r>
              <a:rPr lang="en-US" sz="1400" dirty="0" smtClean="0"/>
              <a:t>cin</a:t>
            </a:r>
            <a:r>
              <a:rPr lang="en-US" sz="1400" dirty="0"/>
              <a:t>&gt;&gt;T[i].root-&gt;</a:t>
            </a:r>
            <a:r>
              <a:rPr lang="en-US" sz="1400" dirty="0"/>
              <a:t>freq</a:t>
            </a:r>
            <a:r>
              <a:rPr lang="en-US" sz="1400" dirty="0"/>
              <a:t>; </a:t>
            </a:r>
            <a:endParaRPr lang="en-US" sz="1400" b="0" dirty="0" smtClean="0">
              <a:effectLst/>
            </a:endParaRPr>
          </a:p>
          <a:p>
            <a:pPr marL="0" indent="0">
              <a:buNone/>
            </a:pPr>
            <a:r>
              <a:rPr lang="en-US" sz="1400" dirty="0"/>
              <a:t> </a:t>
            </a:r>
            <a:r>
              <a:rPr lang="en-US" sz="1400" dirty="0" smtClean="0"/>
              <a:t>		T[i</a:t>
            </a:r>
            <a:r>
              <a:rPr lang="en-US" sz="1400" dirty="0"/>
              <a:t>].root-&gt;code=NULL; </a:t>
            </a:r>
            <a:endParaRPr lang="en-US" sz="1400" b="0" dirty="0" smtClean="0">
              <a:effectLst/>
            </a:endParaRPr>
          </a:p>
          <a:p>
            <a:pPr marL="0" indent="0">
              <a:buNone/>
            </a:pPr>
            <a:r>
              <a:rPr lang="en-US" sz="1400" dirty="0" smtClean="0"/>
              <a:t>		T[i</a:t>
            </a:r>
            <a:r>
              <a:rPr lang="en-US" sz="1400" dirty="0"/>
              <a:t>].root-&gt;</a:t>
            </a:r>
            <a:r>
              <a:rPr lang="en-US" sz="1400" dirty="0"/>
              <a:t>Llink</a:t>
            </a:r>
            <a:r>
              <a:rPr lang="en-US" sz="1400" dirty="0"/>
              <a:t>=NULL; </a:t>
            </a:r>
            <a:endParaRPr lang="en-US" sz="1400" b="0" dirty="0" smtClean="0">
              <a:effectLst/>
            </a:endParaRPr>
          </a:p>
          <a:p>
            <a:pPr marL="0" indent="0">
              <a:buNone/>
            </a:pPr>
            <a:r>
              <a:rPr lang="en-US" sz="1400" dirty="0" smtClean="0"/>
              <a:t>		T[i</a:t>
            </a:r>
            <a:r>
              <a:rPr lang="en-US" sz="1400" dirty="0"/>
              <a:t>].root-&gt;</a:t>
            </a:r>
            <a:r>
              <a:rPr lang="en-US" sz="1400" dirty="0"/>
              <a:t>Rlink</a:t>
            </a:r>
            <a:r>
              <a:rPr lang="en-US" sz="1400" dirty="0"/>
              <a:t>=NULL; </a:t>
            </a:r>
            <a:endParaRPr lang="en-US" sz="1400" b="0" dirty="0" smtClean="0">
              <a:effectLst/>
            </a:endParaRPr>
          </a:p>
          <a:p>
            <a:pPr marL="0" indent="0">
              <a:buNone/>
            </a:pPr>
            <a:r>
              <a:rPr lang="en-US" sz="1400" dirty="0" smtClean="0"/>
              <a:t>		</a:t>
            </a:r>
            <a:r>
              <a:rPr lang="en-US" sz="1400" dirty="0" smtClean="0">
                <a:solidFill>
                  <a:srgbClr val="0070C0"/>
                </a:solidFill>
              </a:rPr>
              <a:t>// </a:t>
            </a:r>
            <a:r>
              <a:rPr lang="en-US" sz="1400" dirty="0">
                <a:solidFill>
                  <a:srgbClr val="0070C0"/>
                </a:solidFill>
              </a:rPr>
              <a:t>Initially, all the nodes are leaf nodes and stored as an array of trees.  </a:t>
            </a:r>
            <a:endParaRPr lang="en-US" sz="1400" dirty="0" smtClean="0">
              <a:solidFill>
                <a:srgbClr val="0070C0"/>
              </a:solidFill>
            </a:endParaRPr>
          </a:p>
          <a:p>
            <a:pPr marL="0" indent="0">
              <a:buNone/>
            </a:pPr>
            <a:r>
              <a:rPr lang="en-US" sz="1400" dirty="0"/>
              <a:t>	</a:t>
            </a:r>
            <a:r>
              <a:rPr lang="en-US" sz="1400" dirty="0" smtClean="0"/>
              <a:t>}</a:t>
            </a:r>
            <a:r>
              <a:rPr lang="en-US" sz="1400" dirty="0"/>
              <a:t> </a:t>
            </a:r>
            <a:endParaRPr lang="en-US" sz="1400" b="0" dirty="0" smtClean="0">
              <a:effectLst/>
            </a:endParaRPr>
          </a:p>
          <a:p>
            <a:pPr marL="0" indent="0">
              <a:buNone/>
            </a:pPr>
            <a:r>
              <a:rPr lang="en-US" sz="1400" dirty="0"/>
              <a:t> </a:t>
            </a:r>
            <a:r>
              <a:rPr lang="en-US" sz="1400" dirty="0" smtClean="0"/>
              <a:t>	</a:t>
            </a:r>
            <a:r>
              <a:rPr lang="en-US" sz="1400" dirty="0" smtClean="0"/>
              <a:t>cout</a:t>
            </a:r>
            <a:r>
              <a:rPr lang="en-US" sz="1400" dirty="0"/>
              <a:t>&lt;&lt;</a:t>
            </a:r>
            <a:r>
              <a:rPr lang="en-US" sz="1400" dirty="0"/>
              <a:t>endl</a:t>
            </a:r>
            <a:r>
              <a:rPr lang="en-US" sz="1400" dirty="0"/>
              <a:t>;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i=(</a:t>
            </a:r>
            <a:r>
              <a:rPr lang="en-US" sz="1400" dirty="0"/>
              <a:t>int</a:t>
            </a:r>
            <a:r>
              <a:rPr lang="en-US" sz="1400" dirty="0"/>
              <a:t>)(n / 2</a:t>
            </a:r>
            <a:r>
              <a:rPr lang="en-US" sz="1400" dirty="0" smtClean="0"/>
              <a:t>); </a:t>
            </a:r>
            <a:r>
              <a:rPr lang="en-US" sz="1400" dirty="0" smtClean="0">
                <a:solidFill>
                  <a:srgbClr val="0070C0"/>
                </a:solidFill>
              </a:rPr>
              <a:t>// </a:t>
            </a:r>
            <a:r>
              <a:rPr lang="en-US" sz="1400" dirty="0">
                <a:solidFill>
                  <a:srgbClr val="0070C0"/>
                </a:solidFill>
              </a:rPr>
              <a:t>Heapification</a:t>
            </a:r>
            <a:r>
              <a:rPr lang="en-US" sz="1400" dirty="0">
                <a:solidFill>
                  <a:srgbClr val="0070C0"/>
                </a:solidFill>
              </a:rPr>
              <a:t> will be started from the PARENT element of  //the last ( 'n </a:t>
            </a:r>
            <a:r>
              <a:rPr lang="en-US" sz="1400" dirty="0" smtClean="0">
                <a:solidFill>
                  <a:srgbClr val="0070C0"/>
                </a:solidFill>
              </a:rPr>
              <a:t>		th</a:t>
            </a:r>
            <a:r>
              <a:rPr lang="en-US" sz="1400" dirty="0">
                <a:solidFill>
                  <a:srgbClr val="0070C0"/>
                </a:solidFill>
              </a:rPr>
              <a:t>' ) element in the heap. </a:t>
            </a:r>
            <a:endParaRPr lang="en-US" sz="1400" b="0" dirty="0" smtClean="0">
              <a:solidFill>
                <a:srgbClr val="0070C0"/>
              </a:solidFill>
              <a:effectLst/>
            </a:endParaRPr>
          </a:p>
          <a:p>
            <a:pPr marL="0" indent="0">
              <a:buNone/>
            </a:pPr>
            <a:r>
              <a:rPr lang="en-US" sz="1400" dirty="0" smtClean="0"/>
              <a:t>	</a:t>
            </a:r>
            <a:r>
              <a:rPr lang="en-US" sz="1400" dirty="0" smtClean="0"/>
              <a:t>cout</a:t>
            </a:r>
            <a:r>
              <a:rPr lang="en-US" sz="1400" dirty="0"/>
              <a:t>&lt;&lt;"\</a:t>
            </a:r>
            <a:r>
              <a:rPr lang="en-US" sz="1400" dirty="0"/>
              <a:t>nAs</a:t>
            </a:r>
            <a:r>
              <a:rPr lang="en-US" sz="1400" dirty="0"/>
              <a:t> elements are entered\n"; </a:t>
            </a:r>
            <a:endParaRPr lang="en-US" sz="1400" b="0" dirty="0" smtClean="0">
              <a:effectLst/>
            </a:endParaRPr>
          </a:p>
          <a:p>
            <a:pPr marL="0" indent="0">
              <a:buNone/>
            </a:pPr>
            <a:r>
              <a:rPr lang="en-US" sz="1400" dirty="0" smtClean="0"/>
              <a:t>	print</a:t>
            </a:r>
            <a:r>
              <a:rPr lang="en-US" sz="1400" dirty="0"/>
              <a:t>(); </a:t>
            </a:r>
            <a:endParaRPr lang="en-US" sz="1400" b="0" dirty="0" smtClean="0">
              <a:effectLst/>
            </a:endParaRPr>
          </a:p>
          <a:p>
            <a:pPr marL="0" indent="0">
              <a:buNone/>
            </a:pPr>
            <a:r>
              <a:rPr lang="en-US" sz="1400" dirty="0" smtClean="0"/>
              <a:t>	while </a:t>
            </a:r>
            <a:r>
              <a:rPr lang="en-US" sz="1400" dirty="0"/>
              <a:t>(i&gt;0)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a:t>	 heapify(i);  </a:t>
            </a:r>
            <a:endParaRPr lang="en-US" sz="1400" b="0" dirty="0" smtClean="0">
              <a:effectLst/>
            </a:endParaRPr>
          </a:p>
          <a:p>
            <a:pPr marL="0" indent="0">
              <a:buNone/>
            </a:pPr>
            <a:r>
              <a:rPr lang="en-US" sz="1400" dirty="0"/>
              <a:t> </a:t>
            </a:r>
            <a:r>
              <a:rPr lang="en-US" sz="1400" dirty="0" smtClean="0"/>
              <a:t>		</a:t>
            </a:r>
            <a:r>
              <a:rPr lang="en-US" sz="1400" dirty="0"/>
              <a:t> </a:t>
            </a:r>
            <a:r>
              <a:rPr lang="en-US" sz="1400" dirty="0" smtClean="0"/>
              <a:t>i-</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a:t>
            </a:r>
            <a:r>
              <a:rPr lang="en-US" sz="1400" dirty="0"/>
              <a:t>nAfter</a:t>
            </a:r>
            <a:r>
              <a:rPr lang="en-US" sz="1400" dirty="0"/>
              <a:t> </a:t>
            </a:r>
            <a:r>
              <a:rPr lang="en-US" sz="1400" dirty="0"/>
              <a:t>heapification</a:t>
            </a:r>
            <a:r>
              <a:rPr lang="en-US" sz="1400" dirty="0"/>
              <a:t> \n"; </a:t>
            </a:r>
            <a:endParaRPr lang="en-US" sz="1400" b="0" dirty="0" smtClean="0">
              <a:effectLst/>
            </a:endParaRPr>
          </a:p>
          <a:p>
            <a:pPr marL="0" indent="0">
              <a:buNone/>
            </a:pPr>
            <a:r>
              <a:rPr lang="en-US" sz="1400" dirty="0" smtClean="0"/>
              <a:t>	print</a:t>
            </a:r>
            <a:r>
              <a:rPr lang="en-US" sz="1400" dirty="0"/>
              <a:t>(); </a:t>
            </a:r>
            <a:endParaRPr lang="en-US" sz="1400" b="0" dirty="0" smtClean="0">
              <a:effectLst/>
            </a:endParaRPr>
          </a:p>
          <a:p>
            <a:pPr marL="0" indent="0">
              <a:buNone/>
            </a:pPr>
            <a:r>
              <a:rPr lang="en-US" sz="1400" dirty="0"/>
              <a:t>} </a:t>
            </a:r>
            <a:endParaRPr lang="en-US" sz="1400" b="0" dirty="0" smtClean="0">
              <a:effectLst/>
            </a:endParaRPr>
          </a:p>
          <a:p>
            <a:pPr marL="0" indent="0" algn="ctr">
              <a:buNone/>
            </a:pPr>
            <a:r>
              <a:rPr lang="en-US" sz="1400" dirty="0" smtClean="0"/>
              <a:t/>
            </a:r>
            <a:br>
              <a:rPr lang="en-US" sz="1400" dirty="0" smtClean="0"/>
            </a:br>
            <a:r>
              <a:rPr lang="en-US" sz="1400" b="1" dirty="0" smtClean="0"/>
              <a:t>19</a:t>
            </a:r>
            <a:endParaRPr lang="en-US" sz="1400" dirty="0"/>
          </a:p>
        </p:txBody>
      </p:sp>
    </p:spTree>
    <p:extLst>
      <p:ext uri="{BB962C8B-B14F-4D97-AF65-F5344CB8AC3E}">
        <p14:creationId xmlns:p14="http://schemas.microsoft.com/office/powerpoint/2010/main" val="300910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pPr marL="0" indent="0">
              <a:buNone/>
            </a:pPr>
            <a:r>
              <a:rPr lang="en-US" sz="1400" dirty="0"/>
              <a:t>int</a:t>
            </a:r>
            <a:r>
              <a:rPr lang="en-US" sz="1400" dirty="0"/>
              <a:t> min(node *a, node *b) </a:t>
            </a:r>
            <a:endParaRPr lang="en-US" sz="1400" b="0" dirty="0" smtClean="0">
              <a:effectLst/>
            </a:endParaRPr>
          </a:p>
          <a:p>
            <a:pPr marL="0" indent="0">
              <a:buNone/>
            </a:pPr>
            <a:r>
              <a:rPr lang="en-US" sz="1400" dirty="0"/>
              <a:t>{if (a-&gt;</a:t>
            </a:r>
            <a:r>
              <a:rPr lang="en-US" sz="1400" dirty="0"/>
              <a:t>freq</a:t>
            </a:r>
            <a:r>
              <a:rPr lang="en-US" sz="1400" dirty="0"/>
              <a:t> &lt;= b-&gt;</a:t>
            </a:r>
            <a:r>
              <a:rPr lang="en-US" sz="1400" dirty="0"/>
              <a:t>freq</a:t>
            </a:r>
            <a:r>
              <a:rPr lang="en-US" sz="1400" dirty="0"/>
              <a:t>) return a-&gt;</a:t>
            </a:r>
            <a:r>
              <a:rPr lang="en-US" sz="1400" dirty="0"/>
              <a:t>freq</a:t>
            </a:r>
            <a:r>
              <a:rPr lang="en-US" sz="1400" dirty="0"/>
              <a:t>; else return b-&gt;</a:t>
            </a:r>
            <a:r>
              <a:rPr lang="en-US" sz="1400" dirty="0"/>
              <a:t>freq</a:t>
            </a:r>
            <a:r>
              <a:rPr lang="en-US" sz="1400" dirty="0"/>
              <a:t>;} </a:t>
            </a:r>
            <a:endParaRPr lang="en-US" sz="1400" b="0" dirty="0" smtClean="0">
              <a:effectLst/>
            </a:endParaRPr>
          </a:p>
          <a:p>
            <a:pPr marL="0" indent="0">
              <a:buNone/>
            </a:pPr>
            <a:r>
              <a:rPr lang="en-US" sz="1400" dirty="0"/>
              <a:t>void swap(</a:t>
            </a:r>
            <a:r>
              <a:rPr lang="en-US" sz="1400" dirty="0"/>
              <a:t>BinaryTree</a:t>
            </a:r>
            <a:r>
              <a:rPr lang="en-US" sz="1400" dirty="0"/>
              <a:t> &amp;a, </a:t>
            </a:r>
            <a:r>
              <a:rPr lang="en-US" sz="1400" dirty="0"/>
              <a:t>BinaryTree</a:t>
            </a:r>
            <a:r>
              <a:rPr lang="en-US" sz="1400" dirty="0"/>
              <a:t> &amp;b) </a:t>
            </a:r>
            <a:endParaRPr lang="en-US" sz="1400" b="0" dirty="0" smtClean="0">
              <a:effectLst/>
            </a:endParaRPr>
          </a:p>
          <a:p>
            <a:pPr marL="0" indent="0">
              <a:buNone/>
            </a:pPr>
            <a:r>
              <a:rPr lang="en-US" sz="1400" dirty="0"/>
              <a:t>{</a:t>
            </a:r>
            <a:r>
              <a:rPr lang="en-US" sz="1400" dirty="0"/>
              <a:t>BinaryTree</a:t>
            </a:r>
            <a:r>
              <a:rPr lang="en-US" sz="1400" dirty="0"/>
              <a:t> c=a; a=b; b=c;}</a:t>
            </a:r>
            <a:endParaRPr lang="en-US" sz="1400" b="0" dirty="0" smtClean="0">
              <a:effectLst/>
            </a:endParaRPr>
          </a:p>
          <a:p>
            <a:pPr marL="0" indent="0">
              <a:buNone/>
            </a:pPr>
            <a:r>
              <a:rPr lang="en-US" sz="1400" dirty="0"/>
              <a:t>void </a:t>
            </a:r>
            <a:r>
              <a:rPr lang="en-US" sz="1400" dirty="0"/>
              <a:t>minHeap</a:t>
            </a:r>
            <a:r>
              <a:rPr lang="en-US" sz="1400" dirty="0"/>
              <a:t>::heapify(</a:t>
            </a:r>
            <a:r>
              <a:rPr lang="en-US" sz="1400" dirty="0"/>
              <a:t>int</a:t>
            </a:r>
            <a:r>
              <a:rPr lang="en-US" sz="1400" dirty="0"/>
              <a:t> i)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 while(1) </a:t>
            </a:r>
            <a:endParaRPr lang="en-US" sz="1400" b="0" dirty="0" smtClean="0">
              <a:effectLst/>
            </a:endParaRPr>
          </a:p>
          <a:p>
            <a:pPr marL="0" indent="0">
              <a:buNone/>
            </a:pPr>
            <a:r>
              <a:rPr lang="en-US" sz="1400" dirty="0"/>
              <a:t> { </a:t>
            </a:r>
            <a:endParaRPr lang="en-US" sz="1400" b="0" dirty="0" smtClean="0">
              <a:effectLst/>
            </a:endParaRPr>
          </a:p>
          <a:p>
            <a:pPr marL="0" indent="0">
              <a:buNone/>
            </a:pPr>
            <a:r>
              <a:rPr lang="en-US" sz="1400" dirty="0"/>
              <a:t> </a:t>
            </a:r>
            <a:r>
              <a:rPr lang="en-US" sz="1400" dirty="0" smtClean="0"/>
              <a:t>	if </a:t>
            </a:r>
            <a:r>
              <a:rPr lang="en-US" sz="1400" dirty="0"/>
              <a:t>(2*i &gt; T[0].root-&gt;</a:t>
            </a:r>
            <a:r>
              <a:rPr lang="en-US" sz="1400" dirty="0"/>
              <a:t>freq</a:t>
            </a:r>
            <a:r>
              <a:rPr lang="en-US" sz="1400" dirty="0"/>
              <a:t>) </a:t>
            </a:r>
            <a:endParaRPr lang="en-US" sz="1400" b="0" dirty="0" smtClean="0">
              <a:effectLst/>
            </a:endParaRPr>
          </a:p>
          <a:p>
            <a:pPr marL="0" indent="0">
              <a:buNone/>
            </a:pPr>
            <a:r>
              <a:rPr lang="en-US" sz="1400" dirty="0" smtClean="0"/>
              <a:t>	return</a:t>
            </a:r>
            <a:r>
              <a:rPr lang="en-US" sz="1400" dirty="0"/>
              <a:t>; </a:t>
            </a:r>
            <a:endParaRPr lang="en-US" sz="1400" b="0" dirty="0" smtClean="0">
              <a:effectLst/>
            </a:endParaRPr>
          </a:p>
          <a:p>
            <a:pPr marL="0" indent="0">
              <a:buNone/>
            </a:pPr>
            <a:r>
              <a:rPr lang="en-US" sz="1400" dirty="0" smtClean="0"/>
              <a:t>	if </a:t>
            </a:r>
            <a:r>
              <a:rPr lang="en-US" sz="1400" dirty="0"/>
              <a:t>(2*i+1 &gt; T[0].root-&gt;</a:t>
            </a:r>
            <a:r>
              <a:rPr lang="en-US" sz="1400" dirty="0"/>
              <a:t>freq</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if </a:t>
            </a:r>
            <a:r>
              <a:rPr lang="en-US" sz="1400" dirty="0"/>
              <a:t>(T[2*i].root-&gt;</a:t>
            </a:r>
            <a:r>
              <a:rPr lang="en-US" sz="1400" dirty="0"/>
              <a:t>freq</a:t>
            </a:r>
            <a:r>
              <a:rPr lang="en-US" sz="1400" dirty="0"/>
              <a:t> &lt;= T[i].root-&gt;</a:t>
            </a:r>
            <a:r>
              <a:rPr lang="en-US" sz="1400" dirty="0"/>
              <a:t>freq</a:t>
            </a:r>
            <a:r>
              <a:rPr lang="en-US" sz="1400" dirty="0"/>
              <a:t>) </a:t>
            </a:r>
            <a:endParaRPr lang="en-US" sz="1400" b="0" dirty="0" smtClean="0">
              <a:effectLst/>
            </a:endParaRPr>
          </a:p>
          <a:p>
            <a:pPr marL="0" indent="0">
              <a:buNone/>
            </a:pPr>
            <a:r>
              <a:rPr lang="en-US" sz="1400" dirty="0" smtClean="0"/>
              <a:t>		swap(T[2*i</a:t>
            </a:r>
            <a:r>
              <a:rPr lang="en-US" sz="1400" dirty="0"/>
              <a:t>],T[i]); </a:t>
            </a:r>
            <a:endParaRPr lang="en-US" sz="1400" b="0" dirty="0" smtClean="0">
              <a:effectLst/>
            </a:endParaRPr>
          </a:p>
          <a:p>
            <a:pPr marL="0" indent="0">
              <a:buNone/>
            </a:pPr>
            <a:r>
              <a:rPr lang="en-US" sz="1400" dirty="0" smtClean="0"/>
              <a:t>		return</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a:t> </a:t>
            </a:r>
            <a:r>
              <a:rPr lang="en-US" sz="1400" dirty="0"/>
              <a:t>int</a:t>
            </a:r>
            <a:r>
              <a:rPr lang="en-US" sz="1400" dirty="0"/>
              <a:t> m=min(T[2*i].</a:t>
            </a:r>
            <a:r>
              <a:rPr lang="en-US" sz="1400" dirty="0"/>
              <a:t>root,T</a:t>
            </a:r>
            <a:r>
              <a:rPr lang="en-US" sz="1400" dirty="0"/>
              <a:t>[2*i+1].root);   </a:t>
            </a:r>
            <a:endParaRPr lang="en-US" sz="1400" dirty="0" smtClean="0"/>
          </a:p>
          <a:p>
            <a:pPr marL="0" indent="0">
              <a:buNone/>
            </a:pPr>
            <a:r>
              <a:rPr lang="en-US" sz="1400" b="0" dirty="0">
                <a:effectLst/>
              </a:rPr>
              <a:t> </a:t>
            </a:r>
            <a:r>
              <a:rPr lang="en-US" sz="1400" dirty="0"/>
              <a:t>if (T[i].root-&gt;</a:t>
            </a:r>
            <a:r>
              <a:rPr lang="en-US" sz="1400" dirty="0"/>
              <a:t>freq</a:t>
            </a:r>
            <a:r>
              <a:rPr lang="en-US" sz="1400" dirty="0"/>
              <a:t> &lt;= m) </a:t>
            </a:r>
            <a:endParaRPr lang="en-US" sz="1400" b="0" dirty="0" smtClean="0">
              <a:effectLst/>
            </a:endParaRPr>
          </a:p>
          <a:p>
            <a:pPr marL="0" indent="0">
              <a:buNone/>
            </a:pPr>
            <a:r>
              <a:rPr lang="en-US" sz="1400" dirty="0"/>
              <a:t> return; </a:t>
            </a:r>
            <a:endParaRPr lang="en-US" sz="1400" b="0" dirty="0" smtClean="0">
              <a:effectLst/>
            </a:endParaRPr>
          </a:p>
          <a:p>
            <a:pPr marL="0" indent="0">
              <a:buNone/>
            </a:pPr>
            <a:r>
              <a:rPr lang="en-US" sz="1400" dirty="0"/>
              <a:t> if (T[2*i].root-&gt;</a:t>
            </a:r>
            <a:r>
              <a:rPr lang="en-US" sz="1400" dirty="0"/>
              <a:t>freq</a:t>
            </a:r>
            <a:r>
              <a:rPr lang="en-US" sz="1400" dirty="0"/>
              <a:t> &lt;= T[2*i+1].root-&gt;</a:t>
            </a:r>
            <a:r>
              <a:rPr lang="en-US" sz="1400" dirty="0"/>
              <a:t>freq</a:t>
            </a:r>
            <a:r>
              <a:rPr lang="en-US" sz="1400" dirty="0"/>
              <a:t>)  </a:t>
            </a:r>
            <a:endParaRPr lang="en-US" sz="1400" dirty="0" smtClean="0"/>
          </a:p>
          <a:p>
            <a:pPr marL="0" indent="0">
              <a:buNone/>
            </a:pPr>
            <a:r>
              <a:rPr lang="en-US" sz="1400" dirty="0"/>
              <a:t> </a:t>
            </a:r>
            <a:r>
              <a:rPr lang="en-US" sz="1400" dirty="0" smtClean="0"/>
              <a:t>{</a:t>
            </a:r>
            <a:r>
              <a:rPr lang="en-US" sz="1400" dirty="0"/>
              <a:t>swap(T[2*i],T[i]); i=2*i; } </a:t>
            </a:r>
            <a:endParaRPr lang="en-US" sz="1400" b="0" dirty="0" smtClean="0">
              <a:effectLst/>
            </a:endParaRPr>
          </a:p>
          <a:p>
            <a:pPr marL="0" indent="0">
              <a:buNone/>
            </a:pPr>
            <a:r>
              <a:rPr lang="en-US" sz="1400" dirty="0"/>
              <a:t> else </a:t>
            </a:r>
            <a:endParaRPr lang="en-US" sz="1400" b="0" dirty="0" smtClean="0">
              <a:effectLst/>
            </a:endParaRPr>
          </a:p>
          <a:p>
            <a:pPr marL="0" indent="0">
              <a:buNone/>
            </a:pPr>
            <a:r>
              <a:rPr lang="en-US" sz="1400" dirty="0"/>
              <a:t> {swap(T[2*i+1],T[i]); i=2*i+1;}  </a:t>
            </a:r>
            <a:endParaRPr lang="en-US" sz="1400" b="0" dirty="0" smtClean="0">
              <a:effectLst/>
            </a:endParaRPr>
          </a:p>
          <a:p>
            <a:pPr marL="0" indent="0">
              <a:buNone/>
            </a:pPr>
            <a:r>
              <a:rPr lang="en-US" sz="1400" dirty="0"/>
              <a:t> }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BinaryTree</a:t>
            </a:r>
            <a:r>
              <a:rPr lang="en-US" sz="1400" dirty="0"/>
              <a:t> </a:t>
            </a:r>
            <a:r>
              <a:rPr lang="en-US" sz="1400" dirty="0"/>
              <a:t>minHeap</a:t>
            </a:r>
            <a:r>
              <a:rPr lang="en-US" sz="1400" dirty="0"/>
              <a:t>::</a:t>
            </a:r>
            <a:r>
              <a:rPr lang="en-US" sz="1400" dirty="0"/>
              <a:t>dequeue</a:t>
            </a:r>
            <a:r>
              <a:rPr lang="en-US" sz="1400" dirty="0"/>
              <a:t>() </a:t>
            </a:r>
            <a:endParaRPr lang="en-US" sz="1400" b="0" dirty="0" smtClean="0">
              <a:effectLst/>
            </a:endParaRPr>
          </a:p>
          <a:p>
            <a:pPr marL="0" indent="0">
              <a:buNone/>
            </a:pPr>
            <a:r>
              <a:rPr lang="en-US" sz="1400" dirty="0"/>
              <a:t>{ </a:t>
            </a:r>
            <a:endParaRPr lang="en-US" sz="1400" b="0" dirty="0" smtClean="0">
              <a:effectLst/>
            </a:endParaRPr>
          </a:p>
          <a:p>
            <a:pPr marL="0" indent="0" algn="ctr">
              <a:buNone/>
            </a:pPr>
            <a:r>
              <a:rPr lang="en-US" sz="1400" dirty="0" smtClean="0"/>
              <a:t/>
            </a:r>
            <a:br>
              <a:rPr lang="en-US" sz="1400" dirty="0" smtClean="0"/>
            </a:br>
            <a:r>
              <a:rPr lang="en-US" sz="1400" b="1" dirty="0" smtClean="0"/>
              <a:t>20</a:t>
            </a:r>
            <a:endParaRPr lang="en-US" sz="1400" dirty="0"/>
          </a:p>
        </p:txBody>
      </p:sp>
    </p:spTree>
    <p:extLst>
      <p:ext uri="{BB962C8B-B14F-4D97-AF65-F5344CB8AC3E}">
        <p14:creationId xmlns:p14="http://schemas.microsoft.com/office/powerpoint/2010/main" val="337656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lnSpcReduction="10000"/>
          </a:bodyPr>
          <a:lstStyle/>
          <a:p>
            <a:pPr marL="0" indent="0">
              <a:buNone/>
            </a:pPr>
            <a:r>
              <a:rPr lang="en-US" sz="1400" dirty="0" smtClean="0"/>
              <a:t>	</a:t>
            </a:r>
            <a:r>
              <a:rPr lang="en-US" sz="1400" dirty="0" smtClean="0"/>
              <a:t>BinaryTree</a:t>
            </a:r>
            <a:r>
              <a:rPr lang="en-US" sz="1400" dirty="0" smtClean="0"/>
              <a:t> </a:t>
            </a:r>
            <a:r>
              <a:rPr lang="en-US" sz="1400" dirty="0"/>
              <a:t>b=T[1];  </a:t>
            </a:r>
            <a:endParaRPr lang="en-US" sz="1400" b="0" dirty="0" smtClean="0">
              <a:effectLst/>
            </a:endParaRPr>
          </a:p>
          <a:p>
            <a:pPr marL="0" indent="0">
              <a:buNone/>
            </a:pPr>
            <a:r>
              <a:rPr lang="en-US" sz="1400" dirty="0"/>
              <a:t> </a:t>
            </a:r>
            <a:r>
              <a:rPr lang="en-US" sz="1400" dirty="0" smtClean="0"/>
              <a:t>            T[1</a:t>
            </a:r>
            <a:r>
              <a:rPr lang="en-US" sz="1400" dirty="0"/>
              <a:t>]= T[T[0].root-&gt;</a:t>
            </a:r>
            <a:r>
              <a:rPr lang="en-US" sz="1400" dirty="0"/>
              <a:t>freq</a:t>
            </a:r>
            <a:r>
              <a:rPr lang="en-US" sz="1400" dirty="0"/>
              <a:t>];  </a:t>
            </a:r>
            <a:endParaRPr lang="en-US" sz="1400" b="0" dirty="0" smtClean="0">
              <a:effectLst/>
            </a:endParaRPr>
          </a:p>
          <a:p>
            <a:pPr marL="0" indent="0">
              <a:buNone/>
            </a:pPr>
            <a:r>
              <a:rPr lang="en-US" sz="1400" dirty="0"/>
              <a:t> </a:t>
            </a:r>
            <a:r>
              <a:rPr lang="en-US" sz="1400" dirty="0" smtClean="0"/>
              <a:t>            T[0</a:t>
            </a:r>
            <a:r>
              <a:rPr lang="en-US" sz="1400" dirty="0"/>
              <a:t>].root-&gt;</a:t>
            </a:r>
            <a:r>
              <a:rPr lang="en-US" sz="1400" dirty="0"/>
              <a:t>freq</a:t>
            </a:r>
            <a:r>
              <a:rPr lang="en-US" sz="1400" dirty="0"/>
              <a:t>--; </a:t>
            </a:r>
            <a:endParaRPr lang="en-US" sz="1400" b="0" dirty="0" smtClean="0">
              <a:effectLst/>
            </a:endParaRPr>
          </a:p>
          <a:p>
            <a:pPr marL="0" indent="0">
              <a:buNone/>
            </a:pPr>
            <a:r>
              <a:rPr lang="en-US" sz="1400" dirty="0" smtClean="0"/>
              <a:t>            </a:t>
            </a:r>
            <a:r>
              <a:rPr lang="en-US" sz="1400" dirty="0"/>
              <a:t> if (T[0].root-&gt;</a:t>
            </a:r>
            <a:r>
              <a:rPr lang="en-US" sz="1400" dirty="0"/>
              <a:t>freq</a:t>
            </a:r>
            <a:r>
              <a:rPr lang="en-US" sz="1400" dirty="0"/>
              <a:t>!=1) </a:t>
            </a:r>
            <a:endParaRPr lang="en-US" sz="1400" b="0" dirty="0" smtClean="0">
              <a:effectLst/>
            </a:endParaRPr>
          </a:p>
          <a:p>
            <a:pPr marL="0" indent="0">
              <a:buNone/>
            </a:pPr>
            <a:r>
              <a:rPr lang="en-US" sz="1400" dirty="0" smtClean="0"/>
              <a:t>            </a:t>
            </a:r>
            <a:r>
              <a:rPr lang="en-US" sz="1400" dirty="0"/>
              <a:t> heapify(1); </a:t>
            </a:r>
            <a:endParaRPr lang="en-US" sz="1400" b="0" dirty="0" smtClean="0">
              <a:effectLst/>
            </a:endParaRPr>
          </a:p>
          <a:p>
            <a:pPr marL="0" indent="0">
              <a:buNone/>
            </a:pPr>
            <a:r>
              <a:rPr lang="en-US" sz="1400" dirty="0" smtClean="0"/>
              <a:t>	return </a:t>
            </a:r>
            <a:r>
              <a:rPr lang="en-US" sz="1400" dirty="0"/>
              <a:t>b;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void </a:t>
            </a:r>
            <a:r>
              <a:rPr lang="en-US" sz="1400" dirty="0"/>
              <a:t>minHeap</a:t>
            </a:r>
            <a:r>
              <a:rPr lang="en-US" sz="1400" dirty="0"/>
              <a:t>::</a:t>
            </a:r>
            <a:r>
              <a:rPr lang="en-US" sz="1400" dirty="0"/>
              <a:t>enqueue</a:t>
            </a:r>
            <a:r>
              <a:rPr lang="en-US" sz="1400" dirty="0"/>
              <a:t>(</a:t>
            </a:r>
            <a:r>
              <a:rPr lang="en-US" sz="1400" dirty="0"/>
              <a:t>BinaryTree</a:t>
            </a:r>
            <a:r>
              <a:rPr lang="en-US" sz="1400" dirty="0"/>
              <a:t> b)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smtClean="0"/>
              <a:t>	T[0</a:t>
            </a:r>
            <a:r>
              <a:rPr lang="en-US" sz="1400" dirty="0"/>
              <a:t>].root-&gt;</a:t>
            </a:r>
            <a:r>
              <a:rPr lang="en-US" sz="1400" dirty="0"/>
              <a:t>freq</a:t>
            </a:r>
            <a:r>
              <a:rPr lang="en-US" sz="1400" dirty="0"/>
              <a:t>++;</a:t>
            </a:r>
            <a:endParaRPr lang="en-US" sz="1400" b="0" dirty="0" smtClean="0">
              <a:effectLst/>
            </a:endParaRPr>
          </a:p>
          <a:p>
            <a:pPr marL="0" indent="0">
              <a:buNone/>
            </a:pPr>
            <a:r>
              <a:rPr lang="en-US" sz="1400" dirty="0" smtClean="0"/>
              <a:t>	T[T[0</a:t>
            </a:r>
            <a:r>
              <a:rPr lang="en-US" sz="1400" dirty="0"/>
              <a:t>].root-&gt;</a:t>
            </a:r>
            <a:r>
              <a:rPr lang="en-US" sz="1400" dirty="0"/>
              <a:t>freq</a:t>
            </a:r>
            <a:r>
              <a:rPr lang="en-US" sz="1400" dirty="0"/>
              <a:t>]=b;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i=(</a:t>
            </a:r>
            <a:r>
              <a:rPr lang="en-US" sz="1400" dirty="0"/>
              <a:t>int</a:t>
            </a:r>
            <a:r>
              <a:rPr lang="en-US" sz="1400" dirty="0"/>
              <a:t>) (T[0].root-&gt;</a:t>
            </a:r>
            <a:r>
              <a:rPr lang="en-US" sz="1400" dirty="0"/>
              <a:t>freq</a:t>
            </a:r>
            <a:r>
              <a:rPr lang="en-US" sz="1400" dirty="0"/>
              <a:t> /2 ); </a:t>
            </a:r>
            <a:endParaRPr lang="en-US" sz="1400" b="0" dirty="0" smtClean="0">
              <a:effectLst/>
            </a:endParaRPr>
          </a:p>
          <a:p>
            <a:pPr marL="0" indent="0">
              <a:buNone/>
            </a:pPr>
            <a:r>
              <a:rPr lang="en-US" sz="1400" dirty="0" smtClean="0"/>
              <a:t>	while </a:t>
            </a:r>
            <a:r>
              <a:rPr lang="en-US" sz="1400" dirty="0"/>
              <a:t>(i&gt;0)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heapify </a:t>
            </a:r>
            <a:r>
              <a:rPr lang="en-US" sz="1400" dirty="0"/>
              <a:t>(i); </a:t>
            </a:r>
            <a:endParaRPr lang="en-US" sz="1400" b="0" dirty="0" smtClean="0">
              <a:effectLst/>
            </a:endParaRPr>
          </a:p>
          <a:p>
            <a:pPr marL="0" indent="0">
              <a:buNone/>
            </a:pPr>
            <a:r>
              <a:rPr lang="en-US" sz="1400" dirty="0" smtClean="0"/>
              <a:t>		i</a:t>
            </a:r>
            <a:r>
              <a:rPr lang="en-US" sz="1400" dirty="0"/>
              <a:t>=(</a:t>
            </a:r>
            <a:r>
              <a:rPr lang="en-US" sz="1400" dirty="0"/>
              <a:t>int</a:t>
            </a:r>
            <a:r>
              <a:rPr lang="en-US" sz="1400" dirty="0"/>
              <a:t>) (i /2 ); </a:t>
            </a:r>
            <a:endParaRPr lang="en-US" sz="1400" dirty="0" smtClean="0"/>
          </a:p>
          <a:p>
            <a:pPr marL="0" indent="0">
              <a:buNone/>
            </a:pPr>
            <a:r>
              <a:rPr lang="en-US" sz="1400" dirty="0"/>
              <a:t>	}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int</a:t>
            </a:r>
            <a:r>
              <a:rPr lang="en-US" sz="1400" dirty="0"/>
              <a:t> </a:t>
            </a:r>
            <a:r>
              <a:rPr lang="en-US" sz="1400" dirty="0"/>
              <a:t>isleaf</a:t>
            </a:r>
            <a:r>
              <a:rPr lang="en-US" sz="1400" dirty="0"/>
              <a:t>(node *</a:t>
            </a:r>
            <a:r>
              <a:rPr lang="en-US" sz="1400" dirty="0"/>
              <a:t>nd</a:t>
            </a:r>
            <a:r>
              <a:rPr lang="en-US" sz="1400" dirty="0"/>
              <a:t>)  </a:t>
            </a:r>
            <a:endParaRPr lang="en-US" sz="1400" b="0" dirty="0" smtClean="0">
              <a:effectLst/>
            </a:endParaRPr>
          </a:p>
          <a:p>
            <a:pPr marL="0" indent="0">
              <a:buNone/>
            </a:pPr>
            <a:r>
              <a:rPr lang="en-US" sz="1400" dirty="0"/>
              <a:t>{ if(</a:t>
            </a:r>
            <a:r>
              <a:rPr lang="en-US" sz="1400" dirty="0"/>
              <a:t>nd</a:t>
            </a:r>
            <a:r>
              <a:rPr lang="en-US" sz="1400" dirty="0"/>
              <a:t>-&gt;info=='\0') return 0; else return 1;} </a:t>
            </a:r>
            <a:endParaRPr lang="en-US" sz="1400" b="0" dirty="0" smtClean="0">
              <a:effectLst/>
            </a:endParaRPr>
          </a:p>
          <a:p>
            <a:pPr marL="0" indent="0">
              <a:buNone/>
            </a:pPr>
            <a:r>
              <a:rPr lang="en-US" sz="1400" dirty="0"/>
              <a:t>void </a:t>
            </a:r>
            <a:r>
              <a:rPr lang="en-US" sz="1400" dirty="0"/>
              <a:t>BinaryTree</a:t>
            </a:r>
            <a:r>
              <a:rPr lang="en-US" sz="1400" dirty="0"/>
              <a:t>::</a:t>
            </a:r>
            <a:r>
              <a:rPr lang="en-US" sz="1400" dirty="0"/>
              <a:t>assign_code</a:t>
            </a:r>
            <a:r>
              <a:rPr lang="en-US" sz="1400" dirty="0"/>
              <a:t>(</a:t>
            </a:r>
            <a:r>
              <a:rPr lang="en-US" sz="1400" dirty="0"/>
              <a:t>int</a:t>
            </a:r>
            <a:r>
              <a:rPr lang="en-US" sz="1400" dirty="0"/>
              <a:t> i)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smtClean="0"/>
              <a:t>	if </a:t>
            </a:r>
            <a:r>
              <a:rPr lang="en-US" sz="1400" dirty="0"/>
              <a:t>(root==NULL) </a:t>
            </a:r>
            <a:endParaRPr lang="en-US" sz="1400" b="0" dirty="0" smtClean="0">
              <a:effectLst/>
            </a:endParaRPr>
          </a:p>
          <a:p>
            <a:pPr marL="0" indent="0">
              <a:buNone/>
            </a:pPr>
            <a:r>
              <a:rPr lang="en-US" sz="1400" dirty="0"/>
              <a:t> return;  </a:t>
            </a:r>
            <a:endParaRPr lang="en-US" sz="1400" b="0" dirty="0" smtClean="0">
              <a:effectLst/>
            </a:endParaRPr>
          </a:p>
          <a:p>
            <a:pPr marL="0" indent="0">
              <a:buNone/>
            </a:pPr>
            <a:r>
              <a:rPr lang="en-US" sz="1400" dirty="0" smtClean="0"/>
              <a:t>	if </a:t>
            </a:r>
            <a:r>
              <a:rPr lang="en-US" sz="1400" dirty="0"/>
              <a:t>(</a:t>
            </a:r>
            <a:r>
              <a:rPr lang="en-US" sz="1400" dirty="0"/>
              <a:t>isleaf</a:t>
            </a:r>
            <a:r>
              <a:rPr lang="en-US" sz="1400" dirty="0"/>
              <a:t>(root))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lgn="ctr">
              <a:buNone/>
            </a:pPr>
            <a:r>
              <a:rPr lang="en-US" sz="1400" b="1" dirty="0" smtClean="0"/>
              <a:t>21</a:t>
            </a:r>
          </a:p>
        </p:txBody>
      </p:sp>
    </p:spTree>
    <p:extLst>
      <p:ext uri="{BB962C8B-B14F-4D97-AF65-F5344CB8AC3E}">
        <p14:creationId xmlns:p14="http://schemas.microsoft.com/office/powerpoint/2010/main" val="109057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marL="0" indent="0">
              <a:buNone/>
            </a:pPr>
            <a:r>
              <a:rPr lang="en-US" sz="1400" dirty="0" smtClean="0"/>
              <a:t>		</a:t>
            </a:r>
            <a:r>
              <a:rPr lang="en-US" sz="1400" dirty="0"/>
              <a:t>root-&gt;code[i]='\0'; </a:t>
            </a:r>
            <a:endParaRPr lang="en-US" sz="1400" b="0" dirty="0" smtClean="0">
              <a:effectLst/>
            </a:endParaRPr>
          </a:p>
          <a:p>
            <a:pPr marL="0" indent="0">
              <a:buNone/>
            </a:pPr>
            <a:r>
              <a:rPr lang="en-US" sz="1400" dirty="0" smtClean="0"/>
              <a:t>		</a:t>
            </a:r>
            <a:r>
              <a:rPr lang="en-US" sz="1400" dirty="0" smtClean="0"/>
              <a:t>cout</a:t>
            </a:r>
            <a:r>
              <a:rPr lang="en-US" sz="1400" dirty="0"/>
              <a:t>&lt;&lt;root-&gt;info&lt;&lt;"\t"&lt;&lt;root-&gt;code&lt;&lt;"\n"; </a:t>
            </a:r>
            <a:endParaRPr lang="en-US" sz="1400" b="0" dirty="0" smtClean="0">
              <a:effectLst/>
            </a:endParaRPr>
          </a:p>
          <a:p>
            <a:pPr marL="0" indent="0">
              <a:buNone/>
            </a:pPr>
            <a:r>
              <a:rPr lang="en-US" sz="1400" dirty="0" smtClean="0"/>
              <a:t>		return</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BinaryTree</a:t>
            </a:r>
            <a:r>
              <a:rPr lang="en-US" sz="1400" dirty="0" smtClean="0"/>
              <a:t> </a:t>
            </a:r>
            <a:r>
              <a:rPr lang="en-US" sz="1400" dirty="0"/>
              <a:t>l,r</a:t>
            </a:r>
            <a:r>
              <a:rPr lang="en-US" sz="1400" dirty="0"/>
              <a:t>;  </a:t>
            </a:r>
            <a:endParaRPr lang="en-US" sz="1400" dirty="0" smtClean="0"/>
          </a:p>
          <a:p>
            <a:pPr marL="0" indent="0">
              <a:buNone/>
            </a:pPr>
            <a:r>
              <a:rPr lang="en-US" sz="1400" b="0" dirty="0">
                <a:effectLst/>
              </a:rPr>
              <a:t>	</a:t>
            </a:r>
            <a:r>
              <a:rPr lang="en-US" sz="1400" dirty="0"/>
              <a:t>l.root</a:t>
            </a:r>
            <a:r>
              <a:rPr lang="en-US" sz="1400" dirty="0"/>
              <a:t>=root-&gt;</a:t>
            </a:r>
            <a:r>
              <a:rPr lang="en-US" sz="1400" dirty="0"/>
              <a:t>Llink</a:t>
            </a:r>
            <a:r>
              <a:rPr lang="en-US" sz="1400" dirty="0"/>
              <a:t>; </a:t>
            </a:r>
            <a:endParaRPr lang="en-US" sz="1400" b="0" dirty="0" smtClean="0">
              <a:effectLst/>
            </a:endParaRPr>
          </a:p>
          <a:p>
            <a:pPr marL="0" indent="0">
              <a:buNone/>
            </a:pPr>
            <a:r>
              <a:rPr lang="en-US" sz="1400" dirty="0" smtClean="0"/>
              <a:t>	</a:t>
            </a:r>
            <a:r>
              <a:rPr lang="en-US" sz="1400" dirty="0" smtClean="0"/>
              <a:t>r.root</a:t>
            </a:r>
            <a:r>
              <a:rPr lang="en-US" sz="1400" dirty="0" smtClean="0"/>
              <a:t>=root-</a:t>
            </a:r>
            <a:r>
              <a:rPr lang="en-US" sz="1400" dirty="0"/>
              <a:t>&gt;</a:t>
            </a:r>
            <a:r>
              <a:rPr lang="en-US" sz="1400" dirty="0"/>
              <a:t>Rlink</a:t>
            </a:r>
            <a:r>
              <a:rPr lang="en-US" sz="1400" dirty="0"/>
              <a:t>; </a:t>
            </a:r>
            <a:endParaRPr lang="en-US" sz="1400" b="0" dirty="0" smtClean="0">
              <a:effectLst/>
            </a:endParaRPr>
          </a:p>
          <a:p>
            <a:pPr marL="0" indent="0">
              <a:buNone/>
            </a:pPr>
            <a:r>
              <a:rPr lang="en-US" sz="1400" dirty="0" smtClean="0"/>
              <a:t>	</a:t>
            </a:r>
            <a:r>
              <a:rPr lang="en-US" sz="1400" dirty="0" smtClean="0"/>
              <a:t>l.root</a:t>
            </a:r>
            <a:r>
              <a:rPr lang="en-US" sz="1400" dirty="0" smtClean="0"/>
              <a:t>-</a:t>
            </a:r>
            <a:r>
              <a:rPr lang="en-US" sz="1400" dirty="0"/>
              <a:t>&gt;code=new char[i+1]; </a:t>
            </a:r>
            <a:endParaRPr lang="en-US" sz="1400" b="0" dirty="0" smtClean="0">
              <a:effectLst/>
            </a:endParaRPr>
          </a:p>
          <a:p>
            <a:pPr marL="0" indent="0">
              <a:buNone/>
            </a:pPr>
            <a:r>
              <a:rPr lang="en-US" sz="1400" dirty="0" smtClean="0"/>
              <a:t>	</a:t>
            </a:r>
            <a:r>
              <a:rPr lang="en-US" sz="1400" dirty="0" smtClean="0"/>
              <a:t>r.root</a:t>
            </a:r>
            <a:r>
              <a:rPr lang="en-US" sz="1400" dirty="0" smtClean="0"/>
              <a:t>-</a:t>
            </a:r>
            <a:r>
              <a:rPr lang="en-US" sz="1400" dirty="0"/>
              <a:t>&gt;code=new char[i+1]; </a:t>
            </a:r>
            <a:endParaRPr lang="en-US" sz="1400" b="0" dirty="0" smtClean="0">
              <a:effectLst/>
            </a:endParaRPr>
          </a:p>
          <a:p>
            <a:pPr marL="0" indent="0">
              <a:buNone/>
            </a:pPr>
            <a:r>
              <a:rPr lang="en-US" sz="1400" dirty="0" smtClean="0"/>
              <a:t>	for </a:t>
            </a:r>
            <a:r>
              <a:rPr lang="en-US" sz="1400" dirty="0"/>
              <a:t>(</a:t>
            </a:r>
            <a:r>
              <a:rPr lang="en-US" sz="1400" dirty="0"/>
              <a:t>int</a:t>
            </a:r>
            <a:r>
              <a:rPr lang="en-US" sz="1400" dirty="0"/>
              <a:t> k=0; k&lt;i; k++)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l.root</a:t>
            </a:r>
            <a:r>
              <a:rPr lang="en-US" sz="1400" dirty="0" smtClean="0"/>
              <a:t>-</a:t>
            </a:r>
            <a:r>
              <a:rPr lang="en-US" sz="1400" dirty="0"/>
              <a:t>&gt;code[k]=root-&gt;code[k]; </a:t>
            </a:r>
            <a:endParaRPr lang="en-US" sz="1400" b="0" dirty="0" smtClean="0">
              <a:effectLst/>
            </a:endParaRPr>
          </a:p>
          <a:p>
            <a:pPr marL="0" indent="0">
              <a:buNone/>
            </a:pPr>
            <a:r>
              <a:rPr lang="en-US" sz="1400" dirty="0" smtClean="0"/>
              <a:t>		</a:t>
            </a:r>
            <a:r>
              <a:rPr lang="en-US" sz="1400" dirty="0" smtClean="0"/>
              <a:t>r.root</a:t>
            </a:r>
            <a:r>
              <a:rPr lang="en-US" sz="1400" dirty="0" smtClean="0"/>
              <a:t>-</a:t>
            </a:r>
            <a:r>
              <a:rPr lang="en-US" sz="1400" dirty="0"/>
              <a:t>&gt;code[k]=root-&gt;code[k];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l.root</a:t>
            </a:r>
            <a:r>
              <a:rPr lang="en-US" sz="1400" dirty="0" smtClean="0"/>
              <a:t>-</a:t>
            </a:r>
            <a:r>
              <a:rPr lang="en-US" sz="1400" dirty="0"/>
              <a:t>&gt;code[i]='0'; </a:t>
            </a:r>
            <a:endParaRPr lang="en-US" sz="1400" b="0" dirty="0" smtClean="0">
              <a:effectLst/>
            </a:endParaRPr>
          </a:p>
          <a:p>
            <a:pPr marL="0" indent="0">
              <a:buNone/>
            </a:pPr>
            <a:r>
              <a:rPr lang="en-US" sz="1400" dirty="0" smtClean="0"/>
              <a:t>	</a:t>
            </a:r>
            <a:r>
              <a:rPr lang="en-US" sz="1400" dirty="0" smtClean="0"/>
              <a:t>r.root</a:t>
            </a:r>
            <a:r>
              <a:rPr lang="en-US" sz="1400" dirty="0" smtClean="0"/>
              <a:t>-</a:t>
            </a:r>
            <a:r>
              <a:rPr lang="en-US" sz="1400" dirty="0"/>
              <a:t>&gt;code[i]='1'; </a:t>
            </a:r>
            <a:endParaRPr lang="en-US" sz="1400" b="0" dirty="0" smtClean="0">
              <a:effectLst/>
            </a:endParaRPr>
          </a:p>
          <a:p>
            <a:pPr marL="0" indent="0">
              <a:buNone/>
            </a:pPr>
            <a:r>
              <a:rPr lang="en-US" sz="1400" dirty="0" smtClean="0"/>
              <a:t>	i</a:t>
            </a:r>
            <a:r>
              <a:rPr lang="en-US" sz="1400" dirty="0"/>
              <a:t>++;</a:t>
            </a:r>
            <a:endParaRPr lang="en-US" sz="1400" b="0" dirty="0" smtClean="0">
              <a:effectLst/>
            </a:endParaRPr>
          </a:p>
          <a:p>
            <a:pPr marL="0" indent="0">
              <a:buNone/>
            </a:pPr>
            <a:r>
              <a:rPr lang="en-US" sz="1400" dirty="0" smtClean="0"/>
              <a:t>	</a:t>
            </a:r>
            <a:r>
              <a:rPr lang="en-US" sz="1400" dirty="0" smtClean="0"/>
              <a:t>l.assign_code</a:t>
            </a:r>
            <a:r>
              <a:rPr lang="en-US" sz="1400" dirty="0" smtClean="0"/>
              <a:t>(i</a:t>
            </a:r>
            <a:r>
              <a:rPr lang="en-US" sz="1400" dirty="0"/>
              <a:t>); </a:t>
            </a:r>
            <a:endParaRPr lang="en-US" sz="1400" b="0" dirty="0" smtClean="0">
              <a:effectLst/>
            </a:endParaRPr>
          </a:p>
          <a:p>
            <a:pPr marL="0" indent="0">
              <a:buNone/>
            </a:pPr>
            <a:r>
              <a:rPr lang="en-US" sz="1400" dirty="0" smtClean="0"/>
              <a:t>	</a:t>
            </a:r>
            <a:r>
              <a:rPr lang="en-US" sz="1400" dirty="0" smtClean="0"/>
              <a:t>r.assign_code</a:t>
            </a:r>
            <a:r>
              <a:rPr lang="en-US" sz="1400" dirty="0" smtClean="0"/>
              <a:t>(i</a:t>
            </a:r>
            <a:r>
              <a:rPr lang="en-US" sz="1400" dirty="0"/>
              <a:t>);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void </a:t>
            </a:r>
            <a:r>
              <a:rPr lang="en-US" sz="1400" dirty="0"/>
              <a:t>BinaryTree</a:t>
            </a:r>
            <a:r>
              <a:rPr lang="en-US" sz="1400" dirty="0"/>
              <a:t>::encode(</a:t>
            </a:r>
            <a:r>
              <a:rPr lang="en-US" sz="1400" dirty="0"/>
              <a:t>const</a:t>
            </a:r>
            <a:r>
              <a:rPr lang="en-US" sz="1400" dirty="0"/>
              <a:t> char </a:t>
            </a:r>
            <a:r>
              <a:rPr lang="en-US" sz="1400" dirty="0"/>
              <a:t>str</a:t>
            </a:r>
            <a:r>
              <a:rPr lang="en-US" sz="1400" dirty="0"/>
              <a:t>[])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if (root==NULL) </a:t>
            </a:r>
            <a:endParaRPr lang="en-US" sz="1400" b="0" dirty="0" smtClean="0">
              <a:effectLst/>
            </a:endParaRPr>
          </a:p>
          <a:p>
            <a:pPr marL="0" indent="0">
              <a:buNone/>
            </a:pPr>
            <a:r>
              <a:rPr lang="en-US" sz="1400" dirty="0"/>
              <a:t> return; </a:t>
            </a:r>
            <a:endParaRPr lang="en-US" sz="1400" b="0" dirty="0" smtClean="0">
              <a:effectLst/>
            </a:endParaRPr>
          </a:p>
          <a:p>
            <a:pPr marL="0" indent="0" algn="ctr">
              <a:buNone/>
            </a:pPr>
            <a:r>
              <a:rPr lang="en-US" sz="1400" b="1" dirty="0" smtClean="0"/>
              <a:t>22</a:t>
            </a:r>
            <a:endParaRPr lang="en-US" sz="1400" b="1" dirty="0" smtClean="0">
              <a:effectLst/>
            </a:endParaRPr>
          </a:p>
        </p:txBody>
      </p:sp>
    </p:spTree>
    <p:extLst>
      <p:ext uri="{BB962C8B-B14F-4D97-AF65-F5344CB8AC3E}">
        <p14:creationId xmlns:p14="http://schemas.microsoft.com/office/powerpoint/2010/main" val="3861809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pPr marL="0" indent="0">
              <a:buNone/>
            </a:pPr>
            <a:r>
              <a:rPr lang="en-US" sz="1400" dirty="0" smtClean="0"/>
              <a:t>	</a:t>
            </a:r>
            <a:r>
              <a:rPr lang="en-US" sz="1400" dirty="0" smtClean="0"/>
              <a:t>int</a:t>
            </a:r>
            <a:r>
              <a:rPr lang="en-US" sz="1400" dirty="0" smtClean="0"/>
              <a:t> </a:t>
            </a:r>
            <a:r>
              <a:rPr lang="en-US" sz="1400" dirty="0"/>
              <a:t>i=0; </a:t>
            </a:r>
            <a:endParaRPr lang="en-US" sz="1400" b="0" dirty="0" smtClean="0">
              <a:effectLst/>
            </a:endParaRPr>
          </a:p>
          <a:p>
            <a:pPr marL="0" indent="0">
              <a:buNone/>
            </a:pPr>
            <a:r>
              <a:rPr lang="en-US" sz="1400" dirty="0" smtClean="0"/>
              <a:t>	</a:t>
            </a:r>
            <a:r>
              <a:rPr lang="en-US" sz="1400" dirty="0" smtClean="0"/>
              <a:t>cout</a:t>
            </a:r>
            <a:r>
              <a:rPr lang="en-US" sz="1400" dirty="0"/>
              <a:t>&lt;&lt;"Encoded code for the input string '"&lt;&lt;</a:t>
            </a:r>
            <a:r>
              <a:rPr lang="en-US" sz="1400" dirty="0"/>
              <a:t>str</a:t>
            </a:r>
            <a:r>
              <a:rPr lang="en-US" sz="1400" dirty="0"/>
              <a:t>&lt;&lt;"' is\n</a:t>
            </a:r>
            <a:r>
              <a:rPr lang="en-US" sz="1400" dirty="0" smtClean="0"/>
              <a:t>";</a:t>
            </a:r>
          </a:p>
          <a:p>
            <a:pPr marL="0" indent="0">
              <a:buNone/>
            </a:pPr>
            <a:r>
              <a:rPr lang="en-US" sz="1400" dirty="0"/>
              <a:t>	</a:t>
            </a:r>
            <a:r>
              <a:rPr lang="en-US" sz="1400" dirty="0" smtClean="0"/>
              <a:t>while </a:t>
            </a:r>
            <a:r>
              <a:rPr lang="en-US" sz="1400" dirty="0"/>
              <a:t>(1)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if </a:t>
            </a:r>
            <a:r>
              <a:rPr lang="en-US" sz="1400" dirty="0"/>
              <a:t>(</a:t>
            </a:r>
            <a:r>
              <a:rPr lang="en-US" sz="1400" dirty="0"/>
              <a:t>str</a:t>
            </a:r>
            <a:r>
              <a:rPr lang="en-US" sz="1400" dirty="0"/>
              <a:t>[i]=='\0')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a:t>
            </a:r>
            <a:r>
              <a:rPr lang="en-US" sz="1400" dirty="0"/>
              <a:t>endl</a:t>
            </a:r>
            <a:r>
              <a:rPr lang="en-US" sz="1400" dirty="0"/>
              <a:t>;  </a:t>
            </a:r>
            <a:endParaRPr lang="en-US" sz="1400" b="0" dirty="0" smtClean="0">
              <a:effectLst/>
            </a:endParaRPr>
          </a:p>
          <a:p>
            <a:pPr marL="0" indent="0">
              <a:buNone/>
            </a:pPr>
            <a:r>
              <a:rPr lang="en-US" sz="1400" dirty="0" smtClean="0"/>
              <a:t>			return</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print_code</a:t>
            </a:r>
            <a:r>
              <a:rPr lang="en-US" sz="1400" dirty="0" smtClean="0"/>
              <a:t>(</a:t>
            </a:r>
            <a:r>
              <a:rPr lang="en-US" sz="1400" dirty="0" smtClean="0"/>
              <a:t>str</a:t>
            </a:r>
            <a:r>
              <a:rPr lang="en-US" sz="1400" dirty="0" smtClean="0"/>
              <a:t>[i</a:t>
            </a:r>
            <a:r>
              <a:rPr lang="en-US" sz="1400" dirty="0"/>
              <a:t>]); </a:t>
            </a:r>
            <a:endParaRPr lang="en-US" sz="1400" b="0" dirty="0" smtClean="0">
              <a:effectLst/>
            </a:endParaRPr>
          </a:p>
          <a:p>
            <a:pPr marL="0" indent="0">
              <a:buNone/>
            </a:pPr>
            <a:r>
              <a:rPr lang="en-US" sz="1400" dirty="0" smtClean="0"/>
              <a:t>		i</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void </a:t>
            </a:r>
            <a:r>
              <a:rPr lang="en-US" sz="1400" dirty="0"/>
              <a:t>BinaryTree</a:t>
            </a:r>
            <a:r>
              <a:rPr lang="en-US" sz="1400" dirty="0"/>
              <a:t>::</a:t>
            </a:r>
            <a:r>
              <a:rPr lang="en-US" sz="1400" dirty="0"/>
              <a:t>print_code</a:t>
            </a:r>
            <a:r>
              <a:rPr lang="en-US" sz="1400" dirty="0"/>
              <a:t>(char c)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f=0; </a:t>
            </a:r>
            <a:endParaRPr lang="en-US" sz="1400" b="0" dirty="0" smtClean="0">
              <a:effectLst/>
            </a:endParaRPr>
          </a:p>
          <a:p>
            <a:pPr marL="0" indent="0">
              <a:buNone/>
            </a:pPr>
            <a:r>
              <a:rPr lang="en-US" sz="1400" dirty="0" smtClean="0"/>
              <a:t>	if </a:t>
            </a:r>
            <a:r>
              <a:rPr lang="en-US" sz="1400" dirty="0"/>
              <a:t>(</a:t>
            </a:r>
            <a:r>
              <a:rPr lang="en-US" sz="1400" dirty="0"/>
              <a:t>isleaf</a:t>
            </a:r>
            <a:r>
              <a:rPr lang="en-US" sz="1400" dirty="0"/>
              <a:t>(root))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if </a:t>
            </a:r>
            <a:r>
              <a:rPr lang="en-US" sz="1400" dirty="0"/>
              <a:t>(c==root-&gt;info)  </a:t>
            </a:r>
            <a:endParaRPr lang="en-US" sz="1400" b="0" dirty="0" smtClean="0">
              <a:effectLst/>
            </a:endParaRPr>
          </a:p>
          <a:p>
            <a:pPr marL="0" indent="0">
              <a:buNone/>
            </a:pPr>
            <a:r>
              <a:rPr lang="en-US" sz="1400" dirty="0" smtClean="0"/>
              <a:t>		{</a:t>
            </a:r>
            <a:r>
              <a:rPr lang="en-US" sz="1400" dirty="0"/>
              <a:t>f=1; </a:t>
            </a:r>
            <a:r>
              <a:rPr lang="en-US" sz="1400" dirty="0"/>
              <a:t>cout</a:t>
            </a:r>
            <a:r>
              <a:rPr lang="en-US" sz="1400" dirty="0"/>
              <a:t>&lt;&lt;root-&gt;code;} </a:t>
            </a:r>
            <a:endParaRPr lang="en-US" sz="1400" b="0" dirty="0" smtClean="0">
              <a:effectLst/>
            </a:endParaRPr>
          </a:p>
          <a:p>
            <a:pPr marL="0" indent="0">
              <a:buNone/>
            </a:pPr>
            <a:r>
              <a:rPr lang="en-US" sz="1400" dirty="0" smtClean="0"/>
              <a:t>		return </a:t>
            </a:r>
            <a:r>
              <a:rPr lang="en-US" sz="1400" dirty="0"/>
              <a:t>; </a:t>
            </a:r>
            <a:endParaRPr lang="en-US" sz="1400" b="0" dirty="0" smtClean="0">
              <a:effectLst/>
            </a:endParaRPr>
          </a:p>
          <a:p>
            <a:pPr marL="0" indent="0">
              <a:buNone/>
            </a:pPr>
            <a:r>
              <a:rPr lang="en-US" sz="1400" dirty="0" smtClean="0"/>
              <a:t>	}</a:t>
            </a:r>
            <a:r>
              <a:rPr lang="en-US" sz="1400" dirty="0"/>
              <a:t> </a:t>
            </a:r>
            <a:endParaRPr lang="en-US" sz="1400" dirty="0" smtClean="0"/>
          </a:p>
          <a:p>
            <a:pPr marL="0" indent="0">
              <a:buNone/>
            </a:pPr>
            <a:r>
              <a:rPr lang="en-US" sz="1400" dirty="0" smtClean="0"/>
              <a:t>	</a:t>
            </a:r>
            <a:r>
              <a:rPr lang="en-US" sz="1400" dirty="0" smtClean="0"/>
              <a:t>BinaryTree</a:t>
            </a:r>
            <a:r>
              <a:rPr lang="en-US" sz="1400" dirty="0" smtClean="0"/>
              <a:t> </a:t>
            </a:r>
            <a:r>
              <a:rPr lang="en-US" sz="1400" dirty="0"/>
              <a:t>l,r</a:t>
            </a:r>
            <a:r>
              <a:rPr lang="en-US" sz="1400" dirty="0"/>
              <a:t>;  </a:t>
            </a:r>
            <a:endParaRPr lang="en-US" sz="1400" b="0" dirty="0" smtClean="0">
              <a:effectLst/>
            </a:endParaRPr>
          </a:p>
          <a:p>
            <a:pPr marL="0" indent="0">
              <a:buNone/>
            </a:pPr>
            <a:r>
              <a:rPr lang="en-US" sz="1400" dirty="0" smtClean="0"/>
              <a:t>	</a:t>
            </a:r>
            <a:r>
              <a:rPr lang="en-US" sz="1400" dirty="0" smtClean="0"/>
              <a:t>l.root</a:t>
            </a:r>
            <a:r>
              <a:rPr lang="en-US" sz="1400" dirty="0" smtClean="0"/>
              <a:t>=root-</a:t>
            </a:r>
            <a:r>
              <a:rPr lang="en-US" sz="1400" dirty="0"/>
              <a:t>&gt;</a:t>
            </a:r>
            <a:r>
              <a:rPr lang="en-US" sz="1400" dirty="0"/>
              <a:t>Llink</a:t>
            </a:r>
            <a:r>
              <a:rPr lang="en-US" sz="1400" dirty="0"/>
              <a:t>; </a:t>
            </a:r>
            <a:endParaRPr lang="en-US" sz="1400" b="0" dirty="0" smtClean="0">
              <a:effectLst/>
            </a:endParaRPr>
          </a:p>
          <a:p>
            <a:pPr marL="0" indent="0">
              <a:buNone/>
            </a:pPr>
            <a:r>
              <a:rPr lang="en-US" sz="1400" dirty="0" smtClean="0"/>
              <a:t>	if </a:t>
            </a:r>
            <a:r>
              <a:rPr lang="en-US" sz="1400" dirty="0"/>
              <a:t>(f!=1) </a:t>
            </a:r>
            <a:endParaRPr lang="en-US" sz="1400" b="0" dirty="0" smtClean="0">
              <a:effectLst/>
            </a:endParaRPr>
          </a:p>
          <a:p>
            <a:pPr marL="0" indent="0">
              <a:buNone/>
            </a:pPr>
            <a:r>
              <a:rPr lang="en-US" sz="1400" dirty="0" smtClean="0"/>
              <a:t>	</a:t>
            </a:r>
            <a:r>
              <a:rPr lang="en-US" sz="1400" dirty="0" smtClean="0"/>
              <a:t>l.print_code</a:t>
            </a:r>
            <a:r>
              <a:rPr lang="en-US" sz="1400" dirty="0" smtClean="0"/>
              <a:t>(c</a:t>
            </a:r>
            <a:r>
              <a:rPr lang="en-US" sz="1400" dirty="0"/>
              <a:t>);</a:t>
            </a:r>
            <a:endParaRPr lang="en-US" sz="1400" b="0" dirty="0" smtClean="0">
              <a:effectLst/>
            </a:endParaRPr>
          </a:p>
          <a:p>
            <a:pPr marL="0" indent="0">
              <a:buNone/>
            </a:pPr>
            <a:r>
              <a:rPr lang="en-US" sz="1400" dirty="0" smtClean="0"/>
              <a:t>	</a:t>
            </a:r>
            <a:r>
              <a:rPr lang="en-US" sz="1400" dirty="0" smtClean="0"/>
              <a:t>r.root</a:t>
            </a:r>
            <a:r>
              <a:rPr lang="en-US" sz="1400" dirty="0" smtClean="0"/>
              <a:t>=root-</a:t>
            </a:r>
            <a:r>
              <a:rPr lang="en-US" sz="1400" dirty="0"/>
              <a:t>&gt;</a:t>
            </a:r>
            <a:r>
              <a:rPr lang="en-US" sz="1400" dirty="0"/>
              <a:t>Rlink</a:t>
            </a:r>
            <a:r>
              <a:rPr lang="en-US" sz="1400" dirty="0"/>
              <a:t>; </a:t>
            </a:r>
            <a:endParaRPr lang="en-US" sz="1400" b="0" dirty="0" smtClean="0">
              <a:effectLst/>
            </a:endParaRPr>
          </a:p>
          <a:p>
            <a:pPr marL="0" indent="0">
              <a:buNone/>
            </a:pPr>
            <a:r>
              <a:rPr lang="en-US" sz="1400" dirty="0" smtClean="0"/>
              <a:t>	if </a:t>
            </a:r>
            <a:r>
              <a:rPr lang="en-US" sz="1400" dirty="0"/>
              <a:t>(f!=1) </a:t>
            </a:r>
            <a:endParaRPr lang="en-US" sz="1400" b="0" dirty="0" smtClean="0">
              <a:effectLst/>
            </a:endParaRPr>
          </a:p>
          <a:p>
            <a:pPr marL="0" indent="0">
              <a:buNone/>
            </a:pPr>
            <a:r>
              <a:rPr lang="en-US" sz="1400" dirty="0" smtClean="0"/>
              <a:t>	</a:t>
            </a:r>
            <a:r>
              <a:rPr lang="en-US" sz="1400" dirty="0" smtClean="0"/>
              <a:t>r.print_code</a:t>
            </a:r>
            <a:r>
              <a:rPr lang="en-US" sz="1400" dirty="0" smtClean="0"/>
              <a:t>(c</a:t>
            </a:r>
            <a:r>
              <a:rPr lang="en-US" sz="1400" dirty="0"/>
              <a:t>); </a:t>
            </a:r>
            <a:endParaRPr lang="en-US" sz="1400" b="0" dirty="0" smtClean="0">
              <a:effectLst/>
            </a:endParaRPr>
          </a:p>
          <a:p>
            <a:pPr marL="0" indent="0">
              <a:buNone/>
            </a:pPr>
            <a:r>
              <a:rPr lang="en-US" sz="1400" dirty="0"/>
              <a:t>} </a:t>
            </a:r>
            <a:endParaRPr lang="en-US" sz="1400" dirty="0" smtClean="0"/>
          </a:p>
          <a:p>
            <a:pPr marL="0" indent="0">
              <a:buNone/>
            </a:pPr>
            <a:endParaRPr lang="en-US" sz="1400" dirty="0"/>
          </a:p>
          <a:p>
            <a:pPr marL="0" indent="0" algn="ctr">
              <a:buNone/>
            </a:pPr>
            <a:r>
              <a:rPr lang="en-US" sz="1400" b="1" dirty="0" smtClean="0"/>
              <a:t>23</a:t>
            </a:r>
          </a:p>
        </p:txBody>
      </p:sp>
    </p:spTree>
    <p:extLst>
      <p:ext uri="{BB962C8B-B14F-4D97-AF65-F5344CB8AC3E}">
        <p14:creationId xmlns:p14="http://schemas.microsoft.com/office/powerpoint/2010/main" val="1894507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marL="0" indent="0">
              <a:buNone/>
            </a:pPr>
            <a:r>
              <a:rPr lang="en-US" sz="1400" dirty="0"/>
              <a:t>int</a:t>
            </a:r>
            <a:r>
              <a:rPr lang="en-US" sz="1400" dirty="0"/>
              <a:t> </a:t>
            </a:r>
            <a:r>
              <a:rPr lang="en-US" sz="1400" dirty="0"/>
              <a:t>isequal</a:t>
            </a:r>
            <a:r>
              <a:rPr lang="en-US" sz="1400" dirty="0"/>
              <a:t>(</a:t>
            </a:r>
            <a:r>
              <a:rPr lang="en-US" sz="1400" dirty="0"/>
              <a:t>const</a:t>
            </a:r>
            <a:r>
              <a:rPr lang="en-US" sz="1400" dirty="0"/>
              <a:t> char a[], </a:t>
            </a:r>
            <a:r>
              <a:rPr lang="en-US" sz="1400" dirty="0"/>
              <a:t>const</a:t>
            </a:r>
            <a:r>
              <a:rPr lang="en-US" sz="1400" dirty="0"/>
              <a:t> char b[], </a:t>
            </a:r>
            <a:r>
              <a:rPr lang="en-US" sz="1400" dirty="0"/>
              <a:t>int</a:t>
            </a:r>
            <a:r>
              <a:rPr lang="en-US" sz="1400" dirty="0"/>
              <a:t> length) </a:t>
            </a:r>
            <a:endParaRPr lang="en-US" sz="1400" dirty="0" smtClean="0"/>
          </a:p>
          <a:p>
            <a:pPr marL="0" indent="0">
              <a:buNone/>
            </a:pPr>
            <a:r>
              <a:rPr lang="en-US" sz="1400" dirty="0" smtClean="0"/>
              <a:t>{</a:t>
            </a:r>
            <a:r>
              <a:rPr lang="en-US" sz="1400" dirty="0"/>
              <a:t>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i=0; </a:t>
            </a:r>
            <a:endParaRPr lang="en-US" sz="1400" b="0" dirty="0" smtClean="0">
              <a:effectLst/>
            </a:endParaRPr>
          </a:p>
          <a:p>
            <a:pPr marL="0" indent="0">
              <a:buNone/>
            </a:pPr>
            <a:r>
              <a:rPr lang="en-US" sz="1400" dirty="0" smtClean="0"/>
              <a:t>	while </a:t>
            </a:r>
            <a:r>
              <a:rPr lang="en-US" sz="1400" dirty="0"/>
              <a:t>(i&lt;length)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if(b[i</a:t>
            </a:r>
            <a:r>
              <a:rPr lang="en-US" sz="1400" dirty="0"/>
              <a:t>]!=a[i]) </a:t>
            </a:r>
            <a:endParaRPr lang="en-US" sz="1400" b="0" dirty="0" smtClean="0">
              <a:effectLst/>
            </a:endParaRPr>
          </a:p>
          <a:p>
            <a:pPr marL="0" indent="0">
              <a:buNone/>
            </a:pPr>
            <a:r>
              <a:rPr lang="en-US" sz="1400" dirty="0" smtClean="0"/>
              <a:t>		return </a:t>
            </a:r>
            <a:r>
              <a:rPr lang="en-US" sz="1400" dirty="0"/>
              <a:t>0; </a:t>
            </a:r>
            <a:endParaRPr lang="en-US" sz="1400" b="0" dirty="0" smtClean="0">
              <a:effectLst/>
            </a:endParaRPr>
          </a:p>
          <a:p>
            <a:pPr marL="0" indent="0">
              <a:buNone/>
            </a:pPr>
            <a:r>
              <a:rPr lang="en-US" sz="1400" dirty="0" smtClean="0"/>
              <a:t>		i</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if </a:t>
            </a:r>
            <a:r>
              <a:rPr lang="en-US" sz="1400" dirty="0"/>
              <a:t>(a[i]!='\0') </a:t>
            </a:r>
            <a:endParaRPr lang="en-US" sz="1400" b="0" dirty="0" smtClean="0">
              <a:effectLst/>
            </a:endParaRPr>
          </a:p>
          <a:p>
            <a:pPr marL="0" indent="0">
              <a:buNone/>
            </a:pPr>
            <a:r>
              <a:rPr lang="en-US" sz="1400" dirty="0" smtClean="0"/>
              <a:t>	return </a:t>
            </a:r>
            <a:r>
              <a:rPr lang="en-US" sz="1400" dirty="0"/>
              <a:t>0; </a:t>
            </a:r>
            <a:endParaRPr lang="en-US" sz="1400" b="0" dirty="0" smtClean="0">
              <a:effectLst/>
            </a:endParaRPr>
          </a:p>
          <a:p>
            <a:pPr marL="0" indent="0">
              <a:buNone/>
            </a:pPr>
            <a:r>
              <a:rPr lang="en-US" sz="1400" dirty="0" smtClean="0"/>
              <a:t>	return </a:t>
            </a:r>
            <a:r>
              <a:rPr lang="en-US" sz="1400" dirty="0"/>
              <a:t>1;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void </a:t>
            </a:r>
            <a:r>
              <a:rPr lang="en-US" sz="1400" dirty="0"/>
              <a:t>BinaryTree</a:t>
            </a:r>
            <a:r>
              <a:rPr lang="en-US" sz="1400" dirty="0"/>
              <a:t>::decode(char cd[], </a:t>
            </a:r>
            <a:r>
              <a:rPr lang="en-US" sz="1400" dirty="0"/>
              <a:t>int</a:t>
            </a:r>
            <a:r>
              <a:rPr lang="en-US" sz="1400" dirty="0"/>
              <a:t> size)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smtClean="0"/>
              <a:t>	if </a:t>
            </a:r>
            <a:r>
              <a:rPr lang="en-US" sz="1400" dirty="0"/>
              <a:t>(root==NULL) </a:t>
            </a:r>
            <a:endParaRPr lang="en-US" sz="1400" b="0" dirty="0" smtClean="0">
              <a:effectLst/>
            </a:endParaRPr>
          </a:p>
          <a:p>
            <a:pPr marL="0" indent="0">
              <a:buNone/>
            </a:pPr>
            <a:r>
              <a:rPr lang="en-US" sz="1400" dirty="0"/>
              <a:t> </a:t>
            </a:r>
            <a:r>
              <a:rPr lang="en-US" sz="1400" dirty="0" smtClean="0"/>
              <a:t>	return</a:t>
            </a:r>
            <a:r>
              <a:rPr lang="en-US" sz="1400" dirty="0"/>
              <a:t>;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i=0;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length=0;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f; </a:t>
            </a:r>
            <a:endParaRPr lang="en-US" sz="1400" b="0" dirty="0" smtClean="0">
              <a:effectLst/>
            </a:endParaRPr>
          </a:p>
          <a:p>
            <a:pPr marL="0" indent="0">
              <a:buNone/>
            </a:pPr>
            <a:r>
              <a:rPr lang="en-US" sz="1400" dirty="0" smtClean="0"/>
              <a:t>	char </a:t>
            </a:r>
            <a:r>
              <a:rPr lang="en-US" sz="1400" dirty="0"/>
              <a:t>*s; </a:t>
            </a:r>
            <a:endParaRPr lang="en-US" sz="1400" b="0" dirty="0" smtClean="0">
              <a:effectLst/>
            </a:endParaRPr>
          </a:p>
          <a:p>
            <a:pPr marL="0" indent="0">
              <a:buNone/>
            </a:pPr>
            <a:r>
              <a:rPr lang="en-US" sz="1400" dirty="0" smtClean="0"/>
              <a:t>	</a:t>
            </a:r>
            <a:r>
              <a:rPr lang="en-US" sz="1400" dirty="0" smtClean="0"/>
              <a:t>cout</a:t>
            </a:r>
            <a:r>
              <a:rPr lang="en-US" sz="1400" dirty="0"/>
              <a:t>&lt;&lt;"Decoded string for the input code '"&lt;&lt;cd&lt;&lt;"' is\n"; while (i&lt;size) </a:t>
            </a:r>
            <a:endParaRPr lang="en-US" sz="1400" b="0" dirty="0" smtClean="0">
              <a:effectLst/>
            </a:endParaRPr>
          </a:p>
          <a:p>
            <a:pPr marL="0" indent="0">
              <a:buNone/>
            </a:pPr>
            <a:r>
              <a:rPr lang="en-US" sz="1400" dirty="0" smtClean="0"/>
              <a:t>	{</a:t>
            </a:r>
            <a:r>
              <a:rPr lang="en-US" sz="1400" dirty="0"/>
              <a:t> </a:t>
            </a:r>
            <a:endParaRPr lang="en-US" sz="1400" b="1" dirty="0" smtClean="0"/>
          </a:p>
          <a:p>
            <a:pPr marL="0" indent="0" algn="ctr">
              <a:buNone/>
            </a:pPr>
            <a:endParaRPr lang="en-US" sz="1400" b="1" dirty="0" smtClean="0"/>
          </a:p>
          <a:p>
            <a:pPr marL="0" indent="0" algn="ctr">
              <a:buNone/>
            </a:pPr>
            <a:r>
              <a:rPr lang="en-US" sz="1400" b="1" dirty="0" smtClean="0"/>
              <a:t>24</a:t>
            </a:r>
          </a:p>
        </p:txBody>
      </p:sp>
    </p:spTree>
    <p:extLst>
      <p:ext uri="{BB962C8B-B14F-4D97-AF65-F5344CB8AC3E}">
        <p14:creationId xmlns:p14="http://schemas.microsoft.com/office/powerpoint/2010/main" val="176270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lstStyle/>
          <a:p>
            <a:pPr marL="0" indent="0" algn="ctr">
              <a:buNone/>
            </a:pPr>
            <a:r>
              <a:rPr lang="en-US" sz="1600" b="1" dirty="0" smtClean="0">
                <a:latin typeface="Times New Roman" pitchFamily="18" charset="0"/>
                <a:cs typeface="Times New Roman" pitchFamily="18" charset="0"/>
              </a:rPr>
              <a:t>ACKNOWLEDGEMENT</a:t>
            </a:r>
            <a:endParaRPr lang="en-US" sz="2000" dirty="0" smtClean="0">
              <a:latin typeface="Times New Roman" pitchFamily="18" charset="0"/>
              <a:cs typeface="Times New Roman" pitchFamily="18" charset="0"/>
            </a:endParaRPr>
          </a:p>
          <a:p>
            <a:pPr marL="0" indent="0">
              <a:buNone/>
            </a:pPr>
            <a:endParaRPr lang="en-US" sz="2000" dirty="0"/>
          </a:p>
          <a:p>
            <a:pPr marL="0" indent="0">
              <a:buNone/>
            </a:pPr>
            <a:r>
              <a:rPr lang="en-US" sz="2000" dirty="0"/>
              <a:t>	</a:t>
            </a:r>
            <a:r>
              <a:rPr lang="en-US" sz="2000" dirty="0" smtClean="0"/>
              <a:t> </a:t>
            </a:r>
            <a:r>
              <a:rPr lang="en-US" sz="1400" dirty="0" smtClean="0"/>
              <a:t>We are heartily </a:t>
            </a:r>
            <a:r>
              <a:rPr lang="en-US" sz="1400" dirty="0"/>
              <a:t>thankful to </a:t>
            </a:r>
            <a:r>
              <a:rPr lang="en-US" sz="1400" dirty="0" smtClean="0"/>
              <a:t>our guides, </a:t>
            </a:r>
            <a:r>
              <a:rPr lang="en-US" sz="1400" dirty="0"/>
              <a:t>Dr. </a:t>
            </a:r>
            <a:r>
              <a:rPr lang="en-US" sz="1400" dirty="0" smtClean="0"/>
              <a:t>Divya</a:t>
            </a:r>
            <a:r>
              <a:rPr lang="en-US" sz="1400" dirty="0" smtClean="0"/>
              <a:t> </a:t>
            </a:r>
            <a:r>
              <a:rPr lang="en-US" sz="1400" dirty="0" smtClean="0"/>
              <a:t>Lingineni</a:t>
            </a:r>
            <a:r>
              <a:rPr lang="en-US" sz="1400" dirty="0"/>
              <a:t> </a:t>
            </a:r>
            <a:r>
              <a:rPr lang="en-US" sz="1400" dirty="0" smtClean="0"/>
              <a:t> and  Dr. Ramesh </a:t>
            </a:r>
            <a:r>
              <a:rPr lang="en-US" sz="1400" dirty="0" smtClean="0"/>
              <a:t>Vasappanavara</a:t>
            </a:r>
            <a:r>
              <a:rPr lang="en-US" sz="1400" dirty="0" smtClean="0"/>
              <a:t> </a:t>
            </a:r>
            <a:r>
              <a:rPr lang="en-US" sz="1400" dirty="0"/>
              <a:t>whose </a:t>
            </a:r>
            <a:r>
              <a:rPr lang="en-US" sz="1400" dirty="0" smtClean="0"/>
              <a:t> encouragement</a:t>
            </a:r>
            <a:r>
              <a:rPr lang="en-US" sz="1400" dirty="0"/>
              <a:t>, guidance and support enabled </a:t>
            </a:r>
            <a:r>
              <a:rPr lang="en-US" sz="1400" dirty="0" smtClean="0"/>
              <a:t>us </a:t>
            </a:r>
            <a:r>
              <a:rPr lang="en-US" sz="1400" dirty="0"/>
              <a:t>to develop </a:t>
            </a:r>
            <a:r>
              <a:rPr lang="en-US" sz="1400" dirty="0" smtClean="0"/>
              <a:t> an </a:t>
            </a:r>
            <a:r>
              <a:rPr lang="en-US" sz="1400" dirty="0"/>
              <a:t>understanding of the subject and made it possible for </a:t>
            </a:r>
            <a:r>
              <a:rPr lang="en-US" sz="1400" dirty="0" smtClean="0"/>
              <a:t>us to</a:t>
            </a:r>
            <a:r>
              <a:rPr lang="en-US" sz="1400" dirty="0"/>
              <a:t> </a:t>
            </a:r>
            <a:r>
              <a:rPr lang="en-US" sz="1400" dirty="0" smtClean="0"/>
              <a:t>complete </a:t>
            </a:r>
            <a:r>
              <a:rPr lang="en-US" sz="1400" dirty="0"/>
              <a:t>this project. </a:t>
            </a:r>
            <a:r>
              <a:rPr lang="en-US" sz="1400" dirty="0" smtClean="0"/>
              <a:t>We offer our </a:t>
            </a:r>
            <a:r>
              <a:rPr lang="en-US" sz="1400" dirty="0"/>
              <a:t>regards to all the respected  professors </a:t>
            </a:r>
            <a:r>
              <a:rPr lang="en-US" sz="1400" dirty="0" smtClean="0"/>
              <a:t> who </a:t>
            </a:r>
            <a:r>
              <a:rPr lang="en-US" sz="1400" dirty="0"/>
              <a:t>have taught </a:t>
            </a:r>
            <a:r>
              <a:rPr lang="en-US" sz="1400" dirty="0" smtClean="0"/>
              <a:t>us </a:t>
            </a:r>
            <a:r>
              <a:rPr lang="en-US" sz="1400" dirty="0"/>
              <a:t>since their contribution  towards </a:t>
            </a:r>
            <a:r>
              <a:rPr lang="en-US" sz="1400" dirty="0" smtClean="0"/>
              <a:t>our </a:t>
            </a:r>
            <a:r>
              <a:rPr lang="en-US" sz="1400" dirty="0"/>
              <a:t>knowledge has been </a:t>
            </a:r>
            <a:r>
              <a:rPr lang="en-US" sz="1400" dirty="0" smtClean="0"/>
              <a:t>immense enabling us to </a:t>
            </a:r>
            <a:r>
              <a:rPr lang="en-US" sz="1400" dirty="0"/>
              <a:t>work on this project. </a:t>
            </a:r>
            <a:endParaRPr lang="en-US" sz="1400" b="0" dirty="0" smtClean="0">
              <a:effectLst/>
            </a:endParaRPr>
          </a:p>
          <a:p>
            <a:pPr marL="0" indent="0">
              <a:buNone/>
            </a:pPr>
            <a:r>
              <a:rPr lang="en-US" sz="1400" dirty="0" smtClean="0"/>
              <a:t>- Udathala Rajesh and Rithik Keerthipati</a:t>
            </a:r>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lgn="ctr">
              <a:buNone/>
            </a:pPr>
            <a:endParaRPr lang="en-US" sz="1600" b="1" dirty="0" smtClean="0"/>
          </a:p>
          <a:p>
            <a:pPr marL="0" indent="0" algn="ctr">
              <a:buNone/>
            </a:pPr>
            <a:endParaRPr lang="en-US" sz="1600" b="1" dirty="0"/>
          </a:p>
          <a:p>
            <a:pPr>
              <a:buFontTx/>
              <a:buChar char="-"/>
            </a:pPr>
            <a:endParaRPr lang="en-US" sz="1400" dirty="0"/>
          </a:p>
        </p:txBody>
      </p:sp>
    </p:spTree>
    <p:extLst>
      <p:ext uri="{BB962C8B-B14F-4D97-AF65-F5344CB8AC3E}">
        <p14:creationId xmlns:p14="http://schemas.microsoft.com/office/powerpoint/2010/main" val="3089114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553200"/>
          </a:xfrm>
        </p:spPr>
        <p:txBody>
          <a:bodyPr>
            <a:normAutofit lnSpcReduction="10000"/>
          </a:bodyPr>
          <a:lstStyle/>
          <a:p>
            <a:pPr marL="0" indent="0">
              <a:buNone/>
            </a:pPr>
            <a:r>
              <a:rPr lang="en-US" sz="1400" dirty="0" smtClean="0"/>
              <a:t>		f=0</a:t>
            </a:r>
            <a:r>
              <a:rPr lang="en-US" sz="1400" dirty="0"/>
              <a:t>; </a:t>
            </a:r>
            <a:endParaRPr lang="en-US" sz="1400" b="0" dirty="0" smtClean="0">
              <a:effectLst/>
            </a:endParaRPr>
          </a:p>
          <a:p>
            <a:pPr marL="0" indent="0">
              <a:buNone/>
            </a:pPr>
            <a:r>
              <a:rPr lang="en-US" sz="1400" dirty="0" smtClean="0"/>
              <a:t>		s</a:t>
            </a:r>
            <a:r>
              <a:rPr lang="en-US" sz="1400" dirty="0"/>
              <a:t>=&amp;cd[i]; </a:t>
            </a:r>
            <a:endParaRPr lang="en-US" sz="1400" b="0" dirty="0" smtClean="0">
              <a:effectLst/>
            </a:endParaRPr>
          </a:p>
          <a:p>
            <a:pPr marL="0" indent="0">
              <a:buNone/>
            </a:pPr>
            <a:r>
              <a:rPr lang="en-US" sz="1400" dirty="0" smtClean="0"/>
              <a:t>		while </a:t>
            </a:r>
            <a:r>
              <a:rPr lang="en-US" sz="1400" dirty="0"/>
              <a:t>(f==0)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length</a:t>
            </a:r>
            <a:r>
              <a:rPr lang="en-US" sz="1400" dirty="0"/>
              <a:t>++;</a:t>
            </a:r>
            <a:endParaRPr lang="en-US" sz="1400" b="0" dirty="0" smtClean="0">
              <a:effectLst/>
            </a:endParaRPr>
          </a:p>
          <a:p>
            <a:pPr marL="0" indent="0">
              <a:buNone/>
            </a:pPr>
            <a:r>
              <a:rPr lang="en-US" sz="1400" dirty="0" smtClean="0"/>
              <a:t>			</a:t>
            </a:r>
            <a:r>
              <a:rPr lang="en-US" sz="1400" dirty="0" smtClean="0"/>
              <a:t>print_symbol</a:t>
            </a:r>
            <a:r>
              <a:rPr lang="en-US" sz="1400" dirty="0" smtClean="0"/>
              <a:t>(</a:t>
            </a:r>
            <a:r>
              <a:rPr lang="en-US" sz="1400" dirty="0" smtClean="0"/>
              <a:t>s,f,length</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i=</a:t>
            </a:r>
            <a:r>
              <a:rPr lang="en-US" sz="1400" dirty="0" smtClean="0"/>
              <a:t>i+length</a:t>
            </a:r>
            <a:r>
              <a:rPr lang="en-US" sz="1400" dirty="0"/>
              <a:t>; </a:t>
            </a:r>
            <a:endParaRPr lang="en-US" sz="1400" b="0" dirty="0" smtClean="0">
              <a:effectLst/>
            </a:endParaRPr>
          </a:p>
          <a:p>
            <a:pPr marL="0" indent="0">
              <a:buNone/>
            </a:pPr>
            <a:r>
              <a:rPr lang="en-US" sz="1400" dirty="0" smtClean="0"/>
              <a:t>		length=0</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a:t>
            </a:r>
            <a:r>
              <a:rPr lang="en-US" sz="1400" dirty="0"/>
              <a:t>endl</a:t>
            </a:r>
            <a:r>
              <a:rPr lang="en-US" sz="1400" dirty="0"/>
              <a:t>; </a:t>
            </a:r>
            <a:endParaRPr lang="en-US" sz="1400" b="0" dirty="0" smtClean="0">
              <a:effectLst/>
            </a:endParaRPr>
          </a:p>
          <a:p>
            <a:pPr marL="0" indent="0">
              <a:buNone/>
            </a:pPr>
            <a:r>
              <a:rPr lang="en-US" sz="1400" dirty="0"/>
              <a:t>} </a:t>
            </a:r>
            <a:endParaRPr lang="en-US" sz="1400" dirty="0" smtClean="0"/>
          </a:p>
          <a:p>
            <a:pPr marL="0" indent="0">
              <a:buNone/>
            </a:pPr>
            <a:r>
              <a:rPr lang="en-US" sz="1400" dirty="0"/>
              <a:t>void </a:t>
            </a:r>
            <a:r>
              <a:rPr lang="en-US" sz="1400" dirty="0"/>
              <a:t>BinaryTree</a:t>
            </a:r>
            <a:r>
              <a:rPr lang="en-US" sz="1400" dirty="0"/>
              <a:t>::</a:t>
            </a:r>
            <a:r>
              <a:rPr lang="en-US" sz="1400" dirty="0"/>
              <a:t>print_symbol</a:t>
            </a:r>
            <a:r>
              <a:rPr lang="en-US" sz="1400" dirty="0"/>
              <a:t>(char cd[], </a:t>
            </a:r>
            <a:r>
              <a:rPr lang="en-US" sz="1400" dirty="0"/>
              <a:t>int</a:t>
            </a:r>
            <a:r>
              <a:rPr lang="en-US" sz="1400" dirty="0"/>
              <a:t> &amp;f, </a:t>
            </a:r>
            <a:r>
              <a:rPr lang="en-US" sz="1400" dirty="0"/>
              <a:t>int</a:t>
            </a:r>
            <a:r>
              <a:rPr lang="en-US" sz="1400" dirty="0"/>
              <a:t> length</a:t>
            </a:r>
            <a:r>
              <a:rPr lang="en-US" sz="1400" dirty="0" smtClean="0"/>
              <a:t>)</a:t>
            </a:r>
          </a:p>
          <a:p>
            <a:pPr marL="0" indent="0">
              <a:buNone/>
            </a:pPr>
            <a:r>
              <a:rPr lang="en-US" sz="1400" dirty="0" smtClean="0"/>
              <a:t>{</a:t>
            </a:r>
            <a:r>
              <a:rPr lang="en-US" sz="1400" dirty="0"/>
              <a:t> </a:t>
            </a:r>
            <a:endParaRPr lang="en-US" sz="1400" b="0" dirty="0" smtClean="0">
              <a:effectLst/>
            </a:endParaRPr>
          </a:p>
          <a:p>
            <a:pPr marL="0" indent="0">
              <a:buNone/>
            </a:pPr>
            <a:r>
              <a:rPr lang="en-US" sz="1400" dirty="0" smtClean="0"/>
              <a:t>	if </a:t>
            </a:r>
            <a:r>
              <a:rPr lang="en-US" sz="1400" dirty="0"/>
              <a:t>(</a:t>
            </a:r>
            <a:r>
              <a:rPr lang="en-US" sz="1400" dirty="0"/>
              <a:t>isleaf</a:t>
            </a:r>
            <a:r>
              <a:rPr lang="en-US" sz="1400" dirty="0"/>
              <a:t>(root))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if </a:t>
            </a:r>
            <a:r>
              <a:rPr lang="en-US" sz="1400" dirty="0"/>
              <a:t>(</a:t>
            </a:r>
            <a:r>
              <a:rPr lang="en-US" sz="1400" dirty="0"/>
              <a:t>isequal</a:t>
            </a:r>
            <a:r>
              <a:rPr lang="en-US" sz="1400" dirty="0"/>
              <a:t>(root-&gt;code, cd, length))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f=1</a:t>
            </a:r>
            <a:r>
              <a:rPr lang="en-US" sz="1400" dirty="0"/>
              <a:t>; </a:t>
            </a:r>
            <a:r>
              <a:rPr lang="en-US" sz="1400" dirty="0"/>
              <a:t>cout</a:t>
            </a:r>
            <a:r>
              <a:rPr lang="en-US" sz="1400" dirty="0"/>
              <a:t>&lt;&lt;root-&gt;info;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return</a:t>
            </a:r>
            <a:r>
              <a:rPr lang="en-US" sz="1400" dirty="0"/>
              <a:t>;  </a:t>
            </a:r>
            <a:endParaRPr lang="en-US" sz="1400" b="0" dirty="0" smtClean="0">
              <a:effectLst/>
            </a:endParaRPr>
          </a:p>
          <a:p>
            <a:pPr marL="0" indent="0">
              <a:buNone/>
            </a:pPr>
            <a:r>
              <a:rPr lang="en-US" sz="1400" dirty="0" smtClean="0"/>
              <a:t>	}</a:t>
            </a:r>
            <a:r>
              <a:rPr lang="en-US" sz="1400" dirty="0"/>
              <a:t> </a:t>
            </a:r>
            <a:endParaRPr lang="en-US" sz="1400" dirty="0" smtClean="0"/>
          </a:p>
          <a:p>
            <a:pPr marL="0" indent="0">
              <a:buNone/>
            </a:pPr>
            <a:r>
              <a:rPr lang="en-US" sz="1400" dirty="0"/>
              <a:t>	</a:t>
            </a:r>
            <a:r>
              <a:rPr lang="en-US" sz="1400" dirty="0"/>
              <a:t>BinaryTree</a:t>
            </a:r>
            <a:r>
              <a:rPr lang="en-US" sz="1400" dirty="0"/>
              <a:t> </a:t>
            </a:r>
            <a:r>
              <a:rPr lang="en-US" sz="1400" dirty="0"/>
              <a:t>l,r</a:t>
            </a:r>
            <a:r>
              <a:rPr lang="en-US" sz="1400" dirty="0"/>
              <a:t>;  </a:t>
            </a:r>
            <a:endParaRPr lang="en-US" sz="1400" b="0" dirty="0" smtClean="0">
              <a:effectLst/>
            </a:endParaRPr>
          </a:p>
          <a:p>
            <a:pPr marL="0" indent="0">
              <a:buNone/>
            </a:pPr>
            <a:r>
              <a:rPr lang="en-US" sz="1400" dirty="0" smtClean="0"/>
              <a:t>	</a:t>
            </a:r>
            <a:r>
              <a:rPr lang="en-US" sz="1400" dirty="0" smtClean="0"/>
              <a:t>l.root</a:t>
            </a:r>
            <a:r>
              <a:rPr lang="en-US" sz="1400" dirty="0" smtClean="0"/>
              <a:t>=root-</a:t>
            </a:r>
            <a:r>
              <a:rPr lang="en-US" sz="1400" dirty="0"/>
              <a:t>&gt;</a:t>
            </a:r>
            <a:r>
              <a:rPr lang="en-US" sz="1400" dirty="0"/>
              <a:t>Llink</a:t>
            </a:r>
            <a:r>
              <a:rPr lang="en-US" sz="1400" dirty="0"/>
              <a:t>; </a:t>
            </a:r>
            <a:endParaRPr lang="en-US" sz="1400" b="0" dirty="0" smtClean="0">
              <a:effectLst/>
            </a:endParaRPr>
          </a:p>
          <a:p>
            <a:pPr marL="0" indent="0">
              <a:buNone/>
            </a:pPr>
            <a:r>
              <a:rPr lang="en-US" sz="1400" dirty="0" smtClean="0"/>
              <a:t>	if </a:t>
            </a:r>
            <a:r>
              <a:rPr lang="en-US" sz="1400" dirty="0"/>
              <a:t>(f!=1</a:t>
            </a:r>
            <a:r>
              <a:rPr lang="en-US" sz="1400" dirty="0" smtClean="0"/>
              <a:t>)</a:t>
            </a:r>
            <a:endParaRPr lang="en-US" sz="1400" b="0" dirty="0" smtClean="0">
              <a:effectLst/>
            </a:endParaRPr>
          </a:p>
          <a:p>
            <a:pPr marL="0" indent="0" algn="ctr">
              <a:buNone/>
            </a:pPr>
            <a:endParaRPr lang="en-US" sz="1400" b="1" dirty="0" smtClean="0"/>
          </a:p>
          <a:p>
            <a:pPr marL="0" indent="0" algn="ctr">
              <a:buNone/>
            </a:pPr>
            <a:r>
              <a:rPr lang="en-US" sz="1400" b="1" dirty="0" smtClean="0"/>
              <a:t>25</a:t>
            </a:r>
            <a:endParaRPr lang="en-US" sz="1400" b="1" dirty="0" smtClean="0">
              <a:effectLst/>
            </a:endParaRPr>
          </a:p>
        </p:txBody>
      </p:sp>
    </p:spTree>
    <p:extLst>
      <p:ext uri="{BB962C8B-B14F-4D97-AF65-F5344CB8AC3E}">
        <p14:creationId xmlns:p14="http://schemas.microsoft.com/office/powerpoint/2010/main" val="1726313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92500" lnSpcReduction="20000"/>
          </a:bodyPr>
          <a:lstStyle/>
          <a:p>
            <a:pPr marL="0" indent="0">
              <a:buNone/>
            </a:pPr>
            <a:r>
              <a:rPr lang="en-US" sz="1400" dirty="0" smtClean="0"/>
              <a:t>	</a:t>
            </a:r>
            <a:r>
              <a:rPr lang="en-US" sz="1400" dirty="0" smtClean="0"/>
              <a:t>l.print_symbol</a:t>
            </a:r>
            <a:r>
              <a:rPr lang="en-US" sz="1400" dirty="0" smtClean="0"/>
              <a:t>(</a:t>
            </a:r>
            <a:r>
              <a:rPr lang="en-US" sz="1400" dirty="0" smtClean="0"/>
              <a:t>cd,f,length</a:t>
            </a:r>
            <a:r>
              <a:rPr lang="en-US" sz="1400" dirty="0"/>
              <a:t>); </a:t>
            </a:r>
            <a:endParaRPr lang="en-US" sz="1400" b="0" dirty="0" smtClean="0">
              <a:effectLst/>
            </a:endParaRPr>
          </a:p>
          <a:p>
            <a:pPr marL="0" indent="0">
              <a:buNone/>
            </a:pPr>
            <a:r>
              <a:rPr lang="en-US" sz="1400" dirty="0" smtClean="0"/>
              <a:t>	</a:t>
            </a:r>
            <a:r>
              <a:rPr lang="en-US" sz="1400" dirty="0" smtClean="0"/>
              <a:t>r.root</a:t>
            </a:r>
            <a:r>
              <a:rPr lang="en-US" sz="1400" dirty="0" smtClean="0"/>
              <a:t>=root-</a:t>
            </a:r>
            <a:r>
              <a:rPr lang="en-US" sz="1400" dirty="0"/>
              <a:t>&gt;</a:t>
            </a:r>
            <a:r>
              <a:rPr lang="en-US" sz="1400" dirty="0"/>
              <a:t>Rlink</a:t>
            </a:r>
            <a:r>
              <a:rPr lang="en-US" sz="1400" dirty="0"/>
              <a:t>; </a:t>
            </a:r>
            <a:endParaRPr lang="en-US" sz="1400" b="0" dirty="0" smtClean="0">
              <a:effectLst/>
            </a:endParaRPr>
          </a:p>
          <a:p>
            <a:pPr marL="0" indent="0">
              <a:buNone/>
            </a:pPr>
            <a:r>
              <a:rPr lang="en-US" sz="1400" dirty="0" smtClean="0"/>
              <a:t>	if </a:t>
            </a:r>
            <a:r>
              <a:rPr lang="en-US" sz="1400" dirty="0"/>
              <a:t>(f!=1) </a:t>
            </a:r>
            <a:endParaRPr lang="en-US" sz="1400" b="0" dirty="0" smtClean="0">
              <a:effectLst/>
            </a:endParaRPr>
          </a:p>
          <a:p>
            <a:pPr marL="0" indent="0">
              <a:buNone/>
            </a:pPr>
            <a:r>
              <a:rPr lang="en-US" sz="1400" dirty="0" smtClean="0"/>
              <a:t>	</a:t>
            </a:r>
            <a:r>
              <a:rPr lang="en-US" sz="1400" dirty="0" smtClean="0"/>
              <a:t>r.print_symbol</a:t>
            </a:r>
            <a:r>
              <a:rPr lang="en-US" sz="1400" dirty="0" smtClean="0"/>
              <a:t>(</a:t>
            </a:r>
            <a:r>
              <a:rPr lang="en-US" sz="1400" dirty="0" smtClean="0"/>
              <a:t>cd,f,length</a:t>
            </a:r>
            <a:r>
              <a:rPr lang="en-US" sz="1400" dirty="0"/>
              <a:t>); </a:t>
            </a:r>
            <a:endParaRPr lang="en-US" sz="1400" b="0" dirty="0" smtClean="0">
              <a:effectLst/>
            </a:endParaRPr>
          </a:p>
          <a:p>
            <a:pPr marL="0" indent="0">
              <a:buNone/>
            </a:pPr>
            <a:r>
              <a:rPr lang="en-US" sz="1400" dirty="0"/>
              <a:t>} </a:t>
            </a:r>
          </a:p>
          <a:p>
            <a:pPr marL="0" indent="0">
              <a:buNone/>
            </a:pPr>
            <a:r>
              <a:rPr lang="en-US" sz="1400" dirty="0" smtClean="0"/>
              <a:t>void </a:t>
            </a:r>
            <a:r>
              <a:rPr lang="en-US" sz="1400" dirty="0"/>
              <a:t>BinaryTree</a:t>
            </a:r>
            <a:r>
              <a:rPr lang="en-US" sz="1400" dirty="0"/>
              <a:t>::print()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 </a:t>
            </a:r>
            <a:r>
              <a:rPr lang="en-US" sz="1400" dirty="0" smtClean="0"/>
              <a:t>	if </a:t>
            </a:r>
            <a:r>
              <a:rPr lang="en-US" sz="1400" dirty="0"/>
              <a:t>(root==NULL) </a:t>
            </a:r>
            <a:endParaRPr lang="en-US" sz="1400" b="0" dirty="0" smtClean="0">
              <a:effectLst/>
            </a:endParaRPr>
          </a:p>
          <a:p>
            <a:pPr marL="0" indent="0">
              <a:buNone/>
            </a:pPr>
            <a:r>
              <a:rPr lang="en-US" sz="1400" dirty="0" smtClean="0"/>
              <a:t>	return</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&lt;&lt;root-&gt;info&lt;&lt;"\t"&lt;&lt;root-&gt;</a:t>
            </a:r>
            <a:r>
              <a:rPr lang="en-US" sz="1400" dirty="0"/>
              <a:t>freq</a:t>
            </a:r>
            <a:r>
              <a:rPr lang="en-US" sz="1400" dirty="0"/>
              <a:t>&lt;&lt;"\n"; </a:t>
            </a:r>
            <a:endParaRPr lang="en-US" sz="1400" dirty="0" smtClean="0"/>
          </a:p>
          <a:p>
            <a:pPr marL="0" indent="0">
              <a:buNone/>
            </a:pPr>
            <a:r>
              <a:rPr lang="en-US" sz="1400" dirty="0"/>
              <a:t>	</a:t>
            </a:r>
            <a:r>
              <a:rPr lang="en-US" sz="1400" dirty="0" smtClean="0"/>
              <a:t>if </a:t>
            </a:r>
            <a:r>
              <a:rPr lang="en-US" sz="1400" dirty="0"/>
              <a:t>(</a:t>
            </a:r>
            <a:r>
              <a:rPr lang="en-US" sz="1400" dirty="0"/>
              <a:t>isleaf</a:t>
            </a:r>
            <a:r>
              <a:rPr lang="en-US" sz="1400" dirty="0"/>
              <a:t>(root)) </a:t>
            </a:r>
            <a:endParaRPr lang="en-US" sz="1400" b="0" dirty="0" smtClean="0">
              <a:effectLst/>
            </a:endParaRPr>
          </a:p>
          <a:p>
            <a:pPr marL="0" indent="0">
              <a:buNone/>
            </a:pPr>
            <a:r>
              <a:rPr lang="en-US" sz="1400" dirty="0" smtClean="0"/>
              <a:t>	return</a:t>
            </a:r>
            <a:r>
              <a:rPr lang="en-US" sz="1400" dirty="0"/>
              <a:t>; </a:t>
            </a:r>
            <a:endParaRPr lang="en-US" sz="1400" b="0" dirty="0" smtClean="0">
              <a:effectLst/>
            </a:endParaRPr>
          </a:p>
          <a:p>
            <a:pPr marL="0" indent="0">
              <a:buNone/>
            </a:pPr>
            <a:r>
              <a:rPr lang="en-US" sz="1400" dirty="0" smtClean="0"/>
              <a:t>	</a:t>
            </a:r>
            <a:r>
              <a:rPr lang="en-US" sz="1400" dirty="0" smtClean="0"/>
              <a:t>BinaryTree</a:t>
            </a:r>
            <a:r>
              <a:rPr lang="en-US" sz="1400" dirty="0" smtClean="0"/>
              <a:t> </a:t>
            </a:r>
            <a:r>
              <a:rPr lang="en-US" sz="1400" dirty="0"/>
              <a:t>l,r</a:t>
            </a:r>
            <a:r>
              <a:rPr lang="en-US" sz="1400" dirty="0"/>
              <a:t>; </a:t>
            </a:r>
            <a:endParaRPr lang="en-US" sz="1400" b="0" dirty="0" smtClean="0">
              <a:effectLst/>
            </a:endParaRPr>
          </a:p>
          <a:p>
            <a:pPr marL="0" indent="0">
              <a:buNone/>
            </a:pPr>
            <a:r>
              <a:rPr lang="en-US" sz="1400" dirty="0" smtClean="0"/>
              <a:t>	</a:t>
            </a:r>
            <a:r>
              <a:rPr lang="en-US" sz="1400" dirty="0" smtClean="0"/>
              <a:t>l.root</a:t>
            </a:r>
            <a:r>
              <a:rPr lang="en-US" sz="1400" dirty="0" smtClean="0"/>
              <a:t>=root-</a:t>
            </a:r>
            <a:r>
              <a:rPr lang="en-US" sz="1400" dirty="0"/>
              <a:t>&gt;</a:t>
            </a:r>
            <a:r>
              <a:rPr lang="en-US" sz="1400" dirty="0"/>
              <a:t>Llink</a:t>
            </a:r>
            <a:r>
              <a:rPr lang="en-US" sz="1400" dirty="0"/>
              <a:t>; </a:t>
            </a:r>
            <a:endParaRPr lang="en-US" sz="1400" b="0" dirty="0" smtClean="0">
              <a:effectLst/>
            </a:endParaRPr>
          </a:p>
          <a:p>
            <a:pPr marL="0" indent="0">
              <a:buNone/>
            </a:pPr>
            <a:r>
              <a:rPr lang="en-US" sz="1400" dirty="0" smtClean="0"/>
              <a:t>	</a:t>
            </a:r>
            <a:r>
              <a:rPr lang="en-US" sz="1400" dirty="0" smtClean="0"/>
              <a:t>r.root</a:t>
            </a:r>
            <a:r>
              <a:rPr lang="en-US" sz="1400" dirty="0" smtClean="0"/>
              <a:t>=root-</a:t>
            </a:r>
            <a:r>
              <a:rPr lang="en-US" sz="1400" dirty="0"/>
              <a:t>&gt;</a:t>
            </a:r>
            <a:r>
              <a:rPr lang="en-US" sz="1400" dirty="0"/>
              <a:t>Rlink</a:t>
            </a:r>
            <a:r>
              <a:rPr lang="en-US" sz="1400" dirty="0"/>
              <a:t>; </a:t>
            </a:r>
            <a:r>
              <a:rPr lang="en-US" sz="1400" dirty="0"/>
              <a:t>l.print</a:t>
            </a:r>
            <a:r>
              <a:rPr lang="en-US" sz="1400" dirty="0"/>
              <a:t>(); </a:t>
            </a:r>
            <a:endParaRPr lang="en-US" sz="1400" b="0" dirty="0" smtClean="0">
              <a:effectLst/>
            </a:endParaRPr>
          </a:p>
          <a:p>
            <a:pPr marL="0" indent="0">
              <a:buNone/>
            </a:pPr>
            <a:r>
              <a:rPr lang="en-US" sz="1400" dirty="0" smtClean="0"/>
              <a:t>	</a:t>
            </a:r>
            <a:r>
              <a:rPr lang="en-US" sz="1400" dirty="0" smtClean="0"/>
              <a:t>r.print</a:t>
            </a:r>
            <a:r>
              <a:rPr lang="en-US" sz="1400" dirty="0"/>
              <a:t>(); </a:t>
            </a:r>
            <a:endParaRPr lang="en-US" sz="1400" b="0" dirty="0" smtClean="0">
              <a:effectLst/>
            </a:endParaRPr>
          </a:p>
          <a:p>
            <a:pPr marL="0" indent="0">
              <a:buNone/>
            </a:pPr>
            <a:r>
              <a:rPr lang="en-US" sz="1400" dirty="0"/>
              <a:t>} </a:t>
            </a:r>
            <a:endParaRPr lang="en-US" sz="1400" dirty="0" smtClean="0"/>
          </a:p>
          <a:p>
            <a:pPr marL="0" indent="0">
              <a:buNone/>
            </a:pPr>
            <a:r>
              <a:rPr lang="en-US" sz="1400" dirty="0"/>
              <a:t>int</a:t>
            </a:r>
            <a:r>
              <a:rPr lang="en-US" sz="1400" dirty="0"/>
              <a:t> power(</a:t>
            </a:r>
            <a:r>
              <a:rPr lang="en-US" sz="1400" dirty="0"/>
              <a:t>int</a:t>
            </a:r>
            <a:r>
              <a:rPr lang="en-US" sz="1400" dirty="0"/>
              <a:t> i, </a:t>
            </a:r>
            <a:r>
              <a:rPr lang="en-US" sz="1400" dirty="0"/>
              <a:t>int</a:t>
            </a:r>
            <a:r>
              <a:rPr lang="en-US" sz="1400" dirty="0"/>
              <a:t> j) </a:t>
            </a:r>
            <a:endParaRPr lang="en-US" sz="1400" dirty="0" smtClean="0"/>
          </a:p>
          <a:p>
            <a:pPr marL="0" indent="0">
              <a:buNone/>
            </a:pPr>
            <a:r>
              <a:rPr lang="en-US" sz="1400" dirty="0" smtClean="0"/>
              <a:t>{</a:t>
            </a:r>
            <a:r>
              <a:rPr lang="en-US" sz="1400" dirty="0"/>
              <a:t>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n=1; </a:t>
            </a:r>
            <a:endParaRPr lang="en-US" sz="1400" b="0" dirty="0" smtClean="0">
              <a:effectLst/>
            </a:endParaRPr>
          </a:p>
          <a:p>
            <a:pPr marL="0" indent="0">
              <a:buNone/>
            </a:pPr>
            <a:r>
              <a:rPr lang="en-US" sz="1400" dirty="0" smtClean="0"/>
              <a:t>	for </a:t>
            </a:r>
            <a:r>
              <a:rPr lang="en-US" sz="1400" dirty="0"/>
              <a:t>(</a:t>
            </a:r>
            <a:r>
              <a:rPr lang="en-US" sz="1400" dirty="0"/>
              <a:t>int</a:t>
            </a:r>
            <a:r>
              <a:rPr lang="en-US" sz="1400" dirty="0"/>
              <a:t> k=1; k&lt;=j; k++) n=n*i; </a:t>
            </a:r>
            <a:endParaRPr lang="en-US" sz="1400" b="0" dirty="0" smtClean="0">
              <a:effectLst/>
            </a:endParaRPr>
          </a:p>
          <a:p>
            <a:pPr marL="0" indent="0">
              <a:buNone/>
            </a:pPr>
            <a:r>
              <a:rPr lang="en-US" sz="1400" dirty="0" smtClean="0"/>
              <a:t>	return </a:t>
            </a:r>
            <a:r>
              <a:rPr lang="en-US" sz="1400" dirty="0"/>
              <a:t>n;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int</a:t>
            </a:r>
            <a:r>
              <a:rPr lang="en-US" sz="1400" dirty="0"/>
              <a:t> ispowerof2(</a:t>
            </a:r>
            <a:r>
              <a:rPr lang="en-US" sz="1400" dirty="0"/>
              <a:t>int</a:t>
            </a:r>
            <a:r>
              <a:rPr lang="en-US" sz="1400" dirty="0"/>
              <a:t> i) </a:t>
            </a:r>
            <a:endParaRPr lang="en-US" sz="1400" dirty="0" smtClean="0"/>
          </a:p>
          <a:p>
            <a:pPr marL="0" indent="0">
              <a:buNone/>
            </a:pPr>
            <a:r>
              <a:rPr lang="en-US" sz="1400" dirty="0" smtClean="0"/>
              <a:t>{</a:t>
            </a:r>
            <a:r>
              <a:rPr lang="en-US" sz="1400" dirty="0"/>
              <a:t> </a:t>
            </a:r>
            <a:endParaRPr lang="en-US" sz="1400" b="0" dirty="0" smtClean="0">
              <a:effectLst/>
            </a:endParaRPr>
          </a:p>
          <a:p>
            <a:pPr marL="0" indent="0">
              <a:buNone/>
            </a:pPr>
            <a:r>
              <a:rPr lang="en-US" sz="1400" dirty="0" smtClean="0"/>
              <a:t>	if </a:t>
            </a:r>
            <a:r>
              <a:rPr lang="en-US" sz="1400" dirty="0"/>
              <a:t>(i==1) </a:t>
            </a:r>
            <a:endParaRPr lang="en-US" sz="1400" b="0" dirty="0" smtClean="0">
              <a:effectLst/>
            </a:endParaRPr>
          </a:p>
          <a:p>
            <a:pPr marL="0" indent="0">
              <a:buNone/>
            </a:pPr>
            <a:r>
              <a:rPr lang="en-US" sz="1400" dirty="0" smtClean="0"/>
              <a:t>	return </a:t>
            </a:r>
            <a:r>
              <a:rPr lang="en-US" sz="1400" dirty="0"/>
              <a:t>0; </a:t>
            </a:r>
            <a:endParaRPr lang="en-US" sz="1400" b="0" dirty="0" smtClean="0">
              <a:effectLst/>
            </a:endParaRPr>
          </a:p>
          <a:p>
            <a:pPr marL="0" indent="0">
              <a:buNone/>
            </a:pPr>
            <a:r>
              <a:rPr lang="en-US" sz="1400" dirty="0" smtClean="0"/>
              <a:t>	if </a:t>
            </a:r>
            <a:r>
              <a:rPr lang="en-US" sz="1400" dirty="0"/>
              <a:t>(i==0) </a:t>
            </a:r>
            <a:endParaRPr lang="en-US" sz="1400" b="0" dirty="0" smtClean="0">
              <a:effectLst/>
            </a:endParaRPr>
          </a:p>
          <a:p>
            <a:pPr marL="0" indent="0">
              <a:buNone/>
            </a:pPr>
            <a:r>
              <a:rPr lang="en-US" sz="1400" dirty="0" smtClean="0"/>
              <a:t>	return </a:t>
            </a:r>
            <a:r>
              <a:rPr lang="en-US" sz="1400" dirty="0"/>
              <a:t>1; </a:t>
            </a:r>
            <a:endParaRPr lang="en-US" sz="1400" b="0" dirty="0" smtClean="0">
              <a:effectLst/>
            </a:endParaRPr>
          </a:p>
          <a:p>
            <a:pPr marL="0" indent="0">
              <a:buNone/>
            </a:pPr>
            <a:r>
              <a:rPr lang="en-US" sz="1400" dirty="0" smtClean="0"/>
              <a:t>	while </a:t>
            </a:r>
            <a:r>
              <a:rPr lang="en-US" sz="1400" dirty="0"/>
              <a:t>(i&gt;2) </a:t>
            </a:r>
            <a:endParaRPr lang="en-US" sz="1400" b="0" dirty="0" smtClean="0">
              <a:effectLst/>
            </a:endParaRPr>
          </a:p>
          <a:p>
            <a:pPr marL="0" indent="0">
              <a:buNone/>
            </a:pPr>
            <a:r>
              <a:rPr lang="en-US" sz="1400" dirty="0" smtClean="0"/>
              <a:t>	{</a:t>
            </a:r>
            <a:r>
              <a:rPr lang="en-US" sz="1400" dirty="0"/>
              <a:t> </a:t>
            </a:r>
            <a:endParaRPr lang="en-US" sz="1400" dirty="0" smtClean="0"/>
          </a:p>
          <a:p>
            <a:pPr marL="0" indent="0" algn="ctr">
              <a:buNone/>
            </a:pPr>
            <a:r>
              <a:rPr lang="en-US" sz="1400" b="1" dirty="0" smtClean="0"/>
              <a:t>26</a:t>
            </a:r>
            <a:endParaRPr lang="en-US" sz="1400" b="1" dirty="0"/>
          </a:p>
        </p:txBody>
      </p:sp>
    </p:spTree>
    <p:extLst>
      <p:ext uri="{BB962C8B-B14F-4D97-AF65-F5344CB8AC3E}">
        <p14:creationId xmlns:p14="http://schemas.microsoft.com/office/powerpoint/2010/main" val="363379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lnSpcReduction="10000"/>
          </a:bodyPr>
          <a:lstStyle/>
          <a:p>
            <a:pPr marL="0" indent="0">
              <a:buNone/>
            </a:pPr>
            <a:r>
              <a:rPr lang="en-US" sz="1400" dirty="0" smtClean="0"/>
              <a:t>		if </a:t>
            </a:r>
            <a:r>
              <a:rPr lang="en-US" sz="1400" dirty="0"/>
              <a:t>(i%2!=0) </a:t>
            </a:r>
            <a:endParaRPr lang="en-US" sz="1400" b="0" dirty="0" smtClean="0">
              <a:effectLst/>
            </a:endParaRPr>
          </a:p>
          <a:p>
            <a:pPr marL="0" indent="0">
              <a:buNone/>
            </a:pPr>
            <a:r>
              <a:rPr lang="en-US" sz="1400" dirty="0" smtClean="0"/>
              <a:t>		return </a:t>
            </a:r>
            <a:r>
              <a:rPr lang="en-US" sz="1400" dirty="0"/>
              <a:t>0; </a:t>
            </a:r>
            <a:endParaRPr lang="en-US" sz="1400" b="0" dirty="0" smtClean="0">
              <a:effectLst/>
            </a:endParaRPr>
          </a:p>
          <a:p>
            <a:pPr marL="0" indent="0">
              <a:buNone/>
            </a:pPr>
            <a:r>
              <a:rPr lang="en-US" sz="1400" dirty="0" smtClean="0"/>
              <a:t>		i=i/2</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return </a:t>
            </a:r>
            <a:r>
              <a:rPr lang="en-US" sz="1400" dirty="0"/>
              <a:t>1;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int</a:t>
            </a:r>
            <a:r>
              <a:rPr lang="en-US" sz="1400" dirty="0"/>
              <a:t> </a:t>
            </a:r>
            <a:r>
              <a:rPr lang="en-US" sz="1400" dirty="0"/>
              <a:t>fn</a:t>
            </a:r>
            <a:r>
              <a:rPr lang="en-US" sz="1400" dirty="0"/>
              <a:t>(</a:t>
            </a:r>
            <a:r>
              <a:rPr lang="en-US" sz="1400" dirty="0"/>
              <a:t>int</a:t>
            </a:r>
            <a:r>
              <a:rPr lang="en-US" sz="1400" dirty="0"/>
              <a:t> l)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smtClean="0"/>
              <a:t>	if </a:t>
            </a:r>
            <a:r>
              <a:rPr lang="en-US" sz="1400" dirty="0"/>
              <a:t>(l==1||l==0)  </a:t>
            </a:r>
            <a:endParaRPr lang="en-US" sz="1400" b="0" dirty="0" smtClean="0">
              <a:effectLst/>
            </a:endParaRPr>
          </a:p>
          <a:p>
            <a:pPr marL="0" indent="0">
              <a:buNone/>
            </a:pPr>
            <a:r>
              <a:rPr lang="en-US" sz="1400" dirty="0" smtClean="0"/>
              <a:t>	return </a:t>
            </a:r>
            <a:r>
              <a:rPr lang="en-US" sz="1400" dirty="0"/>
              <a:t>0; </a:t>
            </a:r>
            <a:endParaRPr lang="en-US" sz="1400" b="0" dirty="0" smtClean="0">
              <a:effectLst/>
            </a:endParaRPr>
          </a:p>
          <a:p>
            <a:pPr marL="0" indent="0">
              <a:buNone/>
            </a:pPr>
            <a:r>
              <a:rPr lang="en-US" sz="1400" dirty="0" smtClean="0"/>
              <a:t>	return </a:t>
            </a:r>
            <a:r>
              <a:rPr lang="en-US" sz="1400" dirty="0"/>
              <a:t>2*</a:t>
            </a:r>
            <a:r>
              <a:rPr lang="en-US" sz="1400" dirty="0"/>
              <a:t>fn</a:t>
            </a:r>
            <a:r>
              <a:rPr lang="en-US" sz="1400" dirty="0"/>
              <a:t>(l-1)+1</a:t>
            </a:r>
            <a:r>
              <a:rPr lang="en-US" sz="1400" dirty="0" smtClean="0"/>
              <a:t>;</a:t>
            </a:r>
          </a:p>
          <a:p>
            <a:pPr marL="0" indent="0">
              <a:buNone/>
            </a:pPr>
            <a:r>
              <a:rPr lang="en-US" sz="1400" dirty="0" smtClean="0"/>
              <a:t>}</a:t>
            </a:r>
            <a:endParaRPr lang="en-US" sz="1400" b="0" dirty="0" smtClean="0">
              <a:effectLst/>
            </a:endParaRPr>
          </a:p>
          <a:p>
            <a:pPr marL="0" indent="0">
              <a:buNone/>
            </a:pPr>
            <a:r>
              <a:rPr lang="en-US" sz="1400" dirty="0"/>
              <a:t>void </a:t>
            </a:r>
            <a:r>
              <a:rPr lang="en-US" sz="1400" dirty="0"/>
              <a:t>minHeap</a:t>
            </a:r>
            <a:r>
              <a:rPr lang="en-US" sz="1400" dirty="0"/>
              <a:t>::print() </a:t>
            </a:r>
            <a:endParaRPr lang="en-US" sz="1400" b="0" dirty="0" smtClean="0">
              <a:effectLst/>
            </a:endParaRPr>
          </a:p>
          <a:p>
            <a:pPr marL="0" indent="0">
              <a:buNone/>
            </a:pPr>
            <a:r>
              <a:rPr lang="en-US" sz="1400" dirty="0"/>
              <a:t>{ </a:t>
            </a:r>
            <a:endParaRPr lang="en-US" sz="1400" dirty="0" smtClean="0"/>
          </a:p>
          <a:p>
            <a:pPr marL="0" indent="0">
              <a:buNone/>
            </a:pPr>
            <a:r>
              <a:rPr lang="en-US" sz="1400" dirty="0"/>
              <a:t>	</a:t>
            </a:r>
            <a:r>
              <a:rPr lang="en-US" sz="1400" dirty="0"/>
              <a:t>cout</a:t>
            </a:r>
            <a:r>
              <a:rPr lang="en-US" sz="1400" dirty="0"/>
              <a:t>&lt;&lt;"The Heap showing the root frequencies of the Binary Trees are:\n"; if (T[0].root-&gt;</a:t>
            </a:r>
            <a:r>
              <a:rPr lang="en-US" sz="1400" dirty="0"/>
              <a:t>freq</a:t>
            </a:r>
            <a:r>
              <a:rPr lang="en-US" sz="1400" dirty="0"/>
              <a:t>==0)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a:t>
            </a:r>
            <a:r>
              <a:rPr lang="en-US" sz="1400" dirty="0"/>
              <a:t>endl</a:t>
            </a:r>
            <a:r>
              <a:rPr lang="en-US" sz="1400" dirty="0"/>
              <a:t>; </a:t>
            </a:r>
            <a:endParaRPr lang="en-US" sz="1400" b="0" dirty="0" smtClean="0">
              <a:effectLst/>
            </a:endParaRPr>
          </a:p>
          <a:p>
            <a:pPr marL="0" indent="0">
              <a:buNone/>
            </a:pPr>
            <a:r>
              <a:rPr lang="en-US" sz="1400" dirty="0" smtClean="0"/>
              <a:t>		return</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int</a:t>
            </a:r>
            <a:r>
              <a:rPr lang="en-US" sz="1400" dirty="0" smtClean="0"/>
              <a:t> </a:t>
            </a:r>
            <a:r>
              <a:rPr lang="en-US" sz="1400" dirty="0"/>
              <a:t>level=1; </a:t>
            </a:r>
            <a:endParaRPr lang="en-US" sz="1400" b="0" dirty="0" smtClean="0">
              <a:effectLst/>
            </a:endParaRPr>
          </a:p>
          <a:p>
            <a:pPr marL="0" indent="0">
              <a:buNone/>
            </a:pPr>
            <a:r>
              <a:rPr lang="en-US" sz="1400" dirty="0" smtClean="0"/>
              <a:t>	while</a:t>
            </a:r>
            <a:r>
              <a:rPr lang="en-US" sz="1400" dirty="0"/>
              <a:t>( T[0].root-&gt;</a:t>
            </a:r>
            <a:r>
              <a:rPr lang="en-US" sz="1400" dirty="0"/>
              <a:t>freq</a:t>
            </a:r>
            <a:r>
              <a:rPr lang="en-US" sz="1400" dirty="0"/>
              <a:t> &gt;= power(2,level) ) </a:t>
            </a:r>
            <a:r>
              <a:rPr lang="en-US" sz="1400" dirty="0">
                <a:solidFill>
                  <a:srgbClr val="0070C0"/>
                </a:solidFill>
              </a:rPr>
              <a:t>// 2^n-1 is the max. no. of nodes  ///in a complete tree </a:t>
            </a:r>
            <a:r>
              <a:rPr lang="en-US" sz="1400" dirty="0" smtClean="0">
                <a:solidFill>
                  <a:srgbClr val="0070C0"/>
                </a:solidFill>
              </a:rPr>
              <a:t>	                                                                                of </a:t>
            </a:r>
            <a:r>
              <a:rPr lang="en-US" sz="1400" dirty="0">
                <a:solidFill>
                  <a:srgbClr val="0070C0"/>
                </a:solidFill>
              </a:rPr>
              <a:t>n levels </a:t>
            </a:r>
            <a:endParaRPr lang="en-US" sz="1400" b="0" dirty="0" smtClean="0">
              <a:solidFill>
                <a:srgbClr val="0070C0"/>
              </a:solidFill>
              <a:effectLst/>
            </a:endParaRPr>
          </a:p>
          <a:p>
            <a:pPr marL="0" indent="0">
              <a:buNone/>
            </a:pPr>
            <a:r>
              <a:rPr lang="en-US" sz="1400" dirty="0" smtClean="0"/>
              <a:t>	level</a:t>
            </a:r>
            <a:r>
              <a:rPr lang="en-US" sz="1400" dirty="0"/>
              <a:t>++; </a:t>
            </a:r>
            <a:endParaRPr lang="en-US" sz="1400" b="0" dirty="0" smtClean="0">
              <a:effectLst/>
            </a:endParaRPr>
          </a:p>
          <a:p>
            <a:pPr marL="0" indent="0">
              <a:buNone/>
            </a:pPr>
            <a:r>
              <a:rPr lang="en-US" sz="1400" dirty="0" smtClean="0"/>
              <a:t>	if(level</a:t>
            </a:r>
            <a:r>
              <a:rPr lang="en-US" sz="1400" dirty="0"/>
              <a:t>==1) </a:t>
            </a:r>
            <a:endParaRPr lang="en-US" sz="1400" b="0" dirty="0" smtClean="0">
              <a:effectLst/>
            </a:endParaRPr>
          </a:p>
          <a:p>
            <a:pPr marL="0" indent="0">
              <a:buNone/>
            </a:pPr>
            <a:r>
              <a:rPr lang="en-US" sz="1400" dirty="0" smtClean="0"/>
              <a:t>	{</a:t>
            </a:r>
            <a:r>
              <a:rPr lang="en-US" sz="1400" dirty="0"/>
              <a:t> </a:t>
            </a:r>
            <a:endParaRPr lang="en-US" sz="1400" dirty="0" smtClean="0"/>
          </a:p>
          <a:p>
            <a:pPr marL="0" indent="0" algn="ctr">
              <a:buNone/>
            </a:pPr>
            <a:endParaRPr lang="en-US" sz="1400" b="1" dirty="0" smtClean="0"/>
          </a:p>
          <a:p>
            <a:pPr marL="0" indent="0" algn="ctr">
              <a:buNone/>
            </a:pPr>
            <a:r>
              <a:rPr lang="en-US" sz="1400" b="1" dirty="0" smtClean="0"/>
              <a:t>27</a:t>
            </a:r>
          </a:p>
        </p:txBody>
      </p:sp>
    </p:spTree>
    <p:extLst>
      <p:ext uri="{BB962C8B-B14F-4D97-AF65-F5344CB8AC3E}">
        <p14:creationId xmlns:p14="http://schemas.microsoft.com/office/powerpoint/2010/main" val="3793778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marL="0" indent="0">
              <a:buNone/>
            </a:pPr>
            <a:r>
              <a:rPr lang="en-US" sz="1400" dirty="0" smtClean="0"/>
              <a:t>		</a:t>
            </a:r>
            <a:r>
              <a:rPr lang="en-US" sz="1400" dirty="0" smtClean="0"/>
              <a:t>cout</a:t>
            </a:r>
            <a:r>
              <a:rPr lang="en-US" sz="1400" dirty="0"/>
              <a:t>&lt;&lt;T[1].root-&gt;</a:t>
            </a:r>
            <a:r>
              <a:rPr lang="en-US" sz="1400" dirty="0"/>
              <a:t>freq</a:t>
            </a:r>
            <a:r>
              <a:rPr lang="en-US" sz="1400" dirty="0"/>
              <a:t>&lt;&lt;”\n”; </a:t>
            </a:r>
            <a:endParaRPr lang="en-US" sz="1400" b="0" dirty="0" smtClean="0">
              <a:effectLst/>
            </a:endParaRPr>
          </a:p>
          <a:p>
            <a:pPr marL="0" indent="0">
              <a:buNone/>
            </a:pPr>
            <a:r>
              <a:rPr lang="en-US" sz="1400" dirty="0" smtClean="0"/>
              <a:t>		return</a:t>
            </a:r>
            <a:r>
              <a:rPr lang="en-US" sz="1400" dirty="0"/>
              <a:t>;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for </a:t>
            </a:r>
            <a:r>
              <a:rPr lang="en-US" sz="1400" dirty="0"/>
              <a:t>(</a:t>
            </a:r>
            <a:r>
              <a:rPr lang="en-US" sz="1400" dirty="0"/>
              <a:t>int</a:t>
            </a:r>
            <a:r>
              <a:rPr lang="en-US" sz="1400" dirty="0"/>
              <a:t> i=1; i&lt;=T[0].root-&gt;</a:t>
            </a:r>
            <a:r>
              <a:rPr lang="en-US" sz="1400" dirty="0"/>
              <a:t>freq</a:t>
            </a:r>
            <a:r>
              <a:rPr lang="en-US" sz="1400" dirty="0"/>
              <a:t>; i++)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if </a:t>
            </a:r>
            <a:r>
              <a:rPr lang="en-US" sz="1400" dirty="0"/>
              <a:t>(ispowerof2(i)) </a:t>
            </a:r>
            <a:endParaRPr lang="en-US" sz="1400" b="0" dirty="0" smtClean="0">
              <a:effectLst/>
            </a:endParaRPr>
          </a:p>
          <a:p>
            <a:pPr marL="0" indent="0">
              <a:buNone/>
            </a:pPr>
            <a:r>
              <a:rPr lang="en-US" sz="1400" dirty="0" smtClean="0"/>
              <a:t>		{</a:t>
            </a:r>
            <a:r>
              <a:rPr lang="en-US" sz="1400" dirty="0"/>
              <a:t>cout</a:t>
            </a:r>
            <a:r>
              <a:rPr lang="en-US" sz="1400" dirty="0"/>
              <a:t>&lt;&lt;”\n”; level--;} </a:t>
            </a:r>
            <a:endParaRPr lang="en-US" sz="1400" b="0" dirty="0" smtClean="0">
              <a:effectLst/>
            </a:endParaRPr>
          </a:p>
          <a:p>
            <a:pPr marL="0" indent="0">
              <a:buNone/>
            </a:pPr>
            <a:r>
              <a:rPr lang="en-US" sz="1400" dirty="0" smtClean="0"/>
              <a:t>		for </a:t>
            </a:r>
            <a:r>
              <a:rPr lang="en-US" sz="1400" dirty="0"/>
              <a:t>(</a:t>
            </a:r>
            <a:r>
              <a:rPr lang="en-US" sz="1400" dirty="0"/>
              <a:t>int</a:t>
            </a:r>
            <a:r>
              <a:rPr lang="en-US" sz="1400" dirty="0"/>
              <a:t> k=1; k&lt;=</a:t>
            </a:r>
            <a:r>
              <a:rPr lang="en-US" sz="1400" dirty="0"/>
              <a:t>fn</a:t>
            </a:r>
            <a:r>
              <a:rPr lang="en-US" sz="1400" dirty="0"/>
              <a:t>(level); k++) </a:t>
            </a:r>
            <a:endParaRPr lang="en-US" sz="1400" b="0" dirty="0" smtClean="0">
              <a:effectLst/>
            </a:endParaRPr>
          </a:p>
          <a:p>
            <a:pPr marL="0" indent="0">
              <a:buNone/>
            </a:pPr>
            <a:r>
              <a:rPr lang="en-US" sz="1400" dirty="0" smtClean="0"/>
              <a:t>		</a:t>
            </a:r>
            <a:r>
              <a:rPr lang="en-US" sz="1400" dirty="0" smtClean="0"/>
              <a:t>cout</a:t>
            </a:r>
            <a:r>
              <a:rPr lang="en-US" sz="1400" dirty="0"/>
              <a:t>&lt;&lt;” “; </a:t>
            </a:r>
            <a:endParaRPr lang="en-US" sz="1400" b="0" dirty="0" smtClean="0">
              <a:effectLst/>
            </a:endParaRPr>
          </a:p>
          <a:p>
            <a:pPr marL="0" indent="0">
              <a:buNone/>
            </a:pPr>
            <a:r>
              <a:rPr lang="en-US" sz="1400" dirty="0" smtClean="0"/>
              <a:t>		</a:t>
            </a:r>
            <a:r>
              <a:rPr lang="en-US" sz="1400" dirty="0" smtClean="0"/>
              <a:t>cout</a:t>
            </a:r>
            <a:r>
              <a:rPr lang="en-US" sz="1400" dirty="0"/>
              <a:t>&lt;&lt;T[i].root-&gt;</a:t>
            </a:r>
            <a:r>
              <a:rPr lang="en-US" sz="1400" dirty="0"/>
              <a:t>freq</a:t>
            </a:r>
            <a:r>
              <a:rPr lang="en-US" sz="1400" dirty="0"/>
              <a:t>&lt;&lt;” “;  </a:t>
            </a:r>
            <a:endParaRPr lang="en-US" sz="1400" b="0" dirty="0" smtClean="0">
              <a:effectLst/>
            </a:endParaRPr>
          </a:p>
          <a:p>
            <a:pPr marL="0" indent="0">
              <a:buNone/>
            </a:pPr>
            <a:r>
              <a:rPr lang="en-US" sz="1400" dirty="0" smtClean="0"/>
              <a:t>		for </a:t>
            </a:r>
            <a:r>
              <a:rPr lang="en-US" sz="1400" dirty="0"/>
              <a:t>(</a:t>
            </a:r>
            <a:r>
              <a:rPr lang="en-US" sz="1400" dirty="0"/>
              <a:t>int</a:t>
            </a:r>
            <a:r>
              <a:rPr lang="en-US" sz="1400" dirty="0"/>
              <a:t> k=1; k&lt;=</a:t>
            </a:r>
            <a:r>
              <a:rPr lang="en-US" sz="1400" dirty="0"/>
              <a:t>fn</a:t>
            </a:r>
            <a:r>
              <a:rPr lang="en-US" sz="1400" dirty="0"/>
              <a:t>(level); k++) </a:t>
            </a:r>
            <a:endParaRPr lang="en-US" sz="1400" b="0" dirty="0" smtClean="0">
              <a:effectLst/>
            </a:endParaRPr>
          </a:p>
          <a:p>
            <a:pPr marL="0" indent="0">
              <a:buNone/>
            </a:pPr>
            <a:r>
              <a:rPr lang="en-US" sz="1400" dirty="0" smtClean="0"/>
              <a:t>		</a:t>
            </a:r>
            <a:r>
              <a:rPr lang="en-US" sz="1400" dirty="0" smtClean="0"/>
              <a:t>cout</a:t>
            </a:r>
            <a:r>
              <a:rPr lang="en-US" sz="1400" dirty="0"/>
              <a:t>&lt;&lt;” “; </a:t>
            </a:r>
            <a:endParaRPr lang="en-US" sz="1400" b="0" dirty="0" smtClean="0">
              <a:effectLst/>
            </a:endParaRPr>
          </a:p>
          <a:p>
            <a:pPr marL="0" indent="0">
              <a:buNone/>
            </a:pPr>
            <a:r>
              <a:rPr lang="en-US" sz="1400" dirty="0" smtClean="0"/>
              <a:t>	}</a:t>
            </a:r>
            <a:r>
              <a:rPr lang="en-US" sz="1400" dirty="0"/>
              <a:t> </a:t>
            </a:r>
            <a:endParaRPr lang="en-US" sz="1400" b="0" dirty="0" smtClean="0">
              <a:effectLst/>
            </a:endParaRPr>
          </a:p>
          <a:p>
            <a:pPr marL="0" indent="0">
              <a:buNone/>
            </a:pPr>
            <a:r>
              <a:rPr lang="en-US" sz="1400" dirty="0" smtClean="0"/>
              <a:t>	</a:t>
            </a:r>
            <a:r>
              <a:rPr lang="en-US" sz="1400" dirty="0" smtClean="0"/>
              <a:t>cout</a:t>
            </a:r>
            <a:r>
              <a:rPr lang="en-US" sz="1400" dirty="0"/>
              <a:t>&lt;&lt;</a:t>
            </a:r>
            <a:r>
              <a:rPr lang="en-US" sz="1400" dirty="0"/>
              <a:t>endl</a:t>
            </a:r>
            <a:r>
              <a:rPr lang="en-US" sz="1400" dirty="0"/>
              <a:t>;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int</a:t>
            </a:r>
            <a:r>
              <a:rPr lang="en-US" sz="1400" dirty="0"/>
              <a:t> main() </a:t>
            </a:r>
            <a:endParaRPr lang="en-US" sz="1400" b="0" dirty="0" smtClean="0">
              <a:effectLst/>
            </a:endParaRPr>
          </a:p>
          <a:p>
            <a:pPr marL="0" indent="0">
              <a:buNone/>
            </a:pPr>
            <a:r>
              <a:rPr lang="en-US" sz="1400" dirty="0"/>
              <a:t>{ </a:t>
            </a:r>
            <a:endParaRPr lang="en-US" sz="1400" b="0" dirty="0" smtClean="0">
              <a:effectLst/>
            </a:endParaRPr>
          </a:p>
          <a:p>
            <a:pPr marL="0" indent="0">
              <a:buNone/>
            </a:pPr>
            <a:r>
              <a:rPr lang="en-US" sz="1400" dirty="0"/>
              <a:t> </a:t>
            </a:r>
            <a:r>
              <a:rPr lang="en-US" sz="1400" dirty="0"/>
              <a:t>HuffmanCode</a:t>
            </a:r>
            <a:r>
              <a:rPr lang="en-US" sz="1400" dirty="0"/>
              <a:t> c;  </a:t>
            </a:r>
            <a:endParaRPr lang="en-US" sz="1400" b="0" dirty="0" smtClean="0">
              <a:effectLst/>
            </a:endParaRPr>
          </a:p>
          <a:p>
            <a:pPr marL="0" indent="0">
              <a:buNone/>
            </a:pPr>
            <a:r>
              <a:rPr lang="en-US" sz="1400" dirty="0"/>
              <a:t> return 0</a:t>
            </a:r>
            <a:r>
              <a:rPr lang="en-US" sz="1400" dirty="0" smtClean="0"/>
              <a:t>;}</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lgn="ctr">
              <a:buNone/>
            </a:pPr>
            <a:endParaRPr lang="en-US" sz="1400" b="1" dirty="0" smtClean="0"/>
          </a:p>
          <a:p>
            <a:pPr marL="0" indent="0" algn="ctr">
              <a:buNone/>
            </a:pPr>
            <a:r>
              <a:rPr lang="en-US" sz="1400" b="1" dirty="0" smtClean="0"/>
              <a:t>28</a:t>
            </a:r>
          </a:p>
        </p:txBody>
      </p:sp>
    </p:spTree>
    <p:extLst>
      <p:ext uri="{BB962C8B-B14F-4D97-AF65-F5344CB8AC3E}">
        <p14:creationId xmlns:p14="http://schemas.microsoft.com/office/powerpoint/2010/main" val="2593432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marL="0" indent="0">
              <a:buNone/>
            </a:pPr>
            <a:endParaRPr lang="en-US" sz="1400" b="1" dirty="0" smtClean="0"/>
          </a:p>
          <a:p>
            <a:pPr marL="0" indent="0">
              <a:buNone/>
            </a:pPr>
            <a:r>
              <a:rPr lang="en-US" sz="1400" b="1" dirty="0" smtClean="0"/>
              <a:t>Github</a:t>
            </a:r>
            <a:r>
              <a:rPr lang="en-US" sz="1400" b="1" dirty="0" smtClean="0"/>
              <a:t> Links</a:t>
            </a:r>
          </a:p>
          <a:p>
            <a:pPr marL="0" indent="0">
              <a:buNone/>
            </a:pPr>
            <a:endParaRPr lang="en-US" sz="1400" b="1" dirty="0"/>
          </a:p>
          <a:p>
            <a:r>
              <a:rPr lang="en-US" sz="1400" dirty="0" smtClean="0">
                <a:solidFill>
                  <a:schemeClr val="tx1"/>
                </a:solidFill>
              </a:rPr>
              <a:t>https:/github.com/rajesh671</a:t>
            </a:r>
          </a:p>
          <a:p>
            <a:r>
              <a:rPr lang="en-US" sz="1400" dirty="0" smtClean="0">
                <a:solidFill>
                  <a:schemeClr val="tx1"/>
                </a:solidFill>
              </a:rPr>
              <a:t>https:/github.com/rithik-2604</a:t>
            </a:r>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lgn="ctr">
              <a:buNone/>
            </a:pPr>
            <a:r>
              <a:rPr lang="en-US" sz="1400" b="1" dirty="0" smtClean="0"/>
              <a:t>29</a:t>
            </a:r>
            <a:endParaRPr lang="en-US" sz="1400" b="1" dirty="0"/>
          </a:p>
        </p:txBody>
      </p:sp>
    </p:spTree>
    <p:extLst>
      <p:ext uri="{BB962C8B-B14F-4D97-AF65-F5344CB8AC3E}">
        <p14:creationId xmlns:p14="http://schemas.microsoft.com/office/powerpoint/2010/main" val="427533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marL="0" indent="0" algn="ctr">
              <a:buNone/>
            </a:pPr>
            <a:r>
              <a:rPr lang="en-US" sz="1600" b="1" dirty="0" smtClean="0">
                <a:latin typeface="Times New Roman" pitchFamily="18" charset="0"/>
                <a:cs typeface="Times New Roman" pitchFamily="18" charset="0"/>
              </a:rPr>
              <a:t>RESULTS</a:t>
            </a: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lgn="ctr">
              <a:buNone/>
            </a:pPr>
            <a:r>
              <a:rPr lang="en-US" sz="1400" b="1" dirty="0" smtClean="0">
                <a:latin typeface="Times New Roman" pitchFamily="18" charset="0"/>
                <a:cs typeface="Times New Roman" pitchFamily="18" charset="0"/>
              </a:rPr>
              <a:t>30</a:t>
            </a:r>
            <a:endParaRPr lang="en-US" sz="1400" b="1" dirty="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56461"/>
            <a:ext cx="4191001" cy="262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8" y="3276601"/>
            <a:ext cx="4191001"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993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r>
              <a:rPr lang="en-US" sz="1400" b="1" dirty="0" smtClean="0"/>
              <a:t>31</a:t>
            </a:r>
            <a:endParaRPr lang="en-US" sz="1400" b="1"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01" y="304800"/>
            <a:ext cx="4038600" cy="277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29" y="3236794"/>
            <a:ext cx="4059072" cy="2923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309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r>
              <a:rPr lang="en-US" sz="1400" b="1" dirty="0" smtClean="0"/>
              <a:t>32</a:t>
            </a:r>
            <a:endParaRPr lang="en-US" sz="1400" b="1"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8018"/>
            <a:ext cx="3962400" cy="292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3962400" cy="282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008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endParaRPr lang="en-US" sz="1400" b="1" dirty="0" smtClean="0"/>
          </a:p>
          <a:p>
            <a:pPr marL="0" indent="0" algn="ctr">
              <a:buNone/>
            </a:pPr>
            <a:endParaRPr lang="en-US" sz="1400" b="1" dirty="0"/>
          </a:p>
          <a:p>
            <a:pPr marL="0" indent="0" algn="ctr">
              <a:buNone/>
            </a:pPr>
            <a:r>
              <a:rPr lang="en-US" sz="1400" b="1" dirty="0" smtClean="0"/>
              <a:t>33</a:t>
            </a:r>
            <a:endParaRPr lang="en-US" sz="1400" b="1"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304800"/>
            <a:ext cx="419099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52800"/>
            <a:ext cx="419099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837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228600"/>
            <a:ext cx="8229600" cy="6477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endParaRPr lang="en-US" sz="1400" b="1" dirty="0" smtClean="0"/>
          </a:p>
          <a:p>
            <a:pPr marL="0" indent="0" algn="ctr">
              <a:buNone/>
            </a:pPr>
            <a:r>
              <a:rPr lang="en-US" sz="1400" b="1" dirty="0" smtClean="0"/>
              <a:t>34</a:t>
            </a:r>
            <a:endParaRPr lang="en-US" sz="1400" b="1"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799"/>
            <a:ext cx="5695950" cy="396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15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
            <a:ext cx="8305800" cy="6553200"/>
          </a:xfrm>
        </p:spPr>
        <p:txBody>
          <a:bodyPr/>
          <a:lstStyle/>
          <a:p>
            <a:pPr marL="0" indent="0" algn="ctr">
              <a:buNone/>
            </a:pPr>
            <a:r>
              <a:rPr lang="en-US" sz="1600" b="1" dirty="0" smtClean="0">
                <a:latin typeface="Times New Roman" pitchFamily="18" charset="0"/>
                <a:cs typeface="Times New Roman" pitchFamily="18" charset="0"/>
              </a:rPr>
              <a:t>ABSTRACT</a:t>
            </a:r>
          </a:p>
          <a:p>
            <a:pPr marL="0" indent="0">
              <a:buNone/>
            </a:pPr>
            <a:endParaRPr lang="en-US" b="1" dirty="0"/>
          </a:p>
          <a:p>
            <a:pPr marL="0" indent="0">
              <a:buNone/>
            </a:pPr>
            <a:r>
              <a:rPr lang="en-US" sz="2000" dirty="0" smtClean="0"/>
              <a:t>                   </a:t>
            </a:r>
            <a:r>
              <a:rPr lang="en-US" sz="1400" dirty="0" smtClean="0"/>
              <a:t>“Data Compression” </a:t>
            </a:r>
            <a:r>
              <a:rPr lang="en-US" sz="1400" dirty="0"/>
              <a:t>is an approach to text compression  originally developed by David A. Huffman </a:t>
            </a:r>
            <a:r>
              <a:rPr lang="en-US" sz="1400" dirty="0" smtClean="0"/>
              <a:t>using Huffman Coding while </a:t>
            </a:r>
            <a:r>
              <a:rPr lang="en-US" sz="1400" dirty="0"/>
              <a:t>he was  a Ph.D. student at MIT, and published in the 1952 paper "A  Method for the Construction of Minimum-Redundancy  Codes". In computer science and information </a:t>
            </a:r>
            <a:r>
              <a:rPr lang="en-US" sz="1400" dirty="0" smtClean="0"/>
              <a:t> theory</a:t>
            </a:r>
            <a:r>
              <a:rPr lang="en-US" sz="1400" dirty="0"/>
              <a:t>, it is  one of many lossless data compression algorithms. </a:t>
            </a:r>
            <a:r>
              <a:rPr lang="en-US" sz="1400" dirty="0" smtClean="0"/>
              <a:t>  It </a:t>
            </a:r>
            <a:r>
              <a:rPr lang="en-US" sz="1400" dirty="0"/>
              <a:t>is a statistical compression method that converts characters into  variable length bit strings and produces a prefix code. Most </a:t>
            </a:r>
            <a:r>
              <a:rPr lang="en-US" sz="1400" dirty="0" smtClean="0"/>
              <a:t>frequently </a:t>
            </a:r>
            <a:r>
              <a:rPr lang="en-US" sz="1400" dirty="0"/>
              <a:t>occurring characters are converted to shortest bit  strings; least frequent, the longest</a:t>
            </a:r>
            <a:r>
              <a:rPr lang="en-US" sz="1400" dirty="0" smtClean="0"/>
              <a:t>.</a:t>
            </a:r>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dirty="0" smtClean="0"/>
          </a:p>
          <a:p>
            <a:pPr marL="0" indent="0" algn="ctr">
              <a:buNone/>
            </a:pPr>
            <a:endParaRPr lang="en-US" sz="1600" b="1" dirty="0" smtClean="0">
              <a:effectLst/>
            </a:endParaRPr>
          </a:p>
          <a:p>
            <a:pPr marL="0" indent="0">
              <a:buNone/>
            </a:pPr>
            <a:endParaRPr lang="en-US" sz="1400" dirty="0" smtClean="0"/>
          </a:p>
        </p:txBody>
      </p:sp>
    </p:spTree>
    <p:extLst>
      <p:ext uri="{BB962C8B-B14F-4D97-AF65-F5344CB8AC3E}">
        <p14:creationId xmlns:p14="http://schemas.microsoft.com/office/powerpoint/2010/main" val="2135279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marL="0" indent="0" algn="ctr">
              <a:buNone/>
            </a:pPr>
            <a:r>
              <a:rPr lang="en-US" sz="1600" b="1" dirty="0" smtClean="0">
                <a:latin typeface="Times New Roman" pitchFamily="18" charset="0"/>
                <a:cs typeface="Times New Roman" pitchFamily="18" charset="0"/>
              </a:rPr>
              <a:t>ADDITIONAL  KNOWLEDGE</a:t>
            </a:r>
          </a:p>
          <a:p>
            <a:pPr marL="0" indent="0">
              <a:buNone/>
            </a:pPr>
            <a:r>
              <a:rPr lang="en-US" sz="1400" b="1" dirty="0" smtClean="0">
                <a:latin typeface="Times New Roman" pitchFamily="18" charset="0"/>
                <a:cs typeface="Times New Roman" pitchFamily="18" charset="0"/>
              </a:rPr>
              <a:t>	 </a:t>
            </a:r>
          </a:p>
          <a:p>
            <a:pPr marL="0" indent="0">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dirty="0" smtClean="0">
                <a:cs typeface="Times New Roman" pitchFamily="18" charset="0"/>
              </a:rPr>
              <a:t>We came to know the four variations </a:t>
            </a:r>
            <a:r>
              <a:rPr lang="en-US" sz="1400" b="1" dirty="0" smtClean="0">
                <a:cs typeface="Times New Roman" pitchFamily="18" charset="0"/>
              </a:rPr>
              <a:t> </a:t>
            </a:r>
            <a:r>
              <a:rPr lang="en-US" sz="1400" dirty="0" smtClean="0">
                <a:cs typeface="Times New Roman" pitchFamily="18" charset="0"/>
              </a:rPr>
              <a:t>of Huffman Coding. They are </a:t>
            </a:r>
            <a:r>
              <a:rPr lang="en-US" sz="1400" dirty="0" smtClean="0"/>
              <a:t>“n-</a:t>
            </a:r>
            <a:r>
              <a:rPr lang="en-US" sz="1400" dirty="0" smtClean="0"/>
              <a:t>ary</a:t>
            </a:r>
            <a:r>
              <a:rPr lang="en-US" sz="1400" dirty="0" smtClean="0"/>
              <a:t> </a:t>
            </a:r>
            <a:r>
              <a:rPr lang="en-US" sz="1400" dirty="0"/>
              <a:t>Huffman </a:t>
            </a:r>
            <a:r>
              <a:rPr lang="en-US" sz="1400" dirty="0" smtClean="0"/>
              <a:t>coding” “Adaptive </a:t>
            </a:r>
            <a:r>
              <a:rPr lang="en-US" sz="1400" dirty="0"/>
              <a:t>Huffman </a:t>
            </a:r>
            <a:r>
              <a:rPr lang="en-US" sz="1400" dirty="0" smtClean="0"/>
              <a:t>coding”, “Huffman </a:t>
            </a:r>
            <a:r>
              <a:rPr lang="en-US" sz="1400" dirty="0"/>
              <a:t>template </a:t>
            </a:r>
            <a:r>
              <a:rPr lang="en-US" sz="1400" dirty="0" smtClean="0"/>
              <a:t>algorithm” , “Optimal </a:t>
            </a:r>
            <a:r>
              <a:rPr lang="en-US" sz="1400" dirty="0"/>
              <a:t>alphabetic binary trees (Hu-Tucker coding</a:t>
            </a:r>
            <a:r>
              <a:rPr lang="en-US" sz="1400" dirty="0" smtClean="0"/>
              <a:t>)” and “The canonical Huffman code”.</a:t>
            </a:r>
          </a:p>
          <a:p>
            <a:pPr marL="0" indent="0">
              <a:buNone/>
            </a:pPr>
            <a:r>
              <a:rPr lang="en-US" sz="1400" b="1" dirty="0" smtClean="0">
                <a:effectLst/>
              </a:rPr>
              <a:t>a. n-</a:t>
            </a:r>
            <a:r>
              <a:rPr lang="en-US" sz="1400" b="1" dirty="0" smtClean="0">
                <a:effectLst/>
              </a:rPr>
              <a:t>ary</a:t>
            </a:r>
            <a:r>
              <a:rPr lang="en-US" sz="1400" b="1" dirty="0" smtClean="0">
                <a:effectLst/>
              </a:rPr>
              <a:t> Huffman Coding</a:t>
            </a:r>
          </a:p>
          <a:p>
            <a:pPr marL="0" indent="0">
              <a:buNone/>
            </a:pPr>
            <a:r>
              <a:rPr lang="en-US" sz="1400" dirty="0"/>
              <a:t>The n-</a:t>
            </a:r>
            <a:r>
              <a:rPr lang="en-US" sz="1400" dirty="0"/>
              <a:t>ary</a:t>
            </a:r>
            <a:r>
              <a:rPr lang="en-US" sz="1400" dirty="0"/>
              <a:t> Huffman algorithm uses the {0, 1, ... , n − 1} alphabet to  encode message and build an n-</a:t>
            </a:r>
            <a:r>
              <a:rPr lang="en-US" sz="1400" dirty="0"/>
              <a:t>ary</a:t>
            </a:r>
            <a:r>
              <a:rPr lang="en-US" sz="1400" dirty="0"/>
              <a:t> tree</a:t>
            </a:r>
            <a:r>
              <a:rPr lang="en-US" sz="1400" dirty="0" smtClean="0"/>
              <a:t>.</a:t>
            </a:r>
          </a:p>
          <a:p>
            <a:pPr marL="0" indent="0">
              <a:buNone/>
            </a:pPr>
            <a:r>
              <a:rPr lang="en-US" sz="1400" b="1" dirty="0" smtClean="0"/>
              <a:t>b. Adaptive </a:t>
            </a:r>
            <a:r>
              <a:rPr lang="en-US" sz="1400" b="1" dirty="0"/>
              <a:t>Huffman </a:t>
            </a:r>
            <a:r>
              <a:rPr lang="en-US" sz="1400" b="1" dirty="0" smtClean="0"/>
              <a:t>coding</a:t>
            </a:r>
            <a:endParaRPr lang="en-US" sz="1400" b="1" dirty="0" smtClean="0">
              <a:effectLst/>
            </a:endParaRPr>
          </a:p>
          <a:p>
            <a:pPr marL="0" indent="0">
              <a:buNone/>
            </a:pPr>
            <a:r>
              <a:rPr lang="en-US" sz="1400" dirty="0"/>
              <a:t>It calculates the probabilities dynamically based on recent actual  frequencies in the source string. This is somewhat related to  the LZ family of algorithms. </a:t>
            </a:r>
            <a:endParaRPr lang="en-US" sz="1400" b="0" dirty="0" smtClean="0">
              <a:effectLst/>
            </a:endParaRPr>
          </a:p>
          <a:p>
            <a:pPr marL="0" indent="0">
              <a:buNone/>
            </a:pPr>
            <a:r>
              <a:rPr lang="en-US" sz="1400" b="1" dirty="0" smtClean="0"/>
              <a:t>c. Huffman </a:t>
            </a:r>
            <a:r>
              <a:rPr lang="en-US" sz="1400" b="1" dirty="0"/>
              <a:t>template algorithm </a:t>
            </a:r>
            <a:endParaRPr lang="en-US" sz="1400" b="0" dirty="0" smtClean="0">
              <a:effectLst/>
            </a:endParaRPr>
          </a:p>
          <a:p>
            <a:pPr marL="0" indent="0">
              <a:buNone/>
            </a:pPr>
            <a:r>
              <a:rPr lang="en-US" sz="1400" dirty="0"/>
              <a:t>The Huffman template algorithm enables one to use any kind of  weights (costs, frequencies, pairs of weights, non-numerical  weights) and one of many combining methods (not just addition). </a:t>
            </a:r>
            <a:endParaRPr lang="en-US" sz="1400" b="0" dirty="0" smtClean="0">
              <a:effectLst/>
            </a:endParaRPr>
          </a:p>
          <a:p>
            <a:pPr marL="0" indent="0">
              <a:buNone/>
            </a:pPr>
            <a:r>
              <a:rPr lang="en-US" sz="1400" b="1" dirty="0" smtClean="0"/>
              <a:t>d. </a:t>
            </a:r>
            <a:r>
              <a:rPr lang="en-US" sz="1400" b="1" dirty="0"/>
              <a:t>Optimal alphabetic binary trees (Hu-Tucker coding</a:t>
            </a:r>
            <a:r>
              <a:rPr lang="en-US" sz="1400" b="1" dirty="0" smtClean="0"/>
              <a:t>)</a:t>
            </a:r>
          </a:p>
          <a:p>
            <a:pPr marL="0" indent="0">
              <a:buNone/>
            </a:pPr>
            <a:r>
              <a:rPr lang="en-US" sz="1400" dirty="0" smtClean="0"/>
              <a:t>In </a:t>
            </a:r>
            <a:r>
              <a:rPr lang="en-US" sz="1400" dirty="0"/>
              <a:t>the alphabetic version, the alphabetic order of inputs and  outputs must be identical</a:t>
            </a:r>
            <a:r>
              <a:rPr lang="en-US" sz="1400" dirty="0" smtClean="0"/>
              <a:t>. This </a:t>
            </a:r>
            <a:r>
              <a:rPr lang="en-US" sz="1400" dirty="0"/>
              <a:t>is also known as the Hu </a:t>
            </a:r>
            <a:r>
              <a:rPr lang="en-US" sz="1400" dirty="0" smtClean="0"/>
              <a:t>Tucker </a:t>
            </a:r>
            <a:r>
              <a:rPr lang="en-US" sz="1400" dirty="0"/>
              <a:t>problem, after the authors of the paper presenting the  first </a:t>
            </a:r>
            <a:r>
              <a:rPr lang="en-US" sz="1400" dirty="0"/>
              <a:t>linearithmic</a:t>
            </a:r>
            <a:r>
              <a:rPr lang="en-US" sz="1400" dirty="0"/>
              <a:t> solution to this optimal binary alphabetic  problem, which has some similarities to Huffman algorithm, but is  not a variation of this algorithm. These optimal alphabetic binary  trees are often used as binary search trees. </a:t>
            </a:r>
            <a:endParaRPr lang="en-US" sz="1400" dirty="0" smtClean="0"/>
          </a:p>
          <a:p>
            <a:pPr marL="0" indent="0">
              <a:buNone/>
            </a:pPr>
            <a:r>
              <a:rPr lang="en-US" sz="1400" b="1" dirty="0"/>
              <a:t>e) The canonical Huffman code </a:t>
            </a:r>
            <a:endParaRPr lang="en-US" sz="1400" b="0" dirty="0" smtClean="0">
              <a:effectLst/>
            </a:endParaRPr>
          </a:p>
          <a:p>
            <a:pPr marL="0" indent="0">
              <a:buNone/>
            </a:pPr>
            <a:r>
              <a:rPr lang="en-US" sz="1400" dirty="0"/>
              <a:t>If weights corresponding to the alphabetically ordered inputs are  in numerical order, the Huffman code has the same lengths as the  optimal alphabetic code, which can be found from calculating these  lengths, rendering Hu-Tucker coding unnecessary. The code  resulting from numerically (re-)ordered input is sometimes called  the canonical Huffman code and is often the code used in practice,  due to ease of encoding/decoding. The technique for finding this  code is sometimes called </a:t>
            </a:r>
            <a:r>
              <a:rPr lang="en-US" sz="1400" b="1" dirty="0"/>
              <a:t>Huffman-Shannon-</a:t>
            </a:r>
            <a:r>
              <a:rPr lang="en-US" sz="1400" b="1" dirty="0"/>
              <a:t>Fano</a:t>
            </a:r>
            <a:r>
              <a:rPr lang="en-US" sz="1400" b="1" dirty="0"/>
              <a:t> coding</a:t>
            </a:r>
            <a:r>
              <a:rPr lang="en-US" sz="1400" dirty="0"/>
              <a:t>, since it  is optimal like Huffman coding, but alphabetic in weight  probability, like Shannon-</a:t>
            </a:r>
            <a:r>
              <a:rPr lang="en-US" sz="1400" dirty="0"/>
              <a:t>Fano</a:t>
            </a:r>
            <a:r>
              <a:rPr lang="en-US" sz="1400" dirty="0"/>
              <a:t> coding. </a:t>
            </a:r>
            <a:r>
              <a:rPr lang="en-US" sz="1400" dirty="0" smtClean="0"/>
              <a:t/>
            </a:r>
            <a:br>
              <a:rPr lang="en-US" sz="1400" dirty="0" smtClean="0"/>
            </a:br>
            <a:endParaRPr lang="en-US" sz="1400" b="1" dirty="0" smtClean="0">
              <a:latin typeface="Times New Roman" pitchFamily="18" charset="0"/>
              <a:cs typeface="Times New Roman" pitchFamily="18" charset="0"/>
            </a:endParaRPr>
          </a:p>
          <a:p>
            <a:pPr marL="0" indent="0" algn="ctr">
              <a:buNone/>
            </a:pPr>
            <a:r>
              <a:rPr lang="en-US" sz="1600" b="1" dirty="0" smtClean="0">
                <a:latin typeface="Times New Roman" pitchFamily="18" charset="0"/>
                <a:cs typeface="Times New Roman" pitchFamily="18" charset="0"/>
              </a:rPr>
              <a:t>35</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07167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marL="0" indent="0" algn="ctr">
              <a:buNone/>
            </a:pPr>
            <a:r>
              <a:rPr lang="en-US" sz="1600" b="1" dirty="0" smtClean="0">
                <a:latin typeface="Times New Roman" pitchFamily="18" charset="0"/>
                <a:cs typeface="Times New Roman" pitchFamily="18" charset="0"/>
              </a:rPr>
              <a:t>CONCLUSION AND FUTURE WORK</a:t>
            </a:r>
          </a:p>
          <a:p>
            <a:pPr marL="0" indent="0">
              <a:buNone/>
            </a:pPr>
            <a:endParaRPr lang="en-US" sz="1400" dirty="0" smtClean="0"/>
          </a:p>
          <a:p>
            <a:pPr marL="0" indent="0">
              <a:buNone/>
            </a:pPr>
            <a:r>
              <a:rPr lang="en-US" sz="1400" dirty="0" smtClean="0"/>
              <a:t>	 We would like to conclude that the following features will be learnt and implemented based on today’s applications.</a:t>
            </a:r>
          </a:p>
          <a:p>
            <a:pPr marL="0" indent="0">
              <a:buNone/>
            </a:pPr>
            <a:r>
              <a:rPr lang="en-US" sz="1400" dirty="0" smtClean="0"/>
              <a:t> 	 Arithmetic </a:t>
            </a:r>
            <a:r>
              <a:rPr lang="en-US" sz="1400" dirty="0"/>
              <a:t>coding can be viewed as a generalization of Huffman  coding; indeed, in practice arithmetic coding is often preceded by  Huffman coding, as it is easier to find an arithmetic code for a binary  input than for a </a:t>
            </a:r>
            <a:r>
              <a:rPr lang="en-US" sz="1400" dirty="0" smtClean="0"/>
              <a:t>non-binary </a:t>
            </a:r>
            <a:r>
              <a:rPr lang="en-US" sz="1400" dirty="0"/>
              <a:t>input. Also, although arithmetic coding  offers better compression performance than Huffman coding,  Huffman coding is still in wide use because of its simplicity, high  speed and lack of encumbrance by patents. </a:t>
            </a:r>
            <a:endParaRPr lang="en-US" sz="1400" b="0" dirty="0" smtClean="0">
              <a:effectLst/>
            </a:endParaRPr>
          </a:p>
          <a:p>
            <a:pPr marL="0" indent="0">
              <a:buNone/>
            </a:pPr>
            <a:r>
              <a:rPr lang="en-US" sz="1400" dirty="0" smtClean="0"/>
              <a:t>	 Huffman </a:t>
            </a:r>
            <a:r>
              <a:rPr lang="en-US" sz="1400" dirty="0"/>
              <a:t>coding today is often used as a "back-end" to some other  compression method. DEFLATE (PKZIP's algorithm) and  multimedia codecs such as JPEG and MP3 have a front-end model  and quantization followed by Huffman coding</a:t>
            </a:r>
            <a:r>
              <a:rPr lang="en-US" sz="1400" dirty="0" smtClean="0"/>
              <a:t>.</a:t>
            </a:r>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dirty="0" smtClean="0"/>
          </a:p>
          <a:p>
            <a:pPr marL="0" indent="0">
              <a:buNone/>
            </a:pPr>
            <a:endParaRPr lang="en-US" sz="1400" b="0" dirty="0">
              <a:effectLst/>
            </a:endParaRPr>
          </a:p>
          <a:p>
            <a:pPr marL="0" indent="0">
              <a:buNone/>
            </a:pPr>
            <a:endParaRPr lang="en-US" sz="1400" b="0" dirty="0" smtClean="0">
              <a:effectLst/>
            </a:endParaRPr>
          </a:p>
          <a:p>
            <a:pPr marL="0" indent="0">
              <a:buNone/>
            </a:pPr>
            <a:r>
              <a:rPr lang="en-US" sz="1400" dirty="0" smtClean="0"/>
              <a:t/>
            </a:r>
            <a:br>
              <a:rPr lang="en-US" sz="1400" dirty="0" smtClean="0"/>
            </a:br>
            <a:endParaRPr lang="en-US" sz="1400" dirty="0" smtClean="0"/>
          </a:p>
          <a:p>
            <a:pPr marL="0" indent="0">
              <a:buNone/>
            </a:pPr>
            <a:endParaRPr lang="en-US" sz="1400" dirty="0">
              <a:latin typeface="Times New Roman" pitchFamily="18" charset="0"/>
              <a:cs typeface="Times New Roman" pitchFamily="18" charset="0"/>
            </a:endParaRPr>
          </a:p>
          <a:p>
            <a:pPr marL="0" indent="0" algn="ctr">
              <a:buNone/>
            </a:pPr>
            <a:r>
              <a:rPr lang="en-US" sz="1400" b="1" dirty="0" smtClean="0">
                <a:latin typeface="Times New Roman" pitchFamily="18" charset="0"/>
                <a:cs typeface="Times New Roman" pitchFamily="18" charset="0"/>
              </a:rPr>
              <a:t>36</a:t>
            </a:r>
            <a:endParaRPr lang="en-US"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3501482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marL="0" indent="0" algn="ctr">
              <a:buNone/>
            </a:pPr>
            <a:r>
              <a:rPr lang="en-US" sz="1600" b="1" dirty="0" smtClean="0">
                <a:latin typeface="Times New Roman" pitchFamily="18" charset="0"/>
                <a:cs typeface="Times New Roman" pitchFamily="18" charset="0"/>
              </a:rPr>
              <a:t>REFERENCES</a:t>
            </a:r>
          </a:p>
          <a:p>
            <a:endParaRPr lang="en-US" sz="1600" b="1" dirty="0">
              <a:latin typeface="Times New Roman" pitchFamily="18" charset="0"/>
              <a:cs typeface="Times New Roman" pitchFamily="18" charset="0"/>
            </a:endParaRPr>
          </a:p>
          <a:p>
            <a:r>
              <a:rPr lang="en-US" sz="1400" dirty="0" smtClean="0">
                <a:hlinkClick r:id="rId2"/>
              </a:rPr>
              <a:t>http</a:t>
            </a:r>
            <a:r>
              <a:rPr lang="en-US" sz="1400" dirty="0">
                <a:hlinkClick r:id="rId2"/>
              </a:rPr>
              <a:t>://</a:t>
            </a:r>
            <a:r>
              <a:rPr lang="en-US" sz="1400" dirty="0" smtClean="0">
                <a:hlinkClick r:id="rId2"/>
              </a:rPr>
              <a:t>encyclopedia2.thefreedictionary.com/Huffman+tree</a:t>
            </a:r>
            <a:endParaRPr lang="en-US" sz="1400" dirty="0" smtClean="0"/>
          </a:p>
          <a:p>
            <a:r>
              <a:rPr lang="en-US" sz="1400" u="sng" dirty="0" smtClean="0">
                <a:hlinkClick r:id="rId3"/>
              </a:rPr>
              <a:t>http</a:t>
            </a:r>
            <a:r>
              <a:rPr lang="en-US" sz="1400" u="sng" dirty="0">
                <a:hlinkClick r:id="rId3"/>
              </a:rPr>
              <a:t>://</a:t>
            </a:r>
            <a:r>
              <a:rPr lang="en-US" sz="1400" u="sng" dirty="0" smtClean="0">
                <a:hlinkClick r:id="rId3"/>
              </a:rPr>
              <a:t>en.wikipedia.org/wiki/Huffman_coding</a:t>
            </a:r>
            <a:endParaRPr lang="en-US" sz="1400" u="sng" dirty="0" smtClean="0"/>
          </a:p>
          <a:p>
            <a:r>
              <a:rPr lang="en-US" sz="1400" u="sng" dirty="0" smtClean="0"/>
              <a:t>http</a:t>
            </a:r>
            <a:r>
              <a:rPr lang="en-US" sz="1400" u="sng" dirty="0"/>
              <a:t>://www.itl.nist.gov/div897/sqg/dads/HTML/codingTree.ht ml </a:t>
            </a:r>
            <a:endParaRPr lang="en-US" sz="1400" b="0" u="sng" dirty="0" smtClean="0">
              <a:effectLst/>
            </a:endParaRPr>
          </a:p>
          <a:p>
            <a:r>
              <a:rPr lang="en-US" sz="1400" dirty="0" smtClean="0"/>
              <a:t>Sartaj</a:t>
            </a:r>
            <a:r>
              <a:rPr lang="en-US" sz="1400" dirty="0" smtClean="0"/>
              <a:t> </a:t>
            </a:r>
            <a:r>
              <a:rPr lang="en-US" sz="1400" dirty="0"/>
              <a:t>Sahani</a:t>
            </a:r>
            <a:r>
              <a:rPr lang="en-US" sz="1400" dirty="0"/>
              <a:t>: Data structures, Algorithms and Applications  in C++ </a:t>
            </a:r>
            <a:r>
              <a:rPr lang="en-US" sz="1400" dirty="0" smtClean="0"/>
              <a:t>.</a:t>
            </a:r>
          </a:p>
          <a:p>
            <a:endParaRPr lang="en-US" sz="1400" dirty="0"/>
          </a:p>
          <a:p>
            <a:pPr marL="0" indent="0">
              <a:buNone/>
            </a:pPr>
            <a:r>
              <a:rPr lang="en-US" sz="1400" dirty="0" smtClean="0"/>
              <a:t/>
            </a:r>
            <a:br>
              <a:rPr lang="en-US" sz="1400" dirty="0" smtClean="0"/>
            </a:br>
            <a:endParaRPr lang="en-US" sz="1400" dirty="0" smtClean="0"/>
          </a:p>
          <a:p>
            <a:pPr marL="0" indent="0">
              <a:buNone/>
            </a:pPr>
            <a:endParaRPr lang="en-US" sz="1400" dirty="0">
              <a:cs typeface="Times New Roman" pitchFamily="18" charset="0"/>
            </a:endParaRPr>
          </a:p>
          <a:p>
            <a:pPr marL="0" indent="0">
              <a:buNone/>
            </a:pPr>
            <a:endParaRPr lang="en-US" sz="1400" dirty="0" smtClean="0">
              <a:cs typeface="Times New Roman" pitchFamily="18" charset="0"/>
            </a:endParaRPr>
          </a:p>
          <a:p>
            <a:pPr marL="0" indent="0">
              <a:buNone/>
            </a:pPr>
            <a:endParaRPr lang="en-US" sz="1400" dirty="0">
              <a:cs typeface="Times New Roman" pitchFamily="18" charset="0"/>
            </a:endParaRPr>
          </a:p>
          <a:p>
            <a:pPr marL="0" indent="0">
              <a:buNone/>
            </a:pPr>
            <a:endParaRPr lang="en-US" sz="1400" dirty="0" smtClean="0">
              <a:cs typeface="Times New Roman" pitchFamily="18" charset="0"/>
            </a:endParaRPr>
          </a:p>
          <a:p>
            <a:pPr marL="0" indent="0">
              <a:buNone/>
            </a:pPr>
            <a:endParaRPr lang="en-US" sz="1400" dirty="0">
              <a:cs typeface="Times New Roman" pitchFamily="18" charset="0"/>
            </a:endParaRPr>
          </a:p>
          <a:p>
            <a:pPr marL="0" indent="0">
              <a:buNone/>
            </a:pPr>
            <a:endParaRPr lang="en-US" sz="1400" dirty="0" smtClean="0">
              <a:cs typeface="Times New Roman" pitchFamily="18" charset="0"/>
            </a:endParaRPr>
          </a:p>
          <a:p>
            <a:pPr marL="0" indent="0">
              <a:buNone/>
            </a:pPr>
            <a:endParaRPr lang="en-US" sz="1400" dirty="0">
              <a:cs typeface="Times New Roman" pitchFamily="18" charset="0"/>
            </a:endParaRPr>
          </a:p>
          <a:p>
            <a:pPr marL="0" indent="0">
              <a:buNone/>
            </a:pPr>
            <a:endParaRPr lang="en-US" sz="1400" dirty="0" smtClean="0">
              <a:cs typeface="Times New Roman" pitchFamily="18" charset="0"/>
            </a:endParaRPr>
          </a:p>
          <a:p>
            <a:pPr marL="0" indent="0">
              <a:buNone/>
            </a:pPr>
            <a:endParaRPr lang="en-US" sz="1400" dirty="0">
              <a:cs typeface="Times New Roman" pitchFamily="18" charset="0"/>
            </a:endParaRPr>
          </a:p>
          <a:p>
            <a:pPr marL="0" indent="0">
              <a:buNone/>
            </a:pPr>
            <a:endParaRPr lang="en-US" sz="1400" dirty="0" smtClean="0">
              <a:cs typeface="Times New Roman" pitchFamily="18" charset="0"/>
            </a:endParaRPr>
          </a:p>
          <a:p>
            <a:pPr marL="0" indent="0">
              <a:buNone/>
            </a:pPr>
            <a:endParaRPr lang="en-US" sz="1400" dirty="0">
              <a:cs typeface="Times New Roman" pitchFamily="18" charset="0"/>
            </a:endParaRPr>
          </a:p>
          <a:p>
            <a:pPr marL="0" indent="0">
              <a:buNone/>
            </a:pPr>
            <a:endParaRPr lang="en-US" sz="1400" dirty="0" smtClean="0">
              <a:cs typeface="Times New Roman" pitchFamily="18" charset="0"/>
            </a:endParaRPr>
          </a:p>
          <a:p>
            <a:pPr marL="0" indent="0">
              <a:buNone/>
            </a:pPr>
            <a:endParaRPr lang="en-US" sz="1400" dirty="0">
              <a:cs typeface="Times New Roman" pitchFamily="18" charset="0"/>
            </a:endParaRPr>
          </a:p>
          <a:p>
            <a:pPr marL="0" indent="0">
              <a:buNone/>
            </a:pPr>
            <a:endParaRPr lang="en-US" sz="1400" dirty="0" smtClean="0">
              <a:cs typeface="Times New Roman" pitchFamily="18" charset="0"/>
            </a:endParaRPr>
          </a:p>
          <a:p>
            <a:pPr marL="0" indent="0">
              <a:buNone/>
            </a:pPr>
            <a:endParaRPr lang="en-US" sz="1400" dirty="0">
              <a:cs typeface="Times New Roman" pitchFamily="18" charset="0"/>
            </a:endParaRPr>
          </a:p>
          <a:p>
            <a:pPr marL="0" indent="0" algn="ctr">
              <a:buNone/>
            </a:pPr>
            <a:r>
              <a:rPr lang="en-US" sz="1400" b="1" dirty="0" smtClean="0">
                <a:cs typeface="Times New Roman" pitchFamily="18" charset="0"/>
              </a:rPr>
              <a:t>37</a:t>
            </a:r>
            <a:endParaRPr lang="en-US" sz="1400" b="1" dirty="0">
              <a:cs typeface="Times New Roman" pitchFamily="18" charset="0"/>
            </a:endParaRPr>
          </a:p>
        </p:txBody>
      </p:sp>
    </p:spTree>
    <p:extLst>
      <p:ext uri="{BB962C8B-B14F-4D97-AF65-F5344CB8AC3E}">
        <p14:creationId xmlns:p14="http://schemas.microsoft.com/office/powerpoint/2010/main" val="253593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400800"/>
          </a:xfrm>
        </p:spPr>
        <p:txBody>
          <a:bodyPr>
            <a:normAutofit/>
          </a:bodyPr>
          <a:lstStyle/>
          <a:p>
            <a:pPr marL="0" indent="0" algn="ctr">
              <a:buNone/>
            </a:pPr>
            <a:r>
              <a:rPr lang="en-US" sz="1600" b="1" dirty="0" smtClean="0">
                <a:latin typeface="Times New Roman" pitchFamily="18" charset="0"/>
                <a:cs typeface="Times New Roman" pitchFamily="18" charset="0"/>
              </a:rPr>
              <a:t>CONTENTS</a:t>
            </a:r>
          </a:p>
          <a:p>
            <a:pPr marL="0" indent="0" algn="r">
              <a:buNone/>
            </a:pPr>
            <a:endParaRPr lang="en-US" sz="1600" b="1" dirty="0"/>
          </a:p>
          <a:p>
            <a:pPr marL="0" indent="0">
              <a:buNone/>
            </a:pPr>
            <a:r>
              <a:rPr lang="en-US" sz="1600" b="1" i="1" dirty="0" smtClean="0"/>
              <a:t>                                                                                                                                                                   </a:t>
            </a:r>
            <a:r>
              <a:rPr lang="en-US" sz="1400" i="1" dirty="0" smtClean="0"/>
              <a:t>Page no.</a:t>
            </a:r>
            <a:endParaRPr lang="en-US" sz="1400" dirty="0" smtClean="0"/>
          </a:p>
          <a:p>
            <a:r>
              <a:rPr lang="en-US" sz="1400" dirty="0" smtClean="0"/>
              <a:t>Certificate                                                                                                                                                                                   </a:t>
            </a:r>
          </a:p>
          <a:p>
            <a:r>
              <a:rPr lang="en-US" sz="1400" dirty="0" smtClean="0"/>
              <a:t>Declaration                                                                                                                                                                                   </a:t>
            </a:r>
          </a:p>
          <a:p>
            <a:r>
              <a:rPr lang="en-US" sz="1400" dirty="0" smtClean="0"/>
              <a:t>Acknowledgement                                                                                                                                                                      </a:t>
            </a:r>
          </a:p>
          <a:p>
            <a:r>
              <a:rPr lang="en-US" sz="1400" dirty="0" smtClean="0"/>
              <a:t>Abstract                                                                                                                                                                                         </a:t>
            </a:r>
          </a:p>
          <a:p>
            <a:r>
              <a:rPr lang="en-US" sz="1400" dirty="0" smtClean="0"/>
              <a:t>Introduction                                                                                                                                                                  1 - 3         </a:t>
            </a:r>
          </a:p>
          <a:p>
            <a:r>
              <a:rPr lang="en-US" sz="1400" dirty="0" smtClean="0"/>
              <a:t>Technology                                                                                                                                                                       4</a:t>
            </a:r>
          </a:p>
          <a:p>
            <a:pPr marL="0" indent="0">
              <a:buNone/>
            </a:pPr>
            <a:r>
              <a:rPr lang="en-US" sz="1400" dirty="0"/>
              <a:t>	</a:t>
            </a:r>
            <a:r>
              <a:rPr lang="en-US" sz="1400" dirty="0" smtClean="0"/>
              <a:t>a. Software Requirements</a:t>
            </a:r>
            <a:endParaRPr lang="en-US" sz="1400" dirty="0"/>
          </a:p>
          <a:p>
            <a:pPr marL="0" indent="0">
              <a:buNone/>
            </a:pPr>
            <a:r>
              <a:rPr lang="en-US" sz="1400" dirty="0" smtClean="0"/>
              <a:t>	b. Hardware Requirements</a:t>
            </a:r>
          </a:p>
          <a:p>
            <a:r>
              <a:rPr lang="en-US" sz="1400" dirty="0" smtClean="0"/>
              <a:t>Proposed Work                                                </a:t>
            </a:r>
          </a:p>
          <a:p>
            <a:pPr marL="0" indent="0">
              <a:buNone/>
            </a:pPr>
            <a:r>
              <a:rPr lang="en-US" sz="1400" dirty="0"/>
              <a:t>	</a:t>
            </a:r>
            <a:r>
              <a:rPr lang="en-US" sz="1400" dirty="0" smtClean="0"/>
              <a:t>a. Design                                                                                                                                                          5 - 14                                                                                                                             </a:t>
            </a:r>
          </a:p>
          <a:p>
            <a:pPr marL="0" indent="0">
              <a:buNone/>
            </a:pPr>
            <a:r>
              <a:rPr lang="en-US" sz="1400" dirty="0"/>
              <a:t>	</a:t>
            </a:r>
            <a:r>
              <a:rPr lang="en-US" sz="1400" dirty="0" smtClean="0"/>
              <a:t>b. Implementation                                                                                                                                       15 </a:t>
            </a:r>
            <a:r>
              <a:rPr lang="en-US" sz="1400" smtClean="0"/>
              <a:t>- 29</a:t>
            </a:r>
            <a:endParaRPr lang="en-US" sz="1400" dirty="0" smtClean="0"/>
          </a:p>
          <a:p>
            <a:r>
              <a:rPr lang="en-US" sz="1400" dirty="0" smtClean="0"/>
              <a:t>Results                                                                                                                                                                          30 - 34</a:t>
            </a:r>
          </a:p>
          <a:p>
            <a:r>
              <a:rPr lang="en-US" sz="1400" dirty="0" smtClean="0"/>
              <a:t>Additional Knowledge                                                                                                                                                   35</a:t>
            </a:r>
          </a:p>
          <a:p>
            <a:r>
              <a:rPr lang="en-US" sz="1400" dirty="0" smtClean="0"/>
              <a:t>Conclusion and Future work                                                                                                                                        36</a:t>
            </a:r>
          </a:p>
          <a:p>
            <a:r>
              <a:rPr lang="en-US" sz="1400" dirty="0" smtClean="0"/>
              <a:t>References                                                                                                                                                                       37</a:t>
            </a:r>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p:txBody>
      </p:sp>
    </p:spTree>
    <p:extLst>
      <p:ext uri="{BB962C8B-B14F-4D97-AF65-F5344CB8AC3E}">
        <p14:creationId xmlns:p14="http://schemas.microsoft.com/office/powerpoint/2010/main" val="371339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marL="0" indent="0" algn="ctr">
              <a:buNone/>
            </a:pPr>
            <a:r>
              <a:rPr lang="en-US" sz="1600" b="1" dirty="0" smtClean="0">
                <a:latin typeface="Times New Roman" pitchFamily="18" charset="0"/>
                <a:cs typeface="Times New Roman" pitchFamily="18" charset="0"/>
              </a:rPr>
              <a:t>INTRODUCTION</a:t>
            </a:r>
          </a:p>
          <a:p>
            <a:pPr marL="0" indent="0">
              <a:buNone/>
            </a:pPr>
            <a:r>
              <a:rPr lang="en-US" sz="1600" b="1" dirty="0" smtClean="0"/>
              <a:t>Huffman Coding</a:t>
            </a:r>
          </a:p>
          <a:p>
            <a:pPr marL="0" indent="0">
              <a:buNone/>
            </a:pPr>
            <a:r>
              <a:rPr lang="en-US" sz="1400" dirty="0" smtClean="0"/>
              <a:t>	 Let </a:t>
            </a:r>
            <a:r>
              <a:rPr lang="en-US" sz="1400" dirty="0"/>
              <a:t>us suppose, we need to store a string of length 1000 that comprises  characters a, e, n, and z. To </a:t>
            </a:r>
            <a:r>
              <a:rPr lang="en-US" sz="1400" dirty="0" smtClean="0"/>
              <a:t>store </a:t>
            </a:r>
            <a:r>
              <a:rPr lang="en-US" sz="1400" dirty="0"/>
              <a:t>it as 1-byte characters will require  1000 byte (or 8000 bits) of space. If the symbols in the string are  encoded as (00=a, 01=e, 10=n, 11=z), then the 1000 symbols can be  stored in 2000 bits saving 6000 bits of memory. </a:t>
            </a:r>
            <a:endParaRPr lang="en-US" sz="1400" b="0" dirty="0" smtClean="0">
              <a:effectLst/>
            </a:endParaRPr>
          </a:p>
          <a:p>
            <a:pPr marL="0" indent="0">
              <a:buNone/>
            </a:pPr>
            <a:r>
              <a:rPr lang="en-US" sz="1400" dirty="0" smtClean="0"/>
              <a:t>	 The </a:t>
            </a:r>
            <a:r>
              <a:rPr lang="en-US" sz="1400" dirty="0"/>
              <a:t>number of </a:t>
            </a:r>
            <a:r>
              <a:rPr lang="en-US" sz="1400" dirty="0" smtClean="0"/>
              <a:t>occurrences </a:t>
            </a:r>
            <a:r>
              <a:rPr lang="en-US" sz="1400" dirty="0"/>
              <a:t>of a symbol in a string is called its frequency. When there is considerable difference in the frequencies of different  symbols in a string, variable length codes can be assigned to the symbols  based on their relative frequencies. The most common characters can be  represented using shorter codes </a:t>
            </a:r>
            <a:r>
              <a:rPr lang="en-US" sz="1400" dirty="0" smtClean="0"/>
              <a:t>that </a:t>
            </a:r>
            <a:r>
              <a:rPr lang="en-US" sz="1400" dirty="0"/>
              <a:t>are used for less common source  symbols. More is the variation in the relative frequencies of symbols, it is  more advantageous to use variable length codes for reducing the size of  coded string. </a:t>
            </a:r>
            <a:r>
              <a:rPr lang="en-US" sz="1400" dirty="0" smtClean="0"/>
              <a:t>Since </a:t>
            </a:r>
            <a:r>
              <a:rPr lang="en-US" sz="1400" dirty="0"/>
              <a:t>the codes are of variable length, it is necessary that no code is a  prefix of another so that the codes can be properly </a:t>
            </a:r>
            <a:r>
              <a:rPr lang="en-US" sz="1400" dirty="0" smtClean="0"/>
              <a:t>decoded. </a:t>
            </a:r>
            <a:r>
              <a:rPr lang="en-US" sz="1400" dirty="0"/>
              <a:t>Such codes  are called prefix </a:t>
            </a:r>
            <a:r>
              <a:rPr lang="en-US" sz="1400" dirty="0" smtClean="0"/>
              <a:t>codes </a:t>
            </a:r>
            <a:r>
              <a:rPr lang="en-US" sz="1400" dirty="0"/>
              <a:t>(sometimes called "prefix-free codes", that is, the  code representing some particular symbol is never a prefix of the code representing any other symbol). Huffman coding is so much widely used  </a:t>
            </a:r>
            <a:r>
              <a:rPr lang="en-US" sz="1400" dirty="0" smtClean="0"/>
              <a:t>for </a:t>
            </a:r>
            <a:r>
              <a:rPr lang="en-US" sz="1400" dirty="0"/>
              <a:t>creating prefix codes that the term "Huffman code" is sometimes used as a synonym for "prefix code" even when such a code is not  produced by Huffman's algorithm.  </a:t>
            </a:r>
            <a:r>
              <a:rPr lang="en-US" sz="1400" dirty="0" smtClean="0"/>
              <a:t>Huffman </a:t>
            </a:r>
            <a:r>
              <a:rPr lang="en-US" sz="1400" dirty="0"/>
              <a:t>was able to design the most efficient compression method of  this type: no other mapping of individual source symbols to unique  strings of bits(i.e. codes) will require </a:t>
            </a:r>
            <a:r>
              <a:rPr lang="en-US" sz="1400" dirty="0" smtClean="0"/>
              <a:t>less  </a:t>
            </a:r>
            <a:r>
              <a:rPr lang="en-US" sz="1400" dirty="0"/>
              <a:t>space for storing a piece of  text when the actual symbol frequencies agree with those used to create  the code</a:t>
            </a:r>
            <a:r>
              <a:rPr lang="en-US" sz="1400" dirty="0" smtClean="0"/>
              <a:t>.</a:t>
            </a:r>
          </a:p>
          <a:p>
            <a:pPr marL="0" indent="0">
              <a:buNone/>
            </a:pPr>
            <a:endParaRPr lang="en-US" sz="1400" dirty="0" smtClean="0"/>
          </a:p>
          <a:p>
            <a:pPr marL="0" indent="0">
              <a:buNone/>
            </a:pPr>
            <a:r>
              <a:rPr lang="en-US" sz="1600" b="1" dirty="0" smtClean="0"/>
              <a:t>Huffman Tree</a:t>
            </a:r>
          </a:p>
          <a:p>
            <a:pPr marL="0" indent="0">
              <a:buNone/>
            </a:pPr>
            <a:r>
              <a:rPr lang="en-US" sz="1400" dirty="0"/>
              <a:t>	</a:t>
            </a:r>
            <a:r>
              <a:rPr lang="en-US" sz="1400" dirty="0" smtClean="0"/>
              <a:t> </a:t>
            </a:r>
            <a:r>
              <a:rPr lang="en-US" sz="1400" dirty="0" smtClean="0"/>
              <a:t>First of all, the source symbols along with their frequencies  of  occurrence are stored as leaf nodes in a regular array, the size of which  depends on the number of symbols, n.  A finished tree has up to n leaf  nodes and n − 1 internal nodes.</a:t>
            </a:r>
          </a:p>
          <a:p>
            <a:pPr marL="0" indent="0">
              <a:buNone/>
            </a:pPr>
            <a:endParaRPr lang="en-US" sz="1400" b="0" dirty="0">
              <a:effectLst/>
            </a:endParaRPr>
          </a:p>
          <a:p>
            <a:pPr marL="0" indent="0">
              <a:buNone/>
            </a:pPr>
            <a:endParaRPr lang="en-US" sz="1400" dirty="0" smtClean="0"/>
          </a:p>
          <a:p>
            <a:pPr marL="0" indent="0" algn="ctr">
              <a:buNone/>
            </a:pPr>
            <a:r>
              <a:rPr lang="en-US" sz="1400" b="1" dirty="0" smtClean="0"/>
              <a:t>1</a:t>
            </a:r>
            <a:endParaRPr lang="en-US" sz="1400" b="1" dirty="0" smtClean="0">
              <a:effectLst/>
            </a:endParaRPr>
          </a:p>
          <a:p>
            <a:pPr marL="0" indent="0">
              <a:buNone/>
            </a:pPr>
            <a:endParaRPr lang="en-US" sz="1400" dirty="0"/>
          </a:p>
        </p:txBody>
      </p:sp>
    </p:spTree>
    <p:extLst>
      <p:ext uri="{BB962C8B-B14F-4D97-AF65-F5344CB8AC3E}">
        <p14:creationId xmlns:p14="http://schemas.microsoft.com/office/powerpoint/2010/main" val="247371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a:bodyPr>
          <a:lstStyle/>
          <a:p>
            <a:pPr marL="0" indent="0">
              <a:buNone/>
            </a:pPr>
            <a:r>
              <a:rPr lang="en-US" sz="1600" b="1" dirty="0" smtClean="0"/>
              <a:t>Basic Technique</a:t>
            </a:r>
            <a:endParaRPr lang="en-US" sz="1600" b="1" dirty="0" smtClean="0">
              <a:effectLst/>
            </a:endParaRPr>
          </a:p>
          <a:p>
            <a:pPr marL="0" indent="0">
              <a:buNone/>
            </a:pPr>
            <a:r>
              <a:rPr lang="en-US" sz="1600" dirty="0" smtClean="0"/>
              <a:t>	</a:t>
            </a:r>
            <a:r>
              <a:rPr lang="en-US" sz="1400" dirty="0" smtClean="0"/>
              <a:t> In Huffman Coding , the complete set of codes can be represented as a  binary tree, known as a “Huffman tree”. This Huffman tree is also a  “Coding  tree” </a:t>
            </a:r>
            <a:r>
              <a:rPr lang="en-US" sz="1400" b="1" dirty="0" smtClean="0"/>
              <a:t> </a:t>
            </a:r>
            <a:r>
              <a:rPr lang="en-US" sz="1400" dirty="0" smtClean="0"/>
              <a:t>i.e. a full binary tree in which each leaf is an encoded symbol  and the path from the root to a leaf is its code-word. By convention, bit '0'  represents following the left child and bit '1' represents following the  right child. One code bit represents each level. Thus more frequent  characters are near the root and are coded with few bits, and rare  characters are far from the root and are coded with many bits. </a:t>
            </a:r>
            <a:endParaRPr lang="en-US" sz="1400" b="0" dirty="0" smtClean="0">
              <a:effectLst/>
            </a:endParaRPr>
          </a:p>
          <a:p>
            <a:pPr marL="0" indent="0">
              <a:buNone/>
            </a:pPr>
            <a:endParaRPr lang="en-US" sz="1400" b="1" dirty="0" smtClean="0"/>
          </a:p>
          <a:p>
            <a:pPr marL="0" indent="0">
              <a:buNone/>
            </a:pPr>
            <a:endParaRPr lang="en-US" sz="14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smtClean="0"/>
          </a:p>
          <a:p>
            <a:pPr marL="0" indent="0">
              <a:buNone/>
            </a:pPr>
            <a:r>
              <a:rPr lang="en-US" sz="1700" b="1" dirty="0" smtClean="0"/>
              <a:t>Problem Definition</a:t>
            </a:r>
            <a:r>
              <a:rPr lang="en-US" sz="1600" b="1" dirty="0"/>
              <a:t> </a:t>
            </a:r>
            <a:endParaRPr lang="en-US" sz="1600" b="0" dirty="0" smtClean="0">
              <a:effectLst/>
            </a:endParaRPr>
          </a:p>
          <a:p>
            <a:pPr marL="0" indent="0">
              <a:buNone/>
            </a:pPr>
            <a:r>
              <a:rPr lang="en-US" sz="1600" b="1" dirty="0"/>
              <a:t>Given </a:t>
            </a:r>
            <a:endParaRPr lang="en-US" sz="1600" b="0" dirty="0" smtClean="0">
              <a:effectLst/>
            </a:endParaRPr>
          </a:p>
          <a:p>
            <a:pPr marL="0" indent="0">
              <a:buNone/>
            </a:pPr>
            <a:r>
              <a:rPr lang="en-US" sz="1500" dirty="0"/>
              <a:t>A set of symbols and their weights (usually proportional to  probabilities or equal to their frequencies). </a:t>
            </a:r>
            <a:endParaRPr lang="en-US" sz="1500" b="0" dirty="0" smtClean="0">
              <a:effectLst/>
            </a:endParaRPr>
          </a:p>
          <a:p>
            <a:pPr marL="0" indent="0">
              <a:buNone/>
            </a:pPr>
            <a:r>
              <a:rPr lang="en-US" sz="1500" b="1" dirty="0"/>
              <a:t>Find </a:t>
            </a:r>
            <a:endParaRPr lang="en-US" sz="1500" b="0" dirty="0" smtClean="0">
              <a:effectLst/>
            </a:endParaRPr>
          </a:p>
          <a:p>
            <a:pPr marL="0" indent="0">
              <a:buNone/>
            </a:pPr>
            <a:r>
              <a:rPr lang="en-US" sz="1400" dirty="0"/>
              <a:t>A prefix-free binary code (a set of </a:t>
            </a:r>
            <a:r>
              <a:rPr lang="en-US" sz="1400" dirty="0" smtClean="0"/>
              <a:t>code-words</a:t>
            </a:r>
            <a:r>
              <a:rPr lang="en-US" sz="1400" dirty="0"/>
              <a:t>) with  </a:t>
            </a:r>
            <a:r>
              <a:rPr lang="en-US" sz="1400" dirty="0" smtClean="0"/>
              <a:t>minimum </a:t>
            </a:r>
            <a:r>
              <a:rPr lang="en-US" sz="1400" dirty="0"/>
              <a:t>expected </a:t>
            </a:r>
            <a:r>
              <a:rPr lang="en-US" sz="1400" dirty="0" smtClean="0"/>
              <a:t>code-word </a:t>
            </a:r>
            <a:r>
              <a:rPr lang="en-US" sz="1400" dirty="0"/>
              <a:t>length (equivalently, a tree with  minimum weighted path length from the root). </a:t>
            </a:r>
            <a:endParaRPr lang="en-US" sz="1400" dirty="0" smtClean="0"/>
          </a:p>
          <a:p>
            <a:pPr marL="0" indent="0">
              <a:buNone/>
            </a:pPr>
            <a:r>
              <a:rPr lang="en-US" sz="1400" b="1" dirty="0" smtClean="0"/>
              <a:t>	</a:t>
            </a:r>
          </a:p>
          <a:p>
            <a:pPr marL="0" indent="0" algn="ctr">
              <a:buNone/>
            </a:pPr>
            <a:endParaRPr lang="en-US" sz="1400" b="1" dirty="0" smtClean="0"/>
          </a:p>
          <a:p>
            <a:pPr marL="0" indent="0" algn="ctr">
              <a:buNone/>
            </a:pPr>
            <a:r>
              <a:rPr lang="en-US" sz="1400" b="1" dirty="0"/>
              <a:t>2</a:t>
            </a:r>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smtClean="0"/>
          </a:p>
          <a:p>
            <a:pPr marL="0" indent="0">
              <a:buNone/>
            </a:pPr>
            <a:endParaRPr lang="en-US" sz="1600" b="1" dirty="0" smtClean="0"/>
          </a:p>
          <a:p>
            <a:pPr marL="0" indent="0">
              <a:buNone/>
            </a:pPr>
            <a:endParaRPr lang="en-US"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81200"/>
            <a:ext cx="3886200" cy="213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84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lnSpcReduction="10000"/>
          </a:bodyPr>
          <a:lstStyle/>
          <a:p>
            <a:pPr marL="0" indent="0">
              <a:buNone/>
            </a:pPr>
            <a:endParaRPr lang="en-US" sz="1600" b="1" dirty="0" smtClean="0"/>
          </a:p>
          <a:p>
            <a:pPr marL="0" indent="0">
              <a:buNone/>
            </a:pPr>
            <a:r>
              <a:rPr lang="en-US" sz="1600" b="1" dirty="0" smtClean="0"/>
              <a:t>Optimal Merge</a:t>
            </a:r>
          </a:p>
          <a:p>
            <a:pPr marL="0" indent="0">
              <a:buNone/>
            </a:pPr>
            <a:r>
              <a:rPr lang="en-US" sz="1600" b="1" dirty="0"/>
              <a:t>	</a:t>
            </a:r>
            <a:r>
              <a:rPr lang="en-US" sz="1600" b="1" dirty="0" smtClean="0"/>
              <a:t> </a:t>
            </a:r>
            <a:r>
              <a:rPr lang="en-US" sz="1600" dirty="0"/>
              <a:t>Let </a:t>
            </a:r>
            <a:r>
              <a:rPr lang="en-US" sz="1600" dirty="0" smtClean="0"/>
              <a:t>D = {</a:t>
            </a:r>
            <a:r>
              <a:rPr lang="en-US" sz="1600" dirty="0"/>
              <a:t>n1, ... , nk} be the set of lengths of  sequences to be merged. Take the two shortest sequences, </a:t>
            </a:r>
            <a:r>
              <a:rPr lang="en-US" sz="1600" dirty="0"/>
              <a:t>ni</a:t>
            </a:r>
            <a:r>
              <a:rPr lang="en-US" sz="1600" dirty="0"/>
              <a:t>, </a:t>
            </a:r>
            <a:r>
              <a:rPr lang="en-US" sz="1600" dirty="0"/>
              <a:t>nj</a:t>
            </a:r>
            <a:r>
              <a:rPr lang="en-US" sz="1600" dirty="0"/>
              <a:t>∈ D, such  that n≥ </a:t>
            </a:r>
            <a:r>
              <a:rPr lang="en-US" sz="1600" dirty="0"/>
              <a:t>ni</a:t>
            </a:r>
            <a:r>
              <a:rPr lang="en-US" sz="1600" dirty="0"/>
              <a:t> and n≥ </a:t>
            </a:r>
            <a:r>
              <a:rPr lang="en-US" sz="1600" dirty="0"/>
              <a:t>nj</a:t>
            </a:r>
            <a:r>
              <a:rPr lang="en-US" sz="1600" dirty="0"/>
              <a:t> ∀ n∈ D. Merge these two sequences. The new set D is  D' = (D - {</a:t>
            </a:r>
            <a:r>
              <a:rPr lang="en-US" sz="1600" dirty="0"/>
              <a:t>ni</a:t>
            </a:r>
            <a:r>
              <a:rPr lang="en-US" sz="1600" dirty="0"/>
              <a:t>, </a:t>
            </a:r>
            <a:r>
              <a:rPr lang="en-US" sz="1600" dirty="0"/>
              <a:t>nj</a:t>
            </a:r>
            <a:r>
              <a:rPr lang="en-US" sz="1600" dirty="0"/>
              <a:t>}) ∪ {</a:t>
            </a:r>
            <a:r>
              <a:rPr lang="en-US" sz="1600" dirty="0"/>
              <a:t>ni+nj</a:t>
            </a:r>
            <a:r>
              <a:rPr lang="en-US" sz="1600" dirty="0"/>
              <a:t>}. Repeat until there is only one </a:t>
            </a:r>
            <a:r>
              <a:rPr lang="en-US" sz="1600" dirty="0" smtClean="0"/>
              <a:t>sequence.</a:t>
            </a:r>
            <a:r>
              <a:rPr lang="en-US" sz="1600" dirty="0"/>
              <a:t> </a:t>
            </a:r>
            <a:r>
              <a:rPr lang="en-US" sz="1600" dirty="0" smtClean="0"/>
              <a:t>Since </a:t>
            </a:r>
            <a:r>
              <a:rPr lang="en-US" sz="1600" dirty="0"/>
              <a:t>efficient priority queue data structures require O(log n) time per  insertion, and a tree with n leaves has 2n−1 nodes, this algorithm  operates in O(n log n) time.  </a:t>
            </a:r>
            <a:r>
              <a:rPr lang="en-US" sz="1600" dirty="0" smtClean="0"/>
              <a:t>The </a:t>
            </a:r>
            <a:r>
              <a:rPr lang="en-US" sz="1600" dirty="0"/>
              <a:t>worst case for Huffman coding (or, equivalently, the longest  Huffman coding for a set of characters) is when the distribution of  frequencies follows the Fibonacci numbers.  </a:t>
            </a:r>
            <a:r>
              <a:rPr lang="en-US" sz="1600" dirty="0" smtClean="0"/>
              <a:t>If </a:t>
            </a:r>
            <a:r>
              <a:rPr lang="en-US" sz="1600" dirty="0"/>
              <a:t>the estimated probabilities of occurrence of all the symbols </a:t>
            </a:r>
            <a:r>
              <a:rPr lang="en-US" sz="1600" dirty="0" smtClean="0"/>
              <a:t>is </a:t>
            </a:r>
            <a:r>
              <a:rPr lang="en-US" sz="1600" dirty="0"/>
              <a:t>same  and the number of symbols are a power of two, Huffman coding is same  as simple binary block encoding, e.g., ASCII coding.  </a:t>
            </a:r>
            <a:r>
              <a:rPr lang="en-US" sz="1600" dirty="0" smtClean="0"/>
              <a:t>Although </a:t>
            </a:r>
            <a:r>
              <a:rPr lang="en-US" sz="1600" dirty="0"/>
              <a:t>Huffman's original algorithm is optimal for a symbol-by symbol coding (i.e. a stream of unrelated symbols) with a known input  probability distribution, it is not optimal when the symbol-by-symbol  restriction is dropped, or when the probability mass functions are  unknown, not identically distributed, or not independent (e.g., "cat" is  more common than "</a:t>
            </a:r>
            <a:r>
              <a:rPr lang="en-US" sz="1600" dirty="0"/>
              <a:t>cta</a:t>
            </a:r>
            <a:r>
              <a:rPr lang="en-US" sz="1600" dirty="0"/>
              <a:t>"). </a:t>
            </a:r>
            <a:endParaRPr lang="en-US" sz="1600" b="0" dirty="0" smtClean="0">
              <a:effectLst/>
            </a:endParaRPr>
          </a:p>
          <a:p>
            <a:pPr marL="0" indent="0">
              <a:buNone/>
            </a:pPr>
            <a:r>
              <a:rPr lang="en-US" sz="1600" dirty="0" smtClean="0"/>
              <a:t>	 </a:t>
            </a:r>
            <a:r>
              <a:rPr lang="en-US" sz="1600" dirty="0"/>
              <a:t>Joining trees by frequency is the same as merging sequences by length  in optimal merge. Since a node with only one child is not optimal, any  Huffman coding corresponds to a full binary tree. </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lgn="ctr">
              <a:buNone/>
            </a:pPr>
            <a:r>
              <a:rPr lang="en-US" sz="1600" dirty="0" smtClean="0"/>
              <a:t/>
            </a:r>
            <a:br>
              <a:rPr lang="en-US" sz="1600" dirty="0" smtClean="0"/>
            </a:br>
            <a:endParaRPr lang="en-US" sz="1600" dirty="0" smtClean="0"/>
          </a:p>
          <a:p>
            <a:pPr marL="0" indent="0" algn="ctr">
              <a:buNone/>
            </a:pPr>
            <a:endParaRPr lang="en-US" sz="1600" b="1" dirty="0"/>
          </a:p>
          <a:p>
            <a:pPr marL="0" indent="0" algn="ctr">
              <a:buNone/>
            </a:pPr>
            <a:r>
              <a:rPr lang="en-US" sz="1400" b="1" dirty="0"/>
              <a:t>3</a:t>
            </a:r>
          </a:p>
        </p:txBody>
      </p:sp>
    </p:spTree>
    <p:extLst>
      <p:ext uri="{BB962C8B-B14F-4D97-AF65-F5344CB8AC3E}">
        <p14:creationId xmlns:p14="http://schemas.microsoft.com/office/powerpoint/2010/main" val="62915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85000" lnSpcReduction="20000"/>
          </a:bodyPr>
          <a:lstStyle/>
          <a:p>
            <a:pPr marL="0" indent="0" algn="ctr">
              <a:buNone/>
            </a:pPr>
            <a:r>
              <a:rPr lang="en-US" sz="1600" b="1" dirty="0" smtClean="0">
                <a:latin typeface="Times New Roman" pitchFamily="18" charset="0"/>
                <a:cs typeface="Times New Roman" pitchFamily="18" charset="0"/>
              </a:rPr>
              <a:t>TECHNOLOGY</a:t>
            </a:r>
          </a:p>
          <a:p>
            <a:pPr marL="0" indent="0">
              <a:buNone/>
            </a:pPr>
            <a:endParaRPr lang="en-US" sz="1600" dirty="0" smtClean="0"/>
          </a:p>
          <a:p>
            <a:pPr marL="0" indent="0">
              <a:buNone/>
            </a:pPr>
            <a:r>
              <a:rPr lang="en-US" sz="1600" b="1" dirty="0" smtClean="0"/>
              <a:t>a. Software Requirements</a:t>
            </a:r>
          </a:p>
          <a:p>
            <a:pPr marL="0" indent="0">
              <a:buNone/>
            </a:pPr>
            <a:r>
              <a:rPr lang="en-US" sz="1600" dirty="0"/>
              <a:t>	</a:t>
            </a:r>
            <a:r>
              <a:rPr lang="en-US" sz="1600" dirty="0" smtClean="0"/>
              <a:t> Software requirements mainly share out with defining the software resource requirements that need to be installed on a computer to provide optimal functioning of a particular application. These conditions are not included in the software installation package and need to be installed separately. In order to use Data Compression, the following are the prerequisites, </a:t>
            </a:r>
          </a:p>
          <a:p>
            <a:pPr>
              <a:buAutoNum type="arabicPeriod"/>
            </a:pPr>
            <a:r>
              <a:rPr lang="en-US" sz="1600" dirty="0" smtClean="0"/>
              <a:t>Operating System – Windows 7 and above</a:t>
            </a:r>
          </a:p>
          <a:p>
            <a:pPr>
              <a:buAutoNum type="arabicPeriod"/>
            </a:pPr>
            <a:r>
              <a:rPr lang="en-US" sz="1600" dirty="0" smtClean="0"/>
              <a:t>C++ Compiler  </a:t>
            </a:r>
          </a:p>
          <a:p>
            <a:pPr>
              <a:buAutoNum type="arabicPeriod"/>
            </a:pPr>
            <a:r>
              <a:rPr lang="en-US" sz="1600" dirty="0" smtClean="0"/>
              <a:t>Editor – Any basic editor is preferable (Example: Notepad++)</a:t>
            </a:r>
            <a:endParaRPr lang="en-US" sz="1600" b="1" dirty="0"/>
          </a:p>
          <a:p>
            <a:pPr marL="0" indent="0">
              <a:buNone/>
            </a:pPr>
            <a:endParaRPr lang="en-US" sz="1600" b="1" dirty="0" smtClean="0"/>
          </a:p>
          <a:p>
            <a:pPr marL="0" indent="0">
              <a:buNone/>
            </a:pPr>
            <a:r>
              <a:rPr lang="en-US" sz="1600" b="1" dirty="0" smtClean="0"/>
              <a:t>b. Hardware Requirements</a:t>
            </a:r>
          </a:p>
          <a:p>
            <a:pPr marL="0" indent="0">
              <a:buNone/>
            </a:pPr>
            <a:r>
              <a:rPr lang="en-US" sz="1600" dirty="0"/>
              <a:t>	</a:t>
            </a:r>
            <a:r>
              <a:rPr lang="en-US" sz="1600" dirty="0" smtClean="0"/>
              <a:t> Hardware requirements refer to the common set requirements defined by any operating system or software application and are usually the physical computer resources. In this section we basically deal with primary memory, secondary memory, processing power. In order to use Data Compression, one should have the following, </a:t>
            </a:r>
          </a:p>
          <a:p>
            <a:pPr>
              <a:buAutoNum type="arabicPeriod"/>
            </a:pPr>
            <a:r>
              <a:rPr lang="en-US" sz="1600" dirty="0" smtClean="0"/>
              <a:t>Processor - Intel Core i5 and above </a:t>
            </a:r>
          </a:p>
          <a:p>
            <a:pPr>
              <a:buAutoNum type="arabicPeriod"/>
            </a:pPr>
            <a:r>
              <a:rPr lang="en-US" sz="1600" dirty="0" smtClean="0"/>
              <a:t>Memory – 4GB Ram</a:t>
            </a:r>
            <a:endParaRPr lang="en-US" sz="1600" b="1" dirty="0" smtClean="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lgn="ctr">
              <a:buNone/>
            </a:pPr>
            <a:endParaRPr lang="en-US" sz="1400" b="1" dirty="0" smtClean="0"/>
          </a:p>
          <a:p>
            <a:pPr marL="0" indent="0" algn="ctr">
              <a:buNone/>
            </a:pPr>
            <a:endParaRPr lang="en-US" sz="1400" b="1" dirty="0"/>
          </a:p>
          <a:p>
            <a:pPr marL="0" indent="0" algn="ctr">
              <a:buNone/>
            </a:pPr>
            <a:endParaRPr lang="en-US" sz="1400" b="1" dirty="0"/>
          </a:p>
          <a:p>
            <a:pPr marL="0" indent="0" algn="ctr">
              <a:buNone/>
            </a:pPr>
            <a:endParaRPr lang="en-US" sz="1600" b="1" dirty="0" smtClean="0"/>
          </a:p>
          <a:p>
            <a:pPr marL="0" indent="0" algn="ctr">
              <a:buNone/>
            </a:pPr>
            <a:r>
              <a:rPr lang="en-US" sz="1600" b="1" dirty="0" smtClean="0"/>
              <a:t>4</a:t>
            </a:r>
            <a:endParaRPr lang="en-US" sz="1600" b="1" dirty="0"/>
          </a:p>
        </p:txBody>
      </p:sp>
    </p:spTree>
    <p:extLst>
      <p:ext uri="{BB962C8B-B14F-4D97-AF65-F5344CB8AC3E}">
        <p14:creationId xmlns:p14="http://schemas.microsoft.com/office/powerpoint/2010/main" val="3762281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4884</TotalTime>
  <Words>298</Words>
  <Application>Microsoft Office PowerPoint</Application>
  <PresentationFormat>On-screen Show (4:3)</PresentationFormat>
  <Paragraphs>950</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DATA COMPRESSION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Sandeep</dc:creator>
  <cp:lastModifiedBy>Sandeep</cp:lastModifiedBy>
  <cp:revision>53</cp:revision>
  <dcterms:created xsi:type="dcterms:W3CDTF">2020-12-17T09:04:08Z</dcterms:created>
  <dcterms:modified xsi:type="dcterms:W3CDTF">2020-12-20T18:28:40Z</dcterms:modified>
</cp:coreProperties>
</file>