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t45c/+qyfcFem5dcej9PoMBj4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c04d62cb_0_32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a0c04d62cb_0_3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a0c04d62cb_0_3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c04d62cb_0_1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a0c04d62cb_0_1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a0c04d62cb_0_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c04d62cb_0_2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0c04d62cb_0_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a0c04d62cb_0_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hyperlink" Target="https://covid.cdc.gov/covid-data-tracker/#pop-factors_7daynewcase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.virginia.gov/Government/VDH-COVID-19-PublicUseDataset-Cases/bre9-aqqr/data" TargetMode="External"/><Relationship Id="rId4" Type="http://schemas.openxmlformats.org/officeDocument/2006/relationships/hyperlink" Target="https://data.ers.usda.gov/reports.aspx?ID=17828" TargetMode="External"/><Relationship Id="rId9" Type="http://schemas.openxmlformats.org/officeDocument/2006/relationships/hyperlink" Target="https://keras.io/api/" TargetMode="External"/><Relationship Id="rId5" Type="http://schemas.openxmlformats.org/officeDocument/2006/relationships/hyperlink" Target="https://www.cdc.gov/nchs/nvss/bridged_race.htm#Newest%20Data%20Release" TargetMode="External"/><Relationship Id="rId6" Type="http://schemas.openxmlformats.org/officeDocument/2006/relationships/hyperlink" Target="https://www.kaggle.com/nightranger77/covid19-country-eda" TargetMode="External"/><Relationship Id="rId7" Type="http://schemas.openxmlformats.org/officeDocument/2006/relationships/hyperlink" Target="https://www.ncbi.nlm.nih.gov/pmc/articles/PMC7258807/" TargetMode="External"/><Relationship Id="rId8" Type="http://schemas.openxmlformats.org/officeDocument/2006/relationships/hyperlink" Target="https://www.kaggle.com/willshamma/covid-19-demographic-susceptibil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virginia.gov/Government/VDH-COVID-19-PublicUseDataset-Cases/bre9-aqqr/data" TargetMode="External"/><Relationship Id="rId4" Type="http://schemas.openxmlformats.org/officeDocument/2006/relationships/hyperlink" Target="https://data.ers.usda.gov/reports.aspx?ID=17828" TargetMode="External"/><Relationship Id="rId5" Type="http://schemas.openxmlformats.org/officeDocument/2006/relationships/hyperlink" Target="https://www.cdc.gov/nchs/nvss/bridged_race.htm#Newest%20Data%20Rele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nightranger77/covid19-country-eda" TargetMode="External"/><Relationship Id="rId4" Type="http://schemas.openxmlformats.org/officeDocument/2006/relationships/hyperlink" Target="https://www.ncbi.nlm.nih.gov/pmc/articles/PMC7258807/" TargetMode="External"/><Relationship Id="rId5" Type="http://schemas.openxmlformats.org/officeDocument/2006/relationships/hyperlink" Target="https://www.kaggle.com/willshamma/covid-19-demographic-susceptibil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Saiteja Bevara, Rithik Yelisetty and William Zhang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Insightful Interfaces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52400" y="39624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October 11, 2020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Three distinct datasets were used to gather information about demographics (age, race, unemployment percent and median household income) and COVID-19 case counts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 the age and race data, each group is measured as a percent of the total population. Once percentages are computed, all data is added to a SQL table.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 the unemployment percent and median household, US census data is used to insert all relevant data into a separate SQL table.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COVID-19 case counts for the past 10 days are also added to a SQL Table for each FIPS district along with the current day.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 data is combined on FIPS district using the SQL NATURAL JOIN command. This data is then read by the pandas library and outputted to a csv format to be ingested by the ML model. 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US">
                <a:solidFill>
                  <a:srgbClr val="4D4D4D"/>
                </a:solidFill>
              </a:rPr>
              <a:t>Best Performing MLP Model</a:t>
            </a:r>
            <a:endParaRPr>
              <a:solidFill>
                <a:srgbClr val="4D4D4D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Char char="○"/>
            </a:pPr>
            <a:r>
              <a:rPr lang="en-US" sz="1600">
                <a:solidFill>
                  <a:srgbClr val="4D4D4D"/>
                </a:solidFill>
              </a:rPr>
              <a:t>Batch_size: 8, epoch: 20, learning_rate: 0.0000005, hidden_dim: 200, hidden_layer: 20, optimizer: adam</a:t>
            </a:r>
            <a:endParaRPr sz="1600"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US">
                <a:solidFill>
                  <a:srgbClr val="4D4D4D"/>
                </a:solidFill>
              </a:rPr>
              <a:t>Validation Accuracy: ~67%</a:t>
            </a:r>
            <a:endParaRPr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US">
                <a:solidFill>
                  <a:srgbClr val="4D4D4D"/>
                </a:solidFill>
              </a:rPr>
              <a:t>Test Accuracy: ~66%</a:t>
            </a:r>
            <a:endParaRPr>
              <a:solidFill>
                <a:srgbClr val="4D4D4D"/>
              </a:solidFill>
            </a:endParaRPr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5972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675" y="35972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US">
                <a:solidFill>
                  <a:srgbClr val="4D4D4D"/>
                </a:solidFill>
              </a:rPr>
              <a:t>With the given dataset, the best accuracy for all models and parameters was around ~0.65</a:t>
            </a:r>
            <a:endParaRPr>
              <a:solidFill>
                <a:srgbClr val="4D4D4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○"/>
            </a:pPr>
            <a:r>
              <a:rPr lang="en-US" sz="1800">
                <a:solidFill>
                  <a:srgbClr val="4D4D4D"/>
                </a:solidFill>
              </a:rPr>
              <a:t>More data for each county</a:t>
            </a:r>
            <a:r>
              <a:rPr lang="en-US" sz="1800">
                <a:solidFill>
                  <a:srgbClr val="4D4D4D"/>
                </a:solidFill>
              </a:rPr>
              <a:t> or </a:t>
            </a:r>
            <a:r>
              <a:rPr lang="en-US" sz="1800">
                <a:solidFill>
                  <a:srgbClr val="4D4D4D"/>
                </a:solidFill>
              </a:rPr>
              <a:t>other demographic factors could increase accuracy</a:t>
            </a:r>
            <a:endParaRPr sz="1800">
              <a:solidFill>
                <a:srgbClr val="4D4D4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US">
                <a:solidFill>
                  <a:srgbClr val="4D4D4D"/>
                </a:solidFill>
              </a:rPr>
              <a:t>Certain input features were more indicative of a higher number of predicted cases</a:t>
            </a:r>
            <a:endParaRPr>
              <a:solidFill>
                <a:srgbClr val="4D4D4D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200"/>
              <a:buChar char="○"/>
            </a:pPr>
            <a:r>
              <a:rPr lang="en-US" sz="1800">
                <a:solidFill>
                  <a:srgbClr val="4D4D4D"/>
                </a:solidFill>
              </a:rPr>
              <a:t>Lower unemployment rate and lower median household income</a:t>
            </a:r>
            <a:endParaRPr sz="1800"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50" y="3867163"/>
            <a:ext cx="2337225" cy="23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0" y="3867183"/>
            <a:ext cx="2133600" cy="212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70" name="Google Shape;17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performance was relatively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Largest range of daily new COVID-19 case counts in Fairfax County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Range from 0 to ~500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Baseline accuracy of &lt; ~0.2% (random guessing)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65% accuracy relatively high in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Determined that of the demographic factors taken into account, age group and race in a locality had the most impact on the next day’s case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Further work could consider a larger number of demographic factors and take more factors into account (i.e. smoking, population density)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https://data.virginia.gov/Government/VDH-COVID-19-PublicUseDataset-Cases/bre9-aqqr/data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https://data.ers.usda.gov/reports.aspx?ID=17828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https://www.cdc.gov/nchs/nvss/bridged_race.htm#Newest%20Data%20Release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https://www.kaggle.com/nightranger77/covid19-country-eda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https://www.ncbi.nlm.nih.gov/pmc/articles/PMC7258807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https://www.kaggle.com/willshamma/covid-19-demographic-susceptibility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https://keras.io/api/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https://covid.cdc.gov/covid-data-tracker/#pop-factors_7daynewcases</a:t>
            </a:r>
            <a:endParaRPr/>
          </a:p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People have made various claims regarding how different demographics have affected the trends regarding the spread of COVID-19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Prominent predictions that are noted in common media outlets have been based primarily on previous case counts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We want our predictions for the spread of COVID-19 to include demographic data and income in order to better predict the next hotspots in the state of Virginia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c04d62cb_0_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82" name="Google Shape;82;ga0c04d62cb_0_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a0c04d62cb_0_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/>
              <a:t>COVID-19 has brought the world to a halt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Infected over 37,000,000 individuals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Killed over 1,000,000 people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Closed borders for travel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Shut down economies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/>
              <a:t>Datasets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https://data.virginia.gov/Government/VDH-COVID-19-PublicUseDataset-Cases/bre9-aqqr/data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Cases, hospitalizations, and deaths (per locality)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https://data.ers.usda.gov/reports.aspx?ID=17828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Socioeconomic data: Unemployment rate and median household income (per locality)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https://www.cdc.gov/nchs/nvss/bridged_race.htm#Newest%20Data%20Release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Demographic data including distributions of age and race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c04d62cb_0_1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ga0c04d62cb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ga0c04d62cb_0_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ga0c04d62cb_0_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related projects have been completed on trying to associate COVID-19 case counts and demographic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https://www.kaggle.com/nightranger77/covid19-country-eda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Using metrics like 2018 GDP, Crime and Population</a:t>
            </a:r>
            <a:r>
              <a:rPr lang="en-US"/>
              <a:t>, Smoking rate, Percent Female, Median Age and COVID-19 specific data, project found that countries with higher GDP, age population and smoking levels had more infections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https://www.ncbi.nlm.nih.gov/pmc/articles/PMC7258807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Considered environmental and economic factors as distribution indicators of COVID-19 using bivariate correlation and regression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Concluded that higher GDP was correlated with more COVID-19 and temperature had a reverse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https://www.kaggle.com/willshamma/covid-19-demographic-susceptibility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notebook looked at how population age directly influenced the cases, hospitalizations, ICU admissions and deaths for COVID-19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study found that the people admitted to the ICU across all age groups was roughly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c04d62cb_0_2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a0c04d62cb_0_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00" name="Google Shape;100;ga0c04d62cb_0_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ga0c04d62cb_0_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Predict future cases of COVID-19 based on past confirmed case count as well as the population and demographics of the area in Virginia.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factors / model features that will be considered will be case count, along with demographic data such as race distribution, age group distribution, median income and unemployment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output or label assigned will be predicted number of new cases expected for the next day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needed</a:t>
            </a:r>
            <a:endParaRPr b="0" i="0" sz="3600" u="none" cap="none" strike="noStrik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1" cy="456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nline image 1" id="115" name="Google Shape;115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www.uni-marburg.de/sprachenzentrum/sprachen-tandem/icons/classic-timer-icon" id="116" name="Google Shape;116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Combine demographic data sets for race, age group, unemployment rate, median household income by VA locality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Match the demographic data by FIPS code to VA COVID-19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 an MLP model to predict the number of COVID-19 cases the next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 the MLP model on the combined and matched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Tune hyperparameters to find the best model architecture and parameters for training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 data from training set is shuffled and 90% is used for training and 10% is used for testing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From the 90% of data used for the training, a validation split of 0.1 is used to pick best model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MLP-based Sequential Model created using Keras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20 hidden layers between input and output layer with a hidden dimension of 200 nodes and “relu” activation function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Dropout layer between hidden layers and output to remove all extraneous data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Output layer returns 1 number (case count) with the “linear” activation function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Adam optimizer and Mean Squared Logarithmic Error Loss Function is used for the model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Via hyperparameter training, the model uses a learning rate of 0.0000005 and is run for 20 epochs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Contributions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combining VA demographic data and COVID-19 case count data, we: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Provided a better picture of the correlation between demographic factors and case counts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Provided a better indication of which demographic categories impacted case counts in VA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Provided predictions for case counts at a county level based on demographic factors and past case counts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