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4"/>
  </p:sldMasterIdLst>
  <p:sldIdLst>
    <p:sldId id="257" r:id="rId5"/>
    <p:sldId id="261" r:id="rId6"/>
    <p:sldId id="262" r:id="rId7"/>
    <p:sldId id="263" r:id="rId8"/>
    <p:sldId id="265" r:id="rId9"/>
    <p:sldId id="266" r:id="rId10"/>
    <p:sldId id="267" r:id="rId11"/>
    <p:sldId id="26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18DE-7E6A-C9BC-1B93-AF22D23B8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011675-0245-888A-1F57-8EF1CF433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014683-FA6F-8235-63CB-85D1F552ADE1}"/>
              </a:ext>
            </a:extLst>
          </p:cNvPr>
          <p:cNvSpPr>
            <a:spLocks noGrp="1"/>
          </p:cNvSpPr>
          <p:nvPr>
            <p:ph type="dt" sz="half" idx="10"/>
          </p:nvPr>
        </p:nvSpPr>
        <p:spPr/>
        <p:txBody>
          <a:bodyPr/>
          <a:lstStyle/>
          <a:p>
            <a:fld id="{9184DA70-C731-4C70-880D-CCD4705E623C}" type="datetime1">
              <a:rPr lang="en-US" smtClean="0"/>
              <a:t>10/11/2023</a:t>
            </a:fld>
            <a:endParaRPr lang="en-US" dirty="0"/>
          </a:p>
        </p:txBody>
      </p:sp>
      <p:sp>
        <p:nvSpPr>
          <p:cNvPr id="5" name="Footer Placeholder 4">
            <a:extLst>
              <a:ext uri="{FF2B5EF4-FFF2-40B4-BE49-F238E27FC236}">
                <a16:creationId xmlns:a16="http://schemas.microsoft.com/office/drawing/2014/main" id="{7DC0C8DA-1AB0-0C12-65A0-705D7F87AD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40CD58-9B9D-9062-02D8-F023F6DC21B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119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B160-F167-4EED-5EE2-0B8417F26B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D87868-74C1-8229-5C91-52D14BBDE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80041-6848-0F8B-3F68-6C19C913FF01}"/>
              </a:ext>
            </a:extLst>
          </p:cNvPr>
          <p:cNvSpPr>
            <a:spLocks noGrp="1"/>
          </p:cNvSpPr>
          <p:nvPr>
            <p:ph type="dt" sz="half" idx="10"/>
          </p:nvPr>
        </p:nvSpPr>
        <p:spPr/>
        <p:txBody>
          <a:bodyPr/>
          <a:lstStyle/>
          <a:p>
            <a:fld id="{B612A279-0833-481D-8C56-F67FD0AC6C50}" type="datetime1">
              <a:rPr lang="en-US" smtClean="0"/>
              <a:t>10/11/2023</a:t>
            </a:fld>
            <a:endParaRPr lang="en-US" dirty="0"/>
          </a:p>
        </p:txBody>
      </p:sp>
      <p:sp>
        <p:nvSpPr>
          <p:cNvPr id="5" name="Footer Placeholder 4">
            <a:extLst>
              <a:ext uri="{FF2B5EF4-FFF2-40B4-BE49-F238E27FC236}">
                <a16:creationId xmlns:a16="http://schemas.microsoft.com/office/drawing/2014/main" id="{D798FFA5-DE6E-E165-5C8E-891F3EDA6F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C8E112-8C7B-B062-7C9D-00715B6746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145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20738-F630-4990-417A-CF6D587FCB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7C3745-04AF-C726-3A63-FFDC017CF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077704-732C-6713-9836-875B6E61740E}"/>
              </a:ext>
            </a:extLst>
          </p:cNvPr>
          <p:cNvSpPr>
            <a:spLocks noGrp="1"/>
          </p:cNvSpPr>
          <p:nvPr>
            <p:ph type="dt" sz="half" idx="10"/>
          </p:nvPr>
        </p:nvSpPr>
        <p:spPr/>
        <p:txBody>
          <a:bodyPr/>
          <a:lstStyle/>
          <a:p>
            <a:fld id="{6587DA83-5663-4C9C-B9AA-0B40A3DAFF81}" type="datetime1">
              <a:rPr lang="en-US" smtClean="0"/>
              <a:t>10/11/2023</a:t>
            </a:fld>
            <a:endParaRPr lang="en-US" dirty="0"/>
          </a:p>
        </p:txBody>
      </p:sp>
      <p:sp>
        <p:nvSpPr>
          <p:cNvPr id="5" name="Footer Placeholder 4">
            <a:extLst>
              <a:ext uri="{FF2B5EF4-FFF2-40B4-BE49-F238E27FC236}">
                <a16:creationId xmlns:a16="http://schemas.microsoft.com/office/drawing/2014/main" id="{E68CCCDD-3803-D1D4-58F2-767211FB6F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EA300D-D35A-8A5B-B13D-66C9A1FC8F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866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55FF-1377-2B54-1802-70E8431018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F28DD8-34E9-406B-98C0-620D11F56F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98921-8D3B-84C6-FF5F-D0D6D1FCB98F}"/>
              </a:ext>
            </a:extLst>
          </p:cNvPr>
          <p:cNvSpPr>
            <a:spLocks noGrp="1"/>
          </p:cNvSpPr>
          <p:nvPr>
            <p:ph type="dt" sz="half" idx="10"/>
          </p:nvPr>
        </p:nvSpPr>
        <p:spPr/>
        <p:txBody>
          <a:bodyPr/>
          <a:lstStyle/>
          <a:p>
            <a:fld id="{4BE1D723-8F53-4F53-90B0-1982A396982E}" type="datetime1">
              <a:rPr lang="en-US" smtClean="0"/>
              <a:t>10/11/2023</a:t>
            </a:fld>
            <a:endParaRPr lang="en-US" dirty="0"/>
          </a:p>
        </p:txBody>
      </p:sp>
      <p:sp>
        <p:nvSpPr>
          <p:cNvPr id="5" name="Footer Placeholder 4">
            <a:extLst>
              <a:ext uri="{FF2B5EF4-FFF2-40B4-BE49-F238E27FC236}">
                <a16:creationId xmlns:a16="http://schemas.microsoft.com/office/drawing/2014/main" id="{5BFF5F66-B354-6279-6FA0-A07584BADB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DDDDD7-40C1-73AC-9F5C-FD531726647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41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0514-77B0-661B-1BB2-6E913B0D0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26B802-22AF-EF73-032A-25BFAEB1C7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DCDD0-A723-153D-342A-CC68FB05846B}"/>
              </a:ext>
            </a:extLst>
          </p:cNvPr>
          <p:cNvSpPr>
            <a:spLocks noGrp="1"/>
          </p:cNvSpPr>
          <p:nvPr>
            <p:ph type="dt" sz="half" idx="10"/>
          </p:nvPr>
        </p:nvSpPr>
        <p:spPr/>
        <p:txBody>
          <a:bodyPr/>
          <a:lstStyle/>
          <a:p>
            <a:fld id="{97669AF7-7BEB-44E4-9852-375E34362B5B}" type="datetime1">
              <a:rPr lang="en-US" smtClean="0"/>
              <a:t>10/11/2023</a:t>
            </a:fld>
            <a:endParaRPr lang="en-US" dirty="0"/>
          </a:p>
        </p:txBody>
      </p:sp>
      <p:sp>
        <p:nvSpPr>
          <p:cNvPr id="5" name="Footer Placeholder 4">
            <a:extLst>
              <a:ext uri="{FF2B5EF4-FFF2-40B4-BE49-F238E27FC236}">
                <a16:creationId xmlns:a16="http://schemas.microsoft.com/office/drawing/2014/main" id="{5371EE72-EFB9-CCFA-E02A-052FEBEFF1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839BB6-C2B0-AFE7-5412-AE9C6A78FA7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586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E098-43B2-ADFB-F0AC-A30E81A138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7D6A40-FE00-B991-13F7-FB3F8250F7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CC1943-DFED-CB80-EB27-C30E54FC2A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F3C583-14DD-A01E-705A-B1770B8AAA85}"/>
              </a:ext>
            </a:extLst>
          </p:cNvPr>
          <p:cNvSpPr>
            <a:spLocks noGrp="1"/>
          </p:cNvSpPr>
          <p:nvPr>
            <p:ph type="dt" sz="half" idx="10"/>
          </p:nvPr>
        </p:nvSpPr>
        <p:spPr/>
        <p:txBody>
          <a:bodyPr/>
          <a:lstStyle/>
          <a:p>
            <a:fld id="{BAAAC38D-0552-4C82-B593-E6124DFADBE2}" type="datetime1">
              <a:rPr lang="en-US" smtClean="0"/>
              <a:t>10/11/2023</a:t>
            </a:fld>
            <a:endParaRPr lang="en-US" dirty="0"/>
          </a:p>
        </p:txBody>
      </p:sp>
      <p:sp>
        <p:nvSpPr>
          <p:cNvPr id="6" name="Footer Placeholder 5">
            <a:extLst>
              <a:ext uri="{FF2B5EF4-FFF2-40B4-BE49-F238E27FC236}">
                <a16:creationId xmlns:a16="http://schemas.microsoft.com/office/drawing/2014/main" id="{62298C6E-5B2E-55F2-C46C-F0EB82483B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723F5D-245A-4ECD-B618-E9016A6037D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274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CD56-8145-ED41-FBF6-1C6EFF19B4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3DBDA2-C8D3-6A69-47B7-86416B574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3FF7EA-1D2F-DDAA-46C1-D5BE1AF51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5109B5-0587-1C18-7A2A-FF9A8B980A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EB6839-C71F-7212-98DD-A74BA0EE8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F72A1C-A0CB-A055-1129-6C5A5CF9E3AD}"/>
              </a:ext>
            </a:extLst>
          </p:cNvPr>
          <p:cNvSpPr>
            <a:spLocks noGrp="1"/>
          </p:cNvSpPr>
          <p:nvPr>
            <p:ph type="dt" sz="half" idx="10"/>
          </p:nvPr>
        </p:nvSpPr>
        <p:spPr/>
        <p:txBody>
          <a:bodyPr/>
          <a:lstStyle/>
          <a:p>
            <a:fld id="{D9DF0F1C-5577-4ACB-BB62-DF8F3C494C7E}" type="datetime1">
              <a:rPr lang="en-US" smtClean="0"/>
              <a:t>10/11/2023</a:t>
            </a:fld>
            <a:endParaRPr lang="en-US" dirty="0"/>
          </a:p>
        </p:txBody>
      </p:sp>
      <p:sp>
        <p:nvSpPr>
          <p:cNvPr id="8" name="Footer Placeholder 7">
            <a:extLst>
              <a:ext uri="{FF2B5EF4-FFF2-40B4-BE49-F238E27FC236}">
                <a16:creationId xmlns:a16="http://schemas.microsoft.com/office/drawing/2014/main" id="{285C0FDA-DE61-0FCC-0556-9C43A508E0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A1BA427-E233-FDCE-884C-39BA25E47E4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506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8482-48EA-D29C-C63A-21515B810F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A310BD-B36D-B6B1-5D84-7AD7BEE05FEE}"/>
              </a:ext>
            </a:extLst>
          </p:cNvPr>
          <p:cNvSpPr>
            <a:spLocks noGrp="1"/>
          </p:cNvSpPr>
          <p:nvPr>
            <p:ph type="dt" sz="half" idx="10"/>
          </p:nvPr>
        </p:nvSpPr>
        <p:spPr/>
        <p:txBody>
          <a:bodyPr/>
          <a:lstStyle/>
          <a:p>
            <a:fld id="{1775B394-D9F9-4F0C-B15D-605F45CB9E9F}" type="datetime1">
              <a:rPr lang="en-US" smtClean="0"/>
              <a:t>10/11/2023</a:t>
            </a:fld>
            <a:endParaRPr lang="en-US" dirty="0"/>
          </a:p>
        </p:txBody>
      </p:sp>
      <p:sp>
        <p:nvSpPr>
          <p:cNvPr id="4" name="Footer Placeholder 3">
            <a:extLst>
              <a:ext uri="{FF2B5EF4-FFF2-40B4-BE49-F238E27FC236}">
                <a16:creationId xmlns:a16="http://schemas.microsoft.com/office/drawing/2014/main" id="{2FE9D482-F2C7-046F-FF59-F5C342FCE1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9048-7C96-8191-9D3F-85F8DCE52E0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547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315AF-20E7-975D-F5D5-F4D4238B9FB0}"/>
              </a:ext>
            </a:extLst>
          </p:cNvPr>
          <p:cNvSpPr>
            <a:spLocks noGrp="1"/>
          </p:cNvSpPr>
          <p:nvPr>
            <p:ph type="dt" sz="half" idx="10"/>
          </p:nvPr>
        </p:nvSpPr>
        <p:spPr/>
        <p:txBody>
          <a:bodyPr/>
          <a:lstStyle/>
          <a:p>
            <a:fld id="{39667345-2558-425A-8533-9BFDBCE15005}" type="datetime1">
              <a:rPr lang="en-US" smtClean="0"/>
              <a:t>10/11/2023</a:t>
            </a:fld>
            <a:endParaRPr lang="en-US" dirty="0"/>
          </a:p>
        </p:txBody>
      </p:sp>
      <p:sp>
        <p:nvSpPr>
          <p:cNvPr id="3" name="Footer Placeholder 2">
            <a:extLst>
              <a:ext uri="{FF2B5EF4-FFF2-40B4-BE49-F238E27FC236}">
                <a16:creationId xmlns:a16="http://schemas.microsoft.com/office/drawing/2014/main" id="{51775774-C133-35B0-9C45-8938A1B95E5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B52E84-6662-74D7-3907-A1B4681CA5C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87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1771-CD07-5863-E97A-26AFB43D7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615AB0-2B2F-24A1-5DFB-58F064AC3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A2A6C3-8F87-204E-87FF-2C5295517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99241-D736-3B86-54A1-6564CD646D0B}"/>
              </a:ext>
            </a:extLst>
          </p:cNvPr>
          <p:cNvSpPr>
            <a:spLocks noGrp="1"/>
          </p:cNvSpPr>
          <p:nvPr>
            <p:ph type="dt" sz="half" idx="10"/>
          </p:nvPr>
        </p:nvSpPr>
        <p:spPr/>
        <p:txBody>
          <a:bodyPr/>
          <a:lstStyle/>
          <a:p>
            <a:fld id="{92BEA474-078D-4E9B-9B14-09A87B19DC46}" type="datetime1">
              <a:rPr lang="en-US" smtClean="0"/>
              <a:t>10/11/2023</a:t>
            </a:fld>
            <a:endParaRPr lang="en-US" dirty="0"/>
          </a:p>
        </p:txBody>
      </p:sp>
      <p:sp>
        <p:nvSpPr>
          <p:cNvPr id="6" name="Footer Placeholder 5">
            <a:extLst>
              <a:ext uri="{FF2B5EF4-FFF2-40B4-BE49-F238E27FC236}">
                <a16:creationId xmlns:a16="http://schemas.microsoft.com/office/drawing/2014/main" id="{327754DD-4F23-A758-DE84-793BF69A27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87C894-6E5A-1ED8-C814-AB0A8667E71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0924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10B0-3EB7-A9F1-56BE-3CABB0537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ED162D-D8F4-75C1-2809-F81C2E11B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0759FB-732E-FBC0-74B6-A2BF364CB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C0AE2-4F22-D832-3E7C-BD23D8B70C24}"/>
              </a:ext>
            </a:extLst>
          </p:cNvPr>
          <p:cNvSpPr>
            <a:spLocks noGrp="1"/>
          </p:cNvSpPr>
          <p:nvPr>
            <p:ph type="dt" sz="half" idx="10"/>
          </p:nvPr>
        </p:nvSpPr>
        <p:spPr/>
        <p:txBody>
          <a:bodyPr/>
          <a:lstStyle/>
          <a:p>
            <a:fld id="{4907D986-8816-4272-A432-0437A28A9828}" type="datetime1">
              <a:rPr lang="en-US" smtClean="0"/>
              <a:t>10/11/2023</a:t>
            </a:fld>
            <a:endParaRPr lang="en-US" dirty="0"/>
          </a:p>
        </p:txBody>
      </p:sp>
      <p:sp>
        <p:nvSpPr>
          <p:cNvPr id="6" name="Footer Placeholder 5">
            <a:extLst>
              <a:ext uri="{FF2B5EF4-FFF2-40B4-BE49-F238E27FC236}">
                <a16:creationId xmlns:a16="http://schemas.microsoft.com/office/drawing/2014/main" id="{168223B7-1D78-5553-8367-0A8B05F2C9D4}"/>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3466A0AE-EB7A-0BFD-723D-CF2BE1D8EFD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634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4D5EF-4B23-6D7F-132C-08E9478388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0C21D-8F55-D32D-723E-FCBBE50BE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F55B7-0938-E6EB-3A79-03A5CA912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10/11/2023</a:t>
            </a:fld>
            <a:endParaRPr lang="en-US" dirty="0"/>
          </a:p>
        </p:txBody>
      </p:sp>
      <p:sp>
        <p:nvSpPr>
          <p:cNvPr id="5" name="Footer Placeholder 4">
            <a:extLst>
              <a:ext uri="{FF2B5EF4-FFF2-40B4-BE49-F238E27FC236}">
                <a16:creationId xmlns:a16="http://schemas.microsoft.com/office/drawing/2014/main" id="{76872C90-FA79-7009-AADE-1344C5CC8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AF901A5-56B6-8AF7-FF28-251271108A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2190387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51918" y="639097"/>
            <a:ext cx="6691153" cy="3686015"/>
          </a:xfrm>
        </p:spPr>
        <p:txBody>
          <a:bodyPr>
            <a:normAutofit/>
          </a:bodyPr>
          <a:lstStyle/>
          <a:p>
            <a:r>
              <a:rPr lang="en-US" dirty="0">
                <a:solidFill>
                  <a:schemeClr val="accent1">
                    <a:lumMod val="75000"/>
                  </a:schemeClr>
                </a:solidFill>
              </a:rPr>
              <a:t>INNOVATION OF WEBSITE TRAFFIC ANALYSIS   </a:t>
            </a:r>
            <a:endParaRPr lang="en-US" sz="8000" dirty="0">
              <a:solidFill>
                <a:schemeClr val="accent1">
                  <a:lumMod val="75000"/>
                </a:schemeClr>
              </a:solidFill>
            </a:endParaRPr>
          </a:p>
        </p:txBody>
      </p:sp>
      <p:sp>
        <p:nvSpPr>
          <p:cNvPr id="6" name="Subtitle 5">
            <a:extLst>
              <a:ext uri="{FF2B5EF4-FFF2-40B4-BE49-F238E27FC236}">
                <a16:creationId xmlns:a16="http://schemas.microsoft.com/office/drawing/2014/main" id="{87B964F0-A594-357A-3E9C-5FB3968ED0C8}"/>
              </a:ext>
            </a:extLst>
          </p:cNvPr>
          <p:cNvSpPr>
            <a:spLocks noGrp="1"/>
          </p:cNvSpPr>
          <p:nvPr>
            <p:ph type="subTitle" idx="1"/>
          </p:nvPr>
        </p:nvSpPr>
        <p:spPr>
          <a:xfrm>
            <a:off x="1484671" y="4498925"/>
            <a:ext cx="10058400" cy="1289227"/>
          </a:xfrm>
        </p:spPr>
        <p:txBody>
          <a:bodyPr/>
          <a:lstStyle/>
          <a:p>
            <a:r>
              <a:rPr lang="en-US" dirty="0"/>
              <a:t>                                   </a:t>
            </a:r>
            <a:r>
              <a:rPr lang="en-US" dirty="0">
                <a:solidFill>
                  <a:srgbClr val="002060"/>
                </a:solidFill>
              </a:rPr>
              <a:t>DATA ANALYSIS WITH COGNOS – GROUP 5</a:t>
            </a:r>
          </a:p>
          <a:p>
            <a:endParaRPr lang="en-IN"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DDC8FA-F390-4E5E-4D1F-1BA863A6C5D7}"/>
              </a:ext>
            </a:extLst>
          </p:cNvPr>
          <p:cNvSpPr txBox="1"/>
          <p:nvPr/>
        </p:nvSpPr>
        <p:spPr>
          <a:xfrm>
            <a:off x="867747" y="1629567"/>
            <a:ext cx="10450285" cy="1200329"/>
          </a:xfrm>
          <a:prstGeom prst="rect">
            <a:avLst/>
          </a:prstGeom>
          <a:noFill/>
        </p:spPr>
        <p:txBody>
          <a:bodyPr wrap="square">
            <a:spAutoFit/>
          </a:bodyPr>
          <a:lstStyle/>
          <a:p>
            <a:r>
              <a:rPr lang="en-US" b="0" i="0" dirty="0">
                <a:solidFill>
                  <a:srgbClr val="374151"/>
                </a:solidFill>
                <a:effectLst/>
                <a:latin typeface="Söhne"/>
              </a:rPr>
              <a:t>The Website Traffic Analysis project aims to dissect user behavior on a specified website. By delving into metrics like traffic volume, content engagement, and referral sources, the project intends to provide actionable insights for enhancing the website's performance and user experience. Utilizing web analytics tools, the analysis will cover both desktop and mobile traffic over a defined time period.</a:t>
            </a:r>
            <a:endParaRPr lang="en-IN" dirty="0"/>
          </a:p>
        </p:txBody>
      </p:sp>
      <p:sp>
        <p:nvSpPr>
          <p:cNvPr id="5" name="TextBox 4">
            <a:extLst>
              <a:ext uri="{FF2B5EF4-FFF2-40B4-BE49-F238E27FC236}">
                <a16:creationId xmlns:a16="http://schemas.microsoft.com/office/drawing/2014/main" id="{6AFE04DB-439D-0CC5-6105-3A2D68CC3DE5}"/>
              </a:ext>
            </a:extLst>
          </p:cNvPr>
          <p:cNvSpPr txBox="1"/>
          <p:nvPr/>
        </p:nvSpPr>
        <p:spPr>
          <a:xfrm>
            <a:off x="867748" y="575779"/>
            <a:ext cx="6097554" cy="523220"/>
          </a:xfrm>
          <a:prstGeom prst="rect">
            <a:avLst/>
          </a:prstGeom>
          <a:noFill/>
        </p:spPr>
        <p:txBody>
          <a:bodyPr wrap="square">
            <a:spAutoFit/>
          </a:bodyPr>
          <a:lstStyle/>
          <a:p>
            <a:r>
              <a:rPr lang="en-IN" sz="2800" b="1" i="0" dirty="0">
                <a:solidFill>
                  <a:schemeClr val="accent1">
                    <a:lumMod val="75000"/>
                  </a:schemeClr>
                </a:solidFill>
                <a:effectLst/>
                <a:latin typeface="Copperplate Gothic Bold" panose="020E0705020206020404" pitchFamily="34" charset="0"/>
              </a:rPr>
              <a:t>Project Overview</a:t>
            </a:r>
            <a:r>
              <a:rPr lang="en-IN" b="0" i="0" dirty="0">
                <a:solidFill>
                  <a:srgbClr val="374151"/>
                </a:solidFill>
                <a:effectLst/>
                <a:latin typeface="Söhne"/>
              </a:rPr>
              <a:t>:</a:t>
            </a:r>
            <a:endParaRPr lang="en-IN" dirty="0"/>
          </a:p>
        </p:txBody>
      </p:sp>
    </p:spTree>
    <p:extLst>
      <p:ext uri="{BB962C8B-B14F-4D97-AF65-F5344CB8AC3E}">
        <p14:creationId xmlns:p14="http://schemas.microsoft.com/office/powerpoint/2010/main" val="113260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CFDFB-B890-D982-9AE6-17E729FED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33" y="578498"/>
            <a:ext cx="3933154" cy="5118488"/>
          </a:xfrm>
          <a:prstGeom prst="rect">
            <a:avLst/>
          </a:prstGeom>
        </p:spPr>
      </p:pic>
      <p:sp>
        <p:nvSpPr>
          <p:cNvPr id="6" name="TextBox 5">
            <a:extLst>
              <a:ext uri="{FF2B5EF4-FFF2-40B4-BE49-F238E27FC236}">
                <a16:creationId xmlns:a16="http://schemas.microsoft.com/office/drawing/2014/main" id="{F21E583F-AF74-08A8-8CD2-19834FB264CF}"/>
              </a:ext>
            </a:extLst>
          </p:cNvPr>
          <p:cNvSpPr txBox="1"/>
          <p:nvPr/>
        </p:nvSpPr>
        <p:spPr>
          <a:xfrm>
            <a:off x="4196650" y="875658"/>
            <a:ext cx="6847726" cy="369332"/>
          </a:xfrm>
          <a:prstGeom prst="rect">
            <a:avLst/>
          </a:prstGeom>
          <a:noFill/>
        </p:spPr>
        <p:txBody>
          <a:bodyPr wrap="square">
            <a:spAutoFit/>
          </a:bodyPr>
          <a:lstStyle/>
          <a:p>
            <a:pPr algn="l" fontAlgn="base"/>
            <a:r>
              <a:rPr lang="en-US" dirty="0">
                <a:solidFill>
                  <a:srgbClr val="002060"/>
                </a:solidFill>
              </a:rPr>
              <a:t>      </a:t>
            </a:r>
            <a:r>
              <a:rPr lang="en-US" sz="1600" dirty="0">
                <a:solidFill>
                  <a:srgbClr val="002060"/>
                </a:solidFill>
                <a:latin typeface="Copperplate Gothic Bold" panose="020E0705020206020404" pitchFamily="34" charset="0"/>
              </a:rPr>
              <a:t>Ecommerce websites data collection And Analysis</a:t>
            </a:r>
            <a:r>
              <a:rPr lang="en-US" dirty="0">
                <a:solidFill>
                  <a:srgbClr val="002060"/>
                </a:solidFill>
              </a:rPr>
              <a:t>:</a:t>
            </a:r>
          </a:p>
        </p:txBody>
      </p:sp>
      <p:sp>
        <p:nvSpPr>
          <p:cNvPr id="23" name="TextBox 22">
            <a:extLst>
              <a:ext uri="{FF2B5EF4-FFF2-40B4-BE49-F238E27FC236}">
                <a16:creationId xmlns:a16="http://schemas.microsoft.com/office/drawing/2014/main" id="{3EA6146B-30E8-FDB4-153D-A685A253F921}"/>
              </a:ext>
            </a:extLst>
          </p:cNvPr>
          <p:cNvSpPr txBox="1"/>
          <p:nvPr/>
        </p:nvSpPr>
        <p:spPr>
          <a:xfrm>
            <a:off x="4571736" y="1542150"/>
            <a:ext cx="6097554" cy="5909310"/>
          </a:xfrm>
          <a:prstGeom prst="rect">
            <a:avLst/>
          </a:prstGeom>
          <a:noFill/>
        </p:spPr>
        <p:txBody>
          <a:bodyPr wrap="square">
            <a:spAutoFit/>
          </a:bodyPr>
          <a:lstStyle/>
          <a:p>
            <a:pPr algn="l" fontAlgn="base"/>
            <a:r>
              <a:rPr lang="en-US" b="1" i="0" dirty="0">
                <a:solidFill>
                  <a:srgbClr val="080808"/>
                </a:solidFill>
                <a:effectLst/>
                <a:latin typeface="var( --e-global-typography-text-font-family )"/>
              </a:rPr>
              <a:t>Google Analytics</a:t>
            </a:r>
            <a:r>
              <a:rPr lang="en-US" b="0" i="0" dirty="0">
                <a:solidFill>
                  <a:srgbClr val="080808"/>
                </a:solidFill>
                <a:effectLst/>
                <a:latin typeface="var( --e-global-typography-text-font-family )"/>
              </a:rPr>
              <a:t>, once configured so that to communicate correctly with the eCommerce platform, permits to collect </a:t>
            </a:r>
            <a:r>
              <a:rPr lang="en-US" b="1" i="0" dirty="0">
                <a:solidFill>
                  <a:srgbClr val="080808"/>
                </a:solidFill>
                <a:effectLst/>
                <a:latin typeface="var( --e-global-typography-text-font-family )"/>
              </a:rPr>
              <a:t>online shopping data</a:t>
            </a:r>
            <a:r>
              <a:rPr lang="en-US" b="0" i="0" dirty="0">
                <a:solidFill>
                  <a:srgbClr val="080808"/>
                </a:solidFill>
                <a:effectLst/>
                <a:latin typeface="var( --e-global-typography-text-font-family )"/>
              </a:rPr>
              <a:t> and </a:t>
            </a:r>
            <a:r>
              <a:rPr lang="en-US" b="1" i="0" dirty="0">
                <a:solidFill>
                  <a:srgbClr val="080808"/>
                </a:solidFill>
                <a:effectLst/>
                <a:latin typeface="var( --e-global-typography-text-font-family )"/>
              </a:rPr>
              <a:t>information about visits</a:t>
            </a:r>
            <a:r>
              <a:rPr lang="en-US" b="0" i="0" dirty="0">
                <a:solidFill>
                  <a:srgbClr val="080808"/>
                </a:solidFill>
                <a:effectLst/>
                <a:latin typeface="var( --e-global-typography-text-font-family )"/>
              </a:rPr>
              <a:t> putting them in relation to each other. Also in this case we have at disposal lots of metrics and statistics, among the most critical </a:t>
            </a:r>
            <a:r>
              <a:rPr lang="en-US" b="1" i="0" dirty="0">
                <a:solidFill>
                  <a:srgbClr val="080808"/>
                </a:solidFill>
                <a:effectLst/>
                <a:latin typeface="var( --e-global-typography-text-font-family )"/>
              </a:rPr>
              <a:t>key performance indicators (KPI)</a:t>
            </a:r>
            <a:r>
              <a:rPr lang="en-US" b="0" i="0" dirty="0">
                <a:solidFill>
                  <a:srgbClr val="080808"/>
                </a:solidFill>
                <a:effectLst/>
                <a:latin typeface="var( --e-global-typography-text-font-family )"/>
              </a:rPr>
              <a:t> we see:</a:t>
            </a:r>
            <a:endParaRPr lang="en-US" dirty="0">
              <a:solidFill>
                <a:srgbClr val="080808"/>
              </a:solidFill>
              <a:latin typeface="var( --e-global-typography-text-font-family )"/>
            </a:endParaRPr>
          </a:p>
          <a:p>
            <a:pPr algn="l" fontAlgn="base"/>
            <a:endParaRPr lang="en-US" b="1" i="0" dirty="0">
              <a:solidFill>
                <a:srgbClr val="080808"/>
              </a:solidFill>
              <a:effectLst/>
              <a:latin typeface="var( --e-global-typography-text-font-family )"/>
            </a:endParaRPr>
          </a:p>
          <a:p>
            <a:pPr algn="l" fontAlgn="base"/>
            <a:endParaRPr lang="en-US" b="1" dirty="0">
              <a:solidFill>
                <a:srgbClr val="080808"/>
              </a:solidFill>
              <a:latin typeface="var( --e-global-typography-text-font-family )"/>
            </a:endParaRPr>
          </a:p>
          <a:p>
            <a:pPr lvl="1" fontAlgn="base">
              <a:buFont typeface="Arial" panose="020B0604020202020204" pitchFamily="34" charset="0"/>
              <a:buChar char="•"/>
            </a:pPr>
            <a:r>
              <a:rPr lang="en-US" b="1" i="0" dirty="0">
                <a:solidFill>
                  <a:srgbClr val="080808"/>
                </a:solidFill>
                <a:effectLst/>
                <a:latin typeface="var( --e-global-typography-text-font-family )"/>
              </a:rPr>
              <a:t>Conversions</a:t>
            </a:r>
            <a:r>
              <a:rPr lang="en-US" b="0" i="0" dirty="0">
                <a:solidFill>
                  <a:srgbClr val="080808"/>
                </a:solidFill>
                <a:effectLst/>
                <a:latin typeface="var( --e-global-typography-text-font-family )"/>
              </a:rPr>
              <a:t>. Number of visits that have produced at least one purchase;</a:t>
            </a:r>
          </a:p>
          <a:p>
            <a:pPr lvl="1" fontAlgn="base">
              <a:buFont typeface="Arial" panose="020B0604020202020204" pitchFamily="34" charset="0"/>
              <a:buChar char="•"/>
            </a:pPr>
            <a:r>
              <a:rPr lang="en-US" b="1" i="0" dirty="0">
                <a:solidFill>
                  <a:srgbClr val="080808"/>
                </a:solidFill>
                <a:effectLst/>
                <a:latin typeface="var( --e-global-typography-text-font-family )"/>
              </a:rPr>
              <a:t>Conversion Rate (CR)</a:t>
            </a:r>
            <a:r>
              <a:rPr lang="en-US" b="0" i="0" dirty="0">
                <a:solidFill>
                  <a:srgbClr val="080808"/>
                </a:solidFill>
                <a:effectLst/>
                <a:latin typeface="var( --e-global-typography-text-font-family )"/>
              </a:rPr>
              <a:t>. Percentage of visits converted into sales;</a:t>
            </a:r>
          </a:p>
          <a:p>
            <a:pPr lvl="1" fontAlgn="base">
              <a:buFont typeface="Arial" panose="020B0604020202020204" pitchFamily="34" charset="0"/>
              <a:buChar char="•"/>
            </a:pPr>
            <a:r>
              <a:rPr lang="en-US" b="1" i="0" dirty="0">
                <a:solidFill>
                  <a:srgbClr val="080808"/>
                </a:solidFill>
                <a:effectLst/>
                <a:latin typeface="var( --e-global-typography-text-font-family )"/>
              </a:rPr>
              <a:t>Average Order Value (AOV)</a:t>
            </a:r>
            <a:r>
              <a:rPr lang="en-US" b="0" i="0" dirty="0">
                <a:solidFill>
                  <a:srgbClr val="080808"/>
                </a:solidFill>
                <a:effectLst/>
                <a:latin typeface="var( --e-global-typography-text-font-family )"/>
              </a:rPr>
              <a:t>. Average value of online sales;</a:t>
            </a:r>
          </a:p>
          <a:p>
            <a:pPr lvl="1" fontAlgn="base">
              <a:buFont typeface="Arial" panose="020B0604020202020204" pitchFamily="34" charset="0"/>
              <a:buChar char="•"/>
            </a:pPr>
            <a:r>
              <a:rPr lang="en-US" b="1" i="0" dirty="0">
                <a:solidFill>
                  <a:srgbClr val="080808"/>
                </a:solidFill>
                <a:effectLst/>
                <a:latin typeface="var( --e-global-typography-text-font-family )"/>
              </a:rPr>
              <a:t>Value per Visit</a:t>
            </a:r>
            <a:r>
              <a:rPr lang="en-US" b="0" i="0" dirty="0">
                <a:solidFill>
                  <a:srgbClr val="080808"/>
                </a:solidFill>
                <a:effectLst/>
                <a:latin typeface="var( --e-global-typography-text-font-family )"/>
              </a:rPr>
              <a:t>. The average value for each website visit, calculated by dividing revenue by number of visits;</a:t>
            </a:r>
          </a:p>
          <a:p>
            <a:pPr lvl="1" fontAlgn="base">
              <a:buFont typeface="Arial" panose="020B0604020202020204" pitchFamily="34" charset="0"/>
              <a:buChar char="•"/>
            </a:pPr>
            <a:r>
              <a:rPr lang="en-US" b="1" i="0" dirty="0">
                <a:solidFill>
                  <a:srgbClr val="080808"/>
                </a:solidFill>
                <a:effectLst/>
                <a:latin typeface="var( --e-global-typography-text-font-family )"/>
              </a:rPr>
              <a:t>Cart Abandon Rate</a:t>
            </a:r>
            <a:r>
              <a:rPr lang="en-US" b="0" i="0" dirty="0">
                <a:solidFill>
                  <a:srgbClr val="080808"/>
                </a:solidFill>
                <a:effectLst/>
                <a:latin typeface="var( --e-global-typography-text-font-family )"/>
              </a:rPr>
              <a:t> during the buying procedure;</a:t>
            </a:r>
          </a:p>
          <a:p>
            <a:pPr lvl="1" fontAlgn="base">
              <a:buFont typeface="Arial" panose="020B0604020202020204" pitchFamily="34" charset="0"/>
              <a:buChar char="•"/>
            </a:pPr>
            <a:r>
              <a:rPr lang="en-US" b="1" i="0" dirty="0">
                <a:solidFill>
                  <a:srgbClr val="080808"/>
                </a:solidFill>
                <a:effectLst/>
                <a:latin typeface="var( --e-global-typography-text-font-family )"/>
              </a:rPr>
              <a:t>Traffic Sources</a:t>
            </a:r>
            <a:r>
              <a:rPr lang="en-US" b="0" i="0" dirty="0">
                <a:solidFill>
                  <a:srgbClr val="080808"/>
                </a:solidFill>
                <a:effectLst/>
                <a:latin typeface="var( --e-global-typography-text-font-family )"/>
              </a:rPr>
              <a:t>.</a:t>
            </a:r>
          </a:p>
          <a:p>
            <a:br>
              <a:rPr lang="en-US" b="0" i="0" dirty="0">
                <a:solidFill>
                  <a:srgbClr val="080808"/>
                </a:solidFill>
                <a:effectLst/>
                <a:latin typeface="PT Sans" panose="020B0503020203020204" pitchFamily="34" charset="0"/>
              </a:rPr>
            </a:br>
            <a:br>
              <a:rPr lang="en-US" b="0" i="0" dirty="0">
                <a:solidFill>
                  <a:srgbClr val="080808"/>
                </a:solidFill>
                <a:effectLst/>
                <a:latin typeface="PT Sans" panose="020B0503020203020204" pitchFamily="34" charset="0"/>
              </a:rPr>
            </a:br>
            <a:endParaRPr lang="en-IN" dirty="0"/>
          </a:p>
        </p:txBody>
      </p:sp>
    </p:spTree>
    <p:extLst>
      <p:ext uri="{BB962C8B-B14F-4D97-AF65-F5344CB8AC3E}">
        <p14:creationId xmlns:p14="http://schemas.microsoft.com/office/powerpoint/2010/main" val="139930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0BA7D-C9EF-8374-3A70-0F4B9AA72436}"/>
              </a:ext>
            </a:extLst>
          </p:cNvPr>
          <p:cNvSpPr txBox="1"/>
          <p:nvPr/>
        </p:nvSpPr>
        <p:spPr>
          <a:xfrm>
            <a:off x="93305" y="130628"/>
            <a:ext cx="12241763" cy="4708981"/>
          </a:xfrm>
          <a:prstGeom prst="rect">
            <a:avLst/>
          </a:prstGeom>
          <a:noFill/>
        </p:spPr>
        <p:txBody>
          <a:bodyPr wrap="square">
            <a:spAutoFit/>
          </a:bodyPr>
          <a:lstStyle/>
          <a:p>
            <a:pPr algn="l" fontAlgn="base"/>
            <a:r>
              <a:rPr lang="en-US" sz="2800" b="0" i="0" dirty="0">
                <a:solidFill>
                  <a:schemeClr val="accent1">
                    <a:lumMod val="75000"/>
                  </a:schemeClr>
                </a:solidFill>
                <a:effectLst/>
                <a:latin typeface="Copperplate Gothic Bold" panose="020E0705020206020404" pitchFamily="34" charset="0"/>
              </a:rPr>
              <a:t>This web traffic data and statistics mining stems from </a:t>
            </a:r>
            <a:r>
              <a:rPr lang="en-US" sz="2800" b="1" i="0" dirty="0">
                <a:solidFill>
                  <a:schemeClr val="accent1">
                    <a:lumMod val="75000"/>
                  </a:schemeClr>
                </a:solidFill>
                <a:effectLst/>
                <a:latin typeface="Copperplate Gothic Bold" panose="020E0705020206020404" pitchFamily="34" charset="0"/>
              </a:rPr>
              <a:t>three main needs</a:t>
            </a:r>
            <a:r>
              <a:rPr lang="en-US" sz="2800" b="0" i="0" dirty="0">
                <a:solidFill>
                  <a:schemeClr val="accent1">
                    <a:lumMod val="75000"/>
                  </a:schemeClr>
                </a:solidFill>
                <a:effectLst/>
                <a:latin typeface="Copperplate Gothic Bold" panose="020E0705020206020404" pitchFamily="34" charset="0"/>
              </a:rPr>
              <a:t>:</a:t>
            </a:r>
          </a:p>
          <a:p>
            <a:pPr algn="l" fontAlgn="base"/>
            <a:endParaRPr lang="en-US" sz="2800" b="0" i="0" dirty="0">
              <a:solidFill>
                <a:schemeClr val="accent1">
                  <a:lumMod val="75000"/>
                </a:schemeClr>
              </a:solidFill>
              <a:effectLst/>
              <a:latin typeface="Copperplate Gothic Bold" panose="020E0705020206020404" pitchFamily="34" charset="0"/>
            </a:endParaRPr>
          </a:p>
          <a:p>
            <a:pPr lvl="2" fontAlgn="base">
              <a:buFont typeface="Arial" panose="020B0604020202020204" pitchFamily="34" charset="0"/>
              <a:buChar char="•"/>
            </a:pPr>
            <a:r>
              <a:rPr lang="en-US" b="1" i="0" dirty="0">
                <a:solidFill>
                  <a:srgbClr val="080808"/>
                </a:solidFill>
                <a:effectLst/>
                <a:latin typeface="PT Sans" panose="020B0503020203020204" pitchFamily="34" charset="0"/>
              </a:rPr>
              <a:t>Monitor and </a:t>
            </a:r>
            <a:r>
              <a:rPr lang="en-US" b="1" i="0" dirty="0" err="1">
                <a:solidFill>
                  <a:srgbClr val="080808"/>
                </a:solidFill>
                <a:effectLst/>
                <a:latin typeface="PT Sans" panose="020B0503020203020204" pitchFamily="34" charset="0"/>
              </a:rPr>
              <a:t>analyse</a:t>
            </a:r>
            <a:r>
              <a:rPr lang="en-US" b="1" i="0" dirty="0">
                <a:solidFill>
                  <a:srgbClr val="080808"/>
                </a:solidFill>
                <a:effectLst/>
                <a:latin typeface="PT Sans" panose="020B0503020203020204" pitchFamily="34" charset="0"/>
              </a:rPr>
              <a:t> website visits</a:t>
            </a:r>
            <a:r>
              <a:rPr lang="en-US" b="0" i="0" dirty="0">
                <a:solidFill>
                  <a:srgbClr val="080808"/>
                </a:solidFill>
                <a:effectLst/>
                <a:latin typeface="PT Sans" panose="020B0503020203020204" pitchFamily="34" charset="0"/>
              </a:rPr>
              <a:t> (web analytics);</a:t>
            </a:r>
            <a:br>
              <a:rPr lang="en-US" b="0" i="0" dirty="0">
                <a:solidFill>
                  <a:srgbClr val="080808"/>
                </a:solidFill>
                <a:effectLst/>
                <a:latin typeface="PT Sans" panose="020B0503020203020204" pitchFamily="34" charset="0"/>
              </a:rPr>
            </a:br>
            <a:endParaRPr lang="en-US" b="0" i="0" dirty="0">
              <a:solidFill>
                <a:srgbClr val="080808"/>
              </a:solidFill>
              <a:effectLst/>
              <a:latin typeface="PT Sans" panose="020B0503020203020204" pitchFamily="34" charset="0"/>
            </a:endParaRPr>
          </a:p>
          <a:p>
            <a:pPr marL="1657350" lvl="3" indent="-285750" fontAlgn="base">
              <a:buFont typeface="Arial" panose="020B0604020202020204" pitchFamily="34" charset="0"/>
              <a:buChar char="•"/>
            </a:pPr>
            <a:r>
              <a:rPr lang="en-US" b="1" i="0" dirty="0">
                <a:solidFill>
                  <a:srgbClr val="080808"/>
                </a:solidFill>
                <a:effectLst/>
                <a:latin typeface="PT Sans" panose="020B0503020203020204" pitchFamily="34" charset="0"/>
              </a:rPr>
              <a:t>On-site analysis</a:t>
            </a:r>
            <a:r>
              <a:rPr lang="en-US" b="0" i="0" dirty="0">
                <a:solidFill>
                  <a:srgbClr val="080808"/>
                </a:solidFill>
                <a:effectLst/>
                <a:latin typeface="PT Sans" panose="020B0503020203020204" pitchFamily="34" charset="0"/>
              </a:rPr>
              <a:t>. Measure visitors number and </a:t>
            </a:r>
            <a:r>
              <a:rPr lang="en-US" b="0" i="0" dirty="0" err="1">
                <a:solidFill>
                  <a:srgbClr val="080808"/>
                </a:solidFill>
                <a:effectLst/>
                <a:latin typeface="PT Sans" panose="020B0503020203020204" pitchFamily="34" charset="0"/>
              </a:rPr>
              <a:t>behaviour</a:t>
            </a:r>
            <a:r>
              <a:rPr lang="en-US" b="0" i="0" dirty="0">
                <a:solidFill>
                  <a:srgbClr val="080808"/>
                </a:solidFill>
                <a:effectLst/>
                <a:latin typeface="PT Sans" panose="020B0503020203020204" pitchFamily="34" charset="0"/>
              </a:rPr>
              <a:t>, </a:t>
            </a:r>
            <a:r>
              <a:rPr lang="en-US" b="0" i="0" dirty="0" err="1">
                <a:solidFill>
                  <a:srgbClr val="080808"/>
                </a:solidFill>
                <a:effectLst/>
                <a:latin typeface="PT Sans" panose="020B0503020203020204" pitchFamily="34" charset="0"/>
              </a:rPr>
              <a:t>analyse</a:t>
            </a:r>
            <a:r>
              <a:rPr lang="en-US" b="0" i="0" dirty="0">
                <a:solidFill>
                  <a:srgbClr val="080808"/>
                </a:solidFill>
                <a:effectLst/>
                <a:latin typeface="PT Sans" panose="020B0503020203020204" pitchFamily="34" charset="0"/>
              </a:rPr>
              <a:t> interactions with </a:t>
            </a:r>
            <a:r>
              <a:rPr lang="en-US" b="0" i="0" dirty="0" err="1">
                <a:solidFill>
                  <a:srgbClr val="080808"/>
                </a:solidFill>
                <a:effectLst/>
                <a:latin typeface="PT Sans" panose="020B0503020203020204" pitchFamily="34" charset="0"/>
              </a:rPr>
              <a:t>brand,interpret</a:t>
            </a:r>
            <a:r>
              <a:rPr lang="en-US" b="0" i="0" dirty="0">
                <a:solidFill>
                  <a:srgbClr val="080808"/>
                </a:solidFill>
                <a:effectLst/>
                <a:latin typeface="PT Sans" panose="020B0503020203020204" pitchFamily="34" charset="0"/>
              </a:rPr>
              <a:t> digital marketing strategies results;</a:t>
            </a:r>
          </a:p>
          <a:p>
            <a:pPr marL="1657350" lvl="3" indent="-285750" fontAlgn="base">
              <a:buFont typeface="Arial" panose="020B0604020202020204" pitchFamily="34" charset="0"/>
              <a:buChar char="•"/>
            </a:pPr>
            <a:r>
              <a:rPr lang="en-US" b="1" i="0" dirty="0">
                <a:solidFill>
                  <a:srgbClr val="080808"/>
                </a:solidFill>
                <a:effectLst/>
                <a:latin typeface="PT Sans" panose="020B0503020203020204" pitchFamily="34" charset="0"/>
              </a:rPr>
              <a:t>Off-site analysis</a:t>
            </a:r>
            <a:r>
              <a:rPr lang="en-US" b="0" i="0" dirty="0">
                <a:solidFill>
                  <a:srgbClr val="080808"/>
                </a:solidFill>
                <a:effectLst/>
                <a:latin typeface="PT Sans" panose="020B0503020203020204" pitchFamily="34" charset="0"/>
              </a:rPr>
              <a:t>. It focuses on off-site web traffic. It measures potential audience and opportunities offered by the online market.</a:t>
            </a:r>
          </a:p>
          <a:p>
            <a:pPr lvl="3" fontAlgn="base"/>
            <a:endParaRPr lang="en-US" b="0" i="0" dirty="0">
              <a:solidFill>
                <a:srgbClr val="080808"/>
              </a:solidFill>
              <a:effectLst/>
              <a:latin typeface="PT Sans" panose="020B0503020203020204" pitchFamily="34" charset="0"/>
            </a:endParaRPr>
          </a:p>
          <a:p>
            <a:pPr lvl="2" fontAlgn="base">
              <a:buFont typeface="Arial" panose="020B0604020202020204" pitchFamily="34" charset="0"/>
              <a:buChar char="•"/>
            </a:pPr>
            <a:r>
              <a:rPr lang="en-US" b="1" i="0" dirty="0" err="1">
                <a:solidFill>
                  <a:srgbClr val="080808"/>
                </a:solidFill>
                <a:effectLst/>
                <a:latin typeface="PT Sans" panose="020B0503020203020204" pitchFamily="34" charset="0"/>
              </a:rPr>
              <a:t>Analyse</a:t>
            </a:r>
            <a:r>
              <a:rPr lang="en-US" b="1" i="0" dirty="0">
                <a:solidFill>
                  <a:srgbClr val="080808"/>
                </a:solidFill>
                <a:effectLst/>
                <a:latin typeface="PT Sans" panose="020B0503020203020204" pitchFamily="34" charset="0"/>
              </a:rPr>
              <a:t> traffic generated by social media</a:t>
            </a:r>
            <a:r>
              <a:rPr lang="en-US" b="0" i="0" dirty="0">
                <a:solidFill>
                  <a:srgbClr val="080808"/>
                </a:solidFill>
                <a:effectLst/>
                <a:latin typeface="PT Sans" panose="020B0503020203020204" pitchFamily="34" charset="0"/>
              </a:rPr>
              <a:t> (social analytics);</a:t>
            </a:r>
          </a:p>
          <a:p>
            <a:pPr lvl="2" fontAlgn="base">
              <a:buFont typeface="Arial" panose="020B0604020202020204" pitchFamily="34" charset="0"/>
              <a:buChar char="•"/>
            </a:pPr>
            <a:endParaRPr lang="en-US" b="0" i="0" dirty="0">
              <a:solidFill>
                <a:srgbClr val="080808"/>
              </a:solidFill>
              <a:effectLst/>
              <a:latin typeface="PT Sans" panose="020B0503020203020204" pitchFamily="34" charset="0"/>
            </a:endParaRPr>
          </a:p>
          <a:p>
            <a:pPr lvl="2" fontAlgn="base">
              <a:buFont typeface="Arial" panose="020B0604020202020204" pitchFamily="34" charset="0"/>
              <a:buChar char="•"/>
            </a:pPr>
            <a:r>
              <a:rPr lang="en-US" b="1" i="0" dirty="0">
                <a:solidFill>
                  <a:srgbClr val="080808"/>
                </a:solidFill>
                <a:effectLst/>
                <a:latin typeface="PT Sans" panose="020B0503020203020204" pitchFamily="34" charset="0"/>
              </a:rPr>
              <a:t>Carrying out online reputation audit and sentiment analysis</a:t>
            </a:r>
            <a:r>
              <a:rPr lang="en-US" b="0" i="0" dirty="0">
                <a:solidFill>
                  <a:srgbClr val="080808"/>
                </a:solidFill>
                <a:effectLst/>
                <a:latin typeface="PT Sans" panose="020B0503020203020204" pitchFamily="34" charset="0"/>
              </a:rPr>
              <a:t> (market sentiment and brand reputation).</a:t>
            </a:r>
          </a:p>
          <a:p>
            <a:br>
              <a:rPr lang="en-US" b="0" i="0" dirty="0">
                <a:solidFill>
                  <a:srgbClr val="080808"/>
                </a:solidFill>
                <a:effectLst/>
                <a:latin typeface="PT Sans" panose="020B0503020203020204" pitchFamily="34" charset="0"/>
              </a:rPr>
            </a:br>
            <a:endParaRPr lang="en-IN" dirty="0"/>
          </a:p>
        </p:txBody>
      </p:sp>
    </p:spTree>
    <p:extLst>
      <p:ext uri="{BB962C8B-B14F-4D97-AF65-F5344CB8AC3E}">
        <p14:creationId xmlns:p14="http://schemas.microsoft.com/office/powerpoint/2010/main" val="210329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ACF367-463F-FD9E-D17E-1D7B63AD24B2}"/>
              </a:ext>
            </a:extLst>
          </p:cNvPr>
          <p:cNvSpPr txBox="1"/>
          <p:nvPr/>
        </p:nvSpPr>
        <p:spPr>
          <a:xfrm>
            <a:off x="270588" y="0"/>
            <a:ext cx="11775232" cy="5847755"/>
          </a:xfrm>
          <a:prstGeom prst="rect">
            <a:avLst/>
          </a:prstGeom>
          <a:noFill/>
        </p:spPr>
        <p:txBody>
          <a:bodyPr wrap="square">
            <a:spAutoFit/>
          </a:bodyPr>
          <a:lstStyle/>
          <a:p>
            <a:pPr algn="l"/>
            <a:r>
              <a:rPr lang="en-US" sz="3200" b="1" i="0" dirty="0">
                <a:solidFill>
                  <a:schemeClr val="accent1">
                    <a:lumMod val="75000"/>
                  </a:schemeClr>
                </a:solidFill>
                <a:effectLst/>
                <a:latin typeface="Copperplate Gothic Bold" panose="020E0705020206020404" pitchFamily="34" charset="0"/>
              </a:rPr>
              <a:t>Objectives</a:t>
            </a:r>
            <a:r>
              <a:rPr lang="en-US" sz="3200" b="0" i="0" dirty="0">
                <a:solidFill>
                  <a:schemeClr val="accent1">
                    <a:lumMod val="75000"/>
                  </a:schemeClr>
                </a:solidFill>
                <a:effectLst/>
                <a:latin typeface="Copperplate Gothic Bold" panose="020E0705020206020404" pitchFamily="34" charset="0"/>
              </a:rPr>
              <a:t>:</a:t>
            </a:r>
          </a:p>
          <a:p>
            <a:pPr algn="l"/>
            <a:endParaRPr lang="en-US" dirty="0">
              <a:solidFill>
                <a:srgbClr val="374151"/>
              </a:solidFill>
              <a:latin typeface="Söhne"/>
            </a:endParaRP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Traffic Volume</a:t>
            </a:r>
            <a:r>
              <a:rPr lang="en-US" b="0" i="0" dirty="0">
                <a:solidFill>
                  <a:srgbClr val="374151"/>
                </a:solidFill>
                <a:effectLst/>
                <a:latin typeface="Söhne"/>
              </a:rPr>
              <a:t>: Determine the total number of visitors to the website over a specified period.</a:t>
            </a:r>
            <a:endParaRPr lang="en-US" dirty="0">
              <a:solidFill>
                <a:srgbClr val="374151"/>
              </a:solidFill>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User Behavior</a:t>
            </a:r>
            <a:r>
              <a:rPr lang="en-US" b="0" i="0" dirty="0">
                <a:solidFill>
                  <a:srgbClr val="374151"/>
                </a:solidFill>
                <a:effectLst/>
                <a:latin typeface="Söhne"/>
              </a:rPr>
              <a:t>: Analyze how users navigate through the website, including pageviews, session durations, and bounce rates.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Content Engagement</a:t>
            </a:r>
            <a:r>
              <a:rPr lang="en-US" b="0" i="0" dirty="0">
                <a:solidFill>
                  <a:srgbClr val="374151"/>
                </a:solidFill>
                <a:effectLst/>
                <a:latin typeface="Söhne"/>
              </a:rPr>
              <a:t>: Identify the most popular pages, blog posts, or products, and measure user interactions (e.g., likes, comments, shares).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Traffic Sources</a:t>
            </a:r>
            <a:r>
              <a:rPr lang="en-US" b="0" i="0" dirty="0">
                <a:solidFill>
                  <a:srgbClr val="374151"/>
                </a:solidFill>
                <a:effectLst/>
                <a:latin typeface="Söhne"/>
              </a:rPr>
              <a:t>: Determine where the traffic is coming from (e.g., search engines, social media, direct links).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Conversion Tracking</a:t>
            </a:r>
            <a:r>
              <a:rPr lang="en-US" b="0" i="0" dirty="0">
                <a:solidFill>
                  <a:srgbClr val="374151"/>
                </a:solidFill>
                <a:effectLst/>
                <a:latin typeface="Söhne"/>
              </a:rPr>
              <a:t>: Monitor and analyze the conversion rate, tracking specific goals such as sign-ups, purchases, or form submissions.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Geographic and Demographic Data</a:t>
            </a:r>
            <a:r>
              <a:rPr lang="en-US" b="0" i="0" dirty="0">
                <a:solidFill>
                  <a:srgbClr val="374151"/>
                </a:solidFill>
                <a:effectLst/>
                <a:latin typeface="Söhne"/>
              </a:rPr>
              <a:t>: Understand the geographical location and demographic profile of website visitors.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Technology Usage</a:t>
            </a:r>
            <a:r>
              <a:rPr lang="en-US" b="0" i="0" dirty="0">
                <a:solidFill>
                  <a:srgbClr val="374151"/>
                </a:solidFill>
                <a:effectLst/>
                <a:latin typeface="Söhne"/>
              </a:rPr>
              <a:t>: Analyze the devices, browsers, and operating systems used by visitors.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Referral Analysis</a:t>
            </a:r>
            <a:r>
              <a:rPr lang="en-US" b="0" i="0" dirty="0">
                <a:solidFill>
                  <a:srgbClr val="374151"/>
                </a:solidFill>
                <a:effectLst/>
                <a:latin typeface="Söhne"/>
              </a:rPr>
              <a:t>: Examine which websites or platforms refer traffic to the target website.</a:t>
            </a:r>
          </a:p>
        </p:txBody>
      </p:sp>
    </p:spTree>
    <p:extLst>
      <p:ext uri="{BB962C8B-B14F-4D97-AF65-F5344CB8AC3E}">
        <p14:creationId xmlns:p14="http://schemas.microsoft.com/office/powerpoint/2010/main" val="304228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CA09CB-1B3B-59EE-C752-8220F4774297}"/>
              </a:ext>
            </a:extLst>
          </p:cNvPr>
          <p:cNvSpPr txBox="1"/>
          <p:nvPr/>
        </p:nvSpPr>
        <p:spPr>
          <a:xfrm>
            <a:off x="111967" y="270588"/>
            <a:ext cx="11597951" cy="2800767"/>
          </a:xfrm>
          <a:prstGeom prst="rect">
            <a:avLst/>
          </a:prstGeom>
          <a:noFill/>
        </p:spPr>
        <p:txBody>
          <a:bodyPr wrap="square">
            <a:spAutoFit/>
          </a:bodyPr>
          <a:lstStyle/>
          <a:p>
            <a:pPr algn="l"/>
            <a:r>
              <a:rPr lang="en-US" sz="3200" b="1" i="0" dirty="0">
                <a:solidFill>
                  <a:schemeClr val="accent1">
                    <a:lumMod val="75000"/>
                  </a:schemeClr>
                </a:solidFill>
                <a:effectLst/>
                <a:latin typeface="Copperplate Gothic Bold" panose="020E0705020206020404" pitchFamily="34" charset="0"/>
              </a:rPr>
              <a:t>Methodology</a:t>
            </a:r>
            <a:r>
              <a:rPr lang="en-US" sz="3200" b="0" i="0" dirty="0">
                <a:solidFill>
                  <a:schemeClr val="accent1">
                    <a:lumMod val="75000"/>
                  </a:schemeClr>
                </a:solidFill>
                <a:effectLst/>
                <a:latin typeface="Copperplate Gothic Bold" panose="020E0705020206020404" pitchFamily="34" charset="0"/>
              </a:rPr>
              <a:t>:</a:t>
            </a:r>
          </a:p>
          <a:p>
            <a:pPr algn="l"/>
            <a:endParaRPr lang="en-US" dirty="0">
              <a:solidFill>
                <a:srgbClr val="374151"/>
              </a:solidFill>
              <a:latin typeface="Söhne"/>
            </a:endParaRP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Utilize web analytics tools such as Google Analytics, Adobe Analytics, or custom tracking scripts to collect relevant data.</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Apply data visualization techniques to present findings in an easily understandable format (e.g., charts, graphs, dashboards).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Conduct a comparative analysis to identify trends, anomalies, and areas for improvement</a:t>
            </a:r>
          </a:p>
        </p:txBody>
      </p:sp>
    </p:spTree>
    <p:extLst>
      <p:ext uri="{BB962C8B-B14F-4D97-AF65-F5344CB8AC3E}">
        <p14:creationId xmlns:p14="http://schemas.microsoft.com/office/powerpoint/2010/main" val="49832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A1C375-522F-2307-ADAC-020852AE6832}"/>
              </a:ext>
            </a:extLst>
          </p:cNvPr>
          <p:cNvSpPr txBox="1"/>
          <p:nvPr/>
        </p:nvSpPr>
        <p:spPr>
          <a:xfrm>
            <a:off x="597158" y="4376058"/>
            <a:ext cx="11448662" cy="1754326"/>
          </a:xfrm>
          <a:prstGeom prst="rect">
            <a:avLst/>
          </a:prstGeom>
          <a:noFill/>
        </p:spPr>
        <p:txBody>
          <a:bodyPr wrap="square">
            <a:spAutoFit/>
          </a:bodyPr>
          <a:lstStyle/>
          <a:p>
            <a:r>
              <a:rPr lang="en-US" b="0" i="0" dirty="0">
                <a:solidFill>
                  <a:srgbClr val="444444"/>
                </a:solidFill>
                <a:effectLst/>
                <a:latin typeface="arial" panose="020B0604020202020204" pitchFamily="34" charset="0"/>
              </a:rPr>
              <a:t>The flow of the project is explained in detail in the architecture diagram. We start with a dataset containing the features hour index and sessions. To identify trends, we examine the data. Create training and validation sets from the dataset. Two models, LSTM and CNN, were created, using the training data to feed the models and the validation data to test the models. To compare the performances of the different models, determine the mean square error. Use line graphs with the hour index on the X-axis and the sessions on the Y-axis to compare the performance of the two models.</a:t>
            </a:r>
            <a:endParaRPr lang="en-IN" dirty="0"/>
          </a:p>
        </p:txBody>
      </p:sp>
      <p:pic>
        <p:nvPicPr>
          <p:cNvPr id="5" name="Picture 4">
            <a:extLst>
              <a:ext uri="{FF2B5EF4-FFF2-40B4-BE49-F238E27FC236}">
                <a16:creationId xmlns:a16="http://schemas.microsoft.com/office/drawing/2014/main" id="{A252E406-A3B9-299C-0AE9-1A1516747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922" y="877078"/>
            <a:ext cx="8593493" cy="2551922"/>
          </a:xfrm>
          <a:prstGeom prst="rect">
            <a:avLst/>
          </a:prstGeom>
        </p:spPr>
      </p:pic>
    </p:spTree>
    <p:extLst>
      <p:ext uri="{BB962C8B-B14F-4D97-AF65-F5344CB8AC3E}">
        <p14:creationId xmlns:p14="http://schemas.microsoft.com/office/powerpoint/2010/main" val="124303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8AF1D2-1DDC-15FA-F164-A0092FEE6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025" y="1646884"/>
            <a:ext cx="4313950" cy="4845991"/>
          </a:xfrm>
          <a:prstGeom prst="rect">
            <a:avLst/>
          </a:prstGeom>
        </p:spPr>
      </p:pic>
      <p:sp>
        <p:nvSpPr>
          <p:cNvPr id="6" name="Title 5">
            <a:extLst>
              <a:ext uri="{FF2B5EF4-FFF2-40B4-BE49-F238E27FC236}">
                <a16:creationId xmlns:a16="http://schemas.microsoft.com/office/drawing/2014/main" id="{943C4055-6AB0-75B5-A318-2C46D2BA8D7F}"/>
              </a:ext>
            </a:extLst>
          </p:cNvPr>
          <p:cNvSpPr>
            <a:spLocks noGrp="1"/>
          </p:cNvSpPr>
          <p:nvPr>
            <p:ph type="title"/>
          </p:nvPr>
        </p:nvSpPr>
        <p:spPr/>
        <p:txBody>
          <a:bodyPr/>
          <a:lstStyle/>
          <a:p>
            <a:r>
              <a:rPr lang="en-US" dirty="0">
                <a:solidFill>
                  <a:schemeClr val="accent1">
                    <a:lumMod val="75000"/>
                  </a:schemeClr>
                </a:solidFill>
                <a:latin typeface="Copperplate Gothic Bold" panose="020E0705020206020404" pitchFamily="34" charset="0"/>
              </a:rPr>
              <a:t>                     FLOW CHART:</a:t>
            </a:r>
            <a:endParaRPr lang="en-IN" dirty="0">
              <a:solidFill>
                <a:schemeClr val="accent1">
                  <a:lumMod val="75000"/>
                </a:schemeClr>
              </a:solidFill>
              <a:latin typeface="Copperplate Gothic Bold" panose="020E0705020206020404" pitchFamily="34" charset="0"/>
            </a:endParaRPr>
          </a:p>
        </p:txBody>
      </p:sp>
    </p:spTree>
    <p:extLst>
      <p:ext uri="{BB962C8B-B14F-4D97-AF65-F5344CB8AC3E}">
        <p14:creationId xmlns:p14="http://schemas.microsoft.com/office/powerpoint/2010/main" val="335598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9EF102-58AA-8FCF-B936-E7522C6ED374}"/>
              </a:ext>
            </a:extLst>
          </p:cNvPr>
          <p:cNvSpPr txBox="1"/>
          <p:nvPr/>
        </p:nvSpPr>
        <p:spPr>
          <a:xfrm>
            <a:off x="0" y="139959"/>
            <a:ext cx="12192000" cy="2800767"/>
          </a:xfrm>
          <a:prstGeom prst="rect">
            <a:avLst/>
          </a:prstGeom>
          <a:noFill/>
        </p:spPr>
        <p:txBody>
          <a:bodyPr wrap="square">
            <a:spAutoFit/>
          </a:bodyPr>
          <a:lstStyle/>
          <a:p>
            <a:pPr algn="l"/>
            <a:r>
              <a:rPr lang="en-US" sz="3200" b="1" i="0" dirty="0">
                <a:solidFill>
                  <a:schemeClr val="accent1">
                    <a:lumMod val="75000"/>
                  </a:schemeClr>
                </a:solidFill>
                <a:effectLst/>
                <a:latin typeface="Copperplate Gothic Bold" panose="020E0705020206020404" pitchFamily="34" charset="0"/>
              </a:rPr>
              <a:t>Conclusion:</a:t>
            </a:r>
          </a:p>
          <a:p>
            <a:pPr algn="l"/>
            <a:endParaRPr lang="en-US" b="1" dirty="0">
              <a:solidFill>
                <a:srgbClr val="000000"/>
              </a:solidFill>
              <a:latin typeface="arial" panose="020B0604020202020204" pitchFamily="34" charset="0"/>
            </a:endParaRPr>
          </a:p>
          <a:p>
            <a:pPr algn="l"/>
            <a:endParaRPr lang="en-US" b="1" i="0" dirty="0">
              <a:solidFill>
                <a:srgbClr val="000000"/>
              </a:solidFill>
              <a:effectLst/>
              <a:latin typeface="arial" panose="020B0604020202020204" pitchFamily="34" charset="0"/>
            </a:endParaRPr>
          </a:p>
          <a:p>
            <a:pPr algn="l"/>
            <a:r>
              <a:rPr lang="en-US" b="1" dirty="0">
                <a:solidFill>
                  <a:srgbClr val="000000"/>
                </a:solidFill>
                <a:latin typeface="arial" panose="020B0604020202020204" pitchFamily="34" charset="0"/>
              </a:rPr>
              <a:t>		</a:t>
            </a:r>
            <a:r>
              <a:rPr lang="en-US" b="0" i="0" dirty="0">
                <a:solidFill>
                  <a:srgbClr val="444444"/>
                </a:solidFill>
                <a:effectLst/>
                <a:latin typeface="arial" panose="020B0604020202020204" pitchFamily="34" charset="0"/>
              </a:rPr>
              <a:t>The main goal of our research is to develop a consistent forecasting model for predicting future web page traffic. Time series prediction of web traffic can be performed more efficiently and accurately using recurrent neural networks with long-term memory and CNN.</a:t>
            </a:r>
          </a:p>
          <a:p>
            <a:pPr algn="l"/>
            <a:r>
              <a:rPr lang="en-US" dirty="0">
                <a:solidFill>
                  <a:srgbClr val="444444"/>
                </a:solidFill>
                <a:latin typeface="arial" panose="020B0604020202020204" pitchFamily="34" charset="0"/>
              </a:rPr>
              <a:t>		</a:t>
            </a:r>
            <a:r>
              <a:rPr lang="en-US" b="0" i="0" dirty="0">
                <a:solidFill>
                  <a:srgbClr val="444444"/>
                </a:solidFill>
                <a:effectLst/>
                <a:latin typeface="arial" panose="020B0604020202020204" pitchFamily="34" charset="0"/>
              </a:rPr>
              <a:t> LSTM RNN brings more efficiency to our system. Moreover, despite the limited amount of data we had available, we achieved quite good results in training the LSTM. In future work, we plan to deepen the extraction of hidden patterns to improve the efficiency of the LSTM and to study how human behavior affects web traffic. </a:t>
            </a:r>
            <a:endParaRPr lang="en-U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15712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TotalTime>
  <Words>763</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vt:lpstr>
      <vt:lpstr>Calibri</vt:lpstr>
      <vt:lpstr>Calibri Light</vt:lpstr>
      <vt:lpstr>Copperplate Gothic Bold</vt:lpstr>
      <vt:lpstr>PT Sans</vt:lpstr>
      <vt:lpstr>Söhne</vt:lpstr>
      <vt:lpstr>var( --e-global-typography-text-font-family )</vt:lpstr>
      <vt:lpstr>Office Theme</vt:lpstr>
      <vt:lpstr>INNOVATION OF WEBSITE TRAFFIC ANALYSIS   </vt:lpstr>
      <vt:lpstr>PowerPoint Presentation</vt:lpstr>
      <vt:lpstr>PowerPoint Presentation</vt:lpstr>
      <vt:lpstr>PowerPoint Presentation</vt:lpstr>
      <vt:lpstr>PowerPoint Presentation</vt:lpstr>
      <vt:lpstr>PowerPoint Presentation</vt:lpstr>
      <vt:lpstr>PowerPoint Presentation</vt:lpstr>
      <vt:lpstr>                     FLOW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OF WEBSITE TRAFFIC ANALYSIS   </dc:title>
  <dc:creator>Rithik Rajmohan</dc:creator>
  <cp:lastModifiedBy>Rithik Rajmohan</cp:lastModifiedBy>
  <cp:revision>1</cp:revision>
  <dcterms:created xsi:type="dcterms:W3CDTF">2023-10-11T12:26:37Z</dcterms:created>
  <dcterms:modified xsi:type="dcterms:W3CDTF">2023-10-11T13:26:30Z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