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340" r:id="rId2"/>
    <p:sldId id="295" r:id="rId3"/>
    <p:sldId id="309" r:id="rId4"/>
    <p:sldId id="323" r:id="rId5"/>
    <p:sldId id="326" r:id="rId6"/>
    <p:sldId id="327" r:id="rId7"/>
    <p:sldId id="329" r:id="rId8"/>
    <p:sldId id="336" r:id="rId9"/>
    <p:sldId id="328" r:id="rId10"/>
    <p:sldId id="335" r:id="rId11"/>
    <p:sldId id="332" r:id="rId12"/>
    <p:sldId id="334" r:id="rId13"/>
    <p:sldId id="339" r:id="rId14"/>
    <p:sldId id="331" r:id="rId15"/>
    <p:sldId id="330" r:id="rId16"/>
    <p:sldId id="333" r:id="rId17"/>
    <p:sldId id="275" r:id="rId18"/>
    <p:sldId id="33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1A65"/>
    <a:srgbClr val="351E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0" autoAdjust="0"/>
    <p:restoredTop sz="94660"/>
  </p:normalViewPr>
  <p:slideViewPr>
    <p:cSldViewPr snapToGrid="0">
      <p:cViewPr varScale="1">
        <p:scale>
          <a:sx n="95" d="100"/>
          <a:sy n="95" d="100"/>
        </p:scale>
        <p:origin x="1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7366C-D1B4-43B1-BD3A-BCD99A1FD140}"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5643E-9C9D-4A28-AA64-C787CE58C098}" type="slidenum">
              <a:rPr lang="en-US" smtClean="0"/>
              <a:t>‹#›</a:t>
            </a:fld>
            <a:endParaRPr lang="en-US"/>
          </a:p>
        </p:txBody>
      </p:sp>
    </p:spTree>
    <p:extLst>
      <p:ext uri="{BB962C8B-B14F-4D97-AF65-F5344CB8AC3E}">
        <p14:creationId xmlns:p14="http://schemas.microsoft.com/office/powerpoint/2010/main" val="162614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3E4F605-DABD-4096-9816-E1875E8CD085}" type="datetimeFigureOut">
              <a:rPr lang="en-US" smtClean="0"/>
              <a:t>9/28/2023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30120541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4F605-DABD-4096-9816-E1875E8CD085}"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57260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609361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1070709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767292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20403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3900485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4F605-DABD-4096-9816-E1875E8CD085}"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12282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4F605-DABD-4096-9816-E1875E8CD085}"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8676510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697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82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4F605-DABD-4096-9816-E1875E8CD085}"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770298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Contents slide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54541DCD-4C13-4989-A4E9-20A47DCD68D9}"/>
              </a:ext>
            </a:extLst>
          </p:cNvPr>
          <p:cNvSpPr/>
          <p:nvPr userDrawn="1"/>
        </p:nvSpPr>
        <p:spPr>
          <a:xfrm>
            <a:off x="0" y="0"/>
            <a:ext cx="6334125"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86225 w 6096000"/>
              <a:gd name="connsiteY2" fmla="*/ 6848475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67175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103843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10384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19">
            <a:extLst>
              <a:ext uri="{FF2B5EF4-FFF2-40B4-BE49-F238E27FC236}">
                <a16:creationId xmlns:a16="http://schemas.microsoft.com/office/drawing/2014/main" id="{C912F3E9-D36D-40E3-9BCB-ADA95A4207B7}"/>
              </a:ext>
            </a:extLst>
          </p:cNvPr>
          <p:cNvSpPr>
            <a:spLocks noGrp="1"/>
          </p:cNvSpPr>
          <p:nvPr>
            <p:ph type="pic" idx="15" hasCustomPrompt="1"/>
          </p:nvPr>
        </p:nvSpPr>
        <p:spPr>
          <a:xfrm>
            <a:off x="614131" y="1476170"/>
            <a:ext cx="3553352" cy="4059793"/>
          </a:xfrm>
          <a:custGeom>
            <a:avLst/>
            <a:gdLst>
              <a:gd name="connsiteX0" fmla="*/ 1269276 w 3553352"/>
              <a:gd name="connsiteY0" fmla="*/ 0 h 4059793"/>
              <a:gd name="connsiteX1" fmla="*/ 3445850 w 3553352"/>
              <a:gd name="connsiteY1" fmla="*/ 0 h 4059793"/>
              <a:gd name="connsiteX2" fmla="*/ 3548696 w 3553352"/>
              <a:gd name="connsiteY2" fmla="*/ 138499 h 4059793"/>
              <a:gd name="connsiteX3" fmla="*/ 2387040 w 3553352"/>
              <a:gd name="connsiteY3" fmla="*/ 3983424 h 4059793"/>
              <a:gd name="connsiteX4" fmla="*/ 2284195 w 3553352"/>
              <a:gd name="connsiteY4" fmla="*/ 4059793 h 4059793"/>
              <a:gd name="connsiteX5" fmla="*/ 107503 w 3553352"/>
              <a:gd name="connsiteY5" fmla="*/ 4059793 h 4059793"/>
              <a:gd name="connsiteX6" fmla="*/ 4657 w 3553352"/>
              <a:gd name="connsiteY6" fmla="*/ 3921294 h 4059793"/>
              <a:gd name="connsiteX7" fmla="*/ 1166430 w 3553352"/>
              <a:gd name="connsiteY7" fmla="*/ 76369 h 4059793"/>
              <a:gd name="connsiteX8" fmla="*/ 1269276 w 3553352"/>
              <a:gd name="connsiteY8" fmla="*/ 0 h 405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352" h="4059793">
                <a:moveTo>
                  <a:pt x="1269276" y="0"/>
                </a:moveTo>
                <a:lnTo>
                  <a:pt x="3445850" y="0"/>
                </a:lnTo>
                <a:cubicBezTo>
                  <a:pt x="3517866" y="0"/>
                  <a:pt x="3569524" y="69544"/>
                  <a:pt x="3548696" y="138499"/>
                </a:cubicBezTo>
                <a:lnTo>
                  <a:pt x="2387040" y="3983424"/>
                </a:lnTo>
                <a:cubicBezTo>
                  <a:pt x="2373391" y="4028728"/>
                  <a:pt x="2331617" y="4059793"/>
                  <a:pt x="2284195" y="4059793"/>
                </a:cubicBezTo>
                <a:lnTo>
                  <a:pt x="107503" y="4059793"/>
                </a:lnTo>
                <a:cubicBezTo>
                  <a:pt x="35488" y="4059793"/>
                  <a:pt x="-16170" y="3990250"/>
                  <a:pt x="4657" y="3921294"/>
                </a:cubicBezTo>
                <a:lnTo>
                  <a:pt x="1166430" y="76369"/>
                </a:lnTo>
                <a:cubicBezTo>
                  <a:pt x="1180080" y="31066"/>
                  <a:pt x="1221854" y="0"/>
                  <a:pt x="1269276"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그림 개체 틀 22">
            <a:extLst>
              <a:ext uri="{FF2B5EF4-FFF2-40B4-BE49-F238E27FC236}">
                <a16:creationId xmlns:a16="http://schemas.microsoft.com/office/drawing/2014/main" id="{CB86A357-C567-415B-9369-6E0E2F3EE834}"/>
              </a:ext>
            </a:extLst>
          </p:cNvPr>
          <p:cNvSpPr>
            <a:spLocks noGrp="1"/>
          </p:cNvSpPr>
          <p:nvPr>
            <p:ph type="pic" idx="16" hasCustomPrompt="1"/>
          </p:nvPr>
        </p:nvSpPr>
        <p:spPr>
          <a:xfrm>
            <a:off x="3738850" y="1000365"/>
            <a:ext cx="3938660" cy="2613725"/>
          </a:xfrm>
          <a:custGeom>
            <a:avLst/>
            <a:gdLst>
              <a:gd name="connsiteX0" fmla="*/ 863217 w 3938660"/>
              <a:gd name="connsiteY0" fmla="*/ 0 h 2613725"/>
              <a:gd name="connsiteX1" fmla="*/ 3802422 w 3938660"/>
              <a:gd name="connsiteY1" fmla="*/ 0 h 2613725"/>
              <a:gd name="connsiteX2" fmla="*/ 3932449 w 3938660"/>
              <a:gd name="connsiteY2" fmla="*/ 176508 h 2613725"/>
              <a:gd name="connsiteX3" fmla="*/ 3205473 w 3938660"/>
              <a:gd name="connsiteY3" fmla="*/ 2517941 h 2613725"/>
              <a:gd name="connsiteX4" fmla="*/ 3075446 w 3938660"/>
              <a:gd name="connsiteY4" fmla="*/ 2613725 h 2613725"/>
              <a:gd name="connsiteX5" fmla="*/ 136240 w 3938660"/>
              <a:gd name="connsiteY5" fmla="*/ 2613725 h 2613725"/>
              <a:gd name="connsiteX6" fmla="*/ 6213 w 3938660"/>
              <a:gd name="connsiteY6" fmla="*/ 2437218 h 2613725"/>
              <a:gd name="connsiteX7" fmla="*/ 733190 w 3938660"/>
              <a:gd name="connsiteY7" fmla="*/ 95786 h 2613725"/>
              <a:gd name="connsiteX8" fmla="*/ 863217 w 3938660"/>
              <a:gd name="connsiteY8" fmla="*/ 0 h 261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8660" h="2613725">
                <a:moveTo>
                  <a:pt x="863217" y="0"/>
                </a:moveTo>
                <a:lnTo>
                  <a:pt x="3802422" y="0"/>
                </a:lnTo>
                <a:cubicBezTo>
                  <a:pt x="3894206" y="0"/>
                  <a:pt x="3959631" y="88843"/>
                  <a:pt x="3932449" y="176508"/>
                </a:cubicBezTo>
                <a:lnTo>
                  <a:pt x="3205473" y="2517941"/>
                </a:lnTo>
                <a:cubicBezTo>
                  <a:pt x="3187823" y="2574894"/>
                  <a:pt x="3135106" y="2613725"/>
                  <a:pt x="3075446" y="2613725"/>
                </a:cubicBezTo>
                <a:lnTo>
                  <a:pt x="136240" y="2613725"/>
                </a:lnTo>
                <a:cubicBezTo>
                  <a:pt x="44456" y="2613725"/>
                  <a:pt x="-20970" y="2524883"/>
                  <a:pt x="6213" y="2437218"/>
                </a:cubicBezTo>
                <a:lnTo>
                  <a:pt x="733190" y="95786"/>
                </a:lnTo>
                <a:cubicBezTo>
                  <a:pt x="750957" y="38832"/>
                  <a:pt x="803557" y="0"/>
                  <a:pt x="863217"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그림 개체 틀 23">
            <a:extLst>
              <a:ext uri="{FF2B5EF4-FFF2-40B4-BE49-F238E27FC236}">
                <a16:creationId xmlns:a16="http://schemas.microsoft.com/office/drawing/2014/main" id="{F509767C-973C-4B81-A940-DB30D7DA961E}"/>
              </a:ext>
            </a:extLst>
          </p:cNvPr>
          <p:cNvSpPr>
            <a:spLocks noGrp="1"/>
          </p:cNvSpPr>
          <p:nvPr>
            <p:ph type="pic" idx="17" hasCustomPrompt="1"/>
          </p:nvPr>
        </p:nvSpPr>
        <p:spPr>
          <a:xfrm>
            <a:off x="2992834" y="3729879"/>
            <a:ext cx="2901690" cy="2281891"/>
          </a:xfrm>
          <a:custGeom>
            <a:avLst/>
            <a:gdLst>
              <a:gd name="connsiteX0" fmla="*/ 751875 w 2901690"/>
              <a:gd name="connsiteY0" fmla="*/ 0 h 2281891"/>
              <a:gd name="connsiteX1" fmla="*/ 2787009 w 2901690"/>
              <a:gd name="connsiteY1" fmla="*/ 0 h 2281891"/>
              <a:gd name="connsiteX2" fmla="*/ 2896443 w 2901690"/>
              <a:gd name="connsiteY2" fmla="*/ 148620 h 2281891"/>
              <a:gd name="connsiteX3" fmla="*/ 2259133 w 2901690"/>
              <a:gd name="connsiteY3" fmla="*/ 2201286 h 2281891"/>
              <a:gd name="connsiteX4" fmla="*/ 2149699 w 2901690"/>
              <a:gd name="connsiteY4" fmla="*/ 2281891 h 2281891"/>
              <a:gd name="connsiteX5" fmla="*/ 114682 w 2901690"/>
              <a:gd name="connsiteY5" fmla="*/ 2281891 h 2281891"/>
              <a:gd name="connsiteX6" fmla="*/ 5248 w 2901690"/>
              <a:gd name="connsiteY6" fmla="*/ 2133272 h 2281891"/>
              <a:gd name="connsiteX7" fmla="*/ 642559 w 2901690"/>
              <a:gd name="connsiteY7" fmla="*/ 80605 h 2281891"/>
              <a:gd name="connsiteX8" fmla="*/ 751875 w 2901690"/>
              <a:gd name="connsiteY8" fmla="*/ 0 h 2281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1690" h="2281891">
                <a:moveTo>
                  <a:pt x="751875" y="0"/>
                </a:moveTo>
                <a:lnTo>
                  <a:pt x="2787009" y="0"/>
                </a:lnTo>
                <a:cubicBezTo>
                  <a:pt x="2864202" y="0"/>
                  <a:pt x="2919390" y="74839"/>
                  <a:pt x="2896443" y="148620"/>
                </a:cubicBezTo>
                <a:lnTo>
                  <a:pt x="2259133" y="2201286"/>
                </a:lnTo>
                <a:cubicBezTo>
                  <a:pt x="2244188" y="2249297"/>
                  <a:pt x="2199826" y="2281891"/>
                  <a:pt x="2149699" y="2281891"/>
                </a:cubicBezTo>
                <a:lnTo>
                  <a:pt x="114682" y="2281891"/>
                </a:lnTo>
                <a:cubicBezTo>
                  <a:pt x="37490" y="2281891"/>
                  <a:pt x="-17698" y="2207052"/>
                  <a:pt x="5248" y="2133272"/>
                </a:cubicBezTo>
                <a:lnTo>
                  <a:pt x="642559" y="80605"/>
                </a:lnTo>
                <a:cubicBezTo>
                  <a:pt x="657267" y="32712"/>
                  <a:pt x="701629" y="0"/>
                  <a:pt x="751875" y="0"/>
                </a:cubicBezTo>
                <a:close/>
              </a:path>
            </a:pathLst>
          </a:custGeom>
          <a:solidFill>
            <a:schemeClr val="bg1">
              <a:lumMod val="95000"/>
            </a:schemeClr>
          </a:solidFill>
          <a:ln w="127000">
            <a:noFill/>
          </a:ln>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28652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7077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4F605-DABD-4096-9816-E1875E8CD085}"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70427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E4F605-DABD-4096-9816-E1875E8CD085}"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51910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4F605-DABD-4096-9816-E1875E8CD085}"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116965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E4F605-DABD-4096-9816-E1875E8CD085}"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87221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3E4F605-DABD-4096-9816-E1875E8CD085}"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88629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4F605-DABD-4096-9816-E1875E8CD085}"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260846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4F605-DABD-4096-9816-E1875E8CD085}"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01057-FFAD-4D14-937D-6AE88DEAF8E5}" type="slidenum">
              <a:rPr lang="en-US" smtClean="0"/>
              <a:t>‹#›</a:t>
            </a:fld>
            <a:endParaRPr lang="en-US"/>
          </a:p>
        </p:txBody>
      </p:sp>
    </p:spTree>
    <p:extLst>
      <p:ext uri="{BB962C8B-B14F-4D97-AF65-F5344CB8AC3E}">
        <p14:creationId xmlns:p14="http://schemas.microsoft.com/office/powerpoint/2010/main" val="375193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E4F605-DABD-4096-9816-E1875E8CD085}" type="datetimeFigureOut">
              <a:rPr lang="en-US" smtClean="0"/>
              <a:t>9/28/2023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B01057-FFAD-4D14-937D-6AE88DEAF8E5}" type="slidenum">
              <a:rPr lang="en-US" smtClean="0"/>
              <a:t>‹#›</a:t>
            </a:fld>
            <a:endParaRPr lang="en-US"/>
          </a:p>
        </p:txBody>
      </p:sp>
    </p:spTree>
    <p:extLst>
      <p:ext uri="{BB962C8B-B14F-4D97-AF65-F5344CB8AC3E}">
        <p14:creationId xmlns:p14="http://schemas.microsoft.com/office/powerpoint/2010/main" val="332265132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hyperlink" Target="https://venturebeat.com/ai/the-good-the-bad-and-the-ugly-of-chatbots/" TargetMode="Externa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stcloudconsulting.com/how-chatbots-are-changing-customer-experiences/"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F013-4C3F-033C-6E09-CFCA35AA5210}"/>
              </a:ext>
            </a:extLst>
          </p:cNvPr>
          <p:cNvSpPr>
            <a:spLocks noGrp="1"/>
          </p:cNvSpPr>
          <p:nvPr>
            <p:ph type="ctrTitle"/>
          </p:nvPr>
        </p:nvSpPr>
        <p:spPr>
          <a:xfrm>
            <a:off x="473242" y="1261535"/>
            <a:ext cx="11093115" cy="3286402"/>
          </a:xfrm>
        </p:spPr>
        <p:txBody>
          <a:bodyPr anchor="ctr">
            <a:normAutofit/>
          </a:bodyPr>
          <a:lstStyle/>
          <a:p>
            <a:pPr algn="ctr"/>
            <a:r>
              <a:rPr lang="en-US" sz="6600" dirty="0">
                <a:latin typeface="Algerian" panose="04020705040A02060702" pitchFamily="82" charset="0"/>
              </a:rPr>
              <a:t>CHATBOT IN PYTHON</a:t>
            </a:r>
          </a:p>
        </p:txBody>
      </p:sp>
      <p:sp>
        <p:nvSpPr>
          <p:cNvPr id="3" name="Subtitle 2">
            <a:extLst>
              <a:ext uri="{FF2B5EF4-FFF2-40B4-BE49-F238E27FC236}">
                <a16:creationId xmlns:a16="http://schemas.microsoft.com/office/drawing/2014/main" id="{C53930D5-E494-75D9-21CC-709ECAE8CA9A}"/>
              </a:ext>
            </a:extLst>
          </p:cNvPr>
          <p:cNvSpPr>
            <a:spLocks noGrp="1"/>
          </p:cNvSpPr>
          <p:nvPr>
            <p:ph type="subTitle" idx="1"/>
          </p:nvPr>
        </p:nvSpPr>
        <p:spPr>
          <a:xfrm>
            <a:off x="4507831" y="4893731"/>
            <a:ext cx="7197726" cy="1405467"/>
          </a:xfrm>
        </p:spPr>
        <p:txBody>
          <a:bodyPr/>
          <a:lstStyle/>
          <a:p>
            <a:r>
              <a:rPr lang="en-US"/>
              <a:t>PRESENTED BY:</a:t>
            </a:r>
          </a:p>
          <a:p>
            <a:r>
              <a:rPr lang="en-US" dirty="0"/>
              <a:t>B RITHIK ROSHAN</a:t>
            </a:r>
          </a:p>
          <a:p>
            <a:r>
              <a:rPr lang="en-US" dirty="0"/>
              <a:t>912421104033</a:t>
            </a:r>
          </a:p>
        </p:txBody>
      </p:sp>
    </p:spTree>
    <p:extLst>
      <p:ext uri="{BB962C8B-B14F-4D97-AF65-F5344CB8AC3E}">
        <p14:creationId xmlns:p14="http://schemas.microsoft.com/office/powerpoint/2010/main" val="3122180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A56D5AA-6105-22F0-2207-C91A4F3A2553}"/>
              </a:ext>
            </a:extLst>
          </p:cNvPr>
          <p:cNvGrpSpPr/>
          <p:nvPr/>
        </p:nvGrpSpPr>
        <p:grpSpPr>
          <a:xfrm>
            <a:off x="9865450" y="2489873"/>
            <a:ext cx="1979431" cy="3296560"/>
            <a:chOff x="3832184" y="1890347"/>
            <a:chExt cx="2537664" cy="4226246"/>
          </a:xfrm>
        </p:grpSpPr>
        <p:grpSp>
          <p:nvGrpSpPr>
            <p:cNvPr id="5" name="Group 4">
              <a:extLst>
                <a:ext uri="{FF2B5EF4-FFF2-40B4-BE49-F238E27FC236}">
                  <a16:creationId xmlns:a16="http://schemas.microsoft.com/office/drawing/2014/main" id="{54FEE8CA-0A84-E588-AAED-6FBFA2B92D27}"/>
                </a:ext>
              </a:extLst>
            </p:cNvPr>
            <p:cNvGrpSpPr/>
            <p:nvPr/>
          </p:nvGrpSpPr>
          <p:grpSpPr>
            <a:xfrm flipH="1">
              <a:off x="5217892" y="4482968"/>
              <a:ext cx="524487" cy="1633625"/>
              <a:chOff x="4327928" y="4494196"/>
              <a:chExt cx="619256" cy="1928803"/>
            </a:xfrm>
          </p:grpSpPr>
          <p:sp>
            <p:nvSpPr>
              <p:cNvPr id="39" name="Freeform: Shape 38">
                <a:extLst>
                  <a:ext uri="{FF2B5EF4-FFF2-40B4-BE49-F238E27FC236}">
                    <a16:creationId xmlns:a16="http://schemas.microsoft.com/office/drawing/2014/main" id="{D482610A-6526-072B-D53E-6CCCBA0518D2}"/>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4DC918F-185A-6B91-DF12-D2BFB5A02A24}"/>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EDF27BA-2AD7-C35A-314F-24429296AA45}"/>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AA9C94B-B82D-3A59-7486-BE068D6092DE}"/>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2277EEB-8941-7730-1AE7-201392282A30}"/>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6" name="Group 5">
              <a:extLst>
                <a:ext uri="{FF2B5EF4-FFF2-40B4-BE49-F238E27FC236}">
                  <a16:creationId xmlns:a16="http://schemas.microsoft.com/office/drawing/2014/main" id="{0C19730F-9768-5760-0F02-EB77E346BDCC}"/>
                </a:ext>
              </a:extLst>
            </p:cNvPr>
            <p:cNvGrpSpPr/>
            <p:nvPr/>
          </p:nvGrpSpPr>
          <p:grpSpPr>
            <a:xfrm>
              <a:off x="4388356" y="4482968"/>
              <a:ext cx="524487" cy="1633625"/>
              <a:chOff x="4327928" y="4494196"/>
              <a:chExt cx="619256" cy="1928803"/>
            </a:xfrm>
          </p:grpSpPr>
          <p:sp>
            <p:nvSpPr>
              <p:cNvPr id="34" name="Freeform: Shape 33">
                <a:extLst>
                  <a:ext uri="{FF2B5EF4-FFF2-40B4-BE49-F238E27FC236}">
                    <a16:creationId xmlns:a16="http://schemas.microsoft.com/office/drawing/2014/main" id="{251E9386-D50F-5CED-9ADF-B0D1E5337A35}"/>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36712E9-4F1C-BF9A-1BC4-8CE5F6FE2345}"/>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00FD3D6-62D2-0773-682B-F0CB14608D40}"/>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62B28C9-FBDC-213F-EF9D-2E246749ED3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8E5EDA2-4B66-99FD-F291-395E3A7A13FB}"/>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4F781E11-5E82-5E36-CFAB-950551269359}"/>
                </a:ext>
              </a:extLst>
            </p:cNvPr>
            <p:cNvGrpSpPr/>
            <p:nvPr/>
          </p:nvGrpSpPr>
          <p:grpSpPr>
            <a:xfrm>
              <a:off x="3832184" y="1890347"/>
              <a:ext cx="2537664" cy="2787165"/>
              <a:chOff x="5369718" y="2683668"/>
              <a:chExt cx="1452563" cy="1595377"/>
            </a:xfrm>
          </p:grpSpPr>
          <p:sp>
            <p:nvSpPr>
              <p:cNvPr id="8" name="Freeform: Shape 7">
                <a:extLst>
                  <a:ext uri="{FF2B5EF4-FFF2-40B4-BE49-F238E27FC236}">
                    <a16:creationId xmlns:a16="http://schemas.microsoft.com/office/drawing/2014/main" id="{4E139B5D-02AC-E734-FC66-50E1AA71BC85}"/>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734D2331-0CC3-F379-F04E-53C2213A482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0D546D-AB77-4129-D32A-B77390A04FA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1DE990-0702-A71C-90DF-169B24F42581}"/>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9A1739-31BB-6FF5-260A-C586B7E15A54}"/>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8B05CBA-790A-8A25-70DF-CB0730AB5B9E}"/>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0178698-F7FC-0A41-6BBA-70EA30931B70}"/>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83E692B-9CB7-8302-B87E-EC9E2A00F89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4D5ED7E-5780-03DB-2427-D08F28D429C7}"/>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13B66F-C55D-86C1-1F3E-33C00F9631CF}"/>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92FF419-5E56-D00C-BAC5-92B768CE51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AB85747-2037-2272-830E-F2DD784BF66B}"/>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C6341BD-C674-4F26-2F88-82B75673D919}"/>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40121FB-87E2-7EEB-FD2D-3B044ACCDA2C}"/>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EA48E8-3A79-499E-A0A3-A48C78F49565}"/>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EF42F73-F68C-FE3C-A63C-3C3E4A187E6D}"/>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C773D35-83A0-F9A4-C8CF-1F016312FBB3}"/>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98C7A92-1A60-AACD-2904-48639F852DD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2E42673-BECE-25E9-FD4C-BD3AE056EE69}"/>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746D613-A215-B645-58EF-10CE04396C68}"/>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1C8A10-EB70-4114-6144-37DD2E0E482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D7C3606-4DA4-585E-B254-017E7D72D68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200F6BF-02AF-AA07-17C5-26A7EB769C0B}"/>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CA32B9D-A9F4-4451-55EB-B04551C604F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2412D24-056E-08B4-1F7E-229C9933E0EA}"/>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B5662CC-6187-4D60-D9D6-F67C5770204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45" name="Rectangle: Rounded Corners 44">
            <a:extLst>
              <a:ext uri="{FF2B5EF4-FFF2-40B4-BE49-F238E27FC236}">
                <a16:creationId xmlns:a16="http://schemas.microsoft.com/office/drawing/2014/main" id="{0403C2A0-89A3-7361-D6BA-91FF29DD0BE6}"/>
              </a:ext>
            </a:extLst>
          </p:cNvPr>
          <p:cNvSpPr/>
          <p:nvPr/>
        </p:nvSpPr>
        <p:spPr>
          <a:xfrm>
            <a:off x="493750" y="1761387"/>
            <a:ext cx="9202366" cy="4802256"/>
          </a:xfrm>
          <a:prstGeom prst="roundRect">
            <a:avLst/>
          </a:prstGeom>
          <a:gradFill>
            <a:gsLst>
              <a:gs pos="93000">
                <a:srgbClr val="EEA4A0">
                  <a:alpha val="84000"/>
                </a:srgbClr>
              </a:gs>
              <a:gs pos="0">
                <a:schemeClr val="accent6">
                  <a:lumMod val="110000"/>
                  <a:satMod val="105000"/>
                  <a:tint val="67000"/>
                  <a:alpha val="3300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lvl="0" indent="-285750" algn="l" rtl="0">
              <a:spcBef>
                <a:spcPts val="1200"/>
              </a:spcBef>
              <a:spcAft>
                <a:spcPts val="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design a user friendly interface for a chatbot to knows your audience the way they are more easily to interact with peoples.</a:t>
            </a:r>
          </a:p>
          <a:p>
            <a:pPr marL="285750" lvl="0" indent="-285750" algn="l" rtl="0">
              <a:spcBef>
                <a:spcPts val="1200"/>
              </a:spcBef>
              <a:spcAft>
                <a:spcPts val="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analyze the purpose for the chatbot to be created. Depending on this the interface of the chatbot are designed.</a:t>
            </a:r>
          </a:p>
          <a:p>
            <a:pPr marL="285750" lvl="0" indent="-285750" algn="l" rtl="0">
              <a:spcBef>
                <a:spcPts val="1200"/>
              </a:spcBef>
              <a:spcAft>
                <a:spcPts val="12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If the chatbot are created for personal or business purpose the chatbot is to be created the interface is where the chatbot has been performed, then the Chatbot interface is made up with a personal id and password in thew interface.</a:t>
            </a:r>
          </a:p>
        </p:txBody>
      </p:sp>
      <p:sp>
        <p:nvSpPr>
          <p:cNvPr id="2" name="TextBox 1">
            <a:extLst>
              <a:ext uri="{FF2B5EF4-FFF2-40B4-BE49-F238E27FC236}">
                <a16:creationId xmlns:a16="http://schemas.microsoft.com/office/drawing/2014/main" id="{E78C4233-62CF-806A-4891-F8AA43FCE076}"/>
              </a:ext>
            </a:extLst>
          </p:cNvPr>
          <p:cNvSpPr txBox="1"/>
          <p:nvPr/>
        </p:nvSpPr>
        <p:spPr>
          <a:xfrm>
            <a:off x="304799" y="237465"/>
            <a:ext cx="11456951" cy="830997"/>
          </a:xfrm>
          <a:prstGeom prst="rect">
            <a:avLst/>
          </a:prstGeom>
          <a:noFill/>
        </p:spPr>
        <p:txBody>
          <a:bodyPr wrap="square">
            <a:spAutoFit/>
          </a:bodyPr>
          <a:lstStyle/>
          <a:p>
            <a:r>
              <a:rPr lang="en-US" sz="4800" b="1" dirty="0">
                <a:ln>
                  <a:solidFill>
                    <a:schemeClr val="bg1">
                      <a:alpha val="97000"/>
                    </a:schemeClr>
                  </a:solidFill>
                </a:ln>
                <a:solidFill>
                  <a:srgbClr val="FF0066"/>
                </a:solidFill>
                <a:latin typeface="Algerian" panose="04020705040A02060702" pitchFamily="82" charset="0"/>
              </a:rPr>
              <a:t>Design a user friendly interface:</a:t>
            </a:r>
          </a:p>
        </p:txBody>
      </p:sp>
    </p:spTree>
    <p:extLst>
      <p:ext uri="{BB962C8B-B14F-4D97-AF65-F5344CB8AC3E}">
        <p14:creationId xmlns:p14="http://schemas.microsoft.com/office/powerpoint/2010/main" val="309041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F95CAD-1B06-76B6-4E99-29C17CC256F8}"/>
              </a:ext>
            </a:extLst>
          </p:cNvPr>
          <p:cNvSpPr/>
          <p:nvPr/>
        </p:nvSpPr>
        <p:spPr>
          <a:xfrm>
            <a:off x="320842" y="1315454"/>
            <a:ext cx="11486147" cy="5149514"/>
          </a:xfrm>
          <a:prstGeom prst="roundRect">
            <a:avLst/>
          </a:prstGeom>
          <a:gradFill>
            <a:gsLst>
              <a:gs pos="93000">
                <a:srgbClr val="EEA4A0">
                  <a:alpha val="84000"/>
                </a:srgbClr>
              </a:gs>
              <a:gs pos="0">
                <a:schemeClr val="accent6">
                  <a:lumMod val="110000"/>
                  <a:satMod val="105000"/>
                  <a:tint val="67000"/>
                  <a:alpha val="3300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lvl="0" indent="-342900" algn="l" rtl="0">
              <a:lnSpc>
                <a:spcPct val="130000"/>
              </a:lnSpc>
              <a:spcBef>
                <a:spcPts val="0"/>
              </a:spcBef>
              <a:spcAft>
                <a:spcPts val="0"/>
              </a:spcAft>
              <a:buSzPts val="852"/>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NLP involves the development of algorithms and techniques to enable machines to understand, interpret, and generate human language, allowing computers to interact with humans in a way that is more intuitive and efficient.</a:t>
            </a:r>
          </a:p>
          <a:p>
            <a:pPr marL="342900" lvl="0" indent="-342900" algn="l" rtl="0">
              <a:lnSpc>
                <a:spcPct val="130000"/>
              </a:lnSpc>
              <a:spcBef>
                <a:spcPts val="0"/>
              </a:spcBef>
              <a:spcAft>
                <a:spcPts val="0"/>
              </a:spcAft>
              <a:buSzPts val="852"/>
              <a:buFont typeface="Wingdings" panose="05000000000000000000" pitchFamily="2" charset="2"/>
              <a:buChar char="Ø"/>
            </a:pPr>
            <a:r>
              <a:rPr lang="en-US" sz="2000" dirty="0">
                <a:solidFill>
                  <a:schemeClr val="bg1"/>
                </a:solidFill>
                <a:latin typeface="Times New Roman" panose="02020603050405020304" pitchFamily="18" charset="0"/>
                <a:ea typeface="Arial"/>
                <a:cs typeface="Times New Roman" panose="02020603050405020304" pitchFamily="18" charset="0"/>
                <a:sym typeface="Arial"/>
              </a:rPr>
              <a:t>Conversational AI chatbots are computer programs that simulate conversation with human users in natural language. </a:t>
            </a:r>
          </a:p>
          <a:p>
            <a:pPr marL="342900" lvl="0" indent="-342900" algn="l" rtl="0">
              <a:lnSpc>
                <a:spcPct val="130000"/>
              </a:lnSpc>
              <a:spcBef>
                <a:spcPts val="0"/>
              </a:spcBef>
              <a:spcAft>
                <a:spcPts val="0"/>
              </a:spcAft>
              <a:buClr>
                <a:srgbClr val="000000"/>
              </a:buClr>
              <a:buSzPts val="852"/>
              <a:buFont typeface="Wingdings" panose="05000000000000000000" pitchFamily="2" charset="2"/>
              <a:buChar char="Ø"/>
            </a:pPr>
            <a:r>
              <a:rPr lang="en-US" sz="2000" dirty="0">
                <a:solidFill>
                  <a:schemeClr val="bg1"/>
                </a:solidFill>
                <a:latin typeface="Times New Roman" panose="02020603050405020304" pitchFamily="18" charset="0"/>
                <a:ea typeface="Arial"/>
                <a:cs typeface="Times New Roman" panose="02020603050405020304" pitchFamily="18" charset="0"/>
                <a:sym typeface="Arial"/>
              </a:rPr>
              <a:t>These chatbots use conversational AI techniques to understand and respond to user inputs, providing instant support and personalized recommendations. </a:t>
            </a:r>
          </a:p>
          <a:p>
            <a:pPr marL="342900" lvl="0" indent="-342900" algn="l" rtl="0">
              <a:lnSpc>
                <a:spcPct val="130000"/>
              </a:lnSpc>
              <a:spcBef>
                <a:spcPts val="0"/>
              </a:spcBef>
              <a:spcAft>
                <a:spcPts val="0"/>
              </a:spcAft>
              <a:buClr>
                <a:srgbClr val="000000"/>
              </a:buClr>
              <a:buSzPts val="852"/>
              <a:buFont typeface="Wingdings" panose="05000000000000000000" pitchFamily="2" charset="2"/>
              <a:buChar char="Ø"/>
            </a:pPr>
            <a:r>
              <a:rPr lang="en-US" sz="2000" dirty="0">
                <a:solidFill>
                  <a:schemeClr val="bg1"/>
                </a:solidFill>
                <a:latin typeface="Times New Roman" panose="02020603050405020304" pitchFamily="18" charset="0"/>
                <a:ea typeface="Arial"/>
                <a:cs typeface="Times New Roman" panose="02020603050405020304" pitchFamily="18" charset="0"/>
                <a:sym typeface="Arial"/>
              </a:rPr>
              <a:t>They are being used in a variety of industries, from customer service to healthcare, to provide instant support and reduce operational costs. </a:t>
            </a:r>
          </a:p>
          <a:p>
            <a:pPr marL="342900" lvl="0" indent="-342900" algn="l" rtl="0">
              <a:lnSpc>
                <a:spcPct val="130000"/>
              </a:lnSpc>
              <a:spcBef>
                <a:spcPts val="0"/>
              </a:spcBef>
              <a:spcAft>
                <a:spcPts val="0"/>
              </a:spcAft>
              <a:buClr>
                <a:srgbClr val="000000"/>
              </a:buClr>
              <a:buSzPts val="852"/>
              <a:buFont typeface="Wingdings" panose="05000000000000000000" pitchFamily="2" charset="2"/>
              <a:buChar char="Ø"/>
            </a:pPr>
            <a:r>
              <a:rPr lang="en-US" sz="2000" dirty="0">
                <a:solidFill>
                  <a:schemeClr val="bg1"/>
                </a:solidFill>
                <a:latin typeface="Times New Roman" panose="02020603050405020304" pitchFamily="18" charset="0"/>
                <a:ea typeface="Arial"/>
                <a:cs typeface="Times New Roman" panose="02020603050405020304" pitchFamily="18" charset="0"/>
                <a:sym typeface="Arial"/>
              </a:rPr>
              <a:t>Conversational AI chatbots are becoming more sophisticated and are expected to play a significant role in the future of communication and customer </a:t>
            </a:r>
            <a:r>
              <a:rPr lang="en-US" dirty="0">
                <a:solidFill>
                  <a:schemeClr val="bg1"/>
                </a:solidFill>
                <a:latin typeface="Times New Roman" panose="02020603050405020304" pitchFamily="18" charset="0"/>
                <a:ea typeface="Arial"/>
                <a:cs typeface="Times New Roman" panose="02020603050405020304" pitchFamily="18" charset="0"/>
                <a:sym typeface="Arial"/>
              </a:rPr>
              <a:t>service.</a:t>
            </a:r>
          </a:p>
          <a:p>
            <a:pPr marL="171450" lvl="0" indent="-171450" algn="l" rtl="0">
              <a:spcBef>
                <a:spcPts val="1700"/>
              </a:spcBef>
              <a:spcAft>
                <a:spcPts val="1200"/>
              </a:spcAft>
              <a:buFont typeface="Arial" panose="020B0604020202020204" pitchFamily="34" charset="0"/>
              <a:buChar char="•"/>
            </a:pPr>
            <a:endParaRPr lang="en-US" dirty="0">
              <a:solidFill>
                <a:schemeClr val="bg1"/>
              </a:solidFill>
            </a:endParaRPr>
          </a:p>
          <a:p>
            <a:pPr marL="285750" lvl="0" indent="-285750" algn="l" rtl="0">
              <a:lnSpc>
                <a:spcPct val="130000"/>
              </a:lnSpc>
              <a:spcBef>
                <a:spcPts val="1700"/>
              </a:spcBef>
              <a:spcAft>
                <a:spcPts val="0"/>
              </a:spcAft>
              <a:buSzPts val="852"/>
              <a:buFont typeface="Arial" panose="020B0604020202020204" pitchFamily="34" charset="0"/>
              <a:buChar char="•"/>
            </a:pPr>
            <a:endParaRPr lang="en-US" dirty="0">
              <a:solidFill>
                <a:schemeClr val="bg1"/>
              </a:solidFill>
              <a:latin typeface="Times New Roman" panose="02020603050405020304" pitchFamily="18" charset="0"/>
              <a:ea typeface="Arial"/>
              <a:cs typeface="Times New Roman" panose="02020603050405020304" pitchFamily="18" charset="0"/>
              <a:sym typeface="Arial"/>
            </a:endParaRPr>
          </a:p>
          <a:p>
            <a:pPr marL="285750" lvl="0" indent="-285750" algn="l" rtl="0">
              <a:lnSpc>
                <a:spcPct val="95000"/>
              </a:lnSpc>
              <a:spcBef>
                <a:spcPts val="1700"/>
              </a:spcBef>
              <a:spcAft>
                <a:spcPts val="0"/>
              </a:spcAft>
              <a:buSzPts val="852"/>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lvl="0" indent="-285750" algn="l" rtl="0">
              <a:lnSpc>
                <a:spcPct val="95000"/>
              </a:lnSpc>
              <a:spcBef>
                <a:spcPts val="0"/>
              </a:spcBef>
              <a:spcAft>
                <a:spcPts val="1200"/>
              </a:spcAft>
              <a:buSzPts val="852"/>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763BD1-EBBC-7599-21FB-895820409B60}"/>
              </a:ext>
            </a:extLst>
          </p:cNvPr>
          <p:cNvSpPr txBox="1"/>
          <p:nvPr/>
        </p:nvSpPr>
        <p:spPr>
          <a:xfrm>
            <a:off x="320842" y="237465"/>
            <a:ext cx="11550316" cy="830997"/>
          </a:xfrm>
          <a:prstGeom prst="rect">
            <a:avLst/>
          </a:prstGeom>
          <a:noFill/>
        </p:spPr>
        <p:txBody>
          <a:bodyPr wrap="square">
            <a:spAutoFit/>
          </a:bodyPr>
          <a:lstStyle/>
          <a:p>
            <a:r>
              <a:rPr lang="en-US" sz="4800" b="1" dirty="0">
                <a:ln>
                  <a:solidFill>
                    <a:schemeClr val="bg1">
                      <a:alpha val="97000"/>
                    </a:schemeClr>
                  </a:solidFill>
                </a:ln>
                <a:solidFill>
                  <a:srgbClr val="FF0066"/>
                </a:solidFill>
                <a:latin typeface="Algerian" panose="04020705040A02060702" pitchFamily="82" charset="0"/>
              </a:rPr>
              <a:t>Natural language processing: </a:t>
            </a:r>
          </a:p>
        </p:txBody>
      </p:sp>
    </p:spTree>
    <p:extLst>
      <p:ext uri="{BB962C8B-B14F-4D97-AF65-F5344CB8AC3E}">
        <p14:creationId xmlns:p14="http://schemas.microsoft.com/office/powerpoint/2010/main" val="260675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7BDCDC-96DC-4CD9-A485-DAC03FB9AEB4}"/>
              </a:ext>
            </a:extLst>
          </p:cNvPr>
          <p:cNvSpPr/>
          <p:nvPr/>
        </p:nvSpPr>
        <p:spPr>
          <a:xfrm>
            <a:off x="465221" y="481263"/>
            <a:ext cx="11036968" cy="6112042"/>
          </a:xfrm>
          <a:prstGeom prst="roundRect">
            <a:avLst/>
          </a:prstGeom>
          <a:gradFill>
            <a:gsLst>
              <a:gs pos="0">
                <a:schemeClr val="accent6">
                  <a:lumMod val="110000"/>
                  <a:satMod val="105000"/>
                  <a:tint val="67000"/>
                  <a:alpha val="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n>
                <a:solidFill>
                  <a:schemeClr val="bg2"/>
                </a:solidFill>
              </a:ln>
            </a:endParaRPr>
          </a:p>
        </p:txBody>
      </p:sp>
      <p:sp>
        <p:nvSpPr>
          <p:cNvPr id="22" name="TextBox 21">
            <a:extLst>
              <a:ext uri="{FF2B5EF4-FFF2-40B4-BE49-F238E27FC236}">
                <a16:creationId xmlns:a16="http://schemas.microsoft.com/office/drawing/2014/main" id="{07C19C49-81FA-F934-28E1-CF8814F6D5B5}"/>
              </a:ext>
            </a:extLst>
          </p:cNvPr>
          <p:cNvSpPr txBox="1"/>
          <p:nvPr/>
        </p:nvSpPr>
        <p:spPr>
          <a:xfrm>
            <a:off x="810127" y="2622884"/>
            <a:ext cx="10137074" cy="3380413"/>
          </a:xfrm>
          <a:prstGeom prst="rect">
            <a:avLst/>
          </a:prstGeom>
          <a:noFill/>
        </p:spPr>
        <p:txBody>
          <a:bodyPr wrap="square" rtlCol="0">
            <a:spAutoFit/>
          </a:bodyPr>
          <a:lstStyle/>
          <a:p>
            <a:pPr marL="342900" lvl="0" indent="-342900" algn="l" rtl="0">
              <a:lnSpc>
                <a:spcPct val="100000"/>
              </a:lnSpc>
              <a:spcBef>
                <a:spcPts val="1300"/>
              </a:spcBef>
              <a:spcAft>
                <a:spcPts val="0"/>
              </a:spcAft>
              <a:buSzPts val="935"/>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The simplest thing to do when writing responses to command and inquiry utterances in a conversational UI is to get straight to the point: respond with facts. That’ll remove a lot of the ambiguity and simplify your dialogue.</a:t>
            </a:r>
            <a:endParaRPr lang="en-US" sz="2800" dirty="0">
              <a:solidFill>
                <a:schemeClr val="bg1"/>
              </a:solidFill>
              <a:latin typeface="Times New Roman" panose="02020603050405020304" pitchFamily="18" charset="0"/>
              <a:cs typeface="Times New Roman" panose="02020603050405020304" pitchFamily="18" charset="0"/>
            </a:endParaRPr>
          </a:p>
          <a:p>
            <a:pPr marL="342900" lvl="0" indent="-342900" algn="l" rtl="0">
              <a:lnSpc>
                <a:spcPct val="100000"/>
              </a:lnSpc>
              <a:spcBef>
                <a:spcPts val="1300"/>
              </a:spcBef>
              <a:spcAft>
                <a:spcPts val="0"/>
              </a:spcAft>
              <a:buSzPts val="935"/>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When you want to give your bot more personality and make the conversation feel more natural, include an acknowledgement response before fulfilling the request.</a:t>
            </a:r>
          </a:p>
          <a:p>
            <a:pPr marL="342900" lvl="0" indent="-342900" algn="l" rtl="0">
              <a:lnSpc>
                <a:spcPct val="100000"/>
              </a:lnSpc>
              <a:spcBef>
                <a:spcPts val="1300"/>
              </a:spcBef>
              <a:spcAft>
                <a:spcPts val="0"/>
              </a:spcAft>
              <a:buSzPts val="935"/>
              <a:buFont typeface="Wingdings" panose="05000000000000000000" pitchFamily="2" charset="2"/>
              <a:buChar char="ü"/>
            </a:pPr>
            <a:endParaRPr lang="en-US" sz="2400" dirty="0">
              <a:solidFill>
                <a:schemeClr val="bg1"/>
              </a:solidFill>
              <a:latin typeface="Times New Roman" panose="02020603050405020304" pitchFamily="18" charset="0"/>
              <a:cs typeface="Times New Roman" panose="02020603050405020304" pitchFamily="18" charset="0"/>
            </a:endParaRPr>
          </a:p>
          <a:p>
            <a:pPr marL="342900" lvl="0" indent="-342900" algn="l" rtl="0">
              <a:lnSpc>
                <a:spcPct val="100000"/>
              </a:lnSpc>
              <a:spcBef>
                <a:spcPts val="0"/>
              </a:spcBef>
              <a:spcAft>
                <a:spcPts val="1200"/>
              </a:spcAft>
              <a:buSzPts val="935"/>
              <a:buFont typeface="Wingdings" panose="05000000000000000000" pitchFamily="2" charset="2"/>
              <a:buChar char="ü"/>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Diagonal Corners Rounded 2">
            <a:extLst>
              <a:ext uri="{FF2B5EF4-FFF2-40B4-BE49-F238E27FC236}">
                <a16:creationId xmlns:a16="http://schemas.microsoft.com/office/drawing/2014/main" id="{B243950B-2257-5120-CAA3-CDBB1AEB5894}"/>
              </a:ext>
            </a:extLst>
          </p:cNvPr>
          <p:cNvSpPr/>
          <p:nvPr/>
        </p:nvSpPr>
        <p:spPr>
          <a:xfrm>
            <a:off x="465221" y="274507"/>
            <a:ext cx="11036968" cy="1243263"/>
          </a:xfrm>
          <a:prstGeom prst="round2DiagRect">
            <a:avLst/>
          </a:prstGeom>
          <a:solidFill>
            <a:schemeClr val="accent5">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800" b="1" dirty="0">
                <a:solidFill>
                  <a:schemeClr val="bg2"/>
                </a:solidFill>
                <a:latin typeface="Algerian" panose="04020705040A02060702" pitchFamily="82" charset="0"/>
                <a:cs typeface="Times New Roman" panose="02020603050405020304" pitchFamily="18" charset="0"/>
              </a:rPr>
              <a:t>Responses :</a:t>
            </a:r>
          </a:p>
        </p:txBody>
      </p:sp>
    </p:spTree>
    <p:extLst>
      <p:ext uri="{BB962C8B-B14F-4D97-AF65-F5344CB8AC3E}">
        <p14:creationId xmlns:p14="http://schemas.microsoft.com/office/powerpoint/2010/main" val="34505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7BDCDC-96DC-4CD9-A485-DAC03FB9AEB4}"/>
              </a:ext>
            </a:extLst>
          </p:cNvPr>
          <p:cNvSpPr/>
          <p:nvPr/>
        </p:nvSpPr>
        <p:spPr>
          <a:xfrm>
            <a:off x="465221" y="481263"/>
            <a:ext cx="11036968" cy="6112042"/>
          </a:xfrm>
          <a:prstGeom prst="roundRect">
            <a:avLst/>
          </a:prstGeom>
          <a:gradFill>
            <a:gsLst>
              <a:gs pos="0">
                <a:schemeClr val="accent6">
                  <a:lumMod val="110000"/>
                  <a:satMod val="105000"/>
                  <a:tint val="67000"/>
                  <a:alpha val="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n>
                <a:solidFill>
                  <a:schemeClr val="bg2"/>
                </a:solidFill>
              </a:ln>
            </a:endParaRPr>
          </a:p>
        </p:txBody>
      </p:sp>
      <p:sp>
        <p:nvSpPr>
          <p:cNvPr id="22" name="TextBox 21">
            <a:extLst>
              <a:ext uri="{FF2B5EF4-FFF2-40B4-BE49-F238E27FC236}">
                <a16:creationId xmlns:a16="http://schemas.microsoft.com/office/drawing/2014/main" id="{07C19C49-81FA-F934-28E1-CF8814F6D5B5}"/>
              </a:ext>
            </a:extLst>
          </p:cNvPr>
          <p:cNvSpPr txBox="1"/>
          <p:nvPr/>
        </p:nvSpPr>
        <p:spPr>
          <a:xfrm>
            <a:off x="689811" y="1655700"/>
            <a:ext cx="10137074" cy="4462760"/>
          </a:xfrm>
          <a:prstGeom prst="rect">
            <a:avLst/>
          </a:prstGeom>
          <a:noFill/>
        </p:spPr>
        <p:txBody>
          <a:bodyPr wrap="square" rtlCol="0">
            <a:spAutoFit/>
          </a:bodyPr>
          <a:lstStyle/>
          <a:p>
            <a:pPr marL="501650" lvl="0" indent="-342900" algn="l" rtl="0">
              <a:lnSpc>
                <a:spcPct val="150000"/>
              </a:lnSpc>
              <a:spcBef>
                <a:spcPts val="3000"/>
              </a:spcBef>
              <a:spcAft>
                <a:spcPts val="0"/>
              </a:spcAft>
              <a:buClr>
                <a:srgbClr val="242424"/>
              </a:buClr>
              <a:buSzPts val="1100"/>
              <a:buFont typeface="Wingdings" panose="05000000000000000000" pitchFamily="2" charset="2"/>
              <a:buChar char="ü"/>
            </a:pP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Use a factual response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in most cases because it makes the fewest assumptions about the utterance and gets to the point.</a:t>
            </a:r>
          </a:p>
          <a:p>
            <a:pPr marL="501650" lvl="0" indent="-342900" algn="l" rtl="0">
              <a:lnSpc>
                <a:spcPct val="150000"/>
              </a:lnSpc>
              <a:spcBef>
                <a:spcPts val="0"/>
              </a:spcBef>
              <a:spcAft>
                <a:spcPts val="0"/>
              </a:spcAft>
              <a:buClr>
                <a:srgbClr val="242424"/>
              </a:buClr>
              <a:buSzPts val="1100"/>
              <a:buFont typeface="Wingdings" panose="05000000000000000000" pitchFamily="2" charset="2"/>
              <a:buChar char="ü"/>
            </a:pP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Write each acknowledgement response like you heard an </a:t>
            </a:r>
            <a:r>
              <a:rPr lang="en-US" sz="2400" b="1" i="1" dirty="0">
                <a:solidFill>
                  <a:schemeClr val="bg1">
                    <a:lumMod val="95000"/>
                    <a:lumOff val="5000"/>
                  </a:schemeClr>
                </a:solidFill>
                <a:latin typeface="Times New Roman" panose="02020603050405020304" pitchFamily="18" charset="0"/>
                <a:cs typeface="Times New Roman" panose="02020603050405020304" pitchFamily="18" charset="0"/>
              </a:rPr>
              <a:t>inquiry</a:t>
            </a: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 not a </a:t>
            </a:r>
            <a:r>
              <a:rPr lang="en-US" sz="2400" b="1" i="1" dirty="0">
                <a:solidFill>
                  <a:schemeClr val="bg1">
                    <a:lumMod val="95000"/>
                    <a:lumOff val="5000"/>
                  </a:schemeClr>
                </a:solidFill>
                <a:latin typeface="Times New Roman" panose="02020603050405020304" pitchFamily="18" charset="0"/>
                <a:cs typeface="Times New Roman" panose="02020603050405020304" pitchFamily="18" charset="0"/>
              </a:rPr>
              <a:t>command</a:t>
            </a: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Responses to inquiries tend to work in both scenarios, but not the other way around.</a:t>
            </a:r>
          </a:p>
          <a:p>
            <a:pPr marL="501650" lvl="0" indent="-342900" algn="l" rtl="0">
              <a:lnSpc>
                <a:spcPct val="150000"/>
              </a:lnSpc>
              <a:spcBef>
                <a:spcPts val="0"/>
              </a:spcBef>
              <a:spcAft>
                <a:spcPts val="0"/>
              </a:spcAft>
              <a:buClr>
                <a:srgbClr val="242424"/>
              </a:buClr>
              <a:buSzPts val="1100"/>
              <a:buFont typeface="Wingdings" panose="05000000000000000000" pitchFamily="2" charset="2"/>
              <a:buChar char="ü"/>
            </a:pP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Test every response</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you write against both types of utterances and adjust accordingly.</a:t>
            </a:r>
          </a:p>
          <a:p>
            <a:pPr marL="0" indent="0">
              <a:buNone/>
            </a:pPr>
            <a:endParaRPr lang="en-IN" sz="3200" dirty="0">
              <a:solidFill>
                <a:schemeClr val="bg1">
                  <a:lumMod val="95000"/>
                  <a:lumOff val="5000"/>
                </a:schemeClr>
              </a:solidFill>
            </a:endParaRPr>
          </a:p>
        </p:txBody>
      </p:sp>
      <p:sp>
        <p:nvSpPr>
          <p:cNvPr id="3" name="Rectangle: Diagonal Corners Rounded 2">
            <a:extLst>
              <a:ext uri="{FF2B5EF4-FFF2-40B4-BE49-F238E27FC236}">
                <a16:creationId xmlns:a16="http://schemas.microsoft.com/office/drawing/2014/main" id="{B243950B-2257-5120-CAA3-CDBB1AEB5894}"/>
              </a:ext>
            </a:extLst>
          </p:cNvPr>
          <p:cNvSpPr/>
          <p:nvPr/>
        </p:nvSpPr>
        <p:spPr>
          <a:xfrm>
            <a:off x="465221" y="274507"/>
            <a:ext cx="11036968" cy="1243263"/>
          </a:xfrm>
          <a:prstGeom prst="round2DiagRect">
            <a:avLst/>
          </a:prstGeom>
          <a:solidFill>
            <a:schemeClr val="accent5">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300" b="1" dirty="0">
                <a:solidFill>
                  <a:schemeClr val="bg1">
                    <a:lumMod val="95000"/>
                    <a:lumOff val="5000"/>
                  </a:schemeClr>
                </a:solidFill>
                <a:latin typeface="Algerian" panose="04020705040A02060702" pitchFamily="82" charset="0"/>
                <a:cs typeface="Times New Roman" panose="02020603050405020304" pitchFamily="18" charset="0"/>
              </a:rPr>
              <a:t>To make your responses </a:t>
            </a:r>
            <a:r>
              <a:rPr lang="en-US" sz="3300" b="1" dirty="0" err="1">
                <a:solidFill>
                  <a:schemeClr val="bg1">
                    <a:lumMod val="95000"/>
                    <a:lumOff val="5000"/>
                  </a:schemeClr>
                </a:solidFill>
                <a:latin typeface="Algerian" panose="04020705040A02060702" pitchFamily="82" charset="0"/>
                <a:cs typeface="Times New Roman" panose="02020603050405020304" pitchFamily="18" charset="0"/>
              </a:rPr>
              <a:t>moRE</a:t>
            </a:r>
            <a:r>
              <a:rPr lang="en-US" sz="3300" b="1" dirty="0">
                <a:solidFill>
                  <a:schemeClr val="bg1">
                    <a:lumMod val="95000"/>
                    <a:lumOff val="5000"/>
                  </a:schemeClr>
                </a:solidFill>
                <a:latin typeface="Algerian" panose="04020705040A02060702" pitchFamily="82" charset="0"/>
                <a:cs typeface="Times New Roman" panose="02020603050405020304" pitchFamily="18" charset="0"/>
              </a:rPr>
              <a:t> and I recommend:</a:t>
            </a:r>
          </a:p>
        </p:txBody>
      </p:sp>
    </p:spTree>
    <p:extLst>
      <p:ext uri="{BB962C8B-B14F-4D97-AF65-F5344CB8AC3E}">
        <p14:creationId xmlns:p14="http://schemas.microsoft.com/office/powerpoint/2010/main" val="57516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64D2B5B6-D57C-E697-487B-87F03AD81D1D}"/>
              </a:ext>
            </a:extLst>
          </p:cNvPr>
          <p:cNvSpPr/>
          <p:nvPr/>
        </p:nvSpPr>
        <p:spPr>
          <a:xfrm>
            <a:off x="320842" y="1315453"/>
            <a:ext cx="11582400" cy="5305081"/>
          </a:xfrm>
          <a:prstGeom prst="roundRect">
            <a:avLst/>
          </a:prstGeom>
          <a:gradFill>
            <a:gsLst>
              <a:gs pos="93000">
                <a:srgbClr val="EEA4A0">
                  <a:alpha val="84000"/>
                </a:srgbClr>
              </a:gs>
              <a:gs pos="0">
                <a:schemeClr val="accent6">
                  <a:lumMod val="110000"/>
                  <a:satMod val="105000"/>
                  <a:tint val="67000"/>
                  <a:alpha val="3300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lvl="0" indent="-342900" algn="l" rtl="0">
              <a:spcBef>
                <a:spcPts val="0"/>
              </a:spcBef>
              <a:spcAft>
                <a:spcPts val="0"/>
              </a:spcAft>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The Chatbot will be integrated with a website that we were created at the time for submission. </a:t>
            </a:r>
          </a:p>
          <a:p>
            <a:pPr marL="342900" lvl="0" indent="-342900" algn="l" rtl="0">
              <a:spcBef>
                <a:spcPts val="1200"/>
              </a:spcBef>
              <a:spcAft>
                <a:spcPts val="0"/>
              </a:spcAft>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The Website that are integrated with the python program to create a Chatbot using Python Program</a:t>
            </a:r>
          </a:p>
          <a:p>
            <a:pPr marL="342900" lvl="0" indent="-342900" algn="l" rtl="0">
              <a:spcBef>
                <a:spcPts val="1200"/>
              </a:spcBef>
              <a:spcAft>
                <a:spcPts val="0"/>
              </a:spcAft>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Inserting the chatbot on your site couldn't be easier. Beneath the chatbot builder, there's a short code that you can use to insert the chatbot into a page or post on your WordPress site. You simply copy that code and paste it where you want the chatbot to appear on the page/post.</a:t>
            </a:r>
          </a:p>
          <a:p>
            <a:pPr marL="342900" lvl="0" indent="-342900" algn="l" rtl="0">
              <a:spcBef>
                <a:spcPts val="1200"/>
              </a:spcBef>
              <a:spcAft>
                <a:spcPts val="1200"/>
              </a:spcAft>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An integral is a function, of which a given function is the derivative. Integration is basically used to find the areas of the two-dimensional region and computing volumes of three-dimensional objects. </a:t>
            </a:r>
          </a:p>
        </p:txBody>
      </p:sp>
      <p:sp>
        <p:nvSpPr>
          <p:cNvPr id="50" name="TextBox 49">
            <a:extLst>
              <a:ext uri="{FF2B5EF4-FFF2-40B4-BE49-F238E27FC236}">
                <a16:creationId xmlns:a16="http://schemas.microsoft.com/office/drawing/2014/main" id="{719E9ED8-9495-C141-F87F-197F0FAE6599}"/>
              </a:ext>
            </a:extLst>
          </p:cNvPr>
          <p:cNvSpPr txBox="1"/>
          <p:nvPr/>
        </p:nvSpPr>
        <p:spPr>
          <a:xfrm>
            <a:off x="176463" y="173297"/>
            <a:ext cx="11903242" cy="1015663"/>
          </a:xfrm>
          <a:prstGeom prst="rect">
            <a:avLst/>
          </a:prstGeom>
          <a:noFill/>
        </p:spPr>
        <p:txBody>
          <a:bodyPr wrap="square">
            <a:spAutoFit/>
          </a:bodyPr>
          <a:lstStyle/>
          <a:p>
            <a:r>
              <a:rPr lang="en-US" sz="6000" b="1" dirty="0">
                <a:ln>
                  <a:solidFill>
                    <a:schemeClr val="bg1">
                      <a:alpha val="97000"/>
                    </a:schemeClr>
                  </a:solidFill>
                </a:ln>
                <a:solidFill>
                  <a:srgbClr val="FF0066"/>
                </a:solidFill>
                <a:latin typeface="Algerian" panose="04020705040A02060702" pitchFamily="82" charset="0"/>
              </a:rPr>
              <a:t>integration:</a:t>
            </a:r>
          </a:p>
        </p:txBody>
      </p:sp>
    </p:spTree>
    <p:extLst>
      <p:ext uri="{BB962C8B-B14F-4D97-AF65-F5344CB8AC3E}">
        <p14:creationId xmlns:p14="http://schemas.microsoft.com/office/powerpoint/2010/main" val="124818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F95CAD-1B06-76B6-4E99-29C17CC256F8}"/>
              </a:ext>
            </a:extLst>
          </p:cNvPr>
          <p:cNvSpPr/>
          <p:nvPr/>
        </p:nvSpPr>
        <p:spPr>
          <a:xfrm>
            <a:off x="593558" y="1345461"/>
            <a:ext cx="11004884" cy="5055685"/>
          </a:xfrm>
          <a:prstGeom prst="roundRect">
            <a:avLst/>
          </a:prstGeom>
          <a:gradFill>
            <a:gsLst>
              <a:gs pos="93000">
                <a:srgbClr val="EEA4A0">
                  <a:alpha val="84000"/>
                </a:srgbClr>
              </a:gs>
              <a:gs pos="0">
                <a:schemeClr val="accent6">
                  <a:lumMod val="110000"/>
                  <a:satMod val="105000"/>
                  <a:tint val="67000"/>
                  <a:alpha val="3300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lvl="0" indent="-342900" algn="l" rtl="0">
              <a:spcBef>
                <a:spcPts val="0"/>
              </a:spcBef>
              <a:spcAft>
                <a:spcPts val="0"/>
              </a:spcAft>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Conversational interfaces let you connect with customers at scale and 24/7. However, when they fail to deliver a great customer experience, they also do it at scale. Therefore, testing should be the key aspect of any chatbot development process. It helps evaluate your bot's performance in terms of accuracy, speed, and usefulness. It can also give hints on improving your bot's language and personality or which features to add or remove to streamline the flow.</a:t>
            </a:r>
          </a:p>
          <a:p>
            <a:pPr marL="342900" lvl="0" indent="-342900" algn="l" rtl="0">
              <a:spcBef>
                <a:spcPts val="1200"/>
              </a:spcBef>
              <a:spcAft>
                <a:spcPts val="0"/>
              </a:spcAft>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Additionally, chatbot testing lets you identify unforeseen issues. Underdeveloped scenarios, frequent fallback messages, or poorly displayed visuals spoil the user experience and negatively affect your chatbot adoption. </a:t>
            </a:r>
            <a:r>
              <a:rPr lang="en-US" sz="2200" b="1" dirty="0">
                <a:solidFill>
                  <a:schemeClr val="bg1"/>
                </a:solidFill>
                <a:uFill>
                  <a:noFill/>
                </a:u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73% of consumers</a:t>
            </a:r>
            <a:r>
              <a:rPr lang="en-US" sz="2200" b="1"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declare that if they had a bad user experience with a virtual assistant, they wouldn't use it again. Pre-launch testing can help you polish your chatbot and build user trust in your chatbot customer service.  </a:t>
            </a:r>
            <a:endParaRPr lang="en-US" sz="2200" dirty="0">
              <a:solidFill>
                <a:schemeClr val="bg1"/>
              </a:solidFill>
              <a:latin typeface="Times New Roman" panose="02020603050405020304" pitchFamily="18" charset="0"/>
              <a:ea typeface="Arial"/>
              <a:cs typeface="Times New Roman" panose="02020603050405020304" pitchFamily="18" charset="0"/>
              <a:sym typeface="Arial"/>
            </a:endParaRPr>
          </a:p>
          <a:p>
            <a:pPr marL="342900" lvl="0" indent="-342900" algn="l" rtl="0">
              <a:lnSpc>
                <a:spcPct val="95000"/>
              </a:lnSpc>
              <a:spcBef>
                <a:spcPts val="1700"/>
              </a:spcBef>
              <a:spcAft>
                <a:spcPts val="0"/>
              </a:spcAft>
              <a:buSzPts val="852"/>
              <a:buFont typeface="Wingdings" panose="05000000000000000000" pitchFamily="2" charset="2"/>
              <a:buChar char="Ø"/>
            </a:pPr>
            <a:endParaRPr lang="en-US" sz="2200" dirty="0">
              <a:solidFill>
                <a:schemeClr val="bg1"/>
              </a:solidFill>
              <a:latin typeface="Times New Roman" panose="02020603050405020304" pitchFamily="18" charset="0"/>
              <a:cs typeface="Times New Roman" panose="02020603050405020304" pitchFamily="18" charset="0"/>
            </a:endParaRPr>
          </a:p>
          <a:p>
            <a:pPr marL="342900" lvl="0" indent="-342900" algn="l" rtl="0">
              <a:lnSpc>
                <a:spcPct val="95000"/>
              </a:lnSpc>
              <a:spcBef>
                <a:spcPts val="0"/>
              </a:spcBef>
              <a:spcAft>
                <a:spcPts val="1200"/>
              </a:spcAft>
              <a:buSzPts val="852"/>
              <a:buFont typeface="Wingdings" panose="05000000000000000000" pitchFamily="2" charset="2"/>
              <a:buChar char="Ø"/>
            </a:pP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763BD1-EBBC-7599-21FB-895820409B60}"/>
              </a:ext>
            </a:extLst>
          </p:cNvPr>
          <p:cNvSpPr txBox="1"/>
          <p:nvPr/>
        </p:nvSpPr>
        <p:spPr>
          <a:xfrm>
            <a:off x="593558" y="237465"/>
            <a:ext cx="11277600" cy="1107996"/>
          </a:xfrm>
          <a:prstGeom prst="rect">
            <a:avLst/>
          </a:prstGeom>
          <a:noFill/>
        </p:spPr>
        <p:txBody>
          <a:bodyPr wrap="square">
            <a:spAutoFit/>
          </a:bodyPr>
          <a:lstStyle/>
          <a:p>
            <a:r>
              <a:rPr lang="en-US" sz="6600" b="1" dirty="0">
                <a:ln>
                  <a:solidFill>
                    <a:schemeClr val="bg1">
                      <a:alpha val="97000"/>
                    </a:schemeClr>
                  </a:solidFill>
                </a:ln>
                <a:solidFill>
                  <a:srgbClr val="FF0066"/>
                </a:solidFill>
                <a:latin typeface="Algerian" panose="04020705040A02060702" pitchFamily="82" charset="0"/>
              </a:rPr>
              <a:t>Testing &amp; improvement:</a:t>
            </a:r>
          </a:p>
        </p:txBody>
      </p:sp>
    </p:spTree>
    <p:extLst>
      <p:ext uri="{BB962C8B-B14F-4D97-AF65-F5344CB8AC3E}">
        <p14:creationId xmlns:p14="http://schemas.microsoft.com/office/powerpoint/2010/main" val="69676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92500" lnSpcReduction="20000"/>
          </a:bodyPr>
          <a:lstStyle/>
          <a:p>
            <a:pPr algn="l"/>
            <a:r>
              <a:rPr lang="en-US" b="1" dirty="0">
                <a:ln>
                  <a:solidFill>
                    <a:schemeClr val="bg1">
                      <a:alpha val="97000"/>
                    </a:schemeClr>
                  </a:solidFill>
                </a:ln>
                <a:solidFill>
                  <a:srgbClr val="FF0066"/>
                </a:solidFill>
                <a:latin typeface="Algerian" panose="04020705040A02060702" pitchFamily="82" charset="0"/>
              </a:rPr>
              <a:t>Improvement of chatbot:</a:t>
            </a:r>
            <a:endParaRPr lang="en-US" sz="5400" b="1" dirty="0">
              <a:ln>
                <a:solidFill>
                  <a:schemeClr val="bg1">
                    <a:alpha val="97000"/>
                  </a:schemeClr>
                </a:solidFill>
              </a:ln>
              <a:solidFill>
                <a:srgbClr val="FF0066"/>
              </a:solidFill>
              <a:latin typeface="Algerian" panose="04020705040A02060702" pitchFamily="82" charset="0"/>
            </a:endParaRPr>
          </a:p>
        </p:txBody>
      </p:sp>
      <p:grpSp>
        <p:nvGrpSpPr>
          <p:cNvPr id="3" name="Group 226">
            <a:extLst>
              <a:ext uri="{FF2B5EF4-FFF2-40B4-BE49-F238E27FC236}">
                <a16:creationId xmlns:a16="http://schemas.microsoft.com/office/drawing/2014/main" id="{5F75A859-0B57-4E0B-8D3B-E5658F1DE14A}"/>
              </a:ext>
            </a:extLst>
          </p:cNvPr>
          <p:cNvGrpSpPr/>
          <p:nvPr/>
        </p:nvGrpSpPr>
        <p:grpSpPr>
          <a:xfrm>
            <a:off x="3493031" y="2269507"/>
            <a:ext cx="4072440" cy="3970421"/>
            <a:chOff x="3839237" y="274759"/>
            <a:chExt cx="2349601" cy="2330166"/>
          </a:xfrm>
          <a:solidFill>
            <a:schemeClr val="bg1"/>
          </a:solidFill>
        </p:grpSpPr>
        <p:sp>
          <p:nvSpPr>
            <p:cNvPr id="4" name="Freeform: Shape 35">
              <a:extLst>
                <a:ext uri="{FF2B5EF4-FFF2-40B4-BE49-F238E27FC236}">
                  <a16:creationId xmlns:a16="http://schemas.microsoft.com/office/drawing/2014/main" id="{9EFF2AE0-2924-4E4D-A90E-8B850B9E7944}"/>
                </a:ext>
              </a:extLst>
            </p:cNvPr>
            <p:cNvSpPr/>
            <p:nvPr/>
          </p:nvSpPr>
          <p:spPr>
            <a:xfrm>
              <a:off x="4587317" y="274759"/>
              <a:ext cx="1470583" cy="1121019"/>
            </a:xfrm>
            <a:custGeom>
              <a:avLst/>
              <a:gdLst>
                <a:gd name="connsiteX0" fmla="*/ 438874 w 1470583"/>
                <a:gd name="connsiteY0" fmla="*/ 0 h 1121019"/>
                <a:gd name="connsiteX1" fmla="*/ 1424592 w 1470583"/>
                <a:gd name="connsiteY1" fmla="*/ 586675 h 1121019"/>
                <a:gd name="connsiteX2" fmla="*/ 1470583 w 1470583"/>
                <a:gd name="connsiteY2" fmla="*/ 682145 h 1121019"/>
                <a:gd name="connsiteX3" fmla="*/ 1031709 w 1470583"/>
                <a:gd name="connsiteY3" fmla="*/ 1121019 h 1121019"/>
                <a:gd name="connsiteX4" fmla="*/ 0 w 1470583"/>
                <a:gd name="connsiteY4" fmla="*/ 89311 h 1121019"/>
                <a:gd name="connsiteX5" fmla="*/ 2523 w 1470583"/>
                <a:gd name="connsiteY5" fmla="*/ 88095 h 1121019"/>
                <a:gd name="connsiteX6" fmla="*/ 438874 w 1470583"/>
                <a:gd name="connsiteY6" fmla="*/ 0 h 11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583" h="1121019">
                  <a:moveTo>
                    <a:pt x="438874" y="0"/>
                  </a:moveTo>
                  <a:cubicBezTo>
                    <a:pt x="864521" y="0"/>
                    <a:pt x="1234760" y="237225"/>
                    <a:pt x="1424592" y="586675"/>
                  </a:cubicBezTo>
                  <a:lnTo>
                    <a:pt x="1470583" y="682145"/>
                  </a:lnTo>
                  <a:lnTo>
                    <a:pt x="1031709" y="1121019"/>
                  </a:lnTo>
                  <a:lnTo>
                    <a:pt x="0" y="89311"/>
                  </a:lnTo>
                  <a:lnTo>
                    <a:pt x="2523" y="88095"/>
                  </a:lnTo>
                  <a:cubicBezTo>
                    <a:pt x="136640" y="31369"/>
                    <a:pt x="284094" y="0"/>
                    <a:pt x="4388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36">
              <a:extLst>
                <a:ext uri="{FF2B5EF4-FFF2-40B4-BE49-F238E27FC236}">
                  <a16:creationId xmlns:a16="http://schemas.microsoft.com/office/drawing/2014/main" id="{0D9F6967-BE51-4D85-9654-E306945CFFDB}"/>
                </a:ext>
              </a:extLst>
            </p:cNvPr>
            <p:cNvSpPr/>
            <p:nvPr/>
          </p:nvSpPr>
          <p:spPr>
            <a:xfrm rot="5400000">
              <a:off x="4893037" y="1180771"/>
              <a:ext cx="1470583" cy="1121019"/>
            </a:xfrm>
            <a:custGeom>
              <a:avLst/>
              <a:gdLst>
                <a:gd name="connsiteX0" fmla="*/ 438874 w 1470583"/>
                <a:gd name="connsiteY0" fmla="*/ 0 h 1121019"/>
                <a:gd name="connsiteX1" fmla="*/ 1424592 w 1470583"/>
                <a:gd name="connsiteY1" fmla="*/ 586675 h 1121019"/>
                <a:gd name="connsiteX2" fmla="*/ 1470583 w 1470583"/>
                <a:gd name="connsiteY2" fmla="*/ 682145 h 1121019"/>
                <a:gd name="connsiteX3" fmla="*/ 1031709 w 1470583"/>
                <a:gd name="connsiteY3" fmla="*/ 1121019 h 1121019"/>
                <a:gd name="connsiteX4" fmla="*/ 0 w 1470583"/>
                <a:gd name="connsiteY4" fmla="*/ 89311 h 1121019"/>
                <a:gd name="connsiteX5" fmla="*/ 2523 w 1470583"/>
                <a:gd name="connsiteY5" fmla="*/ 88095 h 1121019"/>
                <a:gd name="connsiteX6" fmla="*/ 438874 w 1470583"/>
                <a:gd name="connsiteY6" fmla="*/ 0 h 11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583" h="1121019">
                  <a:moveTo>
                    <a:pt x="438874" y="0"/>
                  </a:moveTo>
                  <a:cubicBezTo>
                    <a:pt x="864521" y="0"/>
                    <a:pt x="1234760" y="237225"/>
                    <a:pt x="1424592" y="586675"/>
                  </a:cubicBezTo>
                  <a:lnTo>
                    <a:pt x="1470583" y="682145"/>
                  </a:lnTo>
                  <a:lnTo>
                    <a:pt x="1031709" y="1121019"/>
                  </a:lnTo>
                  <a:lnTo>
                    <a:pt x="0" y="89311"/>
                  </a:lnTo>
                  <a:lnTo>
                    <a:pt x="2523" y="88095"/>
                  </a:lnTo>
                  <a:cubicBezTo>
                    <a:pt x="136640" y="31369"/>
                    <a:pt x="284094" y="0"/>
                    <a:pt x="43887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37">
              <a:extLst>
                <a:ext uri="{FF2B5EF4-FFF2-40B4-BE49-F238E27FC236}">
                  <a16:creationId xmlns:a16="http://schemas.microsoft.com/office/drawing/2014/main" id="{24B64619-7A9D-4F9A-A075-ABF6C3DA0EB2}"/>
                </a:ext>
              </a:extLst>
            </p:cNvPr>
            <p:cNvSpPr/>
            <p:nvPr/>
          </p:nvSpPr>
          <p:spPr>
            <a:xfrm rot="10800000">
              <a:off x="3972115" y="1483906"/>
              <a:ext cx="1470583" cy="1121019"/>
            </a:xfrm>
            <a:custGeom>
              <a:avLst/>
              <a:gdLst>
                <a:gd name="connsiteX0" fmla="*/ 438874 w 1470583"/>
                <a:gd name="connsiteY0" fmla="*/ 0 h 1121019"/>
                <a:gd name="connsiteX1" fmla="*/ 1424592 w 1470583"/>
                <a:gd name="connsiteY1" fmla="*/ 586675 h 1121019"/>
                <a:gd name="connsiteX2" fmla="*/ 1470583 w 1470583"/>
                <a:gd name="connsiteY2" fmla="*/ 682145 h 1121019"/>
                <a:gd name="connsiteX3" fmla="*/ 1031709 w 1470583"/>
                <a:gd name="connsiteY3" fmla="*/ 1121019 h 1121019"/>
                <a:gd name="connsiteX4" fmla="*/ 0 w 1470583"/>
                <a:gd name="connsiteY4" fmla="*/ 89311 h 1121019"/>
                <a:gd name="connsiteX5" fmla="*/ 2523 w 1470583"/>
                <a:gd name="connsiteY5" fmla="*/ 88095 h 1121019"/>
                <a:gd name="connsiteX6" fmla="*/ 438874 w 1470583"/>
                <a:gd name="connsiteY6" fmla="*/ 0 h 11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583" h="1121019">
                  <a:moveTo>
                    <a:pt x="438874" y="0"/>
                  </a:moveTo>
                  <a:cubicBezTo>
                    <a:pt x="864521" y="0"/>
                    <a:pt x="1234760" y="237225"/>
                    <a:pt x="1424592" y="586675"/>
                  </a:cubicBezTo>
                  <a:lnTo>
                    <a:pt x="1470583" y="682145"/>
                  </a:lnTo>
                  <a:lnTo>
                    <a:pt x="1031709" y="1121019"/>
                  </a:lnTo>
                  <a:lnTo>
                    <a:pt x="0" y="89311"/>
                  </a:lnTo>
                  <a:lnTo>
                    <a:pt x="2523" y="88095"/>
                  </a:lnTo>
                  <a:cubicBezTo>
                    <a:pt x="136640" y="31369"/>
                    <a:pt x="284094" y="0"/>
                    <a:pt x="43887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38">
              <a:extLst>
                <a:ext uri="{FF2B5EF4-FFF2-40B4-BE49-F238E27FC236}">
                  <a16:creationId xmlns:a16="http://schemas.microsoft.com/office/drawing/2014/main" id="{A59F33C6-5925-4BB3-8520-D31D49502116}"/>
                </a:ext>
              </a:extLst>
            </p:cNvPr>
            <p:cNvSpPr/>
            <p:nvPr/>
          </p:nvSpPr>
          <p:spPr>
            <a:xfrm rot="16200000">
              <a:off x="3664455" y="577894"/>
              <a:ext cx="1470583" cy="1121019"/>
            </a:xfrm>
            <a:custGeom>
              <a:avLst/>
              <a:gdLst>
                <a:gd name="connsiteX0" fmla="*/ 438874 w 1470583"/>
                <a:gd name="connsiteY0" fmla="*/ 0 h 1121019"/>
                <a:gd name="connsiteX1" fmla="*/ 1424592 w 1470583"/>
                <a:gd name="connsiteY1" fmla="*/ 586675 h 1121019"/>
                <a:gd name="connsiteX2" fmla="*/ 1470583 w 1470583"/>
                <a:gd name="connsiteY2" fmla="*/ 682145 h 1121019"/>
                <a:gd name="connsiteX3" fmla="*/ 1031709 w 1470583"/>
                <a:gd name="connsiteY3" fmla="*/ 1121019 h 1121019"/>
                <a:gd name="connsiteX4" fmla="*/ 0 w 1470583"/>
                <a:gd name="connsiteY4" fmla="*/ 89311 h 1121019"/>
                <a:gd name="connsiteX5" fmla="*/ 2523 w 1470583"/>
                <a:gd name="connsiteY5" fmla="*/ 88095 h 1121019"/>
                <a:gd name="connsiteX6" fmla="*/ 438874 w 1470583"/>
                <a:gd name="connsiteY6" fmla="*/ 0 h 11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583" h="1121019">
                  <a:moveTo>
                    <a:pt x="438874" y="0"/>
                  </a:moveTo>
                  <a:cubicBezTo>
                    <a:pt x="864521" y="0"/>
                    <a:pt x="1234760" y="237225"/>
                    <a:pt x="1424592" y="586675"/>
                  </a:cubicBezTo>
                  <a:lnTo>
                    <a:pt x="1470583" y="682145"/>
                  </a:lnTo>
                  <a:lnTo>
                    <a:pt x="1031709" y="1121019"/>
                  </a:lnTo>
                  <a:lnTo>
                    <a:pt x="0" y="89311"/>
                  </a:lnTo>
                  <a:lnTo>
                    <a:pt x="2523" y="88095"/>
                  </a:lnTo>
                  <a:cubicBezTo>
                    <a:pt x="136640" y="31369"/>
                    <a:pt x="284094" y="0"/>
                    <a:pt x="43887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ounded Rectangle 5">
            <a:extLst>
              <a:ext uri="{FF2B5EF4-FFF2-40B4-BE49-F238E27FC236}">
                <a16:creationId xmlns:a16="http://schemas.microsoft.com/office/drawing/2014/main" id="{804E873B-6A0B-44D8-90E0-4BDC4073E683}"/>
              </a:ext>
            </a:extLst>
          </p:cNvPr>
          <p:cNvSpPr/>
          <p:nvPr/>
        </p:nvSpPr>
        <p:spPr>
          <a:xfrm flipH="1">
            <a:off x="6371502" y="5244571"/>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10" name="Teardrop 1">
            <a:extLst>
              <a:ext uri="{FF2B5EF4-FFF2-40B4-BE49-F238E27FC236}">
                <a16:creationId xmlns:a16="http://schemas.microsoft.com/office/drawing/2014/main" id="{D78A9826-E1AF-4FB6-8E84-6FFB8D3B5DFD}"/>
              </a:ext>
            </a:extLst>
          </p:cNvPr>
          <p:cNvSpPr/>
          <p:nvPr/>
        </p:nvSpPr>
        <p:spPr>
          <a:xfrm rot="18805991">
            <a:off x="6405583" y="3445899"/>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13" name="TextBox 12">
            <a:extLst>
              <a:ext uri="{FF2B5EF4-FFF2-40B4-BE49-F238E27FC236}">
                <a16:creationId xmlns:a16="http://schemas.microsoft.com/office/drawing/2014/main" id="{3BB3C5FE-19EC-4112-8570-A763F83AFA61}"/>
              </a:ext>
            </a:extLst>
          </p:cNvPr>
          <p:cNvSpPr txBox="1"/>
          <p:nvPr/>
        </p:nvSpPr>
        <p:spPr>
          <a:xfrm>
            <a:off x="5317055" y="2652106"/>
            <a:ext cx="1479397" cy="523220"/>
          </a:xfrm>
          <a:prstGeom prst="rect">
            <a:avLst/>
          </a:prstGeom>
          <a:noFill/>
        </p:spPr>
        <p:txBody>
          <a:bodyPr wrap="square" lIns="108000" rIns="108000" rtlCol="0">
            <a:spAutoFit/>
          </a:bodyPr>
          <a:lstStyle/>
          <a:p>
            <a:pPr algn="ctr"/>
            <a:r>
              <a:rPr lang="en-GB" altLang="ko-KR" sz="1400" b="1" dirty="0">
                <a:solidFill>
                  <a:schemeClr val="bg1"/>
                </a:solidFill>
                <a:latin typeface="Times New Roman" panose="02020603050405020304" pitchFamily="18" charset="0"/>
                <a:cs typeface="Times New Roman" panose="02020603050405020304" pitchFamily="18" charset="0"/>
              </a:rPr>
              <a:t>Monitor success metrics</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2E09A20-D486-4E32-AB16-434D5A1922E7}"/>
              </a:ext>
            </a:extLst>
          </p:cNvPr>
          <p:cNvSpPr txBox="1"/>
          <p:nvPr/>
        </p:nvSpPr>
        <p:spPr>
          <a:xfrm>
            <a:off x="6231489" y="4422062"/>
            <a:ext cx="1374719" cy="523220"/>
          </a:xfrm>
          <a:prstGeom prst="rect">
            <a:avLst/>
          </a:prstGeom>
          <a:noFill/>
        </p:spPr>
        <p:txBody>
          <a:bodyPr wrap="square" lIns="108000" rIns="108000" rtlCol="0">
            <a:spAutoFit/>
          </a:bodyPr>
          <a:lstStyle/>
          <a:p>
            <a:pPr algn="ctr"/>
            <a:r>
              <a:rPr lang="en-GB" altLang="ko-KR" sz="1400" b="1" dirty="0">
                <a:solidFill>
                  <a:schemeClr val="bg1"/>
                </a:solidFill>
                <a:latin typeface="Times New Roman" panose="02020603050405020304" pitchFamily="18" charset="0"/>
                <a:cs typeface="Times New Roman" panose="02020603050405020304" pitchFamily="18" charset="0"/>
              </a:rPr>
              <a:t>Collect Chat Transcripts</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2AAC9B4-33A8-405E-9876-72E52562E06D}"/>
              </a:ext>
            </a:extLst>
          </p:cNvPr>
          <p:cNvSpPr txBox="1"/>
          <p:nvPr/>
        </p:nvSpPr>
        <p:spPr>
          <a:xfrm>
            <a:off x="3827684" y="4882908"/>
            <a:ext cx="1354854" cy="523220"/>
          </a:xfrm>
          <a:prstGeom prst="rect">
            <a:avLst/>
          </a:prstGeom>
          <a:noFill/>
        </p:spPr>
        <p:txBody>
          <a:bodyPr wrap="square" lIns="108000" rIns="108000" rtlCol="0">
            <a:spAutoFit/>
          </a:bodyPr>
          <a:lstStyle/>
          <a:p>
            <a:pPr algn="ctr"/>
            <a:r>
              <a:rPr lang="en-GB" altLang="ko-KR" sz="1400" b="1" dirty="0">
                <a:solidFill>
                  <a:schemeClr val="bg1"/>
                </a:solidFill>
                <a:latin typeface="Times New Roman" panose="02020603050405020304" pitchFamily="18" charset="0"/>
                <a:cs typeface="Times New Roman" panose="02020603050405020304" pitchFamily="18" charset="0"/>
              </a:rPr>
              <a:t>Post-Chat Surveys</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C4C8C0C-D950-4094-BEB1-0C6F441E44EC}"/>
              </a:ext>
            </a:extLst>
          </p:cNvPr>
          <p:cNvSpPr txBox="1"/>
          <p:nvPr/>
        </p:nvSpPr>
        <p:spPr>
          <a:xfrm>
            <a:off x="3865284" y="3092614"/>
            <a:ext cx="1279654" cy="523220"/>
          </a:xfrm>
          <a:prstGeom prst="rect">
            <a:avLst/>
          </a:prstGeom>
          <a:noFill/>
        </p:spPr>
        <p:txBody>
          <a:bodyPr wrap="square" lIns="108000" rIns="108000" rtlCol="0">
            <a:spAutoFit/>
          </a:bodyPr>
          <a:lstStyle/>
          <a:p>
            <a:pPr algn="ctr"/>
            <a:r>
              <a:rPr lang="en-GB" altLang="ko-KR" sz="1400" b="1" dirty="0">
                <a:solidFill>
                  <a:schemeClr val="bg1"/>
                </a:solidFill>
                <a:latin typeface="Times New Roman" panose="02020603050405020304" pitchFamily="18" charset="0"/>
                <a:cs typeface="Times New Roman" panose="02020603050405020304" pitchFamily="18" charset="0"/>
              </a:rPr>
              <a:t>Make the Bot more Human</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44884DB2-71D9-F93C-19AD-4F83A28D5447}"/>
              </a:ext>
            </a:extLst>
          </p:cNvPr>
          <p:cNvSpPr txBox="1"/>
          <p:nvPr/>
        </p:nvSpPr>
        <p:spPr>
          <a:xfrm>
            <a:off x="914399" y="1212800"/>
            <a:ext cx="10323096" cy="923330"/>
          </a:xfrm>
          <a:prstGeom prst="rect">
            <a:avLst/>
          </a:prstGeom>
          <a:noFill/>
        </p:spPr>
        <p:txBody>
          <a:bodyPr wrap="square">
            <a:spAutoFit/>
          </a:bodyPr>
          <a:lstStyle/>
          <a:p>
            <a:r>
              <a:rPr lang="en" dirty="0">
                <a:latin typeface="Times New Roman" panose="02020603050405020304" pitchFamily="18" charset="0"/>
                <a:cs typeface="Times New Roman" panose="02020603050405020304" pitchFamily="18" charset="0"/>
              </a:rPr>
              <a:t>Identifying the bot’s weak spots and optimizing it is the key to improving your bot. You can get a sense of customer satisfaction by seeing what percentage of overall chats are positive, neutral or negative. Depending on your chatbot’s architecture, you should retrain the bot to learn how to overcome its weak spots.</a:t>
            </a:r>
            <a:endParaRPr lang="en-US" dirty="0"/>
          </a:p>
        </p:txBody>
      </p:sp>
      <p:sp>
        <p:nvSpPr>
          <p:cNvPr id="31" name="Donut 24">
            <a:extLst>
              <a:ext uri="{FF2B5EF4-FFF2-40B4-BE49-F238E27FC236}">
                <a16:creationId xmlns:a16="http://schemas.microsoft.com/office/drawing/2014/main" id="{3C78D369-8392-F0A1-8F0D-91CE8121D3FA}"/>
              </a:ext>
            </a:extLst>
          </p:cNvPr>
          <p:cNvSpPr/>
          <p:nvPr/>
        </p:nvSpPr>
        <p:spPr>
          <a:xfrm>
            <a:off x="3796397" y="3849890"/>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2" name="Rectangle 30">
            <a:extLst>
              <a:ext uri="{FF2B5EF4-FFF2-40B4-BE49-F238E27FC236}">
                <a16:creationId xmlns:a16="http://schemas.microsoft.com/office/drawing/2014/main" id="{B91F5FAA-123D-7D06-EF25-DB22AF2FC33B}"/>
              </a:ext>
            </a:extLst>
          </p:cNvPr>
          <p:cNvSpPr/>
          <p:nvPr/>
        </p:nvSpPr>
        <p:spPr>
          <a:xfrm>
            <a:off x="5142266" y="5645200"/>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3" name="Group 32">
            <a:extLst>
              <a:ext uri="{FF2B5EF4-FFF2-40B4-BE49-F238E27FC236}">
                <a16:creationId xmlns:a16="http://schemas.microsoft.com/office/drawing/2014/main" id="{021EC4AA-08EF-FE93-7517-4989F8ABB6A2}"/>
              </a:ext>
            </a:extLst>
          </p:cNvPr>
          <p:cNvGrpSpPr/>
          <p:nvPr/>
        </p:nvGrpSpPr>
        <p:grpSpPr>
          <a:xfrm>
            <a:off x="4984860" y="3382089"/>
            <a:ext cx="1286065" cy="1608482"/>
            <a:chOff x="5369718" y="2683668"/>
            <a:chExt cx="1452563" cy="1595377"/>
          </a:xfrm>
        </p:grpSpPr>
        <p:sp>
          <p:nvSpPr>
            <p:cNvPr id="34" name="Freeform: Shape 33">
              <a:extLst>
                <a:ext uri="{FF2B5EF4-FFF2-40B4-BE49-F238E27FC236}">
                  <a16:creationId xmlns:a16="http://schemas.microsoft.com/office/drawing/2014/main" id="{807EADF0-1BC1-44FE-4409-8CCF102DF17C}"/>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9DA7AF6-B0D7-0A0A-AB60-3CF5CB08A3DF}"/>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4481F42-6E2F-ECB3-B48A-1CE98120894E}"/>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3384574-B3E3-5A92-B6D7-026338897659}"/>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F848FA3-1723-CFB8-22A5-37A2628E622C}"/>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D5DDEAF-D9F5-25F2-6711-A10C515EEBFB}"/>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3D50F2E-3F2E-B142-C4BC-4B8A37384F5A}"/>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1FA34EA-11C6-F191-9268-CA6DAFC1F50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619B122-2728-3D72-0961-4F2ADB30DC41}"/>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8B1AFF1-7E68-FCB6-1C03-277E519EF88D}"/>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CBBACE3-CBE5-D51C-7C46-8E59244D0E04}"/>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51F0613-635C-FE9C-C238-E084FA19FC02}"/>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2715DDE-E0C4-B9DC-4FB8-819BDAA12321}"/>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4C4113E-996A-45A1-700D-796CF3DF96A5}"/>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DB7FC6B-7E39-CAC9-C8D8-67F5AEBCB0EB}"/>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4E92CD8-2E71-AB89-067F-4C6E18B6EDA6}"/>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7429402-9957-52C1-4E53-77F4FAE29004}"/>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207C7BC-8F8B-480A-BF98-6C103661DDCA}"/>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1419612-2F4F-3398-8C8D-3934B56203F3}"/>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D8404B4-BF03-8C18-6E5F-22217F417D2E}"/>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D440461-8980-880A-6042-BFDB95CE330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3C16C87-1EF3-347D-107B-F209553E586D}"/>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C907E0E-5766-9F28-4090-7E1F3D7BC09D}"/>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DFFB94F-D6C8-F22A-592C-44535335F65D}"/>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9C77B82B-A50D-3B1F-6CFA-4C0FEA10AB07}"/>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175EFD4-076E-DA49-40DB-3A55B8132255}"/>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09782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495" y="1584514"/>
            <a:ext cx="11069051" cy="4599718"/>
          </a:xfrm>
        </p:spPr>
        <p:txBody>
          <a:bodyPr>
            <a:noAutofit/>
          </a:bodyPr>
          <a:lstStyle/>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In conclusion, chatbots are powerful tools that enhance user experiences, streamline processes, and provide valuable insights. Whether you're creating a simple rule-based chatbot or a sophisticated AI-driven one, Python offers a wide range of tools and libraries to get you started. Remember that successful chatbot development is an iterative process that involves continuous learning, testing, and improvement.</a:t>
            </a:r>
          </a:p>
          <a:p>
            <a:pPr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 hope this presentation has provided you with a solid foundation for creating your own chatbots in Python. Feel free to ask any questions you may have.</a:t>
            </a:r>
          </a:p>
        </p:txBody>
      </p:sp>
      <p:sp>
        <p:nvSpPr>
          <p:cNvPr id="2" name="TextBox 1"/>
          <p:cNvSpPr txBox="1"/>
          <p:nvPr/>
        </p:nvSpPr>
        <p:spPr>
          <a:xfrm>
            <a:off x="3464416" y="476518"/>
            <a:ext cx="5950040" cy="1107996"/>
          </a:xfrm>
          <a:prstGeom prst="rect">
            <a:avLst/>
          </a:prstGeom>
          <a:noFill/>
        </p:spPr>
        <p:txBody>
          <a:bodyPr wrap="square" rtlCol="0">
            <a:spAutoFit/>
          </a:bodyPr>
          <a:lstStyle/>
          <a:p>
            <a:r>
              <a:rPr lang="en-US" sz="6600" b="1" dirty="0">
                <a:ln>
                  <a:solidFill>
                    <a:schemeClr val="bg1">
                      <a:alpha val="97000"/>
                    </a:schemeClr>
                  </a:solidFill>
                </a:ln>
                <a:solidFill>
                  <a:srgbClr val="FF0066"/>
                </a:solidFill>
                <a:latin typeface="Algerian" panose="04020705040A02060702" pitchFamily="82" charset="0"/>
              </a:rPr>
              <a:t>CONCLUSION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40000"/>
            <a:lumOff val="6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5938D5-B651-2BEC-0DEB-7191203F9B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7652" y="147484"/>
            <a:ext cx="11926529" cy="6538451"/>
          </a:xfrm>
          <a:prstGeom prst="rect">
            <a:avLst/>
          </a:prstGeom>
          <a:noFill/>
        </p:spPr>
      </p:pic>
      <p:sp>
        <p:nvSpPr>
          <p:cNvPr id="10" name="Rectangle 9">
            <a:extLst>
              <a:ext uri="{FF2B5EF4-FFF2-40B4-BE49-F238E27FC236}">
                <a16:creationId xmlns:a16="http://schemas.microsoft.com/office/drawing/2014/main" id="{E208A09B-A630-E3BC-2B3E-4B035ED51739}"/>
              </a:ext>
            </a:extLst>
          </p:cNvPr>
          <p:cNvSpPr/>
          <p:nvPr/>
        </p:nvSpPr>
        <p:spPr>
          <a:xfrm>
            <a:off x="3137558" y="2297082"/>
            <a:ext cx="6635705" cy="1446550"/>
          </a:xfrm>
          <a:prstGeom prst="rect">
            <a:avLst/>
          </a:prstGeom>
          <a:noFill/>
        </p:spPr>
        <p:txBody>
          <a:bodyPr wrap="square" lIns="91440" tIns="45720" rIns="91440" bIns="45720">
            <a:spAutoFit/>
            <a:scene3d>
              <a:camera prst="orthographicFront"/>
              <a:lightRig rig="threePt" dir="t"/>
            </a:scene3d>
            <a:sp3d extrusionH="57150">
              <a:bevelT w="50800" h="38100" prst="riblet"/>
            </a:sp3d>
          </a:bodyPr>
          <a:lstStyle/>
          <a:p>
            <a:pPr algn="ctr"/>
            <a:r>
              <a:rPr lang="en-US" sz="8800" b="1" cap="none" spc="0" dirty="0">
                <a:ln w="12700">
                  <a:solidFill>
                    <a:srgbClr val="FF0066"/>
                  </a:solidFill>
                  <a:prstDash val="solid"/>
                </a:ln>
                <a:solidFill>
                  <a:schemeClr val="bg1"/>
                </a:solidFill>
                <a:effectLst>
                  <a:glow rad="228600">
                    <a:schemeClr val="accent1">
                      <a:satMod val="175000"/>
                      <a:alpha val="40000"/>
                    </a:schemeClr>
                  </a:glow>
                  <a:outerShdw dist="38100" dir="2640000" algn="bl" rotWithShape="0">
                    <a:schemeClr val="accent1"/>
                  </a:outerShdw>
                  <a:reflection blurRad="6350" stA="60000" endA="900" endPos="60000" dist="60007" dir="5400000" sy="-100000" algn="bl" rotWithShape="0"/>
                </a:effectLst>
                <a:latin typeface="Algerian" panose="04020705040A02060702" pitchFamily="82" charset="0"/>
              </a:rPr>
              <a:t>THANK YOU</a:t>
            </a:r>
          </a:p>
        </p:txBody>
      </p:sp>
    </p:spTree>
    <p:extLst>
      <p:ext uri="{BB962C8B-B14F-4D97-AF65-F5344CB8AC3E}">
        <p14:creationId xmlns:p14="http://schemas.microsoft.com/office/powerpoint/2010/main" val="3585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29" y="11480"/>
            <a:ext cx="6503833" cy="6703454"/>
          </a:xfrm>
          <a:prstGeom prst="rect">
            <a:avLst/>
          </a:prstGeom>
          <a:noFill/>
          <a:ln>
            <a:noFill/>
          </a:ln>
          <a:effectLst>
            <a:glow rad="2667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23515" y="5533691"/>
            <a:ext cx="914400" cy="914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06</a:t>
            </a:r>
          </a:p>
        </p:txBody>
      </p:sp>
      <p:sp>
        <p:nvSpPr>
          <p:cNvPr id="11" name="Oval 10"/>
          <p:cNvSpPr/>
          <p:nvPr/>
        </p:nvSpPr>
        <p:spPr>
          <a:xfrm>
            <a:off x="4623515" y="1318290"/>
            <a:ext cx="914400" cy="914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a:t>
            </a:r>
          </a:p>
        </p:txBody>
      </p:sp>
      <p:sp>
        <p:nvSpPr>
          <p:cNvPr id="12" name="Oval 11"/>
          <p:cNvSpPr/>
          <p:nvPr/>
        </p:nvSpPr>
        <p:spPr>
          <a:xfrm>
            <a:off x="4623515" y="4543838"/>
            <a:ext cx="914400" cy="914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05</a:t>
            </a:r>
          </a:p>
        </p:txBody>
      </p:sp>
      <p:sp>
        <p:nvSpPr>
          <p:cNvPr id="13" name="Oval 12"/>
          <p:cNvSpPr/>
          <p:nvPr/>
        </p:nvSpPr>
        <p:spPr>
          <a:xfrm>
            <a:off x="4623515" y="3447087"/>
            <a:ext cx="914400" cy="914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04</a:t>
            </a:r>
          </a:p>
        </p:txBody>
      </p:sp>
      <p:sp>
        <p:nvSpPr>
          <p:cNvPr id="14" name="Oval 13"/>
          <p:cNvSpPr/>
          <p:nvPr/>
        </p:nvSpPr>
        <p:spPr>
          <a:xfrm>
            <a:off x="4623515" y="2408555"/>
            <a:ext cx="914400" cy="914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a:t>
            </a:r>
          </a:p>
        </p:txBody>
      </p:sp>
      <p:sp>
        <p:nvSpPr>
          <p:cNvPr id="15" name="Oval 14"/>
          <p:cNvSpPr/>
          <p:nvPr/>
        </p:nvSpPr>
        <p:spPr>
          <a:xfrm>
            <a:off x="4569235" y="207685"/>
            <a:ext cx="914400" cy="914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19" name="Rectangle 18"/>
          <p:cNvSpPr/>
          <p:nvPr/>
        </p:nvSpPr>
        <p:spPr>
          <a:xfrm>
            <a:off x="354097" y="2664008"/>
            <a:ext cx="3676007"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rPr>
              <a:t>OVERVIEW</a:t>
            </a:r>
          </a:p>
        </p:txBody>
      </p:sp>
      <p:sp>
        <p:nvSpPr>
          <p:cNvPr id="20" name="TextBox 19"/>
          <p:cNvSpPr txBox="1"/>
          <p:nvPr/>
        </p:nvSpPr>
        <p:spPr>
          <a:xfrm>
            <a:off x="5910261" y="309696"/>
            <a:ext cx="5357611" cy="6001643"/>
          </a:xfrm>
          <a:prstGeom prst="rect">
            <a:avLst/>
          </a:prstGeom>
          <a:noFill/>
        </p:spPr>
        <p:txBody>
          <a:bodyPr wrap="square" rtlCol="0">
            <a:spAutoFit/>
          </a:bodyPr>
          <a:lstStyle/>
          <a:p>
            <a:r>
              <a:rPr lang="en-US" sz="2400" b="1" dirty="0"/>
              <a:t>INTRODUCTION &amp; PROBLEM DEFINITION</a:t>
            </a:r>
          </a:p>
          <a:p>
            <a:endParaRPr lang="en-US" sz="2400" b="1" dirty="0"/>
          </a:p>
          <a:p>
            <a:endParaRPr lang="en-US" sz="2400" b="1" dirty="0"/>
          </a:p>
          <a:p>
            <a:r>
              <a:rPr lang="en-US" sz="2400" b="1" dirty="0"/>
              <a:t>DESIGN THINKING </a:t>
            </a:r>
          </a:p>
          <a:p>
            <a:endParaRPr lang="en-US" sz="2400" b="1" dirty="0"/>
          </a:p>
          <a:p>
            <a:endParaRPr lang="en-US" sz="2400" b="1" dirty="0"/>
          </a:p>
          <a:p>
            <a:r>
              <a:rPr lang="en-US" sz="2400" b="1" dirty="0"/>
              <a:t>FUNCTIONALITY  </a:t>
            </a:r>
          </a:p>
          <a:p>
            <a:endParaRPr lang="en-US" sz="2400" b="1" dirty="0"/>
          </a:p>
          <a:p>
            <a:endParaRPr lang="en-US" sz="2400" b="1" dirty="0"/>
          </a:p>
          <a:p>
            <a:r>
              <a:rPr lang="en-US" sz="2400" b="1" dirty="0"/>
              <a:t>USER INTERFACE ,NLP &amp; INTEGRATION</a:t>
            </a:r>
          </a:p>
          <a:p>
            <a:endParaRPr lang="en-US" sz="2400" b="1" dirty="0"/>
          </a:p>
          <a:p>
            <a:endParaRPr lang="en-US" sz="2400" b="1" dirty="0"/>
          </a:p>
          <a:p>
            <a:r>
              <a:rPr lang="en-US" sz="2400" b="1" dirty="0"/>
              <a:t>TESTING &amp; IMPROVEMENT</a:t>
            </a:r>
          </a:p>
          <a:p>
            <a:endParaRPr lang="en-US" sz="2400" b="1" dirty="0"/>
          </a:p>
          <a:p>
            <a:endParaRPr lang="en-US" sz="2400" b="1" dirty="0"/>
          </a:p>
          <a:p>
            <a:r>
              <a:rPr lang="en-US" sz="2400" b="1" dirty="0"/>
              <a:t>CONCLUSION</a:t>
            </a:r>
          </a:p>
        </p:txBody>
      </p:sp>
    </p:spTree>
    <p:extLst>
      <p:ext uri="{BB962C8B-B14F-4D97-AF65-F5344CB8AC3E}">
        <p14:creationId xmlns:p14="http://schemas.microsoft.com/office/powerpoint/2010/main" val="196288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aphic 4">
            <a:extLst>
              <a:ext uri="{FF2B5EF4-FFF2-40B4-BE49-F238E27FC236}">
                <a16:creationId xmlns:a16="http://schemas.microsoft.com/office/drawing/2014/main" id="{766FD06F-003D-D4F2-8D5C-914D396A1151}"/>
              </a:ext>
            </a:extLst>
          </p:cNvPr>
          <p:cNvGrpSpPr/>
          <p:nvPr/>
        </p:nvGrpSpPr>
        <p:grpSpPr>
          <a:xfrm>
            <a:off x="810665" y="1321595"/>
            <a:ext cx="5138220" cy="5173579"/>
            <a:chOff x="4536382" y="1792743"/>
            <a:chExt cx="3239541" cy="3312130"/>
          </a:xfrm>
        </p:grpSpPr>
        <p:sp>
          <p:nvSpPr>
            <p:cNvPr id="3" name="Freeform: Shape 2">
              <a:extLst>
                <a:ext uri="{FF2B5EF4-FFF2-40B4-BE49-F238E27FC236}">
                  <a16:creationId xmlns:a16="http://schemas.microsoft.com/office/drawing/2014/main" id="{5608C720-6B39-7EAC-A7AE-1CA724C6086A}"/>
                </a:ext>
              </a:extLst>
            </p:cNvPr>
            <p:cNvSpPr/>
            <p:nvPr/>
          </p:nvSpPr>
          <p:spPr>
            <a:xfrm>
              <a:off x="4536540" y="3232801"/>
              <a:ext cx="3239299" cy="1872072"/>
            </a:xfrm>
            <a:custGeom>
              <a:avLst/>
              <a:gdLst>
                <a:gd name="connsiteX0" fmla="*/ 2218685 w 3239299"/>
                <a:gd name="connsiteY0" fmla="*/ 5699 h 1872072"/>
                <a:gd name="connsiteX1" fmla="*/ 3229002 w 3239299"/>
                <a:gd name="connsiteY1" fmla="*/ 587486 h 1872072"/>
                <a:gd name="connsiteX2" fmla="*/ 3224811 w 3239299"/>
                <a:gd name="connsiteY2" fmla="*/ 621681 h 1872072"/>
                <a:gd name="connsiteX3" fmla="*/ 1079876 w 3239299"/>
                <a:gd name="connsiteY3" fmla="*/ 1863741 h 1872072"/>
                <a:gd name="connsiteX4" fmla="*/ 1020630 w 3239299"/>
                <a:gd name="connsiteY4" fmla="*/ 1866217 h 1872072"/>
                <a:gd name="connsiteX5" fmla="*/ 10218 w 3239299"/>
                <a:gd name="connsiteY5" fmla="*/ 1284526 h 1872072"/>
                <a:gd name="connsiteX6" fmla="*/ 14505 w 3239299"/>
                <a:gd name="connsiteY6" fmla="*/ 1250331 h 1872072"/>
                <a:gd name="connsiteX7" fmla="*/ 2159535 w 3239299"/>
                <a:gd name="connsiteY7" fmla="*/ 8556 h 1872072"/>
                <a:gd name="connsiteX8" fmla="*/ 2218685 w 3239299"/>
                <a:gd name="connsiteY8" fmla="*/ 5699 h 187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299" h="1872072">
                  <a:moveTo>
                    <a:pt x="2218685" y="5699"/>
                  </a:moveTo>
                  <a:lnTo>
                    <a:pt x="3229002" y="587486"/>
                  </a:lnTo>
                  <a:cubicBezTo>
                    <a:pt x="3244242" y="596154"/>
                    <a:pt x="3242337" y="611489"/>
                    <a:pt x="3224811" y="621681"/>
                  </a:cubicBezTo>
                  <a:lnTo>
                    <a:pt x="1079876" y="1863741"/>
                  </a:lnTo>
                  <a:cubicBezTo>
                    <a:pt x="1061635" y="1873904"/>
                    <a:pt x="1039652" y="1874818"/>
                    <a:pt x="1020630" y="1866217"/>
                  </a:cubicBezTo>
                  <a:lnTo>
                    <a:pt x="10218" y="1284526"/>
                  </a:lnTo>
                  <a:cubicBezTo>
                    <a:pt x="-4927" y="1275762"/>
                    <a:pt x="-3021" y="1260427"/>
                    <a:pt x="14505" y="1250331"/>
                  </a:cubicBezTo>
                  <a:lnTo>
                    <a:pt x="2159535" y="8556"/>
                  </a:lnTo>
                  <a:cubicBezTo>
                    <a:pt x="2177680" y="-1740"/>
                    <a:pt x="2199635" y="-2807"/>
                    <a:pt x="2218685" y="5699"/>
                  </a:cubicBezTo>
                  <a:close/>
                </a:path>
              </a:pathLst>
            </a:custGeom>
            <a:solidFill>
              <a:srgbClr val="180D5B"/>
            </a:solidFill>
            <a:ln w="9525"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5BFD0BDF-D3E7-A996-9047-AF047F1447C7}"/>
                </a:ext>
              </a:extLst>
            </p:cNvPr>
            <p:cNvSpPr/>
            <p:nvPr/>
          </p:nvSpPr>
          <p:spPr>
            <a:xfrm>
              <a:off x="4536566" y="3108819"/>
              <a:ext cx="3239357" cy="1807737"/>
            </a:xfrm>
            <a:custGeom>
              <a:avLst/>
              <a:gdLst>
                <a:gd name="connsiteX0" fmla="*/ 0 w 3239357"/>
                <a:gd name="connsiteY0" fmla="*/ 1135044 h 1807737"/>
                <a:gd name="connsiteX1" fmla="*/ 0 w 3239357"/>
                <a:gd name="connsiteY1" fmla="*/ 1205911 h 1807737"/>
                <a:gd name="connsiteX2" fmla="*/ 0 w 3239357"/>
                <a:gd name="connsiteY2" fmla="*/ 1205911 h 1807737"/>
                <a:gd name="connsiteX3" fmla="*/ 10096 w 3239357"/>
                <a:gd name="connsiteY3" fmla="*/ 1220103 h 1807737"/>
                <a:gd name="connsiteX4" fmla="*/ 1020413 w 3239357"/>
                <a:gd name="connsiteY4" fmla="*/ 1801890 h 1807737"/>
                <a:gd name="connsiteX5" fmla="*/ 1079659 w 3239357"/>
                <a:gd name="connsiteY5" fmla="*/ 1799318 h 1807737"/>
                <a:gd name="connsiteX6" fmla="*/ 3225070 w 3239357"/>
                <a:gd name="connsiteY6" fmla="*/ 557449 h 1807737"/>
                <a:gd name="connsiteX7" fmla="*/ 3239357 w 3239357"/>
                <a:gd name="connsiteY7" fmla="*/ 538399 h 1807737"/>
                <a:gd name="connsiteX8" fmla="*/ 3239357 w 3239357"/>
                <a:gd name="connsiteY8" fmla="*/ 538399 h 1807737"/>
                <a:gd name="connsiteX9" fmla="*/ 3239357 w 3239357"/>
                <a:gd name="connsiteY9" fmla="*/ 467628 h 1807737"/>
                <a:gd name="connsiteX10" fmla="*/ 3127534 w 3239357"/>
                <a:gd name="connsiteY10" fmla="*/ 529445 h 1807737"/>
                <a:gd name="connsiteX11" fmla="*/ 2218944 w 3239357"/>
                <a:gd name="connsiteY11" fmla="*/ 5856 h 1807737"/>
                <a:gd name="connsiteX12" fmla="*/ 2159699 w 3239357"/>
                <a:gd name="connsiteY12" fmla="*/ 8332 h 1807737"/>
                <a:gd name="connsiteX13" fmla="*/ 105823 w 3239357"/>
                <a:gd name="connsiteY13" fmla="*/ 1197528 h 1807737"/>
                <a:gd name="connsiteX14" fmla="*/ 115348 w 3239357"/>
                <a:gd name="connsiteY14" fmla="*/ 1187146 h 1807737"/>
                <a:gd name="connsiteX15" fmla="*/ 0 w 3239357"/>
                <a:gd name="connsiteY15" fmla="*/ 1135044 h 180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39357" h="1807737">
                  <a:moveTo>
                    <a:pt x="0" y="1135044"/>
                  </a:moveTo>
                  <a:lnTo>
                    <a:pt x="0" y="1205911"/>
                  </a:lnTo>
                  <a:lnTo>
                    <a:pt x="0" y="1205911"/>
                  </a:lnTo>
                  <a:cubicBezTo>
                    <a:pt x="591" y="1212102"/>
                    <a:pt x="4439" y="1217512"/>
                    <a:pt x="10096" y="1220103"/>
                  </a:cubicBezTo>
                  <a:lnTo>
                    <a:pt x="1020413" y="1801890"/>
                  </a:lnTo>
                  <a:cubicBezTo>
                    <a:pt x="1039444" y="1810510"/>
                    <a:pt x="1061447" y="1809557"/>
                    <a:pt x="1079659" y="1799318"/>
                  </a:cubicBezTo>
                  <a:lnTo>
                    <a:pt x="3225070" y="557449"/>
                  </a:lnTo>
                  <a:cubicBezTo>
                    <a:pt x="3232880" y="554086"/>
                    <a:pt x="3238319" y="546838"/>
                    <a:pt x="3239357" y="538399"/>
                  </a:cubicBezTo>
                  <a:lnTo>
                    <a:pt x="3239357" y="538399"/>
                  </a:lnTo>
                  <a:lnTo>
                    <a:pt x="3239357" y="467628"/>
                  </a:lnTo>
                  <a:lnTo>
                    <a:pt x="3127534" y="529445"/>
                  </a:lnTo>
                  <a:lnTo>
                    <a:pt x="2218944" y="5856"/>
                  </a:lnTo>
                  <a:cubicBezTo>
                    <a:pt x="2199923" y="-2745"/>
                    <a:pt x="2177939" y="-1831"/>
                    <a:pt x="2159699" y="8332"/>
                  </a:cubicBezTo>
                  <a:lnTo>
                    <a:pt x="105823" y="1197528"/>
                  </a:lnTo>
                  <a:cubicBezTo>
                    <a:pt x="109204" y="1194262"/>
                    <a:pt x="112385" y="1190795"/>
                    <a:pt x="115348" y="1187146"/>
                  </a:cubicBezTo>
                  <a:cubicBezTo>
                    <a:pt x="114967" y="1186194"/>
                    <a:pt x="0" y="1135044"/>
                    <a:pt x="0" y="1135044"/>
                  </a:cubicBezTo>
                  <a:close/>
                </a:path>
              </a:pathLst>
            </a:custGeom>
            <a:solidFill>
              <a:srgbClr val="000000"/>
            </a:solidFill>
            <a:ln w="9525"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0F46FB97-F7B3-4BC8-36A6-BDA94F7CA879}"/>
                </a:ext>
              </a:extLst>
            </p:cNvPr>
            <p:cNvSpPr/>
            <p:nvPr/>
          </p:nvSpPr>
          <p:spPr>
            <a:xfrm>
              <a:off x="5562600" y="4597336"/>
              <a:ext cx="46482" cy="319154"/>
            </a:xfrm>
            <a:custGeom>
              <a:avLst/>
              <a:gdLst>
                <a:gd name="connsiteX0" fmla="*/ 46482 w 46482"/>
                <a:gd name="connsiteY0" fmla="*/ 314325 h 319154"/>
                <a:gd name="connsiteX1" fmla="*/ 46482 w 46482"/>
                <a:gd name="connsiteY1" fmla="*/ 26479 h 319154"/>
                <a:gd name="connsiteX2" fmla="*/ 0 w 46482"/>
                <a:gd name="connsiteY2" fmla="*/ 0 h 319154"/>
                <a:gd name="connsiteX3" fmla="*/ 0 w 46482"/>
                <a:gd name="connsiteY3" fmla="*/ 315754 h 319154"/>
                <a:gd name="connsiteX4" fmla="*/ 46482 w 46482"/>
                <a:gd name="connsiteY4" fmla="*/ 314325 h 319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2" h="319154">
                  <a:moveTo>
                    <a:pt x="46482" y="314325"/>
                  </a:moveTo>
                  <a:lnTo>
                    <a:pt x="46482" y="26479"/>
                  </a:lnTo>
                  <a:lnTo>
                    <a:pt x="0" y="0"/>
                  </a:lnTo>
                  <a:lnTo>
                    <a:pt x="0" y="315754"/>
                  </a:lnTo>
                  <a:cubicBezTo>
                    <a:pt x="15183" y="320735"/>
                    <a:pt x="31633" y="320230"/>
                    <a:pt x="46482" y="314325"/>
                  </a:cubicBezTo>
                  <a:close/>
                </a:path>
              </a:pathLst>
            </a:custGeom>
            <a:solidFill>
              <a:srgbClr val="000000"/>
            </a:solidFill>
            <a:ln w="9525"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8D712C94-56A6-3442-BA7E-93554A99C1DF}"/>
                </a:ext>
              </a:extLst>
            </p:cNvPr>
            <p:cNvSpPr/>
            <p:nvPr/>
          </p:nvSpPr>
          <p:spPr>
            <a:xfrm>
              <a:off x="4536540" y="2974537"/>
              <a:ext cx="3239299" cy="1871922"/>
            </a:xfrm>
            <a:custGeom>
              <a:avLst/>
              <a:gdLst>
                <a:gd name="connsiteX0" fmla="*/ 2218685 w 3239299"/>
                <a:gd name="connsiteY0" fmla="*/ 5834 h 1871922"/>
                <a:gd name="connsiteX1" fmla="*/ 3229002 w 3239299"/>
                <a:gd name="connsiteY1" fmla="*/ 587812 h 1871922"/>
                <a:gd name="connsiteX2" fmla="*/ 3224811 w 3239299"/>
                <a:gd name="connsiteY2" fmla="*/ 622007 h 1871922"/>
                <a:gd name="connsiteX3" fmla="*/ 1079876 w 3239299"/>
                <a:gd name="connsiteY3" fmla="*/ 1863591 h 1871922"/>
                <a:gd name="connsiteX4" fmla="*/ 1020630 w 3239299"/>
                <a:gd name="connsiteY4" fmla="*/ 1866067 h 1871922"/>
                <a:gd name="connsiteX5" fmla="*/ 10218 w 3239299"/>
                <a:gd name="connsiteY5" fmla="*/ 1284375 h 1871922"/>
                <a:gd name="connsiteX6" fmla="*/ 14505 w 3239299"/>
                <a:gd name="connsiteY6" fmla="*/ 1250085 h 1871922"/>
                <a:gd name="connsiteX7" fmla="*/ 2159535 w 3239299"/>
                <a:gd name="connsiteY7" fmla="*/ 8311 h 1871922"/>
                <a:gd name="connsiteX8" fmla="*/ 2218685 w 3239299"/>
                <a:gd name="connsiteY8" fmla="*/ 5834 h 187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9299" h="1871922">
                  <a:moveTo>
                    <a:pt x="2218685" y="5834"/>
                  </a:moveTo>
                  <a:lnTo>
                    <a:pt x="3229002" y="587812"/>
                  </a:lnTo>
                  <a:cubicBezTo>
                    <a:pt x="3244242" y="596575"/>
                    <a:pt x="3242337" y="611910"/>
                    <a:pt x="3224811" y="622007"/>
                  </a:cubicBezTo>
                  <a:lnTo>
                    <a:pt x="1079876" y="1863591"/>
                  </a:lnTo>
                  <a:cubicBezTo>
                    <a:pt x="1061635" y="1873754"/>
                    <a:pt x="1039652" y="1874668"/>
                    <a:pt x="1020630" y="1866067"/>
                  </a:cubicBezTo>
                  <a:lnTo>
                    <a:pt x="10218" y="1284375"/>
                  </a:lnTo>
                  <a:cubicBezTo>
                    <a:pt x="-4927" y="1275612"/>
                    <a:pt x="-3021" y="1260277"/>
                    <a:pt x="14505" y="1250085"/>
                  </a:cubicBezTo>
                  <a:lnTo>
                    <a:pt x="2159535" y="8311"/>
                  </a:lnTo>
                  <a:cubicBezTo>
                    <a:pt x="2177746" y="-1824"/>
                    <a:pt x="2199682" y="-2738"/>
                    <a:pt x="2218685" y="5834"/>
                  </a:cubicBezTo>
                  <a:close/>
                </a:path>
              </a:pathLst>
            </a:custGeom>
            <a:solidFill>
              <a:srgbClr val="000000"/>
            </a:solidFill>
            <a:ln w="9525"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D2D69441-C22A-E933-34FC-D97322A82C59}"/>
                </a:ext>
              </a:extLst>
            </p:cNvPr>
            <p:cNvSpPr/>
            <p:nvPr/>
          </p:nvSpPr>
          <p:spPr>
            <a:xfrm>
              <a:off x="4536382" y="3573399"/>
              <a:ext cx="3239356" cy="1273061"/>
            </a:xfrm>
            <a:custGeom>
              <a:avLst/>
              <a:gdLst>
                <a:gd name="connsiteX0" fmla="*/ 1020788 w 3239356"/>
                <a:gd name="connsiteY0" fmla="*/ 1267206 h 1273061"/>
                <a:gd name="connsiteX1" fmla="*/ 10376 w 3239356"/>
                <a:gd name="connsiteY1" fmla="*/ 685514 h 1273061"/>
                <a:gd name="connsiteX2" fmla="*/ 851 w 3239356"/>
                <a:gd name="connsiteY2" fmla="*/ 665321 h 1273061"/>
                <a:gd name="connsiteX3" fmla="*/ 10376 w 3239356"/>
                <a:gd name="connsiteY3" fmla="*/ 676751 h 1273061"/>
                <a:gd name="connsiteX4" fmla="*/ 1020788 w 3239356"/>
                <a:gd name="connsiteY4" fmla="*/ 1258443 h 1273061"/>
                <a:gd name="connsiteX5" fmla="*/ 1080034 w 3239356"/>
                <a:gd name="connsiteY5" fmla="*/ 1255966 h 1273061"/>
                <a:gd name="connsiteX6" fmla="*/ 3225540 w 3239356"/>
                <a:gd name="connsiteY6" fmla="*/ 14097 h 1273061"/>
                <a:gd name="connsiteX7" fmla="*/ 3238875 w 3239356"/>
                <a:gd name="connsiteY7" fmla="*/ 0 h 1273061"/>
                <a:gd name="connsiteX8" fmla="*/ 3224969 w 3239356"/>
                <a:gd name="connsiteY8" fmla="*/ 22860 h 1273061"/>
                <a:gd name="connsiteX9" fmla="*/ 1080034 w 3239356"/>
                <a:gd name="connsiteY9" fmla="*/ 1264730 h 1273061"/>
                <a:gd name="connsiteX10" fmla="*/ 1020788 w 3239356"/>
                <a:gd name="connsiteY10" fmla="*/ 1267206 h 127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39356" h="1273061">
                  <a:moveTo>
                    <a:pt x="1020788" y="1267206"/>
                  </a:moveTo>
                  <a:lnTo>
                    <a:pt x="10376" y="685514"/>
                  </a:lnTo>
                  <a:cubicBezTo>
                    <a:pt x="2290" y="682438"/>
                    <a:pt x="-1920" y="673522"/>
                    <a:pt x="851" y="665321"/>
                  </a:cubicBezTo>
                  <a:cubicBezTo>
                    <a:pt x="2347" y="670265"/>
                    <a:pt x="5785" y="674389"/>
                    <a:pt x="10376" y="676751"/>
                  </a:cubicBezTo>
                  <a:lnTo>
                    <a:pt x="1020788" y="1258443"/>
                  </a:lnTo>
                  <a:cubicBezTo>
                    <a:pt x="1039810" y="1267054"/>
                    <a:pt x="1061793" y="1266130"/>
                    <a:pt x="1080034" y="1255966"/>
                  </a:cubicBezTo>
                  <a:lnTo>
                    <a:pt x="3225540" y="14097"/>
                  </a:lnTo>
                  <a:cubicBezTo>
                    <a:pt x="3231493" y="11097"/>
                    <a:pt x="3236208" y="6115"/>
                    <a:pt x="3238875" y="0"/>
                  </a:cubicBezTo>
                  <a:cubicBezTo>
                    <a:pt x="3240971" y="7715"/>
                    <a:pt x="3236208" y="16383"/>
                    <a:pt x="3224969" y="22860"/>
                  </a:cubicBezTo>
                  <a:lnTo>
                    <a:pt x="1080034" y="1264730"/>
                  </a:lnTo>
                  <a:cubicBezTo>
                    <a:pt x="1061793" y="1274893"/>
                    <a:pt x="1039810" y="1275807"/>
                    <a:pt x="1020788" y="1267206"/>
                  </a:cubicBezTo>
                  <a:close/>
                </a:path>
              </a:pathLst>
            </a:custGeom>
            <a:solidFill>
              <a:srgbClr val="FFFFFF"/>
            </a:solidFill>
            <a:ln w="9525"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3E05B28A-6E4F-EAAC-7088-E737B9A1BCD5}"/>
                </a:ext>
              </a:extLst>
            </p:cNvPr>
            <p:cNvSpPr/>
            <p:nvPr/>
          </p:nvSpPr>
          <p:spPr>
            <a:xfrm>
              <a:off x="4659820" y="3045904"/>
              <a:ext cx="2992755" cy="1729168"/>
            </a:xfrm>
            <a:custGeom>
              <a:avLst/>
              <a:gdLst>
                <a:gd name="connsiteX0" fmla="*/ 1927289 w 2992755"/>
                <a:gd name="connsiteY0" fmla="*/ 0 h 1729168"/>
                <a:gd name="connsiteX1" fmla="*/ 2992755 w 2992755"/>
                <a:gd name="connsiteY1" fmla="*/ 613410 h 1729168"/>
                <a:gd name="connsiteX2" fmla="*/ 1065371 w 2992755"/>
                <a:gd name="connsiteY2" fmla="*/ 1729169 h 1729168"/>
                <a:gd name="connsiteX3" fmla="*/ 0 w 2992755"/>
                <a:gd name="connsiteY3" fmla="*/ 1115759 h 1729168"/>
                <a:gd name="connsiteX4" fmla="*/ 1927289 w 2992755"/>
                <a:gd name="connsiteY4" fmla="*/ 0 h 1729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755" h="1729168">
                  <a:moveTo>
                    <a:pt x="1927289" y="0"/>
                  </a:moveTo>
                  <a:lnTo>
                    <a:pt x="2992755" y="613410"/>
                  </a:lnTo>
                  <a:lnTo>
                    <a:pt x="1065371" y="1729169"/>
                  </a:lnTo>
                  <a:lnTo>
                    <a:pt x="0" y="1115759"/>
                  </a:lnTo>
                  <a:lnTo>
                    <a:pt x="1927289" y="0"/>
                  </a:lnTo>
                  <a:close/>
                </a:path>
              </a:pathLst>
            </a:custGeom>
            <a:solidFill>
              <a:srgbClr val="24126A"/>
            </a:solidFill>
            <a:ln w="9525"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169722C7-11A4-4946-2272-A6143D4FB5BB}"/>
                </a:ext>
              </a:extLst>
            </p:cNvPr>
            <p:cNvSpPr/>
            <p:nvPr/>
          </p:nvSpPr>
          <p:spPr>
            <a:xfrm>
              <a:off x="4659820" y="3045904"/>
              <a:ext cx="2992755" cy="1729168"/>
            </a:xfrm>
            <a:custGeom>
              <a:avLst/>
              <a:gdLst>
                <a:gd name="connsiteX0" fmla="*/ 1927289 w 2992755"/>
                <a:gd name="connsiteY0" fmla="*/ 0 h 1729168"/>
                <a:gd name="connsiteX1" fmla="*/ 2992755 w 2992755"/>
                <a:gd name="connsiteY1" fmla="*/ 613410 h 1729168"/>
                <a:gd name="connsiteX2" fmla="*/ 1065371 w 2992755"/>
                <a:gd name="connsiteY2" fmla="*/ 1729169 h 1729168"/>
                <a:gd name="connsiteX3" fmla="*/ 0 w 2992755"/>
                <a:gd name="connsiteY3" fmla="*/ 1115759 h 1729168"/>
                <a:gd name="connsiteX4" fmla="*/ 1927289 w 2992755"/>
                <a:gd name="connsiteY4" fmla="*/ 0 h 1729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755" h="1729168">
                  <a:moveTo>
                    <a:pt x="1927289" y="0"/>
                  </a:moveTo>
                  <a:lnTo>
                    <a:pt x="2992755" y="613410"/>
                  </a:lnTo>
                  <a:lnTo>
                    <a:pt x="1065371" y="1729169"/>
                  </a:lnTo>
                  <a:lnTo>
                    <a:pt x="0" y="1115759"/>
                  </a:lnTo>
                  <a:lnTo>
                    <a:pt x="1927289" y="0"/>
                  </a:lnTo>
                  <a:close/>
                </a:path>
              </a:pathLst>
            </a:custGeom>
            <a:solidFill>
              <a:srgbClr val="24126A"/>
            </a:solid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AA60381F-ABE3-D8B2-22B1-9CE54E9C3C67}"/>
                </a:ext>
              </a:extLst>
            </p:cNvPr>
            <p:cNvSpPr/>
            <p:nvPr/>
          </p:nvSpPr>
          <p:spPr>
            <a:xfrm>
              <a:off x="4659820" y="3045904"/>
              <a:ext cx="2992755" cy="1729168"/>
            </a:xfrm>
            <a:custGeom>
              <a:avLst/>
              <a:gdLst>
                <a:gd name="connsiteX0" fmla="*/ 1927289 w 2992755"/>
                <a:gd name="connsiteY0" fmla="*/ 0 h 1729168"/>
                <a:gd name="connsiteX1" fmla="*/ 2992755 w 2992755"/>
                <a:gd name="connsiteY1" fmla="*/ 613410 h 1729168"/>
                <a:gd name="connsiteX2" fmla="*/ 1065371 w 2992755"/>
                <a:gd name="connsiteY2" fmla="*/ 1729169 h 1729168"/>
                <a:gd name="connsiteX3" fmla="*/ 0 w 2992755"/>
                <a:gd name="connsiteY3" fmla="*/ 1115759 h 1729168"/>
                <a:gd name="connsiteX4" fmla="*/ 1927289 w 2992755"/>
                <a:gd name="connsiteY4" fmla="*/ 0 h 1729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755" h="1729168">
                  <a:moveTo>
                    <a:pt x="1927289" y="0"/>
                  </a:moveTo>
                  <a:lnTo>
                    <a:pt x="2992755" y="613410"/>
                  </a:lnTo>
                  <a:lnTo>
                    <a:pt x="1065371" y="1729169"/>
                  </a:lnTo>
                  <a:lnTo>
                    <a:pt x="0" y="1115759"/>
                  </a:lnTo>
                  <a:lnTo>
                    <a:pt x="1927289" y="0"/>
                  </a:lnTo>
                  <a:close/>
                </a:path>
              </a:pathLst>
            </a:custGeom>
            <a:solidFill>
              <a:schemeClr val="accent1">
                <a:alpha val="50000"/>
              </a:schemeClr>
            </a:solidFill>
            <a:ln w="9525" cap="flat">
              <a:noFill/>
              <a:prstDash val="solid"/>
              <a:miter/>
            </a:ln>
          </p:spPr>
          <p:txBody>
            <a:bodyPr rtlCol="0" anchor="ctr"/>
            <a:lstStyle/>
            <a:p>
              <a:endParaRPr lang="en-IN" dirty="0"/>
            </a:p>
          </p:txBody>
        </p:sp>
        <p:sp>
          <p:nvSpPr>
            <p:cNvPr id="11" name="Freeform: Shape 10">
              <a:extLst>
                <a:ext uri="{FF2B5EF4-FFF2-40B4-BE49-F238E27FC236}">
                  <a16:creationId xmlns:a16="http://schemas.microsoft.com/office/drawing/2014/main" id="{DB0D6A88-9389-E18F-AC85-0D26E2A02D44}"/>
                </a:ext>
              </a:extLst>
            </p:cNvPr>
            <p:cNvSpPr/>
            <p:nvPr/>
          </p:nvSpPr>
          <p:spPr>
            <a:xfrm>
              <a:off x="5025421" y="4447388"/>
              <a:ext cx="232987" cy="133184"/>
            </a:xfrm>
            <a:custGeom>
              <a:avLst/>
              <a:gdLst>
                <a:gd name="connsiteX0" fmla="*/ 33115 w 232987"/>
                <a:gd name="connsiteY0" fmla="*/ 2787 h 133184"/>
                <a:gd name="connsiteX1" fmla="*/ 226187 w 232987"/>
                <a:gd name="connsiteY1" fmla="*/ 113467 h 133184"/>
                <a:gd name="connsiteX2" fmla="*/ 231521 w 232987"/>
                <a:gd name="connsiteY2" fmla="*/ 124898 h 133184"/>
                <a:gd name="connsiteX3" fmla="*/ 226377 w 232987"/>
                <a:gd name="connsiteY3" fmla="*/ 129089 h 133184"/>
                <a:gd name="connsiteX4" fmla="*/ 226377 w 232987"/>
                <a:gd name="connsiteY4" fmla="*/ 129089 h 133184"/>
                <a:gd name="connsiteX5" fmla="*/ 197136 w 232987"/>
                <a:gd name="connsiteY5" fmla="*/ 130327 h 133184"/>
                <a:gd name="connsiteX6" fmla="*/ 2349 w 232987"/>
                <a:gd name="connsiteY6" fmla="*/ 18122 h 133184"/>
                <a:gd name="connsiteX7" fmla="*/ 730 w 232987"/>
                <a:gd name="connsiteY7" fmla="*/ 17074 h 133184"/>
                <a:gd name="connsiteX8" fmla="*/ 7683 w 232987"/>
                <a:gd name="connsiteY8" fmla="*/ 4787 h 133184"/>
                <a:gd name="connsiteX9" fmla="*/ 10350 w 232987"/>
                <a:gd name="connsiteY9" fmla="*/ 4216 h 133184"/>
                <a:gd name="connsiteX10" fmla="*/ 33115 w 232987"/>
                <a:gd name="connsiteY10" fmla="*/ 2787 h 1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987" h="133184">
                  <a:moveTo>
                    <a:pt x="33115" y="2787"/>
                  </a:moveTo>
                  <a:lnTo>
                    <a:pt x="226187" y="113467"/>
                  </a:lnTo>
                  <a:cubicBezTo>
                    <a:pt x="231807" y="116706"/>
                    <a:pt x="235045" y="120421"/>
                    <a:pt x="231521" y="124898"/>
                  </a:cubicBezTo>
                  <a:cubicBezTo>
                    <a:pt x="230035" y="126545"/>
                    <a:pt x="228292" y="127965"/>
                    <a:pt x="226377" y="129089"/>
                  </a:cubicBezTo>
                  <a:lnTo>
                    <a:pt x="226377" y="129089"/>
                  </a:lnTo>
                  <a:cubicBezTo>
                    <a:pt x="217367" y="134070"/>
                    <a:pt x="206537" y="134537"/>
                    <a:pt x="197136" y="130327"/>
                  </a:cubicBezTo>
                  <a:lnTo>
                    <a:pt x="2349" y="18122"/>
                  </a:lnTo>
                  <a:cubicBezTo>
                    <a:pt x="1778" y="18122"/>
                    <a:pt x="825" y="17646"/>
                    <a:pt x="730" y="17074"/>
                  </a:cubicBezTo>
                  <a:cubicBezTo>
                    <a:pt x="-889" y="10883"/>
                    <a:pt x="-318" y="9455"/>
                    <a:pt x="7683" y="4787"/>
                  </a:cubicBezTo>
                  <a:lnTo>
                    <a:pt x="10350" y="4216"/>
                  </a:lnTo>
                  <a:cubicBezTo>
                    <a:pt x="16951" y="-833"/>
                    <a:pt x="25943" y="-1394"/>
                    <a:pt x="33115" y="2787"/>
                  </a:cubicBezTo>
                  <a:close/>
                </a:path>
              </a:pathLst>
            </a:custGeom>
            <a:solidFill>
              <a:srgbClr val="5761D7"/>
            </a:solidFill>
            <a:ln w="9525"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6EC0917E-7C73-A622-58DA-AEA0BF3ED84C}"/>
                </a:ext>
              </a:extLst>
            </p:cNvPr>
            <p:cNvSpPr/>
            <p:nvPr/>
          </p:nvSpPr>
          <p:spPr>
            <a:xfrm>
              <a:off x="5022726" y="4444471"/>
              <a:ext cx="236236" cy="127813"/>
            </a:xfrm>
            <a:custGeom>
              <a:avLst/>
              <a:gdLst>
                <a:gd name="connsiteX0" fmla="*/ 3426 w 236236"/>
                <a:gd name="connsiteY0" fmla="*/ 19896 h 127813"/>
                <a:gd name="connsiteX1" fmla="*/ 8474 w 236236"/>
                <a:gd name="connsiteY1" fmla="*/ 15800 h 127813"/>
                <a:gd name="connsiteX2" fmla="*/ 37811 w 236236"/>
                <a:gd name="connsiteY2" fmla="*/ 14562 h 127813"/>
                <a:gd name="connsiteX3" fmla="*/ 232597 w 236236"/>
                <a:gd name="connsiteY3" fmla="*/ 126671 h 127813"/>
                <a:gd name="connsiteX4" fmla="*/ 234121 w 236236"/>
                <a:gd name="connsiteY4" fmla="*/ 127814 h 127813"/>
                <a:gd name="connsiteX5" fmla="*/ 233712 w 236236"/>
                <a:gd name="connsiteY5" fmla="*/ 116641 h 127813"/>
                <a:gd name="connsiteX6" fmla="*/ 231168 w 236236"/>
                <a:gd name="connsiteY6" fmla="*/ 115050 h 127813"/>
                <a:gd name="connsiteX7" fmla="*/ 36382 w 236236"/>
                <a:gd name="connsiteY7" fmla="*/ 2846 h 127813"/>
                <a:gd name="connsiteX8" fmla="*/ 7140 w 236236"/>
                <a:gd name="connsiteY8" fmla="*/ 4179 h 127813"/>
                <a:gd name="connsiteX9" fmla="*/ 3426 w 236236"/>
                <a:gd name="connsiteY9" fmla="*/ 19896 h 1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236" h="127813">
                  <a:moveTo>
                    <a:pt x="3426" y="19896"/>
                  </a:moveTo>
                  <a:cubicBezTo>
                    <a:pt x="4883" y="18267"/>
                    <a:pt x="6588" y="16886"/>
                    <a:pt x="8474" y="15800"/>
                  </a:cubicBezTo>
                  <a:cubicBezTo>
                    <a:pt x="17494" y="10723"/>
                    <a:pt x="28400" y="10266"/>
                    <a:pt x="37811" y="14562"/>
                  </a:cubicBezTo>
                  <a:lnTo>
                    <a:pt x="232597" y="126671"/>
                  </a:lnTo>
                  <a:cubicBezTo>
                    <a:pt x="233140" y="127004"/>
                    <a:pt x="233654" y="127385"/>
                    <a:pt x="234121" y="127814"/>
                  </a:cubicBezTo>
                  <a:cubicBezTo>
                    <a:pt x="237093" y="124614"/>
                    <a:pt x="236912" y="119613"/>
                    <a:pt x="233712" y="116641"/>
                  </a:cubicBezTo>
                  <a:cubicBezTo>
                    <a:pt x="232978" y="115955"/>
                    <a:pt x="232111" y="115412"/>
                    <a:pt x="231168" y="115050"/>
                  </a:cubicBezTo>
                  <a:lnTo>
                    <a:pt x="36382" y="2846"/>
                  </a:lnTo>
                  <a:cubicBezTo>
                    <a:pt x="26971" y="-1374"/>
                    <a:pt x="16122" y="-878"/>
                    <a:pt x="7140" y="4179"/>
                  </a:cubicBezTo>
                  <a:cubicBezTo>
                    <a:pt x="-861" y="8751"/>
                    <a:pt x="-2194" y="15514"/>
                    <a:pt x="3426" y="19896"/>
                  </a:cubicBezTo>
                  <a:close/>
                </a:path>
              </a:pathLst>
            </a:custGeom>
            <a:solidFill>
              <a:srgbClr val="BCBEFF"/>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27BA83BF-B72F-CA3E-3F2E-99ABC127DA64}"/>
                </a:ext>
              </a:extLst>
            </p:cNvPr>
            <p:cNvSpPr/>
            <p:nvPr/>
          </p:nvSpPr>
          <p:spPr>
            <a:xfrm>
              <a:off x="5233248" y="4020764"/>
              <a:ext cx="126732" cy="73104"/>
            </a:xfrm>
            <a:custGeom>
              <a:avLst/>
              <a:gdLst>
                <a:gd name="connsiteX0" fmla="*/ 78273 w 126732"/>
                <a:gd name="connsiteY0" fmla="*/ 68318 h 73104"/>
                <a:gd name="connsiteX1" fmla="*/ 8359 w 126732"/>
                <a:gd name="connsiteY1" fmla="*/ 27932 h 73104"/>
                <a:gd name="connsiteX2" fmla="*/ 625 w 126732"/>
                <a:gd name="connsiteY2" fmla="*/ 12521 h 73104"/>
                <a:gd name="connsiteX3" fmla="*/ 8359 w 126732"/>
                <a:gd name="connsiteY3" fmla="*/ 4786 h 73104"/>
                <a:gd name="connsiteX4" fmla="*/ 8359 w 126732"/>
                <a:gd name="connsiteY4" fmla="*/ 4786 h 73104"/>
                <a:gd name="connsiteX5" fmla="*/ 48459 w 126732"/>
                <a:gd name="connsiteY5" fmla="*/ 4786 h 73104"/>
                <a:gd name="connsiteX6" fmla="*/ 118373 w 126732"/>
                <a:gd name="connsiteY6" fmla="*/ 45172 h 73104"/>
                <a:gd name="connsiteX7" fmla="*/ 126107 w 126732"/>
                <a:gd name="connsiteY7" fmla="*/ 60584 h 73104"/>
                <a:gd name="connsiteX8" fmla="*/ 118373 w 126732"/>
                <a:gd name="connsiteY8" fmla="*/ 68318 h 73104"/>
                <a:gd name="connsiteX9" fmla="*/ 118373 w 126732"/>
                <a:gd name="connsiteY9" fmla="*/ 68318 h 73104"/>
                <a:gd name="connsiteX10" fmla="*/ 78273 w 126732"/>
                <a:gd name="connsiteY10" fmla="*/ 68318 h 7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732" h="73104">
                  <a:moveTo>
                    <a:pt x="78273" y="68318"/>
                  </a:moveTo>
                  <a:lnTo>
                    <a:pt x="8359" y="27932"/>
                  </a:lnTo>
                  <a:cubicBezTo>
                    <a:pt x="1968" y="25818"/>
                    <a:pt x="-1499" y="18912"/>
                    <a:pt x="625" y="12521"/>
                  </a:cubicBezTo>
                  <a:cubicBezTo>
                    <a:pt x="1835" y="8863"/>
                    <a:pt x="4702" y="5996"/>
                    <a:pt x="8359" y="4786"/>
                  </a:cubicBezTo>
                  <a:lnTo>
                    <a:pt x="8359" y="4786"/>
                  </a:lnTo>
                  <a:cubicBezTo>
                    <a:pt x="20961" y="-1595"/>
                    <a:pt x="35858" y="-1595"/>
                    <a:pt x="48459" y="4786"/>
                  </a:cubicBezTo>
                  <a:lnTo>
                    <a:pt x="118373" y="45172"/>
                  </a:lnTo>
                  <a:cubicBezTo>
                    <a:pt x="124764" y="47287"/>
                    <a:pt x="128231" y="54192"/>
                    <a:pt x="126107" y="60584"/>
                  </a:cubicBezTo>
                  <a:cubicBezTo>
                    <a:pt x="124898" y="64242"/>
                    <a:pt x="122030" y="67108"/>
                    <a:pt x="118373" y="68318"/>
                  </a:cubicBezTo>
                  <a:lnTo>
                    <a:pt x="118373" y="68318"/>
                  </a:lnTo>
                  <a:cubicBezTo>
                    <a:pt x="105771" y="74700"/>
                    <a:pt x="90874" y="74700"/>
                    <a:pt x="78273" y="68318"/>
                  </a:cubicBezTo>
                  <a:close/>
                </a:path>
              </a:pathLst>
            </a:custGeom>
            <a:solidFill>
              <a:srgbClr val="42E8E0">
                <a:alpha val="20000"/>
              </a:srgbClr>
            </a:solidFill>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F6010F3-4EAB-9366-60C8-5AEA8B8CA52C}"/>
                </a:ext>
              </a:extLst>
            </p:cNvPr>
            <p:cNvSpPr/>
            <p:nvPr/>
          </p:nvSpPr>
          <p:spPr>
            <a:xfrm>
              <a:off x="5377899" y="4104203"/>
              <a:ext cx="126670" cy="73104"/>
            </a:xfrm>
            <a:custGeom>
              <a:avLst/>
              <a:gdLst>
                <a:gd name="connsiteX0" fmla="*/ 78211 w 126670"/>
                <a:gd name="connsiteY0" fmla="*/ 68318 h 73104"/>
                <a:gd name="connsiteX1" fmla="*/ 8298 w 126670"/>
                <a:gd name="connsiteY1" fmla="*/ 28027 h 73104"/>
                <a:gd name="connsiteX2" fmla="*/ 668 w 126670"/>
                <a:gd name="connsiteY2" fmla="*/ 12416 h 73104"/>
                <a:gd name="connsiteX3" fmla="*/ 8298 w 126670"/>
                <a:gd name="connsiteY3" fmla="*/ 4786 h 73104"/>
                <a:gd name="connsiteX4" fmla="*/ 8298 w 126670"/>
                <a:gd name="connsiteY4" fmla="*/ 4786 h 73104"/>
                <a:gd name="connsiteX5" fmla="*/ 48398 w 126670"/>
                <a:gd name="connsiteY5" fmla="*/ 4786 h 73104"/>
                <a:gd name="connsiteX6" fmla="*/ 118312 w 126670"/>
                <a:gd name="connsiteY6" fmla="*/ 45172 h 73104"/>
                <a:gd name="connsiteX7" fmla="*/ 126046 w 126670"/>
                <a:gd name="connsiteY7" fmla="*/ 60584 h 73104"/>
                <a:gd name="connsiteX8" fmla="*/ 118312 w 126670"/>
                <a:gd name="connsiteY8" fmla="*/ 68318 h 73104"/>
                <a:gd name="connsiteX9" fmla="*/ 118312 w 126670"/>
                <a:gd name="connsiteY9" fmla="*/ 68318 h 73104"/>
                <a:gd name="connsiteX10" fmla="*/ 78211 w 126670"/>
                <a:gd name="connsiteY10" fmla="*/ 68318 h 7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670" h="73104">
                  <a:moveTo>
                    <a:pt x="78211" y="68318"/>
                  </a:moveTo>
                  <a:lnTo>
                    <a:pt x="8298" y="28027"/>
                  </a:lnTo>
                  <a:cubicBezTo>
                    <a:pt x="1878" y="25817"/>
                    <a:pt x="-1532" y="18836"/>
                    <a:pt x="668" y="12416"/>
                  </a:cubicBezTo>
                  <a:cubicBezTo>
                    <a:pt x="1897" y="8834"/>
                    <a:pt x="4716" y="6015"/>
                    <a:pt x="8298" y="4786"/>
                  </a:cubicBezTo>
                  <a:lnTo>
                    <a:pt x="8298" y="4786"/>
                  </a:lnTo>
                  <a:cubicBezTo>
                    <a:pt x="20899" y="-1595"/>
                    <a:pt x="35797" y="-1595"/>
                    <a:pt x="48398" y="4786"/>
                  </a:cubicBezTo>
                  <a:lnTo>
                    <a:pt x="118312" y="45172"/>
                  </a:lnTo>
                  <a:cubicBezTo>
                    <a:pt x="124703" y="47287"/>
                    <a:pt x="128170" y="54192"/>
                    <a:pt x="126046" y="60584"/>
                  </a:cubicBezTo>
                  <a:cubicBezTo>
                    <a:pt x="124836" y="64241"/>
                    <a:pt x="121969" y="67108"/>
                    <a:pt x="118312" y="68318"/>
                  </a:cubicBezTo>
                  <a:lnTo>
                    <a:pt x="118312" y="68318"/>
                  </a:lnTo>
                  <a:cubicBezTo>
                    <a:pt x="105710" y="74700"/>
                    <a:pt x="90813" y="74700"/>
                    <a:pt x="78211" y="68318"/>
                  </a:cubicBezTo>
                  <a:close/>
                </a:path>
              </a:pathLst>
            </a:custGeom>
            <a:solidFill>
              <a:srgbClr val="42E8E0">
                <a:alpha val="60000"/>
              </a:srgbClr>
            </a:solidFill>
            <a:ln w="9525"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F70E3FED-0AB0-763F-AA64-E846E778FD07}"/>
                </a:ext>
              </a:extLst>
            </p:cNvPr>
            <p:cNvSpPr/>
            <p:nvPr/>
          </p:nvSpPr>
          <p:spPr>
            <a:xfrm>
              <a:off x="5522522" y="4187737"/>
              <a:ext cx="126732" cy="73080"/>
            </a:xfrm>
            <a:custGeom>
              <a:avLst/>
              <a:gdLst>
                <a:gd name="connsiteX0" fmla="*/ 78177 w 126732"/>
                <a:gd name="connsiteY0" fmla="*/ 68223 h 73080"/>
                <a:gd name="connsiteX1" fmla="*/ 8359 w 126732"/>
                <a:gd name="connsiteY1" fmla="*/ 27932 h 73080"/>
                <a:gd name="connsiteX2" fmla="*/ 625 w 126732"/>
                <a:gd name="connsiteY2" fmla="*/ 12521 h 73080"/>
                <a:gd name="connsiteX3" fmla="*/ 8359 w 126732"/>
                <a:gd name="connsiteY3" fmla="*/ 4786 h 73080"/>
                <a:gd name="connsiteX4" fmla="*/ 8359 w 126732"/>
                <a:gd name="connsiteY4" fmla="*/ 4786 h 73080"/>
                <a:gd name="connsiteX5" fmla="*/ 48459 w 126732"/>
                <a:gd name="connsiteY5" fmla="*/ 4786 h 73080"/>
                <a:gd name="connsiteX6" fmla="*/ 118373 w 126732"/>
                <a:gd name="connsiteY6" fmla="*/ 45077 h 73080"/>
                <a:gd name="connsiteX7" fmla="*/ 126107 w 126732"/>
                <a:gd name="connsiteY7" fmla="*/ 60489 h 73080"/>
                <a:gd name="connsiteX8" fmla="*/ 118373 w 126732"/>
                <a:gd name="connsiteY8" fmla="*/ 68223 h 73080"/>
                <a:gd name="connsiteX9" fmla="*/ 118373 w 126732"/>
                <a:gd name="connsiteY9" fmla="*/ 68223 h 73080"/>
                <a:gd name="connsiteX10" fmla="*/ 78177 w 126732"/>
                <a:gd name="connsiteY10" fmla="*/ 68223 h 7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732" h="73080">
                  <a:moveTo>
                    <a:pt x="78177" y="68223"/>
                  </a:moveTo>
                  <a:lnTo>
                    <a:pt x="8359" y="27932"/>
                  </a:lnTo>
                  <a:cubicBezTo>
                    <a:pt x="1968" y="25818"/>
                    <a:pt x="-1499" y="18912"/>
                    <a:pt x="625" y="12521"/>
                  </a:cubicBezTo>
                  <a:cubicBezTo>
                    <a:pt x="1835" y="8863"/>
                    <a:pt x="4702" y="5996"/>
                    <a:pt x="8359" y="4786"/>
                  </a:cubicBezTo>
                  <a:lnTo>
                    <a:pt x="8359" y="4786"/>
                  </a:lnTo>
                  <a:cubicBezTo>
                    <a:pt x="20961" y="-1595"/>
                    <a:pt x="35858" y="-1595"/>
                    <a:pt x="48459" y="4786"/>
                  </a:cubicBezTo>
                  <a:lnTo>
                    <a:pt x="118373" y="45077"/>
                  </a:lnTo>
                  <a:cubicBezTo>
                    <a:pt x="124764" y="47192"/>
                    <a:pt x="128231" y="54097"/>
                    <a:pt x="126107" y="60489"/>
                  </a:cubicBezTo>
                  <a:cubicBezTo>
                    <a:pt x="124898" y="64146"/>
                    <a:pt x="122031" y="67013"/>
                    <a:pt x="118373" y="68223"/>
                  </a:cubicBezTo>
                  <a:lnTo>
                    <a:pt x="118373" y="68223"/>
                  </a:lnTo>
                  <a:cubicBezTo>
                    <a:pt x="105762" y="74700"/>
                    <a:pt x="90789" y="74700"/>
                    <a:pt x="78177" y="68223"/>
                  </a:cubicBezTo>
                  <a:close/>
                </a:path>
              </a:pathLst>
            </a:custGeom>
            <a:solidFill>
              <a:srgbClr val="42E8E0"/>
            </a:solidFill>
            <a:ln w="9525"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CC1D353E-6AF9-7AF9-3895-A283122B8842}"/>
                </a:ext>
              </a:extLst>
            </p:cNvPr>
            <p:cNvSpPr/>
            <p:nvPr/>
          </p:nvSpPr>
          <p:spPr>
            <a:xfrm>
              <a:off x="5667016" y="4271176"/>
              <a:ext cx="126636" cy="73104"/>
            </a:xfrm>
            <a:custGeom>
              <a:avLst/>
              <a:gdLst>
                <a:gd name="connsiteX0" fmla="*/ 78178 w 126636"/>
                <a:gd name="connsiteY0" fmla="*/ 68318 h 73104"/>
                <a:gd name="connsiteX1" fmla="*/ 8359 w 126636"/>
                <a:gd name="connsiteY1" fmla="*/ 27932 h 73104"/>
                <a:gd name="connsiteX2" fmla="*/ 625 w 126636"/>
                <a:gd name="connsiteY2" fmla="*/ 12521 h 73104"/>
                <a:gd name="connsiteX3" fmla="*/ 8359 w 126636"/>
                <a:gd name="connsiteY3" fmla="*/ 4786 h 73104"/>
                <a:gd name="connsiteX4" fmla="*/ 8359 w 126636"/>
                <a:gd name="connsiteY4" fmla="*/ 4786 h 73104"/>
                <a:gd name="connsiteX5" fmla="*/ 48459 w 126636"/>
                <a:gd name="connsiteY5" fmla="*/ 4786 h 73104"/>
                <a:gd name="connsiteX6" fmla="*/ 118278 w 126636"/>
                <a:gd name="connsiteY6" fmla="*/ 45172 h 73104"/>
                <a:gd name="connsiteX7" fmla="*/ 126012 w 126636"/>
                <a:gd name="connsiteY7" fmla="*/ 60584 h 73104"/>
                <a:gd name="connsiteX8" fmla="*/ 118278 w 126636"/>
                <a:gd name="connsiteY8" fmla="*/ 68318 h 73104"/>
                <a:gd name="connsiteX9" fmla="*/ 118278 w 126636"/>
                <a:gd name="connsiteY9" fmla="*/ 68318 h 73104"/>
                <a:gd name="connsiteX10" fmla="*/ 78178 w 126636"/>
                <a:gd name="connsiteY10" fmla="*/ 68318 h 7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636" h="73104">
                  <a:moveTo>
                    <a:pt x="78178" y="68318"/>
                  </a:moveTo>
                  <a:lnTo>
                    <a:pt x="8359" y="27932"/>
                  </a:lnTo>
                  <a:cubicBezTo>
                    <a:pt x="1968" y="25817"/>
                    <a:pt x="-1499" y="18912"/>
                    <a:pt x="625" y="12521"/>
                  </a:cubicBezTo>
                  <a:cubicBezTo>
                    <a:pt x="1835" y="8863"/>
                    <a:pt x="4702" y="5996"/>
                    <a:pt x="8359" y="4786"/>
                  </a:cubicBezTo>
                  <a:lnTo>
                    <a:pt x="8359" y="4786"/>
                  </a:lnTo>
                  <a:cubicBezTo>
                    <a:pt x="20961" y="-1595"/>
                    <a:pt x="35858" y="-1595"/>
                    <a:pt x="48459" y="4786"/>
                  </a:cubicBezTo>
                  <a:lnTo>
                    <a:pt x="118278" y="45172"/>
                  </a:lnTo>
                  <a:cubicBezTo>
                    <a:pt x="124669" y="47287"/>
                    <a:pt x="128136" y="54192"/>
                    <a:pt x="126012" y="60584"/>
                  </a:cubicBezTo>
                  <a:cubicBezTo>
                    <a:pt x="124802" y="64241"/>
                    <a:pt x="121935" y="67108"/>
                    <a:pt x="118278" y="68318"/>
                  </a:cubicBezTo>
                  <a:lnTo>
                    <a:pt x="118278" y="68318"/>
                  </a:lnTo>
                  <a:cubicBezTo>
                    <a:pt x="105676" y="74700"/>
                    <a:pt x="90779" y="74700"/>
                    <a:pt x="78178" y="68318"/>
                  </a:cubicBezTo>
                  <a:close/>
                </a:path>
              </a:pathLst>
            </a:custGeom>
            <a:solidFill>
              <a:srgbClr val="42E8E0">
                <a:alpha val="60000"/>
              </a:srgbClr>
            </a:solidFill>
            <a:ln w="9525"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F03DE52D-3ED4-C32B-8E08-DE782F6264F7}"/>
                </a:ext>
              </a:extLst>
            </p:cNvPr>
            <p:cNvSpPr/>
            <p:nvPr/>
          </p:nvSpPr>
          <p:spPr>
            <a:xfrm>
              <a:off x="5811477" y="4354615"/>
              <a:ext cx="126575" cy="73054"/>
            </a:xfrm>
            <a:custGeom>
              <a:avLst/>
              <a:gdLst>
                <a:gd name="connsiteX0" fmla="*/ 78307 w 126575"/>
                <a:gd name="connsiteY0" fmla="*/ 68318 h 73054"/>
                <a:gd name="connsiteX1" fmla="*/ 8298 w 126575"/>
                <a:gd name="connsiteY1" fmla="*/ 28027 h 73054"/>
                <a:gd name="connsiteX2" fmla="*/ 668 w 126575"/>
                <a:gd name="connsiteY2" fmla="*/ 12416 h 73054"/>
                <a:gd name="connsiteX3" fmla="*/ 8298 w 126575"/>
                <a:gd name="connsiteY3" fmla="*/ 4786 h 73054"/>
                <a:gd name="connsiteX4" fmla="*/ 8298 w 126575"/>
                <a:gd name="connsiteY4" fmla="*/ 4786 h 73054"/>
                <a:gd name="connsiteX5" fmla="*/ 48398 w 126575"/>
                <a:gd name="connsiteY5" fmla="*/ 4786 h 73054"/>
                <a:gd name="connsiteX6" fmla="*/ 118216 w 126575"/>
                <a:gd name="connsiteY6" fmla="*/ 45172 h 73054"/>
                <a:gd name="connsiteX7" fmla="*/ 125951 w 126575"/>
                <a:gd name="connsiteY7" fmla="*/ 60584 h 73054"/>
                <a:gd name="connsiteX8" fmla="*/ 118216 w 126575"/>
                <a:gd name="connsiteY8" fmla="*/ 68318 h 73054"/>
                <a:gd name="connsiteX9" fmla="*/ 118216 w 126575"/>
                <a:gd name="connsiteY9" fmla="*/ 68318 h 73054"/>
                <a:gd name="connsiteX10" fmla="*/ 78307 w 126575"/>
                <a:gd name="connsiteY10" fmla="*/ 68318 h 73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75" h="73054">
                  <a:moveTo>
                    <a:pt x="78307" y="68318"/>
                  </a:moveTo>
                  <a:lnTo>
                    <a:pt x="8298" y="28027"/>
                  </a:lnTo>
                  <a:cubicBezTo>
                    <a:pt x="1878" y="25817"/>
                    <a:pt x="-1532" y="18836"/>
                    <a:pt x="668" y="12416"/>
                  </a:cubicBezTo>
                  <a:cubicBezTo>
                    <a:pt x="1897" y="8834"/>
                    <a:pt x="4716" y="6015"/>
                    <a:pt x="8298" y="4786"/>
                  </a:cubicBezTo>
                  <a:lnTo>
                    <a:pt x="8298" y="4786"/>
                  </a:lnTo>
                  <a:cubicBezTo>
                    <a:pt x="20899" y="-1595"/>
                    <a:pt x="35796" y="-1595"/>
                    <a:pt x="48398" y="4786"/>
                  </a:cubicBezTo>
                  <a:lnTo>
                    <a:pt x="118216" y="45172"/>
                  </a:lnTo>
                  <a:cubicBezTo>
                    <a:pt x="124608" y="47287"/>
                    <a:pt x="128075" y="54192"/>
                    <a:pt x="125951" y="60584"/>
                  </a:cubicBezTo>
                  <a:cubicBezTo>
                    <a:pt x="124741" y="64241"/>
                    <a:pt x="121874" y="67108"/>
                    <a:pt x="118216" y="68318"/>
                  </a:cubicBezTo>
                  <a:lnTo>
                    <a:pt x="118216" y="68318"/>
                  </a:lnTo>
                  <a:cubicBezTo>
                    <a:pt x="105662" y="74633"/>
                    <a:pt x="90861" y="74633"/>
                    <a:pt x="78307" y="68318"/>
                  </a:cubicBezTo>
                  <a:close/>
                </a:path>
              </a:pathLst>
            </a:custGeom>
            <a:solidFill>
              <a:srgbClr val="42E8E0">
                <a:alpha val="20000"/>
              </a:srgbClr>
            </a:solidFill>
            <a:ln w="9525"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768FFC20-BC97-468F-B946-7AE9E17034EF}"/>
                </a:ext>
              </a:extLst>
            </p:cNvPr>
            <p:cNvSpPr/>
            <p:nvPr/>
          </p:nvSpPr>
          <p:spPr>
            <a:xfrm>
              <a:off x="5536882" y="3568922"/>
              <a:ext cx="1178052" cy="680084"/>
            </a:xfrm>
            <a:custGeom>
              <a:avLst/>
              <a:gdLst>
                <a:gd name="connsiteX0" fmla="*/ 1178052 w 1178052"/>
                <a:gd name="connsiteY0" fmla="*/ 340043 h 680084"/>
                <a:gd name="connsiteX1" fmla="*/ 589026 w 1178052"/>
                <a:gd name="connsiteY1" fmla="*/ 680085 h 680084"/>
                <a:gd name="connsiteX2" fmla="*/ 0 w 1178052"/>
                <a:gd name="connsiteY2" fmla="*/ 340043 h 680084"/>
                <a:gd name="connsiteX3" fmla="*/ 589026 w 1178052"/>
                <a:gd name="connsiteY3" fmla="*/ 0 h 680084"/>
                <a:gd name="connsiteX4" fmla="*/ 1178052 w 1178052"/>
                <a:gd name="connsiteY4" fmla="*/ 340043 h 68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052" h="680084">
                  <a:moveTo>
                    <a:pt x="1178052" y="340043"/>
                  </a:moveTo>
                  <a:cubicBezTo>
                    <a:pt x="1178052" y="527843"/>
                    <a:pt x="914336" y="680085"/>
                    <a:pt x="589026" y="680085"/>
                  </a:cubicBezTo>
                  <a:cubicBezTo>
                    <a:pt x="263716" y="680085"/>
                    <a:pt x="0" y="527843"/>
                    <a:pt x="0" y="340043"/>
                  </a:cubicBezTo>
                  <a:cubicBezTo>
                    <a:pt x="0" y="152242"/>
                    <a:pt x="263716" y="0"/>
                    <a:pt x="589026" y="0"/>
                  </a:cubicBezTo>
                  <a:cubicBezTo>
                    <a:pt x="914336" y="0"/>
                    <a:pt x="1178052" y="152242"/>
                    <a:pt x="1178052" y="340043"/>
                  </a:cubicBezTo>
                  <a:close/>
                </a:path>
              </a:pathLst>
            </a:custGeom>
            <a:solidFill>
              <a:srgbClr val="42E8E0">
                <a:alpha val="20000"/>
              </a:srgbClr>
            </a:solidFill>
            <a:ln w="9525" cap="flat">
              <a:noFill/>
              <a:prstDash val="solid"/>
              <a:miter/>
            </a:ln>
          </p:spPr>
          <p:txBody>
            <a:bodyPr rtlCol="0" anchor="ctr"/>
            <a:lstStyle/>
            <a:p>
              <a:endParaRPr lang="en-IN"/>
            </a:p>
          </p:txBody>
        </p:sp>
        <p:grpSp>
          <p:nvGrpSpPr>
            <p:cNvPr id="19" name="Graphic 4">
              <a:extLst>
                <a:ext uri="{FF2B5EF4-FFF2-40B4-BE49-F238E27FC236}">
                  <a16:creationId xmlns:a16="http://schemas.microsoft.com/office/drawing/2014/main" id="{D8D01BE8-37D8-E570-1D78-6D2FBC618513}"/>
                </a:ext>
              </a:extLst>
            </p:cNvPr>
            <p:cNvGrpSpPr/>
            <p:nvPr/>
          </p:nvGrpSpPr>
          <p:grpSpPr>
            <a:xfrm>
              <a:off x="4984432" y="2374872"/>
              <a:ext cx="2425922" cy="954590"/>
              <a:chOff x="4984432" y="2374872"/>
              <a:chExt cx="2425922" cy="954590"/>
            </a:xfrm>
            <a:solidFill>
              <a:srgbClr val="42E8E0"/>
            </a:solidFill>
          </p:grpSpPr>
          <p:sp>
            <p:nvSpPr>
              <p:cNvPr id="60" name="Freeform: Shape 59">
                <a:extLst>
                  <a:ext uri="{FF2B5EF4-FFF2-40B4-BE49-F238E27FC236}">
                    <a16:creationId xmlns:a16="http://schemas.microsoft.com/office/drawing/2014/main" id="{3C87B8C5-DD0B-F780-CB43-ADD5C4B320E8}"/>
                  </a:ext>
                </a:extLst>
              </p:cNvPr>
              <p:cNvSpPr/>
              <p:nvPr/>
            </p:nvSpPr>
            <p:spPr>
              <a:xfrm>
                <a:off x="6880293" y="2528521"/>
                <a:ext cx="530060" cy="736077"/>
              </a:xfrm>
              <a:custGeom>
                <a:avLst/>
                <a:gdLst>
                  <a:gd name="connsiteX0" fmla="*/ 2852 w 530060"/>
                  <a:gd name="connsiteY0" fmla="*/ 177245 h 736077"/>
                  <a:gd name="connsiteX1" fmla="*/ 167539 w 530060"/>
                  <a:gd name="connsiteY1" fmla="*/ 394701 h 736077"/>
                  <a:gd name="connsiteX2" fmla="*/ 514726 w 530060"/>
                  <a:gd name="connsiteY2" fmla="*/ 709693 h 736077"/>
                  <a:gd name="connsiteX3" fmla="*/ 525584 w 530060"/>
                  <a:gd name="connsiteY3" fmla="*/ 736077 h 736077"/>
                  <a:gd name="connsiteX4" fmla="*/ 530061 w 530060"/>
                  <a:gd name="connsiteY4" fmla="*/ 710741 h 736077"/>
                  <a:gd name="connsiteX5" fmla="*/ 530061 w 530060"/>
                  <a:gd name="connsiteY5" fmla="*/ 505477 h 736077"/>
                  <a:gd name="connsiteX6" fmla="*/ 514726 w 530060"/>
                  <a:gd name="connsiteY6" fmla="*/ 324502 h 736077"/>
                  <a:gd name="connsiteX7" fmla="*/ 167539 w 530060"/>
                  <a:gd name="connsiteY7" fmla="*/ 9510 h 736077"/>
                  <a:gd name="connsiteX8" fmla="*/ 2852 w 530060"/>
                  <a:gd name="connsiteY8" fmla="*/ 176960 h 73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060" h="736077">
                    <a:moveTo>
                      <a:pt x="2852" y="177245"/>
                    </a:moveTo>
                    <a:cubicBezTo>
                      <a:pt x="10186" y="218679"/>
                      <a:pt x="40952" y="322692"/>
                      <a:pt x="167539" y="394701"/>
                    </a:cubicBezTo>
                    <a:cubicBezTo>
                      <a:pt x="347943" y="477950"/>
                      <a:pt x="472816" y="587487"/>
                      <a:pt x="514726" y="709693"/>
                    </a:cubicBezTo>
                    <a:cubicBezTo>
                      <a:pt x="517678" y="717694"/>
                      <a:pt x="521774" y="728743"/>
                      <a:pt x="525584" y="736077"/>
                    </a:cubicBezTo>
                    <a:cubicBezTo>
                      <a:pt x="530061" y="728648"/>
                      <a:pt x="530061" y="728648"/>
                      <a:pt x="530061" y="710741"/>
                    </a:cubicBezTo>
                    <a:lnTo>
                      <a:pt x="530061" y="505477"/>
                    </a:lnTo>
                    <a:cubicBezTo>
                      <a:pt x="530061" y="384986"/>
                      <a:pt x="523203" y="358411"/>
                      <a:pt x="514726" y="324502"/>
                    </a:cubicBezTo>
                    <a:cubicBezTo>
                      <a:pt x="472816" y="202296"/>
                      <a:pt x="347943" y="92759"/>
                      <a:pt x="167539" y="9510"/>
                    </a:cubicBezTo>
                    <a:cubicBezTo>
                      <a:pt x="23712" y="-36972"/>
                      <a:pt x="-11149" y="97902"/>
                      <a:pt x="2852" y="176960"/>
                    </a:cubicBezTo>
                    <a:close/>
                  </a:path>
                </a:pathLst>
              </a:custGeom>
              <a:solidFill>
                <a:srgbClr val="42E8E0"/>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EEB8651C-BC14-31A4-5A76-214AC52B7631}"/>
                  </a:ext>
                </a:extLst>
              </p:cNvPr>
              <p:cNvSpPr/>
              <p:nvPr/>
            </p:nvSpPr>
            <p:spPr>
              <a:xfrm>
                <a:off x="5386484" y="2374872"/>
                <a:ext cx="1148389" cy="476637"/>
              </a:xfrm>
              <a:custGeom>
                <a:avLst/>
                <a:gdLst>
                  <a:gd name="connsiteX0" fmla="*/ 174211 w 1148389"/>
                  <a:gd name="connsiteY0" fmla="*/ 84673 h 476637"/>
                  <a:gd name="connsiteX1" fmla="*/ 832102 w 1148389"/>
                  <a:gd name="connsiteY1" fmla="*/ 91 h 476637"/>
                  <a:gd name="connsiteX2" fmla="*/ 926591 w 1148389"/>
                  <a:gd name="connsiteY2" fmla="*/ 2567 h 476637"/>
                  <a:gd name="connsiteX3" fmla="*/ 1085944 w 1148389"/>
                  <a:gd name="connsiteY3" fmla="*/ 343276 h 476637"/>
                  <a:gd name="connsiteX4" fmla="*/ 926591 w 1148389"/>
                  <a:gd name="connsiteY4" fmla="*/ 387377 h 476637"/>
                  <a:gd name="connsiteX5" fmla="*/ 832102 w 1148389"/>
                  <a:gd name="connsiteY5" fmla="*/ 384901 h 476637"/>
                  <a:gd name="connsiteX6" fmla="*/ 174211 w 1148389"/>
                  <a:gd name="connsiteY6" fmla="*/ 469483 h 476637"/>
                  <a:gd name="connsiteX7" fmla="*/ 37432 w 1148389"/>
                  <a:gd name="connsiteY7" fmla="*/ 200687 h 476637"/>
                  <a:gd name="connsiteX8" fmla="*/ 174211 w 1148389"/>
                  <a:gd name="connsiteY8" fmla="*/ 84577 h 47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389" h="476637">
                    <a:moveTo>
                      <a:pt x="174211" y="84673"/>
                    </a:moveTo>
                    <a:cubicBezTo>
                      <a:pt x="364711" y="29332"/>
                      <a:pt x="591025" y="-1910"/>
                      <a:pt x="832102" y="91"/>
                    </a:cubicBezTo>
                    <a:cubicBezTo>
                      <a:pt x="863849" y="91"/>
                      <a:pt x="895349" y="919"/>
                      <a:pt x="926591" y="2567"/>
                    </a:cubicBezTo>
                    <a:cubicBezTo>
                      <a:pt x="1138236" y="21617"/>
                      <a:pt x="1213579" y="245455"/>
                      <a:pt x="1085944" y="343276"/>
                    </a:cubicBezTo>
                    <a:cubicBezTo>
                      <a:pt x="1027365" y="388139"/>
                      <a:pt x="957166" y="387377"/>
                      <a:pt x="926591" y="387377"/>
                    </a:cubicBezTo>
                    <a:cubicBezTo>
                      <a:pt x="896015" y="387377"/>
                      <a:pt x="863916" y="385186"/>
                      <a:pt x="832102" y="384901"/>
                    </a:cubicBezTo>
                    <a:cubicBezTo>
                      <a:pt x="591025" y="382996"/>
                      <a:pt x="365377" y="414142"/>
                      <a:pt x="174211" y="469483"/>
                    </a:cubicBezTo>
                    <a:cubicBezTo>
                      <a:pt x="-18575" y="516536"/>
                      <a:pt x="-30005" y="320607"/>
                      <a:pt x="37432" y="200687"/>
                    </a:cubicBezTo>
                    <a:cubicBezTo>
                      <a:pt x="66578" y="145985"/>
                      <a:pt x="115499" y="104456"/>
                      <a:pt x="174211" y="84577"/>
                    </a:cubicBezTo>
                    <a:close/>
                  </a:path>
                </a:pathLst>
              </a:custGeom>
              <a:solidFill>
                <a:srgbClr val="42E8E0"/>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B95234B5-14EA-B865-48F5-914D7192A216}"/>
                  </a:ext>
                </a:extLst>
              </p:cNvPr>
              <p:cNvSpPr/>
              <p:nvPr/>
            </p:nvSpPr>
            <p:spPr>
              <a:xfrm>
                <a:off x="4984432" y="2728374"/>
                <a:ext cx="163965" cy="601088"/>
              </a:xfrm>
              <a:custGeom>
                <a:avLst/>
                <a:gdLst>
                  <a:gd name="connsiteX0" fmla="*/ 0 w 163965"/>
                  <a:gd name="connsiteY0" fmla="*/ 601089 h 601088"/>
                  <a:gd name="connsiteX1" fmla="*/ 71533 w 163965"/>
                  <a:gd name="connsiteY1" fmla="*/ 407826 h 601088"/>
                  <a:gd name="connsiteX2" fmla="*/ 103632 w 163965"/>
                  <a:gd name="connsiteY2" fmla="*/ 347 h 601088"/>
                  <a:gd name="connsiteX3" fmla="*/ 71533 w 163965"/>
                  <a:gd name="connsiteY3" fmla="*/ 22826 h 601088"/>
                  <a:gd name="connsiteX4" fmla="*/ 191 w 163965"/>
                  <a:gd name="connsiteY4" fmla="*/ 205992 h 601088"/>
                  <a:gd name="connsiteX5" fmla="*/ 191 w 163965"/>
                  <a:gd name="connsiteY5" fmla="*/ 216184 h 601088"/>
                  <a:gd name="connsiteX6" fmla="*/ 191 w 163965"/>
                  <a:gd name="connsiteY6" fmla="*/ 601089 h 60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965" h="601088">
                    <a:moveTo>
                      <a:pt x="0" y="601089"/>
                    </a:moveTo>
                    <a:cubicBezTo>
                      <a:pt x="5239" y="540129"/>
                      <a:pt x="9525" y="491932"/>
                      <a:pt x="71533" y="407826"/>
                    </a:cubicBezTo>
                    <a:cubicBezTo>
                      <a:pt x="202501" y="214564"/>
                      <a:pt x="176308" y="-10035"/>
                      <a:pt x="103632" y="347"/>
                    </a:cubicBezTo>
                    <a:cubicBezTo>
                      <a:pt x="92012" y="2062"/>
                      <a:pt x="79915" y="14634"/>
                      <a:pt x="71533" y="22826"/>
                    </a:cubicBezTo>
                    <a:cubicBezTo>
                      <a:pt x="27527" y="79976"/>
                      <a:pt x="2572" y="141793"/>
                      <a:pt x="191" y="205992"/>
                    </a:cubicBezTo>
                    <a:cubicBezTo>
                      <a:pt x="191" y="209421"/>
                      <a:pt x="191" y="212755"/>
                      <a:pt x="191" y="216184"/>
                    </a:cubicBezTo>
                    <a:lnTo>
                      <a:pt x="191" y="601089"/>
                    </a:lnTo>
                    <a:close/>
                  </a:path>
                </a:pathLst>
              </a:custGeom>
              <a:solidFill>
                <a:srgbClr val="42E8E0"/>
              </a:solidFill>
              <a:ln w="9525" cap="flat">
                <a:noFill/>
                <a:prstDash val="solid"/>
                <a:miter/>
              </a:ln>
            </p:spPr>
            <p:txBody>
              <a:bodyPr rtlCol="0" anchor="ctr"/>
              <a:lstStyle/>
              <a:p>
                <a:endParaRPr lang="en-IN"/>
              </a:p>
            </p:txBody>
          </p:sp>
        </p:grpSp>
        <p:sp>
          <p:nvSpPr>
            <p:cNvPr id="20" name="Freeform: Shape 19">
              <a:extLst>
                <a:ext uri="{FF2B5EF4-FFF2-40B4-BE49-F238E27FC236}">
                  <a16:creationId xmlns:a16="http://schemas.microsoft.com/office/drawing/2014/main" id="{0C95030D-D0FD-30C7-D589-BE898B607BB5}"/>
                </a:ext>
              </a:extLst>
            </p:cNvPr>
            <p:cNvSpPr/>
            <p:nvPr/>
          </p:nvSpPr>
          <p:spPr>
            <a:xfrm rot="-1321799">
              <a:off x="6585880" y="3371617"/>
              <a:ext cx="44958" cy="383952"/>
            </a:xfrm>
            <a:custGeom>
              <a:avLst/>
              <a:gdLst>
                <a:gd name="connsiteX0" fmla="*/ 0 w 44958"/>
                <a:gd name="connsiteY0" fmla="*/ 0 h 383952"/>
                <a:gd name="connsiteX1" fmla="*/ 44958 w 44958"/>
                <a:gd name="connsiteY1" fmla="*/ 0 h 383952"/>
                <a:gd name="connsiteX2" fmla="*/ 44958 w 44958"/>
                <a:gd name="connsiteY2" fmla="*/ 383953 h 383952"/>
                <a:gd name="connsiteX3" fmla="*/ 0 w 44958"/>
                <a:gd name="connsiteY3" fmla="*/ 383953 h 383952"/>
              </a:gdLst>
              <a:ahLst/>
              <a:cxnLst>
                <a:cxn ang="0">
                  <a:pos x="connsiteX0" y="connsiteY0"/>
                </a:cxn>
                <a:cxn ang="0">
                  <a:pos x="connsiteX1" y="connsiteY1"/>
                </a:cxn>
                <a:cxn ang="0">
                  <a:pos x="connsiteX2" y="connsiteY2"/>
                </a:cxn>
                <a:cxn ang="0">
                  <a:pos x="connsiteX3" y="connsiteY3"/>
                </a:cxn>
              </a:cxnLst>
              <a:rect l="l" t="t" r="r" b="b"/>
              <a:pathLst>
                <a:path w="44958" h="383952">
                  <a:moveTo>
                    <a:pt x="0" y="0"/>
                  </a:moveTo>
                  <a:lnTo>
                    <a:pt x="44958" y="0"/>
                  </a:lnTo>
                  <a:lnTo>
                    <a:pt x="44958" y="383953"/>
                  </a:lnTo>
                  <a:lnTo>
                    <a:pt x="0" y="383953"/>
                  </a:lnTo>
                  <a:close/>
                </a:path>
              </a:pathLst>
            </a:custGeom>
            <a:solidFill>
              <a:srgbClr val="42E8E0"/>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D556296F-C20F-AC5E-2B5A-CB66FA8D61BF}"/>
                </a:ext>
              </a:extLst>
            </p:cNvPr>
            <p:cNvSpPr/>
            <p:nvPr/>
          </p:nvSpPr>
          <p:spPr>
            <a:xfrm rot="-921600">
              <a:off x="5625306" y="3071408"/>
              <a:ext cx="279463" cy="279463"/>
            </a:xfrm>
            <a:custGeom>
              <a:avLst/>
              <a:gdLst>
                <a:gd name="connsiteX0" fmla="*/ 279464 w 279463"/>
                <a:gd name="connsiteY0" fmla="*/ 139732 h 279463"/>
                <a:gd name="connsiteX1" fmla="*/ 139732 w 279463"/>
                <a:gd name="connsiteY1" fmla="*/ 279464 h 279463"/>
                <a:gd name="connsiteX2" fmla="*/ 0 w 279463"/>
                <a:gd name="connsiteY2" fmla="*/ 139732 h 279463"/>
                <a:gd name="connsiteX3" fmla="*/ 139732 w 279463"/>
                <a:gd name="connsiteY3" fmla="*/ 0 h 279463"/>
                <a:gd name="connsiteX4" fmla="*/ 279464 w 279463"/>
                <a:gd name="connsiteY4" fmla="*/ 139732 h 279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63" h="279463">
                  <a:moveTo>
                    <a:pt x="279464" y="139732"/>
                  </a:moveTo>
                  <a:cubicBezTo>
                    <a:pt x="279464" y="216904"/>
                    <a:pt x="216903" y="279464"/>
                    <a:pt x="139732" y="279464"/>
                  </a:cubicBezTo>
                  <a:cubicBezTo>
                    <a:pt x="62560" y="279464"/>
                    <a:pt x="0" y="216904"/>
                    <a:pt x="0" y="139732"/>
                  </a:cubicBezTo>
                  <a:cubicBezTo>
                    <a:pt x="0" y="62560"/>
                    <a:pt x="62560" y="0"/>
                    <a:pt x="139732" y="0"/>
                  </a:cubicBezTo>
                  <a:cubicBezTo>
                    <a:pt x="216903" y="0"/>
                    <a:pt x="279464" y="62560"/>
                    <a:pt x="279464" y="139732"/>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0F0405D0-78F7-0858-FCC2-EEDCB52DEF35}"/>
                </a:ext>
              </a:extLst>
            </p:cNvPr>
            <p:cNvSpPr/>
            <p:nvPr/>
          </p:nvSpPr>
          <p:spPr>
            <a:xfrm>
              <a:off x="5764910" y="3065335"/>
              <a:ext cx="721614" cy="843629"/>
            </a:xfrm>
            <a:custGeom>
              <a:avLst/>
              <a:gdLst>
                <a:gd name="connsiteX0" fmla="*/ 721614 w 721614"/>
                <a:gd name="connsiteY0" fmla="*/ 352425 h 843629"/>
                <a:gd name="connsiteX1" fmla="*/ 360807 w 721614"/>
                <a:gd name="connsiteY1" fmla="*/ 843629 h 843629"/>
                <a:gd name="connsiteX2" fmla="*/ 0 w 721614"/>
                <a:gd name="connsiteY2" fmla="*/ 352425 h 843629"/>
                <a:gd name="connsiteX3" fmla="*/ 360807 w 721614"/>
                <a:gd name="connsiteY3" fmla="*/ 0 h 843629"/>
                <a:gd name="connsiteX4" fmla="*/ 721614 w 721614"/>
                <a:gd name="connsiteY4" fmla="*/ 352425 h 843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14" h="843629">
                  <a:moveTo>
                    <a:pt x="721614" y="352425"/>
                  </a:moveTo>
                  <a:cubicBezTo>
                    <a:pt x="721614" y="623697"/>
                    <a:pt x="559689" y="843629"/>
                    <a:pt x="360807" y="843629"/>
                  </a:cubicBezTo>
                  <a:cubicBezTo>
                    <a:pt x="161925" y="843629"/>
                    <a:pt x="0" y="623697"/>
                    <a:pt x="0" y="352425"/>
                  </a:cubicBezTo>
                  <a:cubicBezTo>
                    <a:pt x="0" y="81153"/>
                    <a:pt x="161925" y="0"/>
                    <a:pt x="360807" y="0"/>
                  </a:cubicBezTo>
                  <a:cubicBezTo>
                    <a:pt x="559689" y="0"/>
                    <a:pt x="721614" y="81153"/>
                    <a:pt x="721614" y="352425"/>
                  </a:cubicBezTo>
                  <a:close/>
                </a:path>
              </a:pathLst>
            </a:custGeom>
            <a:solidFill>
              <a:srgbClr val="000000"/>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268834D4-ECB0-57A8-385F-2ECC33C09FB6}"/>
                </a:ext>
              </a:extLst>
            </p:cNvPr>
            <p:cNvSpPr/>
            <p:nvPr/>
          </p:nvSpPr>
          <p:spPr>
            <a:xfrm>
              <a:off x="5764910" y="3065335"/>
              <a:ext cx="721614" cy="843629"/>
            </a:xfrm>
            <a:custGeom>
              <a:avLst/>
              <a:gdLst>
                <a:gd name="connsiteX0" fmla="*/ 721614 w 721614"/>
                <a:gd name="connsiteY0" fmla="*/ 352425 h 843629"/>
                <a:gd name="connsiteX1" fmla="*/ 360807 w 721614"/>
                <a:gd name="connsiteY1" fmla="*/ 843629 h 843629"/>
                <a:gd name="connsiteX2" fmla="*/ 0 w 721614"/>
                <a:gd name="connsiteY2" fmla="*/ 352425 h 843629"/>
                <a:gd name="connsiteX3" fmla="*/ 360807 w 721614"/>
                <a:gd name="connsiteY3" fmla="*/ 0 h 843629"/>
                <a:gd name="connsiteX4" fmla="*/ 721614 w 721614"/>
                <a:gd name="connsiteY4" fmla="*/ 352425 h 843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14" h="843629">
                  <a:moveTo>
                    <a:pt x="721614" y="352425"/>
                  </a:moveTo>
                  <a:cubicBezTo>
                    <a:pt x="721614" y="623697"/>
                    <a:pt x="559689" y="843629"/>
                    <a:pt x="360807" y="843629"/>
                  </a:cubicBezTo>
                  <a:cubicBezTo>
                    <a:pt x="161925" y="843629"/>
                    <a:pt x="0" y="623697"/>
                    <a:pt x="0" y="352425"/>
                  </a:cubicBezTo>
                  <a:cubicBezTo>
                    <a:pt x="0" y="81153"/>
                    <a:pt x="161925" y="0"/>
                    <a:pt x="360807" y="0"/>
                  </a:cubicBezTo>
                  <a:cubicBezTo>
                    <a:pt x="559689" y="0"/>
                    <a:pt x="721614" y="81153"/>
                    <a:pt x="721614" y="352425"/>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49381FFF-5D66-A607-2DD3-704584A26C85}"/>
                </a:ext>
              </a:extLst>
            </p:cNvPr>
            <p:cNvSpPr/>
            <p:nvPr/>
          </p:nvSpPr>
          <p:spPr>
            <a:xfrm>
              <a:off x="5879687" y="3068859"/>
              <a:ext cx="492442" cy="284416"/>
            </a:xfrm>
            <a:custGeom>
              <a:avLst/>
              <a:gdLst>
                <a:gd name="connsiteX0" fmla="*/ 492442 w 492442"/>
                <a:gd name="connsiteY0" fmla="*/ 142208 h 284416"/>
                <a:gd name="connsiteX1" fmla="*/ 246221 w 492442"/>
                <a:gd name="connsiteY1" fmla="*/ 284416 h 284416"/>
                <a:gd name="connsiteX2" fmla="*/ 0 w 492442"/>
                <a:gd name="connsiteY2" fmla="*/ 142208 h 284416"/>
                <a:gd name="connsiteX3" fmla="*/ 246221 w 492442"/>
                <a:gd name="connsiteY3" fmla="*/ 0 h 284416"/>
                <a:gd name="connsiteX4" fmla="*/ 492442 w 492442"/>
                <a:gd name="connsiteY4" fmla="*/ 142208 h 28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442" h="284416">
                  <a:moveTo>
                    <a:pt x="492442" y="142208"/>
                  </a:moveTo>
                  <a:cubicBezTo>
                    <a:pt x="492442" y="220748"/>
                    <a:pt x="382206" y="284416"/>
                    <a:pt x="246221" y="284416"/>
                  </a:cubicBezTo>
                  <a:cubicBezTo>
                    <a:pt x="110237" y="284416"/>
                    <a:pt x="0" y="220748"/>
                    <a:pt x="0" y="142208"/>
                  </a:cubicBezTo>
                  <a:cubicBezTo>
                    <a:pt x="0" y="63669"/>
                    <a:pt x="110237" y="0"/>
                    <a:pt x="246221" y="0"/>
                  </a:cubicBezTo>
                  <a:cubicBezTo>
                    <a:pt x="382205" y="0"/>
                    <a:pt x="492442" y="63669"/>
                    <a:pt x="492442" y="142208"/>
                  </a:cubicBezTo>
                  <a:close/>
                </a:path>
              </a:pathLst>
            </a:custGeom>
            <a:solidFill>
              <a:schemeClr val="accent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05CF0AE2-CAFF-04A0-FFE6-923E699A7671}"/>
                </a:ext>
              </a:extLst>
            </p:cNvPr>
            <p:cNvSpPr/>
            <p:nvPr/>
          </p:nvSpPr>
          <p:spPr>
            <a:xfrm>
              <a:off x="5879699" y="3068931"/>
              <a:ext cx="492330" cy="161091"/>
            </a:xfrm>
            <a:custGeom>
              <a:avLst/>
              <a:gdLst>
                <a:gd name="connsiteX0" fmla="*/ 72092 w 492330"/>
                <a:gd name="connsiteY0" fmla="*/ 79462 h 161091"/>
                <a:gd name="connsiteX1" fmla="*/ 420326 w 492330"/>
                <a:gd name="connsiteY1" fmla="*/ 79462 h 161091"/>
                <a:gd name="connsiteX2" fmla="*/ 490239 w 492330"/>
                <a:gd name="connsiteY2" fmla="*/ 161092 h 161091"/>
                <a:gd name="connsiteX3" fmla="*/ 420326 w 492330"/>
                <a:gd name="connsiteY3" fmla="*/ 41648 h 161091"/>
                <a:gd name="connsiteX4" fmla="*/ 72092 w 492330"/>
                <a:gd name="connsiteY4" fmla="*/ 41648 h 161091"/>
                <a:gd name="connsiteX5" fmla="*/ 2178 w 492330"/>
                <a:gd name="connsiteY5" fmla="*/ 161092 h 161091"/>
                <a:gd name="connsiteX6" fmla="*/ 72092 w 492330"/>
                <a:gd name="connsiteY6" fmla="*/ 79462 h 16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330" h="161091">
                  <a:moveTo>
                    <a:pt x="72092" y="79462"/>
                  </a:moveTo>
                  <a:cubicBezTo>
                    <a:pt x="168294" y="23932"/>
                    <a:pt x="324218" y="23932"/>
                    <a:pt x="420326" y="79462"/>
                  </a:cubicBezTo>
                  <a:cubicBezTo>
                    <a:pt x="460045" y="102417"/>
                    <a:pt x="483381" y="131278"/>
                    <a:pt x="490239" y="161092"/>
                  </a:cubicBezTo>
                  <a:cubicBezTo>
                    <a:pt x="499764" y="118705"/>
                    <a:pt x="476809" y="74224"/>
                    <a:pt x="420326" y="41648"/>
                  </a:cubicBezTo>
                  <a:cubicBezTo>
                    <a:pt x="324218" y="-13883"/>
                    <a:pt x="168294" y="-13883"/>
                    <a:pt x="72092" y="41648"/>
                  </a:cubicBezTo>
                  <a:cubicBezTo>
                    <a:pt x="15704" y="74224"/>
                    <a:pt x="-7633" y="118705"/>
                    <a:pt x="2178" y="161092"/>
                  </a:cubicBezTo>
                  <a:cubicBezTo>
                    <a:pt x="9131" y="131469"/>
                    <a:pt x="32372" y="102894"/>
                    <a:pt x="72092" y="79462"/>
                  </a:cubicBezTo>
                  <a:close/>
                </a:path>
              </a:pathLst>
            </a:custGeom>
            <a:solidFill>
              <a:srgbClr val="453C9E"/>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AA699E8F-E961-DFB1-381C-1048C4416D33}"/>
                </a:ext>
              </a:extLst>
            </p:cNvPr>
            <p:cNvSpPr/>
            <p:nvPr/>
          </p:nvSpPr>
          <p:spPr>
            <a:xfrm>
              <a:off x="5744336" y="2573237"/>
              <a:ext cx="244411" cy="299979"/>
            </a:xfrm>
            <a:custGeom>
              <a:avLst/>
              <a:gdLst>
                <a:gd name="connsiteX0" fmla="*/ 97346 w 244411"/>
                <a:gd name="connsiteY0" fmla="*/ 299979 h 299979"/>
                <a:gd name="connsiteX1" fmla="*/ 141923 w 244411"/>
                <a:gd name="connsiteY1" fmla="*/ 223208 h 299979"/>
                <a:gd name="connsiteX2" fmla="*/ 199263 w 244411"/>
                <a:gd name="connsiteY2" fmla="*/ 123671 h 299979"/>
                <a:gd name="connsiteX3" fmla="*/ 244412 w 244411"/>
                <a:gd name="connsiteY3" fmla="*/ 45947 h 299979"/>
                <a:gd name="connsiteX4" fmla="*/ 180213 w 244411"/>
                <a:gd name="connsiteY4" fmla="*/ 8705 h 299979"/>
                <a:gd name="connsiteX5" fmla="*/ 173736 w 244411"/>
                <a:gd name="connsiteY5" fmla="*/ 4990 h 299979"/>
                <a:gd name="connsiteX6" fmla="*/ 173736 w 244411"/>
                <a:gd name="connsiteY6" fmla="*/ 4990 h 299979"/>
                <a:gd name="connsiteX7" fmla="*/ 103918 w 244411"/>
                <a:gd name="connsiteY7" fmla="*/ 14515 h 299979"/>
                <a:gd name="connsiteX8" fmla="*/ 0 w 244411"/>
                <a:gd name="connsiteY8" fmla="*/ 194442 h 299979"/>
                <a:gd name="connsiteX9" fmla="*/ 30385 w 244411"/>
                <a:gd name="connsiteY9" fmla="*/ 261689 h 299979"/>
                <a:gd name="connsiteX10" fmla="*/ 30385 w 244411"/>
                <a:gd name="connsiteY10" fmla="*/ 261689 h 29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411" h="299979">
                  <a:moveTo>
                    <a:pt x="97346" y="299979"/>
                  </a:moveTo>
                  <a:lnTo>
                    <a:pt x="141923" y="223208"/>
                  </a:lnTo>
                  <a:cubicBezTo>
                    <a:pt x="168574" y="194985"/>
                    <a:pt x="188214" y="160886"/>
                    <a:pt x="199263" y="123671"/>
                  </a:cubicBezTo>
                  <a:lnTo>
                    <a:pt x="244412" y="45947"/>
                  </a:lnTo>
                  <a:lnTo>
                    <a:pt x="180213" y="8705"/>
                  </a:lnTo>
                  <a:cubicBezTo>
                    <a:pt x="178156" y="7304"/>
                    <a:pt x="175984" y="6066"/>
                    <a:pt x="173736" y="4990"/>
                  </a:cubicBezTo>
                  <a:lnTo>
                    <a:pt x="173736" y="4990"/>
                  </a:lnTo>
                  <a:cubicBezTo>
                    <a:pt x="155258" y="-3678"/>
                    <a:pt x="130778" y="-1392"/>
                    <a:pt x="103918" y="14515"/>
                  </a:cubicBezTo>
                  <a:cubicBezTo>
                    <a:pt x="46768" y="47662"/>
                    <a:pt x="0" y="128243"/>
                    <a:pt x="0" y="194442"/>
                  </a:cubicBezTo>
                  <a:cubicBezTo>
                    <a:pt x="0" y="227589"/>
                    <a:pt x="11621" y="250830"/>
                    <a:pt x="30385" y="261689"/>
                  </a:cubicBezTo>
                  <a:lnTo>
                    <a:pt x="30385" y="261689"/>
                  </a:lnTo>
                  <a:close/>
                </a:path>
              </a:pathLst>
            </a:custGeom>
            <a:solidFill>
              <a:schemeClr val="accent5">
                <a:lumMod val="75000"/>
              </a:schemeClr>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1E9A8BB4-AACC-16F2-2D3A-C56616946ED8}"/>
                </a:ext>
              </a:extLst>
            </p:cNvPr>
            <p:cNvSpPr/>
            <p:nvPr/>
          </p:nvSpPr>
          <p:spPr>
            <a:xfrm rot="-3606808">
              <a:off x="5773024" y="2650037"/>
              <a:ext cx="294762" cy="170128"/>
            </a:xfrm>
            <a:custGeom>
              <a:avLst/>
              <a:gdLst>
                <a:gd name="connsiteX0" fmla="*/ 294763 w 294762"/>
                <a:gd name="connsiteY0" fmla="*/ 85063 h 170128"/>
                <a:gd name="connsiteX1" fmla="*/ 147382 w 294762"/>
                <a:gd name="connsiteY1" fmla="*/ 170128 h 170128"/>
                <a:gd name="connsiteX2" fmla="*/ 0 w 294762"/>
                <a:gd name="connsiteY2" fmla="*/ 85063 h 170128"/>
                <a:gd name="connsiteX3" fmla="*/ 147382 w 294762"/>
                <a:gd name="connsiteY3" fmla="*/ -1 h 170128"/>
                <a:gd name="connsiteX4" fmla="*/ 294763 w 294762"/>
                <a:gd name="connsiteY4" fmla="*/ 85063 h 170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762" h="170128">
                  <a:moveTo>
                    <a:pt x="294763" y="85063"/>
                  </a:moveTo>
                  <a:cubicBezTo>
                    <a:pt x="294763" y="132043"/>
                    <a:pt x="228778" y="170128"/>
                    <a:pt x="147382" y="170128"/>
                  </a:cubicBezTo>
                  <a:cubicBezTo>
                    <a:pt x="65985" y="170128"/>
                    <a:pt x="0" y="132043"/>
                    <a:pt x="0" y="85063"/>
                  </a:cubicBezTo>
                  <a:cubicBezTo>
                    <a:pt x="0" y="38084"/>
                    <a:pt x="65985" y="-1"/>
                    <a:pt x="147382" y="-1"/>
                  </a:cubicBezTo>
                  <a:cubicBezTo>
                    <a:pt x="228778" y="-1"/>
                    <a:pt x="294763" y="38084"/>
                    <a:pt x="294763" y="85063"/>
                  </a:cubicBezTo>
                  <a:close/>
                </a:path>
              </a:pathLst>
            </a:custGeom>
            <a:solidFill>
              <a:srgbClr val="BCBEFF"/>
            </a:solidFill>
            <a:ln w="9558"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500E9EA1-0D45-D377-88FD-C5AE4EF0BCED}"/>
                </a:ext>
              </a:extLst>
            </p:cNvPr>
            <p:cNvSpPr/>
            <p:nvPr/>
          </p:nvSpPr>
          <p:spPr>
            <a:xfrm rot="-4589400">
              <a:off x="5772282" y="2503784"/>
              <a:ext cx="735901" cy="735901"/>
            </a:xfrm>
            <a:custGeom>
              <a:avLst/>
              <a:gdLst>
                <a:gd name="connsiteX0" fmla="*/ 735901 w 735901"/>
                <a:gd name="connsiteY0" fmla="*/ 367951 h 735901"/>
                <a:gd name="connsiteX1" fmla="*/ 367951 w 735901"/>
                <a:gd name="connsiteY1" fmla="*/ 735902 h 735901"/>
                <a:gd name="connsiteX2" fmla="*/ 0 w 735901"/>
                <a:gd name="connsiteY2" fmla="*/ 367951 h 735901"/>
                <a:gd name="connsiteX3" fmla="*/ 367951 w 735901"/>
                <a:gd name="connsiteY3" fmla="*/ 0 h 735901"/>
                <a:gd name="connsiteX4" fmla="*/ 735901 w 735901"/>
                <a:gd name="connsiteY4" fmla="*/ 367951 h 735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901" h="735901">
                  <a:moveTo>
                    <a:pt x="735901" y="367951"/>
                  </a:moveTo>
                  <a:cubicBezTo>
                    <a:pt x="735901" y="571164"/>
                    <a:pt x="571164" y="735902"/>
                    <a:pt x="367951" y="735902"/>
                  </a:cubicBezTo>
                  <a:cubicBezTo>
                    <a:pt x="164737" y="735902"/>
                    <a:pt x="0" y="571164"/>
                    <a:pt x="0" y="367951"/>
                  </a:cubicBezTo>
                  <a:cubicBezTo>
                    <a:pt x="0" y="164737"/>
                    <a:pt x="164737" y="0"/>
                    <a:pt x="367951" y="0"/>
                  </a:cubicBezTo>
                  <a:cubicBezTo>
                    <a:pt x="571164" y="0"/>
                    <a:pt x="735901" y="164737"/>
                    <a:pt x="735901" y="367951"/>
                  </a:cubicBezTo>
                  <a:close/>
                </a:path>
              </a:pathLst>
            </a:custGeom>
            <a:solidFill>
              <a:srgbClr val="000000"/>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B2E33AFA-70FB-5308-B468-2262C81C6D18}"/>
                </a:ext>
              </a:extLst>
            </p:cNvPr>
            <p:cNvSpPr/>
            <p:nvPr/>
          </p:nvSpPr>
          <p:spPr>
            <a:xfrm rot="-4589400">
              <a:off x="5772282" y="2503784"/>
              <a:ext cx="735901" cy="735901"/>
            </a:xfrm>
            <a:custGeom>
              <a:avLst/>
              <a:gdLst>
                <a:gd name="connsiteX0" fmla="*/ 735901 w 735901"/>
                <a:gd name="connsiteY0" fmla="*/ 367951 h 735901"/>
                <a:gd name="connsiteX1" fmla="*/ 367951 w 735901"/>
                <a:gd name="connsiteY1" fmla="*/ 735902 h 735901"/>
                <a:gd name="connsiteX2" fmla="*/ 0 w 735901"/>
                <a:gd name="connsiteY2" fmla="*/ 367951 h 735901"/>
                <a:gd name="connsiteX3" fmla="*/ 367951 w 735901"/>
                <a:gd name="connsiteY3" fmla="*/ 0 h 735901"/>
                <a:gd name="connsiteX4" fmla="*/ 735901 w 735901"/>
                <a:gd name="connsiteY4" fmla="*/ 367951 h 735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901" h="735901">
                  <a:moveTo>
                    <a:pt x="735901" y="367951"/>
                  </a:moveTo>
                  <a:cubicBezTo>
                    <a:pt x="735901" y="571164"/>
                    <a:pt x="571164" y="735902"/>
                    <a:pt x="367951" y="735902"/>
                  </a:cubicBezTo>
                  <a:cubicBezTo>
                    <a:pt x="164737" y="735902"/>
                    <a:pt x="0" y="571164"/>
                    <a:pt x="0" y="367951"/>
                  </a:cubicBezTo>
                  <a:cubicBezTo>
                    <a:pt x="0" y="164737"/>
                    <a:pt x="164737" y="0"/>
                    <a:pt x="367951" y="0"/>
                  </a:cubicBezTo>
                  <a:cubicBezTo>
                    <a:pt x="571164" y="0"/>
                    <a:pt x="735901" y="164737"/>
                    <a:pt x="735901" y="367951"/>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8E48A748-4FA0-DD08-7A8B-65A00F42644D}"/>
                </a:ext>
              </a:extLst>
            </p:cNvPr>
            <p:cNvSpPr/>
            <p:nvPr/>
          </p:nvSpPr>
          <p:spPr>
            <a:xfrm>
              <a:off x="6248495" y="2820153"/>
              <a:ext cx="245078" cy="300427"/>
            </a:xfrm>
            <a:custGeom>
              <a:avLst/>
              <a:gdLst>
                <a:gd name="connsiteX0" fmla="*/ 97726 w 245078"/>
                <a:gd name="connsiteY0" fmla="*/ 300427 h 300427"/>
                <a:gd name="connsiteX1" fmla="*/ 142208 w 245078"/>
                <a:gd name="connsiteY1" fmla="*/ 223656 h 300427"/>
                <a:gd name="connsiteX2" fmla="*/ 199930 w 245078"/>
                <a:gd name="connsiteY2" fmla="*/ 124120 h 300427"/>
                <a:gd name="connsiteX3" fmla="*/ 245078 w 245078"/>
                <a:gd name="connsiteY3" fmla="*/ 46396 h 300427"/>
                <a:gd name="connsiteX4" fmla="*/ 180213 w 245078"/>
                <a:gd name="connsiteY4" fmla="*/ 8772 h 300427"/>
                <a:gd name="connsiteX5" fmla="*/ 173736 w 245078"/>
                <a:gd name="connsiteY5" fmla="*/ 5057 h 300427"/>
                <a:gd name="connsiteX6" fmla="*/ 173736 w 245078"/>
                <a:gd name="connsiteY6" fmla="*/ 5057 h 300427"/>
                <a:gd name="connsiteX7" fmla="*/ 103822 w 245078"/>
                <a:gd name="connsiteY7" fmla="*/ 14582 h 300427"/>
                <a:gd name="connsiteX8" fmla="*/ 0 w 245078"/>
                <a:gd name="connsiteY8" fmla="*/ 194414 h 300427"/>
                <a:gd name="connsiteX9" fmla="*/ 30385 w 245078"/>
                <a:gd name="connsiteY9" fmla="*/ 261661 h 300427"/>
                <a:gd name="connsiteX10" fmla="*/ 30385 w 245078"/>
                <a:gd name="connsiteY10" fmla="*/ 261661 h 300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078" h="300427">
                  <a:moveTo>
                    <a:pt x="97726" y="300427"/>
                  </a:moveTo>
                  <a:lnTo>
                    <a:pt x="142208" y="223656"/>
                  </a:lnTo>
                  <a:cubicBezTo>
                    <a:pt x="168973" y="195452"/>
                    <a:pt x="188738" y="161353"/>
                    <a:pt x="199930" y="124120"/>
                  </a:cubicBezTo>
                  <a:lnTo>
                    <a:pt x="245078" y="46396"/>
                  </a:lnTo>
                  <a:lnTo>
                    <a:pt x="180213" y="8772"/>
                  </a:lnTo>
                  <a:cubicBezTo>
                    <a:pt x="178175" y="7334"/>
                    <a:pt x="176003" y="6086"/>
                    <a:pt x="173736" y="5057"/>
                  </a:cubicBezTo>
                  <a:lnTo>
                    <a:pt x="173736" y="5057"/>
                  </a:lnTo>
                  <a:cubicBezTo>
                    <a:pt x="155257" y="-3706"/>
                    <a:pt x="130683" y="-1420"/>
                    <a:pt x="103822" y="14582"/>
                  </a:cubicBezTo>
                  <a:cubicBezTo>
                    <a:pt x="46672" y="47634"/>
                    <a:pt x="0" y="128215"/>
                    <a:pt x="0" y="194414"/>
                  </a:cubicBezTo>
                  <a:cubicBezTo>
                    <a:pt x="0" y="227561"/>
                    <a:pt x="11525" y="250802"/>
                    <a:pt x="30385" y="261661"/>
                  </a:cubicBezTo>
                  <a:lnTo>
                    <a:pt x="30385" y="261661"/>
                  </a:lnTo>
                  <a:close/>
                </a:path>
              </a:pathLst>
            </a:custGeom>
            <a:solidFill>
              <a:srgbClr val="000000"/>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43D8FFBD-D2C8-48DD-1CB3-8A68F951714F}"/>
                </a:ext>
              </a:extLst>
            </p:cNvPr>
            <p:cNvSpPr/>
            <p:nvPr/>
          </p:nvSpPr>
          <p:spPr>
            <a:xfrm>
              <a:off x="6248495" y="2820153"/>
              <a:ext cx="245078" cy="300427"/>
            </a:xfrm>
            <a:custGeom>
              <a:avLst/>
              <a:gdLst>
                <a:gd name="connsiteX0" fmla="*/ 97726 w 245078"/>
                <a:gd name="connsiteY0" fmla="*/ 300427 h 300427"/>
                <a:gd name="connsiteX1" fmla="*/ 142208 w 245078"/>
                <a:gd name="connsiteY1" fmla="*/ 223656 h 300427"/>
                <a:gd name="connsiteX2" fmla="*/ 199930 w 245078"/>
                <a:gd name="connsiteY2" fmla="*/ 124120 h 300427"/>
                <a:gd name="connsiteX3" fmla="*/ 245078 w 245078"/>
                <a:gd name="connsiteY3" fmla="*/ 46396 h 300427"/>
                <a:gd name="connsiteX4" fmla="*/ 180213 w 245078"/>
                <a:gd name="connsiteY4" fmla="*/ 8772 h 300427"/>
                <a:gd name="connsiteX5" fmla="*/ 173736 w 245078"/>
                <a:gd name="connsiteY5" fmla="*/ 5057 h 300427"/>
                <a:gd name="connsiteX6" fmla="*/ 173736 w 245078"/>
                <a:gd name="connsiteY6" fmla="*/ 5057 h 300427"/>
                <a:gd name="connsiteX7" fmla="*/ 103822 w 245078"/>
                <a:gd name="connsiteY7" fmla="*/ 14582 h 300427"/>
                <a:gd name="connsiteX8" fmla="*/ 0 w 245078"/>
                <a:gd name="connsiteY8" fmla="*/ 194414 h 300427"/>
                <a:gd name="connsiteX9" fmla="*/ 30385 w 245078"/>
                <a:gd name="connsiteY9" fmla="*/ 261661 h 300427"/>
                <a:gd name="connsiteX10" fmla="*/ 30385 w 245078"/>
                <a:gd name="connsiteY10" fmla="*/ 261661 h 300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078" h="300427">
                  <a:moveTo>
                    <a:pt x="97726" y="300427"/>
                  </a:moveTo>
                  <a:lnTo>
                    <a:pt x="142208" y="223656"/>
                  </a:lnTo>
                  <a:cubicBezTo>
                    <a:pt x="168973" y="195452"/>
                    <a:pt x="188738" y="161353"/>
                    <a:pt x="199930" y="124120"/>
                  </a:cubicBezTo>
                  <a:lnTo>
                    <a:pt x="245078" y="46396"/>
                  </a:lnTo>
                  <a:lnTo>
                    <a:pt x="180213" y="8772"/>
                  </a:lnTo>
                  <a:cubicBezTo>
                    <a:pt x="178175" y="7334"/>
                    <a:pt x="176003" y="6086"/>
                    <a:pt x="173736" y="5057"/>
                  </a:cubicBezTo>
                  <a:lnTo>
                    <a:pt x="173736" y="5057"/>
                  </a:lnTo>
                  <a:cubicBezTo>
                    <a:pt x="155257" y="-3706"/>
                    <a:pt x="130683" y="-1420"/>
                    <a:pt x="103822" y="14582"/>
                  </a:cubicBezTo>
                  <a:cubicBezTo>
                    <a:pt x="46672" y="47634"/>
                    <a:pt x="0" y="128215"/>
                    <a:pt x="0" y="194414"/>
                  </a:cubicBezTo>
                  <a:cubicBezTo>
                    <a:pt x="0" y="227561"/>
                    <a:pt x="11525" y="250802"/>
                    <a:pt x="30385" y="261661"/>
                  </a:cubicBezTo>
                  <a:lnTo>
                    <a:pt x="30385" y="261661"/>
                  </a:lnTo>
                  <a:close/>
                </a:path>
              </a:pathLst>
            </a:custGeom>
            <a:solidFill>
              <a:schemeClr val="accent5">
                <a:lumMod val="75000"/>
              </a:schemeClr>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4C437467-AD38-9B9F-C9DA-FA37A34AE5C0}"/>
                </a:ext>
              </a:extLst>
            </p:cNvPr>
            <p:cNvSpPr/>
            <p:nvPr/>
          </p:nvSpPr>
          <p:spPr>
            <a:xfrm rot="-3599999">
              <a:off x="6272177" y="2908334"/>
              <a:ext cx="293750" cy="169544"/>
            </a:xfrm>
            <a:custGeom>
              <a:avLst/>
              <a:gdLst>
                <a:gd name="connsiteX0" fmla="*/ 293751 w 293750"/>
                <a:gd name="connsiteY0" fmla="*/ 84773 h 169544"/>
                <a:gd name="connsiteX1" fmla="*/ 146875 w 293750"/>
                <a:gd name="connsiteY1" fmla="*/ 169545 h 169544"/>
                <a:gd name="connsiteX2" fmla="*/ 0 w 293750"/>
                <a:gd name="connsiteY2" fmla="*/ 84773 h 169544"/>
                <a:gd name="connsiteX3" fmla="*/ 146875 w 293750"/>
                <a:gd name="connsiteY3" fmla="*/ 0 h 169544"/>
                <a:gd name="connsiteX4" fmla="*/ 293751 w 293750"/>
                <a:gd name="connsiteY4" fmla="*/ 84773 h 169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50" h="169544">
                  <a:moveTo>
                    <a:pt x="293751" y="84773"/>
                  </a:moveTo>
                  <a:cubicBezTo>
                    <a:pt x="293751" y="131591"/>
                    <a:pt x="227992" y="169545"/>
                    <a:pt x="146875" y="169545"/>
                  </a:cubicBezTo>
                  <a:cubicBezTo>
                    <a:pt x="65758" y="169545"/>
                    <a:pt x="0" y="131591"/>
                    <a:pt x="0" y="84773"/>
                  </a:cubicBezTo>
                  <a:cubicBezTo>
                    <a:pt x="0" y="37954"/>
                    <a:pt x="65758" y="0"/>
                    <a:pt x="146875" y="0"/>
                  </a:cubicBezTo>
                  <a:cubicBezTo>
                    <a:pt x="227992" y="0"/>
                    <a:pt x="293751" y="37954"/>
                    <a:pt x="293751" y="84773"/>
                  </a:cubicBezTo>
                  <a:close/>
                </a:path>
              </a:pathLst>
            </a:custGeom>
            <a:solidFill>
              <a:srgbClr val="BCBEFF"/>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5807C3DE-3DFB-4EEB-3DC7-F49905669EB3}"/>
                </a:ext>
              </a:extLst>
            </p:cNvPr>
            <p:cNvSpPr/>
            <p:nvPr/>
          </p:nvSpPr>
          <p:spPr>
            <a:xfrm>
              <a:off x="6315265" y="2859354"/>
              <a:ext cx="162877" cy="267417"/>
            </a:xfrm>
            <a:custGeom>
              <a:avLst/>
              <a:gdLst>
                <a:gd name="connsiteX0" fmla="*/ 4763 w 162877"/>
                <a:gd name="connsiteY0" fmla="*/ 194551 h 267417"/>
                <a:gd name="connsiteX1" fmla="*/ 108680 w 162877"/>
                <a:gd name="connsiteY1" fmla="*/ 14719 h 267417"/>
                <a:gd name="connsiteX2" fmla="*/ 162878 w 162877"/>
                <a:gd name="connsiteY2" fmla="*/ 1003 h 267417"/>
                <a:gd name="connsiteX3" fmla="*/ 103823 w 162877"/>
                <a:gd name="connsiteY3" fmla="*/ 13862 h 267417"/>
                <a:gd name="connsiteX4" fmla="*/ 0 w 162877"/>
                <a:gd name="connsiteY4" fmla="*/ 193694 h 267417"/>
                <a:gd name="connsiteX5" fmla="*/ 49625 w 162877"/>
                <a:gd name="connsiteY5" fmla="*/ 267418 h 267417"/>
                <a:gd name="connsiteX6" fmla="*/ 4763 w 162877"/>
                <a:gd name="connsiteY6" fmla="*/ 194551 h 26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877" h="267417">
                  <a:moveTo>
                    <a:pt x="4763" y="194551"/>
                  </a:moveTo>
                  <a:cubicBezTo>
                    <a:pt x="4763" y="127876"/>
                    <a:pt x="51245" y="47866"/>
                    <a:pt x="108680" y="14719"/>
                  </a:cubicBezTo>
                  <a:cubicBezTo>
                    <a:pt x="124759" y="4337"/>
                    <a:pt x="143799" y="-483"/>
                    <a:pt x="162878" y="1003"/>
                  </a:cubicBezTo>
                  <a:cubicBezTo>
                    <a:pt x="142275" y="-2216"/>
                    <a:pt x="121215" y="2375"/>
                    <a:pt x="103823" y="13862"/>
                  </a:cubicBezTo>
                  <a:cubicBezTo>
                    <a:pt x="46673" y="47009"/>
                    <a:pt x="0" y="127495"/>
                    <a:pt x="0" y="193694"/>
                  </a:cubicBezTo>
                  <a:cubicBezTo>
                    <a:pt x="0" y="237033"/>
                    <a:pt x="19907" y="263512"/>
                    <a:pt x="49625" y="267418"/>
                  </a:cubicBezTo>
                  <a:cubicBezTo>
                    <a:pt x="22574" y="261417"/>
                    <a:pt x="4763" y="235509"/>
                    <a:pt x="4763" y="194551"/>
                  </a:cubicBezTo>
                  <a:close/>
                </a:path>
              </a:pathLst>
            </a:custGeom>
            <a:solidFill>
              <a:srgbClr val="FFFFFF"/>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39BDE788-BD21-36E3-438B-4C4615F7F154}"/>
                </a:ext>
              </a:extLst>
            </p:cNvPr>
            <p:cNvSpPr/>
            <p:nvPr/>
          </p:nvSpPr>
          <p:spPr>
            <a:xfrm>
              <a:off x="6344888" y="2897252"/>
              <a:ext cx="148494" cy="191724"/>
            </a:xfrm>
            <a:custGeom>
              <a:avLst/>
              <a:gdLst>
                <a:gd name="connsiteX0" fmla="*/ 148495 w 148494"/>
                <a:gd name="connsiteY0" fmla="*/ 53021 h 191724"/>
                <a:gd name="connsiteX1" fmla="*/ 74200 w 148494"/>
                <a:gd name="connsiteY1" fmla="*/ 181608 h 191724"/>
                <a:gd name="connsiteX2" fmla="*/ 0 w 148494"/>
                <a:gd name="connsiteY2" fmla="*/ 138746 h 191724"/>
                <a:gd name="connsiteX3" fmla="*/ 74200 w 148494"/>
                <a:gd name="connsiteY3" fmla="*/ 10158 h 191724"/>
                <a:gd name="connsiteX4" fmla="*/ 148495 w 148494"/>
                <a:gd name="connsiteY4" fmla="*/ 53021 h 191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494" h="191724">
                  <a:moveTo>
                    <a:pt x="148495" y="53021"/>
                  </a:moveTo>
                  <a:cubicBezTo>
                    <a:pt x="145647" y="105275"/>
                    <a:pt x="118053" y="153043"/>
                    <a:pt x="74200" y="181608"/>
                  </a:cubicBezTo>
                  <a:cubicBezTo>
                    <a:pt x="33242" y="205230"/>
                    <a:pt x="0" y="186085"/>
                    <a:pt x="0" y="138746"/>
                  </a:cubicBezTo>
                  <a:cubicBezTo>
                    <a:pt x="2829" y="86511"/>
                    <a:pt x="30385" y="38743"/>
                    <a:pt x="74200" y="10158"/>
                  </a:cubicBezTo>
                  <a:cubicBezTo>
                    <a:pt x="115253" y="-13559"/>
                    <a:pt x="148495" y="5681"/>
                    <a:pt x="148495" y="53021"/>
                  </a:cubicBezTo>
                  <a:close/>
                </a:path>
              </a:pathLst>
            </a:custGeom>
            <a:solidFill>
              <a:schemeClr val="accent1">
                <a:lumMod val="75000"/>
              </a:schemeClr>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AC99C543-FCCE-63A6-7742-42878D3D42A4}"/>
                </a:ext>
              </a:extLst>
            </p:cNvPr>
            <p:cNvSpPr/>
            <p:nvPr/>
          </p:nvSpPr>
          <p:spPr>
            <a:xfrm>
              <a:off x="6357080" y="2898362"/>
              <a:ext cx="136302" cy="190613"/>
            </a:xfrm>
            <a:custGeom>
              <a:avLst/>
              <a:gdLst>
                <a:gd name="connsiteX0" fmla="*/ 104680 w 136302"/>
                <a:gd name="connsiteY0" fmla="*/ 0 h 190613"/>
                <a:gd name="connsiteX1" fmla="*/ 116872 w 136302"/>
                <a:gd name="connsiteY1" fmla="*/ 40005 h 190613"/>
                <a:gd name="connsiteX2" fmla="*/ 42672 w 136302"/>
                <a:gd name="connsiteY2" fmla="*/ 168593 h 190613"/>
                <a:gd name="connsiteX3" fmla="*/ 0 w 136302"/>
                <a:gd name="connsiteY3" fmla="*/ 177641 h 190613"/>
                <a:gd name="connsiteX4" fmla="*/ 62008 w 136302"/>
                <a:gd name="connsiteY4" fmla="*/ 180499 h 190613"/>
                <a:gd name="connsiteX5" fmla="*/ 136303 w 136302"/>
                <a:gd name="connsiteY5" fmla="*/ 51911 h 190613"/>
                <a:gd name="connsiteX6" fmla="*/ 104680 w 136302"/>
                <a:gd name="connsiteY6" fmla="*/ 0 h 19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302" h="190613">
                  <a:moveTo>
                    <a:pt x="104680" y="0"/>
                  </a:moveTo>
                  <a:cubicBezTo>
                    <a:pt x="113367" y="11468"/>
                    <a:pt x="117681" y="25641"/>
                    <a:pt x="116872" y="40005"/>
                  </a:cubicBezTo>
                  <a:cubicBezTo>
                    <a:pt x="114033" y="92240"/>
                    <a:pt x="86478" y="139999"/>
                    <a:pt x="42672" y="168593"/>
                  </a:cubicBezTo>
                  <a:cubicBezTo>
                    <a:pt x="30089" y="176870"/>
                    <a:pt x="14859" y="180108"/>
                    <a:pt x="0" y="177641"/>
                  </a:cubicBezTo>
                  <a:cubicBezTo>
                    <a:pt x="13240" y="193262"/>
                    <a:pt x="36100" y="195453"/>
                    <a:pt x="62008" y="180499"/>
                  </a:cubicBezTo>
                  <a:cubicBezTo>
                    <a:pt x="105861" y="151933"/>
                    <a:pt x="133455" y="104165"/>
                    <a:pt x="136303" y="51911"/>
                  </a:cubicBezTo>
                  <a:cubicBezTo>
                    <a:pt x="136303" y="22860"/>
                    <a:pt x="123825" y="4477"/>
                    <a:pt x="104680" y="0"/>
                  </a:cubicBezTo>
                  <a:close/>
                </a:path>
              </a:pathLst>
            </a:custGeom>
            <a:solidFill>
              <a:schemeClr val="accent1"/>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FE909EF1-2880-84A5-8C59-793C15349C5A}"/>
                </a:ext>
              </a:extLst>
            </p:cNvPr>
            <p:cNvSpPr/>
            <p:nvPr/>
          </p:nvSpPr>
          <p:spPr>
            <a:xfrm>
              <a:off x="5814092" y="2812011"/>
              <a:ext cx="212723" cy="307481"/>
            </a:xfrm>
            <a:custGeom>
              <a:avLst/>
              <a:gdLst>
                <a:gd name="connsiteX0" fmla="*/ 211327 w 212723"/>
                <a:gd name="connsiteY0" fmla="*/ 233989 h 307481"/>
                <a:gd name="connsiteX1" fmla="*/ 89312 w 212723"/>
                <a:gd name="connsiteY1" fmla="*/ 284757 h 307481"/>
                <a:gd name="connsiteX2" fmla="*/ 1396 w 212723"/>
                <a:gd name="connsiteY2" fmla="*/ 73492 h 307481"/>
                <a:gd name="connsiteX3" fmla="*/ 123411 w 212723"/>
                <a:gd name="connsiteY3" fmla="*/ 22724 h 307481"/>
                <a:gd name="connsiteX4" fmla="*/ 211327 w 212723"/>
                <a:gd name="connsiteY4" fmla="*/ 233989 h 307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23" h="307481">
                  <a:moveTo>
                    <a:pt x="211327" y="233989"/>
                  </a:moveTo>
                  <a:cubicBezTo>
                    <a:pt x="201802" y="306379"/>
                    <a:pt x="147319" y="329239"/>
                    <a:pt x="89312" y="284757"/>
                  </a:cubicBezTo>
                  <a:cubicBezTo>
                    <a:pt x="31305" y="240275"/>
                    <a:pt x="-8034" y="145882"/>
                    <a:pt x="1396" y="73492"/>
                  </a:cubicBezTo>
                  <a:cubicBezTo>
                    <a:pt x="10826" y="1102"/>
                    <a:pt x="65404" y="-21758"/>
                    <a:pt x="123411" y="22724"/>
                  </a:cubicBezTo>
                  <a:cubicBezTo>
                    <a:pt x="181419" y="67206"/>
                    <a:pt x="220757" y="161694"/>
                    <a:pt x="211327" y="233989"/>
                  </a:cubicBezTo>
                  <a:close/>
                </a:path>
              </a:pathLst>
            </a:custGeom>
            <a:solidFill>
              <a:schemeClr val="accent1"/>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E88B5E33-30CC-3E78-455A-F00B4D675E69}"/>
                </a:ext>
              </a:extLst>
            </p:cNvPr>
            <p:cNvSpPr/>
            <p:nvPr/>
          </p:nvSpPr>
          <p:spPr>
            <a:xfrm>
              <a:off x="5901044" y="2898337"/>
              <a:ext cx="76805" cy="111707"/>
            </a:xfrm>
            <a:custGeom>
              <a:avLst/>
              <a:gdLst>
                <a:gd name="connsiteX0" fmla="*/ 76560 w 76805"/>
                <a:gd name="connsiteY0" fmla="*/ 85083 h 111707"/>
                <a:gd name="connsiteX1" fmla="*/ 32173 w 76805"/>
                <a:gd name="connsiteY1" fmla="*/ 103466 h 111707"/>
                <a:gd name="connsiteX2" fmla="*/ 264 w 76805"/>
                <a:gd name="connsiteY2" fmla="*/ 26694 h 111707"/>
                <a:gd name="connsiteX3" fmla="*/ 44556 w 76805"/>
                <a:gd name="connsiteY3" fmla="*/ 8216 h 111707"/>
                <a:gd name="connsiteX4" fmla="*/ 76560 w 76805"/>
                <a:gd name="connsiteY4" fmla="*/ 85083 h 111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05" h="111707">
                  <a:moveTo>
                    <a:pt x="76560" y="85083"/>
                  </a:moveTo>
                  <a:cubicBezTo>
                    <a:pt x="73131" y="111372"/>
                    <a:pt x="53223" y="119563"/>
                    <a:pt x="32173" y="103466"/>
                  </a:cubicBezTo>
                  <a:cubicBezTo>
                    <a:pt x="9894" y="84435"/>
                    <a:pt x="-1955" y="55907"/>
                    <a:pt x="264" y="26694"/>
                  </a:cubicBezTo>
                  <a:cubicBezTo>
                    <a:pt x="3598" y="405"/>
                    <a:pt x="23505" y="-7881"/>
                    <a:pt x="44556" y="8216"/>
                  </a:cubicBezTo>
                  <a:cubicBezTo>
                    <a:pt x="66816" y="27304"/>
                    <a:pt x="78693" y="55831"/>
                    <a:pt x="76560" y="85083"/>
                  </a:cubicBezTo>
                  <a:close/>
                </a:path>
              </a:pathLst>
            </a:custGeom>
            <a:solidFill>
              <a:srgbClr val="42E8E0"/>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CF35F975-FE19-3003-D348-07A04BAEEC0E}"/>
                </a:ext>
              </a:extLst>
            </p:cNvPr>
            <p:cNvSpPr/>
            <p:nvPr/>
          </p:nvSpPr>
          <p:spPr>
            <a:xfrm>
              <a:off x="5814072" y="2812256"/>
              <a:ext cx="180200" cy="306807"/>
            </a:xfrm>
            <a:custGeom>
              <a:avLst/>
              <a:gdLst>
                <a:gd name="connsiteX0" fmla="*/ 117241 w 180200"/>
                <a:gd name="connsiteY0" fmla="*/ 273844 h 306807"/>
                <a:gd name="connsiteX1" fmla="*/ 29230 w 180200"/>
                <a:gd name="connsiteY1" fmla="*/ 62484 h 306807"/>
                <a:gd name="connsiteX2" fmla="*/ 60472 w 180200"/>
                <a:gd name="connsiteY2" fmla="*/ 0 h 306807"/>
                <a:gd name="connsiteX3" fmla="*/ 1417 w 180200"/>
                <a:gd name="connsiteY3" fmla="*/ 73057 h 306807"/>
                <a:gd name="connsiteX4" fmla="*/ 89332 w 180200"/>
                <a:gd name="connsiteY4" fmla="*/ 284321 h 306807"/>
                <a:gd name="connsiteX5" fmla="*/ 180201 w 180200"/>
                <a:gd name="connsiteY5" fmla="*/ 296132 h 306807"/>
                <a:gd name="connsiteX6" fmla="*/ 117241 w 180200"/>
                <a:gd name="connsiteY6" fmla="*/ 273844 h 30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200" h="306807">
                  <a:moveTo>
                    <a:pt x="117241" y="273844"/>
                  </a:moveTo>
                  <a:cubicBezTo>
                    <a:pt x="59233" y="229457"/>
                    <a:pt x="19895" y="134874"/>
                    <a:pt x="29230" y="62484"/>
                  </a:cubicBezTo>
                  <a:cubicBezTo>
                    <a:pt x="33135" y="33052"/>
                    <a:pt x="44470" y="11811"/>
                    <a:pt x="60472" y="0"/>
                  </a:cubicBezTo>
                  <a:cubicBezTo>
                    <a:pt x="30182" y="2762"/>
                    <a:pt x="7227" y="28575"/>
                    <a:pt x="1417" y="73057"/>
                  </a:cubicBezTo>
                  <a:cubicBezTo>
                    <a:pt x="-8108" y="145447"/>
                    <a:pt x="31421" y="240030"/>
                    <a:pt x="89332" y="284321"/>
                  </a:cubicBezTo>
                  <a:cubicBezTo>
                    <a:pt x="123718" y="310610"/>
                    <a:pt x="156865" y="312896"/>
                    <a:pt x="180201" y="296132"/>
                  </a:cubicBezTo>
                  <a:cubicBezTo>
                    <a:pt x="157160" y="296856"/>
                    <a:pt x="134690" y="288903"/>
                    <a:pt x="117241" y="273844"/>
                  </a:cubicBezTo>
                  <a:close/>
                </a:path>
              </a:pathLst>
            </a:custGeom>
            <a:solidFill>
              <a:schemeClr val="accent1">
                <a:lumMod val="75000"/>
              </a:schemeClr>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E2268A68-61B0-576D-8DCC-410D2ACA27F1}"/>
                </a:ext>
              </a:extLst>
            </p:cNvPr>
            <p:cNvSpPr/>
            <p:nvPr/>
          </p:nvSpPr>
          <p:spPr>
            <a:xfrm>
              <a:off x="5814262" y="2816447"/>
              <a:ext cx="173342" cy="303203"/>
            </a:xfrm>
            <a:custGeom>
              <a:avLst/>
              <a:gdLst>
                <a:gd name="connsiteX0" fmla="*/ 94190 w 173342"/>
                <a:gd name="connsiteY0" fmla="*/ 278035 h 303203"/>
                <a:gd name="connsiteX1" fmla="*/ 6274 w 173342"/>
                <a:gd name="connsiteY1" fmla="*/ 66675 h 303203"/>
                <a:gd name="connsiteX2" fmla="*/ 44374 w 173342"/>
                <a:gd name="connsiteY2" fmla="*/ 0 h 303203"/>
                <a:gd name="connsiteX3" fmla="*/ 1417 w 173342"/>
                <a:gd name="connsiteY3" fmla="*/ 69151 h 303203"/>
                <a:gd name="connsiteX4" fmla="*/ 89332 w 173342"/>
                <a:gd name="connsiteY4" fmla="*/ 280416 h 303203"/>
                <a:gd name="connsiteX5" fmla="*/ 173343 w 173342"/>
                <a:gd name="connsiteY5" fmla="*/ 296513 h 303203"/>
                <a:gd name="connsiteX6" fmla="*/ 94190 w 173342"/>
                <a:gd name="connsiteY6" fmla="*/ 278035 h 303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342" h="303203">
                  <a:moveTo>
                    <a:pt x="94190" y="278035"/>
                  </a:moveTo>
                  <a:cubicBezTo>
                    <a:pt x="36183" y="233648"/>
                    <a:pt x="-3156" y="139065"/>
                    <a:pt x="6274" y="66675"/>
                  </a:cubicBezTo>
                  <a:cubicBezTo>
                    <a:pt x="10560" y="33242"/>
                    <a:pt x="24658" y="10382"/>
                    <a:pt x="44374" y="0"/>
                  </a:cubicBezTo>
                  <a:cubicBezTo>
                    <a:pt x="22276" y="9525"/>
                    <a:pt x="6274" y="32861"/>
                    <a:pt x="1417" y="69151"/>
                  </a:cubicBezTo>
                  <a:cubicBezTo>
                    <a:pt x="-8108" y="141542"/>
                    <a:pt x="31420" y="236125"/>
                    <a:pt x="89332" y="280416"/>
                  </a:cubicBezTo>
                  <a:cubicBezTo>
                    <a:pt x="120479" y="304229"/>
                    <a:pt x="150673" y="308991"/>
                    <a:pt x="173343" y="296513"/>
                  </a:cubicBezTo>
                  <a:cubicBezTo>
                    <a:pt x="151150" y="305467"/>
                    <a:pt x="123051" y="300133"/>
                    <a:pt x="94190" y="278035"/>
                  </a:cubicBezTo>
                  <a:close/>
                </a:path>
              </a:pathLst>
            </a:custGeom>
            <a:solidFill>
              <a:srgbClr val="42E8E0"/>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E30099CF-8719-A94D-1564-F3B606E3867B}"/>
                </a:ext>
              </a:extLst>
            </p:cNvPr>
            <p:cNvSpPr/>
            <p:nvPr/>
          </p:nvSpPr>
          <p:spPr>
            <a:xfrm>
              <a:off x="6396800" y="3245359"/>
              <a:ext cx="279517" cy="279517"/>
            </a:xfrm>
            <a:custGeom>
              <a:avLst/>
              <a:gdLst>
                <a:gd name="connsiteX0" fmla="*/ 276796 w 279517"/>
                <a:gd name="connsiteY0" fmla="*/ 167067 h 279517"/>
                <a:gd name="connsiteX1" fmla="*/ 112451 w 279517"/>
                <a:gd name="connsiteY1" fmla="*/ 276795 h 279517"/>
                <a:gd name="connsiteX2" fmla="*/ 2723 w 279517"/>
                <a:gd name="connsiteY2" fmla="*/ 112451 h 279517"/>
                <a:gd name="connsiteX3" fmla="*/ 166782 w 279517"/>
                <a:gd name="connsiteY3" fmla="*/ 2665 h 279517"/>
                <a:gd name="connsiteX4" fmla="*/ 276852 w 279517"/>
                <a:gd name="connsiteY4" fmla="*/ 166781 h 279517"/>
                <a:gd name="connsiteX5" fmla="*/ 276796 w 279517"/>
                <a:gd name="connsiteY5" fmla="*/ 167067 h 27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17" h="279517">
                  <a:moveTo>
                    <a:pt x="276796" y="167067"/>
                  </a:moveTo>
                  <a:cubicBezTo>
                    <a:pt x="261717" y="242753"/>
                    <a:pt x="188137" y="291883"/>
                    <a:pt x="112451" y="276795"/>
                  </a:cubicBezTo>
                  <a:cubicBezTo>
                    <a:pt x="36765" y="261717"/>
                    <a:pt x="-12364" y="188136"/>
                    <a:pt x="2723" y="112451"/>
                  </a:cubicBezTo>
                  <a:cubicBezTo>
                    <a:pt x="17782" y="36879"/>
                    <a:pt x="91182" y="-12241"/>
                    <a:pt x="166782" y="2665"/>
                  </a:cubicBezTo>
                  <a:cubicBezTo>
                    <a:pt x="242496" y="17591"/>
                    <a:pt x="291778" y="91067"/>
                    <a:pt x="276852" y="166781"/>
                  </a:cubicBezTo>
                  <a:cubicBezTo>
                    <a:pt x="276834" y="166876"/>
                    <a:pt x="276814" y="166972"/>
                    <a:pt x="276796" y="167067"/>
                  </a:cubicBezTo>
                  <a:close/>
                </a:path>
              </a:pathLst>
            </a:custGeom>
            <a:solidFill>
              <a:srgbClr val="000000"/>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DF445B3B-F9C7-B3D9-A574-E98F875F9E07}"/>
                </a:ext>
              </a:extLst>
            </p:cNvPr>
            <p:cNvSpPr/>
            <p:nvPr/>
          </p:nvSpPr>
          <p:spPr>
            <a:xfrm>
              <a:off x="6396800" y="3245359"/>
              <a:ext cx="279517" cy="279517"/>
            </a:xfrm>
            <a:custGeom>
              <a:avLst/>
              <a:gdLst>
                <a:gd name="connsiteX0" fmla="*/ 276796 w 279517"/>
                <a:gd name="connsiteY0" fmla="*/ 167067 h 279517"/>
                <a:gd name="connsiteX1" fmla="*/ 112451 w 279517"/>
                <a:gd name="connsiteY1" fmla="*/ 276795 h 279517"/>
                <a:gd name="connsiteX2" fmla="*/ 2723 w 279517"/>
                <a:gd name="connsiteY2" fmla="*/ 112451 h 279517"/>
                <a:gd name="connsiteX3" fmla="*/ 166782 w 279517"/>
                <a:gd name="connsiteY3" fmla="*/ 2665 h 279517"/>
                <a:gd name="connsiteX4" fmla="*/ 276852 w 279517"/>
                <a:gd name="connsiteY4" fmla="*/ 166781 h 279517"/>
                <a:gd name="connsiteX5" fmla="*/ 276796 w 279517"/>
                <a:gd name="connsiteY5" fmla="*/ 167067 h 27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17" h="279517">
                  <a:moveTo>
                    <a:pt x="276796" y="167067"/>
                  </a:moveTo>
                  <a:cubicBezTo>
                    <a:pt x="261717" y="242753"/>
                    <a:pt x="188137" y="291883"/>
                    <a:pt x="112451" y="276795"/>
                  </a:cubicBezTo>
                  <a:cubicBezTo>
                    <a:pt x="36765" y="261717"/>
                    <a:pt x="-12364" y="188136"/>
                    <a:pt x="2723" y="112451"/>
                  </a:cubicBezTo>
                  <a:cubicBezTo>
                    <a:pt x="17782" y="36879"/>
                    <a:pt x="91182" y="-12241"/>
                    <a:pt x="166782" y="2665"/>
                  </a:cubicBezTo>
                  <a:cubicBezTo>
                    <a:pt x="242496" y="17591"/>
                    <a:pt x="291778" y="91067"/>
                    <a:pt x="276852" y="166781"/>
                  </a:cubicBezTo>
                  <a:cubicBezTo>
                    <a:pt x="276834" y="166876"/>
                    <a:pt x="276814" y="166972"/>
                    <a:pt x="276796" y="167067"/>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5D0DB26E-87EA-D9F2-310F-DFA5C128E4D8}"/>
                </a:ext>
              </a:extLst>
            </p:cNvPr>
            <p:cNvSpPr/>
            <p:nvPr/>
          </p:nvSpPr>
          <p:spPr>
            <a:xfrm>
              <a:off x="6565769" y="3715821"/>
              <a:ext cx="194654" cy="318345"/>
            </a:xfrm>
            <a:custGeom>
              <a:avLst/>
              <a:gdLst>
                <a:gd name="connsiteX0" fmla="*/ 193552 w 194654"/>
                <a:gd name="connsiteY0" fmla="*/ 132278 h 318345"/>
                <a:gd name="connsiteX1" fmla="*/ 73918 w 194654"/>
                <a:gd name="connsiteY1" fmla="*/ 318111 h 318345"/>
                <a:gd name="connsiteX2" fmla="*/ 1337 w 194654"/>
                <a:gd name="connsiteY2" fmla="*/ 109323 h 318345"/>
                <a:gd name="connsiteX3" fmla="*/ 111827 w 194654"/>
                <a:gd name="connsiteY3" fmla="*/ 547 h 318345"/>
                <a:gd name="connsiteX4" fmla="*/ 193552 w 194654"/>
                <a:gd name="connsiteY4" fmla="*/ 132278 h 31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54" h="318345">
                  <a:moveTo>
                    <a:pt x="193552" y="132278"/>
                  </a:moveTo>
                  <a:cubicBezTo>
                    <a:pt x="185646" y="198953"/>
                    <a:pt x="126877" y="324493"/>
                    <a:pt x="73918" y="318111"/>
                  </a:cubicBezTo>
                  <a:cubicBezTo>
                    <a:pt x="20959" y="311729"/>
                    <a:pt x="-6568" y="175808"/>
                    <a:pt x="1337" y="109323"/>
                  </a:cubicBezTo>
                  <a:cubicBezTo>
                    <a:pt x="9243" y="42838"/>
                    <a:pt x="58487" y="-5739"/>
                    <a:pt x="111827" y="547"/>
                  </a:cubicBezTo>
                  <a:cubicBezTo>
                    <a:pt x="165167" y="6834"/>
                    <a:pt x="201553" y="66079"/>
                    <a:pt x="193552" y="132278"/>
                  </a:cubicBezTo>
                  <a:close/>
                </a:path>
              </a:pathLst>
            </a:custGeom>
            <a:solidFill>
              <a:srgbClr val="000000"/>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3095618B-2D9B-4179-B4A0-4E9001D9ABB1}"/>
                </a:ext>
              </a:extLst>
            </p:cNvPr>
            <p:cNvSpPr/>
            <p:nvPr/>
          </p:nvSpPr>
          <p:spPr>
            <a:xfrm>
              <a:off x="6565769" y="3715821"/>
              <a:ext cx="194654" cy="318345"/>
            </a:xfrm>
            <a:custGeom>
              <a:avLst/>
              <a:gdLst>
                <a:gd name="connsiteX0" fmla="*/ 193552 w 194654"/>
                <a:gd name="connsiteY0" fmla="*/ 132278 h 318345"/>
                <a:gd name="connsiteX1" fmla="*/ 73918 w 194654"/>
                <a:gd name="connsiteY1" fmla="*/ 318111 h 318345"/>
                <a:gd name="connsiteX2" fmla="*/ 1337 w 194654"/>
                <a:gd name="connsiteY2" fmla="*/ 109323 h 318345"/>
                <a:gd name="connsiteX3" fmla="*/ 111827 w 194654"/>
                <a:gd name="connsiteY3" fmla="*/ 547 h 318345"/>
                <a:gd name="connsiteX4" fmla="*/ 193552 w 194654"/>
                <a:gd name="connsiteY4" fmla="*/ 132278 h 31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654" h="318345">
                  <a:moveTo>
                    <a:pt x="193552" y="132278"/>
                  </a:moveTo>
                  <a:cubicBezTo>
                    <a:pt x="185646" y="198953"/>
                    <a:pt x="126877" y="324493"/>
                    <a:pt x="73918" y="318111"/>
                  </a:cubicBezTo>
                  <a:cubicBezTo>
                    <a:pt x="20959" y="311729"/>
                    <a:pt x="-6568" y="175808"/>
                    <a:pt x="1337" y="109323"/>
                  </a:cubicBezTo>
                  <a:cubicBezTo>
                    <a:pt x="9243" y="42838"/>
                    <a:pt x="58487" y="-5739"/>
                    <a:pt x="111827" y="547"/>
                  </a:cubicBezTo>
                  <a:cubicBezTo>
                    <a:pt x="165167" y="6834"/>
                    <a:pt x="201553" y="66079"/>
                    <a:pt x="193552" y="132278"/>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C4B6A247-4112-9A7E-E4CE-D38CEE8075CF}"/>
                </a:ext>
              </a:extLst>
            </p:cNvPr>
            <p:cNvSpPr/>
            <p:nvPr/>
          </p:nvSpPr>
          <p:spPr>
            <a:xfrm>
              <a:off x="5372823" y="3225074"/>
              <a:ext cx="333598" cy="196019"/>
            </a:xfrm>
            <a:custGeom>
              <a:avLst/>
              <a:gdLst>
                <a:gd name="connsiteX0" fmla="*/ 22517 w 333598"/>
                <a:gd name="connsiteY0" fmla="*/ 196020 h 196019"/>
                <a:gd name="connsiteX1" fmla="*/ 0 w 333598"/>
                <a:gd name="connsiteY1" fmla="*/ 173579 h 196019"/>
                <a:gd name="connsiteX2" fmla="*/ 12040 w 333598"/>
                <a:gd name="connsiteY2" fmla="*/ 153633 h 196019"/>
                <a:gd name="connsiteX3" fmla="*/ 300647 w 333598"/>
                <a:gd name="connsiteY3" fmla="*/ 2567 h 196019"/>
                <a:gd name="connsiteX4" fmla="*/ 331032 w 333598"/>
                <a:gd name="connsiteY4" fmla="*/ 12092 h 196019"/>
                <a:gd name="connsiteX5" fmla="*/ 321507 w 333598"/>
                <a:gd name="connsiteY5" fmla="*/ 42477 h 196019"/>
                <a:gd name="connsiteX6" fmla="*/ 32899 w 333598"/>
                <a:gd name="connsiteY6" fmla="*/ 193448 h 196019"/>
                <a:gd name="connsiteX7" fmla="*/ 22517 w 333598"/>
                <a:gd name="connsiteY7" fmla="*/ 196020 h 196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598" h="196019">
                  <a:moveTo>
                    <a:pt x="22517" y="196020"/>
                  </a:moveTo>
                  <a:cubicBezTo>
                    <a:pt x="10106" y="196039"/>
                    <a:pt x="19" y="185990"/>
                    <a:pt x="0" y="173579"/>
                  </a:cubicBezTo>
                  <a:cubicBezTo>
                    <a:pt x="-10" y="165206"/>
                    <a:pt x="4629" y="157520"/>
                    <a:pt x="12040" y="153633"/>
                  </a:cubicBezTo>
                  <a:lnTo>
                    <a:pt x="300647" y="2567"/>
                  </a:lnTo>
                  <a:cubicBezTo>
                    <a:pt x="311667" y="-3196"/>
                    <a:pt x="325269" y="1071"/>
                    <a:pt x="331032" y="12092"/>
                  </a:cubicBezTo>
                  <a:cubicBezTo>
                    <a:pt x="336794" y="23112"/>
                    <a:pt x="332527" y="36714"/>
                    <a:pt x="321507" y="42477"/>
                  </a:cubicBezTo>
                  <a:lnTo>
                    <a:pt x="32899" y="193448"/>
                  </a:lnTo>
                  <a:cubicBezTo>
                    <a:pt x="29699" y="195124"/>
                    <a:pt x="26137" y="196010"/>
                    <a:pt x="22517" y="196020"/>
                  </a:cubicBezTo>
                  <a:close/>
                </a:path>
              </a:pathLst>
            </a:custGeom>
            <a:solidFill>
              <a:srgbClr val="42E8E0"/>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7967F685-A206-40BD-18B7-FCB7EF4B80E0}"/>
                </a:ext>
              </a:extLst>
            </p:cNvPr>
            <p:cNvSpPr/>
            <p:nvPr/>
          </p:nvSpPr>
          <p:spPr>
            <a:xfrm>
              <a:off x="5175676" y="3317437"/>
              <a:ext cx="293976" cy="224002"/>
            </a:xfrm>
            <a:custGeom>
              <a:avLst/>
              <a:gdLst>
                <a:gd name="connsiteX0" fmla="*/ 224999 w 293976"/>
                <a:gd name="connsiteY0" fmla="*/ 187762 h 224002"/>
                <a:gd name="connsiteX1" fmla="*/ 4305 w 293976"/>
                <a:gd name="connsiteY1" fmla="*/ 198430 h 224002"/>
                <a:gd name="connsiteX2" fmla="*/ 131940 w 293976"/>
                <a:gd name="connsiteY2" fmla="*/ 18026 h 224002"/>
                <a:gd name="connsiteX3" fmla="*/ 284340 w 293976"/>
                <a:gd name="connsiteY3" fmla="*/ 44697 h 224002"/>
                <a:gd name="connsiteX4" fmla="*/ 224999 w 293976"/>
                <a:gd name="connsiteY4" fmla="*/ 187762 h 22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976" h="224002">
                  <a:moveTo>
                    <a:pt x="224999" y="187762"/>
                  </a:moveTo>
                  <a:cubicBezTo>
                    <a:pt x="166420" y="219861"/>
                    <a:pt x="29927" y="244912"/>
                    <a:pt x="4305" y="198430"/>
                  </a:cubicBezTo>
                  <a:cubicBezTo>
                    <a:pt x="-21318" y="151948"/>
                    <a:pt x="73361" y="50126"/>
                    <a:pt x="131940" y="18026"/>
                  </a:cubicBezTo>
                  <a:cubicBezTo>
                    <a:pt x="190518" y="-14073"/>
                    <a:pt x="259003" y="-2166"/>
                    <a:pt x="284340" y="44697"/>
                  </a:cubicBezTo>
                  <a:cubicBezTo>
                    <a:pt x="309676" y="91559"/>
                    <a:pt x="283387" y="155282"/>
                    <a:pt x="224999" y="187762"/>
                  </a:cubicBezTo>
                  <a:close/>
                </a:path>
              </a:pathLst>
            </a:custGeom>
            <a:solidFill>
              <a:srgbClr val="000000"/>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73559310-4E30-D5B5-E280-C8766BA6FB50}"/>
                </a:ext>
              </a:extLst>
            </p:cNvPr>
            <p:cNvSpPr/>
            <p:nvPr/>
          </p:nvSpPr>
          <p:spPr>
            <a:xfrm>
              <a:off x="5175676" y="3317437"/>
              <a:ext cx="293976" cy="224002"/>
            </a:xfrm>
            <a:custGeom>
              <a:avLst/>
              <a:gdLst>
                <a:gd name="connsiteX0" fmla="*/ 224999 w 293976"/>
                <a:gd name="connsiteY0" fmla="*/ 187762 h 224002"/>
                <a:gd name="connsiteX1" fmla="*/ 4305 w 293976"/>
                <a:gd name="connsiteY1" fmla="*/ 198430 h 224002"/>
                <a:gd name="connsiteX2" fmla="*/ 131940 w 293976"/>
                <a:gd name="connsiteY2" fmla="*/ 18026 h 224002"/>
                <a:gd name="connsiteX3" fmla="*/ 284340 w 293976"/>
                <a:gd name="connsiteY3" fmla="*/ 44697 h 224002"/>
                <a:gd name="connsiteX4" fmla="*/ 224999 w 293976"/>
                <a:gd name="connsiteY4" fmla="*/ 187762 h 22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976" h="224002">
                  <a:moveTo>
                    <a:pt x="224999" y="187762"/>
                  </a:moveTo>
                  <a:cubicBezTo>
                    <a:pt x="166420" y="219861"/>
                    <a:pt x="29927" y="244912"/>
                    <a:pt x="4305" y="198430"/>
                  </a:cubicBezTo>
                  <a:cubicBezTo>
                    <a:pt x="-21318" y="151948"/>
                    <a:pt x="73361" y="50126"/>
                    <a:pt x="131940" y="18026"/>
                  </a:cubicBezTo>
                  <a:cubicBezTo>
                    <a:pt x="190518" y="-14073"/>
                    <a:pt x="259003" y="-2166"/>
                    <a:pt x="284340" y="44697"/>
                  </a:cubicBezTo>
                  <a:cubicBezTo>
                    <a:pt x="309676" y="91559"/>
                    <a:pt x="283387" y="155282"/>
                    <a:pt x="224999" y="187762"/>
                  </a:cubicBezTo>
                  <a:close/>
                </a:path>
              </a:pathLst>
            </a:custGeom>
            <a:solidFill>
              <a:schemeClr val="accent5">
                <a:lumMod val="60000"/>
                <a:lumOff val="40000"/>
              </a:schemeClr>
            </a:solidFill>
            <a:ln w="9525" cap="flat">
              <a:noFill/>
              <a:prstDash val="solid"/>
              <a:miter/>
            </a:ln>
          </p:spPr>
          <p:txBody>
            <a:bodyPr rtlCol="0" anchor="ctr"/>
            <a:lstStyle/>
            <a:p>
              <a:endParaRPr lang="en-IN"/>
            </a:p>
          </p:txBody>
        </p:sp>
        <p:grpSp>
          <p:nvGrpSpPr>
            <p:cNvPr id="47" name="Graphic 4">
              <a:extLst>
                <a:ext uri="{FF2B5EF4-FFF2-40B4-BE49-F238E27FC236}">
                  <a16:creationId xmlns:a16="http://schemas.microsoft.com/office/drawing/2014/main" id="{ABB81F7B-DDD7-AC19-F249-759185BA7A7A}"/>
                </a:ext>
              </a:extLst>
            </p:cNvPr>
            <p:cNvGrpSpPr/>
            <p:nvPr/>
          </p:nvGrpSpPr>
          <p:grpSpPr>
            <a:xfrm>
              <a:off x="4984337" y="2944558"/>
              <a:ext cx="2426112" cy="954309"/>
              <a:chOff x="4984337" y="2944558"/>
              <a:chExt cx="2426112" cy="954309"/>
            </a:xfrm>
            <a:solidFill>
              <a:srgbClr val="42E8E0"/>
            </a:solidFill>
          </p:grpSpPr>
          <p:sp>
            <p:nvSpPr>
              <p:cNvPr id="57" name="Freeform: Shape 56">
                <a:extLst>
                  <a:ext uri="{FF2B5EF4-FFF2-40B4-BE49-F238E27FC236}">
                    <a16:creationId xmlns:a16="http://schemas.microsoft.com/office/drawing/2014/main" id="{D0F7B7F9-FE81-1097-833F-850C95B3ED3F}"/>
                  </a:ext>
                </a:extLst>
              </p:cNvPr>
              <p:cNvSpPr/>
              <p:nvPr/>
            </p:nvSpPr>
            <p:spPr>
              <a:xfrm>
                <a:off x="4984337" y="2944558"/>
                <a:ext cx="142985" cy="581441"/>
              </a:xfrm>
              <a:custGeom>
                <a:avLst/>
                <a:gdLst>
                  <a:gd name="connsiteX0" fmla="*/ 141065 w 142985"/>
                  <a:gd name="connsiteY0" fmla="*/ 497776 h 581441"/>
                  <a:gd name="connsiteX1" fmla="*/ 57150 w 142985"/>
                  <a:gd name="connsiteY1" fmla="*/ 557784 h 581441"/>
                  <a:gd name="connsiteX2" fmla="*/ 0 w 142985"/>
                  <a:gd name="connsiteY2" fmla="*/ 384905 h 581441"/>
                  <a:gd name="connsiteX3" fmla="*/ 0 w 142985"/>
                  <a:gd name="connsiteY3" fmla="*/ 0 h 581441"/>
                  <a:gd name="connsiteX4" fmla="*/ 57150 w 142985"/>
                  <a:gd name="connsiteY4" fmla="*/ 172879 h 581441"/>
                  <a:gd name="connsiteX5" fmla="*/ 141065 w 142985"/>
                  <a:gd name="connsiteY5" fmla="*/ 497776 h 58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985" h="581441">
                    <a:moveTo>
                      <a:pt x="141065" y="497776"/>
                    </a:moveTo>
                    <a:cubicBezTo>
                      <a:pt x="132302" y="568452"/>
                      <a:pt x="95631" y="610457"/>
                      <a:pt x="57150" y="557784"/>
                    </a:cubicBezTo>
                    <a:cubicBezTo>
                      <a:pt x="7715" y="490347"/>
                      <a:pt x="2953" y="424434"/>
                      <a:pt x="0" y="384905"/>
                    </a:cubicBezTo>
                    <a:lnTo>
                      <a:pt x="0" y="0"/>
                    </a:lnTo>
                    <a:cubicBezTo>
                      <a:pt x="1048" y="62093"/>
                      <a:pt x="20984" y="122396"/>
                      <a:pt x="57150" y="172879"/>
                    </a:cubicBezTo>
                    <a:cubicBezTo>
                      <a:pt x="138589" y="307562"/>
                      <a:pt x="148209" y="440436"/>
                      <a:pt x="141065" y="497776"/>
                    </a:cubicBezTo>
                    <a:close/>
                  </a:path>
                </a:pathLst>
              </a:custGeom>
              <a:solidFill>
                <a:srgbClr val="42E8E0"/>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D3B26017-EBB9-6F37-DFCA-CD7CA12E370E}"/>
                  </a:ext>
                </a:extLst>
              </p:cNvPr>
              <p:cNvSpPr/>
              <p:nvPr/>
            </p:nvSpPr>
            <p:spPr>
              <a:xfrm>
                <a:off x="5353617" y="3409681"/>
                <a:ext cx="1138385" cy="489186"/>
              </a:xfrm>
              <a:custGeom>
                <a:avLst/>
                <a:gdLst>
                  <a:gd name="connsiteX0" fmla="*/ 914594 w 1138385"/>
                  <a:gd name="connsiteY0" fmla="*/ 103138 h 489186"/>
                  <a:gd name="connsiteX1" fmla="*/ 822583 w 1138385"/>
                  <a:gd name="connsiteY1" fmla="*/ 103995 h 489186"/>
                  <a:gd name="connsiteX2" fmla="*/ 169263 w 1138385"/>
                  <a:gd name="connsiteY2" fmla="*/ 7983 h 489186"/>
                  <a:gd name="connsiteX3" fmla="*/ 35913 w 1138385"/>
                  <a:gd name="connsiteY3" fmla="*/ 274683 h 489186"/>
                  <a:gd name="connsiteX4" fmla="*/ 169263 w 1138385"/>
                  <a:gd name="connsiteY4" fmla="*/ 393174 h 489186"/>
                  <a:gd name="connsiteX5" fmla="*/ 822583 w 1138385"/>
                  <a:gd name="connsiteY5" fmla="*/ 489186 h 489186"/>
                  <a:gd name="connsiteX6" fmla="*/ 914594 w 1138385"/>
                  <a:gd name="connsiteY6" fmla="*/ 488329 h 489186"/>
                  <a:gd name="connsiteX7" fmla="*/ 1089092 w 1138385"/>
                  <a:gd name="connsiteY7" fmla="*/ 162669 h 489186"/>
                  <a:gd name="connsiteX8" fmla="*/ 914594 w 1138385"/>
                  <a:gd name="connsiteY8" fmla="*/ 103329 h 48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385" h="489186">
                    <a:moveTo>
                      <a:pt x="914594" y="103138"/>
                    </a:moveTo>
                    <a:cubicBezTo>
                      <a:pt x="884181" y="103967"/>
                      <a:pt x="853511" y="104253"/>
                      <a:pt x="822583" y="103995"/>
                    </a:cubicBezTo>
                    <a:cubicBezTo>
                      <a:pt x="580553" y="102090"/>
                      <a:pt x="356334" y="66943"/>
                      <a:pt x="169263" y="7983"/>
                    </a:cubicBezTo>
                    <a:cubicBezTo>
                      <a:pt x="-17713" y="-41928"/>
                      <a:pt x="-29047" y="153716"/>
                      <a:pt x="35913" y="274683"/>
                    </a:cubicBezTo>
                    <a:cubicBezTo>
                      <a:pt x="82395" y="360408"/>
                      <a:pt x="145260" y="384316"/>
                      <a:pt x="169263" y="393174"/>
                    </a:cubicBezTo>
                    <a:cubicBezTo>
                      <a:pt x="356334" y="452039"/>
                      <a:pt x="580553" y="487186"/>
                      <a:pt x="822583" y="489186"/>
                    </a:cubicBezTo>
                    <a:cubicBezTo>
                      <a:pt x="853568" y="489186"/>
                      <a:pt x="884238" y="488901"/>
                      <a:pt x="914594" y="488329"/>
                    </a:cubicBezTo>
                    <a:cubicBezTo>
                      <a:pt x="1134241" y="472137"/>
                      <a:pt x="1191772" y="261158"/>
                      <a:pt x="1089092" y="162669"/>
                    </a:cubicBezTo>
                    <a:cubicBezTo>
                      <a:pt x="1060517" y="135237"/>
                      <a:pt x="1006892" y="102662"/>
                      <a:pt x="914594" y="103329"/>
                    </a:cubicBezTo>
                    <a:close/>
                  </a:path>
                </a:pathLst>
              </a:custGeom>
              <a:solidFill>
                <a:srgbClr val="42E8E0"/>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B9649EBC-194B-4B4C-E8DD-583DEA013032}"/>
                  </a:ext>
                </a:extLst>
              </p:cNvPr>
              <p:cNvSpPr/>
              <p:nvPr/>
            </p:nvSpPr>
            <p:spPr>
              <a:xfrm>
                <a:off x="6844100" y="3029521"/>
                <a:ext cx="566349" cy="728665"/>
              </a:xfrm>
              <a:custGeom>
                <a:avLst/>
                <a:gdLst>
                  <a:gd name="connsiteX0" fmla="*/ 566350 w 566349"/>
                  <a:gd name="connsiteY0" fmla="*/ 176403 h 728665"/>
                  <a:gd name="connsiteX1" fmla="*/ 543204 w 566349"/>
                  <a:gd name="connsiteY1" fmla="*/ 411575 h 728665"/>
                  <a:gd name="connsiteX2" fmla="*/ 171729 w 566349"/>
                  <a:gd name="connsiteY2" fmla="*/ 720280 h 728665"/>
                  <a:gd name="connsiteX3" fmla="*/ 29521 w 566349"/>
                  <a:gd name="connsiteY3" fmla="*/ 472630 h 728665"/>
                  <a:gd name="connsiteX4" fmla="*/ 171729 w 566349"/>
                  <a:gd name="connsiteY4" fmla="*/ 335375 h 728665"/>
                  <a:gd name="connsiteX5" fmla="*/ 543204 w 566349"/>
                  <a:gd name="connsiteY5" fmla="*/ 26575 h 728665"/>
                  <a:gd name="connsiteX6" fmla="*/ 557301 w 566349"/>
                  <a:gd name="connsiteY6" fmla="*/ 571 h 728665"/>
                  <a:gd name="connsiteX7" fmla="*/ 561492 w 566349"/>
                  <a:gd name="connsiteY7" fmla="*/ 0 h 728665"/>
                  <a:gd name="connsiteX8" fmla="*/ 566350 w 566349"/>
                  <a:gd name="connsiteY8" fmla="*/ 58007 h 728665"/>
                  <a:gd name="connsiteX9" fmla="*/ 566350 w 566349"/>
                  <a:gd name="connsiteY9" fmla="*/ 176403 h 72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349" h="728665">
                    <a:moveTo>
                      <a:pt x="566350" y="176403"/>
                    </a:moveTo>
                    <a:cubicBezTo>
                      <a:pt x="565302" y="342900"/>
                      <a:pt x="555586" y="373190"/>
                      <a:pt x="543204" y="411575"/>
                    </a:cubicBezTo>
                    <a:cubicBezTo>
                      <a:pt x="491769" y="532924"/>
                      <a:pt x="358324" y="640175"/>
                      <a:pt x="171729" y="720280"/>
                    </a:cubicBezTo>
                    <a:cubicBezTo>
                      <a:pt x="8184" y="768477"/>
                      <a:pt x="-36964" y="598646"/>
                      <a:pt x="29521" y="472630"/>
                    </a:cubicBezTo>
                    <a:cubicBezTo>
                      <a:pt x="61620" y="413290"/>
                      <a:pt x="111293" y="365351"/>
                      <a:pt x="171729" y="335375"/>
                    </a:cubicBezTo>
                    <a:cubicBezTo>
                      <a:pt x="358514" y="255270"/>
                      <a:pt x="491959" y="148019"/>
                      <a:pt x="543204" y="26575"/>
                    </a:cubicBezTo>
                    <a:cubicBezTo>
                      <a:pt x="547242" y="17564"/>
                      <a:pt x="551957" y="8868"/>
                      <a:pt x="557301" y="571"/>
                    </a:cubicBezTo>
                    <a:lnTo>
                      <a:pt x="561492" y="0"/>
                    </a:lnTo>
                    <a:cubicBezTo>
                      <a:pt x="564635" y="8858"/>
                      <a:pt x="565968" y="12573"/>
                      <a:pt x="566350" y="58007"/>
                    </a:cubicBezTo>
                    <a:lnTo>
                      <a:pt x="566350" y="176403"/>
                    </a:lnTo>
                    <a:close/>
                  </a:path>
                </a:pathLst>
              </a:custGeom>
              <a:solidFill>
                <a:srgbClr val="42E8E0"/>
              </a:solidFill>
              <a:ln w="9525" cap="flat">
                <a:noFill/>
                <a:prstDash val="solid"/>
                <a:miter/>
              </a:ln>
            </p:spPr>
            <p:txBody>
              <a:bodyPr rtlCol="0" anchor="ctr"/>
              <a:lstStyle/>
              <a:p>
                <a:endParaRPr lang="en-IN"/>
              </a:p>
            </p:txBody>
          </p:sp>
        </p:grpSp>
        <p:sp>
          <p:nvSpPr>
            <p:cNvPr id="48" name="Freeform: Shape 47">
              <a:extLst>
                <a:ext uri="{FF2B5EF4-FFF2-40B4-BE49-F238E27FC236}">
                  <a16:creationId xmlns:a16="http://schemas.microsoft.com/office/drawing/2014/main" id="{0EF627AC-226D-11AD-A8A1-154FF4DC16AE}"/>
                </a:ext>
              </a:extLst>
            </p:cNvPr>
            <p:cNvSpPr/>
            <p:nvPr/>
          </p:nvSpPr>
          <p:spPr>
            <a:xfrm>
              <a:off x="7536180" y="2367248"/>
              <a:ext cx="39338" cy="711898"/>
            </a:xfrm>
            <a:custGeom>
              <a:avLst/>
              <a:gdLst>
                <a:gd name="connsiteX0" fmla="*/ 19717 w 39338"/>
                <a:gd name="connsiteY0" fmla="*/ 711899 h 711898"/>
                <a:gd name="connsiteX1" fmla="*/ 19717 w 39338"/>
                <a:gd name="connsiteY1" fmla="*/ 711899 h 711898"/>
                <a:gd name="connsiteX2" fmla="*/ 0 w 39338"/>
                <a:gd name="connsiteY2" fmla="*/ 692277 h 711898"/>
                <a:gd name="connsiteX3" fmla="*/ 0 w 39338"/>
                <a:gd name="connsiteY3" fmla="*/ 19621 h 711898"/>
                <a:gd name="connsiteX4" fmla="*/ 19717 w 39338"/>
                <a:gd name="connsiteY4" fmla="*/ 0 h 711898"/>
                <a:gd name="connsiteX5" fmla="*/ 19717 w 39338"/>
                <a:gd name="connsiteY5" fmla="*/ 0 h 711898"/>
                <a:gd name="connsiteX6" fmla="*/ 39338 w 39338"/>
                <a:gd name="connsiteY6" fmla="*/ 19621 h 711898"/>
                <a:gd name="connsiteX7" fmla="*/ 39338 w 39338"/>
                <a:gd name="connsiteY7" fmla="*/ 692277 h 711898"/>
                <a:gd name="connsiteX8" fmla="*/ 19717 w 39338"/>
                <a:gd name="connsiteY8" fmla="*/ 711899 h 711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8" h="711898">
                  <a:moveTo>
                    <a:pt x="19717" y="711899"/>
                  </a:moveTo>
                  <a:lnTo>
                    <a:pt x="19717" y="711899"/>
                  </a:lnTo>
                  <a:cubicBezTo>
                    <a:pt x="8868" y="711899"/>
                    <a:pt x="57" y="703126"/>
                    <a:pt x="0" y="692277"/>
                  </a:cubicBezTo>
                  <a:lnTo>
                    <a:pt x="0" y="19621"/>
                  </a:lnTo>
                  <a:cubicBezTo>
                    <a:pt x="57" y="8773"/>
                    <a:pt x="8868" y="0"/>
                    <a:pt x="19717" y="0"/>
                  </a:cubicBezTo>
                  <a:lnTo>
                    <a:pt x="19717" y="0"/>
                  </a:lnTo>
                  <a:cubicBezTo>
                    <a:pt x="30556" y="0"/>
                    <a:pt x="39338" y="8782"/>
                    <a:pt x="39338" y="19621"/>
                  </a:cubicBezTo>
                  <a:lnTo>
                    <a:pt x="39338" y="692277"/>
                  </a:lnTo>
                  <a:cubicBezTo>
                    <a:pt x="39338" y="703117"/>
                    <a:pt x="30556" y="711899"/>
                    <a:pt x="19717" y="711899"/>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511C565A-6121-E043-105E-0ACFF15490AE}"/>
                </a:ext>
              </a:extLst>
            </p:cNvPr>
            <p:cNvSpPr/>
            <p:nvPr/>
          </p:nvSpPr>
          <p:spPr>
            <a:xfrm>
              <a:off x="6788467" y="1899666"/>
              <a:ext cx="39338" cy="711993"/>
            </a:xfrm>
            <a:custGeom>
              <a:avLst/>
              <a:gdLst>
                <a:gd name="connsiteX0" fmla="*/ 19717 w 39338"/>
                <a:gd name="connsiteY0" fmla="*/ 711994 h 711993"/>
                <a:gd name="connsiteX1" fmla="*/ 19717 w 39338"/>
                <a:gd name="connsiteY1" fmla="*/ 711994 h 711993"/>
                <a:gd name="connsiteX2" fmla="*/ 0 w 39338"/>
                <a:gd name="connsiteY2" fmla="*/ 692277 h 711993"/>
                <a:gd name="connsiteX3" fmla="*/ 0 w 39338"/>
                <a:gd name="connsiteY3" fmla="*/ 19717 h 711993"/>
                <a:gd name="connsiteX4" fmla="*/ 19717 w 39338"/>
                <a:gd name="connsiteY4" fmla="*/ 0 h 711993"/>
                <a:gd name="connsiteX5" fmla="*/ 19717 w 39338"/>
                <a:gd name="connsiteY5" fmla="*/ 0 h 711993"/>
                <a:gd name="connsiteX6" fmla="*/ 39338 w 39338"/>
                <a:gd name="connsiteY6" fmla="*/ 19717 h 711993"/>
                <a:gd name="connsiteX7" fmla="*/ 39338 w 39338"/>
                <a:gd name="connsiteY7" fmla="*/ 692277 h 711993"/>
                <a:gd name="connsiteX8" fmla="*/ 19717 w 39338"/>
                <a:gd name="connsiteY8" fmla="*/ 711994 h 711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8" h="711993">
                  <a:moveTo>
                    <a:pt x="19717" y="711994"/>
                  </a:moveTo>
                  <a:lnTo>
                    <a:pt x="19717" y="711994"/>
                  </a:lnTo>
                  <a:cubicBezTo>
                    <a:pt x="8830" y="711994"/>
                    <a:pt x="0" y="703164"/>
                    <a:pt x="0" y="692277"/>
                  </a:cubicBezTo>
                  <a:lnTo>
                    <a:pt x="0" y="19717"/>
                  </a:lnTo>
                  <a:cubicBezTo>
                    <a:pt x="0" y="8828"/>
                    <a:pt x="8830" y="0"/>
                    <a:pt x="19717" y="0"/>
                  </a:cubicBezTo>
                  <a:lnTo>
                    <a:pt x="19717" y="0"/>
                  </a:lnTo>
                  <a:cubicBezTo>
                    <a:pt x="30566" y="52"/>
                    <a:pt x="39338" y="8865"/>
                    <a:pt x="39338" y="19717"/>
                  </a:cubicBezTo>
                  <a:lnTo>
                    <a:pt x="39338" y="692277"/>
                  </a:lnTo>
                  <a:cubicBezTo>
                    <a:pt x="39338" y="703126"/>
                    <a:pt x="30566" y="711937"/>
                    <a:pt x="19717" y="711994"/>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5B2BDB0C-6804-8F71-A605-7418E814C4E3}"/>
                </a:ext>
              </a:extLst>
            </p:cNvPr>
            <p:cNvSpPr/>
            <p:nvPr/>
          </p:nvSpPr>
          <p:spPr>
            <a:xfrm>
              <a:off x="5253418" y="2503074"/>
              <a:ext cx="39338" cy="711898"/>
            </a:xfrm>
            <a:custGeom>
              <a:avLst/>
              <a:gdLst>
                <a:gd name="connsiteX0" fmla="*/ 19622 w 39338"/>
                <a:gd name="connsiteY0" fmla="*/ 711899 h 711898"/>
                <a:gd name="connsiteX1" fmla="*/ 19622 w 39338"/>
                <a:gd name="connsiteY1" fmla="*/ 711899 h 711898"/>
                <a:gd name="connsiteX2" fmla="*/ 0 w 39338"/>
                <a:gd name="connsiteY2" fmla="*/ 692277 h 711898"/>
                <a:gd name="connsiteX3" fmla="*/ 0 w 39338"/>
                <a:gd name="connsiteY3" fmla="*/ 19622 h 711898"/>
                <a:gd name="connsiteX4" fmla="*/ 19622 w 39338"/>
                <a:gd name="connsiteY4" fmla="*/ 0 h 711898"/>
                <a:gd name="connsiteX5" fmla="*/ 19622 w 39338"/>
                <a:gd name="connsiteY5" fmla="*/ 0 h 711898"/>
                <a:gd name="connsiteX6" fmla="*/ 39338 w 39338"/>
                <a:gd name="connsiteY6" fmla="*/ 19622 h 711898"/>
                <a:gd name="connsiteX7" fmla="*/ 39338 w 39338"/>
                <a:gd name="connsiteY7" fmla="*/ 692277 h 711898"/>
                <a:gd name="connsiteX8" fmla="*/ 19622 w 39338"/>
                <a:gd name="connsiteY8" fmla="*/ 711899 h 711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38" h="711898">
                  <a:moveTo>
                    <a:pt x="19622" y="711899"/>
                  </a:moveTo>
                  <a:lnTo>
                    <a:pt x="19622" y="711899"/>
                  </a:lnTo>
                  <a:cubicBezTo>
                    <a:pt x="8782" y="711899"/>
                    <a:pt x="0" y="703116"/>
                    <a:pt x="0" y="692277"/>
                  </a:cubicBezTo>
                  <a:lnTo>
                    <a:pt x="0" y="19622"/>
                  </a:lnTo>
                  <a:cubicBezTo>
                    <a:pt x="0" y="8782"/>
                    <a:pt x="8782" y="0"/>
                    <a:pt x="19622" y="0"/>
                  </a:cubicBezTo>
                  <a:lnTo>
                    <a:pt x="19622" y="0"/>
                  </a:lnTo>
                  <a:cubicBezTo>
                    <a:pt x="30471" y="0"/>
                    <a:pt x="39291" y="8773"/>
                    <a:pt x="39338" y="19622"/>
                  </a:cubicBezTo>
                  <a:lnTo>
                    <a:pt x="39338" y="692277"/>
                  </a:lnTo>
                  <a:cubicBezTo>
                    <a:pt x="39281" y="703126"/>
                    <a:pt x="30471" y="711899"/>
                    <a:pt x="19622" y="711899"/>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1A2A28AF-4372-18FB-2542-0BCABDADC6BF}"/>
                </a:ext>
              </a:extLst>
            </p:cNvPr>
            <p:cNvSpPr/>
            <p:nvPr/>
          </p:nvSpPr>
          <p:spPr>
            <a:xfrm>
              <a:off x="4639722" y="2095499"/>
              <a:ext cx="40195" cy="1606296"/>
            </a:xfrm>
            <a:custGeom>
              <a:avLst/>
              <a:gdLst>
                <a:gd name="connsiteX0" fmla="*/ 20098 w 40195"/>
                <a:gd name="connsiteY0" fmla="*/ 1606296 h 1606296"/>
                <a:gd name="connsiteX1" fmla="*/ 20098 w 40195"/>
                <a:gd name="connsiteY1" fmla="*/ 1606296 h 1606296"/>
                <a:gd name="connsiteX2" fmla="*/ 0 w 40195"/>
                <a:gd name="connsiteY2" fmla="*/ 1586389 h 1606296"/>
                <a:gd name="connsiteX3" fmla="*/ 0 w 40195"/>
                <a:gd name="connsiteY3" fmla="*/ 1586293 h 1606296"/>
                <a:gd name="connsiteX4" fmla="*/ 0 w 40195"/>
                <a:gd name="connsiteY4" fmla="*/ 19717 h 1606296"/>
                <a:gd name="connsiteX5" fmla="*/ 20098 w 40195"/>
                <a:gd name="connsiteY5" fmla="*/ 0 h 1606296"/>
                <a:gd name="connsiteX6" fmla="*/ 20098 w 40195"/>
                <a:gd name="connsiteY6" fmla="*/ 0 h 1606296"/>
                <a:gd name="connsiteX7" fmla="*/ 40196 w 40195"/>
                <a:gd name="connsiteY7" fmla="*/ 20098 h 1606296"/>
                <a:gd name="connsiteX8" fmla="*/ 40196 w 40195"/>
                <a:gd name="connsiteY8" fmla="*/ 1586293 h 1606296"/>
                <a:gd name="connsiteX9" fmla="*/ 20098 w 40195"/>
                <a:gd name="connsiteY9" fmla="*/ 1606296 h 160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95" h="1606296">
                  <a:moveTo>
                    <a:pt x="20098" y="1606296"/>
                  </a:moveTo>
                  <a:lnTo>
                    <a:pt x="20098" y="1606296"/>
                  </a:lnTo>
                  <a:cubicBezTo>
                    <a:pt x="9049" y="1606353"/>
                    <a:pt x="57" y="1597438"/>
                    <a:pt x="0" y="1586389"/>
                  </a:cubicBezTo>
                  <a:cubicBezTo>
                    <a:pt x="0" y="1586360"/>
                    <a:pt x="0" y="1586322"/>
                    <a:pt x="0" y="1586293"/>
                  </a:cubicBezTo>
                  <a:lnTo>
                    <a:pt x="0" y="19717"/>
                  </a:lnTo>
                  <a:cubicBezTo>
                    <a:pt x="210" y="8766"/>
                    <a:pt x="9144" y="-2"/>
                    <a:pt x="20098" y="0"/>
                  </a:cubicBezTo>
                  <a:lnTo>
                    <a:pt x="20098" y="0"/>
                  </a:lnTo>
                  <a:cubicBezTo>
                    <a:pt x="31175" y="52"/>
                    <a:pt x="40148" y="9020"/>
                    <a:pt x="40196" y="20098"/>
                  </a:cubicBezTo>
                  <a:lnTo>
                    <a:pt x="40196" y="1586293"/>
                  </a:lnTo>
                  <a:cubicBezTo>
                    <a:pt x="40138" y="1597352"/>
                    <a:pt x="31156" y="1606296"/>
                    <a:pt x="20098" y="1606296"/>
                  </a:cubicBezTo>
                  <a:close/>
                </a:path>
              </a:pathLst>
            </a:custGeom>
            <a:gradFill>
              <a:gsLst>
                <a:gs pos="0">
                  <a:schemeClr val="accent3"/>
                </a:gs>
                <a:gs pos="80000">
                  <a:schemeClr val="accent1">
                    <a:lumMod val="50000"/>
                  </a:schemeClr>
                </a:gs>
              </a:gsLst>
              <a:lin ang="5400000" scaled="1"/>
            </a:gra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E5318750-5CA2-E6D3-AF64-5410D0D1422A}"/>
                </a:ext>
              </a:extLst>
            </p:cNvPr>
            <p:cNvSpPr/>
            <p:nvPr/>
          </p:nvSpPr>
          <p:spPr>
            <a:xfrm>
              <a:off x="5487066" y="2099500"/>
              <a:ext cx="58864" cy="58864"/>
            </a:xfrm>
            <a:custGeom>
              <a:avLst/>
              <a:gdLst>
                <a:gd name="connsiteX0" fmla="*/ 58865 w 58864"/>
                <a:gd name="connsiteY0" fmla="*/ 29337 h 58864"/>
                <a:gd name="connsiteX1" fmla="*/ 29528 w 58864"/>
                <a:gd name="connsiteY1" fmla="*/ 58865 h 58864"/>
                <a:gd name="connsiteX2" fmla="*/ 0 w 58864"/>
                <a:gd name="connsiteY2" fmla="*/ 29527 h 58864"/>
                <a:gd name="connsiteX3" fmla="*/ 29337 w 58864"/>
                <a:gd name="connsiteY3" fmla="*/ 0 h 58864"/>
                <a:gd name="connsiteX4" fmla="*/ 29528 w 58864"/>
                <a:gd name="connsiteY4" fmla="*/ 0 h 58864"/>
                <a:gd name="connsiteX5" fmla="*/ 58865 w 58864"/>
                <a:gd name="connsiteY5" fmla="*/ 29337 h 58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64" h="58864">
                  <a:moveTo>
                    <a:pt x="58865" y="29337"/>
                  </a:moveTo>
                  <a:cubicBezTo>
                    <a:pt x="58922" y="45592"/>
                    <a:pt x="45787" y="58812"/>
                    <a:pt x="29528" y="58865"/>
                  </a:cubicBezTo>
                  <a:cubicBezTo>
                    <a:pt x="13268" y="58917"/>
                    <a:pt x="57" y="45782"/>
                    <a:pt x="0" y="29527"/>
                  </a:cubicBezTo>
                  <a:cubicBezTo>
                    <a:pt x="-48" y="13272"/>
                    <a:pt x="13078" y="52"/>
                    <a:pt x="29337" y="0"/>
                  </a:cubicBezTo>
                  <a:cubicBezTo>
                    <a:pt x="29404" y="0"/>
                    <a:pt x="29461" y="0"/>
                    <a:pt x="29528" y="0"/>
                  </a:cubicBezTo>
                  <a:cubicBezTo>
                    <a:pt x="45730" y="0"/>
                    <a:pt x="58865" y="13135"/>
                    <a:pt x="58865" y="29337"/>
                  </a:cubicBezTo>
                  <a:close/>
                </a:path>
              </a:pathLst>
            </a:custGeom>
            <a:solidFill>
              <a:srgbClr val="42E8E0"/>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9BBF4EB4-F341-5761-A657-8CD14B0360CA}"/>
                </a:ext>
              </a:extLst>
            </p:cNvPr>
            <p:cNvSpPr/>
            <p:nvPr/>
          </p:nvSpPr>
          <p:spPr>
            <a:xfrm>
              <a:off x="6616066" y="1792743"/>
              <a:ext cx="81147" cy="81152"/>
            </a:xfrm>
            <a:custGeom>
              <a:avLst/>
              <a:gdLst>
                <a:gd name="connsiteX0" fmla="*/ 69149 w 81147"/>
                <a:gd name="connsiteY0" fmla="*/ 11768 h 81152"/>
                <a:gd name="connsiteX1" fmla="*/ 69378 w 81147"/>
                <a:gd name="connsiteY1" fmla="*/ 69151 h 81152"/>
                <a:gd name="connsiteX2" fmla="*/ 11999 w 81147"/>
                <a:gd name="connsiteY2" fmla="*/ 69385 h 81152"/>
                <a:gd name="connsiteX3" fmla="*/ 11761 w 81147"/>
                <a:gd name="connsiteY3" fmla="*/ 12001 h 81152"/>
                <a:gd name="connsiteX4" fmla="*/ 11999 w 81147"/>
                <a:gd name="connsiteY4" fmla="*/ 11768 h 81152"/>
                <a:gd name="connsiteX5" fmla="*/ 69149 w 81147"/>
                <a:gd name="connsiteY5" fmla="*/ 11768 h 8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47" h="81152">
                  <a:moveTo>
                    <a:pt x="69149" y="11768"/>
                  </a:moveTo>
                  <a:cubicBezTo>
                    <a:pt x="85056" y="27550"/>
                    <a:pt x="85161" y="53241"/>
                    <a:pt x="69378" y="69151"/>
                  </a:cubicBezTo>
                  <a:cubicBezTo>
                    <a:pt x="53605" y="85062"/>
                    <a:pt x="27906" y="85167"/>
                    <a:pt x="11999" y="69385"/>
                  </a:cubicBezTo>
                  <a:cubicBezTo>
                    <a:pt x="-3907" y="53604"/>
                    <a:pt x="-4012" y="27912"/>
                    <a:pt x="11761" y="12001"/>
                  </a:cubicBezTo>
                  <a:cubicBezTo>
                    <a:pt x="11847" y="11923"/>
                    <a:pt x="11923" y="11845"/>
                    <a:pt x="11999" y="11768"/>
                  </a:cubicBezTo>
                  <a:cubicBezTo>
                    <a:pt x="27821" y="-3923"/>
                    <a:pt x="53329" y="-3923"/>
                    <a:pt x="69149" y="11768"/>
                  </a:cubicBezTo>
                  <a:close/>
                </a:path>
              </a:pathLst>
            </a:custGeom>
            <a:solidFill>
              <a:srgbClr val="42E8E0"/>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77D61706-E713-D6D5-82AF-7910BB38E87F}"/>
                </a:ext>
              </a:extLst>
            </p:cNvPr>
            <p:cNvSpPr/>
            <p:nvPr/>
          </p:nvSpPr>
          <p:spPr>
            <a:xfrm>
              <a:off x="6618446" y="2756058"/>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5"/>
                    <a:pt x="29575" y="38100"/>
                    <a:pt x="19050" y="38100"/>
                  </a:cubicBezTo>
                  <a:cubicBezTo>
                    <a:pt x="8525" y="38100"/>
                    <a:pt x="0" y="29575"/>
                    <a:pt x="0" y="19050"/>
                  </a:cubicBezTo>
                  <a:cubicBezTo>
                    <a:pt x="0" y="8525"/>
                    <a:pt x="8525" y="0"/>
                    <a:pt x="19050" y="0"/>
                  </a:cubicBezTo>
                  <a:cubicBezTo>
                    <a:pt x="29575" y="0"/>
                    <a:pt x="38100" y="8525"/>
                    <a:pt x="38100" y="19050"/>
                  </a:cubicBezTo>
                  <a:close/>
                </a:path>
              </a:pathLst>
            </a:custGeom>
            <a:solidFill>
              <a:srgbClr val="42E8E0">
                <a:alpha val="50000"/>
              </a:srgbClr>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7A6AE40B-8B4F-2F51-9EA0-C1D625380C8B}"/>
                </a:ext>
              </a:extLst>
            </p:cNvPr>
            <p:cNvSpPr/>
            <p:nvPr/>
          </p:nvSpPr>
          <p:spPr>
            <a:xfrm>
              <a:off x="5253608" y="369703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5"/>
                    <a:pt x="29575" y="38100"/>
                    <a:pt x="19050" y="38100"/>
                  </a:cubicBezTo>
                  <a:cubicBezTo>
                    <a:pt x="8525" y="38100"/>
                    <a:pt x="0" y="29575"/>
                    <a:pt x="0" y="19050"/>
                  </a:cubicBezTo>
                  <a:cubicBezTo>
                    <a:pt x="0" y="8525"/>
                    <a:pt x="8525" y="0"/>
                    <a:pt x="19050" y="0"/>
                  </a:cubicBezTo>
                  <a:cubicBezTo>
                    <a:pt x="29575" y="0"/>
                    <a:pt x="38100" y="8525"/>
                    <a:pt x="38100" y="19050"/>
                  </a:cubicBezTo>
                  <a:close/>
                </a:path>
              </a:pathLst>
            </a:custGeom>
            <a:solidFill>
              <a:srgbClr val="42E8E0">
                <a:alpha val="50000"/>
              </a:srgbClr>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C4008062-B2E2-89C9-047B-C5A6A41217D2}"/>
                </a:ext>
              </a:extLst>
            </p:cNvPr>
            <p:cNvSpPr/>
            <p:nvPr/>
          </p:nvSpPr>
          <p:spPr>
            <a:xfrm>
              <a:off x="5638609" y="2964751"/>
              <a:ext cx="19431" cy="19431"/>
            </a:xfrm>
            <a:custGeom>
              <a:avLst/>
              <a:gdLst>
                <a:gd name="connsiteX0" fmla="*/ 19431 w 19431"/>
                <a:gd name="connsiteY0" fmla="*/ 9715 h 19431"/>
                <a:gd name="connsiteX1" fmla="*/ 9716 w 19431"/>
                <a:gd name="connsiteY1" fmla="*/ 19431 h 19431"/>
                <a:gd name="connsiteX2" fmla="*/ 0 w 19431"/>
                <a:gd name="connsiteY2" fmla="*/ 9715 h 19431"/>
                <a:gd name="connsiteX3" fmla="*/ 9716 w 19431"/>
                <a:gd name="connsiteY3" fmla="*/ 0 h 19431"/>
                <a:gd name="connsiteX4" fmla="*/ 19431 w 19431"/>
                <a:gd name="connsiteY4" fmla="*/ 9715 h 19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 h="19431">
                  <a:moveTo>
                    <a:pt x="19431" y="9715"/>
                  </a:moveTo>
                  <a:cubicBezTo>
                    <a:pt x="19431" y="15081"/>
                    <a:pt x="15081" y="19431"/>
                    <a:pt x="9716" y="19431"/>
                  </a:cubicBezTo>
                  <a:cubicBezTo>
                    <a:pt x="4350" y="19431"/>
                    <a:pt x="0" y="15081"/>
                    <a:pt x="0" y="9715"/>
                  </a:cubicBezTo>
                  <a:cubicBezTo>
                    <a:pt x="0" y="4350"/>
                    <a:pt x="4350" y="0"/>
                    <a:pt x="9716" y="0"/>
                  </a:cubicBezTo>
                  <a:cubicBezTo>
                    <a:pt x="15081" y="0"/>
                    <a:pt x="19431" y="4350"/>
                    <a:pt x="19431" y="9715"/>
                  </a:cubicBezTo>
                  <a:close/>
                </a:path>
              </a:pathLst>
            </a:custGeom>
            <a:solidFill>
              <a:srgbClr val="42E8E0">
                <a:alpha val="80000"/>
              </a:srgbClr>
            </a:solidFill>
            <a:ln w="9525" cap="flat">
              <a:noFill/>
              <a:prstDash val="solid"/>
              <a:miter/>
            </a:ln>
          </p:spPr>
          <p:txBody>
            <a:bodyPr rtlCol="0" anchor="ctr"/>
            <a:lstStyle/>
            <a:p>
              <a:endParaRPr lang="en-IN"/>
            </a:p>
          </p:txBody>
        </p:sp>
      </p:grpSp>
      <p:sp>
        <p:nvSpPr>
          <p:cNvPr id="63" name="TextBox 62">
            <a:extLst>
              <a:ext uri="{FF2B5EF4-FFF2-40B4-BE49-F238E27FC236}">
                <a16:creationId xmlns:a16="http://schemas.microsoft.com/office/drawing/2014/main" id="{26BFF8B6-8868-2EC6-ADDE-3F859D9426EE}"/>
              </a:ext>
            </a:extLst>
          </p:cNvPr>
          <p:cNvSpPr txBox="1"/>
          <p:nvPr/>
        </p:nvSpPr>
        <p:spPr>
          <a:xfrm>
            <a:off x="217590" y="189163"/>
            <a:ext cx="5494421" cy="797462"/>
          </a:xfrm>
          <a:prstGeom prst="rect">
            <a:avLst/>
          </a:prstGeom>
          <a:noFill/>
        </p:spPr>
        <p:txBody>
          <a:bodyPr wrap="square" rtlCol="0" anchor="ctr">
            <a:spAutoFit/>
          </a:bodyPr>
          <a:lstStyle/>
          <a:p>
            <a:pPr algn="ctr">
              <a:lnSpc>
                <a:spcPts val="5400"/>
              </a:lnSpc>
            </a:pPr>
            <a:r>
              <a:rPr lang="en-US" altLang="ko-KR" sz="6000" dirty="0">
                <a:latin typeface="Algerian" panose="04020705040A02060702" pitchFamily="82" charset="0"/>
                <a:cs typeface="Arial" pitchFamily="34" charset="0"/>
              </a:rPr>
              <a:t>Introduction :</a:t>
            </a:r>
          </a:p>
        </p:txBody>
      </p:sp>
      <p:sp>
        <p:nvSpPr>
          <p:cNvPr id="64" name="Oval 63">
            <a:extLst>
              <a:ext uri="{FF2B5EF4-FFF2-40B4-BE49-F238E27FC236}">
                <a16:creationId xmlns:a16="http://schemas.microsoft.com/office/drawing/2014/main" id="{72BD39BF-50A1-3180-7512-9F4FD386B133}"/>
              </a:ext>
            </a:extLst>
          </p:cNvPr>
          <p:cNvSpPr/>
          <p:nvPr/>
        </p:nvSpPr>
        <p:spPr>
          <a:xfrm>
            <a:off x="5445264" y="5563442"/>
            <a:ext cx="696686" cy="696686"/>
          </a:xfrm>
          <a:prstGeom prst="ellipse">
            <a:avLst/>
          </a:prstGeom>
          <a:solidFill>
            <a:schemeClr val="accent4"/>
          </a:solidFill>
          <a:ln>
            <a:solidFill>
              <a:schemeClr val="accent1">
                <a:shade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5">
            <a:extLst>
              <a:ext uri="{FF2B5EF4-FFF2-40B4-BE49-F238E27FC236}">
                <a16:creationId xmlns:a16="http://schemas.microsoft.com/office/drawing/2014/main" id="{35094C6E-05DA-9AEA-A046-92249F99AB64}"/>
              </a:ext>
            </a:extLst>
          </p:cNvPr>
          <p:cNvSpPr/>
          <p:nvPr/>
        </p:nvSpPr>
        <p:spPr>
          <a:xfrm flipH="1">
            <a:off x="5559583" y="5753393"/>
            <a:ext cx="482503" cy="40151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6" name="Rectangle: Diagonal Corners Rounded 65">
            <a:extLst>
              <a:ext uri="{FF2B5EF4-FFF2-40B4-BE49-F238E27FC236}">
                <a16:creationId xmlns:a16="http://schemas.microsoft.com/office/drawing/2014/main" id="{04247E8E-5C2D-66B2-B1FD-1CC6790AFC98}"/>
              </a:ext>
            </a:extLst>
          </p:cNvPr>
          <p:cNvSpPr/>
          <p:nvPr/>
        </p:nvSpPr>
        <p:spPr>
          <a:xfrm>
            <a:off x="7342062" y="1561210"/>
            <a:ext cx="3892477" cy="853065"/>
          </a:xfrm>
          <a:prstGeom prst="round2DiagRect">
            <a:avLst>
              <a:gd name="adj1" fmla="val 16667"/>
              <a:gd name="adj2" fmla="val 2281"/>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6000" dirty="0">
                <a:solidFill>
                  <a:srgbClr val="FFFF00"/>
                </a:solidFill>
                <a:latin typeface="Algerian" panose="04020705040A02060702" pitchFamily="82" charset="0"/>
                <a:cs typeface="Times New Roman" panose="02020603050405020304" pitchFamily="18" charset="0"/>
              </a:rPr>
              <a:t>chatbot:</a:t>
            </a:r>
          </a:p>
        </p:txBody>
      </p:sp>
      <p:sp>
        <p:nvSpPr>
          <p:cNvPr id="68" name="Rectangle: Rounded Corners 67">
            <a:extLst>
              <a:ext uri="{FF2B5EF4-FFF2-40B4-BE49-F238E27FC236}">
                <a16:creationId xmlns:a16="http://schemas.microsoft.com/office/drawing/2014/main" id="{BFF241E1-DE52-73AA-74E8-41C85092A42F}"/>
              </a:ext>
            </a:extLst>
          </p:cNvPr>
          <p:cNvSpPr/>
          <p:nvPr/>
        </p:nvSpPr>
        <p:spPr>
          <a:xfrm>
            <a:off x="6492607" y="2462358"/>
            <a:ext cx="5475750" cy="3533932"/>
          </a:xfrm>
          <a:prstGeom prst="roundRect">
            <a:avLst/>
          </a:prstGeom>
          <a:solidFill>
            <a:schemeClr val="accent6">
              <a:lumMod val="20000"/>
              <a:lumOff val="80000"/>
              <a:alpha val="4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br>
              <a:rPr lang="en-US" dirty="0"/>
            </a:br>
            <a:r>
              <a:rPr lang="en-US" sz="2000" b="0" i="0" dirty="0">
                <a:solidFill>
                  <a:schemeClr val="bg1"/>
                </a:solidFill>
                <a:effectLst/>
                <a:latin typeface="Times New Roman" panose="02020603050405020304" pitchFamily="18" charset="0"/>
                <a:cs typeface="Times New Roman" panose="02020603050405020304" pitchFamily="18" charset="0"/>
              </a:rPr>
              <a:t>A chatbot is a computer program or an AI application designed to simulate human conversation through text or speech interactions.</a:t>
            </a:r>
          </a:p>
          <a:p>
            <a:pPr algn="ctr"/>
            <a:endParaRPr lang="en-US" sz="2000" dirty="0">
              <a:solidFill>
                <a:schemeClr val="bg1"/>
              </a:solidFill>
              <a:latin typeface="Times New Roman" panose="02020603050405020304" pitchFamily="18" charset="0"/>
              <a:cs typeface="Times New Roman" panose="02020603050405020304" pitchFamily="18" charset="0"/>
            </a:endParaRPr>
          </a:p>
          <a:p>
            <a:pPr algn="ctr"/>
            <a:r>
              <a:rPr lang="en-US" sz="2000" b="0" i="0" dirty="0">
                <a:solidFill>
                  <a:schemeClr val="bg1"/>
                </a:solidFill>
                <a:effectLst/>
                <a:latin typeface="Times New Roman" panose="02020603050405020304" pitchFamily="18" charset="0"/>
                <a:cs typeface="Times New Roman" panose="02020603050405020304" pitchFamily="18" charset="0"/>
              </a:rPr>
              <a:t> Chatbots are created to engage with users in a natural and conversational manner, providing information, answering questions, and assisting with various tasks.</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83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7BDCDC-96DC-4CD9-A485-DAC03FB9AEB4}"/>
              </a:ext>
            </a:extLst>
          </p:cNvPr>
          <p:cNvSpPr/>
          <p:nvPr/>
        </p:nvSpPr>
        <p:spPr>
          <a:xfrm>
            <a:off x="465221" y="481263"/>
            <a:ext cx="11036968" cy="6112042"/>
          </a:xfrm>
          <a:prstGeom prst="roundRect">
            <a:avLst/>
          </a:prstGeom>
          <a:gradFill>
            <a:gsLst>
              <a:gs pos="0">
                <a:schemeClr val="accent6">
                  <a:lumMod val="110000"/>
                  <a:satMod val="105000"/>
                  <a:tint val="67000"/>
                  <a:alpha val="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n>
                <a:solidFill>
                  <a:schemeClr val="bg2"/>
                </a:solidFill>
              </a:ln>
            </a:endParaRPr>
          </a:p>
        </p:txBody>
      </p:sp>
      <p:sp>
        <p:nvSpPr>
          <p:cNvPr id="22" name="TextBox 21">
            <a:extLst>
              <a:ext uri="{FF2B5EF4-FFF2-40B4-BE49-F238E27FC236}">
                <a16:creationId xmlns:a16="http://schemas.microsoft.com/office/drawing/2014/main" id="{07C19C49-81FA-F934-28E1-CF8814F6D5B5}"/>
              </a:ext>
            </a:extLst>
          </p:cNvPr>
          <p:cNvSpPr txBox="1"/>
          <p:nvPr/>
        </p:nvSpPr>
        <p:spPr>
          <a:xfrm>
            <a:off x="922421" y="2394197"/>
            <a:ext cx="9904464" cy="3416320"/>
          </a:xfrm>
          <a:prstGeom prst="rect">
            <a:avLst/>
          </a:prstGeom>
          <a:noFill/>
        </p:spPr>
        <p:txBody>
          <a:bodyPr wrap="square" rtlCol="0">
            <a:spAutoFit/>
          </a:bodyPr>
          <a:lstStyle/>
          <a:p>
            <a:pPr marL="0" lvl="0" indent="0" algn="l" rtl="0">
              <a:spcBef>
                <a:spcPts val="0"/>
              </a:spcBef>
              <a:spcAft>
                <a:spcPts val="1200"/>
              </a:spcAft>
              <a:buNone/>
            </a:pPr>
            <a:r>
              <a:rPr lang="en-US" sz="2400" dirty="0">
                <a:solidFill>
                  <a:schemeClr val="bg1"/>
                </a:solidFill>
                <a:latin typeface="Times New Roman" panose="02020603050405020304" pitchFamily="18" charset="0"/>
                <a:cs typeface="Times New Roman" panose="02020603050405020304" pitchFamily="18" charset="0"/>
              </a:rPr>
              <a:t>Chatbot can be described as software that can chat with people using artificial intelligence. These software are used to perform tasks such as quickly responding to users, informing them, helping to purchase products and providing better service to customers. </a:t>
            </a:r>
            <a:r>
              <a:rPr lang="en-US" sz="2400" i="0" dirty="0">
                <a:solidFill>
                  <a:schemeClr val="bg1"/>
                </a:solidFill>
                <a:effectLst/>
                <a:latin typeface="Times New Roman" panose="02020603050405020304" pitchFamily="18" charset="0"/>
                <a:cs typeface="Times New Roman" panose="02020603050405020304" pitchFamily="18" charset="0"/>
              </a:rPr>
              <a:t>chatbots have become an integral part of various industries, from customer support to marketing and beyond. These intelligent conversational agents can automate tasks, answer questions, and engage with users in natural language. This presentation aims to provide an overview of building a chatbot using Python, one of the most popular programming languages for this purpose.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Diagonal Corners Rounded 2">
            <a:extLst>
              <a:ext uri="{FF2B5EF4-FFF2-40B4-BE49-F238E27FC236}">
                <a16:creationId xmlns:a16="http://schemas.microsoft.com/office/drawing/2014/main" id="{B243950B-2257-5120-CAA3-CDBB1AEB5894}"/>
              </a:ext>
            </a:extLst>
          </p:cNvPr>
          <p:cNvSpPr/>
          <p:nvPr/>
        </p:nvSpPr>
        <p:spPr>
          <a:xfrm>
            <a:off x="465221" y="336062"/>
            <a:ext cx="11036968" cy="1243263"/>
          </a:xfrm>
          <a:prstGeom prst="round2DiagRect">
            <a:avLst/>
          </a:prstGeom>
          <a:solidFill>
            <a:schemeClr val="accent5">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6000" dirty="0">
                <a:solidFill>
                  <a:schemeClr val="bg1"/>
                </a:solidFill>
                <a:latin typeface="Algerian" panose="04020705040A02060702" pitchFamily="82" charset="0"/>
                <a:cs typeface="Times New Roman" panose="02020603050405020304" pitchFamily="18" charset="0"/>
              </a:rPr>
              <a:t>ABSTRACT:</a:t>
            </a:r>
          </a:p>
        </p:txBody>
      </p:sp>
    </p:spTree>
    <p:extLst>
      <p:ext uri="{BB962C8B-B14F-4D97-AF65-F5344CB8AC3E}">
        <p14:creationId xmlns:p14="http://schemas.microsoft.com/office/powerpoint/2010/main" val="27745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7BDCDC-96DC-4CD9-A485-DAC03FB9AEB4}"/>
              </a:ext>
            </a:extLst>
          </p:cNvPr>
          <p:cNvSpPr/>
          <p:nvPr/>
        </p:nvSpPr>
        <p:spPr>
          <a:xfrm>
            <a:off x="465221" y="481263"/>
            <a:ext cx="11036968" cy="6112042"/>
          </a:xfrm>
          <a:prstGeom prst="roundRect">
            <a:avLst/>
          </a:prstGeom>
          <a:gradFill>
            <a:gsLst>
              <a:gs pos="0">
                <a:schemeClr val="accent6">
                  <a:lumMod val="110000"/>
                  <a:satMod val="105000"/>
                  <a:tint val="67000"/>
                  <a:alpha val="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ln>
                <a:solidFill>
                  <a:schemeClr val="bg2"/>
                </a:solidFill>
              </a:ln>
            </a:endParaRPr>
          </a:p>
        </p:txBody>
      </p:sp>
      <p:sp>
        <p:nvSpPr>
          <p:cNvPr id="22" name="TextBox 21">
            <a:extLst>
              <a:ext uri="{FF2B5EF4-FFF2-40B4-BE49-F238E27FC236}">
                <a16:creationId xmlns:a16="http://schemas.microsoft.com/office/drawing/2014/main" id="{07C19C49-81FA-F934-28E1-CF8814F6D5B5}"/>
              </a:ext>
            </a:extLst>
          </p:cNvPr>
          <p:cNvSpPr txBox="1"/>
          <p:nvPr/>
        </p:nvSpPr>
        <p:spPr>
          <a:xfrm>
            <a:off x="922421" y="2394197"/>
            <a:ext cx="9904464" cy="3354765"/>
          </a:xfrm>
          <a:prstGeom prst="rect">
            <a:avLst/>
          </a:prstGeom>
          <a:noFill/>
        </p:spPr>
        <p:txBody>
          <a:bodyPr wrap="square" rtlCol="0">
            <a:spAutoFit/>
          </a:bodyPr>
          <a:lstStyle/>
          <a:p>
            <a:pPr>
              <a:spcBef>
                <a:spcPts val="1200"/>
              </a:spcBef>
            </a:pP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The Chatbot is majorly used to solve the problems and makes it much more easier to resolve the problem experience by the user. </a:t>
            </a:r>
          </a:p>
          <a:p>
            <a:pPr>
              <a:spcBef>
                <a:spcPts val="1200"/>
              </a:spcBef>
            </a:pP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For a human, it is hard to construct a AI which was evolved properly and it is not able to attend or response for a problem or any other consequences in all time(24/7).</a:t>
            </a:r>
          </a:p>
          <a:p>
            <a:pPr>
              <a:spcBef>
                <a:spcPts val="1200"/>
              </a:spcBef>
            </a:pP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But for an AI Chatbot it is easy to receive or send the proper guidance or the answer that was the question depends </a:t>
            </a:r>
            <a:r>
              <a:rPr lang="en-US" sz="2400" dirty="0" err="1">
                <a:solidFill>
                  <a:schemeClr val="bg1">
                    <a:lumMod val="95000"/>
                    <a:lumOff val="5000"/>
                  </a:schemeClr>
                </a:solidFill>
                <a:latin typeface="Times New Roman" panose="02020603050405020304" pitchFamily="18" charset="0"/>
                <a:cs typeface="Times New Roman" panose="02020603050405020304" pitchFamily="18" charset="0"/>
              </a:rPr>
              <a:t>on.Mostly</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the Chatbots are Predefined Question with a well defined Answers .</a:t>
            </a:r>
          </a:p>
        </p:txBody>
      </p:sp>
      <p:sp>
        <p:nvSpPr>
          <p:cNvPr id="3" name="Rectangle: Diagonal Corners Rounded 2">
            <a:extLst>
              <a:ext uri="{FF2B5EF4-FFF2-40B4-BE49-F238E27FC236}">
                <a16:creationId xmlns:a16="http://schemas.microsoft.com/office/drawing/2014/main" id="{B243950B-2257-5120-CAA3-CDBB1AEB5894}"/>
              </a:ext>
            </a:extLst>
          </p:cNvPr>
          <p:cNvSpPr/>
          <p:nvPr/>
        </p:nvSpPr>
        <p:spPr>
          <a:xfrm>
            <a:off x="465221" y="368146"/>
            <a:ext cx="11036968" cy="1243263"/>
          </a:xfrm>
          <a:prstGeom prst="round2DiagRect">
            <a:avLst/>
          </a:prstGeom>
          <a:solidFill>
            <a:schemeClr val="accent5">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6000" dirty="0">
                <a:solidFill>
                  <a:schemeClr val="bg1"/>
                </a:solidFill>
                <a:latin typeface="Algerian" panose="04020705040A02060702" pitchFamily="82" charset="0"/>
                <a:cs typeface="Times New Roman" panose="02020603050405020304" pitchFamily="18" charset="0"/>
              </a:rPr>
              <a:t>Problem definition:</a:t>
            </a:r>
          </a:p>
        </p:txBody>
      </p:sp>
    </p:spTree>
    <p:extLst>
      <p:ext uri="{BB962C8B-B14F-4D97-AF65-F5344CB8AC3E}">
        <p14:creationId xmlns:p14="http://schemas.microsoft.com/office/powerpoint/2010/main" val="331206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9D236E8-537B-772D-0D46-948C4925A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4745" y="2628856"/>
            <a:ext cx="2877919" cy="2636416"/>
          </a:xfrm>
          <a:prstGeom prst="rect">
            <a:avLst/>
          </a:prstGeom>
        </p:spPr>
      </p:pic>
      <p:grpSp>
        <p:nvGrpSpPr>
          <p:cNvPr id="4" name="Group 3">
            <a:extLst>
              <a:ext uri="{FF2B5EF4-FFF2-40B4-BE49-F238E27FC236}">
                <a16:creationId xmlns:a16="http://schemas.microsoft.com/office/drawing/2014/main" id="{23635393-A8A6-A92E-B4E0-79D23399F6DD}"/>
              </a:ext>
            </a:extLst>
          </p:cNvPr>
          <p:cNvGrpSpPr/>
          <p:nvPr/>
        </p:nvGrpSpPr>
        <p:grpSpPr>
          <a:xfrm>
            <a:off x="3349809" y="2062836"/>
            <a:ext cx="647994" cy="589085"/>
            <a:chOff x="1582614" y="2839915"/>
            <a:chExt cx="589085" cy="589085"/>
          </a:xfrm>
          <a:solidFill>
            <a:schemeClr val="bg1">
              <a:lumMod val="95000"/>
              <a:lumOff val="5000"/>
            </a:schemeClr>
          </a:solidFill>
        </p:grpSpPr>
        <p:sp>
          <p:nvSpPr>
            <p:cNvPr id="6" name="Rectangle 5">
              <a:extLst>
                <a:ext uri="{FF2B5EF4-FFF2-40B4-BE49-F238E27FC236}">
                  <a16:creationId xmlns:a16="http://schemas.microsoft.com/office/drawing/2014/main" id="{91C3CF07-CC5D-F21F-7188-152567856DE8}"/>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8" name="Rectangle 7">
              <a:extLst>
                <a:ext uri="{FF2B5EF4-FFF2-40B4-BE49-F238E27FC236}">
                  <a16:creationId xmlns:a16="http://schemas.microsoft.com/office/drawing/2014/main" id="{D02363E3-D082-8D5E-5758-5ECEFEFBA498}"/>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grpSp>
      <p:grpSp>
        <p:nvGrpSpPr>
          <p:cNvPr id="9" name="Group 8">
            <a:extLst>
              <a:ext uri="{FF2B5EF4-FFF2-40B4-BE49-F238E27FC236}">
                <a16:creationId xmlns:a16="http://schemas.microsoft.com/office/drawing/2014/main" id="{B3FCFD8B-6272-A4A6-0E62-92496614AA1E}"/>
              </a:ext>
            </a:extLst>
          </p:cNvPr>
          <p:cNvGrpSpPr/>
          <p:nvPr/>
        </p:nvGrpSpPr>
        <p:grpSpPr>
          <a:xfrm rot="5400000">
            <a:off x="7296251" y="2010317"/>
            <a:ext cx="647994" cy="589085"/>
            <a:chOff x="1582614" y="2839915"/>
            <a:chExt cx="589085" cy="589085"/>
          </a:xfrm>
          <a:solidFill>
            <a:schemeClr val="bg1">
              <a:lumMod val="95000"/>
              <a:lumOff val="5000"/>
            </a:schemeClr>
          </a:solidFill>
        </p:grpSpPr>
        <p:sp>
          <p:nvSpPr>
            <p:cNvPr id="10" name="Rectangle 9">
              <a:extLst>
                <a:ext uri="{FF2B5EF4-FFF2-40B4-BE49-F238E27FC236}">
                  <a16:creationId xmlns:a16="http://schemas.microsoft.com/office/drawing/2014/main" id="{A86CAD9F-94A5-737E-E78B-59948D053A87}"/>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1" name="Rectangle 10">
              <a:extLst>
                <a:ext uri="{FF2B5EF4-FFF2-40B4-BE49-F238E27FC236}">
                  <a16:creationId xmlns:a16="http://schemas.microsoft.com/office/drawing/2014/main" id="{87271E7F-59C2-E146-1647-7A5FC65BC370}"/>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grpSp>
      <p:grpSp>
        <p:nvGrpSpPr>
          <p:cNvPr id="12" name="Group 11">
            <a:extLst>
              <a:ext uri="{FF2B5EF4-FFF2-40B4-BE49-F238E27FC236}">
                <a16:creationId xmlns:a16="http://schemas.microsoft.com/office/drawing/2014/main" id="{B3047175-721C-297D-12AE-DE7A553538D9}"/>
              </a:ext>
            </a:extLst>
          </p:cNvPr>
          <p:cNvGrpSpPr/>
          <p:nvPr/>
        </p:nvGrpSpPr>
        <p:grpSpPr>
          <a:xfrm flipV="1">
            <a:off x="3374721" y="4970729"/>
            <a:ext cx="647994" cy="589085"/>
            <a:chOff x="1582614" y="2839915"/>
            <a:chExt cx="589085" cy="589085"/>
          </a:xfrm>
          <a:solidFill>
            <a:schemeClr val="bg1">
              <a:lumMod val="95000"/>
              <a:lumOff val="5000"/>
            </a:schemeClr>
          </a:solidFill>
        </p:grpSpPr>
        <p:sp>
          <p:nvSpPr>
            <p:cNvPr id="13" name="Rectangle 12">
              <a:extLst>
                <a:ext uri="{FF2B5EF4-FFF2-40B4-BE49-F238E27FC236}">
                  <a16:creationId xmlns:a16="http://schemas.microsoft.com/office/drawing/2014/main" id="{A1162F35-C5C7-537B-55E8-6EEDDDE6A27D}"/>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4" name="Rectangle 13">
              <a:extLst>
                <a:ext uri="{FF2B5EF4-FFF2-40B4-BE49-F238E27FC236}">
                  <a16:creationId xmlns:a16="http://schemas.microsoft.com/office/drawing/2014/main" id="{9C5B0393-A198-A0B1-7C7D-95F40D1A49F8}"/>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grpSp>
      <p:grpSp>
        <p:nvGrpSpPr>
          <p:cNvPr id="15" name="Group 14">
            <a:extLst>
              <a:ext uri="{FF2B5EF4-FFF2-40B4-BE49-F238E27FC236}">
                <a16:creationId xmlns:a16="http://schemas.microsoft.com/office/drawing/2014/main" id="{E67B442A-F9A4-626F-3A6E-7AAAE29B7E54}"/>
              </a:ext>
            </a:extLst>
          </p:cNvPr>
          <p:cNvGrpSpPr/>
          <p:nvPr/>
        </p:nvGrpSpPr>
        <p:grpSpPr>
          <a:xfrm rot="16200000" flipV="1">
            <a:off x="7393209" y="4931789"/>
            <a:ext cx="647994" cy="589085"/>
            <a:chOff x="1582614" y="2839915"/>
            <a:chExt cx="589085" cy="589085"/>
          </a:xfrm>
          <a:solidFill>
            <a:schemeClr val="bg1">
              <a:lumMod val="95000"/>
              <a:lumOff val="5000"/>
            </a:schemeClr>
          </a:solidFill>
        </p:grpSpPr>
        <p:sp>
          <p:nvSpPr>
            <p:cNvPr id="16" name="Rectangle 15">
              <a:extLst>
                <a:ext uri="{FF2B5EF4-FFF2-40B4-BE49-F238E27FC236}">
                  <a16:creationId xmlns:a16="http://schemas.microsoft.com/office/drawing/2014/main" id="{CA716B43-2F38-2865-D2F6-AE2B91AC1825}"/>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7" name="Rectangle 16">
              <a:extLst>
                <a:ext uri="{FF2B5EF4-FFF2-40B4-BE49-F238E27FC236}">
                  <a16:creationId xmlns:a16="http://schemas.microsoft.com/office/drawing/2014/main" id="{9863ADD1-7605-AB29-9E06-246FD10151FC}"/>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grpSp>
      <p:sp>
        <p:nvSpPr>
          <p:cNvPr id="18" name="Rectangle: Diagonal Corners Rounded 17">
            <a:extLst>
              <a:ext uri="{FF2B5EF4-FFF2-40B4-BE49-F238E27FC236}">
                <a16:creationId xmlns:a16="http://schemas.microsoft.com/office/drawing/2014/main" id="{AC74472E-45A6-0A2D-841F-CC17CCE2E39F}"/>
              </a:ext>
            </a:extLst>
          </p:cNvPr>
          <p:cNvSpPr/>
          <p:nvPr/>
        </p:nvSpPr>
        <p:spPr>
          <a:xfrm>
            <a:off x="465221" y="368146"/>
            <a:ext cx="11036968" cy="1243263"/>
          </a:xfrm>
          <a:prstGeom prst="round2DiagRect">
            <a:avLst/>
          </a:prstGeom>
          <a:solidFill>
            <a:schemeClr val="accent5">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6000" dirty="0">
                <a:solidFill>
                  <a:schemeClr val="bg1"/>
                </a:solidFill>
                <a:latin typeface="Algerian" panose="04020705040A02060702" pitchFamily="82" charset="0"/>
                <a:cs typeface="Times New Roman" panose="02020603050405020304" pitchFamily="18" charset="0"/>
              </a:rPr>
              <a:t>Design thinking:</a:t>
            </a:r>
          </a:p>
        </p:txBody>
      </p:sp>
    </p:spTree>
    <p:extLst>
      <p:ext uri="{BB962C8B-B14F-4D97-AF65-F5344CB8AC3E}">
        <p14:creationId xmlns:p14="http://schemas.microsoft.com/office/powerpoint/2010/main" val="247358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A56D5AA-6105-22F0-2207-C91A4F3A2553}"/>
              </a:ext>
            </a:extLst>
          </p:cNvPr>
          <p:cNvGrpSpPr/>
          <p:nvPr/>
        </p:nvGrpSpPr>
        <p:grpSpPr>
          <a:xfrm>
            <a:off x="4986678" y="2169473"/>
            <a:ext cx="2218643" cy="3713660"/>
            <a:chOff x="3832184" y="1890347"/>
            <a:chExt cx="2537664" cy="4226246"/>
          </a:xfrm>
        </p:grpSpPr>
        <p:grpSp>
          <p:nvGrpSpPr>
            <p:cNvPr id="5" name="Group 4">
              <a:extLst>
                <a:ext uri="{FF2B5EF4-FFF2-40B4-BE49-F238E27FC236}">
                  <a16:creationId xmlns:a16="http://schemas.microsoft.com/office/drawing/2014/main" id="{54FEE8CA-0A84-E588-AAED-6FBFA2B92D27}"/>
                </a:ext>
              </a:extLst>
            </p:cNvPr>
            <p:cNvGrpSpPr/>
            <p:nvPr/>
          </p:nvGrpSpPr>
          <p:grpSpPr>
            <a:xfrm flipH="1">
              <a:off x="5217892" y="4482968"/>
              <a:ext cx="524487" cy="1633625"/>
              <a:chOff x="4327928" y="4494196"/>
              <a:chExt cx="619256" cy="1928803"/>
            </a:xfrm>
          </p:grpSpPr>
          <p:sp>
            <p:nvSpPr>
              <p:cNvPr id="39" name="Freeform: Shape 38">
                <a:extLst>
                  <a:ext uri="{FF2B5EF4-FFF2-40B4-BE49-F238E27FC236}">
                    <a16:creationId xmlns:a16="http://schemas.microsoft.com/office/drawing/2014/main" id="{D482610A-6526-072B-D53E-6CCCBA0518D2}"/>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4DC918F-185A-6B91-DF12-D2BFB5A02A24}"/>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EDF27BA-2AD7-C35A-314F-24429296AA45}"/>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AA9C94B-B82D-3A59-7486-BE068D6092DE}"/>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2277EEB-8941-7730-1AE7-201392282A30}"/>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6" name="Group 5">
              <a:extLst>
                <a:ext uri="{FF2B5EF4-FFF2-40B4-BE49-F238E27FC236}">
                  <a16:creationId xmlns:a16="http://schemas.microsoft.com/office/drawing/2014/main" id="{0C19730F-9768-5760-0F02-EB77E346BDCC}"/>
                </a:ext>
              </a:extLst>
            </p:cNvPr>
            <p:cNvGrpSpPr/>
            <p:nvPr/>
          </p:nvGrpSpPr>
          <p:grpSpPr>
            <a:xfrm>
              <a:off x="4388356" y="4482968"/>
              <a:ext cx="524487" cy="1633625"/>
              <a:chOff x="4327928" y="4494196"/>
              <a:chExt cx="619256" cy="1928803"/>
            </a:xfrm>
          </p:grpSpPr>
          <p:sp>
            <p:nvSpPr>
              <p:cNvPr id="34" name="Freeform: Shape 33">
                <a:extLst>
                  <a:ext uri="{FF2B5EF4-FFF2-40B4-BE49-F238E27FC236}">
                    <a16:creationId xmlns:a16="http://schemas.microsoft.com/office/drawing/2014/main" id="{251E9386-D50F-5CED-9ADF-B0D1E5337A35}"/>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36712E9-4F1C-BF9A-1BC4-8CE5F6FE2345}"/>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00FD3D6-62D2-0773-682B-F0CB14608D40}"/>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62B28C9-FBDC-213F-EF9D-2E246749ED3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8E5EDA2-4B66-99FD-F291-395E3A7A13FB}"/>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4F781E11-5E82-5E36-CFAB-950551269359}"/>
                </a:ext>
              </a:extLst>
            </p:cNvPr>
            <p:cNvGrpSpPr/>
            <p:nvPr/>
          </p:nvGrpSpPr>
          <p:grpSpPr>
            <a:xfrm>
              <a:off x="3832184" y="1890347"/>
              <a:ext cx="2537664" cy="2787165"/>
              <a:chOff x="5369718" y="2683668"/>
              <a:chExt cx="1452563" cy="1595377"/>
            </a:xfrm>
          </p:grpSpPr>
          <p:sp>
            <p:nvSpPr>
              <p:cNvPr id="8" name="Freeform: Shape 7">
                <a:extLst>
                  <a:ext uri="{FF2B5EF4-FFF2-40B4-BE49-F238E27FC236}">
                    <a16:creationId xmlns:a16="http://schemas.microsoft.com/office/drawing/2014/main" id="{4E139B5D-02AC-E734-FC66-50E1AA71BC85}"/>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734D2331-0CC3-F379-F04E-53C2213A482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2A0D546D-AB77-4129-D32A-B77390A04FA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1DE990-0702-A71C-90DF-169B24F42581}"/>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9A1739-31BB-6FF5-260A-C586B7E15A54}"/>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8B05CBA-790A-8A25-70DF-CB0730AB5B9E}"/>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0178698-F7FC-0A41-6BBA-70EA30931B70}"/>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83E692B-9CB7-8302-B87E-EC9E2A00F89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4D5ED7E-5780-03DB-2427-D08F28D429C7}"/>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13B66F-C55D-86C1-1F3E-33C00F9631CF}"/>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92FF419-5E56-D00C-BAC5-92B768CE51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AB85747-2037-2272-830E-F2DD784BF66B}"/>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C6341BD-C674-4F26-2F88-82B75673D919}"/>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40121FB-87E2-7EEB-FD2D-3B044ACCDA2C}"/>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EA48E8-3A79-499E-A0A3-A48C78F49565}"/>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EF42F73-F68C-FE3C-A63C-3C3E4A187E6D}"/>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C773D35-83A0-F9A4-C8CF-1F016312FBB3}"/>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98C7A92-1A60-AACD-2904-48639F852DD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2E42673-BECE-25E9-FD4C-BD3AE056EE69}"/>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746D613-A215-B645-58EF-10CE04396C68}"/>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1C8A10-EB70-4114-6144-37DD2E0E482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D7C3606-4DA4-585E-B254-017E7D72D68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200F6BF-02AF-AA07-17C5-26A7EB769C0B}"/>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CA32B9D-A9F4-4451-55EB-B04551C604F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2412D24-056E-08B4-1F7E-229C9933E0EA}"/>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B5662CC-6187-4D60-D9D6-F67C5770204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2" name="Freeform 14">
            <a:extLst>
              <a:ext uri="{FF2B5EF4-FFF2-40B4-BE49-F238E27FC236}">
                <a16:creationId xmlns:a16="http://schemas.microsoft.com/office/drawing/2014/main" id="{7D63EBE3-2404-402B-6BA5-ED5938B2639C}"/>
              </a:ext>
            </a:extLst>
          </p:cNvPr>
          <p:cNvSpPr/>
          <p:nvPr/>
        </p:nvSpPr>
        <p:spPr>
          <a:xfrm flipV="1">
            <a:off x="1697305" y="2044925"/>
            <a:ext cx="2812211" cy="940280"/>
          </a:xfrm>
          <a:custGeom>
            <a:avLst/>
            <a:gdLst>
              <a:gd name="connsiteX0" fmla="*/ 2812211 w 2812211"/>
              <a:gd name="connsiteY0" fmla="*/ 0 h 940280"/>
              <a:gd name="connsiteX1" fmla="*/ 1949570 w 2812211"/>
              <a:gd name="connsiteY1" fmla="*/ 940280 h 940280"/>
              <a:gd name="connsiteX2" fmla="*/ 0 w 2812211"/>
              <a:gd name="connsiteY2" fmla="*/ 940280 h 940280"/>
            </a:gdLst>
            <a:ahLst/>
            <a:cxnLst>
              <a:cxn ang="0">
                <a:pos x="connsiteX0" y="connsiteY0"/>
              </a:cxn>
              <a:cxn ang="0">
                <a:pos x="connsiteX1" y="connsiteY1"/>
              </a:cxn>
              <a:cxn ang="0">
                <a:pos x="connsiteX2" y="connsiteY2"/>
              </a:cxn>
            </a:cxnLst>
            <a:rect l="l" t="t" r="r" b="b"/>
            <a:pathLst>
              <a:path w="2812211" h="940280">
                <a:moveTo>
                  <a:pt x="2812211" y="0"/>
                </a:moveTo>
                <a:lnTo>
                  <a:pt x="1949570" y="940280"/>
                </a:lnTo>
                <a:lnTo>
                  <a:pt x="0" y="940280"/>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lvl="0" algn="l" rtl="0">
              <a:spcBef>
                <a:spcPts val="1200"/>
              </a:spcBef>
              <a:spcAft>
                <a:spcPts val="0"/>
              </a:spcAft>
            </a:pPr>
            <a:endParaRPr lang="en-US" sz="2400"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3" name="Freeform 13">
            <a:extLst>
              <a:ext uri="{FF2B5EF4-FFF2-40B4-BE49-F238E27FC236}">
                <a16:creationId xmlns:a16="http://schemas.microsoft.com/office/drawing/2014/main" id="{2B5811F9-BB6C-5E46-3FF7-3E3D9142D9D3}"/>
              </a:ext>
            </a:extLst>
          </p:cNvPr>
          <p:cNvSpPr/>
          <p:nvPr/>
        </p:nvSpPr>
        <p:spPr>
          <a:xfrm flipV="1">
            <a:off x="7692141" y="5076615"/>
            <a:ext cx="2631058" cy="936000"/>
          </a:xfrm>
          <a:custGeom>
            <a:avLst/>
            <a:gdLst>
              <a:gd name="connsiteX0" fmla="*/ 0 w 2631057"/>
              <a:gd name="connsiteY0" fmla="*/ 793631 h 793631"/>
              <a:gd name="connsiteX1" fmla="*/ 603849 w 2631057"/>
              <a:gd name="connsiteY1" fmla="*/ 0 h 793631"/>
              <a:gd name="connsiteX2" fmla="*/ 2631057 w 2631057"/>
              <a:gd name="connsiteY2" fmla="*/ 0 h 793631"/>
            </a:gdLst>
            <a:ahLst/>
            <a:cxnLst>
              <a:cxn ang="0">
                <a:pos x="connsiteX0" y="connsiteY0"/>
              </a:cxn>
              <a:cxn ang="0">
                <a:pos x="connsiteX1" y="connsiteY1"/>
              </a:cxn>
              <a:cxn ang="0">
                <a:pos x="connsiteX2" y="connsiteY2"/>
              </a:cxn>
            </a:cxnLst>
            <a:rect l="l" t="t" r="r" b="b"/>
            <a:pathLst>
              <a:path w="2631057" h="793631">
                <a:moveTo>
                  <a:pt x="0" y="793631"/>
                </a:moveTo>
                <a:lnTo>
                  <a:pt x="603849" y="0"/>
                </a:lnTo>
                <a:lnTo>
                  <a:pt x="2631057" y="0"/>
                </a:lnTo>
              </a:path>
            </a:pathLst>
          </a:custGeom>
          <a:ln w="476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47" name="Rectangle: Single Corner Snipped 46">
            <a:extLst>
              <a:ext uri="{FF2B5EF4-FFF2-40B4-BE49-F238E27FC236}">
                <a16:creationId xmlns:a16="http://schemas.microsoft.com/office/drawing/2014/main" id="{BA75D636-33E5-4E71-A322-842356AFE602}"/>
              </a:ext>
            </a:extLst>
          </p:cNvPr>
          <p:cNvSpPr/>
          <p:nvPr/>
        </p:nvSpPr>
        <p:spPr>
          <a:xfrm>
            <a:off x="808158" y="2273608"/>
            <a:ext cx="3050597" cy="1783498"/>
          </a:xfrm>
          <a:prstGeom prst="snip1Rect">
            <a:avLst/>
          </a:prstGeom>
          <a:solidFill>
            <a:srgbClr val="351E70"/>
          </a:solidFill>
          <a:ln>
            <a:noFill/>
          </a:ln>
        </p:spPr>
        <p:style>
          <a:lnRef idx="1">
            <a:schemeClr val="accent4"/>
          </a:lnRef>
          <a:fillRef idx="2">
            <a:schemeClr val="accent4"/>
          </a:fillRef>
          <a:effectRef idx="1">
            <a:schemeClr val="accent4"/>
          </a:effectRef>
          <a:fontRef idx="minor">
            <a:schemeClr val="dk1"/>
          </a:fontRef>
        </p:style>
        <p:txBody>
          <a:bodyPr rtlCol="0" anchor="t"/>
          <a:lstStyle/>
          <a:p>
            <a:pPr lvl="0" algn="l" rtl="0">
              <a:spcBef>
                <a:spcPts val="1200"/>
              </a:spcBef>
              <a:spcAft>
                <a:spcPts val="0"/>
              </a:spcAft>
            </a:pPr>
            <a:r>
              <a:rPr lang="en-US" dirty="0">
                <a:solidFill>
                  <a:schemeClr val="tx1"/>
                </a:solidFill>
                <a:latin typeface="Times New Roman" panose="02020603050405020304" pitchFamily="18" charset="0"/>
                <a:ea typeface="Arial"/>
                <a:cs typeface="Times New Roman" panose="02020603050405020304" pitchFamily="18" charset="0"/>
                <a:sym typeface="Arial"/>
              </a:rPr>
              <a:t>Chatbots can provide instant assistance to customers, which can help reduce wait times and improve customer satisfaction.</a:t>
            </a:r>
          </a:p>
        </p:txBody>
      </p:sp>
      <p:sp>
        <p:nvSpPr>
          <p:cNvPr id="48" name="Rectangle: Single Corner Snipped 47">
            <a:extLst>
              <a:ext uri="{FF2B5EF4-FFF2-40B4-BE49-F238E27FC236}">
                <a16:creationId xmlns:a16="http://schemas.microsoft.com/office/drawing/2014/main" id="{ABE72C07-E3C3-6383-D87A-12023C0176B7}"/>
              </a:ext>
            </a:extLst>
          </p:cNvPr>
          <p:cNvSpPr/>
          <p:nvPr/>
        </p:nvSpPr>
        <p:spPr>
          <a:xfrm>
            <a:off x="8267046" y="4057106"/>
            <a:ext cx="3122748" cy="1826027"/>
          </a:xfrm>
          <a:prstGeom prst="snip1Rect">
            <a:avLst/>
          </a:prstGeom>
          <a:solidFill>
            <a:srgbClr val="361A65"/>
          </a:solidFill>
          <a:ln>
            <a:noFill/>
          </a:ln>
        </p:spPr>
        <p:style>
          <a:lnRef idx="1">
            <a:schemeClr val="accent4"/>
          </a:lnRef>
          <a:fillRef idx="2">
            <a:schemeClr val="accent4"/>
          </a:fillRef>
          <a:effectRef idx="1">
            <a:schemeClr val="accent4"/>
          </a:effectRef>
          <a:fontRef idx="minor">
            <a:schemeClr val="dk1"/>
          </a:fontRef>
        </p:style>
        <p:txBody>
          <a:bodyPr rtlCol="0" anchor="t"/>
          <a:lstStyle/>
          <a:p>
            <a:pPr lvl="0" algn="l" rtl="0">
              <a:spcBef>
                <a:spcPts val="1200"/>
              </a:spcBef>
              <a:spcAft>
                <a:spcPts val="0"/>
              </a:spcAft>
            </a:pPr>
            <a:r>
              <a:rPr lang="en-US" sz="1800" dirty="0">
                <a:solidFill>
                  <a:schemeClr val="tx2"/>
                </a:solidFill>
                <a:latin typeface="Times New Roman" panose="02020603050405020304" pitchFamily="18" charset="0"/>
                <a:ea typeface="Arial"/>
                <a:cs typeface="Times New Roman" panose="02020603050405020304" pitchFamily="18" charset="0"/>
                <a:sym typeface="Arial"/>
              </a:rPr>
              <a:t>In the future, chatbots may become even more sophisticated and be able to handle more complex customer service interactions.</a:t>
            </a:r>
          </a:p>
        </p:txBody>
      </p:sp>
      <p:sp>
        <p:nvSpPr>
          <p:cNvPr id="46" name="TextBox 45">
            <a:extLst>
              <a:ext uri="{FF2B5EF4-FFF2-40B4-BE49-F238E27FC236}">
                <a16:creationId xmlns:a16="http://schemas.microsoft.com/office/drawing/2014/main" id="{0EF0A688-5957-9AB6-5F4A-C6F590DBB32F}"/>
              </a:ext>
            </a:extLst>
          </p:cNvPr>
          <p:cNvSpPr txBox="1"/>
          <p:nvPr/>
        </p:nvSpPr>
        <p:spPr>
          <a:xfrm>
            <a:off x="304800" y="237465"/>
            <a:ext cx="8959118" cy="1107996"/>
          </a:xfrm>
          <a:prstGeom prst="rect">
            <a:avLst/>
          </a:prstGeom>
          <a:noFill/>
        </p:spPr>
        <p:txBody>
          <a:bodyPr wrap="square">
            <a:spAutoFit/>
          </a:bodyPr>
          <a:lstStyle/>
          <a:p>
            <a:r>
              <a:rPr lang="en-US" sz="6600" b="1" dirty="0">
                <a:ln>
                  <a:solidFill>
                    <a:schemeClr val="bg1">
                      <a:alpha val="97000"/>
                    </a:schemeClr>
                  </a:solidFill>
                </a:ln>
                <a:solidFill>
                  <a:srgbClr val="FF0066"/>
                </a:solidFill>
                <a:latin typeface="Algerian" panose="04020705040A02060702" pitchFamily="82" charset="0"/>
              </a:rPr>
              <a:t>Functionality:</a:t>
            </a:r>
          </a:p>
        </p:txBody>
      </p:sp>
    </p:spTree>
    <p:extLst>
      <p:ext uri="{BB962C8B-B14F-4D97-AF65-F5344CB8AC3E}">
        <p14:creationId xmlns:p14="http://schemas.microsoft.com/office/powerpoint/2010/main" val="269365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8C4233-62CF-806A-4891-F8AA43FCE076}"/>
              </a:ext>
            </a:extLst>
          </p:cNvPr>
          <p:cNvSpPr txBox="1"/>
          <p:nvPr/>
        </p:nvSpPr>
        <p:spPr>
          <a:xfrm>
            <a:off x="304800" y="205380"/>
            <a:ext cx="3120189" cy="923330"/>
          </a:xfrm>
          <a:prstGeom prst="rect">
            <a:avLst/>
          </a:prstGeom>
          <a:noFill/>
        </p:spPr>
        <p:txBody>
          <a:bodyPr wrap="square">
            <a:spAutoFit/>
          </a:bodyPr>
          <a:lstStyle/>
          <a:p>
            <a:r>
              <a:rPr lang="en-US" sz="5400" b="1" dirty="0">
                <a:ln>
                  <a:solidFill>
                    <a:schemeClr val="bg1">
                      <a:alpha val="97000"/>
                    </a:schemeClr>
                  </a:solidFill>
                </a:ln>
                <a:solidFill>
                  <a:srgbClr val="FF0066"/>
                </a:solidFill>
                <a:latin typeface="Algerian" panose="04020705040A02060702" pitchFamily="82" charset="0"/>
              </a:rPr>
              <a:t>Scopes :</a:t>
            </a:r>
          </a:p>
        </p:txBody>
      </p:sp>
      <p:graphicFrame>
        <p:nvGraphicFramePr>
          <p:cNvPr id="3" name="Table 43">
            <a:extLst>
              <a:ext uri="{FF2B5EF4-FFF2-40B4-BE49-F238E27FC236}">
                <a16:creationId xmlns:a16="http://schemas.microsoft.com/office/drawing/2014/main" id="{23D09878-1B49-64D6-C4E8-CF569C93806C}"/>
              </a:ext>
            </a:extLst>
          </p:cNvPr>
          <p:cNvGraphicFramePr>
            <a:graphicFrameLocks noGrp="1"/>
          </p:cNvGraphicFramePr>
          <p:nvPr>
            <p:extLst>
              <p:ext uri="{D42A27DB-BD31-4B8C-83A1-F6EECF244321}">
                <p14:modId xmlns:p14="http://schemas.microsoft.com/office/powerpoint/2010/main" val="2985121990"/>
              </p:ext>
            </p:extLst>
          </p:nvPr>
        </p:nvGraphicFramePr>
        <p:xfrm>
          <a:off x="1572127" y="1326860"/>
          <a:ext cx="9071811" cy="5057898"/>
        </p:xfrm>
        <a:graphic>
          <a:graphicData uri="http://schemas.openxmlformats.org/drawingml/2006/table">
            <a:tbl>
              <a:tblPr firstRow="1" bandRow="1">
                <a:tableStyleId>{5C22544A-7EE6-4342-B048-85BDC9FD1C3A}</a:tableStyleId>
              </a:tblPr>
              <a:tblGrid>
                <a:gridCol w="3023937">
                  <a:extLst>
                    <a:ext uri="{9D8B030D-6E8A-4147-A177-3AD203B41FA5}">
                      <a16:colId xmlns:a16="http://schemas.microsoft.com/office/drawing/2014/main" val="265582555"/>
                    </a:ext>
                  </a:extLst>
                </a:gridCol>
                <a:gridCol w="3023937">
                  <a:extLst>
                    <a:ext uri="{9D8B030D-6E8A-4147-A177-3AD203B41FA5}">
                      <a16:colId xmlns:a16="http://schemas.microsoft.com/office/drawing/2014/main" val="514303644"/>
                    </a:ext>
                  </a:extLst>
                </a:gridCol>
                <a:gridCol w="3023937">
                  <a:extLst>
                    <a:ext uri="{9D8B030D-6E8A-4147-A177-3AD203B41FA5}">
                      <a16:colId xmlns:a16="http://schemas.microsoft.com/office/drawing/2014/main" val="860796624"/>
                    </a:ext>
                  </a:extLst>
                </a:gridCol>
              </a:tblGrid>
              <a:tr h="548290">
                <a:tc>
                  <a:txBody>
                    <a:bodyPr/>
                    <a:lstStyle/>
                    <a:p>
                      <a:r>
                        <a:rPr lang="en-US" dirty="0">
                          <a:solidFill>
                            <a:schemeClr val="bg1"/>
                          </a:solidFill>
                          <a:latin typeface="Algerian" panose="04020705040A02060702" pitchFamily="82" charset="0"/>
                        </a:rPr>
                        <a:t>Based On Ability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b="1" dirty="0">
                          <a:solidFill>
                            <a:schemeClr val="bg1"/>
                          </a:solidFill>
                          <a:latin typeface="Algerian" panose="04020705040A02060702" pitchFamily="82" charset="0"/>
                        </a:rPr>
                        <a:t>Common Questions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b="1" dirty="0">
                          <a:solidFill>
                            <a:schemeClr val="bg1"/>
                          </a:solidFill>
                          <a:latin typeface="Algerian" panose="04020705040A02060702" pitchFamily="82" charset="0"/>
                        </a:rPr>
                        <a:t>Proper Guidance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992070096"/>
                  </a:ext>
                </a:extLst>
              </a:tr>
              <a:tr h="4509608">
                <a:tc>
                  <a:txBody>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Common Answer</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Proper Guidance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Directing 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Chatbots are </a:t>
                      </a:r>
                      <a:r>
                        <a:rPr lang="en-US" dirty="0">
                          <a:solidFill>
                            <a:schemeClr val="bg1"/>
                          </a:solidFill>
                          <a:latin typeface="Times New Roman" panose="02020603050405020304" pitchFamily="18" charset="0"/>
                          <a:cs typeface="Times New Roman" panose="02020603050405020304" pitchFamily="18" charset="0"/>
                        </a:rPr>
                        <a:t>used to answer the common questions that are pre defined and the way of responding the answers are also well defined previously with a data type. The questions that are defined </a:t>
                      </a:r>
                      <a:r>
                        <a:rPr lang="en-US" dirty="0" err="1">
                          <a:solidFill>
                            <a:schemeClr val="bg1"/>
                          </a:solidFill>
                          <a:latin typeface="Times New Roman" panose="02020603050405020304" pitchFamily="18" charset="0"/>
                          <a:cs typeface="Times New Roman" panose="02020603050405020304" pitchFamily="18" charset="0"/>
                        </a:rPr>
                        <a:t>witha</a:t>
                      </a:r>
                      <a:r>
                        <a:rPr lang="en-US" dirty="0">
                          <a:solidFill>
                            <a:schemeClr val="bg1"/>
                          </a:solidFill>
                          <a:latin typeface="Times New Roman" panose="02020603050405020304" pitchFamily="18" charset="0"/>
                          <a:cs typeface="Times New Roman" panose="02020603050405020304" pitchFamily="18" charset="0"/>
                        </a:rPr>
                        <a:t> codeword.</a:t>
                      </a:r>
                    </a:p>
                    <a:p>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dk1"/>
                          </a:solidFill>
                          <a:latin typeface="Times New Roman" panose="02020603050405020304" pitchFamily="18" charset="0"/>
                          <a:cs typeface="Times New Roman" panose="02020603050405020304" pitchFamily="18" charset="0"/>
                        </a:rPr>
                        <a:t>The Chatbot to guide the user with a proper way of answering the corresponding questions that was/are asked by the user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dk1"/>
                          </a:solidFill>
                          <a:latin typeface="Times New Roman" panose="02020603050405020304" pitchFamily="18" charset="0"/>
                          <a:cs typeface="Times New Roman" panose="02020603050405020304" pitchFamily="18" charset="0"/>
                        </a:rPr>
                        <a:t>The guidance type of questions that are may be from a way of travelling towards the destination. Such as Google Maps is the type of the guidance AI.</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308489895"/>
                  </a:ext>
                </a:extLst>
              </a:tr>
            </a:tbl>
          </a:graphicData>
        </a:graphic>
      </p:graphicFrame>
    </p:spTree>
    <p:extLst>
      <p:ext uri="{BB962C8B-B14F-4D97-AF65-F5344CB8AC3E}">
        <p14:creationId xmlns:p14="http://schemas.microsoft.com/office/powerpoint/2010/main" val="98848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A56D5AA-6105-22F0-2207-C91A4F3A2553}"/>
              </a:ext>
            </a:extLst>
          </p:cNvPr>
          <p:cNvGrpSpPr/>
          <p:nvPr/>
        </p:nvGrpSpPr>
        <p:grpSpPr>
          <a:xfrm>
            <a:off x="10001637" y="2499601"/>
            <a:ext cx="1979431" cy="3296560"/>
            <a:chOff x="3832184" y="1890347"/>
            <a:chExt cx="2537664" cy="4226246"/>
          </a:xfrm>
        </p:grpSpPr>
        <p:grpSp>
          <p:nvGrpSpPr>
            <p:cNvPr id="5" name="Group 4">
              <a:extLst>
                <a:ext uri="{FF2B5EF4-FFF2-40B4-BE49-F238E27FC236}">
                  <a16:creationId xmlns:a16="http://schemas.microsoft.com/office/drawing/2014/main" id="{54FEE8CA-0A84-E588-AAED-6FBFA2B92D27}"/>
                </a:ext>
              </a:extLst>
            </p:cNvPr>
            <p:cNvGrpSpPr/>
            <p:nvPr/>
          </p:nvGrpSpPr>
          <p:grpSpPr>
            <a:xfrm flipH="1">
              <a:off x="5217892" y="4482968"/>
              <a:ext cx="524487" cy="1633625"/>
              <a:chOff x="4327928" y="4494196"/>
              <a:chExt cx="619256" cy="1928803"/>
            </a:xfrm>
          </p:grpSpPr>
          <p:sp>
            <p:nvSpPr>
              <p:cNvPr id="39" name="Freeform: Shape 38">
                <a:extLst>
                  <a:ext uri="{FF2B5EF4-FFF2-40B4-BE49-F238E27FC236}">
                    <a16:creationId xmlns:a16="http://schemas.microsoft.com/office/drawing/2014/main" id="{D482610A-6526-072B-D53E-6CCCBA0518D2}"/>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4DC918F-185A-6B91-DF12-D2BFB5A02A24}"/>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EDF27BA-2AD7-C35A-314F-24429296AA45}"/>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AA9C94B-B82D-3A59-7486-BE068D6092DE}"/>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2277EEB-8941-7730-1AE7-201392282A30}"/>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6" name="Group 5">
              <a:extLst>
                <a:ext uri="{FF2B5EF4-FFF2-40B4-BE49-F238E27FC236}">
                  <a16:creationId xmlns:a16="http://schemas.microsoft.com/office/drawing/2014/main" id="{0C19730F-9768-5760-0F02-EB77E346BDCC}"/>
                </a:ext>
              </a:extLst>
            </p:cNvPr>
            <p:cNvGrpSpPr/>
            <p:nvPr/>
          </p:nvGrpSpPr>
          <p:grpSpPr>
            <a:xfrm>
              <a:off x="4388356" y="4482968"/>
              <a:ext cx="524487" cy="1633625"/>
              <a:chOff x="4327928" y="4494196"/>
              <a:chExt cx="619256" cy="1928803"/>
            </a:xfrm>
          </p:grpSpPr>
          <p:sp>
            <p:nvSpPr>
              <p:cNvPr id="34" name="Freeform: Shape 33">
                <a:extLst>
                  <a:ext uri="{FF2B5EF4-FFF2-40B4-BE49-F238E27FC236}">
                    <a16:creationId xmlns:a16="http://schemas.microsoft.com/office/drawing/2014/main" id="{251E9386-D50F-5CED-9ADF-B0D1E5337A35}"/>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36712E9-4F1C-BF9A-1BC4-8CE5F6FE2345}"/>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00FD3D6-62D2-0773-682B-F0CB14608D40}"/>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62B28C9-FBDC-213F-EF9D-2E246749ED3F}"/>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8E5EDA2-4B66-99FD-F291-395E3A7A13FB}"/>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4F781E11-5E82-5E36-CFAB-950551269359}"/>
                </a:ext>
              </a:extLst>
            </p:cNvPr>
            <p:cNvGrpSpPr/>
            <p:nvPr/>
          </p:nvGrpSpPr>
          <p:grpSpPr>
            <a:xfrm>
              <a:off x="3832184" y="1890347"/>
              <a:ext cx="2537664" cy="2787165"/>
              <a:chOff x="5369718" y="2683668"/>
              <a:chExt cx="1452563" cy="1595377"/>
            </a:xfrm>
          </p:grpSpPr>
          <p:sp>
            <p:nvSpPr>
              <p:cNvPr id="8" name="Freeform: Shape 7">
                <a:extLst>
                  <a:ext uri="{FF2B5EF4-FFF2-40B4-BE49-F238E27FC236}">
                    <a16:creationId xmlns:a16="http://schemas.microsoft.com/office/drawing/2014/main" id="{4E139B5D-02AC-E734-FC66-50E1AA71BC85}"/>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734D2331-0CC3-F379-F04E-53C2213A482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0D546D-AB77-4129-D32A-B77390A04FA7}"/>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1DE990-0702-A71C-90DF-169B24F42581}"/>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9A1739-31BB-6FF5-260A-C586B7E15A54}"/>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8B05CBA-790A-8A25-70DF-CB0730AB5B9E}"/>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0178698-F7FC-0A41-6BBA-70EA30931B70}"/>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83E692B-9CB7-8302-B87E-EC9E2A00F89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4D5ED7E-5780-03DB-2427-D08F28D429C7}"/>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13B66F-C55D-86C1-1F3E-33C00F9631CF}"/>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92FF419-5E56-D00C-BAC5-92B768CE5111}"/>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AB85747-2037-2272-830E-F2DD784BF66B}"/>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C6341BD-C674-4F26-2F88-82B75673D919}"/>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40121FB-87E2-7EEB-FD2D-3B044ACCDA2C}"/>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EA48E8-3A79-499E-A0A3-A48C78F49565}"/>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EF42F73-F68C-FE3C-A63C-3C3E4A187E6D}"/>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C773D35-83A0-F9A4-C8CF-1F016312FBB3}"/>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98C7A92-1A60-AACD-2904-48639F852DD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2E42673-BECE-25E9-FD4C-BD3AE056EE69}"/>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746D613-A215-B645-58EF-10CE04396C68}"/>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1C8A10-EB70-4114-6144-37DD2E0E482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D7C3606-4DA4-585E-B254-017E7D72D68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200F6BF-02AF-AA07-17C5-26A7EB769C0B}"/>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CA32B9D-A9F4-4451-55EB-B04551C604F2}"/>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2412D24-056E-08B4-1F7E-229C9933E0EA}"/>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B5662CC-6187-4D60-D9D6-F67C5770204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
        <p:nvSpPr>
          <p:cNvPr id="45" name="Rectangle: Rounded Corners 44">
            <a:extLst>
              <a:ext uri="{FF2B5EF4-FFF2-40B4-BE49-F238E27FC236}">
                <a16:creationId xmlns:a16="http://schemas.microsoft.com/office/drawing/2014/main" id="{0403C2A0-89A3-7361-D6BA-91FF29DD0BE6}"/>
              </a:ext>
            </a:extLst>
          </p:cNvPr>
          <p:cNvSpPr/>
          <p:nvPr/>
        </p:nvSpPr>
        <p:spPr>
          <a:xfrm>
            <a:off x="347119" y="1595336"/>
            <a:ext cx="9571447" cy="4968307"/>
          </a:xfrm>
          <a:prstGeom prst="roundRect">
            <a:avLst/>
          </a:prstGeom>
          <a:gradFill>
            <a:gsLst>
              <a:gs pos="93000">
                <a:srgbClr val="EEA4A0">
                  <a:alpha val="84000"/>
                </a:srgbClr>
              </a:gs>
              <a:gs pos="0">
                <a:schemeClr val="accent6">
                  <a:lumMod val="110000"/>
                  <a:satMod val="105000"/>
                  <a:tint val="67000"/>
                  <a:alpha val="33000"/>
                </a:schemeClr>
              </a:gs>
              <a:gs pos="100000">
                <a:schemeClr val="accent6">
                  <a:lumMod val="105000"/>
                  <a:satMod val="103000"/>
                  <a:tint val="73000"/>
                </a:schemeClr>
              </a:gs>
              <a:gs pos="100000">
                <a:schemeClr val="accent6">
                  <a:lumMod val="105000"/>
                  <a:satMod val="109000"/>
                  <a:tint val="81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lvl="0" indent="-457200" algn="just" rtl="0">
              <a:spcBef>
                <a:spcPts val="1100"/>
              </a:spcBef>
              <a:spcAft>
                <a:spcPts val="0"/>
              </a:spcAft>
              <a:buSzPts val="935"/>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Chatbot integration entails linking the chatbot to other platforms. Deploying the chatbot with numerous platforms and applications is a lengthy procedure. To engage with visitors, you can connect the chatbot with many platforms like websites, apps, WhatsApp, Viber, Telegram, WordPress, Magento, Messenger, and others.</a:t>
            </a:r>
          </a:p>
        </p:txBody>
      </p:sp>
      <p:sp>
        <p:nvSpPr>
          <p:cNvPr id="2" name="TextBox 1">
            <a:extLst>
              <a:ext uri="{FF2B5EF4-FFF2-40B4-BE49-F238E27FC236}">
                <a16:creationId xmlns:a16="http://schemas.microsoft.com/office/drawing/2014/main" id="{E78C4233-62CF-806A-4891-F8AA43FCE076}"/>
              </a:ext>
            </a:extLst>
          </p:cNvPr>
          <p:cNvSpPr txBox="1"/>
          <p:nvPr/>
        </p:nvSpPr>
        <p:spPr>
          <a:xfrm>
            <a:off x="304800" y="237465"/>
            <a:ext cx="8959118" cy="1107996"/>
          </a:xfrm>
          <a:prstGeom prst="rect">
            <a:avLst/>
          </a:prstGeom>
          <a:noFill/>
        </p:spPr>
        <p:txBody>
          <a:bodyPr wrap="square">
            <a:spAutoFit/>
          </a:bodyPr>
          <a:lstStyle/>
          <a:p>
            <a:r>
              <a:rPr lang="en-US" sz="6600" b="1" dirty="0">
                <a:ln>
                  <a:solidFill>
                    <a:schemeClr val="bg1">
                      <a:alpha val="97000"/>
                    </a:schemeClr>
                  </a:solidFill>
                </a:ln>
                <a:solidFill>
                  <a:srgbClr val="FF0066"/>
                </a:solidFill>
                <a:latin typeface="Algerian" panose="04020705040A02060702" pitchFamily="82" charset="0"/>
              </a:rPr>
              <a:t>User interface:</a:t>
            </a:r>
          </a:p>
        </p:txBody>
      </p:sp>
    </p:spTree>
    <p:extLst>
      <p:ext uri="{BB962C8B-B14F-4D97-AF65-F5344CB8AC3E}">
        <p14:creationId xmlns:p14="http://schemas.microsoft.com/office/powerpoint/2010/main" val="4293928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1340</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Calibri Light</vt:lpstr>
      <vt:lpstr>Times New Roman</vt:lpstr>
      <vt:lpstr>Wingdings</vt:lpstr>
      <vt:lpstr>Celestial</vt:lpstr>
      <vt:lpstr>CHATBOT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Rithik Roshan</dc:creator>
  <cp:lastModifiedBy>Rithik Roshan</cp:lastModifiedBy>
  <cp:revision>7</cp:revision>
  <dcterms:created xsi:type="dcterms:W3CDTF">2023-09-28T04:47:46Z</dcterms:created>
  <dcterms:modified xsi:type="dcterms:W3CDTF">2023-09-28T10:33:53Z</dcterms:modified>
</cp:coreProperties>
</file>