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8" r:id="rId11"/>
    <p:sldId id="1309"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36" autoAdjust="0"/>
    <p:restoredTop sz="94660"/>
  </p:normalViewPr>
  <p:slideViewPr>
    <p:cSldViewPr snapToGrid="0">
      <p:cViewPr varScale="1">
        <p:scale>
          <a:sx n="75" d="100"/>
          <a:sy n="75" d="100"/>
        </p:scale>
        <p:origin x="725" y="48"/>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2877"/>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4" y="3956068"/>
            <a:ext cx="2446596"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Rithik Roshan B</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au912421104033</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SEC</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Admin – Page :</a:t>
            </a:r>
            <a:endParaRPr lang="en-IN" sz="18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A494833C-B2FB-CC35-A45B-3961D0BD8D47}"/>
              </a:ext>
            </a:extLst>
          </p:cNvPr>
          <p:cNvPicPr>
            <a:picLocks noChangeAspect="1"/>
          </p:cNvPicPr>
          <p:nvPr/>
        </p:nvPicPr>
        <p:blipFill rotWithShape="1">
          <a:blip r:embed="rId3"/>
          <a:srcRect l="19293" t="7137" r="21473" b="35769"/>
          <a:stretch/>
        </p:blipFill>
        <p:spPr>
          <a:xfrm>
            <a:off x="1687134" y="1262357"/>
            <a:ext cx="4874654" cy="2936648"/>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b="1" dirty="0"/>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126901"/>
            <a:ext cx="8696833" cy="3442099"/>
          </a:xfrm>
        </p:spPr>
        <p:txBody>
          <a:bodyPr/>
          <a:lstStyle/>
          <a:p>
            <a:pPr marL="152396" indent="0">
              <a:buNone/>
            </a:pPr>
            <a:endParaRPr lang="en-US" dirty="0"/>
          </a:p>
        </p:txBody>
      </p:sp>
      <p:pic>
        <p:nvPicPr>
          <p:cNvPr id="5" name="Picture 4">
            <a:extLst>
              <a:ext uri="{FF2B5EF4-FFF2-40B4-BE49-F238E27FC236}">
                <a16:creationId xmlns:a16="http://schemas.microsoft.com/office/drawing/2014/main" id="{6F61531C-1EAF-D162-F5DE-E02916B97806}"/>
              </a:ext>
            </a:extLst>
          </p:cNvPr>
          <p:cNvPicPr>
            <a:picLocks noChangeAspect="1"/>
          </p:cNvPicPr>
          <p:nvPr/>
        </p:nvPicPr>
        <p:blipFill rotWithShape="1">
          <a:blip r:embed="rId2"/>
          <a:srcRect b="32449"/>
          <a:stretch/>
        </p:blipFill>
        <p:spPr>
          <a:xfrm>
            <a:off x="311699" y="1126901"/>
            <a:ext cx="8696833" cy="354037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442057"/>
          </a:xfrm>
        </p:spPr>
        <p:txBody>
          <a:bodyPr/>
          <a:lstStyle/>
          <a:p>
            <a:pPr algn="ctr"/>
            <a:r>
              <a:rPr lang="en-US" sz="1800" b="1" dirty="0"/>
              <a:t>Register - Page</a:t>
            </a:r>
          </a:p>
        </p:txBody>
      </p:sp>
      <p:pic>
        <p:nvPicPr>
          <p:cNvPr id="3" name="Picture 2">
            <a:extLst>
              <a:ext uri="{FF2B5EF4-FFF2-40B4-BE49-F238E27FC236}">
                <a16:creationId xmlns:a16="http://schemas.microsoft.com/office/drawing/2014/main" id="{153A226B-2F2A-97B7-0598-365B11E4CDDC}"/>
              </a:ext>
            </a:extLst>
          </p:cNvPr>
          <p:cNvPicPr>
            <a:picLocks noChangeAspect="1"/>
          </p:cNvPicPr>
          <p:nvPr/>
        </p:nvPicPr>
        <p:blipFill rotWithShape="1">
          <a:blip r:embed="rId2"/>
          <a:srcRect l="5935" t="21283" r="5559" b="2063"/>
          <a:stretch/>
        </p:blipFill>
        <p:spPr>
          <a:xfrm>
            <a:off x="817808" y="1043189"/>
            <a:ext cx="7697181" cy="3934496"/>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453265"/>
          </a:xfrm>
        </p:spPr>
        <p:txBody>
          <a:bodyPr/>
          <a:lstStyle/>
          <a:p>
            <a:pPr algn="ctr"/>
            <a:r>
              <a:rPr lang="en-US" sz="1800" b="1" dirty="0"/>
              <a:t>Login - Page</a:t>
            </a:r>
          </a:p>
        </p:txBody>
      </p:sp>
      <p:pic>
        <p:nvPicPr>
          <p:cNvPr id="4" name="Picture 3">
            <a:extLst>
              <a:ext uri="{FF2B5EF4-FFF2-40B4-BE49-F238E27FC236}">
                <a16:creationId xmlns:a16="http://schemas.microsoft.com/office/drawing/2014/main" id="{0F4686C5-6BEA-80DD-4430-39ADEA472D19}"/>
              </a:ext>
            </a:extLst>
          </p:cNvPr>
          <p:cNvPicPr>
            <a:picLocks noChangeAspect="1"/>
          </p:cNvPicPr>
          <p:nvPr/>
        </p:nvPicPr>
        <p:blipFill rotWithShape="1">
          <a:blip r:embed="rId2"/>
          <a:srcRect l="12427" t="16150" r="10246" b="25634"/>
          <a:stretch/>
        </p:blipFill>
        <p:spPr>
          <a:xfrm>
            <a:off x="1403797" y="1358720"/>
            <a:ext cx="6651938" cy="2994338"/>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7"/>
            <a:ext cx="7886430" cy="425480"/>
          </a:xfrm>
        </p:spPr>
        <p:txBody>
          <a:bodyPr/>
          <a:lstStyle/>
          <a:p>
            <a:pPr algn="ctr"/>
            <a:r>
              <a:rPr lang="en-US" sz="1800" b="1" dirty="0"/>
              <a:t>Voting – Sample Question1</a:t>
            </a:r>
          </a:p>
        </p:txBody>
      </p:sp>
      <p:pic>
        <p:nvPicPr>
          <p:cNvPr id="9" name="Picture 8">
            <a:extLst>
              <a:ext uri="{FF2B5EF4-FFF2-40B4-BE49-F238E27FC236}">
                <a16:creationId xmlns:a16="http://schemas.microsoft.com/office/drawing/2014/main" id="{C24FC7A3-8D91-83A4-D8FC-485CA4BBB754}"/>
              </a:ext>
            </a:extLst>
          </p:cNvPr>
          <p:cNvPicPr>
            <a:picLocks noChangeAspect="1"/>
          </p:cNvPicPr>
          <p:nvPr/>
        </p:nvPicPr>
        <p:blipFill rotWithShape="1">
          <a:blip r:embed="rId2"/>
          <a:srcRect l="2038" r="7298" b="32125"/>
          <a:stretch/>
        </p:blipFill>
        <p:spPr>
          <a:xfrm>
            <a:off x="369458" y="1616299"/>
            <a:ext cx="3878184" cy="2060619"/>
          </a:xfrm>
          <a:prstGeom prst="rect">
            <a:avLst/>
          </a:prstGeom>
          <a:ln>
            <a:solidFill>
              <a:schemeClr val="tx1"/>
            </a:solidFill>
          </a:ln>
        </p:spPr>
      </p:pic>
      <p:pic>
        <p:nvPicPr>
          <p:cNvPr id="13" name="Picture 12">
            <a:extLst>
              <a:ext uri="{FF2B5EF4-FFF2-40B4-BE49-F238E27FC236}">
                <a16:creationId xmlns:a16="http://schemas.microsoft.com/office/drawing/2014/main" id="{7D863CEA-8129-213E-613D-13830E911BA1}"/>
              </a:ext>
            </a:extLst>
          </p:cNvPr>
          <p:cNvPicPr>
            <a:picLocks noChangeAspect="1"/>
          </p:cNvPicPr>
          <p:nvPr/>
        </p:nvPicPr>
        <p:blipFill rotWithShape="1">
          <a:blip r:embed="rId3"/>
          <a:srcRect t="820" r="2112" b="8817"/>
          <a:stretch/>
        </p:blipFill>
        <p:spPr>
          <a:xfrm>
            <a:off x="4430334" y="1616300"/>
            <a:ext cx="4449434" cy="2060618"/>
          </a:xfrm>
          <a:prstGeom prst="rect">
            <a:avLst/>
          </a:prstGeom>
          <a:ln>
            <a:solidFill>
              <a:schemeClr val="tx1"/>
            </a:solidFill>
          </a:ln>
        </p:spPr>
      </p:pic>
      <p:sp>
        <p:nvSpPr>
          <p:cNvPr id="14" name="TextBox 13">
            <a:extLst>
              <a:ext uri="{FF2B5EF4-FFF2-40B4-BE49-F238E27FC236}">
                <a16:creationId xmlns:a16="http://schemas.microsoft.com/office/drawing/2014/main" id="{E5F23413-0ABB-DF86-02B7-A96B7A40BB6E}"/>
              </a:ext>
            </a:extLst>
          </p:cNvPr>
          <p:cNvSpPr txBox="1"/>
          <p:nvPr/>
        </p:nvSpPr>
        <p:spPr>
          <a:xfrm>
            <a:off x="1126901" y="3953814"/>
            <a:ext cx="2588654" cy="307777"/>
          </a:xfrm>
          <a:prstGeom prst="rect">
            <a:avLst/>
          </a:prstGeom>
          <a:noFill/>
        </p:spPr>
        <p:txBody>
          <a:bodyPr wrap="square" rtlCol="0">
            <a:spAutoFit/>
          </a:bodyPr>
          <a:lstStyle/>
          <a:p>
            <a:pPr algn="ctr"/>
            <a:r>
              <a:rPr lang="en-US" dirty="0"/>
              <a:t>Before Voting (Voting-page)</a:t>
            </a:r>
          </a:p>
        </p:txBody>
      </p:sp>
      <p:sp>
        <p:nvSpPr>
          <p:cNvPr id="15" name="TextBox 14">
            <a:extLst>
              <a:ext uri="{FF2B5EF4-FFF2-40B4-BE49-F238E27FC236}">
                <a16:creationId xmlns:a16="http://schemas.microsoft.com/office/drawing/2014/main" id="{0F8FBCB3-C9D2-D974-6582-3A6BF5DA07E7}"/>
              </a:ext>
            </a:extLst>
          </p:cNvPr>
          <p:cNvSpPr txBox="1"/>
          <p:nvPr/>
        </p:nvSpPr>
        <p:spPr>
          <a:xfrm>
            <a:off x="5428445" y="3945228"/>
            <a:ext cx="2588654" cy="307777"/>
          </a:xfrm>
          <a:prstGeom prst="rect">
            <a:avLst/>
          </a:prstGeom>
          <a:noFill/>
        </p:spPr>
        <p:txBody>
          <a:bodyPr wrap="square" rtlCol="0">
            <a:spAutoFit/>
          </a:bodyPr>
          <a:lstStyle/>
          <a:p>
            <a:pPr algn="ctr"/>
            <a:r>
              <a:rPr lang="en-US" dirty="0"/>
              <a:t>After Voting (Result-page)</a:t>
            </a:r>
          </a:p>
        </p:txBody>
      </p:sp>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785" y="560111"/>
            <a:ext cx="7886430" cy="309213"/>
          </a:xfrm>
        </p:spPr>
        <p:txBody>
          <a:bodyPr/>
          <a:lstStyle/>
          <a:p>
            <a:pPr algn="ctr"/>
            <a:r>
              <a:rPr lang="en-US" sz="1800" b="1" dirty="0"/>
              <a:t>Blog-Page</a:t>
            </a:r>
          </a:p>
        </p:txBody>
      </p:sp>
      <p:sp>
        <p:nvSpPr>
          <p:cNvPr id="3" name="TextBox 2">
            <a:extLst>
              <a:ext uri="{FF2B5EF4-FFF2-40B4-BE49-F238E27FC236}">
                <a16:creationId xmlns:a16="http://schemas.microsoft.com/office/drawing/2014/main" id="{1CD938C7-E2D7-F082-08B5-5B7BFECF5CAD}"/>
              </a:ext>
            </a:extLst>
          </p:cNvPr>
          <p:cNvSpPr txBox="1"/>
          <p:nvPr/>
        </p:nvSpPr>
        <p:spPr>
          <a:xfrm>
            <a:off x="392806" y="1043189"/>
            <a:ext cx="8545132" cy="3539430"/>
          </a:xfrm>
          <a:prstGeom prst="rect">
            <a:avLst/>
          </a:prstGeom>
          <a:noFill/>
        </p:spPr>
        <p:txBody>
          <a:bodyPr wrap="square" rtlCol="0">
            <a:spAutoFit/>
          </a:bodyPr>
          <a:lstStyle/>
          <a:p>
            <a:pPr algn="l"/>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Title: The Evolution of Online Voting Systems with Django</a:t>
            </a:r>
          </a:p>
          <a:p>
            <a:pPr algn="l"/>
            <a:endPar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In today's digital age, the concept of online voting has emerged as a promising solution to enhance democratic participation and streamline the electoral process. Leveraging the robust capabilities of Django, a high-level Python web framework, we embark on a journey to develop a cutting-edge online voting system that prioritizes security, accessibility, and user experience.</a:t>
            </a:r>
          </a:p>
          <a:p>
            <a:pPr marL="285750" indent="-285750" algn="l">
              <a:buFont typeface="Wingdings" panose="05000000000000000000" pitchFamily="2" charset="2"/>
              <a:buChar char="Ø"/>
            </a:pPr>
            <a:endPar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Our blog will delve into the intricacies of building a secure and reliable online voting platform using Django. We'll explore the essential components of such a system, from voter registration and authentication to ballot casting and result tabulation.</a:t>
            </a:r>
          </a:p>
          <a:p>
            <a:pPr marL="285750" indent="-285750" algn="l">
              <a:buFont typeface="Wingdings" panose="05000000000000000000" pitchFamily="2" charset="2"/>
              <a:buChar char="Ø"/>
            </a:pPr>
            <a:endParaRPr lang="en-US" sz="1600" dirty="0">
              <a:solidFill>
                <a:srgbClr val="0D0D0D"/>
              </a:solidFill>
              <a:highlight>
                <a:srgbClr val="FFFFFF"/>
              </a:highligh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As we navigate the complexities of developing an online voting system with Django, we remain committed to upholding the highest standards of security, accessibility, and transparency. Join us on this transformative journey as we redefine the future of democracy in the digital age.</a:t>
            </a:r>
          </a:p>
        </p:txBody>
      </p:sp>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182856" y="630434"/>
            <a:ext cx="8421857" cy="341921"/>
          </a:xfrm>
        </p:spPr>
        <p:txBody>
          <a:bodyPr anchor="t"/>
          <a:lstStyle/>
          <a:p>
            <a:r>
              <a:rPr lang="en-IN" sz="1800" b="1" dirty="0">
                <a:solidFill>
                  <a:srgbClr val="213163"/>
                </a:solidFill>
                <a:latin typeface="+mj-lt"/>
              </a:rPr>
              <a:t>Future </a:t>
            </a:r>
            <a:r>
              <a:rPr lang="en-US" sz="1800" b="1" dirty="0">
                <a:solidFill>
                  <a:srgbClr val="213163"/>
                </a:solidFill>
                <a:latin typeface="+mj-lt"/>
              </a:rPr>
              <a:t>Enhancements </a:t>
            </a:r>
            <a:r>
              <a:rPr lang="en-US" sz="1800" b="1" dirty="0">
                <a:solidFill>
                  <a:srgbClr val="374151"/>
                </a:solidFill>
                <a:latin typeface="+mj-lt"/>
                <a:cs typeface="Times New Roman" panose="02020603050405020304" pitchFamily="18" charset="0"/>
              </a:rPr>
              <a:t>:</a:t>
            </a:r>
            <a:br>
              <a:rPr lang="en-US" sz="1600" b="0" i="0" dirty="0">
                <a:solidFill>
                  <a:srgbClr val="374151"/>
                </a:solidFill>
                <a:effectLst/>
                <a:latin typeface="Söhne"/>
              </a:rPr>
            </a:br>
            <a:endParaRPr lang="en-US" sz="1600" dirty="0"/>
          </a:p>
        </p:txBody>
      </p:sp>
      <p:sp>
        <p:nvSpPr>
          <p:cNvPr id="3" name="TextBox 2">
            <a:extLst>
              <a:ext uri="{FF2B5EF4-FFF2-40B4-BE49-F238E27FC236}">
                <a16:creationId xmlns:a16="http://schemas.microsoft.com/office/drawing/2014/main" id="{C42D12F9-A4C9-8CE0-2316-8AE1FCC6E7FD}"/>
              </a:ext>
            </a:extLst>
          </p:cNvPr>
          <p:cNvSpPr txBox="1"/>
          <p:nvPr/>
        </p:nvSpPr>
        <p:spPr>
          <a:xfrm>
            <a:off x="408904" y="972355"/>
            <a:ext cx="8326192" cy="3785652"/>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If you're using Django for your voting application, here are some future enhancements tailored to that framework:</a:t>
            </a:r>
          </a:p>
          <a:p>
            <a:endParaRPr lang="en-US" sz="15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500" b="1" dirty="0">
                <a:latin typeface="Times New Roman" panose="02020603050405020304" pitchFamily="18" charset="0"/>
                <a:cs typeface="Times New Roman" panose="02020603050405020304" pitchFamily="18" charset="0"/>
              </a:rPr>
              <a:t>Django Channels for Real-Time Updates: </a:t>
            </a:r>
            <a:r>
              <a:rPr lang="en-US" sz="1500" dirty="0">
                <a:latin typeface="Times New Roman" panose="02020603050405020304" pitchFamily="18" charset="0"/>
                <a:cs typeface="Times New Roman" panose="02020603050405020304" pitchFamily="18" charset="0"/>
              </a:rPr>
              <a:t>Integrate Django Channels to enable real-time updates of voting results. This allows users to see live updates as votes are cast and counted, enhancing transparency and engagement.</a:t>
            </a:r>
          </a:p>
          <a:p>
            <a:pPr marL="342900" indent="-342900">
              <a:buFont typeface="+mj-lt"/>
              <a:buAutoNum type="arabicPeriod"/>
            </a:pPr>
            <a:r>
              <a:rPr lang="en-US" sz="1500" b="1" i="0" dirty="0">
                <a:solidFill>
                  <a:srgbClr val="0D0D0D"/>
                </a:solidFill>
                <a:effectLst/>
                <a:highlight>
                  <a:srgbClr val="FFFFFF"/>
                </a:highlight>
                <a:latin typeface="Times New Roman" panose="02020603050405020304" pitchFamily="18" charset="0"/>
                <a:cs typeface="Times New Roman" panose="02020603050405020304" pitchFamily="18" charset="0"/>
              </a:rPr>
              <a:t>Django Admin Customization for Election Management</a:t>
            </a:r>
            <a:r>
              <a:rPr lang="en-US" sz="1500" i="0" dirty="0">
                <a:solidFill>
                  <a:srgbClr val="0D0D0D"/>
                </a:solidFill>
                <a:effectLst/>
                <a:highlight>
                  <a:srgbClr val="FFFFFF"/>
                </a:highlight>
                <a:latin typeface="Times New Roman" panose="02020603050405020304" pitchFamily="18" charset="0"/>
                <a:cs typeface="Times New Roman" panose="02020603050405020304" pitchFamily="18" charset="0"/>
              </a:rPr>
              <a:t>: Customize the Django admin interface to provide election administrators with intuitive tools for managing candidates, voter registration, polling stations, and other election-related tasks.</a:t>
            </a:r>
          </a:p>
          <a:p>
            <a:pPr marL="342900" indent="-342900">
              <a:buFont typeface="+mj-lt"/>
              <a:buAutoNum type="arabicPeriod"/>
            </a:pPr>
            <a:r>
              <a:rPr lang="en-US" sz="1500" b="1" i="0" dirty="0">
                <a:solidFill>
                  <a:srgbClr val="0D0D0D"/>
                </a:solidFill>
                <a:effectLst/>
                <a:highlight>
                  <a:srgbClr val="FFFFFF"/>
                </a:highlight>
                <a:latin typeface="Times New Roman" panose="02020603050405020304" pitchFamily="18" charset="0"/>
                <a:cs typeface="Times New Roman" panose="02020603050405020304" pitchFamily="18" charset="0"/>
              </a:rPr>
              <a:t>Django Internationalization for Multi-Language Support</a:t>
            </a:r>
            <a:r>
              <a:rPr lang="en-US" sz="1500" i="0" dirty="0">
                <a:solidFill>
                  <a:srgbClr val="0D0D0D"/>
                </a:solidFill>
                <a:effectLst/>
                <a:highlight>
                  <a:srgbClr val="FFFFFF"/>
                </a:highlight>
                <a:latin typeface="Times New Roman" panose="02020603050405020304" pitchFamily="18" charset="0"/>
                <a:cs typeface="Times New Roman" panose="02020603050405020304" pitchFamily="18" charset="0"/>
              </a:rPr>
              <a:t>: Implement Django's internationalization (i18n) framework to provide multi-language support for the voting application. This allows users to access the application in their preferred language, promoting inclusivity and accessibility.</a:t>
            </a:r>
            <a:endParaRPr lang="en-US" sz="1500" dirty="0">
              <a:solidFill>
                <a:srgbClr val="0D0D0D"/>
              </a:solidFill>
              <a:highlight>
                <a:srgbClr val="FFFFFF"/>
              </a:highlight>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500" b="1" i="0" dirty="0">
                <a:solidFill>
                  <a:srgbClr val="0D0D0D"/>
                </a:solidFill>
                <a:effectLst/>
                <a:highlight>
                  <a:srgbClr val="FFFFFF"/>
                </a:highlight>
                <a:latin typeface="Times New Roman" panose="02020603050405020304" pitchFamily="18" charset="0"/>
                <a:cs typeface="Times New Roman" panose="02020603050405020304" pitchFamily="18" charset="0"/>
              </a:rPr>
              <a:t>Django Form Validation for Data Integrity</a:t>
            </a:r>
            <a:r>
              <a:rPr lang="en-US" sz="1500" i="0" dirty="0">
                <a:solidFill>
                  <a:srgbClr val="0D0D0D"/>
                </a:solidFill>
                <a:effectLst/>
                <a:highlight>
                  <a:srgbClr val="FFFFFF"/>
                </a:highlight>
                <a:latin typeface="Times New Roman" panose="02020603050405020304" pitchFamily="18" charset="0"/>
                <a:cs typeface="Times New Roman" panose="02020603050405020304" pitchFamily="18" charset="0"/>
              </a:rPr>
              <a:t>: Utilize Django's form validation framework to enforce data integrity rules and ensure the accuracy and validity of voter information, candidate nominations, and voting results.</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85956" y="625972"/>
            <a:ext cx="2936082" cy="322263"/>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Conclusion :</a:t>
            </a:r>
            <a:endParaRPr lang="en-IN" sz="18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B372E13A-ED71-5CB7-3BD3-F5C16E0DBFEC}"/>
              </a:ext>
            </a:extLst>
          </p:cNvPr>
          <p:cNvSpPr txBox="1"/>
          <p:nvPr/>
        </p:nvSpPr>
        <p:spPr>
          <a:xfrm>
            <a:off x="534473" y="1052874"/>
            <a:ext cx="8075053" cy="335726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300" b="0" i="0" dirty="0">
                <a:solidFill>
                  <a:srgbClr val="0D0D0D"/>
                </a:solidFill>
                <a:effectLst/>
                <a:highlight>
                  <a:srgbClr val="FFFFFF"/>
                </a:highlight>
                <a:latin typeface="Times New Roman" panose="02020603050405020304" pitchFamily="18" charset="0"/>
                <a:cs typeface="Times New Roman" panose="02020603050405020304" pitchFamily="18" charset="0"/>
              </a:rPr>
              <a:t>In conclusion, a Django-based online voting system offers a robust and versatile platform for conducting secure, accessible, and transparent elections. By leveraging Django's extensive features and ecosystem, such as Django REST Framework, Django Channels, and Django Admin, along with custom enhancements tailored to the specific requirements of the voting application, you can create a highly functional and reliable system.</a:t>
            </a:r>
          </a:p>
          <a:p>
            <a:pPr marL="285750" indent="-285750">
              <a:lnSpc>
                <a:spcPct val="150000"/>
              </a:lnSpc>
              <a:buFont typeface="Wingdings" panose="05000000000000000000" pitchFamily="2" charset="2"/>
              <a:buChar char="Ø"/>
            </a:pPr>
            <a:endParaRPr lang="en-US" sz="1300" dirty="0">
              <a:solidFill>
                <a:srgbClr val="0D0D0D"/>
              </a:solidFill>
              <a:highlight>
                <a:srgbClr val="FFFFFF"/>
              </a:highlight>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1300" b="0" i="0" dirty="0">
                <a:solidFill>
                  <a:srgbClr val="0D0D0D"/>
                </a:solidFill>
                <a:effectLst/>
                <a:highlight>
                  <a:srgbClr val="FFFFFF"/>
                </a:highlight>
                <a:latin typeface="Times New Roman" panose="02020603050405020304" pitchFamily="18" charset="0"/>
                <a:cs typeface="Times New Roman" panose="02020603050405020304" pitchFamily="18" charset="0"/>
              </a:rPr>
              <a:t>Through features like real-time updates, mobile voting support, and multi-language support, a Django online voting system addresses key challenges in the electoral process while enhancing the user experience for both voters and administrators.</a:t>
            </a:r>
          </a:p>
          <a:p>
            <a:pPr marL="285750" indent="-285750">
              <a:lnSpc>
                <a:spcPct val="150000"/>
              </a:lnSpc>
              <a:buFont typeface="Wingdings" panose="05000000000000000000" pitchFamily="2" charset="2"/>
              <a:buChar char="Ø"/>
            </a:pPr>
            <a:endParaRPr lang="en-US" sz="13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1300" b="0" i="0" dirty="0">
                <a:solidFill>
                  <a:srgbClr val="0D0D0D"/>
                </a:solidFill>
                <a:effectLst/>
                <a:highlight>
                  <a:srgbClr val="FFFFFF"/>
                </a:highlight>
                <a:latin typeface="Times New Roman" panose="02020603050405020304" pitchFamily="18" charset="0"/>
                <a:cs typeface="Times New Roman" panose="02020603050405020304" pitchFamily="18" charset="0"/>
              </a:rPr>
              <a:t>Overall, a Django online voting system provides a scalable, customizable, and efficient solution for conducting elections, fostering trust, participation, and confidence in the democratic process.</a:t>
            </a:r>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dirty="0">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027166" y="3037840"/>
            <a:ext cx="4881245" cy="75200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Voting_Application_using_Django_Framework-RithikRoshan_4033_SEC </a:t>
            </a:r>
            <a:endParaRPr lang="en-US" sz="1600" dirty="0">
              <a:latin typeface="+mj-lt"/>
              <a:cs typeface="Poppins"/>
            </a:endParaRPr>
          </a:p>
          <a:p>
            <a:pPr algn="ctr">
              <a:lnSpc>
                <a:spcPts val="1996"/>
              </a:lnSpc>
              <a:spcBef>
                <a:spcPct val="0"/>
              </a:spcBef>
            </a:pP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bg1"/>
                </a:solidFill>
                <a:latin typeface="+mj-lt"/>
              </a:rPr>
              <a:t>Abstract | Problem Statement | Project Overview |</a:t>
            </a:r>
            <a:r>
              <a:rPr lang="en-US" sz="1600" dirty="0">
                <a:solidFill>
                  <a:schemeClr val="bg1"/>
                </a:solidFill>
                <a:latin typeface="+mj-lt"/>
                <a:ea typeface="+mn-lt"/>
                <a:cs typeface="Poppins"/>
              </a:rPr>
              <a:t> Proposed </a:t>
            </a:r>
            <a:r>
              <a:rPr lang="en-US" sz="1600" dirty="0">
                <a:solidFill>
                  <a:schemeClr val="bg1"/>
                </a:solidFill>
                <a:latin typeface="+mj-lt"/>
                <a:ea typeface="+mn-lt"/>
                <a:cs typeface="+mn-lt"/>
              </a:rPr>
              <a:t>Solution </a:t>
            </a:r>
            <a:r>
              <a:rPr lang="en-US" sz="1600" dirty="0">
                <a:solidFill>
                  <a:schemeClr val="bg1"/>
                </a:solidFill>
                <a:latin typeface="+mj-lt"/>
              </a:rPr>
              <a:t>| </a:t>
            </a:r>
            <a:r>
              <a:rPr lang="en-US" sz="1600" dirty="0">
                <a:solidFill>
                  <a:schemeClr val="bg1"/>
                </a:solidFill>
                <a:latin typeface="+mj-lt"/>
                <a:ea typeface="+mn-lt"/>
                <a:cs typeface="Poppins"/>
              </a:rPr>
              <a:t>Technology Used</a:t>
            </a:r>
            <a:r>
              <a:rPr lang="en-US" sz="1600" dirty="0">
                <a:solidFill>
                  <a:schemeClr val="bg1"/>
                </a:solidFill>
                <a:latin typeface="+mj-lt"/>
              </a:rPr>
              <a:t> | Modelling &amp; Results </a:t>
            </a:r>
            <a:r>
              <a:rPr lang="en-US" sz="1600" dirty="0">
                <a:solidFill>
                  <a:schemeClr val="bg1"/>
                </a:solidFill>
                <a:latin typeface="+mj-lt"/>
                <a:ea typeface="+mn-lt"/>
                <a:cs typeface="+mn-lt"/>
              </a:rPr>
              <a:t>| Conclusion </a:t>
            </a:r>
            <a:endParaRPr lang="en-US" sz="1600" dirty="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Abstract :</a:t>
            </a:r>
            <a:endParaRPr lang="en-IN" sz="18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592197"/>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TextBox 1">
            <a:extLst>
              <a:ext uri="{FF2B5EF4-FFF2-40B4-BE49-F238E27FC236}">
                <a16:creationId xmlns:a16="http://schemas.microsoft.com/office/drawing/2014/main" id="{CC321290-6029-6887-3454-2A1681E587BA}"/>
              </a:ext>
            </a:extLst>
          </p:cNvPr>
          <p:cNvSpPr txBox="1"/>
          <p:nvPr/>
        </p:nvSpPr>
        <p:spPr>
          <a:xfrm>
            <a:off x="286555" y="1293034"/>
            <a:ext cx="8390586" cy="3131435"/>
          </a:xfrm>
          <a:prstGeom prst="rect">
            <a:avLst/>
          </a:prstGeom>
          <a:noFill/>
        </p:spPr>
        <p:txBody>
          <a:bodyPr wrap="square" rtlCol="0">
            <a:spAutoFit/>
          </a:bodyPr>
          <a:lstStyle/>
          <a:p>
            <a:r>
              <a:rPr lang="en-US" sz="1600" b="1" dirty="0">
                <a:solidFill>
                  <a:srgbClr val="0D0D0D"/>
                </a:solidFill>
                <a:highlight>
                  <a:srgbClr val="FFFFFF"/>
                </a:highlight>
                <a:latin typeface="Times New Roman" panose="02020603050405020304" pitchFamily="18" charset="0"/>
                <a:cs typeface="Times New Roman" panose="02020603050405020304" pitchFamily="18" charset="0"/>
              </a:rPr>
              <a:t>Online </a:t>
            </a:r>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Voting Application using Django:</a:t>
            </a:r>
          </a:p>
          <a:p>
            <a:endParaRPr lang="en-US" sz="1600" dirty="0">
              <a:solidFill>
                <a:srgbClr val="0D0D0D"/>
              </a:solidFill>
              <a:highlight>
                <a:srgbClr val="FFFFFF"/>
              </a:highlight>
              <a:latin typeface="Söhne"/>
            </a:endParaRPr>
          </a:p>
          <a:p>
            <a:pPr marL="285750" indent="-285750">
              <a:lnSpc>
                <a:spcPct val="150000"/>
              </a:lnSpc>
              <a:buFont typeface="Wingdings" panose="05000000000000000000" pitchFamily="2" charset="2"/>
              <a:buChar char="ü"/>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With the advancement of technology, there is a growing need for secure and efficient voting systems to ensure the integrity and accessibility of democratic processes. This abstract presents a novel voting application designed to address these concerns.</a:t>
            </a:r>
            <a:endParaRPr lang="en-US" dirty="0">
              <a:solidFill>
                <a:srgbClr val="0D0D0D"/>
              </a:solidFill>
              <a:highlight>
                <a:srgbClr val="FFFFFF"/>
              </a:highlight>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ü"/>
            </a:pPr>
            <a:endParaRPr lang="en-US" dirty="0">
              <a:solidFill>
                <a:srgbClr val="0D0D0D"/>
              </a:solidFill>
              <a:highlight>
                <a:srgbClr val="FFFFFF"/>
              </a:highlight>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ü"/>
            </a:pPr>
            <a:r>
              <a:rPr lang="en-US" dirty="0">
                <a:solidFill>
                  <a:srgbClr val="0D0D0D"/>
                </a:solidFill>
                <a:highlight>
                  <a:srgbClr val="FFFFFF"/>
                </a:highlight>
                <a:latin typeface="Times New Roman" panose="02020603050405020304" pitchFamily="18" charset="0"/>
                <a:cs typeface="Times New Roman" panose="02020603050405020304" pitchFamily="18" charset="0"/>
              </a:rPr>
              <a:t>The voting application employs state-of-the-art encryption techniques to safeguard the confidentiality and integrity of votes cast by users. Utilizing end-to-end encryption protocols, the application ensures that votes remain anonymous and tamper-proof throughout the entire voting process, from ballot submission to result tabulation.</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Problem Statement :</a:t>
            </a:r>
            <a:endParaRPr lang="en-IN" sz="18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9EC9FF87-2CB9-61E8-3FEA-10150AB8072A}"/>
              </a:ext>
            </a:extLst>
          </p:cNvPr>
          <p:cNvSpPr txBox="1"/>
          <p:nvPr/>
        </p:nvSpPr>
        <p:spPr>
          <a:xfrm>
            <a:off x="476518" y="1442434"/>
            <a:ext cx="8004220" cy="2638992"/>
          </a:xfrm>
          <a:prstGeom prst="rect">
            <a:avLst/>
          </a:prstGeom>
          <a:noFill/>
        </p:spPr>
        <p:txBody>
          <a:bodyPr wrap="square" rtlCol="0">
            <a:spAutoFit/>
          </a:bodyPr>
          <a:lstStyle/>
          <a:p>
            <a:pPr marL="285750" indent="-285750" algn="l">
              <a:lnSpc>
                <a:spcPct val="150000"/>
              </a:lnSpc>
              <a:buFont typeface="Wingdings" panose="05000000000000000000" pitchFamily="2" charset="2"/>
              <a:buChar char="ü"/>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In modern democracies, the integrity and accessibility of the voting process are essential for ensuring fair representation and citizen engagement. However, traditional voting systems face challenges such as logistical complexities, potential security vulnerabilities, and limited accessibility for certain demographics.</a:t>
            </a:r>
          </a:p>
          <a:p>
            <a:pPr marL="285750" indent="-285750" algn="l">
              <a:lnSpc>
                <a:spcPct val="150000"/>
              </a:lnSpc>
              <a:buFont typeface="Wingdings" panose="05000000000000000000" pitchFamily="2" charset="2"/>
              <a:buChar char="ü"/>
            </a:pP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285750" indent="-285750" algn="l">
              <a:lnSpc>
                <a:spcPct val="150000"/>
              </a:lnSpc>
              <a:buFont typeface="Wingdings" panose="05000000000000000000" pitchFamily="2" charset="2"/>
              <a:buChar char="ü"/>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The aim of this project is to develop a robust and user-friendly voting application that addresses these challenges.</a:t>
            </a:r>
          </a:p>
          <a:p>
            <a:pPr marL="285750" indent="-285750">
              <a:lnSpc>
                <a:spcPct val="150000"/>
              </a:lnSpc>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Project Overview :</a:t>
            </a:r>
            <a:endParaRPr lang="en-IN" sz="18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4286176B-BBE8-2E4D-5398-4417DDF9E83F}"/>
              </a:ext>
            </a:extLst>
          </p:cNvPr>
          <p:cNvSpPr txBox="1"/>
          <p:nvPr/>
        </p:nvSpPr>
        <p:spPr>
          <a:xfrm>
            <a:off x="845820" y="1276570"/>
            <a:ext cx="7725751" cy="3139321"/>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Application name  : Online Voting Application</a:t>
            </a:r>
          </a:p>
          <a:p>
            <a:pPr marL="285750" indent="-285750">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Category                : Web Technology Full-Stack using Django</a:t>
            </a:r>
          </a:p>
          <a:p>
            <a:pPr marL="285750" indent="-285750">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Features                 :</a:t>
            </a:r>
          </a:p>
          <a:p>
            <a:r>
              <a:rPr lang="en-IN" sz="1800" dirty="0">
                <a:latin typeface="Times New Roman" panose="02020603050405020304" pitchFamily="18" charset="0"/>
                <a:cs typeface="Times New Roman" panose="02020603050405020304" pitchFamily="18" charset="0"/>
              </a:rPr>
              <a:t>                                      1)conduct polls with questions and multiple choices</a:t>
            </a:r>
          </a:p>
          <a:p>
            <a:r>
              <a:rPr lang="en-IN" sz="1800" dirty="0">
                <a:latin typeface="Times New Roman" panose="02020603050405020304" pitchFamily="18" charset="0"/>
                <a:cs typeface="Times New Roman" panose="02020603050405020304" pitchFamily="18" charset="0"/>
              </a:rPr>
              <a:t>                                      2)Allow user to vote for their preferred choice</a:t>
            </a:r>
          </a:p>
          <a:p>
            <a:r>
              <a:rPr lang="en-IN" sz="1800" dirty="0">
                <a:latin typeface="Times New Roman" panose="02020603050405020304" pitchFamily="18" charset="0"/>
                <a:cs typeface="Times New Roman" panose="02020603050405020304" pitchFamily="18" charset="0"/>
              </a:rPr>
              <a:t>                                      3)Display the votes for each questions</a:t>
            </a:r>
          </a:p>
          <a:p>
            <a:r>
              <a:rPr lang="en-IN" sz="1800" dirty="0">
                <a:latin typeface="Times New Roman" panose="02020603050405020304" pitchFamily="18" charset="0"/>
                <a:cs typeface="Times New Roman" panose="02020603050405020304" pitchFamily="18" charset="0"/>
              </a:rPr>
              <a:t>                                      4)admin panel for adding and managing questions</a:t>
            </a:r>
          </a:p>
          <a:p>
            <a:pPr marL="285750" indent="-285750">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Technologies Used:</a:t>
            </a:r>
          </a:p>
          <a:p>
            <a:r>
              <a:rPr lang="en-IN" sz="1800" dirty="0">
                <a:latin typeface="Times New Roman" panose="02020603050405020304" pitchFamily="18" charset="0"/>
                <a:cs typeface="Times New Roman" panose="02020603050405020304" pitchFamily="18" charset="0"/>
              </a:rPr>
              <a:t>                              Django Framework to create a backend and handle database </a:t>
            </a:r>
          </a:p>
          <a:p>
            <a:r>
              <a:rPr lang="en-IN" sz="1800" dirty="0">
                <a:latin typeface="Times New Roman" panose="02020603050405020304" pitchFamily="18" charset="0"/>
                <a:cs typeface="Times New Roman" panose="02020603050405020304" pitchFamily="18" charset="0"/>
              </a:rPr>
              <a:t>                              SQLite Database Django come with </a:t>
            </a:r>
            <a:r>
              <a:rPr lang="en-IN" sz="1800" dirty="0" err="1">
                <a:latin typeface="Times New Roman" panose="02020603050405020304" pitchFamily="18" charset="0"/>
                <a:cs typeface="Times New Roman" panose="02020603050405020304" pitchFamily="18" charset="0"/>
              </a:rPr>
              <a:t>sqlite</a:t>
            </a:r>
            <a:r>
              <a:rPr lang="en-IN" sz="1800" dirty="0">
                <a:latin typeface="Times New Roman" panose="02020603050405020304" pitchFamily="18" charset="0"/>
                <a:cs typeface="Times New Roman" panose="02020603050405020304" pitchFamily="18" charset="0"/>
              </a:rPr>
              <a:t> by default</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Proposed Solution :</a:t>
            </a:r>
            <a:endParaRPr lang="en-IN" sz="1800" dirty="0"/>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D8835440-0C1E-7C5B-F6D3-F03B64915BD8}"/>
              </a:ext>
            </a:extLst>
          </p:cNvPr>
          <p:cNvSpPr txBox="1"/>
          <p:nvPr/>
        </p:nvSpPr>
        <p:spPr>
          <a:xfrm>
            <a:off x="742820" y="1387103"/>
            <a:ext cx="7486185" cy="2923877"/>
          </a:xfrm>
          <a:prstGeom prst="rect">
            <a:avLst/>
          </a:prstGeom>
          <a:noFill/>
        </p:spPr>
        <p:txBody>
          <a:bodyPr wrap="square" rtlCol="0">
            <a:spAutoFit/>
          </a:bodyPr>
          <a:lstStyle/>
          <a:p>
            <a:pPr lvl="0" eaLnBrk="0" fontAlgn="base" hangingPunct="0">
              <a:spcBef>
                <a:spcPct val="0"/>
              </a:spcBef>
              <a:spcAft>
                <a:spcPct val="0"/>
              </a:spcAft>
              <a:buClrTx/>
            </a:pPr>
            <a:endParaRPr lang="en-US" altLang="en-US" sz="1600" dirty="0">
              <a:solidFill>
                <a:schemeClr val="tx1"/>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buFontTx/>
              <a:buAutoNum type="arabicPeriod"/>
            </a:pPr>
            <a:r>
              <a:rPr lang="en-US" altLang="en-US" sz="1600" b="1" dirty="0">
                <a:solidFill>
                  <a:schemeClr val="tx1"/>
                </a:solidFill>
                <a:latin typeface="Times New Roman" panose="02020603050405020304" pitchFamily="18" charset="0"/>
                <a:cs typeface="Times New Roman" panose="02020603050405020304" pitchFamily="18" charset="0"/>
              </a:rPr>
              <a:t>Project Setup</a:t>
            </a:r>
            <a:r>
              <a:rPr lang="en-US" altLang="en-US" sz="1600" dirty="0">
                <a:solidFill>
                  <a:schemeClr val="tx1"/>
                </a:solidFill>
                <a:latin typeface="Times New Roman" panose="02020603050405020304" pitchFamily="18" charset="0"/>
                <a:cs typeface="Times New Roman" panose="02020603050405020304" pitchFamily="18" charset="0"/>
              </a:rPr>
              <a:t>:</a:t>
            </a:r>
          </a:p>
          <a:p>
            <a:pPr marL="857250" lvl="1" indent="-400050" eaLnBrk="0" fontAlgn="base" hangingPunct="0">
              <a:spcBef>
                <a:spcPct val="0"/>
              </a:spcBef>
              <a:spcAft>
                <a:spcPct val="0"/>
              </a:spcAft>
              <a:buClrTx/>
              <a:buFont typeface="+mj-lt"/>
              <a:buAutoNum type="romanLcPeriod"/>
            </a:pPr>
            <a:r>
              <a:rPr lang="en-US" altLang="en-US" sz="1600" dirty="0">
                <a:solidFill>
                  <a:schemeClr val="tx1"/>
                </a:solidFill>
                <a:latin typeface="Times New Roman" panose="02020603050405020304" pitchFamily="18" charset="0"/>
                <a:cs typeface="Times New Roman" panose="02020603050405020304" pitchFamily="18" charset="0"/>
              </a:rPr>
              <a:t>Start a new Django project: </a:t>
            </a:r>
            <a:r>
              <a:rPr lang="en-US" altLang="en-US" sz="1600" b="1" dirty="0" err="1">
                <a:solidFill>
                  <a:schemeClr val="tx1"/>
                </a:solidFill>
                <a:latin typeface="Times New Roman" panose="02020603050405020304" pitchFamily="18" charset="0"/>
                <a:cs typeface="Times New Roman" panose="02020603050405020304" pitchFamily="18" charset="0"/>
              </a:rPr>
              <a:t>django</a:t>
            </a:r>
            <a:r>
              <a:rPr lang="en-US" altLang="en-US" sz="1600" b="1" dirty="0">
                <a:solidFill>
                  <a:schemeClr val="tx1"/>
                </a:solidFill>
                <a:latin typeface="Times New Roman" panose="02020603050405020304" pitchFamily="18" charset="0"/>
                <a:cs typeface="Times New Roman" panose="02020603050405020304" pitchFamily="18" charset="0"/>
              </a:rPr>
              <a:t>-admin </a:t>
            </a:r>
            <a:r>
              <a:rPr lang="en-US" altLang="en-US" sz="1600" b="1" dirty="0" err="1">
                <a:solidFill>
                  <a:schemeClr val="tx1"/>
                </a:solidFill>
                <a:latin typeface="Times New Roman" panose="02020603050405020304" pitchFamily="18" charset="0"/>
                <a:cs typeface="Times New Roman" panose="02020603050405020304" pitchFamily="18" charset="0"/>
              </a:rPr>
              <a:t>startproject</a:t>
            </a:r>
            <a:r>
              <a:rPr lang="en-US" altLang="en-US" sz="1600" b="1" dirty="0">
                <a:solidFill>
                  <a:schemeClr val="tx1"/>
                </a:solidFill>
                <a:latin typeface="Times New Roman" panose="02020603050405020304" pitchFamily="18" charset="0"/>
                <a:cs typeface="Times New Roman" panose="02020603050405020304" pitchFamily="18" charset="0"/>
              </a:rPr>
              <a:t> </a:t>
            </a:r>
            <a:r>
              <a:rPr lang="en-US" altLang="en-US" sz="1600" b="1" dirty="0" err="1">
                <a:solidFill>
                  <a:schemeClr val="tx1"/>
                </a:solidFill>
                <a:latin typeface="Times New Roman" panose="02020603050405020304" pitchFamily="18" charset="0"/>
                <a:cs typeface="Times New Roman" panose="02020603050405020304" pitchFamily="18" charset="0"/>
              </a:rPr>
              <a:t>voting_app</a:t>
            </a:r>
            <a:r>
              <a:rPr lang="en-US" altLang="en-US" sz="1600" dirty="0">
                <a:solidFill>
                  <a:schemeClr val="tx1"/>
                </a:solidFill>
                <a:latin typeface="Times New Roman" panose="02020603050405020304" pitchFamily="18" charset="0"/>
                <a:cs typeface="Times New Roman" panose="02020603050405020304" pitchFamily="18" charset="0"/>
              </a:rPr>
              <a:t>.</a:t>
            </a:r>
          </a:p>
          <a:p>
            <a:pPr marL="857250" lvl="1" indent="-400050" eaLnBrk="0" fontAlgn="base" hangingPunct="0">
              <a:spcBef>
                <a:spcPct val="0"/>
              </a:spcBef>
              <a:spcAft>
                <a:spcPct val="0"/>
              </a:spcAft>
              <a:buClrTx/>
              <a:buFont typeface="+mj-lt"/>
              <a:buAutoNum type="romanLcPeriod"/>
            </a:pPr>
            <a:r>
              <a:rPr lang="en-US" altLang="en-US" sz="1600" dirty="0">
                <a:solidFill>
                  <a:schemeClr val="tx1"/>
                </a:solidFill>
                <a:latin typeface="Times New Roman" panose="02020603050405020304" pitchFamily="18" charset="0"/>
                <a:cs typeface="Times New Roman" panose="02020603050405020304" pitchFamily="18" charset="0"/>
              </a:rPr>
              <a:t>Create a new Django app for the voting functionality: </a:t>
            </a:r>
            <a:r>
              <a:rPr lang="en-US" altLang="en-US" sz="1600" b="1" dirty="0">
                <a:solidFill>
                  <a:schemeClr val="tx1"/>
                </a:solidFill>
                <a:latin typeface="Times New Roman" panose="02020603050405020304" pitchFamily="18" charset="0"/>
                <a:cs typeface="Times New Roman" panose="02020603050405020304" pitchFamily="18" charset="0"/>
              </a:rPr>
              <a:t>python manage.py </a:t>
            </a:r>
            <a:r>
              <a:rPr lang="en-US" altLang="en-US" sz="1600" b="1" dirty="0" err="1">
                <a:solidFill>
                  <a:schemeClr val="tx1"/>
                </a:solidFill>
                <a:latin typeface="Times New Roman" panose="02020603050405020304" pitchFamily="18" charset="0"/>
                <a:cs typeface="Times New Roman" panose="02020603050405020304" pitchFamily="18" charset="0"/>
              </a:rPr>
              <a:t>startapp</a:t>
            </a:r>
            <a:r>
              <a:rPr lang="en-US" altLang="en-US" sz="1600" b="1" dirty="0">
                <a:solidFill>
                  <a:schemeClr val="tx1"/>
                </a:solidFill>
                <a:latin typeface="Times New Roman" panose="02020603050405020304" pitchFamily="18" charset="0"/>
                <a:cs typeface="Times New Roman" panose="02020603050405020304" pitchFamily="18" charset="0"/>
              </a:rPr>
              <a:t> vote</a:t>
            </a:r>
            <a:r>
              <a:rPr lang="en-US" altLang="en-US" sz="1600" dirty="0">
                <a:solidFill>
                  <a:schemeClr val="tx1"/>
                </a:solidFill>
                <a:latin typeface="Times New Roman" panose="02020603050405020304" pitchFamily="18" charset="0"/>
                <a:cs typeface="Times New Roman" panose="02020603050405020304" pitchFamily="18" charset="0"/>
              </a:rPr>
              <a:t>.</a:t>
            </a:r>
          </a:p>
          <a:p>
            <a:pPr marL="857250" lvl="1" indent="-400050" eaLnBrk="0" fontAlgn="base" hangingPunct="0">
              <a:spcBef>
                <a:spcPct val="0"/>
              </a:spcBef>
              <a:spcAft>
                <a:spcPct val="0"/>
              </a:spcAft>
              <a:buClrTx/>
              <a:buFont typeface="+mj-lt"/>
              <a:buAutoNum type="romanLcPeriod"/>
            </a:pPr>
            <a:endParaRPr lang="en-US" altLang="en-US" sz="1600" dirty="0">
              <a:solidFill>
                <a:schemeClr val="tx1"/>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buFontTx/>
              <a:buAutoNum type="arabicPeriod" startAt="2"/>
            </a:pPr>
            <a:r>
              <a:rPr lang="en-US" altLang="en-US" sz="1600" b="1" dirty="0">
                <a:solidFill>
                  <a:schemeClr val="tx1"/>
                </a:solidFill>
                <a:latin typeface="Times New Roman" panose="02020603050405020304" pitchFamily="18" charset="0"/>
                <a:cs typeface="Times New Roman" panose="02020603050405020304" pitchFamily="18" charset="0"/>
              </a:rPr>
              <a:t>Models</a:t>
            </a:r>
            <a:r>
              <a:rPr lang="en-US" altLang="en-US" sz="1600" dirty="0">
                <a:solidFill>
                  <a:schemeClr val="tx1"/>
                </a:solidFill>
                <a:latin typeface="Times New Roman" panose="02020603050405020304" pitchFamily="18" charset="0"/>
                <a:cs typeface="Times New Roman" panose="02020603050405020304" pitchFamily="18" charset="0"/>
              </a:rPr>
              <a:t>:</a:t>
            </a:r>
          </a:p>
          <a:p>
            <a:pPr marL="857250" lvl="1" indent="-400050" eaLnBrk="0" fontAlgn="base" hangingPunct="0">
              <a:spcBef>
                <a:spcPct val="0"/>
              </a:spcBef>
              <a:spcAft>
                <a:spcPct val="0"/>
              </a:spcAft>
              <a:buClrTx/>
              <a:buFont typeface="+mj-lt"/>
              <a:buAutoNum type="romanLcPeriod"/>
            </a:pPr>
            <a:r>
              <a:rPr lang="en-US" altLang="en-US" sz="1600" dirty="0">
                <a:solidFill>
                  <a:schemeClr val="tx1"/>
                </a:solidFill>
                <a:latin typeface="Times New Roman" panose="02020603050405020304" pitchFamily="18" charset="0"/>
                <a:cs typeface="Times New Roman" panose="02020603050405020304" pitchFamily="18" charset="0"/>
              </a:rPr>
              <a:t>Define models for your voting system. For example, you might have a </a:t>
            </a:r>
            <a:r>
              <a:rPr lang="en-US" altLang="en-US" sz="1600" b="1" dirty="0">
                <a:solidFill>
                  <a:schemeClr val="tx1"/>
                </a:solidFill>
                <a:latin typeface="Times New Roman" panose="02020603050405020304" pitchFamily="18" charset="0"/>
                <a:cs typeface="Times New Roman" panose="02020603050405020304" pitchFamily="18" charset="0"/>
              </a:rPr>
              <a:t>Poll</a:t>
            </a:r>
            <a:r>
              <a:rPr lang="en-US" altLang="en-US" sz="1600" dirty="0">
                <a:solidFill>
                  <a:schemeClr val="tx1"/>
                </a:solidFill>
                <a:latin typeface="Times New Roman" panose="02020603050405020304" pitchFamily="18" charset="0"/>
                <a:cs typeface="Times New Roman" panose="02020603050405020304" pitchFamily="18" charset="0"/>
              </a:rPr>
              <a:t> model to represent each poll and a </a:t>
            </a:r>
            <a:r>
              <a:rPr lang="en-US" altLang="en-US" sz="1600" b="1" dirty="0">
                <a:solidFill>
                  <a:schemeClr val="tx1"/>
                </a:solidFill>
                <a:latin typeface="Times New Roman" panose="02020603050405020304" pitchFamily="18" charset="0"/>
                <a:cs typeface="Times New Roman" panose="02020603050405020304" pitchFamily="18" charset="0"/>
              </a:rPr>
              <a:t>Choice</a:t>
            </a:r>
            <a:r>
              <a:rPr lang="en-US" altLang="en-US" sz="1600" dirty="0">
                <a:solidFill>
                  <a:schemeClr val="tx1"/>
                </a:solidFill>
                <a:latin typeface="Times New Roman" panose="02020603050405020304" pitchFamily="18" charset="0"/>
                <a:cs typeface="Times New Roman" panose="02020603050405020304" pitchFamily="18" charset="0"/>
              </a:rPr>
              <a:t> model to represent the choices for each poll.</a:t>
            </a:r>
          </a:p>
          <a:p>
            <a:pPr marL="457200" lvl="1" eaLnBrk="0" fontAlgn="base" hangingPunct="0">
              <a:spcBef>
                <a:spcPct val="0"/>
              </a:spcBef>
              <a:spcAft>
                <a:spcPct val="0"/>
              </a:spcAft>
              <a:buClrTx/>
            </a:pPr>
            <a:r>
              <a:rPr lang="en-US" altLang="en-US" sz="800" dirty="0">
                <a:solidFill>
                  <a:schemeClr val="tx1"/>
                </a:solidFill>
                <a:latin typeface="Times New Roman" panose="02020603050405020304" pitchFamily="18" charset="0"/>
                <a:cs typeface="Times New Roman" panose="02020603050405020304" pitchFamily="18" charset="0"/>
              </a:rPr>
              <a:t> </a:t>
            </a:r>
            <a:endParaRPr lang="en-US" altLang="en-US" sz="2400" dirty="0">
              <a:solidFill>
                <a:schemeClr val="tx1"/>
              </a:solidFill>
              <a:latin typeface="Times New Roman" panose="02020603050405020304" pitchFamily="18" charset="0"/>
              <a:cs typeface="Times New Roman" panose="02020603050405020304" pitchFamily="18" charset="0"/>
            </a:endParaRPr>
          </a:p>
          <a:p>
            <a:pPr marL="457200" lvl="1" eaLnBrk="0" fontAlgn="base" hangingPunct="0">
              <a:spcBef>
                <a:spcPct val="0"/>
              </a:spcBef>
              <a:spcAft>
                <a:spcPct val="0"/>
              </a:spcAft>
              <a:buClrTx/>
              <a:buFontTx/>
              <a:buChar char="•"/>
            </a:pP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id="{CD894B0A-CF83-2CA9-7D72-769C5B1390AD}"/>
              </a:ext>
            </a:extLst>
          </p:cNvPr>
          <p:cNvPicPr>
            <a:picLocks noChangeAspect="1"/>
          </p:cNvPicPr>
          <p:nvPr/>
        </p:nvPicPr>
        <p:blipFill>
          <a:blip r:embed="rId2"/>
          <a:stretch>
            <a:fillRect/>
          </a:stretch>
        </p:blipFill>
        <p:spPr>
          <a:xfrm>
            <a:off x="1997708" y="626434"/>
            <a:ext cx="5148583" cy="1818918"/>
          </a:xfrm>
          <a:prstGeom prst="rect">
            <a:avLst/>
          </a:prstGeom>
          <a:ln>
            <a:solidFill>
              <a:schemeClr val="tx1"/>
            </a:solidFill>
          </a:ln>
        </p:spPr>
      </p:pic>
      <p:pic>
        <p:nvPicPr>
          <p:cNvPr id="12" name="Picture 11">
            <a:extLst>
              <a:ext uri="{FF2B5EF4-FFF2-40B4-BE49-F238E27FC236}">
                <a16:creationId xmlns:a16="http://schemas.microsoft.com/office/drawing/2014/main" id="{B152E74A-4431-7F8F-C380-356E411AEDEC}"/>
              </a:ext>
            </a:extLst>
          </p:cNvPr>
          <p:cNvPicPr>
            <a:picLocks noChangeAspect="1"/>
          </p:cNvPicPr>
          <p:nvPr/>
        </p:nvPicPr>
        <p:blipFill>
          <a:blip r:embed="rId3"/>
          <a:stretch>
            <a:fillRect/>
          </a:stretch>
        </p:blipFill>
        <p:spPr>
          <a:xfrm>
            <a:off x="1997707" y="2569945"/>
            <a:ext cx="5148583" cy="1981372"/>
          </a:xfrm>
          <a:prstGeom prst="rect">
            <a:avLst/>
          </a:prstGeom>
          <a:ln>
            <a:solidFill>
              <a:schemeClr val="tx1"/>
            </a:solidFill>
          </a:ln>
        </p:spPr>
      </p:pic>
      <p:sp>
        <p:nvSpPr>
          <p:cNvPr id="13" name="TextBox 12">
            <a:extLst>
              <a:ext uri="{FF2B5EF4-FFF2-40B4-BE49-F238E27FC236}">
                <a16:creationId xmlns:a16="http://schemas.microsoft.com/office/drawing/2014/main" id="{10DD68C3-785B-747B-9BC3-459BB66E3F0D}"/>
              </a:ext>
            </a:extLst>
          </p:cNvPr>
          <p:cNvSpPr txBox="1"/>
          <p:nvPr/>
        </p:nvSpPr>
        <p:spPr>
          <a:xfrm>
            <a:off x="316667" y="948943"/>
            <a:ext cx="1058303" cy="307777"/>
          </a:xfrm>
          <a:prstGeom prst="rect">
            <a:avLst/>
          </a:prstGeom>
          <a:noFill/>
        </p:spPr>
        <p:txBody>
          <a:bodyPr wrap="none" rtlCol="0">
            <a:spAutoFit/>
          </a:bodyPr>
          <a:lstStyle/>
          <a:p>
            <a:r>
              <a:rPr lang="en-IN" b="1" dirty="0">
                <a:solidFill>
                  <a:srgbClr val="002060"/>
                </a:solidFill>
              </a:rPr>
              <a:t>Models.py</a:t>
            </a:r>
          </a:p>
        </p:txBody>
      </p:sp>
      <p:sp>
        <p:nvSpPr>
          <p:cNvPr id="14" name="TextBox 13">
            <a:extLst>
              <a:ext uri="{FF2B5EF4-FFF2-40B4-BE49-F238E27FC236}">
                <a16:creationId xmlns:a16="http://schemas.microsoft.com/office/drawing/2014/main" id="{D544BAB1-1BA3-8692-1A4E-D091F47F7A4A}"/>
              </a:ext>
            </a:extLst>
          </p:cNvPr>
          <p:cNvSpPr txBox="1"/>
          <p:nvPr/>
        </p:nvSpPr>
        <p:spPr>
          <a:xfrm>
            <a:off x="345522" y="2894884"/>
            <a:ext cx="1000595" cy="307777"/>
          </a:xfrm>
          <a:prstGeom prst="rect">
            <a:avLst/>
          </a:prstGeom>
          <a:noFill/>
        </p:spPr>
        <p:txBody>
          <a:bodyPr wrap="none" rtlCol="0">
            <a:spAutoFit/>
          </a:bodyPr>
          <a:lstStyle/>
          <a:p>
            <a:r>
              <a:rPr lang="en-IN" b="1" dirty="0">
                <a:solidFill>
                  <a:srgbClr val="002060"/>
                </a:solidFill>
              </a:rPr>
              <a:t>Admin.py</a:t>
            </a:r>
          </a:p>
        </p:txBody>
      </p:sp>
    </p:spTree>
    <p:extLst>
      <p:ext uri="{BB962C8B-B14F-4D97-AF65-F5344CB8AC3E}">
        <p14:creationId xmlns:p14="http://schemas.microsoft.com/office/powerpoint/2010/main" val="752975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id="{00F5E1D8-A899-736A-CB83-D6B46C14AF68}"/>
              </a:ext>
            </a:extLst>
          </p:cNvPr>
          <p:cNvPicPr>
            <a:picLocks noChangeAspect="1"/>
          </p:cNvPicPr>
          <p:nvPr/>
        </p:nvPicPr>
        <p:blipFill>
          <a:blip r:embed="rId2"/>
          <a:stretch>
            <a:fillRect/>
          </a:stretch>
        </p:blipFill>
        <p:spPr>
          <a:xfrm>
            <a:off x="3843454" y="859161"/>
            <a:ext cx="4925122" cy="3425178"/>
          </a:xfrm>
          <a:prstGeom prst="rect">
            <a:avLst/>
          </a:prstGeom>
          <a:ln>
            <a:solidFill>
              <a:schemeClr val="tx1"/>
            </a:solidFill>
          </a:ln>
        </p:spPr>
      </p:pic>
      <p:sp>
        <p:nvSpPr>
          <p:cNvPr id="9" name="TextBox 8">
            <a:extLst>
              <a:ext uri="{FF2B5EF4-FFF2-40B4-BE49-F238E27FC236}">
                <a16:creationId xmlns:a16="http://schemas.microsoft.com/office/drawing/2014/main" id="{4ECF0631-56A8-D007-2802-15B073B28734}"/>
              </a:ext>
            </a:extLst>
          </p:cNvPr>
          <p:cNvSpPr txBox="1"/>
          <p:nvPr/>
        </p:nvSpPr>
        <p:spPr>
          <a:xfrm>
            <a:off x="492236" y="1490031"/>
            <a:ext cx="2784088" cy="830997"/>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Create view to handle displaying polls and submitting </a:t>
            </a:r>
          </a:p>
          <a:p>
            <a:r>
              <a:rPr lang="en-IN" sz="1600" dirty="0">
                <a:latin typeface="Times New Roman" panose="02020603050405020304" pitchFamily="18" charset="0"/>
                <a:cs typeface="Times New Roman" panose="02020603050405020304" pitchFamily="18" charset="0"/>
              </a:rPr>
              <a:t>votes</a:t>
            </a:r>
          </a:p>
        </p:txBody>
      </p:sp>
      <p:sp>
        <p:nvSpPr>
          <p:cNvPr id="11" name="TextBox 10">
            <a:extLst>
              <a:ext uri="{FF2B5EF4-FFF2-40B4-BE49-F238E27FC236}">
                <a16:creationId xmlns:a16="http://schemas.microsoft.com/office/drawing/2014/main" id="{88C39C9D-83DF-9106-6D8A-BA65D6A5A210}"/>
              </a:ext>
            </a:extLst>
          </p:cNvPr>
          <p:cNvSpPr txBox="1"/>
          <p:nvPr/>
        </p:nvSpPr>
        <p:spPr>
          <a:xfrm>
            <a:off x="483129" y="948943"/>
            <a:ext cx="1172116" cy="369332"/>
          </a:xfrm>
          <a:prstGeom prst="rect">
            <a:avLst/>
          </a:prstGeom>
          <a:noFill/>
        </p:spPr>
        <p:txBody>
          <a:bodyPr wrap="none" rtlCol="0">
            <a:spAutoFit/>
          </a:bodyPr>
          <a:lstStyle/>
          <a:p>
            <a:r>
              <a:rPr lang="en-IN" sz="1800" b="1" dirty="0">
                <a:solidFill>
                  <a:srgbClr val="002060"/>
                </a:solidFill>
              </a:rPr>
              <a:t>Views.py</a:t>
            </a:r>
          </a:p>
        </p:txBody>
      </p:sp>
    </p:spTree>
    <p:extLst>
      <p:ext uri="{BB962C8B-B14F-4D97-AF65-F5344CB8AC3E}">
        <p14:creationId xmlns:p14="http://schemas.microsoft.com/office/powerpoint/2010/main" val="1484566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19</TotalTime>
  <Words>910</Words>
  <Application>Microsoft Office PowerPoint</Application>
  <PresentationFormat>On-screen Show (16:9)</PresentationFormat>
  <Paragraphs>90</Paragraphs>
  <Slides>18</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6" baseType="lpstr">
      <vt:lpstr>Arial</vt:lpstr>
      <vt:lpstr>Arial MT</vt:lpstr>
      <vt:lpstr>Calibri</vt:lpstr>
      <vt:lpstr>Söhne</vt:lpstr>
      <vt:lpstr>Times New Roman</vt:lpstr>
      <vt:lpstr>Wingdings</vt:lpstr>
      <vt:lpstr>Simple Light</vt:lpstr>
      <vt:lpstr>PowerPoint Presentation</vt:lpstr>
      <vt:lpstr>PowerPoint Presentation</vt:lpstr>
      <vt:lpstr>Abstract :</vt:lpstr>
      <vt:lpstr>Problem Statement :</vt:lpstr>
      <vt:lpstr>Project Overview :</vt:lpstr>
      <vt:lpstr>Proposed Solution :</vt:lpstr>
      <vt:lpstr>PowerPoint Presentation</vt:lpstr>
      <vt:lpstr>PowerPoint Presentation</vt:lpstr>
      <vt:lpstr>Technology Used</vt:lpstr>
      <vt:lpstr>Admin – Page :</vt:lpstr>
      <vt:lpstr>Homepage</vt:lpstr>
      <vt:lpstr>Register - Page</vt:lpstr>
      <vt:lpstr>Login - Page</vt:lpstr>
      <vt:lpstr>Voting – Sample Question1</vt:lpstr>
      <vt:lpstr>Blog-Page</vt:lpstr>
      <vt:lpstr>Future Enhancements : </vt:lpstr>
      <vt:lpstr>Conclusion :</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Rithik Roshan</dc:creator>
  <cp:lastModifiedBy>Rithik Roshan</cp:lastModifiedBy>
  <cp:revision>8</cp:revision>
  <dcterms:modified xsi:type="dcterms:W3CDTF">2024-04-11T16:41:12Z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