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Lst>
  <p:sldSz cy="6858000" cx="12192000"/>
  <p:notesSz cx="6858000" cy="9144000"/>
  <p:embeddedFontLst>
    <p:embeddedFont>
      <p:font typeface="Helvetica Neue"/>
      <p:regular r:id="rId117"/>
      <p:bold r:id="rId118"/>
      <p:italic r:id="rId119"/>
      <p:boldItalic r:id="rId1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DDEEEC2-9BF5-47F2-87DD-06AE805D25DD}">
  <a:tblStyle styleId="{3DDEEEC2-9BF5-47F2-87DD-06AE805D25DD}"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CF7BB8D-9466-4F25-B8C0-CCA118835B7A}" styleName="Table_1">
    <a:wholeTbl>
      <a:tcTxStyle b="off" i="off">
        <a:font>
          <a:latin typeface="Calibri"/>
          <a:ea typeface="Calibri"/>
          <a:cs typeface="Calibri"/>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D0DEEF"/>
          </a:solidFill>
        </a:fill>
      </a:tcStyle>
    </a:wholeTbl>
    <a:band1H>
      <a:tcTxStyle/>
    </a:band1H>
    <a:band2H>
      <a:tcTxStyle b="off" i="off"/>
      <a:tcStyle>
        <a:fill>
          <a:solidFill>
            <a:srgbClr val="E9EFF7"/>
          </a:solidFill>
        </a:fill>
      </a:tcStyle>
    </a:band2H>
    <a:band1V>
      <a:tcTxStyle/>
    </a:band1V>
    <a:band2V>
      <a:tcTxStyle/>
    </a:band2V>
    <a:lastCol>
      <a:tcTxStyle/>
    </a:lastCol>
    <a:firstCol>
      <a:tcTxStyle b="on" i="off">
        <a:font>
          <a:latin typeface="Helvetica"/>
          <a:ea typeface="Helvetica"/>
          <a:cs typeface="Helvetica"/>
        </a:font>
        <a:srgbClr val="FFFFFF"/>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chemeClr val="accent1"/>
          </a:solidFill>
        </a:fill>
      </a:tcStyle>
    </a:firstCol>
    <a:lastRow>
      <a:tcTxStyle b="on" i="off">
        <a:font>
          <a:latin typeface="Helvetica"/>
          <a:ea typeface="Helvetica"/>
          <a:cs typeface="Helvetica"/>
        </a:font>
        <a:srgbClr val="FFFFFF"/>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381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chemeClr val="accent1"/>
          </a:solidFill>
        </a:fill>
      </a:tcStyle>
    </a:lastRow>
    <a:seCell>
      <a:tcTxStyle/>
    </a:seCell>
    <a:swCell>
      <a:tcTxStyle/>
    </a:swCell>
    <a:firstRow>
      <a:tcTxStyle b="on" i="off">
        <a:font>
          <a:latin typeface="Helvetica"/>
          <a:ea typeface="Helvetica"/>
          <a:cs typeface="Helvetica"/>
        </a:font>
        <a:srgbClr val="FFFFFF"/>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381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120" Type="http://schemas.openxmlformats.org/officeDocument/2006/relationships/font" Target="fonts/HelveticaNeue-bold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font" Target="fonts/HelveticaNeue-bold.fntdata"/><Relationship Id="rId117" Type="http://schemas.openxmlformats.org/officeDocument/2006/relationships/font" Target="fonts/HelveticaNeue-regular.fntdata"/><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font" Target="fonts/HelveticaNeue-italic.fntdata"/><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 name="Google Shape;4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eed86938fa215fe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eed86938fa215fe_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2b45cb0506416175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2b45cb0506416175_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2b45cb0506416175_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2b45cb0506416175_3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2b45cb0506416175_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2b45cb0506416175_4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2b45cb0506416175_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2b45cb0506416175_4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1cba596760912146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1cba596760912146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1cba596760912146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1cba596760912146_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1cba596760912146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1cba596760912146_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1cba596760912146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1cba596760912146_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1cba596760912146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1cba596760912146_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p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2" name="Google Shape;772;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eed86938fa215fe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eed86938fa215fe_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p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9" name="Google Shape;77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p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7" name="Google Shape;787;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eed86938fa215fe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eed86938fa215fe_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eed86938fa215fe_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eed86938fa215fe_4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eed86938fa215fe_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eed86938fa215fe_5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eed86938fa215fe_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eed86938fa215fe_5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9" name="Google Shape;159;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7" name="Google Shape;167;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4" name="Google Shape;174;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2" name="Google Shape;182;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 name="Google Shape;5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9" name="Google Shape;189;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6" name="Google Shape;196;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3" name="Google Shape;203;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0" name="Google Shape;210;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5026bff5f8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5026bff5f8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5026bff5f8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5026bff5f8_0_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5026bff5f8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5026bff5f8_0_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5026bff5f8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5026bff5f8_0_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1" name="Google Shape;241;p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9" name="Google Shape;249;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 name="Google Shape;6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6" name="Google Shape;256;p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72a4146da6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72a4146da6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2" name="Google Shape;272;p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0" name="Google Shape;280;p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65e9230fb3b6d8a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65e9230fb3b6d8a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65e9230fb3b6d8a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65e9230fb3b6d8a_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65e9230fb3b6d8a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65e9230fb3b6d8a_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65e9230fb3b6d8a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365e9230fb3b6d8a_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365e9230fb3b6d8a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365e9230fb3b6d8a_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365e9230fb3b6d8a_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365e9230fb3b6d8a_4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65e9230fb3b6d8a_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365e9230fb3b6d8a_4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365e9230fb3b6d8a_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365e9230fb3b6d8a_5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65e9230fb3b6d8a_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365e9230fb3b6d8a_6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365e9230fb3b6d8a_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365e9230fb3b6d8a_6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63248f36251f6d85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63248f36251f6d85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323420d657c99a97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323420d657c99a97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323420d657c99a97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323420d657c99a97_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323420d657c99a97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323420d657c99a97_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b74f735c0ffb18e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b74f735c0ffb18e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530283cf5281d72e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530283cf5281d72e_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530283cf5281d72e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530283cf5281d72e_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530283cf5281d72e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530283cf5281d72e_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530283cf5281d72e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530283cf5281d72e_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57c41718f9f91b1e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57c41718f9f91b1e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4836ce2e9ea2036a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4836ce2e9ea2036a_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530283cf5281d72e_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530283cf5281d72e_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530283cf5281d72e_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530283cf5281d72e_3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4d90aa514294852f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4d90aa514294852f_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4d90aa514294852f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4d90aa514294852f_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4d90aa514294852f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4d90aa514294852f_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 name="Google Shape;85;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4d90aa514294852f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4d90aa514294852f_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4d90aa514294852f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4d90aa514294852f_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4d90aa514294852f_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4d90aa514294852f_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4d90aa514294852f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4d90aa514294852f_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4d90aa514294852f_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4d90aa514294852f_4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4d90aa514294852f_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4d90aa514294852f_5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4d90aa514294852f_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4d90aa514294852f_6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4d90aa514294852f_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4d90aa514294852f_6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4d90aa514294852f_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4d90aa514294852f_7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4d90aa514294852f_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4d90aa514294852f_8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eed86938fa215fe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eed86938fa215fe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4d90aa514294852f_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4d90aa514294852f_8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4d90aa514294852f_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4d90aa514294852f_9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4d90aa514294852f_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4d90aa514294852f_10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4d90aa514294852f_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4d90aa514294852f_10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23eb0671dc97d203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23eb0671dc97d203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23eb0671dc97d203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23eb0671dc97d203_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23eb0671dc97d203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23eb0671dc97d203_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23eb0671dc97d203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23eb0671dc97d203_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23eb0671dc97d203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23eb0671dc97d203_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23eb0671dc97d203_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23eb0671dc97d203_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eed86938fa215fe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eed86938fa215fe_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23eb0671dc97d203_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23eb0671dc97d203_3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23eb0671dc97d203_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23eb0671dc97d203_4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23eb0671dc97d203_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23eb0671dc97d203_5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23eb0671dc97d203_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23eb0671dc97d203_5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23eb0671dc97d203_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23eb0671dc97d203_6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23eb0671dc97d203_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23eb0671dc97d203_6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23eb0671dc97d203_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23eb0671dc97d203_7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23eb0671dc97d203_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23eb0671dc97d203_8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23eb0671dc97d203_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23eb0671dc97d203_8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23eb0671dc97d203_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23eb0671dc97d203_9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eed86938fa215fe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eed86938fa215fe_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23eb0671dc97d203_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23eb0671dc97d203_9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23eb0671dc97d203_1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23eb0671dc97d203_10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23eb0671dc97d203_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23eb0671dc97d203_1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c316c43c538618d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c316c43c538618d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c316c43c538618d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c316c43c538618d_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2b45cb0506416175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2b45cb0506416175_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2b45cb0506416175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2b45cb0506416175_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2b45cb0506416175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2b45cb0506416175_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2b45cb0506416175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2b45cb0506416175_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2b45cb0506416175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2b45cb0506416175_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title"/>
          </p:nvPr>
        </p:nvSpPr>
        <p:spPr>
          <a:xfrm>
            <a:off x="1524000" y="1122362"/>
            <a:ext cx="9144000" cy="2387601"/>
          </a:xfrm>
          <a:prstGeom prst="rect">
            <a:avLst/>
          </a:prstGeom>
          <a:noFill/>
          <a:ln>
            <a:noFill/>
          </a:ln>
        </p:spPr>
        <p:txBody>
          <a:bodyPr anchorCtr="0" anchor="b" bIns="45700" lIns="45700" spcFirstLastPara="1" rIns="45700" wrap="square" tIns="45700">
            <a:noAutofit/>
          </a:bodyPr>
          <a:lstStyle>
            <a:lvl1pPr lvl="0" algn="ctr">
              <a:lnSpc>
                <a:spcPct val="90000"/>
              </a:lnSpc>
              <a:spcBef>
                <a:spcPts val="0"/>
              </a:spcBef>
              <a:spcAft>
                <a:spcPts val="0"/>
              </a:spcAft>
              <a:buClr>
                <a:srgbClr val="000000"/>
              </a:buClr>
              <a:buSzPts val="6000"/>
              <a:buFont typeface="Calibri"/>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1" name="Google Shape;11;p2"/>
          <p:cNvSpPr txBox="1"/>
          <p:nvPr>
            <p:ph idx="1" type="body"/>
          </p:nvPr>
        </p:nvSpPr>
        <p:spPr>
          <a:xfrm>
            <a:off x="1524000" y="3602037"/>
            <a:ext cx="9144000" cy="1655763"/>
          </a:xfrm>
          <a:prstGeom prst="rect">
            <a:avLst/>
          </a:prstGeom>
          <a:noFill/>
          <a:ln>
            <a:noFill/>
          </a:ln>
        </p:spPr>
        <p:txBody>
          <a:bodyPr anchorCtr="0" anchor="t" bIns="45700" lIns="45700" spcFirstLastPara="1" rIns="45700" wrap="square" tIns="45700">
            <a:noAutofit/>
          </a:bodyPr>
          <a:lstStyle>
            <a:lvl1pPr indent="-228600" lvl="0" marL="457200" algn="ctr">
              <a:lnSpc>
                <a:spcPct val="90000"/>
              </a:lnSpc>
              <a:spcBef>
                <a:spcPts val="1000"/>
              </a:spcBef>
              <a:spcAft>
                <a:spcPts val="0"/>
              </a:spcAft>
              <a:buClr>
                <a:srgbClr val="000000"/>
              </a:buClr>
              <a:buSzPts val="2400"/>
              <a:buFont typeface="Calibri"/>
              <a:buNone/>
              <a:defRPr sz="2400"/>
            </a:lvl1pPr>
            <a:lvl2pPr indent="-228600" lvl="1" marL="914400" algn="ctr">
              <a:lnSpc>
                <a:spcPct val="90000"/>
              </a:lnSpc>
              <a:spcBef>
                <a:spcPts val="1000"/>
              </a:spcBef>
              <a:spcAft>
                <a:spcPts val="0"/>
              </a:spcAft>
              <a:buClr>
                <a:srgbClr val="000000"/>
              </a:buClr>
              <a:buSzPts val="2400"/>
              <a:buFont typeface="Calibri"/>
              <a:buNone/>
              <a:defRPr sz="2400"/>
            </a:lvl2pPr>
            <a:lvl3pPr indent="-228600" lvl="2" marL="1371600" algn="ctr">
              <a:lnSpc>
                <a:spcPct val="90000"/>
              </a:lnSpc>
              <a:spcBef>
                <a:spcPts val="1000"/>
              </a:spcBef>
              <a:spcAft>
                <a:spcPts val="0"/>
              </a:spcAft>
              <a:buClr>
                <a:srgbClr val="000000"/>
              </a:buClr>
              <a:buSzPts val="2400"/>
              <a:buFont typeface="Calibri"/>
              <a:buNone/>
              <a:defRPr sz="2400"/>
            </a:lvl3pPr>
            <a:lvl4pPr indent="-228600" lvl="3" marL="1828800" algn="ctr">
              <a:lnSpc>
                <a:spcPct val="90000"/>
              </a:lnSpc>
              <a:spcBef>
                <a:spcPts val="1000"/>
              </a:spcBef>
              <a:spcAft>
                <a:spcPts val="0"/>
              </a:spcAft>
              <a:buClr>
                <a:srgbClr val="000000"/>
              </a:buClr>
              <a:buSzPts val="2400"/>
              <a:buFont typeface="Calibri"/>
              <a:buNone/>
              <a:defRPr sz="2400"/>
            </a:lvl4pPr>
            <a:lvl5pPr indent="-228600" lvl="4" marL="2286000" algn="ctr">
              <a:lnSpc>
                <a:spcPct val="90000"/>
              </a:lnSpc>
              <a:spcBef>
                <a:spcPts val="1000"/>
              </a:spcBef>
              <a:spcAft>
                <a:spcPts val="0"/>
              </a:spcAft>
              <a:buClr>
                <a:srgbClr val="000000"/>
              </a:buClr>
              <a:buSzPts val="2400"/>
              <a:buFont typeface="Calibri"/>
              <a:buNone/>
              <a:defRPr sz="24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2" name="Google Shape;12;p2"/>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838200" y="365125"/>
            <a:ext cx="10515600" cy="1325563"/>
          </a:xfrm>
          <a:prstGeom prst="rect">
            <a:avLst/>
          </a:prstGeom>
          <a:noFill/>
          <a:ln>
            <a:noFill/>
          </a:ln>
        </p:spPr>
        <p:txBody>
          <a:bodyPr anchorCtr="0" anchor="ctr" bIns="45700" lIns="45700" spcFirstLastPara="1" rIns="45700" wrap="square" tIns="45700">
            <a:no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5" name="Google Shape;15;p3"/>
          <p:cNvSpPr txBox="1"/>
          <p:nvPr>
            <p:ph idx="1" type="body"/>
          </p:nvPr>
        </p:nvSpPr>
        <p:spPr>
          <a:xfrm>
            <a:off x="838200" y="1825625"/>
            <a:ext cx="10515600" cy="4351338"/>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6" name="Google Shape;16;p3"/>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7" name="Shape 17"/>
        <p:cNvGrpSpPr/>
        <p:nvPr/>
      </p:nvGrpSpPr>
      <p:grpSpPr>
        <a:xfrm>
          <a:off x="0" y="0"/>
          <a:ext cx="0" cy="0"/>
          <a:chOff x="0" y="0"/>
          <a:chExt cx="0" cy="0"/>
        </a:xfrm>
      </p:grpSpPr>
      <p:sp>
        <p:nvSpPr>
          <p:cNvPr id="18" name="Google Shape;18;p4"/>
          <p:cNvSpPr txBox="1"/>
          <p:nvPr>
            <p:ph type="title"/>
          </p:nvPr>
        </p:nvSpPr>
        <p:spPr>
          <a:xfrm>
            <a:off x="831850" y="1709738"/>
            <a:ext cx="10515600" cy="2852737"/>
          </a:xfrm>
          <a:prstGeom prst="rect">
            <a:avLst/>
          </a:prstGeom>
          <a:noFill/>
          <a:ln>
            <a:noFill/>
          </a:ln>
        </p:spPr>
        <p:txBody>
          <a:bodyPr anchorCtr="0" anchor="b" bIns="45700" lIns="45700" spcFirstLastPara="1" rIns="45700" wrap="square" tIns="45700">
            <a:noAutofit/>
          </a:bodyPr>
          <a:lstStyle>
            <a:lvl1pPr lvl="0" algn="l">
              <a:lnSpc>
                <a:spcPct val="90000"/>
              </a:lnSpc>
              <a:spcBef>
                <a:spcPts val="0"/>
              </a:spcBef>
              <a:spcAft>
                <a:spcPts val="0"/>
              </a:spcAft>
              <a:buClr>
                <a:srgbClr val="000000"/>
              </a:buClr>
              <a:buSzPts val="6000"/>
              <a:buFont typeface="Calibri"/>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9" name="Google Shape;19;p4"/>
          <p:cNvSpPr txBox="1"/>
          <p:nvPr>
            <p:ph idx="1" type="body"/>
          </p:nvPr>
        </p:nvSpPr>
        <p:spPr>
          <a:xfrm>
            <a:off x="831850" y="4589462"/>
            <a:ext cx="10515600" cy="1500188"/>
          </a:xfrm>
          <a:prstGeom prst="rect">
            <a:avLst/>
          </a:prstGeom>
          <a:noFill/>
          <a:ln>
            <a:noFill/>
          </a:ln>
        </p:spPr>
        <p:txBody>
          <a:bodyPr anchorCtr="0" anchor="t" bIns="45700" lIns="45700" spcFirstLastPara="1" rIns="45700" wrap="square" tIns="45700">
            <a:noAutofit/>
          </a:bodyPr>
          <a:lstStyle>
            <a:lvl1pPr indent="-228600" lvl="0" marL="457200" algn="l">
              <a:lnSpc>
                <a:spcPct val="90000"/>
              </a:lnSpc>
              <a:spcBef>
                <a:spcPts val="100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1000"/>
              </a:spcBef>
              <a:spcAft>
                <a:spcPts val="0"/>
              </a:spcAft>
              <a:buClr>
                <a:srgbClr val="888888"/>
              </a:buClr>
              <a:buSzPts val="2400"/>
              <a:buFont typeface="Calibri"/>
              <a:buNone/>
              <a:defRPr sz="2400">
                <a:solidFill>
                  <a:srgbClr val="888888"/>
                </a:solidFill>
              </a:defRPr>
            </a:lvl2pPr>
            <a:lvl3pPr indent="-228600" lvl="2" marL="1371600" algn="l">
              <a:lnSpc>
                <a:spcPct val="90000"/>
              </a:lnSpc>
              <a:spcBef>
                <a:spcPts val="1000"/>
              </a:spcBef>
              <a:spcAft>
                <a:spcPts val="0"/>
              </a:spcAft>
              <a:buClr>
                <a:srgbClr val="888888"/>
              </a:buClr>
              <a:buSzPts val="2400"/>
              <a:buFont typeface="Calibri"/>
              <a:buNone/>
              <a:defRPr sz="2400">
                <a:solidFill>
                  <a:srgbClr val="888888"/>
                </a:solidFill>
              </a:defRPr>
            </a:lvl3pPr>
            <a:lvl4pPr indent="-228600" lvl="3" marL="1828800" algn="l">
              <a:lnSpc>
                <a:spcPct val="90000"/>
              </a:lnSpc>
              <a:spcBef>
                <a:spcPts val="1000"/>
              </a:spcBef>
              <a:spcAft>
                <a:spcPts val="0"/>
              </a:spcAft>
              <a:buClr>
                <a:srgbClr val="888888"/>
              </a:buClr>
              <a:buSzPts val="2400"/>
              <a:buFont typeface="Calibri"/>
              <a:buNone/>
              <a:defRPr sz="2400">
                <a:solidFill>
                  <a:srgbClr val="888888"/>
                </a:solidFill>
              </a:defRPr>
            </a:lvl4pPr>
            <a:lvl5pPr indent="-228600" lvl="4" marL="2286000" algn="l">
              <a:lnSpc>
                <a:spcPct val="90000"/>
              </a:lnSpc>
              <a:spcBef>
                <a:spcPts val="1000"/>
              </a:spcBef>
              <a:spcAft>
                <a:spcPts val="0"/>
              </a:spcAft>
              <a:buClr>
                <a:srgbClr val="888888"/>
              </a:buClr>
              <a:buSzPts val="2400"/>
              <a:buFont typeface="Calibri"/>
              <a:buNone/>
              <a:defRPr sz="2400">
                <a:solidFill>
                  <a:srgbClr val="888888"/>
                </a:solidFill>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0" name="Google Shape;20;p4"/>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1" name="Shape 21"/>
        <p:cNvGrpSpPr/>
        <p:nvPr/>
      </p:nvGrpSpPr>
      <p:grpSpPr>
        <a:xfrm>
          <a:off x="0" y="0"/>
          <a:ext cx="0" cy="0"/>
          <a:chOff x="0" y="0"/>
          <a:chExt cx="0" cy="0"/>
        </a:xfrm>
      </p:grpSpPr>
      <p:sp>
        <p:nvSpPr>
          <p:cNvPr id="22" name="Google Shape;22;p5"/>
          <p:cNvSpPr txBox="1"/>
          <p:nvPr>
            <p:ph type="title"/>
          </p:nvPr>
        </p:nvSpPr>
        <p:spPr>
          <a:xfrm>
            <a:off x="838200" y="365125"/>
            <a:ext cx="10515600" cy="1325563"/>
          </a:xfrm>
          <a:prstGeom prst="rect">
            <a:avLst/>
          </a:prstGeom>
          <a:noFill/>
          <a:ln>
            <a:noFill/>
          </a:ln>
        </p:spPr>
        <p:txBody>
          <a:bodyPr anchorCtr="0" anchor="ctr" bIns="45700" lIns="45700" spcFirstLastPara="1" rIns="45700" wrap="square" tIns="45700">
            <a:no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23" name="Google Shape;23;p5"/>
          <p:cNvSpPr txBox="1"/>
          <p:nvPr>
            <p:ph idx="1" type="body"/>
          </p:nvPr>
        </p:nvSpPr>
        <p:spPr>
          <a:xfrm>
            <a:off x="838200" y="1825625"/>
            <a:ext cx="5181600" cy="4351338"/>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4" name="Google Shape;24;p5"/>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5" name="Shape 25"/>
        <p:cNvGrpSpPr/>
        <p:nvPr/>
      </p:nvGrpSpPr>
      <p:grpSpPr>
        <a:xfrm>
          <a:off x="0" y="0"/>
          <a:ext cx="0" cy="0"/>
          <a:chOff x="0" y="0"/>
          <a:chExt cx="0" cy="0"/>
        </a:xfrm>
      </p:grpSpPr>
      <p:sp>
        <p:nvSpPr>
          <p:cNvPr id="26" name="Google Shape;26;p6"/>
          <p:cNvSpPr txBox="1"/>
          <p:nvPr>
            <p:ph type="title"/>
          </p:nvPr>
        </p:nvSpPr>
        <p:spPr>
          <a:xfrm>
            <a:off x="839787" y="365125"/>
            <a:ext cx="10515601" cy="1325563"/>
          </a:xfrm>
          <a:prstGeom prst="rect">
            <a:avLst/>
          </a:prstGeom>
          <a:noFill/>
          <a:ln>
            <a:noFill/>
          </a:ln>
        </p:spPr>
        <p:txBody>
          <a:bodyPr anchorCtr="0" anchor="ctr" bIns="45700" lIns="45700" spcFirstLastPara="1" rIns="45700" wrap="square" tIns="45700">
            <a:no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27" name="Google Shape;27;p6"/>
          <p:cNvSpPr txBox="1"/>
          <p:nvPr>
            <p:ph idx="1" type="body"/>
          </p:nvPr>
        </p:nvSpPr>
        <p:spPr>
          <a:xfrm>
            <a:off x="839787" y="1681163"/>
            <a:ext cx="5157789" cy="823913"/>
          </a:xfrm>
          <a:prstGeom prst="rect">
            <a:avLst/>
          </a:prstGeom>
          <a:noFill/>
          <a:ln>
            <a:noFill/>
          </a:ln>
        </p:spPr>
        <p:txBody>
          <a:bodyPr anchorCtr="0" anchor="b" bIns="45700" lIns="45700" spcFirstLastPara="1" rIns="45700" wrap="square" tIns="45700">
            <a:noAutofit/>
          </a:bodyPr>
          <a:lstStyle>
            <a:lvl1pPr indent="-228600" lvl="0" marL="457200" algn="l">
              <a:lnSpc>
                <a:spcPct val="90000"/>
              </a:lnSpc>
              <a:spcBef>
                <a:spcPts val="1000"/>
              </a:spcBef>
              <a:spcAft>
                <a:spcPts val="0"/>
              </a:spcAft>
              <a:buClr>
                <a:srgbClr val="000000"/>
              </a:buClr>
              <a:buSzPts val="2400"/>
              <a:buFont typeface="Helvetica Neue"/>
              <a:buNone/>
              <a:defRPr b="1" sz="2400">
                <a:latin typeface="Helvetica Neue"/>
                <a:ea typeface="Helvetica Neue"/>
                <a:cs typeface="Helvetica Neue"/>
                <a:sym typeface="Helvetica Neue"/>
              </a:defRPr>
            </a:lvl1pPr>
            <a:lvl2pPr indent="-228600" lvl="1" marL="914400" algn="l">
              <a:lnSpc>
                <a:spcPct val="90000"/>
              </a:lnSpc>
              <a:spcBef>
                <a:spcPts val="1000"/>
              </a:spcBef>
              <a:spcAft>
                <a:spcPts val="0"/>
              </a:spcAft>
              <a:buClr>
                <a:srgbClr val="000000"/>
              </a:buClr>
              <a:buSzPts val="2400"/>
              <a:buFont typeface="Helvetica Neue"/>
              <a:buNone/>
              <a:defRPr b="1" sz="2400">
                <a:latin typeface="Helvetica Neue"/>
                <a:ea typeface="Helvetica Neue"/>
                <a:cs typeface="Helvetica Neue"/>
                <a:sym typeface="Helvetica Neue"/>
              </a:defRPr>
            </a:lvl2pPr>
            <a:lvl3pPr indent="-228600" lvl="2" marL="1371600" algn="l">
              <a:lnSpc>
                <a:spcPct val="90000"/>
              </a:lnSpc>
              <a:spcBef>
                <a:spcPts val="1000"/>
              </a:spcBef>
              <a:spcAft>
                <a:spcPts val="0"/>
              </a:spcAft>
              <a:buClr>
                <a:srgbClr val="000000"/>
              </a:buClr>
              <a:buSzPts val="2400"/>
              <a:buFont typeface="Helvetica Neue"/>
              <a:buNone/>
              <a:defRPr b="1" sz="2400">
                <a:latin typeface="Helvetica Neue"/>
                <a:ea typeface="Helvetica Neue"/>
                <a:cs typeface="Helvetica Neue"/>
                <a:sym typeface="Helvetica Neue"/>
              </a:defRPr>
            </a:lvl3pPr>
            <a:lvl4pPr indent="-228600" lvl="3" marL="1828800" algn="l">
              <a:lnSpc>
                <a:spcPct val="90000"/>
              </a:lnSpc>
              <a:spcBef>
                <a:spcPts val="1000"/>
              </a:spcBef>
              <a:spcAft>
                <a:spcPts val="0"/>
              </a:spcAft>
              <a:buClr>
                <a:srgbClr val="000000"/>
              </a:buClr>
              <a:buSzPts val="2400"/>
              <a:buFont typeface="Helvetica Neue"/>
              <a:buNone/>
              <a:defRPr b="1" sz="2400">
                <a:latin typeface="Helvetica Neue"/>
                <a:ea typeface="Helvetica Neue"/>
                <a:cs typeface="Helvetica Neue"/>
                <a:sym typeface="Helvetica Neue"/>
              </a:defRPr>
            </a:lvl4pPr>
            <a:lvl5pPr indent="-228600" lvl="4" marL="2286000" algn="l">
              <a:lnSpc>
                <a:spcPct val="90000"/>
              </a:lnSpc>
              <a:spcBef>
                <a:spcPts val="1000"/>
              </a:spcBef>
              <a:spcAft>
                <a:spcPts val="0"/>
              </a:spcAft>
              <a:buClr>
                <a:srgbClr val="000000"/>
              </a:buClr>
              <a:buSzPts val="2400"/>
              <a:buFont typeface="Helvetica Neue"/>
              <a:buNone/>
              <a:defRPr b="1" sz="2400">
                <a:latin typeface="Helvetica Neue"/>
                <a:ea typeface="Helvetica Neue"/>
                <a:cs typeface="Helvetica Neue"/>
                <a:sym typeface="Helvetica Neue"/>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8" name="Google Shape;28;p6"/>
          <p:cNvSpPr txBox="1"/>
          <p:nvPr>
            <p:ph idx="2" type="body"/>
          </p:nvPr>
        </p:nvSpPr>
        <p:spPr>
          <a:xfrm>
            <a:off x="6172200" y="1681163"/>
            <a:ext cx="5183188" cy="823913"/>
          </a:xfrm>
          <a:prstGeom prst="rect">
            <a:avLst/>
          </a:prstGeom>
          <a:noFill/>
          <a:ln>
            <a:noFill/>
          </a:ln>
        </p:spPr>
        <p:txBody>
          <a:bodyPr anchorCtr="0" anchor="b" bIns="45700" lIns="45700" spcFirstLastPara="1" rIns="45700" wrap="square" tIns="45700">
            <a:no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9" name="Google Shape;29;p6"/>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0" name="Shape 30"/>
        <p:cNvGrpSpPr/>
        <p:nvPr/>
      </p:nvGrpSpPr>
      <p:grpSpPr>
        <a:xfrm>
          <a:off x="0" y="0"/>
          <a:ext cx="0" cy="0"/>
          <a:chOff x="0" y="0"/>
          <a:chExt cx="0" cy="0"/>
        </a:xfrm>
      </p:grpSpPr>
      <p:sp>
        <p:nvSpPr>
          <p:cNvPr id="31" name="Google Shape;31;p7"/>
          <p:cNvSpPr txBox="1"/>
          <p:nvPr>
            <p:ph type="title"/>
          </p:nvPr>
        </p:nvSpPr>
        <p:spPr>
          <a:xfrm>
            <a:off x="838200" y="365125"/>
            <a:ext cx="10515600" cy="1325563"/>
          </a:xfrm>
          <a:prstGeom prst="rect">
            <a:avLst/>
          </a:prstGeom>
          <a:noFill/>
          <a:ln>
            <a:noFill/>
          </a:ln>
        </p:spPr>
        <p:txBody>
          <a:bodyPr anchorCtr="0" anchor="ctr" bIns="45700" lIns="45700" spcFirstLastPara="1" rIns="45700" wrap="square" tIns="45700">
            <a:no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32" name="Google Shape;32;p7"/>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3" name="Shape 33"/>
        <p:cNvGrpSpPr/>
        <p:nvPr/>
      </p:nvGrpSpPr>
      <p:grpSpPr>
        <a:xfrm>
          <a:off x="0" y="0"/>
          <a:ext cx="0" cy="0"/>
          <a:chOff x="0" y="0"/>
          <a:chExt cx="0" cy="0"/>
        </a:xfrm>
      </p:grpSpPr>
      <p:sp>
        <p:nvSpPr>
          <p:cNvPr id="34" name="Google Shape;34;p8"/>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35" name="Shape 35"/>
        <p:cNvGrpSpPr/>
        <p:nvPr/>
      </p:nvGrpSpPr>
      <p:grpSpPr>
        <a:xfrm>
          <a:off x="0" y="0"/>
          <a:ext cx="0" cy="0"/>
          <a:chOff x="0" y="0"/>
          <a:chExt cx="0" cy="0"/>
        </a:xfrm>
      </p:grpSpPr>
      <p:sp>
        <p:nvSpPr>
          <p:cNvPr id="36" name="Google Shape;36;p9"/>
          <p:cNvSpPr txBox="1"/>
          <p:nvPr>
            <p:ph type="title"/>
          </p:nvPr>
        </p:nvSpPr>
        <p:spPr>
          <a:xfrm>
            <a:off x="839787" y="457200"/>
            <a:ext cx="3932239" cy="1600200"/>
          </a:xfrm>
          <a:prstGeom prst="rect">
            <a:avLst/>
          </a:prstGeom>
          <a:noFill/>
          <a:ln>
            <a:noFill/>
          </a:ln>
        </p:spPr>
        <p:txBody>
          <a:bodyPr anchorCtr="0" anchor="b" bIns="45700" lIns="45700" spcFirstLastPara="1" rIns="45700" wrap="square" tIns="45700">
            <a:noAutofit/>
          </a:bodyPr>
          <a:lstStyle>
            <a:lvl1pPr lvl="0" algn="l">
              <a:lnSpc>
                <a:spcPct val="90000"/>
              </a:lnSpc>
              <a:spcBef>
                <a:spcPts val="0"/>
              </a:spcBef>
              <a:spcAft>
                <a:spcPts val="0"/>
              </a:spcAft>
              <a:buClr>
                <a:srgbClr val="000000"/>
              </a:buClr>
              <a:buSzPts val="3200"/>
              <a:buFont typeface="Calibri"/>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37" name="Google Shape;37;p9"/>
          <p:cNvSpPr txBox="1"/>
          <p:nvPr>
            <p:ph idx="1" type="body"/>
          </p:nvPr>
        </p:nvSpPr>
        <p:spPr>
          <a:xfrm>
            <a:off x="5183187" y="987425"/>
            <a:ext cx="6172201" cy="4873625"/>
          </a:xfrm>
          <a:prstGeom prst="rect">
            <a:avLst/>
          </a:prstGeom>
          <a:noFill/>
          <a:ln>
            <a:noFill/>
          </a:ln>
        </p:spPr>
        <p:txBody>
          <a:bodyPr anchorCtr="0" anchor="t" bIns="45700" lIns="45700" spcFirstLastPara="1" rIns="45700" wrap="square" tIns="45700">
            <a:noAutofit/>
          </a:bodyPr>
          <a:lstStyle>
            <a:lvl1pPr indent="-431800" lvl="0" marL="457200" algn="l">
              <a:lnSpc>
                <a:spcPct val="90000"/>
              </a:lnSpc>
              <a:spcBef>
                <a:spcPts val="1000"/>
              </a:spcBef>
              <a:spcAft>
                <a:spcPts val="0"/>
              </a:spcAft>
              <a:buClr>
                <a:srgbClr val="000000"/>
              </a:buClr>
              <a:buSzPts val="3200"/>
              <a:buChar char="•"/>
              <a:defRPr sz="3200"/>
            </a:lvl1pPr>
            <a:lvl2pPr indent="-431800" lvl="1" marL="914400" algn="l">
              <a:lnSpc>
                <a:spcPct val="90000"/>
              </a:lnSpc>
              <a:spcBef>
                <a:spcPts val="1000"/>
              </a:spcBef>
              <a:spcAft>
                <a:spcPts val="0"/>
              </a:spcAft>
              <a:buClr>
                <a:srgbClr val="000000"/>
              </a:buClr>
              <a:buSzPts val="3200"/>
              <a:buChar char="•"/>
              <a:defRPr sz="3200"/>
            </a:lvl2pPr>
            <a:lvl3pPr indent="-431800" lvl="2" marL="1371600" algn="l">
              <a:lnSpc>
                <a:spcPct val="90000"/>
              </a:lnSpc>
              <a:spcBef>
                <a:spcPts val="1000"/>
              </a:spcBef>
              <a:spcAft>
                <a:spcPts val="0"/>
              </a:spcAft>
              <a:buClr>
                <a:srgbClr val="000000"/>
              </a:buClr>
              <a:buSzPts val="3200"/>
              <a:buChar char="•"/>
              <a:defRPr sz="3200"/>
            </a:lvl3pPr>
            <a:lvl4pPr indent="-431800" lvl="3" marL="1828800" algn="l">
              <a:lnSpc>
                <a:spcPct val="90000"/>
              </a:lnSpc>
              <a:spcBef>
                <a:spcPts val="1000"/>
              </a:spcBef>
              <a:spcAft>
                <a:spcPts val="0"/>
              </a:spcAft>
              <a:buClr>
                <a:srgbClr val="000000"/>
              </a:buClr>
              <a:buSzPts val="3200"/>
              <a:buChar char="•"/>
              <a:defRPr sz="3200"/>
            </a:lvl4pPr>
            <a:lvl5pPr indent="-431800" lvl="4" marL="2286000" algn="l">
              <a:lnSpc>
                <a:spcPct val="90000"/>
              </a:lnSpc>
              <a:spcBef>
                <a:spcPts val="1000"/>
              </a:spcBef>
              <a:spcAft>
                <a:spcPts val="0"/>
              </a:spcAft>
              <a:buClr>
                <a:srgbClr val="000000"/>
              </a:buClr>
              <a:buSzPts val="3200"/>
              <a:buChar char="•"/>
              <a:defRPr sz="32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38" name="Google Shape;38;p9"/>
          <p:cNvSpPr txBox="1"/>
          <p:nvPr>
            <p:ph idx="2" type="body"/>
          </p:nvPr>
        </p:nvSpPr>
        <p:spPr>
          <a:xfrm>
            <a:off x="839787" y="2057400"/>
            <a:ext cx="3932238" cy="3811588"/>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39" name="Google Shape;39;p9"/>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40" name="Shape 40"/>
        <p:cNvGrpSpPr/>
        <p:nvPr/>
      </p:nvGrpSpPr>
      <p:grpSpPr>
        <a:xfrm>
          <a:off x="0" y="0"/>
          <a:ext cx="0" cy="0"/>
          <a:chOff x="0" y="0"/>
          <a:chExt cx="0" cy="0"/>
        </a:xfrm>
      </p:grpSpPr>
      <p:sp>
        <p:nvSpPr>
          <p:cNvPr id="41" name="Google Shape;41;p10"/>
          <p:cNvSpPr txBox="1"/>
          <p:nvPr>
            <p:ph type="title"/>
          </p:nvPr>
        </p:nvSpPr>
        <p:spPr>
          <a:xfrm>
            <a:off x="839787" y="457200"/>
            <a:ext cx="3932239" cy="1600200"/>
          </a:xfrm>
          <a:prstGeom prst="rect">
            <a:avLst/>
          </a:prstGeom>
          <a:noFill/>
          <a:ln>
            <a:noFill/>
          </a:ln>
        </p:spPr>
        <p:txBody>
          <a:bodyPr anchorCtr="0" anchor="b" bIns="45700" lIns="45700" spcFirstLastPara="1" rIns="45700" wrap="square" tIns="45700">
            <a:noAutofit/>
          </a:bodyPr>
          <a:lstStyle>
            <a:lvl1pPr lvl="0" algn="l">
              <a:lnSpc>
                <a:spcPct val="90000"/>
              </a:lnSpc>
              <a:spcBef>
                <a:spcPts val="0"/>
              </a:spcBef>
              <a:spcAft>
                <a:spcPts val="0"/>
              </a:spcAft>
              <a:buClr>
                <a:srgbClr val="000000"/>
              </a:buClr>
              <a:buSzPts val="3200"/>
              <a:buFont typeface="Calibri"/>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42" name="Google Shape;42;p10"/>
          <p:cNvSpPr/>
          <p:nvPr>
            <p:ph idx="2" type="pic"/>
          </p:nvPr>
        </p:nvSpPr>
        <p:spPr>
          <a:xfrm>
            <a:off x="5183187" y="987425"/>
            <a:ext cx="6172201"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1pPr>
            <a:lvl2pPr lvl="1"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2pPr>
            <a:lvl3pPr lvl="2"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3pPr>
            <a:lvl4pPr lvl="3"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4pPr>
            <a:lvl5pPr lvl="4"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5pPr>
            <a:lvl6pPr lvl="5"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lvl="6"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lvl="7"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lvl="8"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43" name="Google Shape;43;p10"/>
          <p:cNvSpPr txBox="1"/>
          <p:nvPr>
            <p:ph idx="1" type="body"/>
          </p:nvPr>
        </p:nvSpPr>
        <p:spPr>
          <a:xfrm>
            <a:off x="839787" y="2057400"/>
            <a:ext cx="3932239" cy="3811588"/>
          </a:xfrm>
          <a:prstGeom prst="rect">
            <a:avLst/>
          </a:prstGeom>
          <a:noFill/>
          <a:ln>
            <a:noFill/>
          </a:ln>
        </p:spPr>
        <p:txBody>
          <a:bodyPr anchorCtr="0" anchor="t" bIns="45700" lIns="45700" spcFirstLastPara="1" rIns="45700" wrap="square" tIns="45700">
            <a:noAutofit/>
          </a:bodyPr>
          <a:lstStyle>
            <a:lvl1pPr indent="-228600" lvl="0" marL="457200" algn="l">
              <a:lnSpc>
                <a:spcPct val="90000"/>
              </a:lnSpc>
              <a:spcBef>
                <a:spcPts val="1000"/>
              </a:spcBef>
              <a:spcAft>
                <a:spcPts val="0"/>
              </a:spcAft>
              <a:buClr>
                <a:srgbClr val="000000"/>
              </a:buClr>
              <a:buSzPts val="1600"/>
              <a:buFont typeface="Calibri"/>
              <a:buNone/>
              <a:defRPr sz="1600"/>
            </a:lvl1pPr>
            <a:lvl2pPr indent="-228600" lvl="1" marL="914400" algn="l">
              <a:lnSpc>
                <a:spcPct val="90000"/>
              </a:lnSpc>
              <a:spcBef>
                <a:spcPts val="1000"/>
              </a:spcBef>
              <a:spcAft>
                <a:spcPts val="0"/>
              </a:spcAft>
              <a:buClr>
                <a:srgbClr val="000000"/>
              </a:buClr>
              <a:buSzPts val="1600"/>
              <a:buFont typeface="Calibri"/>
              <a:buNone/>
              <a:defRPr sz="1600"/>
            </a:lvl2pPr>
            <a:lvl3pPr indent="-228600" lvl="2" marL="1371600" algn="l">
              <a:lnSpc>
                <a:spcPct val="90000"/>
              </a:lnSpc>
              <a:spcBef>
                <a:spcPts val="1000"/>
              </a:spcBef>
              <a:spcAft>
                <a:spcPts val="0"/>
              </a:spcAft>
              <a:buClr>
                <a:srgbClr val="000000"/>
              </a:buClr>
              <a:buSzPts val="1600"/>
              <a:buFont typeface="Calibri"/>
              <a:buNone/>
              <a:defRPr sz="1600"/>
            </a:lvl3pPr>
            <a:lvl4pPr indent="-228600" lvl="3" marL="1828800" algn="l">
              <a:lnSpc>
                <a:spcPct val="90000"/>
              </a:lnSpc>
              <a:spcBef>
                <a:spcPts val="1000"/>
              </a:spcBef>
              <a:spcAft>
                <a:spcPts val="0"/>
              </a:spcAft>
              <a:buClr>
                <a:srgbClr val="000000"/>
              </a:buClr>
              <a:buSzPts val="1600"/>
              <a:buFont typeface="Calibri"/>
              <a:buNone/>
              <a:defRPr sz="1600"/>
            </a:lvl4pPr>
            <a:lvl5pPr indent="-228600" lvl="4" marL="2286000" algn="l">
              <a:lnSpc>
                <a:spcPct val="90000"/>
              </a:lnSpc>
              <a:spcBef>
                <a:spcPts val="1000"/>
              </a:spcBef>
              <a:spcAft>
                <a:spcPts val="0"/>
              </a:spcAft>
              <a:buClr>
                <a:srgbClr val="000000"/>
              </a:buClr>
              <a:buSzPts val="1600"/>
              <a:buFont typeface="Calibri"/>
              <a:buNone/>
              <a:defRPr sz="16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44" name="Google Shape;44;p10"/>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45700" spcFirstLastPara="1" rIns="45700" wrap="square" tIns="45700">
            <a:noAutofit/>
          </a:bodyPr>
          <a:lstStyle>
            <a:lvl1pPr lvl="0"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1pPr>
            <a:lvl2pPr lvl="1"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45700" spcFirstLastPara="1" rIns="45700" wrap="square" tIns="45700">
            <a:noAutofit/>
          </a:bodyPr>
          <a:lstStyle>
            <a:lvl1pPr indent="-406400" lvl="0" marL="457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1pPr>
            <a:lvl2pPr indent="-406400" lvl="1" marL="914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2pPr>
            <a:lvl3pPr indent="-406400" lvl="2" marL="1371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3pPr>
            <a:lvl4pPr indent="-406400" lvl="3" marL="1828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4pPr>
            <a:lvl5pPr indent="-406400" lvl="4" marL="22860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8" name="Google Shape;8;p1"/>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 Id="rId3" Type="http://schemas.openxmlformats.org/officeDocument/2006/relationships/hyperlink" Target="https://swift.org/" TargetMode="External"/><Relationship Id="rId4" Type="http://schemas.openxmlformats.org/officeDocument/2006/relationships/hyperlink" Target="https://www.packtpub.com/product/mastering-swift/9781784392154" TargetMode="Externa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 Id="rId3" Type="http://schemas.openxmlformats.org/officeDocument/2006/relationships/hyperlink" Target="https://swift.org/" TargetMode="External"/><Relationship Id="rId4" Type="http://schemas.openxmlformats.org/officeDocument/2006/relationships/hyperlink" Target="https://www.packtpub.com/product/mastering-swift/9781784392154"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0.jpg"/><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2.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6.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8.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0.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6.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19.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2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15.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17.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28.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27.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23.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25.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24.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29.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1"/>
          <p:cNvSpPr/>
          <p:nvPr/>
        </p:nvSpPr>
        <p:spPr>
          <a:xfrm>
            <a:off x="120649" y="138112"/>
            <a:ext cx="11904665" cy="1863726"/>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cxnSp>
        <p:nvCxnSpPr>
          <p:cNvPr id="50" name="Google Shape;50;p11"/>
          <p:cNvCxnSpPr/>
          <p:nvPr/>
        </p:nvCxnSpPr>
        <p:spPr>
          <a:xfrm>
            <a:off x="3219450" y="2278063"/>
            <a:ext cx="5797550" cy="1"/>
          </a:xfrm>
          <a:prstGeom prst="straightConnector1">
            <a:avLst/>
          </a:prstGeom>
          <a:noFill/>
          <a:ln cap="flat" cmpd="sng" w="9525">
            <a:solidFill>
              <a:srgbClr val="BFBFBF"/>
            </a:solidFill>
            <a:prstDash val="solid"/>
            <a:miter lim="8000"/>
            <a:headEnd len="sm" w="sm" type="none"/>
            <a:tailEnd len="sm" w="sm" type="none"/>
          </a:ln>
        </p:spPr>
      </p:cxnSp>
      <p:sp>
        <p:nvSpPr>
          <p:cNvPr id="51" name="Google Shape;51;p11"/>
          <p:cNvSpPr txBox="1"/>
          <p:nvPr/>
        </p:nvSpPr>
        <p:spPr>
          <a:xfrm>
            <a:off x="1815783" y="2552700"/>
            <a:ext cx="8514397" cy="4193913"/>
          </a:xfrm>
          <a:prstGeom prst="rect">
            <a:avLst/>
          </a:prstGeom>
          <a:noFill/>
          <a:ln>
            <a:noFill/>
          </a:ln>
        </p:spPr>
        <p:txBody>
          <a:bodyPr anchorCtr="0" anchor="t" bIns="45700" lIns="45700" spcFirstLastPara="1" rIns="45700" wrap="square" tIns="45700">
            <a:noAutofit/>
          </a:bodyPr>
          <a:lstStyle/>
          <a:p>
            <a:pPr indent="12700" lvl="0" marL="0" marR="0" rtl="0" algn="ctr">
              <a:lnSpc>
                <a:spcPct val="150000"/>
              </a:lnSpc>
              <a:spcBef>
                <a:spcPts val="0"/>
              </a:spcBef>
              <a:spcAft>
                <a:spcPts val="0"/>
              </a:spcAft>
              <a:buClr>
                <a:srgbClr val="000000"/>
              </a:buClr>
              <a:buSzPts val="4000"/>
              <a:buFont typeface="Helvetica Neue"/>
              <a:buNone/>
            </a:pPr>
            <a:r>
              <a:rPr b="1" i="0" lang="en-US" sz="4000" u="none" cap="none" strike="noStrike">
                <a:solidFill>
                  <a:srgbClr val="000000"/>
                </a:solidFill>
                <a:latin typeface="Helvetica Neue"/>
                <a:ea typeface="Helvetica Neue"/>
                <a:cs typeface="Helvetica Neue"/>
                <a:sym typeface="Helvetica Neue"/>
              </a:rPr>
              <a:t>Subject: </a:t>
            </a:r>
            <a:r>
              <a:rPr b="1" lang="en-US" sz="4000">
                <a:latin typeface="Helvetica Neue"/>
                <a:ea typeface="Helvetica Neue"/>
                <a:cs typeface="Helvetica Neue"/>
                <a:sym typeface="Helvetica Neue"/>
              </a:rPr>
              <a:t>FUNDAMENTALS Of</a:t>
            </a:r>
            <a:r>
              <a:rPr b="1" i="0" lang="en-US" sz="4000" u="none" cap="none" strike="noStrike">
                <a:solidFill>
                  <a:srgbClr val="000000"/>
                </a:solidFill>
                <a:latin typeface="Helvetica Neue"/>
                <a:ea typeface="Helvetica Neue"/>
                <a:cs typeface="Helvetica Neue"/>
                <a:sym typeface="Helvetica Neue"/>
              </a:rPr>
              <a:t> iOS APPLICATION DEVELOPMENT </a:t>
            </a:r>
            <a:r>
              <a:rPr b="1" lang="en-US" sz="4000">
                <a:latin typeface="Helvetica Neue"/>
                <a:ea typeface="Helvetica Neue"/>
                <a:cs typeface="Helvetica Neue"/>
                <a:sym typeface="Helvetica Neue"/>
              </a:rPr>
              <a:t>WITH</a:t>
            </a:r>
            <a:r>
              <a:rPr b="1" i="0" lang="en-US" sz="4000" u="none" cap="none" strike="noStrike">
                <a:solidFill>
                  <a:srgbClr val="000000"/>
                </a:solidFill>
                <a:latin typeface="Helvetica Neue"/>
                <a:ea typeface="Helvetica Neue"/>
                <a:cs typeface="Helvetica Neue"/>
                <a:sym typeface="Helvetica Neue"/>
              </a:rPr>
              <a:t> SWIFT </a:t>
            </a:r>
            <a:endParaRPr/>
          </a:p>
          <a:p>
            <a:pPr indent="12700" lvl="0" marL="0" marR="0" rtl="0" algn="ctr">
              <a:lnSpc>
                <a:spcPct val="150000"/>
              </a:lnSpc>
              <a:spcBef>
                <a:spcPts val="0"/>
              </a:spcBef>
              <a:spcAft>
                <a:spcPts val="0"/>
              </a:spcAft>
              <a:buClr>
                <a:srgbClr val="000000"/>
              </a:buClr>
              <a:buSzPts val="1800"/>
              <a:buFont typeface="Helvetica Neue"/>
              <a:buNone/>
            </a:pPr>
            <a:r>
              <a:rPr b="1" i="0" lang="en-US" sz="1800" u="none" cap="none" strike="noStrike">
                <a:solidFill>
                  <a:srgbClr val="000000"/>
                </a:solidFill>
                <a:latin typeface="Helvetica Neue"/>
                <a:ea typeface="Helvetica Neue"/>
                <a:cs typeface="Helvetica Neue"/>
                <a:sym typeface="Helvetica Neue"/>
              </a:rPr>
              <a:t>Module Number -</a:t>
            </a:r>
            <a:r>
              <a:rPr b="1" lang="en-US" sz="1800">
                <a:latin typeface="Helvetica Neue"/>
                <a:ea typeface="Helvetica Neue"/>
                <a:cs typeface="Helvetica Neue"/>
                <a:sym typeface="Helvetica Neue"/>
              </a:rPr>
              <a:t> </a:t>
            </a:r>
            <a:r>
              <a:rPr b="1" i="0" lang="en-US" sz="1800" u="none" cap="none" strike="noStrike">
                <a:solidFill>
                  <a:srgbClr val="000000"/>
                </a:solidFill>
                <a:latin typeface="Helvetica Neue"/>
                <a:ea typeface="Helvetica Neue"/>
                <a:cs typeface="Helvetica Neue"/>
                <a:sym typeface="Helvetica Neue"/>
              </a:rPr>
              <a:t>1</a:t>
            </a:r>
            <a:endParaRPr/>
          </a:p>
          <a:p>
            <a:pPr indent="12700" lvl="0" marL="0" marR="0" rtl="0" algn="ctr">
              <a:lnSpc>
                <a:spcPct val="150000"/>
              </a:lnSpc>
              <a:spcBef>
                <a:spcPts val="0"/>
              </a:spcBef>
              <a:spcAft>
                <a:spcPts val="0"/>
              </a:spcAft>
              <a:buClr>
                <a:srgbClr val="000000"/>
              </a:buClr>
              <a:buSzPts val="2800"/>
              <a:buFont typeface="Helvetica Neue"/>
              <a:buNone/>
            </a:pPr>
            <a:r>
              <a:rPr b="1" i="0" lang="en-US" sz="2800" u="none" cap="none" strike="noStrike">
                <a:solidFill>
                  <a:srgbClr val="000000"/>
                </a:solidFill>
                <a:latin typeface="Helvetica Neue"/>
                <a:ea typeface="Helvetica Neue"/>
                <a:cs typeface="Helvetica Neue"/>
                <a:sym typeface="Helvetica Neue"/>
              </a:rPr>
              <a:t>Module Name: Swift </a:t>
            </a:r>
            <a:r>
              <a:rPr b="1" lang="en-US" sz="2800">
                <a:latin typeface="Helvetica Neue"/>
                <a:ea typeface="Helvetica Neue"/>
                <a:cs typeface="Helvetica Neue"/>
                <a:sym typeface="Helvetica Neue"/>
              </a:rPr>
              <a:t>Explorations</a:t>
            </a:r>
            <a:endParaRPr/>
          </a:p>
          <a:p>
            <a:pPr indent="12700" lvl="0" marL="0" marR="0" rtl="0" algn="ctr">
              <a:lnSpc>
                <a:spcPct val="150000"/>
              </a:lnSpc>
              <a:spcBef>
                <a:spcPts val="0"/>
              </a:spcBef>
              <a:spcAft>
                <a:spcPts val="0"/>
              </a:spcAft>
              <a:buClr>
                <a:srgbClr val="000000"/>
              </a:buClr>
              <a:buSzPts val="2800"/>
              <a:buFont typeface="Helvetica Neue"/>
              <a:buNone/>
            </a:pPr>
            <a:r>
              <a:t/>
            </a:r>
            <a:endParaRPr b="1" i="0" sz="2800" u="none" cap="none" strike="noStrike">
              <a:solidFill>
                <a:srgbClr val="000000"/>
              </a:solidFill>
              <a:latin typeface="Helvetica Neue"/>
              <a:ea typeface="Helvetica Neue"/>
              <a:cs typeface="Helvetica Neue"/>
              <a:sym typeface="Helvetica Neue"/>
            </a:endParaRPr>
          </a:p>
        </p:txBody>
      </p:sp>
      <p:pic>
        <p:nvPicPr>
          <p:cNvPr descr="Picture 14" id="52" name="Google Shape;52;p11"/>
          <p:cNvPicPr preferRelativeResize="0"/>
          <p:nvPr/>
        </p:nvPicPr>
        <p:blipFill rotWithShape="1">
          <a:blip r:embed="rId3">
            <a:alphaModFix/>
          </a:blip>
          <a:srcRect b="0" l="0" r="0" t="0"/>
          <a:stretch/>
        </p:blipFill>
        <p:spPr>
          <a:xfrm>
            <a:off x="4432300" y="512762"/>
            <a:ext cx="3419475" cy="146208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838200" y="1010655"/>
            <a:ext cx="10515600" cy="9624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b="1" lang="en-US" sz="3000">
                <a:latin typeface="Times New Roman"/>
                <a:ea typeface="Times New Roman"/>
                <a:cs typeface="Times New Roman"/>
                <a:sym typeface="Times New Roman"/>
              </a:rPr>
              <a:t>INTERNET CONNECTIVITY</a:t>
            </a:r>
            <a:endParaRPr b="1" sz="3000">
              <a:latin typeface="Times New Roman"/>
              <a:ea typeface="Times New Roman"/>
              <a:cs typeface="Times New Roman"/>
              <a:sym typeface="Times New Roman"/>
            </a:endParaRPr>
          </a:p>
        </p:txBody>
      </p:sp>
      <p:pic>
        <p:nvPicPr>
          <p:cNvPr descr="Picture 5" id="118" name="Google Shape;118;p20"/>
          <p:cNvPicPr preferRelativeResize="0"/>
          <p:nvPr/>
        </p:nvPicPr>
        <p:blipFill rotWithShape="1">
          <a:blip r:embed="rId3">
            <a:alphaModFix/>
          </a:blip>
          <a:srcRect b="0" l="0" r="0" t="0"/>
          <a:stretch/>
        </p:blipFill>
        <p:spPr>
          <a:xfrm>
            <a:off x="4738975" y="1928351"/>
            <a:ext cx="2714050" cy="4563500"/>
          </a:xfrm>
          <a:prstGeom prst="rect">
            <a:avLst/>
          </a:prstGeom>
          <a:noFill/>
          <a:ln>
            <a:noFill/>
          </a:ln>
        </p:spPr>
      </p:pic>
      <p:sp>
        <p:nvSpPr>
          <p:cNvPr id="119" name="Google Shape;119;p20"/>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
        <p:nvSpPr>
          <p:cNvPr id="120" name="Google Shape;120;p20"/>
          <p:cNvSpPr txBox="1"/>
          <p:nvPr/>
        </p:nvSpPr>
        <p:spPr>
          <a:xfrm>
            <a:off x="838200" y="2909957"/>
            <a:ext cx="3208200" cy="18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a:latin typeface="Times New Roman"/>
                <a:ea typeface="Times New Roman"/>
                <a:cs typeface="Times New Roman"/>
                <a:sym typeface="Times New Roman"/>
              </a:rPr>
              <a:t>Safari Browser</a:t>
            </a:r>
            <a:endParaRPr b="1" sz="3000">
              <a:latin typeface="Times New Roman"/>
              <a:ea typeface="Times New Roman"/>
              <a:cs typeface="Times New Roman"/>
              <a:sym typeface="Times New Roman"/>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110"/>
          <p:cNvSpPr txBox="1"/>
          <p:nvPr>
            <p:ph idx="1" type="body"/>
          </p:nvPr>
        </p:nvSpPr>
        <p:spPr>
          <a:xfrm>
            <a:off x="838200" y="1096173"/>
            <a:ext cx="10515600" cy="5298300"/>
          </a:xfrm>
          <a:prstGeom prst="rect">
            <a:avLst/>
          </a:prstGeom>
        </p:spPr>
        <p:txBody>
          <a:bodyPr anchorCtr="0" anchor="t" bIns="45700" lIns="45700" spcFirstLastPara="1" rIns="45700" wrap="square" tIns="45700">
            <a:noAutofit/>
          </a:bodyPr>
          <a:lstStyle/>
          <a:p>
            <a:pPr indent="0" lvl="0" marL="0" rtl="0" algn="just">
              <a:spcBef>
                <a:spcPts val="1000"/>
              </a:spcBef>
              <a:spcAft>
                <a:spcPts val="0"/>
              </a:spcAft>
              <a:buNone/>
            </a:pPr>
            <a:r>
              <a:rPr b="1" lang="en-US" sz="2500">
                <a:latin typeface="Times New Roman"/>
                <a:ea typeface="Times New Roman"/>
                <a:cs typeface="Times New Roman"/>
                <a:sym typeface="Times New Roman"/>
              </a:rPr>
              <a:t>4. The switch statement</a:t>
            </a:r>
            <a:endParaRPr b="1" sz="2500">
              <a:latin typeface="Times New Roman"/>
              <a:ea typeface="Times New Roman"/>
              <a:cs typeface="Times New Roman"/>
              <a:sym typeface="Times New Roman"/>
            </a:endParaRPr>
          </a:p>
          <a:p>
            <a:pPr indent="0" lvl="0" marL="0" rtl="0" algn="just">
              <a:spcBef>
                <a:spcPts val="1000"/>
              </a:spcBef>
              <a:spcAft>
                <a:spcPts val="0"/>
              </a:spcAft>
              <a:buNone/>
            </a:pPr>
            <a:r>
              <a:rPr lang="en-US" sz="2000">
                <a:latin typeface="Times New Roman"/>
                <a:ea typeface="Times New Roman"/>
                <a:cs typeface="Times New Roman"/>
                <a:sym typeface="Times New Roman"/>
              </a:rPr>
              <a:t>The switch statement takes a value, compares it to several possible matches, and executes the appropriate block of code based on the first successful match. The switch statement is an alternative to using multiple else if statements when there could be several possible matches. The switch statement takes the following format:</a:t>
            </a:r>
            <a:endParaRPr sz="2000">
              <a:latin typeface="Times New Roman"/>
              <a:ea typeface="Times New Roman"/>
              <a:cs typeface="Times New Roman"/>
              <a:sym typeface="Times New Roman"/>
            </a:endParaRPr>
          </a:p>
          <a:p>
            <a:pPr indent="0" lvl="0" marL="0" rtl="0" algn="just">
              <a:spcBef>
                <a:spcPts val="1000"/>
              </a:spcBef>
              <a:spcAft>
                <a:spcPts val="0"/>
              </a:spcAft>
              <a:buNone/>
            </a:pPr>
            <a:r>
              <a:rPr b="1" lang="en-US" sz="2000">
                <a:latin typeface="Times New Roman"/>
                <a:ea typeface="Times New Roman"/>
                <a:cs typeface="Times New Roman"/>
                <a:sym typeface="Times New Roman"/>
              </a:rPr>
              <a:t>switch value {</a:t>
            </a:r>
            <a:endParaRPr b="1" sz="2000">
              <a:latin typeface="Times New Roman"/>
              <a:ea typeface="Times New Roman"/>
              <a:cs typeface="Times New Roman"/>
              <a:sym typeface="Times New Roman"/>
            </a:endParaRPr>
          </a:p>
          <a:p>
            <a:pPr indent="0" lvl="0" marL="0" rtl="0" algn="just">
              <a:spcBef>
                <a:spcPts val="1000"/>
              </a:spcBef>
              <a:spcAft>
                <a:spcPts val="0"/>
              </a:spcAft>
              <a:buNone/>
            </a:pPr>
            <a:r>
              <a:rPr b="1" lang="en-US" sz="2000">
                <a:latin typeface="Times New Roman"/>
                <a:ea typeface="Times New Roman"/>
                <a:cs typeface="Times New Roman"/>
                <a:sym typeface="Times New Roman"/>
              </a:rPr>
              <a:t> case match1:</a:t>
            </a:r>
            <a:endParaRPr b="1" sz="2000">
              <a:latin typeface="Times New Roman"/>
              <a:ea typeface="Times New Roman"/>
              <a:cs typeface="Times New Roman"/>
              <a:sym typeface="Times New Roman"/>
            </a:endParaRPr>
          </a:p>
          <a:p>
            <a:pPr indent="0" lvl="0" marL="0" rtl="0" algn="just">
              <a:spcBef>
                <a:spcPts val="1000"/>
              </a:spcBef>
              <a:spcAft>
                <a:spcPts val="0"/>
              </a:spcAft>
              <a:buNone/>
            </a:pPr>
            <a:r>
              <a:rPr b="1" lang="en-US" sz="2000">
                <a:latin typeface="Times New Roman"/>
                <a:ea typeface="Times New Roman"/>
                <a:cs typeface="Times New Roman"/>
                <a:sym typeface="Times New Roman"/>
              </a:rPr>
              <a:t> block of code</a:t>
            </a:r>
            <a:endParaRPr b="1" sz="2000">
              <a:latin typeface="Times New Roman"/>
              <a:ea typeface="Times New Roman"/>
              <a:cs typeface="Times New Roman"/>
              <a:sym typeface="Times New Roman"/>
            </a:endParaRPr>
          </a:p>
          <a:p>
            <a:pPr indent="0" lvl="0" marL="0" rtl="0" algn="just">
              <a:spcBef>
                <a:spcPts val="1000"/>
              </a:spcBef>
              <a:spcAft>
                <a:spcPts val="0"/>
              </a:spcAft>
              <a:buNone/>
            </a:pPr>
            <a:r>
              <a:rPr b="1" lang="en-US" sz="2000">
                <a:latin typeface="Times New Roman"/>
                <a:ea typeface="Times New Roman"/>
                <a:cs typeface="Times New Roman"/>
                <a:sym typeface="Times New Roman"/>
              </a:rPr>
              <a:t> case match2:</a:t>
            </a:r>
            <a:endParaRPr b="1" sz="2000">
              <a:latin typeface="Times New Roman"/>
              <a:ea typeface="Times New Roman"/>
              <a:cs typeface="Times New Roman"/>
              <a:sym typeface="Times New Roman"/>
            </a:endParaRPr>
          </a:p>
          <a:p>
            <a:pPr indent="0" lvl="0" marL="0" rtl="0" algn="just">
              <a:spcBef>
                <a:spcPts val="1000"/>
              </a:spcBef>
              <a:spcAft>
                <a:spcPts val="0"/>
              </a:spcAft>
              <a:buNone/>
            </a:pPr>
            <a:r>
              <a:rPr b="1" lang="en-US" sz="2000">
                <a:latin typeface="Times New Roman"/>
                <a:ea typeface="Times New Roman"/>
                <a:cs typeface="Times New Roman"/>
                <a:sym typeface="Times New Roman"/>
              </a:rPr>
              <a:t> block of code</a:t>
            </a:r>
            <a:endParaRPr b="1" sz="2000">
              <a:latin typeface="Times New Roman"/>
              <a:ea typeface="Times New Roman"/>
              <a:cs typeface="Times New Roman"/>
              <a:sym typeface="Times New Roman"/>
            </a:endParaRPr>
          </a:p>
          <a:p>
            <a:pPr indent="0" lvl="0" marL="0" rtl="0" algn="just">
              <a:spcBef>
                <a:spcPts val="1000"/>
              </a:spcBef>
              <a:spcAft>
                <a:spcPts val="0"/>
              </a:spcAft>
              <a:buNone/>
            </a:pPr>
            <a:r>
              <a:rPr b="1" lang="en-US" sz="2000">
                <a:latin typeface="Times New Roman"/>
                <a:ea typeface="Times New Roman"/>
                <a:cs typeface="Times New Roman"/>
                <a:sym typeface="Times New Roman"/>
              </a:rPr>
              <a:t> //as many cases as needed</a:t>
            </a:r>
            <a:endParaRPr b="1" sz="2000">
              <a:latin typeface="Times New Roman"/>
              <a:ea typeface="Times New Roman"/>
              <a:cs typeface="Times New Roman"/>
              <a:sym typeface="Times New Roman"/>
            </a:endParaRPr>
          </a:p>
          <a:p>
            <a:pPr indent="0" lvl="0" marL="0" rtl="0" algn="just">
              <a:spcBef>
                <a:spcPts val="1000"/>
              </a:spcBef>
              <a:spcAft>
                <a:spcPts val="0"/>
              </a:spcAft>
              <a:buNone/>
            </a:pPr>
            <a:r>
              <a:rPr b="1" lang="en-US" sz="2000">
                <a:latin typeface="Times New Roman"/>
                <a:ea typeface="Times New Roman"/>
                <a:cs typeface="Times New Roman"/>
                <a:sym typeface="Times New Roman"/>
              </a:rPr>
              <a:t> default:</a:t>
            </a:r>
            <a:endParaRPr b="1" sz="2000">
              <a:latin typeface="Times New Roman"/>
              <a:ea typeface="Times New Roman"/>
              <a:cs typeface="Times New Roman"/>
              <a:sym typeface="Times New Roman"/>
            </a:endParaRPr>
          </a:p>
          <a:p>
            <a:pPr indent="0" lvl="0" marL="0" rtl="0" algn="just">
              <a:spcBef>
                <a:spcPts val="1000"/>
              </a:spcBef>
              <a:spcAft>
                <a:spcPts val="0"/>
              </a:spcAft>
              <a:buNone/>
            </a:pPr>
            <a:r>
              <a:rPr b="1" lang="en-US" sz="2000">
                <a:latin typeface="Times New Roman"/>
                <a:ea typeface="Times New Roman"/>
                <a:cs typeface="Times New Roman"/>
                <a:sym typeface="Times New Roman"/>
              </a:rPr>
              <a:t> block of code</a:t>
            </a:r>
            <a:endParaRPr b="1" sz="2000">
              <a:latin typeface="Times New Roman"/>
              <a:ea typeface="Times New Roman"/>
              <a:cs typeface="Times New Roman"/>
              <a:sym typeface="Times New Roman"/>
            </a:endParaRPr>
          </a:p>
          <a:p>
            <a:pPr indent="0" lvl="0" marL="0" rtl="0" algn="just">
              <a:spcBef>
                <a:spcPts val="1000"/>
              </a:spcBef>
              <a:spcAft>
                <a:spcPts val="0"/>
              </a:spcAft>
              <a:buNone/>
            </a:pPr>
            <a:r>
              <a:rPr b="1" lang="en-US" sz="2000">
                <a:latin typeface="Times New Roman"/>
                <a:ea typeface="Times New Roman"/>
                <a:cs typeface="Times New Roman"/>
                <a:sym typeface="Times New Roman"/>
              </a:rPr>
              <a:t>}</a:t>
            </a:r>
            <a:endParaRPr b="1" sz="2000">
              <a:latin typeface="Times New Roman"/>
              <a:ea typeface="Times New Roman"/>
              <a:cs typeface="Times New Roman"/>
              <a:sym typeface="Times New Roman"/>
            </a:endParaRPr>
          </a:p>
        </p:txBody>
      </p:sp>
      <p:sp>
        <p:nvSpPr>
          <p:cNvPr id="720" name="Google Shape;720;p110"/>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111"/>
          <p:cNvSpPr txBox="1"/>
          <p:nvPr>
            <p:ph idx="1" type="body"/>
          </p:nvPr>
        </p:nvSpPr>
        <p:spPr>
          <a:xfrm>
            <a:off x="838200" y="1072124"/>
            <a:ext cx="10515600" cy="5274000"/>
          </a:xfrm>
          <a:prstGeom prst="rect">
            <a:avLst/>
          </a:prstGeom>
        </p:spPr>
        <p:txBody>
          <a:bodyPr anchorCtr="0" anchor="t" bIns="45700" lIns="45700" spcFirstLastPara="1" rIns="45700" wrap="square" tIns="45700">
            <a:noAutofit/>
          </a:bodyPr>
          <a:lstStyle/>
          <a:p>
            <a:pPr indent="0" lvl="0" marL="0" rtl="0" algn="l">
              <a:spcBef>
                <a:spcPts val="1000"/>
              </a:spcBef>
              <a:spcAft>
                <a:spcPts val="0"/>
              </a:spcAft>
              <a:buNone/>
            </a:pPr>
            <a:r>
              <a:rPr lang="en-US" sz="1600">
                <a:latin typeface="Times New Roman"/>
                <a:ea typeface="Times New Roman"/>
                <a:cs typeface="Times New Roman"/>
                <a:sym typeface="Times New Roman"/>
              </a:rPr>
              <a:t>Unlike most other languages, in Swift, the switch statement , does not fall through to the next case statement; therefore, we do not need to use a break statement to prevent this fall through. This is another safety feature that has been built into Swift, as one of the most common programming mistakes regarding the switch statement made by beginner programmers is to forget the break statement at the end of the case statement. Let's take a</a:t>
            </a:r>
            <a:endParaRPr sz="1600">
              <a:latin typeface="Times New Roman"/>
              <a:ea typeface="Times New Roman"/>
              <a:cs typeface="Times New Roman"/>
              <a:sym typeface="Times New Roman"/>
            </a:endParaRPr>
          </a:p>
          <a:p>
            <a:pPr indent="0" lvl="0" marL="0" rtl="0" algn="l">
              <a:spcBef>
                <a:spcPts val="1000"/>
              </a:spcBef>
              <a:spcAft>
                <a:spcPts val="0"/>
              </a:spcAft>
              <a:buNone/>
            </a:pPr>
            <a:r>
              <a:rPr lang="en-US" sz="1600">
                <a:latin typeface="Times New Roman"/>
                <a:ea typeface="Times New Roman"/>
                <a:cs typeface="Times New Roman"/>
                <a:sym typeface="Times New Roman"/>
              </a:rPr>
              <a:t>look at how to use the switch statement:</a:t>
            </a:r>
            <a:endParaRPr sz="1600">
              <a:latin typeface="Times New Roman"/>
              <a:ea typeface="Times New Roman"/>
              <a:cs typeface="Times New Roman"/>
              <a:sym typeface="Times New Roman"/>
            </a:endParaRPr>
          </a:p>
          <a:p>
            <a:pPr indent="0" lvl="0" marL="0" rtl="0" algn="l">
              <a:spcBef>
                <a:spcPts val="1000"/>
              </a:spcBef>
              <a:spcAft>
                <a:spcPts val="0"/>
              </a:spcAft>
              <a:buNone/>
            </a:pPr>
            <a:r>
              <a:rPr b="1" lang="en-US" sz="1600">
                <a:latin typeface="Times New Roman"/>
                <a:ea typeface="Times New Roman"/>
                <a:cs typeface="Times New Roman"/>
                <a:sym typeface="Times New Roman"/>
              </a:rPr>
              <a:t>var speed = 300000000</a:t>
            </a:r>
            <a:endParaRPr b="1" sz="1600">
              <a:latin typeface="Times New Roman"/>
              <a:ea typeface="Times New Roman"/>
              <a:cs typeface="Times New Roman"/>
              <a:sym typeface="Times New Roman"/>
            </a:endParaRPr>
          </a:p>
          <a:p>
            <a:pPr indent="0" lvl="0" marL="0" rtl="0" algn="l">
              <a:spcBef>
                <a:spcPts val="1000"/>
              </a:spcBef>
              <a:spcAft>
                <a:spcPts val="0"/>
              </a:spcAft>
              <a:buNone/>
            </a:pPr>
            <a:r>
              <a:rPr b="1" lang="en-US" sz="1600">
                <a:latin typeface="Times New Roman"/>
                <a:ea typeface="Times New Roman"/>
                <a:cs typeface="Times New Roman"/>
                <a:sym typeface="Times New Roman"/>
              </a:rPr>
              <a:t>switch speed {</a:t>
            </a:r>
            <a:endParaRPr b="1" sz="1600">
              <a:latin typeface="Times New Roman"/>
              <a:ea typeface="Times New Roman"/>
              <a:cs typeface="Times New Roman"/>
              <a:sym typeface="Times New Roman"/>
            </a:endParaRPr>
          </a:p>
          <a:p>
            <a:pPr indent="0" lvl="0" marL="0" rtl="0" algn="l">
              <a:spcBef>
                <a:spcPts val="1000"/>
              </a:spcBef>
              <a:spcAft>
                <a:spcPts val="0"/>
              </a:spcAft>
              <a:buNone/>
            </a:pPr>
            <a:r>
              <a:rPr b="1" lang="en-US" sz="1600">
                <a:latin typeface="Times New Roman"/>
                <a:ea typeface="Times New Roman"/>
                <a:cs typeface="Times New Roman"/>
                <a:sym typeface="Times New Roman"/>
              </a:rPr>
              <a:t> case 300000000:</a:t>
            </a:r>
            <a:endParaRPr b="1" sz="1600">
              <a:latin typeface="Times New Roman"/>
              <a:ea typeface="Times New Roman"/>
              <a:cs typeface="Times New Roman"/>
              <a:sym typeface="Times New Roman"/>
            </a:endParaRPr>
          </a:p>
          <a:p>
            <a:pPr indent="0" lvl="0" marL="0" rtl="0" algn="l">
              <a:spcBef>
                <a:spcPts val="1000"/>
              </a:spcBef>
              <a:spcAft>
                <a:spcPts val="0"/>
              </a:spcAft>
              <a:buNone/>
            </a:pPr>
            <a:r>
              <a:rPr b="1" lang="en-US" sz="1600">
                <a:latin typeface="Times New Roman"/>
                <a:ea typeface="Times New Roman"/>
                <a:cs typeface="Times New Roman"/>
                <a:sym typeface="Times New Roman"/>
              </a:rPr>
              <a:t> print("Speed of light")</a:t>
            </a:r>
            <a:endParaRPr b="1" sz="1600">
              <a:latin typeface="Times New Roman"/>
              <a:ea typeface="Times New Roman"/>
              <a:cs typeface="Times New Roman"/>
              <a:sym typeface="Times New Roman"/>
            </a:endParaRPr>
          </a:p>
          <a:p>
            <a:pPr indent="0" lvl="0" marL="0" rtl="0" algn="l">
              <a:spcBef>
                <a:spcPts val="1000"/>
              </a:spcBef>
              <a:spcAft>
                <a:spcPts val="0"/>
              </a:spcAft>
              <a:buNone/>
            </a:pPr>
            <a:r>
              <a:rPr b="1" lang="en-US" sz="1600">
                <a:latin typeface="Times New Roman"/>
                <a:ea typeface="Times New Roman"/>
                <a:cs typeface="Times New Roman"/>
                <a:sym typeface="Times New Roman"/>
              </a:rPr>
              <a:t> case 340:</a:t>
            </a:r>
            <a:endParaRPr b="1" sz="1600">
              <a:latin typeface="Times New Roman"/>
              <a:ea typeface="Times New Roman"/>
              <a:cs typeface="Times New Roman"/>
              <a:sym typeface="Times New Roman"/>
            </a:endParaRPr>
          </a:p>
          <a:p>
            <a:pPr indent="0" lvl="0" marL="0" rtl="0" algn="l">
              <a:spcBef>
                <a:spcPts val="1000"/>
              </a:spcBef>
              <a:spcAft>
                <a:spcPts val="0"/>
              </a:spcAft>
              <a:buNone/>
            </a:pPr>
            <a:r>
              <a:rPr b="1" lang="en-US" sz="1600">
                <a:latin typeface="Times New Roman"/>
                <a:ea typeface="Times New Roman"/>
                <a:cs typeface="Times New Roman"/>
                <a:sym typeface="Times New Roman"/>
              </a:rPr>
              <a:t> print("Speed of sound")</a:t>
            </a:r>
            <a:endParaRPr b="1" sz="1600">
              <a:latin typeface="Times New Roman"/>
              <a:ea typeface="Times New Roman"/>
              <a:cs typeface="Times New Roman"/>
              <a:sym typeface="Times New Roman"/>
            </a:endParaRPr>
          </a:p>
          <a:p>
            <a:pPr indent="0" lvl="0" marL="0" rtl="0" algn="l">
              <a:spcBef>
                <a:spcPts val="1000"/>
              </a:spcBef>
              <a:spcAft>
                <a:spcPts val="0"/>
              </a:spcAft>
              <a:buNone/>
            </a:pPr>
            <a:r>
              <a:rPr b="1" lang="en-US" sz="1600">
                <a:latin typeface="Times New Roman"/>
                <a:ea typeface="Times New Roman"/>
                <a:cs typeface="Times New Roman"/>
                <a:sym typeface="Times New Roman"/>
              </a:rPr>
              <a:t> default:</a:t>
            </a:r>
            <a:endParaRPr b="1" sz="1600">
              <a:latin typeface="Times New Roman"/>
              <a:ea typeface="Times New Roman"/>
              <a:cs typeface="Times New Roman"/>
              <a:sym typeface="Times New Roman"/>
            </a:endParaRPr>
          </a:p>
          <a:p>
            <a:pPr indent="0" lvl="0" marL="0" rtl="0" algn="l">
              <a:spcBef>
                <a:spcPts val="1000"/>
              </a:spcBef>
              <a:spcAft>
                <a:spcPts val="0"/>
              </a:spcAft>
              <a:buNone/>
            </a:pPr>
            <a:r>
              <a:rPr b="1" lang="en-US" sz="1600">
                <a:latin typeface="Times New Roman"/>
                <a:ea typeface="Times New Roman"/>
                <a:cs typeface="Times New Roman"/>
                <a:sym typeface="Times New Roman"/>
              </a:rPr>
              <a:t> print("Unknown speed")</a:t>
            </a:r>
            <a:endParaRPr b="1" sz="1600">
              <a:latin typeface="Times New Roman"/>
              <a:ea typeface="Times New Roman"/>
              <a:cs typeface="Times New Roman"/>
              <a:sym typeface="Times New Roman"/>
            </a:endParaRPr>
          </a:p>
          <a:p>
            <a:pPr indent="0" lvl="0" marL="0" rtl="0" algn="l">
              <a:spcBef>
                <a:spcPts val="1000"/>
              </a:spcBef>
              <a:spcAft>
                <a:spcPts val="0"/>
              </a:spcAft>
              <a:buNone/>
            </a:pPr>
            <a:r>
              <a:rPr b="1" lang="en-US" sz="1600">
                <a:latin typeface="Times New Roman"/>
                <a:ea typeface="Times New Roman"/>
                <a:cs typeface="Times New Roman"/>
                <a:sym typeface="Times New Roman"/>
              </a:rPr>
              <a:t>}</a:t>
            </a:r>
            <a:endParaRPr b="1" sz="1600">
              <a:latin typeface="Times New Roman"/>
              <a:ea typeface="Times New Roman"/>
              <a:cs typeface="Times New Roman"/>
              <a:sym typeface="Times New Roman"/>
            </a:endParaRPr>
          </a:p>
          <a:p>
            <a:pPr indent="0" lvl="0" marL="0" rtl="0" algn="l">
              <a:spcBef>
                <a:spcPts val="1000"/>
              </a:spcBef>
              <a:spcAft>
                <a:spcPts val="0"/>
              </a:spcAft>
              <a:buNone/>
            </a:pPr>
            <a:r>
              <a:rPr lang="en-US" sz="1600">
                <a:latin typeface="Times New Roman"/>
                <a:ea typeface="Times New Roman"/>
                <a:cs typeface="Times New Roman"/>
                <a:sym typeface="Times New Roman"/>
              </a:rPr>
              <a:t>In the preceding example, the switch statement took the value of the speed variable and compared it to the two case statements. If the value of speed matches either case, it will print out the speed. If it does not find a match, it will print out the Unknown speed message.</a:t>
            </a:r>
            <a:endParaRPr sz="1600">
              <a:latin typeface="Times New Roman"/>
              <a:ea typeface="Times New Roman"/>
              <a:cs typeface="Times New Roman"/>
              <a:sym typeface="Times New Roman"/>
            </a:endParaRPr>
          </a:p>
        </p:txBody>
      </p:sp>
      <p:sp>
        <p:nvSpPr>
          <p:cNvPr id="726" name="Google Shape;726;p111"/>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112"/>
          <p:cNvSpPr txBox="1"/>
          <p:nvPr>
            <p:ph idx="1" type="body"/>
          </p:nvPr>
        </p:nvSpPr>
        <p:spPr>
          <a:xfrm>
            <a:off x="838200" y="1218384"/>
            <a:ext cx="10515600" cy="5225100"/>
          </a:xfrm>
          <a:prstGeom prst="rect">
            <a:avLst/>
          </a:prstGeom>
        </p:spPr>
        <p:txBody>
          <a:bodyPr anchorCtr="0" anchor="t" bIns="45700" lIns="45700" spcFirstLastPara="1" rIns="45700" wrap="square" tIns="45700">
            <a:noAutofit/>
          </a:bodyPr>
          <a:lstStyle/>
          <a:p>
            <a:pPr indent="0" lvl="0" marL="0" rtl="0" algn="ctr">
              <a:spcBef>
                <a:spcPts val="1000"/>
              </a:spcBef>
              <a:spcAft>
                <a:spcPts val="0"/>
              </a:spcAft>
              <a:buNone/>
            </a:pPr>
            <a:r>
              <a:rPr b="1" lang="en-US" sz="3000">
                <a:latin typeface="Times New Roman"/>
                <a:ea typeface="Times New Roman"/>
                <a:cs typeface="Times New Roman"/>
                <a:sym typeface="Times New Roman"/>
              </a:rPr>
              <a:t>Curly brackets</a:t>
            </a:r>
            <a:endParaRPr b="1" sz="3000">
              <a:latin typeface="Times New Roman"/>
              <a:ea typeface="Times New Roman"/>
              <a:cs typeface="Times New Roman"/>
              <a:sym typeface="Times New Roman"/>
            </a:endParaRPr>
          </a:p>
          <a:p>
            <a:pPr indent="0" lvl="0" marL="0" rtl="0" algn="just">
              <a:spcBef>
                <a:spcPts val="1000"/>
              </a:spcBef>
              <a:spcAft>
                <a:spcPts val="0"/>
              </a:spcAft>
              <a:buNone/>
            </a:pPr>
            <a:r>
              <a:rPr lang="en-US" sz="1800">
                <a:latin typeface="Times New Roman"/>
                <a:ea typeface="Times New Roman"/>
                <a:cs typeface="Times New Roman"/>
                <a:sym typeface="Times New Roman"/>
              </a:rPr>
              <a:t>In Swift, unlike other C-like languages, curly brackets are required for conditional statements and loops. In other C-like languages, if there is only one statement to execute for a conditional statement or a loop, curly brackets around that line are optional. This has led to numerous errors and bugs, such as Apple's goto fail bug. When Apple was designing Swift, they decided to introduce the use of curly brackets, even when there was only one line of code to execute. Let's take a look at some code that illustrates this requirement. This first example is not valid in Swift because it is missing the curly brackets; however, it willbe valid in most other languages:</a:t>
            </a:r>
            <a:endParaRPr sz="1800">
              <a:latin typeface="Times New Roman"/>
              <a:ea typeface="Times New Roman"/>
              <a:cs typeface="Times New Roman"/>
              <a:sym typeface="Times New Roman"/>
            </a:endParaRPr>
          </a:p>
          <a:p>
            <a:pPr indent="0" lvl="0" marL="0" rtl="0" algn="just">
              <a:spcBef>
                <a:spcPts val="1000"/>
              </a:spcBef>
              <a:spcAft>
                <a:spcPts val="0"/>
              </a:spcAft>
              <a:buNone/>
            </a:pPr>
            <a:r>
              <a:rPr lang="en-US" sz="1800">
                <a:latin typeface="Times New Roman"/>
                <a:ea typeface="Times New Roman"/>
                <a:cs typeface="Times New Roman"/>
                <a:sym typeface="Times New Roman"/>
              </a:rPr>
              <a:t>if (x &gt; y)</a:t>
            </a:r>
            <a:endParaRPr sz="1800">
              <a:latin typeface="Times New Roman"/>
              <a:ea typeface="Times New Roman"/>
              <a:cs typeface="Times New Roman"/>
              <a:sym typeface="Times New Roman"/>
            </a:endParaRPr>
          </a:p>
          <a:p>
            <a:pPr indent="0" lvl="0" marL="0" rtl="0" algn="just">
              <a:spcBef>
                <a:spcPts val="1000"/>
              </a:spcBef>
              <a:spcAft>
                <a:spcPts val="0"/>
              </a:spcAft>
              <a:buNone/>
            </a:pPr>
            <a:r>
              <a:rPr lang="en-US" sz="1800">
                <a:latin typeface="Times New Roman"/>
                <a:ea typeface="Times New Roman"/>
                <a:cs typeface="Times New Roman"/>
                <a:sym typeface="Times New Roman"/>
              </a:rPr>
              <a:t> x=0</a:t>
            </a:r>
            <a:endParaRPr sz="1800">
              <a:latin typeface="Times New Roman"/>
              <a:ea typeface="Times New Roman"/>
              <a:cs typeface="Times New Roman"/>
              <a:sym typeface="Times New Roman"/>
            </a:endParaRPr>
          </a:p>
          <a:p>
            <a:pPr indent="0" lvl="0" marL="0" rtl="0" algn="just">
              <a:spcBef>
                <a:spcPts val="1000"/>
              </a:spcBef>
              <a:spcAft>
                <a:spcPts val="0"/>
              </a:spcAft>
              <a:buNone/>
            </a:pPr>
            <a:r>
              <a:rPr lang="en-US" sz="1800">
                <a:latin typeface="Times New Roman"/>
                <a:ea typeface="Times New Roman"/>
                <a:cs typeface="Times New Roman"/>
                <a:sym typeface="Times New Roman"/>
              </a:rPr>
              <a:t>In Swift, you are required to have the curly brackets, as illustrated in the following</a:t>
            </a:r>
            <a:endParaRPr sz="1800">
              <a:latin typeface="Times New Roman"/>
              <a:ea typeface="Times New Roman"/>
              <a:cs typeface="Times New Roman"/>
              <a:sym typeface="Times New Roman"/>
            </a:endParaRPr>
          </a:p>
          <a:p>
            <a:pPr indent="0" lvl="0" marL="0" rtl="0" algn="just">
              <a:spcBef>
                <a:spcPts val="1000"/>
              </a:spcBef>
              <a:spcAft>
                <a:spcPts val="0"/>
              </a:spcAft>
              <a:buNone/>
            </a:pPr>
            <a:r>
              <a:rPr lang="en-US" sz="1800">
                <a:latin typeface="Times New Roman"/>
                <a:ea typeface="Times New Roman"/>
                <a:cs typeface="Times New Roman"/>
                <a:sym typeface="Times New Roman"/>
              </a:rPr>
              <a:t>example:</a:t>
            </a:r>
            <a:endParaRPr sz="1800">
              <a:latin typeface="Times New Roman"/>
              <a:ea typeface="Times New Roman"/>
              <a:cs typeface="Times New Roman"/>
              <a:sym typeface="Times New Roman"/>
            </a:endParaRPr>
          </a:p>
          <a:p>
            <a:pPr indent="0" lvl="0" marL="0" rtl="0" algn="just">
              <a:spcBef>
                <a:spcPts val="1000"/>
              </a:spcBef>
              <a:spcAft>
                <a:spcPts val="0"/>
              </a:spcAft>
              <a:buNone/>
            </a:pPr>
            <a:r>
              <a:rPr lang="en-US" sz="1800">
                <a:latin typeface="Times New Roman"/>
                <a:ea typeface="Times New Roman"/>
                <a:cs typeface="Times New Roman"/>
                <a:sym typeface="Times New Roman"/>
              </a:rPr>
              <a:t>if (x &gt; y) {</a:t>
            </a:r>
            <a:endParaRPr sz="1800">
              <a:latin typeface="Times New Roman"/>
              <a:ea typeface="Times New Roman"/>
              <a:cs typeface="Times New Roman"/>
              <a:sym typeface="Times New Roman"/>
            </a:endParaRPr>
          </a:p>
          <a:p>
            <a:pPr indent="0" lvl="0" marL="0" rtl="0" algn="just">
              <a:spcBef>
                <a:spcPts val="1000"/>
              </a:spcBef>
              <a:spcAft>
                <a:spcPts val="0"/>
              </a:spcAft>
              <a:buNone/>
            </a:pPr>
            <a:r>
              <a:rPr lang="en-US" sz="1800">
                <a:latin typeface="Times New Roman"/>
                <a:ea typeface="Times New Roman"/>
                <a:cs typeface="Times New Roman"/>
                <a:sym typeface="Times New Roman"/>
              </a:rPr>
              <a:t> x=0</a:t>
            </a:r>
            <a:endParaRPr sz="1800">
              <a:latin typeface="Times New Roman"/>
              <a:ea typeface="Times New Roman"/>
              <a:cs typeface="Times New Roman"/>
              <a:sym typeface="Times New Roman"/>
            </a:endParaRPr>
          </a:p>
          <a:p>
            <a:pPr indent="0" lvl="0" marL="0" rtl="0" algn="just">
              <a:spcBef>
                <a:spcPts val="1000"/>
              </a:spcBef>
              <a:spcAft>
                <a:spcPts val="0"/>
              </a:spcAft>
              <a:buNone/>
            </a:pPr>
            <a:r>
              <a:rPr lang="en-US"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p:txBody>
      </p:sp>
      <p:sp>
        <p:nvSpPr>
          <p:cNvPr id="732" name="Google Shape;732;p112"/>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113"/>
          <p:cNvSpPr txBox="1"/>
          <p:nvPr>
            <p:ph idx="1" type="body"/>
          </p:nvPr>
        </p:nvSpPr>
        <p:spPr>
          <a:xfrm>
            <a:off x="838200" y="1242350"/>
            <a:ext cx="10515600" cy="5615700"/>
          </a:xfrm>
          <a:prstGeom prst="rect">
            <a:avLst/>
          </a:prstGeom>
        </p:spPr>
        <p:txBody>
          <a:bodyPr anchorCtr="0" anchor="t" bIns="45700" lIns="45700" spcFirstLastPara="1" rIns="45700" wrap="square" tIns="45700">
            <a:noAutofit/>
          </a:bodyPr>
          <a:lstStyle/>
          <a:p>
            <a:pPr indent="0" lvl="0" marL="0" rtl="0" algn="ctr">
              <a:spcBef>
                <a:spcPts val="1000"/>
              </a:spcBef>
              <a:spcAft>
                <a:spcPts val="0"/>
              </a:spcAft>
              <a:buNone/>
            </a:pPr>
            <a:r>
              <a:rPr b="1" lang="en-US" sz="3000">
                <a:latin typeface="Times New Roman"/>
                <a:ea typeface="Times New Roman"/>
                <a:cs typeface="Times New Roman"/>
                <a:sym typeface="Times New Roman"/>
              </a:rPr>
              <a:t>Parentheses</a:t>
            </a:r>
            <a:endParaRPr b="1" sz="3000">
              <a:latin typeface="Times New Roman"/>
              <a:ea typeface="Times New Roman"/>
              <a:cs typeface="Times New Roman"/>
              <a:sym typeface="Times New Roman"/>
            </a:endParaRPr>
          </a:p>
          <a:p>
            <a:pPr indent="0" lvl="0" marL="0" rtl="0" algn="just">
              <a:spcBef>
                <a:spcPts val="1000"/>
              </a:spcBef>
              <a:spcAft>
                <a:spcPts val="0"/>
              </a:spcAft>
              <a:buNone/>
            </a:pPr>
            <a:r>
              <a:rPr lang="en-US" sz="2500">
                <a:latin typeface="Times New Roman"/>
                <a:ea typeface="Times New Roman"/>
                <a:cs typeface="Times New Roman"/>
                <a:sym typeface="Times New Roman"/>
              </a:rPr>
              <a:t>Unlike other C-like languages, the parentheses around conditional expressions in Swift are optional. In the preceding example, we put parentheses around the conditional expression, but they are not required. The following example will be valid in Swift, but not valid in most C-like languages:</a:t>
            </a:r>
            <a:endParaRPr sz="2500">
              <a:latin typeface="Times New Roman"/>
              <a:ea typeface="Times New Roman"/>
              <a:cs typeface="Times New Roman"/>
              <a:sym typeface="Times New Roman"/>
            </a:endParaRPr>
          </a:p>
          <a:p>
            <a:pPr indent="0" lvl="0" marL="0" rtl="0" algn="just">
              <a:spcBef>
                <a:spcPts val="1000"/>
              </a:spcBef>
              <a:spcAft>
                <a:spcPts val="0"/>
              </a:spcAft>
              <a:buNone/>
            </a:pPr>
            <a:r>
              <a:t/>
            </a:r>
            <a:endParaRPr sz="2500">
              <a:latin typeface="Times New Roman"/>
              <a:ea typeface="Times New Roman"/>
              <a:cs typeface="Times New Roman"/>
              <a:sym typeface="Times New Roman"/>
            </a:endParaRPr>
          </a:p>
          <a:p>
            <a:pPr indent="0" lvl="0" marL="0" rtl="0" algn="just">
              <a:spcBef>
                <a:spcPts val="1000"/>
              </a:spcBef>
              <a:spcAft>
                <a:spcPts val="0"/>
              </a:spcAft>
              <a:buNone/>
            </a:pPr>
            <a:r>
              <a:rPr b="1" lang="en-US" sz="3000">
                <a:latin typeface="Times New Roman"/>
                <a:ea typeface="Times New Roman"/>
                <a:cs typeface="Times New Roman"/>
                <a:sym typeface="Times New Roman"/>
              </a:rPr>
              <a:t>if x &gt; y {</a:t>
            </a:r>
            <a:endParaRPr b="1" sz="3000">
              <a:latin typeface="Times New Roman"/>
              <a:ea typeface="Times New Roman"/>
              <a:cs typeface="Times New Roman"/>
              <a:sym typeface="Times New Roman"/>
            </a:endParaRPr>
          </a:p>
          <a:p>
            <a:pPr indent="0" lvl="0" marL="0" rtl="0" algn="just">
              <a:spcBef>
                <a:spcPts val="1000"/>
              </a:spcBef>
              <a:spcAft>
                <a:spcPts val="0"/>
              </a:spcAft>
              <a:buNone/>
            </a:pPr>
            <a:r>
              <a:rPr b="1" lang="en-US" sz="3000">
                <a:latin typeface="Times New Roman"/>
                <a:ea typeface="Times New Roman"/>
                <a:cs typeface="Times New Roman"/>
                <a:sym typeface="Times New Roman"/>
              </a:rPr>
              <a:t> x=0</a:t>
            </a:r>
            <a:endParaRPr b="1" sz="3000">
              <a:latin typeface="Times New Roman"/>
              <a:ea typeface="Times New Roman"/>
              <a:cs typeface="Times New Roman"/>
              <a:sym typeface="Times New Roman"/>
            </a:endParaRPr>
          </a:p>
          <a:p>
            <a:pPr indent="0" lvl="0" marL="0" rtl="0" algn="just">
              <a:spcBef>
                <a:spcPts val="1000"/>
              </a:spcBef>
              <a:spcAft>
                <a:spcPts val="0"/>
              </a:spcAft>
              <a:buNone/>
            </a:pPr>
            <a:r>
              <a:rPr b="1" lang="en-US" sz="3000">
                <a:latin typeface="Times New Roman"/>
                <a:ea typeface="Times New Roman"/>
                <a:cs typeface="Times New Roman"/>
                <a:sym typeface="Times New Roman"/>
              </a:rPr>
              <a:t>}</a:t>
            </a:r>
            <a:endParaRPr b="1" sz="3000">
              <a:latin typeface="Times New Roman"/>
              <a:ea typeface="Times New Roman"/>
              <a:cs typeface="Times New Roman"/>
              <a:sym typeface="Times New Roman"/>
            </a:endParaRPr>
          </a:p>
        </p:txBody>
      </p:sp>
      <p:sp>
        <p:nvSpPr>
          <p:cNvPr id="738" name="Google Shape;738;p113"/>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114"/>
          <p:cNvSpPr txBox="1"/>
          <p:nvPr>
            <p:ph type="title"/>
          </p:nvPr>
        </p:nvSpPr>
        <p:spPr>
          <a:xfrm>
            <a:off x="838200" y="1059375"/>
            <a:ext cx="10515600" cy="5970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b="1" lang="en-US" sz="3000">
                <a:latin typeface="Times New Roman"/>
                <a:ea typeface="Times New Roman"/>
                <a:cs typeface="Times New Roman"/>
                <a:sym typeface="Times New Roman"/>
              </a:rPr>
              <a:t>Control transfer statements</a:t>
            </a:r>
            <a:endParaRPr b="1" sz="3000">
              <a:latin typeface="Times New Roman"/>
              <a:ea typeface="Times New Roman"/>
              <a:cs typeface="Times New Roman"/>
              <a:sym typeface="Times New Roman"/>
            </a:endParaRPr>
          </a:p>
        </p:txBody>
      </p:sp>
      <p:sp>
        <p:nvSpPr>
          <p:cNvPr id="744" name="Google Shape;744;p114"/>
          <p:cNvSpPr txBox="1"/>
          <p:nvPr>
            <p:ph idx="1" type="body"/>
          </p:nvPr>
        </p:nvSpPr>
        <p:spPr>
          <a:xfrm>
            <a:off x="838200" y="1656375"/>
            <a:ext cx="10515600" cy="4945200"/>
          </a:xfrm>
          <a:prstGeom prst="rect">
            <a:avLst/>
          </a:prstGeom>
        </p:spPr>
        <p:txBody>
          <a:bodyPr anchorCtr="0" anchor="t" bIns="45700" lIns="45700" spcFirstLastPara="1" rIns="45700" wrap="square" tIns="45700">
            <a:noAutofit/>
          </a:bodyPr>
          <a:lstStyle/>
          <a:p>
            <a:pPr indent="0" lvl="0" marL="0" rtl="0" algn="just">
              <a:spcBef>
                <a:spcPts val="1000"/>
              </a:spcBef>
              <a:spcAft>
                <a:spcPts val="0"/>
              </a:spcAft>
              <a:buNone/>
            </a:pPr>
            <a:r>
              <a:rPr lang="en-US" sz="1900">
                <a:latin typeface="Times New Roman"/>
                <a:ea typeface="Times New Roman"/>
                <a:cs typeface="Times New Roman"/>
                <a:sym typeface="Times New Roman"/>
              </a:rPr>
              <a:t>Control transfer statements are used to transfer control to another part of the code. Swift offers six control transfer statements; these are continue, break, fallthrough, guard, throws, and return.</a:t>
            </a:r>
            <a:endParaRPr sz="1900">
              <a:latin typeface="Times New Roman"/>
              <a:ea typeface="Times New Roman"/>
              <a:cs typeface="Times New Roman"/>
              <a:sym typeface="Times New Roman"/>
            </a:endParaRPr>
          </a:p>
          <a:p>
            <a:pPr indent="-387350" lvl="0" marL="457200" rtl="0" algn="just">
              <a:spcBef>
                <a:spcPts val="1000"/>
              </a:spcBef>
              <a:spcAft>
                <a:spcPts val="0"/>
              </a:spcAft>
              <a:buSzPts val="2500"/>
              <a:buFont typeface="Times New Roman"/>
              <a:buAutoNum type="arabicPeriod"/>
            </a:pPr>
            <a:r>
              <a:rPr b="1" lang="en-US" sz="2500">
                <a:latin typeface="Times New Roman"/>
                <a:ea typeface="Times New Roman"/>
                <a:cs typeface="Times New Roman"/>
                <a:sym typeface="Times New Roman"/>
              </a:rPr>
              <a:t>The continue statement </a:t>
            </a:r>
            <a:endParaRPr b="1" sz="2500">
              <a:latin typeface="Times New Roman"/>
              <a:ea typeface="Times New Roman"/>
              <a:cs typeface="Times New Roman"/>
              <a:sym typeface="Times New Roman"/>
            </a:endParaRPr>
          </a:p>
          <a:p>
            <a:pPr indent="0" lvl="0" marL="0" rtl="0" algn="just">
              <a:spcBef>
                <a:spcPts val="1000"/>
              </a:spcBef>
              <a:spcAft>
                <a:spcPts val="0"/>
              </a:spcAft>
              <a:buNone/>
            </a:pPr>
            <a:r>
              <a:rPr lang="en-US" sz="1900">
                <a:latin typeface="Times New Roman"/>
                <a:ea typeface="Times New Roman"/>
                <a:cs typeface="Times New Roman"/>
                <a:sym typeface="Times New Roman"/>
              </a:rPr>
              <a:t>The continue statement tells a loop to stop executing the code block and to go to the next iteration of the loop. The following example shows how we can use this statement to print out only the odd numbers in a range:</a:t>
            </a:r>
            <a:endParaRPr sz="1900">
              <a:latin typeface="Times New Roman"/>
              <a:ea typeface="Times New Roman"/>
              <a:cs typeface="Times New Roman"/>
              <a:sym typeface="Times New Roman"/>
            </a:endParaRPr>
          </a:p>
          <a:p>
            <a:pPr indent="0" lvl="0" marL="0" rtl="0" algn="just">
              <a:spcBef>
                <a:spcPts val="1000"/>
              </a:spcBef>
              <a:spcAft>
                <a:spcPts val="0"/>
              </a:spcAft>
              <a:buNone/>
            </a:pPr>
            <a:r>
              <a:rPr lang="en-US" sz="1900">
                <a:latin typeface="Times New Roman"/>
                <a:ea typeface="Times New Roman"/>
                <a:cs typeface="Times New Roman"/>
                <a:sym typeface="Times New Roman"/>
              </a:rPr>
              <a:t>for i in 1...10 {</a:t>
            </a:r>
            <a:endParaRPr sz="1900">
              <a:latin typeface="Times New Roman"/>
              <a:ea typeface="Times New Roman"/>
              <a:cs typeface="Times New Roman"/>
              <a:sym typeface="Times New Roman"/>
            </a:endParaRPr>
          </a:p>
          <a:p>
            <a:pPr indent="0" lvl="0" marL="0" rtl="0" algn="just">
              <a:spcBef>
                <a:spcPts val="1000"/>
              </a:spcBef>
              <a:spcAft>
                <a:spcPts val="0"/>
              </a:spcAft>
              <a:buNone/>
            </a:pPr>
            <a:r>
              <a:rPr lang="en-US" sz="1900">
                <a:latin typeface="Times New Roman"/>
                <a:ea typeface="Times New Roman"/>
                <a:cs typeface="Times New Roman"/>
                <a:sym typeface="Times New Roman"/>
              </a:rPr>
              <a:t> if i % 2 == 0 {</a:t>
            </a:r>
            <a:endParaRPr sz="1900">
              <a:latin typeface="Times New Roman"/>
              <a:ea typeface="Times New Roman"/>
              <a:cs typeface="Times New Roman"/>
              <a:sym typeface="Times New Roman"/>
            </a:endParaRPr>
          </a:p>
          <a:p>
            <a:pPr indent="0" lvl="0" marL="0" rtl="0" algn="just">
              <a:spcBef>
                <a:spcPts val="1000"/>
              </a:spcBef>
              <a:spcAft>
                <a:spcPts val="0"/>
              </a:spcAft>
              <a:buNone/>
            </a:pPr>
            <a:r>
              <a:rPr lang="en-US" sz="1900">
                <a:latin typeface="Times New Roman"/>
                <a:ea typeface="Times New Roman"/>
                <a:cs typeface="Times New Roman"/>
                <a:sym typeface="Times New Roman"/>
              </a:rPr>
              <a:t>continue</a:t>
            </a:r>
            <a:endParaRPr sz="1900">
              <a:latin typeface="Times New Roman"/>
              <a:ea typeface="Times New Roman"/>
              <a:cs typeface="Times New Roman"/>
              <a:sym typeface="Times New Roman"/>
            </a:endParaRPr>
          </a:p>
          <a:p>
            <a:pPr indent="0" lvl="0" marL="0" rtl="0" algn="just">
              <a:spcBef>
                <a:spcPts val="1000"/>
              </a:spcBef>
              <a:spcAft>
                <a:spcPts val="0"/>
              </a:spcAft>
              <a:buNone/>
            </a:pPr>
            <a:r>
              <a:rPr lang="en-US" sz="1900">
                <a:latin typeface="Times New Roman"/>
                <a:ea typeface="Times New Roman"/>
                <a:cs typeface="Times New Roman"/>
                <a:sym typeface="Times New Roman"/>
              </a:rPr>
              <a:t> }</a:t>
            </a:r>
            <a:endParaRPr sz="1900">
              <a:latin typeface="Times New Roman"/>
              <a:ea typeface="Times New Roman"/>
              <a:cs typeface="Times New Roman"/>
              <a:sym typeface="Times New Roman"/>
            </a:endParaRPr>
          </a:p>
          <a:p>
            <a:pPr indent="0" lvl="0" marL="0" rtl="0" algn="just">
              <a:spcBef>
                <a:spcPts val="1000"/>
              </a:spcBef>
              <a:spcAft>
                <a:spcPts val="0"/>
              </a:spcAft>
              <a:buNone/>
            </a:pPr>
            <a:r>
              <a:rPr lang="en-US" sz="1900">
                <a:latin typeface="Times New Roman"/>
                <a:ea typeface="Times New Roman"/>
                <a:cs typeface="Times New Roman"/>
                <a:sym typeface="Times New Roman"/>
              </a:rPr>
              <a:t> print("\(i) is odd")</a:t>
            </a:r>
            <a:endParaRPr sz="1900">
              <a:latin typeface="Times New Roman"/>
              <a:ea typeface="Times New Roman"/>
              <a:cs typeface="Times New Roman"/>
              <a:sym typeface="Times New Roman"/>
            </a:endParaRPr>
          </a:p>
          <a:p>
            <a:pPr indent="0" lvl="0" marL="0" rtl="0" algn="just">
              <a:spcBef>
                <a:spcPts val="1000"/>
              </a:spcBef>
              <a:spcAft>
                <a:spcPts val="0"/>
              </a:spcAft>
              <a:buNone/>
            </a:pPr>
            <a:r>
              <a:rPr lang="en-US" sz="1900">
                <a:latin typeface="Times New Roman"/>
                <a:ea typeface="Times New Roman"/>
                <a:cs typeface="Times New Roman"/>
                <a:sym typeface="Times New Roman"/>
              </a:rPr>
              <a:t>}</a:t>
            </a:r>
            <a:endParaRPr sz="1900">
              <a:latin typeface="Times New Roman"/>
              <a:ea typeface="Times New Roman"/>
              <a:cs typeface="Times New Roman"/>
              <a:sym typeface="Times New Roman"/>
            </a:endParaRPr>
          </a:p>
        </p:txBody>
      </p:sp>
      <p:sp>
        <p:nvSpPr>
          <p:cNvPr id="745" name="Google Shape;745;p114"/>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115"/>
          <p:cNvSpPr txBox="1"/>
          <p:nvPr>
            <p:ph idx="1" type="body"/>
          </p:nvPr>
        </p:nvSpPr>
        <p:spPr>
          <a:xfrm>
            <a:off x="838200" y="1230150"/>
            <a:ext cx="10515600" cy="5200800"/>
          </a:xfrm>
          <a:prstGeom prst="rect">
            <a:avLst/>
          </a:prstGeom>
        </p:spPr>
        <p:txBody>
          <a:bodyPr anchorCtr="0" anchor="t" bIns="45700" lIns="45700" spcFirstLastPara="1" rIns="45700" wrap="square" tIns="45700">
            <a:noAutofit/>
          </a:bodyPr>
          <a:lstStyle/>
          <a:p>
            <a:pPr indent="0" lvl="0" marL="0" rtl="0" algn="just">
              <a:spcBef>
                <a:spcPts val="1000"/>
              </a:spcBef>
              <a:spcAft>
                <a:spcPts val="0"/>
              </a:spcAft>
              <a:buNone/>
            </a:pPr>
            <a:r>
              <a:rPr lang="en-US" sz="2000">
                <a:latin typeface="Times New Roman"/>
                <a:ea typeface="Times New Roman"/>
                <a:cs typeface="Times New Roman"/>
                <a:sym typeface="Times New Roman"/>
              </a:rPr>
              <a:t>In the preceding example, we looped through a range from 1 to 10. For each iteration of the for-in loop, we used the remainder (%) operator to see whether the number was odd or even. If the number is even, the continue statement tells the loop to immediately go to the next iteration of the loop. </a:t>
            </a:r>
            <a:endParaRPr sz="2000">
              <a:latin typeface="Times New Roman"/>
              <a:ea typeface="Times New Roman"/>
              <a:cs typeface="Times New Roman"/>
              <a:sym typeface="Times New Roman"/>
            </a:endParaRPr>
          </a:p>
          <a:p>
            <a:pPr indent="0" lvl="0" marL="0" rtl="0" algn="just">
              <a:spcBef>
                <a:spcPts val="1000"/>
              </a:spcBef>
              <a:spcAft>
                <a:spcPts val="0"/>
              </a:spcAft>
              <a:buNone/>
            </a:pPr>
            <a:r>
              <a:rPr lang="en-US" sz="2000">
                <a:latin typeface="Times New Roman"/>
                <a:ea typeface="Times New Roman"/>
                <a:cs typeface="Times New Roman"/>
                <a:sym typeface="Times New Roman"/>
              </a:rPr>
              <a:t>If the number is odd, we print that the number is odd and then move on. The output of the preceding code is as follows:</a:t>
            </a:r>
            <a:endParaRPr sz="2000">
              <a:latin typeface="Times New Roman"/>
              <a:ea typeface="Times New Roman"/>
              <a:cs typeface="Times New Roman"/>
              <a:sym typeface="Times New Roman"/>
            </a:endParaRPr>
          </a:p>
          <a:p>
            <a:pPr indent="0" lvl="0" marL="0" rtl="0" algn="just">
              <a:spcBef>
                <a:spcPts val="1000"/>
              </a:spcBef>
              <a:spcAft>
                <a:spcPts val="0"/>
              </a:spcAft>
              <a:buNone/>
            </a:pPr>
            <a:r>
              <a:t/>
            </a:r>
            <a:endParaRPr sz="2000">
              <a:latin typeface="Times New Roman"/>
              <a:ea typeface="Times New Roman"/>
              <a:cs typeface="Times New Roman"/>
              <a:sym typeface="Times New Roman"/>
            </a:endParaRPr>
          </a:p>
          <a:p>
            <a:pPr indent="0" lvl="0" marL="0" rtl="0" algn="just">
              <a:spcBef>
                <a:spcPts val="1000"/>
              </a:spcBef>
              <a:spcAft>
                <a:spcPts val="0"/>
              </a:spcAft>
              <a:buNone/>
            </a:pPr>
            <a:r>
              <a:rPr lang="en-US" sz="2000">
                <a:latin typeface="Times New Roman"/>
                <a:ea typeface="Times New Roman"/>
                <a:cs typeface="Times New Roman"/>
                <a:sym typeface="Times New Roman"/>
              </a:rPr>
              <a:t>1 is odd</a:t>
            </a:r>
            <a:endParaRPr sz="2000">
              <a:latin typeface="Times New Roman"/>
              <a:ea typeface="Times New Roman"/>
              <a:cs typeface="Times New Roman"/>
              <a:sym typeface="Times New Roman"/>
            </a:endParaRPr>
          </a:p>
          <a:p>
            <a:pPr indent="0" lvl="0" marL="0" rtl="0" algn="just">
              <a:spcBef>
                <a:spcPts val="1000"/>
              </a:spcBef>
              <a:spcAft>
                <a:spcPts val="0"/>
              </a:spcAft>
              <a:buNone/>
            </a:pPr>
            <a:r>
              <a:rPr lang="en-US" sz="2000">
                <a:latin typeface="Times New Roman"/>
                <a:ea typeface="Times New Roman"/>
                <a:cs typeface="Times New Roman"/>
                <a:sym typeface="Times New Roman"/>
              </a:rPr>
              <a:t>3 is odd</a:t>
            </a:r>
            <a:endParaRPr sz="2000">
              <a:latin typeface="Times New Roman"/>
              <a:ea typeface="Times New Roman"/>
              <a:cs typeface="Times New Roman"/>
              <a:sym typeface="Times New Roman"/>
            </a:endParaRPr>
          </a:p>
          <a:p>
            <a:pPr indent="0" lvl="0" marL="0" rtl="0" algn="just">
              <a:spcBef>
                <a:spcPts val="1000"/>
              </a:spcBef>
              <a:spcAft>
                <a:spcPts val="0"/>
              </a:spcAft>
              <a:buNone/>
            </a:pPr>
            <a:r>
              <a:rPr lang="en-US" sz="2000">
                <a:latin typeface="Times New Roman"/>
                <a:ea typeface="Times New Roman"/>
                <a:cs typeface="Times New Roman"/>
                <a:sym typeface="Times New Roman"/>
              </a:rPr>
              <a:t>5 is odd</a:t>
            </a:r>
            <a:endParaRPr sz="2000">
              <a:latin typeface="Times New Roman"/>
              <a:ea typeface="Times New Roman"/>
              <a:cs typeface="Times New Roman"/>
              <a:sym typeface="Times New Roman"/>
            </a:endParaRPr>
          </a:p>
          <a:p>
            <a:pPr indent="0" lvl="0" marL="0" rtl="0" algn="just">
              <a:spcBef>
                <a:spcPts val="1000"/>
              </a:spcBef>
              <a:spcAft>
                <a:spcPts val="0"/>
              </a:spcAft>
              <a:buNone/>
            </a:pPr>
            <a:r>
              <a:rPr lang="en-US" sz="2000">
                <a:latin typeface="Times New Roman"/>
                <a:ea typeface="Times New Roman"/>
                <a:cs typeface="Times New Roman"/>
                <a:sym typeface="Times New Roman"/>
              </a:rPr>
              <a:t>7 is odd</a:t>
            </a:r>
            <a:endParaRPr sz="2000">
              <a:latin typeface="Times New Roman"/>
              <a:ea typeface="Times New Roman"/>
              <a:cs typeface="Times New Roman"/>
              <a:sym typeface="Times New Roman"/>
            </a:endParaRPr>
          </a:p>
          <a:p>
            <a:pPr indent="0" lvl="0" marL="0" rtl="0" algn="just">
              <a:spcBef>
                <a:spcPts val="1000"/>
              </a:spcBef>
              <a:spcAft>
                <a:spcPts val="0"/>
              </a:spcAft>
              <a:buNone/>
            </a:pPr>
            <a:r>
              <a:rPr lang="en-US" sz="2000">
                <a:latin typeface="Times New Roman"/>
                <a:ea typeface="Times New Roman"/>
                <a:cs typeface="Times New Roman"/>
                <a:sym typeface="Times New Roman"/>
              </a:rPr>
              <a:t>9 is odd</a:t>
            </a:r>
            <a:endParaRPr sz="2000">
              <a:latin typeface="Times New Roman"/>
              <a:ea typeface="Times New Roman"/>
              <a:cs typeface="Times New Roman"/>
              <a:sym typeface="Times New Roman"/>
            </a:endParaRPr>
          </a:p>
          <a:p>
            <a:pPr indent="0" lvl="0" marL="0" rtl="0" algn="just">
              <a:spcBef>
                <a:spcPts val="1000"/>
              </a:spcBef>
              <a:spcAft>
                <a:spcPts val="0"/>
              </a:spcAft>
              <a:buNone/>
            </a:pPr>
            <a:r>
              <a:rPr lang="en-US" sz="2000">
                <a:latin typeface="Times New Roman"/>
                <a:ea typeface="Times New Roman"/>
                <a:cs typeface="Times New Roman"/>
                <a:sym typeface="Times New Roman"/>
              </a:rPr>
              <a:t>Now let's take a look at the break statement</a:t>
            </a:r>
            <a:endParaRPr sz="2000">
              <a:latin typeface="Times New Roman"/>
              <a:ea typeface="Times New Roman"/>
              <a:cs typeface="Times New Roman"/>
              <a:sym typeface="Times New Roman"/>
            </a:endParaRPr>
          </a:p>
        </p:txBody>
      </p:sp>
      <p:sp>
        <p:nvSpPr>
          <p:cNvPr id="751" name="Google Shape;751;p115"/>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116"/>
          <p:cNvSpPr txBox="1"/>
          <p:nvPr>
            <p:ph idx="1" type="body"/>
          </p:nvPr>
        </p:nvSpPr>
        <p:spPr>
          <a:xfrm>
            <a:off x="838200" y="1254525"/>
            <a:ext cx="10515600" cy="5359200"/>
          </a:xfrm>
          <a:prstGeom prst="rect">
            <a:avLst/>
          </a:prstGeom>
        </p:spPr>
        <p:txBody>
          <a:bodyPr anchorCtr="0" anchor="t" bIns="45700" lIns="45700" spcFirstLastPara="1" rIns="45700" wrap="square" tIns="45700">
            <a:noAutofit/>
          </a:bodyPr>
          <a:lstStyle/>
          <a:p>
            <a:pPr indent="0" lvl="0" marL="0" rtl="0" algn="l">
              <a:spcBef>
                <a:spcPts val="1000"/>
              </a:spcBef>
              <a:spcAft>
                <a:spcPts val="0"/>
              </a:spcAft>
              <a:buNone/>
            </a:pPr>
            <a:r>
              <a:rPr lang="en-US" sz="2500">
                <a:latin typeface="Times New Roman"/>
                <a:ea typeface="Times New Roman"/>
                <a:cs typeface="Times New Roman"/>
                <a:sym typeface="Times New Roman"/>
              </a:rPr>
              <a:t>2. </a:t>
            </a:r>
            <a:r>
              <a:rPr b="1" lang="en-US" sz="2500">
                <a:latin typeface="Times New Roman"/>
                <a:ea typeface="Times New Roman"/>
                <a:cs typeface="Times New Roman"/>
                <a:sym typeface="Times New Roman"/>
              </a:rPr>
              <a:t>The break statement</a:t>
            </a:r>
            <a:endParaRPr b="1" sz="2500">
              <a:latin typeface="Times New Roman"/>
              <a:ea typeface="Times New Roman"/>
              <a:cs typeface="Times New Roman"/>
              <a:sym typeface="Times New Roman"/>
            </a:endParaRPr>
          </a:p>
          <a:p>
            <a:pPr indent="0" lvl="0" marL="0" rtl="0" algn="l">
              <a:spcBef>
                <a:spcPts val="1000"/>
              </a:spcBef>
              <a:spcAft>
                <a:spcPts val="0"/>
              </a:spcAft>
              <a:buNone/>
            </a:pPr>
            <a:r>
              <a:rPr lang="en-US" sz="1800">
                <a:latin typeface="Times New Roman"/>
                <a:ea typeface="Times New Roman"/>
                <a:cs typeface="Times New Roman"/>
                <a:sym typeface="Times New Roman"/>
              </a:rPr>
              <a:t>The break statement immediately ends the execution of a code block within the control flow. The following example demonstrates how to break out of a for-in loop when we encounter the first even number:</a:t>
            </a:r>
            <a:endParaRPr sz="1800">
              <a:latin typeface="Times New Roman"/>
              <a:ea typeface="Times New Roman"/>
              <a:cs typeface="Times New Roman"/>
              <a:sym typeface="Times New Roman"/>
            </a:endParaRPr>
          </a:p>
          <a:p>
            <a:pPr indent="0" lvl="0" marL="0" rtl="0" algn="l">
              <a:spcBef>
                <a:spcPts val="1000"/>
              </a:spcBef>
              <a:spcAft>
                <a:spcPts val="0"/>
              </a:spcAft>
              <a:buNone/>
            </a:pPr>
            <a:r>
              <a:rPr lang="en-US" sz="1800">
                <a:latin typeface="Times New Roman"/>
                <a:ea typeface="Times New Roman"/>
                <a:cs typeface="Times New Roman"/>
                <a:sym typeface="Times New Roman"/>
              </a:rPr>
              <a:t>for i in 1...10 {</a:t>
            </a:r>
            <a:endParaRPr sz="1800">
              <a:latin typeface="Times New Roman"/>
              <a:ea typeface="Times New Roman"/>
              <a:cs typeface="Times New Roman"/>
              <a:sym typeface="Times New Roman"/>
            </a:endParaRPr>
          </a:p>
          <a:p>
            <a:pPr indent="0" lvl="0" marL="0" rtl="0" algn="l">
              <a:spcBef>
                <a:spcPts val="1000"/>
              </a:spcBef>
              <a:spcAft>
                <a:spcPts val="0"/>
              </a:spcAft>
              <a:buNone/>
            </a:pPr>
            <a:r>
              <a:rPr lang="en-US" sz="1800">
                <a:latin typeface="Times New Roman"/>
                <a:ea typeface="Times New Roman"/>
                <a:cs typeface="Times New Roman"/>
                <a:sym typeface="Times New Roman"/>
              </a:rPr>
              <a:t> if i % 2 == 0 {</a:t>
            </a:r>
            <a:endParaRPr sz="1800">
              <a:latin typeface="Times New Roman"/>
              <a:ea typeface="Times New Roman"/>
              <a:cs typeface="Times New Roman"/>
              <a:sym typeface="Times New Roman"/>
            </a:endParaRPr>
          </a:p>
          <a:p>
            <a:pPr indent="0" lvl="0" marL="0" rtl="0" algn="l">
              <a:spcBef>
                <a:spcPts val="1000"/>
              </a:spcBef>
              <a:spcAft>
                <a:spcPts val="0"/>
              </a:spcAft>
              <a:buNone/>
            </a:pPr>
            <a:r>
              <a:rPr lang="en-US" sz="1800">
                <a:latin typeface="Times New Roman"/>
                <a:ea typeface="Times New Roman"/>
                <a:cs typeface="Times New Roman"/>
                <a:sym typeface="Times New Roman"/>
              </a:rPr>
              <a:t> break</a:t>
            </a:r>
            <a:endParaRPr sz="1800">
              <a:latin typeface="Times New Roman"/>
              <a:ea typeface="Times New Roman"/>
              <a:cs typeface="Times New Roman"/>
              <a:sym typeface="Times New Roman"/>
            </a:endParaRPr>
          </a:p>
          <a:p>
            <a:pPr indent="0" lvl="0" marL="0" rtl="0" algn="l">
              <a:spcBef>
                <a:spcPts val="1000"/>
              </a:spcBef>
              <a:spcAft>
                <a:spcPts val="0"/>
              </a:spcAft>
              <a:buNone/>
            </a:pP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l">
              <a:spcBef>
                <a:spcPts val="1000"/>
              </a:spcBef>
              <a:spcAft>
                <a:spcPts val="0"/>
              </a:spcAft>
              <a:buNone/>
            </a:pPr>
            <a:r>
              <a:rPr lang="en-US" sz="1800">
                <a:latin typeface="Times New Roman"/>
                <a:ea typeface="Times New Roman"/>
                <a:cs typeface="Times New Roman"/>
                <a:sym typeface="Times New Roman"/>
              </a:rPr>
              <a:t> print("\(i) is odd")</a:t>
            </a:r>
            <a:endParaRPr sz="1800">
              <a:latin typeface="Times New Roman"/>
              <a:ea typeface="Times New Roman"/>
              <a:cs typeface="Times New Roman"/>
              <a:sym typeface="Times New Roman"/>
            </a:endParaRPr>
          </a:p>
          <a:p>
            <a:pPr indent="0" lvl="0" marL="0" rtl="0" algn="l">
              <a:spcBef>
                <a:spcPts val="1000"/>
              </a:spcBef>
              <a:spcAft>
                <a:spcPts val="0"/>
              </a:spcAft>
              <a:buNone/>
            </a:pPr>
            <a:r>
              <a:rPr lang="en-US"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0" lvl="0" marL="0" rtl="0" algn="l">
              <a:spcBef>
                <a:spcPts val="1000"/>
              </a:spcBef>
              <a:spcAft>
                <a:spcPts val="0"/>
              </a:spcAft>
              <a:buNone/>
            </a:pPr>
            <a:r>
              <a:rPr lang="en-US" sz="1800">
                <a:latin typeface="Times New Roman"/>
                <a:ea typeface="Times New Roman"/>
                <a:cs typeface="Times New Roman"/>
                <a:sym typeface="Times New Roman"/>
              </a:rPr>
              <a:t>In the preceding example, we loop through the range from 1 to 10. For each iteration of the for-in loop, we use the remainder (%) operator to see whether the number is odd or even. If the number is even, we use the break statement to immediately exit the loop. If the number is odd, we print out that the number is odd, and then go to the next iteration of the loop. The preceding code has the following output:</a:t>
            </a:r>
            <a:endParaRPr sz="1800">
              <a:latin typeface="Times New Roman"/>
              <a:ea typeface="Times New Roman"/>
              <a:cs typeface="Times New Roman"/>
              <a:sym typeface="Times New Roman"/>
            </a:endParaRPr>
          </a:p>
          <a:p>
            <a:pPr indent="0" lvl="0" marL="0" rtl="0" algn="l">
              <a:spcBef>
                <a:spcPts val="1000"/>
              </a:spcBef>
              <a:spcAft>
                <a:spcPts val="0"/>
              </a:spcAft>
              <a:buNone/>
            </a:pPr>
            <a:r>
              <a:rPr lang="en-US" sz="1800">
                <a:latin typeface="Times New Roman"/>
                <a:ea typeface="Times New Roman"/>
                <a:cs typeface="Times New Roman"/>
                <a:sym typeface="Times New Roman"/>
              </a:rPr>
              <a:t>1 is odd</a:t>
            </a:r>
            <a:endParaRPr sz="1800">
              <a:latin typeface="Times New Roman"/>
              <a:ea typeface="Times New Roman"/>
              <a:cs typeface="Times New Roman"/>
              <a:sym typeface="Times New Roman"/>
            </a:endParaRPr>
          </a:p>
        </p:txBody>
      </p:sp>
      <p:sp>
        <p:nvSpPr>
          <p:cNvPr id="757" name="Google Shape;757;p116"/>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117"/>
          <p:cNvSpPr txBox="1"/>
          <p:nvPr>
            <p:ph idx="1" type="body"/>
          </p:nvPr>
        </p:nvSpPr>
        <p:spPr>
          <a:xfrm>
            <a:off x="838200" y="1157100"/>
            <a:ext cx="10515600" cy="5700900"/>
          </a:xfrm>
          <a:prstGeom prst="rect">
            <a:avLst/>
          </a:prstGeom>
        </p:spPr>
        <p:txBody>
          <a:bodyPr anchorCtr="0" anchor="t" bIns="45700" lIns="45700" spcFirstLastPara="1" rIns="45700" wrap="square" tIns="45700">
            <a:noAutofit/>
          </a:bodyPr>
          <a:lstStyle/>
          <a:p>
            <a:pPr indent="0" lvl="0" marL="0" rtl="0" algn="l">
              <a:spcBef>
                <a:spcPts val="1000"/>
              </a:spcBef>
              <a:spcAft>
                <a:spcPts val="0"/>
              </a:spcAft>
              <a:buNone/>
            </a:pPr>
            <a:r>
              <a:rPr b="1" lang="en-US" sz="2500">
                <a:latin typeface="Times New Roman"/>
                <a:ea typeface="Times New Roman"/>
                <a:cs typeface="Times New Roman"/>
                <a:sym typeface="Times New Roman"/>
              </a:rPr>
              <a:t>3. The fallthrough statement</a:t>
            </a:r>
            <a:endParaRPr b="1" sz="2500">
              <a:latin typeface="Times New Roman"/>
              <a:ea typeface="Times New Roman"/>
              <a:cs typeface="Times New Roman"/>
              <a:sym typeface="Times New Roman"/>
            </a:endParaRPr>
          </a:p>
          <a:p>
            <a:pPr indent="0" lvl="0" marL="0" rtl="0" algn="l">
              <a:spcBef>
                <a:spcPts val="1000"/>
              </a:spcBef>
              <a:spcAft>
                <a:spcPts val="0"/>
              </a:spcAft>
              <a:buNone/>
            </a:pPr>
            <a:r>
              <a:rPr lang="en-US" sz="1200">
                <a:latin typeface="Times New Roman"/>
                <a:ea typeface="Times New Roman"/>
                <a:cs typeface="Times New Roman"/>
                <a:sym typeface="Times New Roman"/>
              </a:rPr>
              <a:t>In Swift, the switch statement does not fall through like other languages; however, we can use the fallthrough statement to force them to fall through. The fallthrough statementcan be very dangerous because, once a match is found, the next case defaults to true and that code block is executed. This is illustrated in the following example:</a:t>
            </a:r>
            <a:endParaRPr sz="1200">
              <a:latin typeface="Times New Roman"/>
              <a:ea typeface="Times New Roman"/>
              <a:cs typeface="Times New Roman"/>
              <a:sym typeface="Times New Roman"/>
            </a:endParaRPr>
          </a:p>
          <a:p>
            <a:pPr indent="0" lvl="0" marL="0" rtl="0" algn="l">
              <a:spcBef>
                <a:spcPts val="1000"/>
              </a:spcBef>
              <a:spcAft>
                <a:spcPts val="0"/>
              </a:spcAft>
              <a:buNone/>
            </a:pPr>
            <a:r>
              <a:t/>
            </a:r>
            <a:endParaRPr sz="1200">
              <a:latin typeface="Times New Roman"/>
              <a:ea typeface="Times New Roman"/>
              <a:cs typeface="Times New Roman"/>
              <a:sym typeface="Times New Roman"/>
            </a:endParaRPr>
          </a:p>
          <a:p>
            <a:pPr indent="0" lvl="0" marL="0" rtl="0" algn="l">
              <a:spcBef>
                <a:spcPts val="1000"/>
              </a:spcBef>
              <a:spcAft>
                <a:spcPts val="0"/>
              </a:spcAft>
              <a:buNone/>
            </a:pPr>
            <a:r>
              <a:rPr b="1" lang="en-US" sz="1200">
                <a:latin typeface="Times New Roman"/>
                <a:ea typeface="Times New Roman"/>
                <a:cs typeface="Times New Roman"/>
                <a:sym typeface="Times New Roman"/>
              </a:rPr>
              <a:t>var name = "Jon"</a:t>
            </a:r>
            <a:endParaRPr b="1" sz="1200">
              <a:latin typeface="Times New Roman"/>
              <a:ea typeface="Times New Roman"/>
              <a:cs typeface="Times New Roman"/>
              <a:sym typeface="Times New Roman"/>
            </a:endParaRPr>
          </a:p>
          <a:p>
            <a:pPr indent="0" lvl="0" marL="0" rtl="0" algn="l">
              <a:spcBef>
                <a:spcPts val="1000"/>
              </a:spcBef>
              <a:spcAft>
                <a:spcPts val="0"/>
              </a:spcAft>
              <a:buNone/>
            </a:pPr>
            <a:r>
              <a:rPr b="1" lang="en-US" sz="1200">
                <a:latin typeface="Times New Roman"/>
                <a:ea typeface="Times New Roman"/>
                <a:cs typeface="Times New Roman"/>
                <a:sym typeface="Times New Roman"/>
              </a:rPr>
              <a:t>var sport = "Baseball"</a:t>
            </a:r>
            <a:endParaRPr b="1" sz="1200">
              <a:latin typeface="Times New Roman"/>
              <a:ea typeface="Times New Roman"/>
              <a:cs typeface="Times New Roman"/>
              <a:sym typeface="Times New Roman"/>
            </a:endParaRPr>
          </a:p>
          <a:p>
            <a:pPr indent="0" lvl="0" marL="0" rtl="0" algn="l">
              <a:spcBef>
                <a:spcPts val="1000"/>
              </a:spcBef>
              <a:spcAft>
                <a:spcPts val="0"/>
              </a:spcAft>
              <a:buNone/>
            </a:pPr>
            <a:r>
              <a:rPr b="1" lang="en-US" sz="1200">
                <a:latin typeface="Times New Roman"/>
                <a:ea typeface="Times New Roman"/>
                <a:cs typeface="Times New Roman"/>
                <a:sym typeface="Times New Roman"/>
              </a:rPr>
              <a:t>switch sport {</a:t>
            </a:r>
            <a:endParaRPr b="1" sz="1200">
              <a:latin typeface="Times New Roman"/>
              <a:ea typeface="Times New Roman"/>
              <a:cs typeface="Times New Roman"/>
              <a:sym typeface="Times New Roman"/>
            </a:endParaRPr>
          </a:p>
          <a:p>
            <a:pPr indent="0" lvl="0" marL="0" rtl="0" algn="l">
              <a:spcBef>
                <a:spcPts val="1000"/>
              </a:spcBef>
              <a:spcAft>
                <a:spcPts val="0"/>
              </a:spcAft>
              <a:buNone/>
            </a:pPr>
            <a:r>
              <a:rPr b="1" lang="en-US" sz="1200">
                <a:latin typeface="Times New Roman"/>
                <a:ea typeface="Times New Roman"/>
                <a:cs typeface="Times New Roman"/>
                <a:sym typeface="Times New Roman"/>
              </a:rPr>
              <a:t> case "Baseball":</a:t>
            </a:r>
            <a:endParaRPr b="1" sz="1200">
              <a:latin typeface="Times New Roman"/>
              <a:ea typeface="Times New Roman"/>
              <a:cs typeface="Times New Roman"/>
              <a:sym typeface="Times New Roman"/>
            </a:endParaRPr>
          </a:p>
          <a:p>
            <a:pPr indent="0" lvl="0" marL="0" rtl="0" algn="l">
              <a:spcBef>
                <a:spcPts val="1000"/>
              </a:spcBef>
              <a:spcAft>
                <a:spcPts val="0"/>
              </a:spcAft>
              <a:buNone/>
            </a:pPr>
            <a:r>
              <a:rPr b="1" lang="en-US" sz="1200">
                <a:latin typeface="Times New Roman"/>
                <a:ea typeface="Times New Roman"/>
                <a:cs typeface="Times New Roman"/>
                <a:sym typeface="Times New Roman"/>
              </a:rPr>
              <a:t> print("\(name) plays Baseball")</a:t>
            </a:r>
            <a:endParaRPr b="1" sz="1200">
              <a:latin typeface="Times New Roman"/>
              <a:ea typeface="Times New Roman"/>
              <a:cs typeface="Times New Roman"/>
              <a:sym typeface="Times New Roman"/>
            </a:endParaRPr>
          </a:p>
          <a:p>
            <a:pPr indent="0" lvl="0" marL="0" rtl="0" algn="l">
              <a:spcBef>
                <a:spcPts val="1000"/>
              </a:spcBef>
              <a:spcAft>
                <a:spcPts val="0"/>
              </a:spcAft>
              <a:buNone/>
            </a:pPr>
            <a:r>
              <a:rPr b="1" lang="en-US" sz="1200">
                <a:latin typeface="Times New Roman"/>
                <a:ea typeface="Times New Roman"/>
                <a:cs typeface="Times New Roman"/>
                <a:sym typeface="Times New Roman"/>
              </a:rPr>
              <a:t> fallthrough</a:t>
            </a:r>
            <a:endParaRPr b="1" sz="1200">
              <a:latin typeface="Times New Roman"/>
              <a:ea typeface="Times New Roman"/>
              <a:cs typeface="Times New Roman"/>
              <a:sym typeface="Times New Roman"/>
            </a:endParaRPr>
          </a:p>
          <a:p>
            <a:pPr indent="0" lvl="0" marL="0" rtl="0" algn="l">
              <a:spcBef>
                <a:spcPts val="1000"/>
              </a:spcBef>
              <a:spcAft>
                <a:spcPts val="0"/>
              </a:spcAft>
              <a:buNone/>
            </a:pPr>
            <a:r>
              <a:rPr b="1" lang="en-US" sz="1200">
                <a:latin typeface="Times New Roman"/>
                <a:ea typeface="Times New Roman"/>
                <a:cs typeface="Times New Roman"/>
                <a:sym typeface="Times New Roman"/>
              </a:rPr>
              <a:t> case "Basketball":</a:t>
            </a:r>
            <a:endParaRPr b="1" sz="1200">
              <a:latin typeface="Times New Roman"/>
              <a:ea typeface="Times New Roman"/>
              <a:cs typeface="Times New Roman"/>
              <a:sym typeface="Times New Roman"/>
            </a:endParaRPr>
          </a:p>
          <a:p>
            <a:pPr indent="0" lvl="0" marL="0" rtl="0" algn="l">
              <a:spcBef>
                <a:spcPts val="1000"/>
              </a:spcBef>
              <a:spcAft>
                <a:spcPts val="0"/>
              </a:spcAft>
              <a:buNone/>
            </a:pPr>
            <a:r>
              <a:rPr b="1" lang="en-US" sz="1200">
                <a:latin typeface="Times New Roman"/>
                <a:ea typeface="Times New Roman"/>
                <a:cs typeface="Times New Roman"/>
                <a:sym typeface="Times New Roman"/>
              </a:rPr>
              <a:t> print("\(name) plays Basketball")</a:t>
            </a:r>
            <a:endParaRPr b="1" sz="1200">
              <a:latin typeface="Times New Roman"/>
              <a:ea typeface="Times New Roman"/>
              <a:cs typeface="Times New Roman"/>
              <a:sym typeface="Times New Roman"/>
            </a:endParaRPr>
          </a:p>
          <a:p>
            <a:pPr indent="0" lvl="0" marL="0" rtl="0" algn="l">
              <a:spcBef>
                <a:spcPts val="1000"/>
              </a:spcBef>
              <a:spcAft>
                <a:spcPts val="0"/>
              </a:spcAft>
              <a:buNone/>
            </a:pPr>
            <a:r>
              <a:rPr b="1" lang="en-US" sz="1200">
                <a:latin typeface="Times New Roman"/>
                <a:ea typeface="Times New Roman"/>
                <a:cs typeface="Times New Roman"/>
                <a:sym typeface="Times New Roman"/>
              </a:rPr>
              <a:t> fallthrough</a:t>
            </a:r>
            <a:endParaRPr b="1" sz="1200">
              <a:latin typeface="Times New Roman"/>
              <a:ea typeface="Times New Roman"/>
              <a:cs typeface="Times New Roman"/>
              <a:sym typeface="Times New Roman"/>
            </a:endParaRPr>
          </a:p>
          <a:p>
            <a:pPr indent="0" lvl="0" marL="0" rtl="0" algn="l">
              <a:spcBef>
                <a:spcPts val="1000"/>
              </a:spcBef>
              <a:spcAft>
                <a:spcPts val="0"/>
              </a:spcAft>
              <a:buNone/>
            </a:pPr>
            <a:r>
              <a:rPr b="1" lang="en-US" sz="1200">
                <a:latin typeface="Times New Roman"/>
                <a:ea typeface="Times New Roman"/>
                <a:cs typeface="Times New Roman"/>
                <a:sym typeface="Times New Roman"/>
              </a:rPr>
              <a:t> default:</a:t>
            </a:r>
            <a:endParaRPr b="1" sz="1200">
              <a:latin typeface="Times New Roman"/>
              <a:ea typeface="Times New Roman"/>
              <a:cs typeface="Times New Roman"/>
              <a:sym typeface="Times New Roman"/>
            </a:endParaRPr>
          </a:p>
          <a:p>
            <a:pPr indent="0" lvl="0" marL="0" rtl="0" algn="l">
              <a:spcBef>
                <a:spcPts val="1000"/>
              </a:spcBef>
              <a:spcAft>
                <a:spcPts val="0"/>
              </a:spcAft>
              <a:buNone/>
            </a:pPr>
            <a:r>
              <a:rPr b="1" lang="en-US" sz="1200">
                <a:latin typeface="Times New Roman"/>
                <a:ea typeface="Times New Roman"/>
                <a:cs typeface="Times New Roman"/>
                <a:sym typeface="Times New Roman"/>
              </a:rPr>
              <a:t> print("Unknown sport")</a:t>
            </a:r>
            <a:endParaRPr b="1" sz="1200">
              <a:latin typeface="Times New Roman"/>
              <a:ea typeface="Times New Roman"/>
              <a:cs typeface="Times New Roman"/>
              <a:sym typeface="Times New Roman"/>
            </a:endParaRPr>
          </a:p>
          <a:p>
            <a:pPr indent="0" lvl="0" marL="0" rtl="0" algn="l">
              <a:spcBef>
                <a:spcPts val="1000"/>
              </a:spcBef>
              <a:spcAft>
                <a:spcPts val="0"/>
              </a:spcAft>
              <a:buNone/>
            </a:pPr>
            <a:r>
              <a:rPr b="1" lang="en-US" sz="1200">
                <a:latin typeface="Times New Roman"/>
                <a:ea typeface="Times New Roman"/>
                <a:cs typeface="Times New Roman"/>
                <a:sym typeface="Times New Roman"/>
              </a:rPr>
              <a:t>}</a:t>
            </a:r>
            <a:endParaRPr b="1" sz="1200">
              <a:latin typeface="Times New Roman"/>
              <a:ea typeface="Times New Roman"/>
              <a:cs typeface="Times New Roman"/>
              <a:sym typeface="Times New Roman"/>
            </a:endParaRPr>
          </a:p>
          <a:p>
            <a:pPr indent="0" lvl="0" marL="0" rtl="0" algn="l">
              <a:spcBef>
                <a:spcPts val="1000"/>
              </a:spcBef>
              <a:spcAft>
                <a:spcPts val="0"/>
              </a:spcAft>
              <a:buNone/>
            </a:pPr>
            <a:r>
              <a:t/>
            </a:r>
            <a:endParaRPr sz="1200">
              <a:latin typeface="Times New Roman"/>
              <a:ea typeface="Times New Roman"/>
              <a:cs typeface="Times New Roman"/>
              <a:sym typeface="Times New Roman"/>
            </a:endParaRPr>
          </a:p>
        </p:txBody>
      </p:sp>
      <p:sp>
        <p:nvSpPr>
          <p:cNvPr id="763" name="Google Shape;763;p117"/>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118"/>
          <p:cNvSpPr txBox="1"/>
          <p:nvPr>
            <p:ph idx="1" type="body"/>
          </p:nvPr>
        </p:nvSpPr>
        <p:spPr>
          <a:xfrm>
            <a:off x="838200" y="1351950"/>
            <a:ext cx="10515600" cy="5225100"/>
          </a:xfrm>
          <a:prstGeom prst="rect">
            <a:avLst/>
          </a:prstGeom>
        </p:spPr>
        <p:txBody>
          <a:bodyPr anchorCtr="0" anchor="t" bIns="45700" lIns="45700" spcFirstLastPara="1" rIns="45700" wrap="square" tIns="45700">
            <a:noAutofit/>
          </a:bodyPr>
          <a:lstStyle/>
          <a:p>
            <a:pPr indent="0" lvl="0" marL="0" rtl="0" algn="just">
              <a:spcBef>
                <a:spcPts val="1000"/>
              </a:spcBef>
              <a:spcAft>
                <a:spcPts val="0"/>
              </a:spcAft>
              <a:buNone/>
            </a:pPr>
            <a:r>
              <a:rPr lang="en-US" sz="2500">
                <a:solidFill>
                  <a:schemeClr val="dk1"/>
                </a:solidFill>
                <a:latin typeface="Times New Roman"/>
                <a:ea typeface="Times New Roman"/>
                <a:cs typeface="Times New Roman"/>
                <a:sym typeface="Times New Roman"/>
              </a:rPr>
              <a:t>When this code is run, the following results are printed to the console:</a:t>
            </a:r>
            <a:endParaRPr sz="2500">
              <a:solidFill>
                <a:schemeClr val="dk1"/>
              </a:solidFill>
              <a:latin typeface="Times New Roman"/>
              <a:ea typeface="Times New Roman"/>
              <a:cs typeface="Times New Roman"/>
              <a:sym typeface="Times New Roman"/>
            </a:endParaRPr>
          </a:p>
          <a:p>
            <a:pPr indent="0" lvl="0" marL="0" rtl="0" algn="just">
              <a:spcBef>
                <a:spcPts val="1000"/>
              </a:spcBef>
              <a:spcAft>
                <a:spcPts val="0"/>
              </a:spcAft>
              <a:buNone/>
            </a:pPr>
            <a:r>
              <a:t/>
            </a:r>
            <a:endParaRPr sz="2500">
              <a:solidFill>
                <a:schemeClr val="dk1"/>
              </a:solidFill>
              <a:latin typeface="Times New Roman"/>
              <a:ea typeface="Times New Roman"/>
              <a:cs typeface="Times New Roman"/>
              <a:sym typeface="Times New Roman"/>
            </a:endParaRPr>
          </a:p>
          <a:p>
            <a:pPr indent="0" lvl="0" marL="0" rtl="0" algn="just">
              <a:spcBef>
                <a:spcPts val="1000"/>
              </a:spcBef>
              <a:spcAft>
                <a:spcPts val="0"/>
              </a:spcAft>
              <a:buNone/>
            </a:pPr>
            <a:r>
              <a:rPr lang="en-US" sz="2500">
                <a:solidFill>
                  <a:schemeClr val="dk1"/>
                </a:solidFill>
                <a:latin typeface="Times New Roman"/>
                <a:ea typeface="Times New Roman"/>
                <a:cs typeface="Times New Roman"/>
                <a:sym typeface="Times New Roman"/>
              </a:rPr>
              <a:t>Jon plays Baseball</a:t>
            </a:r>
            <a:endParaRPr sz="2500">
              <a:solidFill>
                <a:schemeClr val="dk1"/>
              </a:solidFill>
              <a:latin typeface="Times New Roman"/>
              <a:ea typeface="Times New Roman"/>
              <a:cs typeface="Times New Roman"/>
              <a:sym typeface="Times New Roman"/>
            </a:endParaRPr>
          </a:p>
          <a:p>
            <a:pPr indent="0" lvl="0" marL="0" rtl="0" algn="just">
              <a:spcBef>
                <a:spcPts val="1000"/>
              </a:spcBef>
              <a:spcAft>
                <a:spcPts val="0"/>
              </a:spcAft>
              <a:buNone/>
            </a:pPr>
            <a:r>
              <a:rPr lang="en-US" sz="2500">
                <a:solidFill>
                  <a:schemeClr val="dk1"/>
                </a:solidFill>
                <a:latin typeface="Times New Roman"/>
                <a:ea typeface="Times New Roman"/>
                <a:cs typeface="Times New Roman"/>
                <a:sym typeface="Times New Roman"/>
              </a:rPr>
              <a:t>Jon plays Basketball</a:t>
            </a:r>
            <a:endParaRPr sz="2500">
              <a:solidFill>
                <a:schemeClr val="dk1"/>
              </a:solidFill>
              <a:latin typeface="Times New Roman"/>
              <a:ea typeface="Times New Roman"/>
              <a:cs typeface="Times New Roman"/>
              <a:sym typeface="Times New Roman"/>
            </a:endParaRPr>
          </a:p>
          <a:p>
            <a:pPr indent="0" lvl="0" marL="0" rtl="0" algn="just">
              <a:spcBef>
                <a:spcPts val="1000"/>
              </a:spcBef>
              <a:spcAft>
                <a:spcPts val="0"/>
              </a:spcAft>
              <a:buNone/>
            </a:pPr>
            <a:r>
              <a:rPr lang="en-US" sz="2500">
                <a:solidFill>
                  <a:schemeClr val="dk1"/>
                </a:solidFill>
                <a:latin typeface="Times New Roman"/>
                <a:ea typeface="Times New Roman"/>
                <a:cs typeface="Times New Roman"/>
                <a:sym typeface="Times New Roman"/>
              </a:rPr>
              <a:t>Unknown sport</a:t>
            </a:r>
            <a:endParaRPr sz="2500">
              <a:solidFill>
                <a:schemeClr val="dk1"/>
              </a:solidFill>
              <a:latin typeface="Times New Roman"/>
              <a:ea typeface="Times New Roman"/>
              <a:cs typeface="Times New Roman"/>
              <a:sym typeface="Times New Roman"/>
            </a:endParaRPr>
          </a:p>
          <a:p>
            <a:pPr indent="0" lvl="0" marL="0" rtl="0" algn="just">
              <a:spcBef>
                <a:spcPts val="1000"/>
              </a:spcBef>
              <a:spcAft>
                <a:spcPts val="0"/>
              </a:spcAft>
              <a:buNone/>
            </a:pPr>
            <a:r>
              <a:t/>
            </a:r>
            <a:endParaRPr sz="2500">
              <a:solidFill>
                <a:schemeClr val="dk1"/>
              </a:solidFill>
              <a:latin typeface="Times New Roman"/>
              <a:ea typeface="Times New Roman"/>
              <a:cs typeface="Times New Roman"/>
              <a:sym typeface="Times New Roman"/>
            </a:endParaRPr>
          </a:p>
          <a:p>
            <a:pPr indent="0" lvl="0" marL="0" rtl="0" algn="just">
              <a:spcBef>
                <a:spcPts val="1000"/>
              </a:spcBef>
              <a:spcAft>
                <a:spcPts val="0"/>
              </a:spcAft>
              <a:buClr>
                <a:schemeClr val="dk1"/>
              </a:buClr>
              <a:buSzPts val="1100"/>
              <a:buFont typeface="Arial"/>
              <a:buNone/>
            </a:pPr>
            <a:r>
              <a:rPr lang="en-US" sz="2500">
                <a:solidFill>
                  <a:schemeClr val="dk1"/>
                </a:solidFill>
                <a:latin typeface="Times New Roman"/>
                <a:ea typeface="Times New Roman"/>
                <a:cs typeface="Times New Roman"/>
                <a:sym typeface="Times New Roman"/>
              </a:rPr>
              <a:t>I recommend that you be very careful about using the fallthrough statement. Apple purposely disabled falling through on the case statement to avoid the common errors that programmers make. By using the fallthrough statement, you could introduce these errors back into your code.</a:t>
            </a:r>
            <a:endParaRPr sz="2500">
              <a:latin typeface="Times New Roman"/>
              <a:ea typeface="Times New Roman"/>
              <a:cs typeface="Times New Roman"/>
              <a:sym typeface="Times New Roman"/>
            </a:endParaRPr>
          </a:p>
        </p:txBody>
      </p:sp>
      <p:sp>
        <p:nvSpPr>
          <p:cNvPr id="769" name="Google Shape;769;p118"/>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119"/>
          <p:cNvSpPr txBox="1"/>
          <p:nvPr>
            <p:ph idx="1" type="body"/>
          </p:nvPr>
        </p:nvSpPr>
        <p:spPr>
          <a:xfrm>
            <a:off x="603750" y="1918595"/>
            <a:ext cx="10984500" cy="757200"/>
          </a:xfrm>
          <a:prstGeom prst="rect">
            <a:avLst/>
          </a:prstGeom>
          <a:noFill/>
          <a:ln>
            <a:noFill/>
          </a:ln>
        </p:spPr>
        <p:txBody>
          <a:bodyPr anchorCtr="0" anchor="t" bIns="45700" lIns="45700" spcFirstLastPara="1" rIns="45700" wrap="square" tIns="45700">
            <a:noAutofit/>
          </a:bodyPr>
          <a:lstStyle/>
          <a:p>
            <a:pPr indent="-241300" lvl="0" marL="228600" rtl="0" algn="just">
              <a:lnSpc>
                <a:spcPct val="100000"/>
              </a:lnSpc>
              <a:spcBef>
                <a:spcPts val="0"/>
              </a:spcBef>
              <a:spcAft>
                <a:spcPts val="0"/>
              </a:spcAft>
              <a:buClr>
                <a:schemeClr val="dk1"/>
              </a:buClr>
              <a:buSzPts val="2000"/>
              <a:buFont typeface="Times New Roman"/>
              <a:buAutoNum type="arabicPeriod"/>
            </a:pPr>
            <a:r>
              <a:rPr lang="en-US" sz="2000">
                <a:solidFill>
                  <a:schemeClr val="dk1"/>
                </a:solidFill>
                <a:latin typeface="Times New Roman"/>
                <a:ea typeface="Times New Roman"/>
                <a:cs typeface="Times New Roman"/>
                <a:sym typeface="Times New Roman"/>
              </a:rPr>
              <a:t>Write a program to print student details using String class and objects.</a:t>
            </a:r>
            <a:endParaRPr sz="2000">
              <a:latin typeface="Times New Roman"/>
              <a:ea typeface="Times New Roman"/>
              <a:cs typeface="Times New Roman"/>
              <a:sym typeface="Times New Roman"/>
            </a:endParaRPr>
          </a:p>
        </p:txBody>
      </p:sp>
      <p:sp>
        <p:nvSpPr>
          <p:cNvPr id="775" name="Google Shape;775;p119"/>
          <p:cNvSpPr txBox="1"/>
          <p:nvPr/>
        </p:nvSpPr>
        <p:spPr>
          <a:xfrm>
            <a:off x="374422" y="1336023"/>
            <a:ext cx="31308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50000"/>
              </a:lnSpc>
              <a:spcBef>
                <a:spcPts val="0"/>
              </a:spcBef>
              <a:spcAft>
                <a:spcPts val="0"/>
              </a:spcAft>
              <a:buClr>
                <a:srgbClr val="000000"/>
              </a:buClr>
              <a:buSzPts val="2400"/>
              <a:buFont typeface="Times New Roman"/>
              <a:buNone/>
            </a:pPr>
            <a:r>
              <a:rPr b="1" i="0" lang="en-US" sz="2400" u="none" cap="none" strike="noStrike">
                <a:solidFill>
                  <a:srgbClr val="000000"/>
                </a:solidFill>
                <a:latin typeface="Times New Roman"/>
                <a:ea typeface="Times New Roman"/>
                <a:cs typeface="Times New Roman"/>
                <a:sym typeface="Times New Roman"/>
              </a:rPr>
              <a:t>Assignment</a:t>
            </a:r>
            <a:endParaRPr/>
          </a:p>
        </p:txBody>
      </p:sp>
      <p:sp>
        <p:nvSpPr>
          <p:cNvPr id="776" name="Google Shape;776;p119"/>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838200" y="1047475"/>
            <a:ext cx="10515600" cy="6435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b="1" lang="en-US" sz="3000">
                <a:latin typeface="Times New Roman"/>
                <a:ea typeface="Times New Roman"/>
                <a:cs typeface="Times New Roman"/>
                <a:sym typeface="Times New Roman"/>
              </a:rPr>
              <a:t>TEXT INPUT</a:t>
            </a:r>
            <a:endParaRPr b="1" sz="3000">
              <a:latin typeface="Times New Roman"/>
              <a:ea typeface="Times New Roman"/>
              <a:cs typeface="Times New Roman"/>
              <a:sym typeface="Times New Roman"/>
            </a:endParaRPr>
          </a:p>
        </p:txBody>
      </p:sp>
      <p:pic>
        <p:nvPicPr>
          <p:cNvPr descr="Picture 8" id="126" name="Google Shape;126;p21"/>
          <p:cNvPicPr preferRelativeResize="0"/>
          <p:nvPr/>
        </p:nvPicPr>
        <p:blipFill rotWithShape="1">
          <a:blip r:embed="rId3">
            <a:alphaModFix/>
          </a:blip>
          <a:srcRect b="0" l="0" r="0" t="0"/>
          <a:stretch/>
        </p:blipFill>
        <p:spPr>
          <a:xfrm>
            <a:off x="4362300" y="2032011"/>
            <a:ext cx="3467400" cy="4459825"/>
          </a:xfrm>
          <a:prstGeom prst="rect">
            <a:avLst/>
          </a:prstGeom>
          <a:noFill/>
          <a:ln>
            <a:noFill/>
          </a:ln>
        </p:spPr>
      </p:pic>
      <p:sp>
        <p:nvSpPr>
          <p:cNvPr id="127" name="Google Shape;127;p21"/>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120"/>
          <p:cNvSpPr txBox="1"/>
          <p:nvPr>
            <p:ph idx="4294967295" type="sldNum"/>
          </p:nvPr>
        </p:nvSpPr>
        <p:spPr>
          <a:xfrm>
            <a:off x="11095176" y="6414760"/>
            <a:ext cx="258624" cy="248305"/>
          </a:xfrm>
          <a:prstGeom prst="rect">
            <a:avLst/>
          </a:prstGeom>
          <a:noFill/>
          <a:ln>
            <a:noFill/>
          </a:ln>
        </p:spPr>
        <p:txBody>
          <a:bodyPr anchorCtr="0" anchor="ctr" bIns="45700" lIns="45700" spcFirstLastPara="1" rIns="45700" wrap="square" tIns="45700">
            <a:noAutofit/>
          </a:bodyPr>
          <a:lstStyle/>
          <a:p>
            <a:pPr indent="0" lvl="0" marL="0" rtl="0" algn="r">
              <a:lnSpc>
                <a:spcPct val="100000"/>
              </a:lnSpc>
              <a:spcBef>
                <a:spcPts val="0"/>
              </a:spcBef>
              <a:spcAft>
                <a:spcPts val="0"/>
              </a:spcAft>
              <a:buClr>
                <a:srgbClr val="888888"/>
              </a:buClr>
              <a:buSzPts val="1200"/>
              <a:buFont typeface="Calibri"/>
              <a:buNone/>
            </a:pPr>
            <a:fld id="{00000000-1234-1234-1234-123412341234}" type="slidenum">
              <a:rPr lang="en-US" sz="1200">
                <a:solidFill>
                  <a:srgbClr val="888888"/>
                </a:solidFill>
              </a:rPr>
              <a:t>‹#›</a:t>
            </a:fld>
            <a:endParaRPr/>
          </a:p>
        </p:txBody>
      </p:sp>
      <p:sp>
        <p:nvSpPr>
          <p:cNvPr id="782" name="Google Shape;782;p120"/>
          <p:cNvSpPr txBox="1"/>
          <p:nvPr/>
        </p:nvSpPr>
        <p:spPr>
          <a:xfrm>
            <a:off x="252753" y="1121183"/>
            <a:ext cx="11744002" cy="421393"/>
          </a:xfrm>
          <a:prstGeom prst="rect">
            <a:avLst/>
          </a:prstGeom>
          <a:noFill/>
          <a:ln>
            <a:noFill/>
          </a:ln>
        </p:spPr>
        <p:txBody>
          <a:bodyPr anchorCtr="0" anchor="t" bIns="45700" lIns="45700" spcFirstLastPara="1" rIns="45700" wrap="square" tIns="45700">
            <a:noAutofit/>
          </a:bodyPr>
          <a:lstStyle/>
          <a:p>
            <a:pPr indent="359999" lvl="4" marL="0" marR="0" rtl="0" algn="l">
              <a:lnSpc>
                <a:spcPct val="150000"/>
              </a:lnSpc>
              <a:spcBef>
                <a:spcPts val="0"/>
              </a:spcBef>
              <a:spcAft>
                <a:spcPts val="0"/>
              </a:spcAft>
              <a:buClr>
                <a:srgbClr val="000000"/>
              </a:buClr>
              <a:buSzPts val="2400"/>
              <a:buFont typeface="Times New Roman"/>
              <a:buNone/>
            </a:pPr>
            <a:r>
              <a:rPr b="1" i="0" lang="en-US" sz="2400" u="none" cap="none" strike="noStrike">
                <a:solidFill>
                  <a:srgbClr val="000000"/>
                </a:solidFill>
                <a:latin typeface="Times New Roman"/>
                <a:ea typeface="Times New Roman"/>
                <a:cs typeface="Times New Roman"/>
                <a:sym typeface="Times New Roman"/>
              </a:rPr>
              <a:t>Document Links</a:t>
            </a:r>
            <a:endParaRPr/>
          </a:p>
        </p:txBody>
      </p:sp>
      <p:graphicFrame>
        <p:nvGraphicFramePr>
          <p:cNvPr id="783" name="Google Shape;783;p120"/>
          <p:cNvGraphicFramePr/>
          <p:nvPr/>
        </p:nvGraphicFramePr>
        <p:xfrm>
          <a:off x="574060" y="2107344"/>
          <a:ext cx="3000000" cy="3000000"/>
        </p:xfrm>
        <a:graphic>
          <a:graphicData uri="http://schemas.openxmlformats.org/drawingml/2006/table">
            <a:tbl>
              <a:tblPr>
                <a:noFill/>
                <a:tableStyleId>{ACF7BB8D-9466-4F25-B8C0-CCA118835B7A}</a:tableStyleId>
              </a:tblPr>
              <a:tblGrid>
                <a:gridCol w="3770250"/>
                <a:gridCol w="3188125"/>
                <a:gridCol w="4143025"/>
              </a:tblGrid>
              <a:tr h="697225">
                <a:tc>
                  <a:txBody>
                    <a:bodyPr/>
                    <a:lstStyle/>
                    <a:p>
                      <a:pPr indent="0" lvl="0" marL="0" marR="0" rtl="0" algn="l">
                        <a:lnSpc>
                          <a:spcPct val="100000"/>
                        </a:lnSpc>
                        <a:spcBef>
                          <a:spcPts val="0"/>
                        </a:spcBef>
                        <a:spcAft>
                          <a:spcPts val="0"/>
                        </a:spcAft>
                        <a:buClr>
                          <a:schemeClr val="dk1"/>
                        </a:buClr>
                        <a:buSzPts val="1400"/>
                        <a:buFont typeface="Times New Roman"/>
                        <a:buNone/>
                      </a:pPr>
                      <a:r>
                        <a:rPr b="1" lang="en-US" sz="1400" u="none" cap="none" strike="noStrike">
                          <a:latin typeface="Times New Roman"/>
                          <a:ea typeface="Times New Roman"/>
                          <a:cs typeface="Times New Roman"/>
                          <a:sym typeface="Times New Roman"/>
                        </a:rPr>
                        <a:t>Topics</a:t>
                      </a:r>
                      <a:endParaRPr/>
                    </a:p>
                  </a:txBody>
                  <a:tcPr marT="9525" marB="9525"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imes New Roman"/>
                        <a:buNone/>
                      </a:pPr>
                      <a:r>
                        <a:rPr b="1" lang="en-US" sz="1400" u="none" cap="none" strike="noStrike">
                          <a:latin typeface="Times New Roman"/>
                          <a:ea typeface="Times New Roman"/>
                          <a:cs typeface="Times New Roman"/>
                          <a:sym typeface="Times New Roman"/>
                        </a:rPr>
                        <a:t>URL</a:t>
                      </a:r>
                      <a:endParaRPr/>
                    </a:p>
                  </a:txBody>
                  <a:tcPr marT="9525" marB="9525"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imes New Roman"/>
                        <a:buNone/>
                      </a:pPr>
                      <a:r>
                        <a:rPr b="1" lang="en-US" sz="1400" u="none" cap="none" strike="noStrike">
                          <a:latin typeface="Times New Roman"/>
                          <a:ea typeface="Times New Roman"/>
                          <a:cs typeface="Times New Roman"/>
                          <a:sym typeface="Times New Roman"/>
                        </a:rPr>
                        <a:t>Notes</a:t>
                      </a:r>
                      <a:endParaRPr/>
                    </a:p>
                  </a:txBody>
                  <a:tcPr marT="9525" marB="9525"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2325">
                <a:tc>
                  <a:txBody>
                    <a:bodyPr/>
                    <a:lstStyle/>
                    <a:p>
                      <a:pPr indent="0" lvl="0" marL="0" marR="0" rtl="0" algn="just">
                        <a:lnSpc>
                          <a:spcPct val="100000"/>
                        </a:lnSpc>
                        <a:spcBef>
                          <a:spcPts val="0"/>
                        </a:spcBef>
                        <a:spcAft>
                          <a:spcPts val="0"/>
                        </a:spcAft>
                        <a:buClr>
                          <a:schemeClr val="dk1"/>
                        </a:buClr>
                        <a:buSzPts val="1400"/>
                        <a:buFont typeface="Times New Roman"/>
                        <a:buNone/>
                      </a:pPr>
                      <a:r>
                        <a:rPr lang="en-US">
                          <a:latin typeface="Times New Roman"/>
                          <a:ea typeface="Times New Roman"/>
                          <a:cs typeface="Times New Roman"/>
                          <a:sym typeface="Times New Roman"/>
                        </a:rPr>
                        <a:t>Swift Pragramming Language</a:t>
                      </a:r>
                      <a:endParaRPr/>
                    </a:p>
                  </a:txBody>
                  <a:tcPr marT="9525" marB="9525"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u="sng">
                          <a:solidFill>
                            <a:schemeClr val="hlink"/>
                          </a:solidFill>
                          <a:hlinkClick r:id="rId3"/>
                        </a:rPr>
                        <a:t>https://swift.org/</a:t>
                      </a:r>
                      <a:endParaRPr/>
                    </a:p>
                  </a:txBody>
                  <a:tcPr marT="9525" marB="9525"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400"/>
                        <a:buFont typeface="Times New Roman"/>
                        <a:buNone/>
                      </a:pPr>
                      <a:r>
                        <a:rPr lang="en-US"/>
                        <a:t>Give the information to learn S</a:t>
                      </a:r>
                      <a:r>
                        <a:rPr lang="en-US"/>
                        <a:t>wift Programming Language</a:t>
                      </a:r>
                      <a:endParaRPr/>
                    </a:p>
                  </a:txBody>
                  <a:tcPr marT="9525" marB="9525"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030275">
                <a:tc>
                  <a:txBody>
                    <a:bodyPr/>
                    <a:lstStyle/>
                    <a:p>
                      <a:pPr indent="0" lvl="0" marL="0" rtl="0" algn="l">
                        <a:spcBef>
                          <a:spcPts val="0"/>
                        </a:spcBef>
                        <a:spcAft>
                          <a:spcPts val="0"/>
                        </a:spcAft>
                        <a:buNone/>
                      </a:pPr>
                      <a:r>
                        <a:rPr lang="en-US"/>
                        <a:t>Swift Notes pdf </a:t>
                      </a:r>
                      <a:endParaRPr/>
                    </a:p>
                  </a:txBody>
                  <a:tcPr marT="9525" marB="9525"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a:t>Mastering Swift 5</a:t>
                      </a:r>
                      <a:endParaRPr/>
                    </a:p>
                    <a:p>
                      <a:pPr indent="0" lvl="0" marL="0" rtl="0" algn="l">
                        <a:spcBef>
                          <a:spcPts val="0"/>
                        </a:spcBef>
                        <a:spcAft>
                          <a:spcPts val="0"/>
                        </a:spcAft>
                        <a:buNone/>
                      </a:pPr>
                      <a:r>
                        <a:rPr lang="en-US"/>
                        <a:t>Fifth Edition  </a:t>
                      </a:r>
                      <a:endParaRPr/>
                    </a:p>
                    <a:p>
                      <a:pPr indent="0" lvl="0" marL="0" rtl="0" algn="l">
                        <a:spcBef>
                          <a:spcPts val="0"/>
                        </a:spcBef>
                        <a:spcAft>
                          <a:spcPts val="0"/>
                        </a:spcAft>
                        <a:buNone/>
                      </a:pPr>
                      <a:r>
                        <a:rPr lang="en-US" u="sng">
                          <a:solidFill>
                            <a:schemeClr val="hlink"/>
                          </a:solidFill>
                          <a:hlinkClick r:id="rId4"/>
                        </a:rPr>
                        <a:t>https://www.packtpub.com/product/mastering-swift/9781784392154</a:t>
                      </a:r>
                      <a:endParaRPr/>
                    </a:p>
                  </a:txBody>
                  <a:tcPr marT="9525" marB="9525"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a:t>Mastering Swift 5 To</a:t>
                      </a:r>
                      <a:r>
                        <a:rPr lang="en-US"/>
                        <a:t>pics</a:t>
                      </a:r>
                      <a:endParaRPr/>
                    </a:p>
                  </a:txBody>
                  <a:tcPr marT="9525" marB="9525"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784" name="Google Shape;784;p120"/>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121"/>
          <p:cNvSpPr txBox="1"/>
          <p:nvPr>
            <p:ph idx="4294967295" type="sldNum"/>
          </p:nvPr>
        </p:nvSpPr>
        <p:spPr>
          <a:xfrm>
            <a:off x="11095176" y="6414760"/>
            <a:ext cx="258624" cy="248305"/>
          </a:xfrm>
          <a:prstGeom prst="rect">
            <a:avLst/>
          </a:prstGeom>
          <a:noFill/>
          <a:ln>
            <a:noFill/>
          </a:ln>
        </p:spPr>
        <p:txBody>
          <a:bodyPr anchorCtr="0" anchor="ctr" bIns="45700" lIns="45700" spcFirstLastPara="1" rIns="45700" wrap="square" tIns="45700">
            <a:noAutofit/>
          </a:bodyPr>
          <a:lstStyle/>
          <a:p>
            <a:pPr indent="0" lvl="0" marL="0" rtl="0" algn="r">
              <a:lnSpc>
                <a:spcPct val="100000"/>
              </a:lnSpc>
              <a:spcBef>
                <a:spcPts val="0"/>
              </a:spcBef>
              <a:spcAft>
                <a:spcPts val="0"/>
              </a:spcAft>
              <a:buClr>
                <a:srgbClr val="888888"/>
              </a:buClr>
              <a:buSzPts val="1200"/>
              <a:buFont typeface="Calibri"/>
              <a:buNone/>
            </a:pPr>
            <a:fld id="{00000000-1234-1234-1234-123412341234}" type="slidenum">
              <a:rPr lang="en-US" sz="1200">
                <a:solidFill>
                  <a:srgbClr val="888888"/>
                </a:solidFill>
              </a:rPr>
              <a:t>‹#›</a:t>
            </a:fld>
            <a:endParaRPr/>
          </a:p>
        </p:txBody>
      </p:sp>
      <p:sp>
        <p:nvSpPr>
          <p:cNvPr id="790" name="Google Shape;790;p121"/>
          <p:cNvSpPr txBox="1"/>
          <p:nvPr/>
        </p:nvSpPr>
        <p:spPr>
          <a:xfrm>
            <a:off x="252754" y="361678"/>
            <a:ext cx="10156741" cy="459741"/>
          </a:xfrm>
          <a:prstGeom prst="rect">
            <a:avLst/>
          </a:prstGeom>
          <a:noFill/>
          <a:ln>
            <a:noFill/>
          </a:ln>
        </p:spPr>
        <p:txBody>
          <a:bodyPr anchorCtr="0" anchor="t" bIns="45700" lIns="45700" spcFirstLastPara="1" rIns="45700" wrap="square" tIns="45700">
            <a:noAutofit/>
          </a:bodyPr>
          <a:lstStyle/>
          <a:p>
            <a:pPr indent="12700" lvl="0" marL="0" marR="0" rtl="0" algn="l">
              <a:lnSpc>
                <a:spcPct val="100000"/>
              </a:lnSpc>
              <a:spcBef>
                <a:spcPts val="0"/>
              </a:spcBef>
              <a:spcAft>
                <a:spcPts val="0"/>
              </a:spcAft>
              <a:buClr>
                <a:srgbClr val="000000"/>
              </a:buClr>
              <a:buSzPts val="2400"/>
              <a:buFont typeface="Helvetica Neue"/>
              <a:buNone/>
            </a:pPr>
            <a:r>
              <a:rPr b="1" i="0" lang="en-US" sz="2400" u="none" cap="none" strike="noStrike">
                <a:solidFill>
                  <a:srgbClr val="000000"/>
                </a:solidFill>
                <a:latin typeface="Helvetica Neue"/>
                <a:ea typeface="Helvetica Neue"/>
                <a:cs typeface="Helvetica Neue"/>
                <a:sym typeface="Helvetica Neue"/>
              </a:rPr>
              <a:t>Core Data</a:t>
            </a:r>
            <a:endParaRPr/>
          </a:p>
        </p:txBody>
      </p:sp>
      <p:sp>
        <p:nvSpPr>
          <p:cNvPr id="791" name="Google Shape;791;p121"/>
          <p:cNvSpPr txBox="1"/>
          <p:nvPr/>
        </p:nvSpPr>
        <p:spPr>
          <a:xfrm>
            <a:off x="252753" y="1121183"/>
            <a:ext cx="11744002" cy="421393"/>
          </a:xfrm>
          <a:prstGeom prst="rect">
            <a:avLst/>
          </a:prstGeom>
          <a:noFill/>
          <a:ln>
            <a:noFill/>
          </a:ln>
        </p:spPr>
        <p:txBody>
          <a:bodyPr anchorCtr="0" anchor="t" bIns="45700" lIns="45700" spcFirstLastPara="1" rIns="45700" wrap="square" tIns="45700">
            <a:noAutofit/>
          </a:bodyPr>
          <a:lstStyle/>
          <a:p>
            <a:pPr indent="359999" lvl="4" marL="0" marR="0" rtl="0" algn="l">
              <a:lnSpc>
                <a:spcPct val="100000"/>
              </a:lnSpc>
              <a:spcBef>
                <a:spcPts val="0"/>
              </a:spcBef>
              <a:spcAft>
                <a:spcPts val="0"/>
              </a:spcAft>
              <a:buClr>
                <a:srgbClr val="000000"/>
              </a:buClr>
              <a:buSzPts val="2400"/>
              <a:buFont typeface="Times New Roman"/>
              <a:buNone/>
            </a:pPr>
            <a:r>
              <a:rPr b="1" i="0" lang="en-US" sz="2400" u="none" cap="none" strike="noStrike">
                <a:solidFill>
                  <a:srgbClr val="000000"/>
                </a:solidFill>
                <a:latin typeface="Times New Roman"/>
                <a:ea typeface="Times New Roman"/>
                <a:cs typeface="Times New Roman"/>
                <a:sym typeface="Times New Roman"/>
              </a:rPr>
              <a:t>E-Book Links</a:t>
            </a:r>
            <a:endParaRPr/>
          </a:p>
        </p:txBody>
      </p:sp>
      <p:sp>
        <p:nvSpPr>
          <p:cNvPr id="792" name="Google Shape;792;p121"/>
          <p:cNvSpPr txBox="1"/>
          <p:nvPr/>
        </p:nvSpPr>
        <p:spPr>
          <a:xfrm>
            <a:off x="1219200" y="1842316"/>
            <a:ext cx="9753600" cy="42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500" u="sng">
                <a:solidFill>
                  <a:schemeClr val="hlink"/>
                </a:solidFill>
                <a:latin typeface="Times New Roman"/>
                <a:ea typeface="Times New Roman"/>
                <a:cs typeface="Times New Roman"/>
                <a:sym typeface="Times New Roman"/>
                <a:hlinkClick r:id="rId3"/>
              </a:rPr>
              <a:t>https://swift.org/</a:t>
            </a:r>
            <a:endParaRPr sz="2500">
              <a:latin typeface="Times New Roman"/>
              <a:ea typeface="Times New Roman"/>
              <a:cs typeface="Times New Roman"/>
              <a:sym typeface="Times New Roman"/>
            </a:endParaRPr>
          </a:p>
          <a:p>
            <a:pPr indent="0" lvl="0" marL="0" rtl="0" algn="l">
              <a:spcBef>
                <a:spcPts val="0"/>
              </a:spcBef>
              <a:spcAft>
                <a:spcPts val="0"/>
              </a:spcAft>
              <a:buNone/>
            </a:pPr>
            <a:r>
              <a:t/>
            </a:r>
            <a:endParaRPr sz="2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500" u="sng">
                <a:solidFill>
                  <a:schemeClr val="hlink"/>
                </a:solidFill>
                <a:latin typeface="Times New Roman"/>
                <a:ea typeface="Times New Roman"/>
                <a:cs typeface="Times New Roman"/>
                <a:sym typeface="Times New Roman"/>
                <a:hlinkClick r:id="rId4"/>
              </a:rPr>
              <a:t>https://www.packtpub.com/product/mastering-swift/9781784392154</a:t>
            </a:r>
            <a:endParaRPr sz="25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838200" y="998737"/>
            <a:ext cx="10515600" cy="9114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b="1" lang="en-US" sz="3000">
                <a:latin typeface="Times New Roman"/>
                <a:ea typeface="Times New Roman"/>
                <a:cs typeface="Times New Roman"/>
                <a:sym typeface="Times New Roman"/>
              </a:rPr>
              <a:t>EMAILS &amp; TEXT MES</a:t>
            </a:r>
            <a:r>
              <a:rPr b="1" lang="en-US" sz="3000">
                <a:latin typeface="Times New Roman"/>
                <a:ea typeface="Times New Roman"/>
                <a:cs typeface="Times New Roman"/>
                <a:sym typeface="Times New Roman"/>
              </a:rPr>
              <a:t>SAGES</a:t>
            </a:r>
            <a:endParaRPr b="1" sz="3000">
              <a:latin typeface="Times New Roman"/>
              <a:ea typeface="Times New Roman"/>
              <a:cs typeface="Times New Roman"/>
              <a:sym typeface="Times New Roman"/>
            </a:endParaRPr>
          </a:p>
        </p:txBody>
      </p:sp>
      <p:pic>
        <p:nvPicPr>
          <p:cNvPr descr="Picture 5" id="133" name="Google Shape;133;p22"/>
          <p:cNvPicPr preferRelativeResize="0"/>
          <p:nvPr/>
        </p:nvPicPr>
        <p:blipFill rotWithShape="1">
          <a:blip r:embed="rId3">
            <a:alphaModFix/>
          </a:blip>
          <a:srcRect b="0" l="0" r="0" t="0"/>
          <a:stretch/>
        </p:blipFill>
        <p:spPr>
          <a:xfrm>
            <a:off x="4858864" y="1910114"/>
            <a:ext cx="2474261" cy="4453670"/>
          </a:xfrm>
          <a:prstGeom prst="rect">
            <a:avLst/>
          </a:prstGeom>
          <a:noFill/>
          <a:ln>
            <a:noFill/>
          </a:ln>
        </p:spPr>
      </p:pic>
      <p:sp>
        <p:nvSpPr>
          <p:cNvPr id="134" name="Google Shape;134;p22"/>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838200" y="1013925"/>
            <a:ext cx="10515600" cy="7650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b="1" lang="en-US" sz="3000">
                <a:latin typeface="Times New Roman"/>
                <a:ea typeface="Times New Roman"/>
                <a:cs typeface="Times New Roman"/>
                <a:sym typeface="Times New Roman"/>
              </a:rPr>
              <a:t>APPSTORE</a:t>
            </a:r>
            <a:endParaRPr b="1" sz="3000">
              <a:latin typeface="Times New Roman"/>
              <a:ea typeface="Times New Roman"/>
              <a:cs typeface="Times New Roman"/>
              <a:sym typeface="Times New Roman"/>
            </a:endParaRPr>
          </a:p>
        </p:txBody>
      </p:sp>
      <p:sp>
        <p:nvSpPr>
          <p:cNvPr id="140" name="Google Shape;140;p23"/>
          <p:cNvSpPr txBox="1"/>
          <p:nvPr>
            <p:ph idx="1" type="body"/>
          </p:nvPr>
        </p:nvSpPr>
        <p:spPr>
          <a:xfrm>
            <a:off x="4358180" y="1778925"/>
            <a:ext cx="7541400" cy="4703700"/>
          </a:xfrm>
          <a:prstGeom prst="rect">
            <a:avLst/>
          </a:prstGeom>
        </p:spPr>
        <p:txBody>
          <a:bodyPr anchorCtr="0" anchor="t" bIns="45700" lIns="45700" spcFirstLastPara="1" rIns="45700" wrap="square" tIns="45700">
            <a:noAutofit/>
          </a:bodyPr>
          <a:lstStyle/>
          <a:p>
            <a:pPr indent="-355600" lvl="0" marL="457200" rtl="0" algn="l">
              <a:lnSpc>
                <a:spcPct val="150000"/>
              </a:lnSpc>
              <a:spcBef>
                <a:spcPts val="0"/>
              </a:spcBef>
              <a:spcAft>
                <a:spcPts val="0"/>
              </a:spcAft>
              <a:buClr>
                <a:srgbClr val="000000"/>
              </a:buClr>
              <a:buSzPts val="2000"/>
              <a:buChar char="•"/>
            </a:pPr>
            <a:r>
              <a:rPr lang="en-US" sz="2000">
                <a:latin typeface="Times New Roman"/>
                <a:ea typeface="Times New Roman"/>
                <a:cs typeface="Times New Roman"/>
                <a:sym typeface="Times New Roman"/>
              </a:rPr>
              <a:t> The Apple App Store is a service for iOS devices (the iPhone, iPod Touch and iPad) offered by Apple Inc.</a:t>
            </a:r>
            <a:endParaRPr sz="2000">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Clr>
                <a:srgbClr val="000000"/>
              </a:buClr>
              <a:buSzPts val="2000"/>
              <a:buChar char="•"/>
            </a:pPr>
            <a:r>
              <a:rPr lang="en-US" sz="2000">
                <a:latin typeface="Times New Roman"/>
                <a:ea typeface="Times New Roman"/>
                <a:cs typeface="Times New Roman"/>
                <a:sym typeface="Times New Roman"/>
              </a:rPr>
              <a:t> The App Store opened on July 10, 2008 via an update to iTunes.</a:t>
            </a:r>
            <a:endParaRPr sz="2000">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Clr>
                <a:srgbClr val="000000"/>
              </a:buClr>
              <a:buSzPts val="2000"/>
              <a:buFont typeface="Times New Roman"/>
              <a:buChar char="•"/>
            </a:pPr>
            <a:r>
              <a:rPr lang="en-US" sz="2000">
                <a:latin typeface="Times New Roman"/>
                <a:ea typeface="Times New Roman"/>
                <a:cs typeface="Times New Roman"/>
                <a:sym typeface="Times New Roman"/>
              </a:rPr>
              <a:t> The App Store is accessible from the iPhone, iPod Touch and iPad.</a:t>
            </a:r>
            <a:endParaRPr sz="2000">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Clr>
                <a:srgbClr val="000000"/>
              </a:buClr>
              <a:buSzPts val="2000"/>
              <a:buFont typeface="Times New Roman"/>
              <a:buChar char="•"/>
            </a:pPr>
            <a:r>
              <a:rPr lang="en-US" sz="2000">
                <a:latin typeface="Times New Roman"/>
                <a:ea typeface="Times New Roman"/>
                <a:cs typeface="Times New Roman"/>
                <a:sym typeface="Times New Roman"/>
              </a:rPr>
              <a:t> The store is also accessible on computers running Mac OS X and Windows through iTunes.</a:t>
            </a:r>
            <a:endParaRPr sz="2000">
              <a:latin typeface="Times New Roman"/>
              <a:ea typeface="Times New Roman"/>
              <a:cs typeface="Times New Roman"/>
              <a:sym typeface="Times New Roman"/>
            </a:endParaRPr>
          </a:p>
        </p:txBody>
      </p:sp>
      <p:sp>
        <p:nvSpPr>
          <p:cNvPr id="141" name="Google Shape;141;p23"/>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pic>
        <p:nvPicPr>
          <p:cNvPr descr="Picture 3" id="142" name="Google Shape;142;p23"/>
          <p:cNvPicPr preferRelativeResize="0"/>
          <p:nvPr/>
        </p:nvPicPr>
        <p:blipFill rotWithShape="1">
          <a:blip r:embed="rId3">
            <a:alphaModFix/>
          </a:blip>
          <a:srcRect b="0" l="0" r="0" t="0"/>
          <a:stretch/>
        </p:blipFill>
        <p:spPr>
          <a:xfrm>
            <a:off x="248925" y="1955427"/>
            <a:ext cx="3591650" cy="387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838200" y="1006100"/>
            <a:ext cx="10515600" cy="6846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b="1" lang="en-US" sz="3000">
                <a:latin typeface="Times New Roman"/>
                <a:ea typeface="Times New Roman"/>
                <a:cs typeface="Times New Roman"/>
                <a:sym typeface="Times New Roman"/>
              </a:rPr>
              <a:t>APPLE SAY</a:t>
            </a:r>
            <a:r>
              <a:rPr b="1" lang="en-US" sz="3000">
                <a:latin typeface="Times New Roman"/>
                <a:ea typeface="Times New Roman"/>
                <a:cs typeface="Times New Roman"/>
                <a:sym typeface="Times New Roman"/>
              </a:rPr>
              <a:t>’s</a:t>
            </a:r>
            <a:endParaRPr b="1" sz="3000">
              <a:latin typeface="Times New Roman"/>
              <a:ea typeface="Times New Roman"/>
              <a:cs typeface="Times New Roman"/>
              <a:sym typeface="Times New Roman"/>
            </a:endParaRPr>
          </a:p>
        </p:txBody>
      </p:sp>
      <p:sp>
        <p:nvSpPr>
          <p:cNvPr id="148" name="Google Shape;148;p24"/>
          <p:cNvSpPr txBox="1"/>
          <p:nvPr>
            <p:ph idx="1" type="body"/>
          </p:nvPr>
        </p:nvSpPr>
        <p:spPr>
          <a:xfrm>
            <a:off x="509350" y="1971777"/>
            <a:ext cx="10515600" cy="3464700"/>
          </a:xfrm>
          <a:prstGeom prst="rect">
            <a:avLst/>
          </a:prstGeom>
        </p:spPr>
        <p:txBody>
          <a:bodyPr anchorCtr="0" anchor="t" bIns="45700" lIns="45700" spcFirstLastPara="1" rIns="45700" wrap="square" tIns="45700">
            <a:noAutofit/>
          </a:bodyPr>
          <a:lstStyle/>
          <a:p>
            <a:pPr indent="-387350" lvl="0" marL="457200" rtl="0" algn="l">
              <a:lnSpc>
                <a:spcPct val="150000"/>
              </a:lnSpc>
              <a:spcBef>
                <a:spcPts val="0"/>
              </a:spcBef>
              <a:spcAft>
                <a:spcPts val="0"/>
              </a:spcAft>
              <a:buSzPts val="2500"/>
              <a:buFont typeface="Times New Roman"/>
              <a:buChar char="•"/>
            </a:pPr>
            <a:r>
              <a:rPr lang="en-US" sz="2500">
                <a:latin typeface="Times New Roman"/>
                <a:ea typeface="Times New Roman"/>
                <a:cs typeface="Times New Roman"/>
                <a:sym typeface="Times New Roman"/>
              </a:rPr>
              <a:t> Apple allows </a:t>
            </a:r>
            <a:r>
              <a:rPr b="1" lang="en-US" sz="2500">
                <a:latin typeface="Times New Roman"/>
                <a:ea typeface="Times New Roman"/>
                <a:cs typeface="Times New Roman"/>
                <a:sym typeface="Times New Roman"/>
              </a:rPr>
              <a:t>70%</a:t>
            </a:r>
            <a:r>
              <a:rPr lang="en-US" sz="2500">
                <a:latin typeface="Times New Roman"/>
                <a:ea typeface="Times New Roman"/>
                <a:cs typeface="Times New Roman"/>
                <a:sym typeface="Times New Roman"/>
              </a:rPr>
              <a:t> of revenues from the store to instantly go to the seller of the application, and </a:t>
            </a:r>
            <a:r>
              <a:rPr b="1" lang="en-US" sz="2500">
                <a:latin typeface="Times New Roman"/>
                <a:ea typeface="Times New Roman"/>
                <a:cs typeface="Times New Roman"/>
                <a:sym typeface="Times New Roman"/>
              </a:rPr>
              <a:t>30%</a:t>
            </a:r>
            <a:r>
              <a:rPr lang="en-US" sz="2500">
                <a:latin typeface="Times New Roman"/>
                <a:ea typeface="Times New Roman"/>
                <a:cs typeface="Times New Roman"/>
                <a:sym typeface="Times New Roman"/>
              </a:rPr>
              <a:t> go to Apple.</a:t>
            </a:r>
            <a:endParaRPr sz="2500">
              <a:latin typeface="Times New Roman"/>
              <a:ea typeface="Times New Roman"/>
              <a:cs typeface="Times New Roman"/>
              <a:sym typeface="Times New Roman"/>
            </a:endParaRPr>
          </a:p>
          <a:p>
            <a:pPr indent="0" lvl="0" marL="914400" rtl="0" algn="l">
              <a:lnSpc>
                <a:spcPct val="150000"/>
              </a:lnSpc>
              <a:spcBef>
                <a:spcPts val="0"/>
              </a:spcBef>
              <a:spcAft>
                <a:spcPts val="0"/>
              </a:spcAft>
              <a:buNone/>
            </a:pPr>
            <a:r>
              <a:t/>
            </a:r>
            <a:endParaRPr sz="2500">
              <a:latin typeface="Times New Roman"/>
              <a:ea typeface="Times New Roman"/>
              <a:cs typeface="Times New Roman"/>
              <a:sym typeface="Times New Roman"/>
            </a:endParaRPr>
          </a:p>
          <a:p>
            <a:pPr indent="0" lvl="0" marL="914400" rtl="0" algn="l">
              <a:lnSpc>
                <a:spcPct val="150000"/>
              </a:lnSpc>
              <a:spcBef>
                <a:spcPts val="0"/>
              </a:spcBef>
              <a:spcAft>
                <a:spcPts val="0"/>
              </a:spcAft>
              <a:buNone/>
            </a:pPr>
            <a:r>
              <a:t/>
            </a:r>
            <a:endParaRPr sz="2500">
              <a:latin typeface="Times New Roman"/>
              <a:ea typeface="Times New Roman"/>
              <a:cs typeface="Times New Roman"/>
              <a:sym typeface="Times New Roman"/>
            </a:endParaRPr>
          </a:p>
          <a:p>
            <a:pPr indent="-387350" lvl="0" marL="457200" rtl="0" algn="l">
              <a:lnSpc>
                <a:spcPct val="150000"/>
              </a:lnSpc>
              <a:spcBef>
                <a:spcPts val="0"/>
              </a:spcBef>
              <a:spcAft>
                <a:spcPts val="0"/>
              </a:spcAft>
              <a:buSzPts val="2500"/>
              <a:buFont typeface="Times New Roman"/>
              <a:buChar char="•"/>
            </a:pPr>
            <a:r>
              <a:rPr lang="en-US" sz="2500">
                <a:latin typeface="Times New Roman"/>
                <a:ea typeface="Times New Roman"/>
                <a:cs typeface="Times New Roman"/>
                <a:sym typeface="Times New Roman"/>
              </a:rPr>
              <a:t>Billion’s of apps was downloaded from Apple App Store. </a:t>
            </a:r>
            <a:endParaRPr sz="2500">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2500">
              <a:latin typeface="Times New Roman"/>
              <a:ea typeface="Times New Roman"/>
              <a:cs typeface="Times New Roman"/>
              <a:sym typeface="Times New Roman"/>
            </a:endParaRPr>
          </a:p>
        </p:txBody>
      </p:sp>
      <p:sp>
        <p:nvSpPr>
          <p:cNvPr id="149" name="Google Shape;149;p24"/>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838200" y="1035285"/>
            <a:ext cx="10515600" cy="9966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b="1" lang="en-US" sz="3000">
                <a:latin typeface="Times New Roman"/>
                <a:ea typeface="Times New Roman"/>
                <a:cs typeface="Times New Roman"/>
                <a:sym typeface="Times New Roman"/>
              </a:rPr>
              <a:t>APPROVAL PROCESS</a:t>
            </a:r>
            <a:endParaRPr b="1" sz="3000">
              <a:latin typeface="Times New Roman"/>
              <a:ea typeface="Times New Roman"/>
              <a:cs typeface="Times New Roman"/>
              <a:sym typeface="Times New Roman"/>
            </a:endParaRPr>
          </a:p>
        </p:txBody>
      </p:sp>
      <p:sp>
        <p:nvSpPr>
          <p:cNvPr id="155" name="Google Shape;155;p25"/>
          <p:cNvSpPr txBox="1"/>
          <p:nvPr>
            <p:ph idx="1" type="body"/>
          </p:nvPr>
        </p:nvSpPr>
        <p:spPr>
          <a:xfrm>
            <a:off x="838200" y="2311273"/>
            <a:ext cx="10515600" cy="3497100"/>
          </a:xfrm>
          <a:prstGeom prst="rect">
            <a:avLst/>
          </a:prstGeom>
        </p:spPr>
        <p:txBody>
          <a:bodyPr anchorCtr="0" anchor="t" bIns="45700" lIns="45700" spcFirstLastPara="1" rIns="45700" wrap="square" tIns="45700">
            <a:noAutofit/>
          </a:bodyPr>
          <a:lstStyle/>
          <a:p>
            <a:pPr indent="-158750" lvl="0" marL="0" rtl="0" algn="l">
              <a:lnSpc>
                <a:spcPct val="100000"/>
              </a:lnSpc>
              <a:spcBef>
                <a:spcPts val="0"/>
              </a:spcBef>
              <a:spcAft>
                <a:spcPts val="0"/>
              </a:spcAft>
              <a:buSzPts val="2500"/>
              <a:buFont typeface="Times New Roman"/>
              <a:buChar char="•"/>
            </a:pPr>
            <a:r>
              <a:rPr lang="en-US" sz="2500">
                <a:latin typeface="Times New Roman"/>
                <a:ea typeface="Times New Roman"/>
                <a:cs typeface="Times New Roman"/>
                <a:sym typeface="Times New Roman"/>
              </a:rPr>
              <a:t> To get applications into the App Store, developers were required to submit their app and wait for approval or rejection by Apple. </a:t>
            </a:r>
            <a:endParaRPr sz="25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5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500">
              <a:latin typeface="Times New Roman"/>
              <a:ea typeface="Times New Roman"/>
              <a:cs typeface="Times New Roman"/>
              <a:sym typeface="Times New Roman"/>
            </a:endParaRPr>
          </a:p>
          <a:p>
            <a:pPr indent="0" lvl="0" marL="0" rtl="0" algn="l">
              <a:lnSpc>
                <a:spcPct val="100000"/>
              </a:lnSpc>
              <a:spcBef>
                <a:spcPts val="0"/>
              </a:spcBef>
              <a:spcAft>
                <a:spcPts val="0"/>
              </a:spcAft>
              <a:buClr>
                <a:srgbClr val="F79646"/>
              </a:buClr>
              <a:buSzPts val="3360"/>
              <a:buFont typeface="Calibri"/>
              <a:buNone/>
            </a:pPr>
            <a:r>
              <a:t/>
            </a:r>
            <a:endParaRPr sz="2500">
              <a:latin typeface="Times New Roman"/>
              <a:ea typeface="Times New Roman"/>
              <a:cs typeface="Times New Roman"/>
              <a:sym typeface="Times New Roman"/>
            </a:endParaRPr>
          </a:p>
          <a:p>
            <a:pPr indent="-158750" lvl="0" marL="0" rtl="0" algn="l">
              <a:lnSpc>
                <a:spcPct val="100000"/>
              </a:lnSpc>
              <a:spcBef>
                <a:spcPts val="0"/>
              </a:spcBef>
              <a:spcAft>
                <a:spcPts val="0"/>
              </a:spcAft>
              <a:buSzPts val="2500"/>
              <a:buFont typeface="Times New Roman"/>
              <a:buChar char="•"/>
            </a:pPr>
            <a:r>
              <a:rPr lang="en-US" sz="2500">
                <a:latin typeface="Times New Roman"/>
                <a:ea typeface="Times New Roman"/>
                <a:cs typeface="Times New Roman"/>
                <a:sym typeface="Times New Roman"/>
              </a:rPr>
              <a:t> Rejected apps were given feedback on the reason they were rejected so they could be modified and resubmitted.</a:t>
            </a:r>
            <a:endParaRPr sz="25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2500">
              <a:latin typeface="Times New Roman"/>
              <a:ea typeface="Times New Roman"/>
              <a:cs typeface="Times New Roman"/>
              <a:sym typeface="Times New Roman"/>
            </a:endParaRPr>
          </a:p>
          <a:p>
            <a:pPr indent="0" lvl="0" marL="0" rtl="0" algn="l">
              <a:spcBef>
                <a:spcPts val="1000"/>
              </a:spcBef>
              <a:spcAft>
                <a:spcPts val="0"/>
              </a:spcAft>
              <a:buNone/>
            </a:pPr>
            <a:r>
              <a:t/>
            </a:r>
            <a:endParaRPr sz="2500">
              <a:latin typeface="Times New Roman"/>
              <a:ea typeface="Times New Roman"/>
              <a:cs typeface="Times New Roman"/>
              <a:sym typeface="Times New Roman"/>
            </a:endParaRPr>
          </a:p>
        </p:txBody>
      </p:sp>
      <p:sp>
        <p:nvSpPr>
          <p:cNvPr id="156" name="Google Shape;156;p25"/>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idx="1" type="body"/>
          </p:nvPr>
        </p:nvSpPr>
        <p:spPr>
          <a:xfrm>
            <a:off x="417550" y="2164800"/>
            <a:ext cx="11024400" cy="45033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1200"/>
              </a:spcBef>
              <a:spcAft>
                <a:spcPts val="0"/>
              </a:spcAft>
              <a:buNone/>
            </a:pPr>
            <a:r>
              <a:rPr b="1" lang="en-US" sz="2000">
                <a:solidFill>
                  <a:schemeClr val="dk1"/>
                </a:solidFill>
                <a:latin typeface="Times New Roman"/>
                <a:ea typeface="Times New Roman"/>
                <a:cs typeface="Times New Roman"/>
                <a:sym typeface="Times New Roman"/>
              </a:rPr>
              <a:t>1. iOS 1</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600"/>
              </a:spcBef>
              <a:spcAft>
                <a:spcPts val="0"/>
              </a:spcAft>
              <a:buNone/>
            </a:pPr>
            <a:r>
              <a:rPr lang="en-US" sz="2000">
                <a:solidFill>
                  <a:schemeClr val="dk1"/>
                </a:solidFill>
                <a:latin typeface="Times New Roman"/>
                <a:ea typeface="Times New Roman"/>
                <a:cs typeface="Times New Roman"/>
                <a:sym typeface="Times New Roman"/>
              </a:rPr>
              <a:t>           Released on June 29, 2007</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US" sz="2000">
                <a:solidFill>
                  <a:schemeClr val="dk1"/>
                </a:solidFill>
                <a:latin typeface="Times New Roman"/>
                <a:ea typeface="Times New Roman"/>
                <a:cs typeface="Times New Roman"/>
                <a:sym typeface="Times New Roman"/>
              </a:rPr>
              <a:t> New Key Features</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	1. Music app</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600"/>
              </a:spcBef>
              <a:spcAft>
                <a:spcPts val="0"/>
              </a:spcAft>
              <a:buNone/>
            </a:pPr>
            <a:r>
              <a:rPr lang="en-US" sz="2000">
                <a:solidFill>
                  <a:schemeClr val="dk1"/>
                </a:solidFill>
                <a:latin typeface="Times New Roman"/>
                <a:ea typeface="Times New Roman"/>
                <a:cs typeface="Times New Roman"/>
                <a:sym typeface="Times New Roman"/>
              </a:rPr>
              <a:t>	2. Safari browser</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600"/>
              </a:spcBef>
              <a:spcAft>
                <a:spcPts val="0"/>
              </a:spcAft>
              <a:buNone/>
            </a:pPr>
            <a:r>
              <a:rPr lang="en-US" sz="2000">
                <a:solidFill>
                  <a:schemeClr val="dk1"/>
                </a:solidFill>
                <a:latin typeface="Times New Roman"/>
                <a:ea typeface="Times New Roman"/>
                <a:cs typeface="Times New Roman"/>
                <a:sym typeface="Times New Roman"/>
              </a:rPr>
              <a:t>	3. Multi-touch interface</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600"/>
              </a:spcBef>
              <a:spcAft>
                <a:spcPts val="0"/>
              </a:spcAft>
              <a:buNone/>
            </a:pPr>
            <a:r>
              <a:rPr lang="en-US" sz="2000">
                <a:solidFill>
                  <a:schemeClr val="dk1"/>
                </a:solidFill>
                <a:latin typeface="Times New Roman"/>
                <a:ea typeface="Times New Roman"/>
                <a:cs typeface="Times New Roman"/>
                <a:sym typeface="Times New Roman"/>
              </a:rPr>
              <a:t>	4. Visual voicemail</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600"/>
              </a:spcBef>
              <a:spcAft>
                <a:spcPts val="0"/>
              </a:spcAft>
              <a:buNone/>
            </a:pPr>
            <a:r>
              <a:t/>
            </a:r>
            <a:endParaRPr sz="2000">
              <a:solidFill>
                <a:schemeClr val="dk1"/>
              </a:solidFill>
              <a:latin typeface="Times New Roman"/>
              <a:ea typeface="Times New Roman"/>
              <a:cs typeface="Times New Roman"/>
              <a:sym typeface="Times New Roman"/>
            </a:endParaRPr>
          </a:p>
          <a:p>
            <a:pPr indent="0" lvl="0" marL="228600" rtl="0" algn="l">
              <a:lnSpc>
                <a:spcPct val="100000"/>
              </a:lnSpc>
              <a:spcBef>
                <a:spcPts val="1200"/>
              </a:spcBef>
              <a:spcAft>
                <a:spcPts val="600"/>
              </a:spcAft>
              <a:buNone/>
            </a:pPr>
            <a:r>
              <a:t/>
            </a:r>
            <a:endParaRPr sz="2000">
              <a:latin typeface="Times New Roman"/>
              <a:ea typeface="Times New Roman"/>
              <a:cs typeface="Times New Roman"/>
              <a:sym typeface="Times New Roman"/>
            </a:endParaRPr>
          </a:p>
        </p:txBody>
      </p:sp>
      <p:sp>
        <p:nvSpPr>
          <p:cNvPr id="162" name="Google Shape;162;p26"/>
          <p:cNvSpPr txBox="1"/>
          <p:nvPr/>
        </p:nvSpPr>
        <p:spPr>
          <a:xfrm>
            <a:off x="564230" y="271683"/>
            <a:ext cx="4909186" cy="459741"/>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t/>
            </a:r>
            <a:endParaRPr/>
          </a:p>
        </p:txBody>
      </p:sp>
      <p:sp>
        <p:nvSpPr>
          <p:cNvPr id="163" name="Google Shape;163;p26"/>
          <p:cNvSpPr txBox="1"/>
          <p:nvPr/>
        </p:nvSpPr>
        <p:spPr>
          <a:xfrm>
            <a:off x="1052950" y="1152899"/>
            <a:ext cx="9753600" cy="6567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Clr>
                <a:schemeClr val="dk1"/>
              </a:buClr>
              <a:buSzPts val="1392"/>
              <a:buFont typeface="Times New Roman"/>
              <a:buNone/>
            </a:pPr>
            <a:r>
              <a:rPr b="1" lang="en-US" sz="3000">
                <a:solidFill>
                  <a:schemeClr val="dk1"/>
                </a:solidFill>
                <a:latin typeface="Times New Roman"/>
                <a:ea typeface="Times New Roman"/>
                <a:cs typeface="Times New Roman"/>
                <a:sym typeface="Times New Roman"/>
              </a:rPr>
              <a:t>iOS Versions</a:t>
            </a:r>
            <a:endParaRPr/>
          </a:p>
        </p:txBody>
      </p:sp>
      <p:sp>
        <p:nvSpPr>
          <p:cNvPr id="164" name="Google Shape;164;p26"/>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idx="1" type="body"/>
          </p:nvPr>
        </p:nvSpPr>
        <p:spPr>
          <a:xfrm>
            <a:off x="583800" y="1015475"/>
            <a:ext cx="11024400" cy="57240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1200"/>
              </a:spcBef>
              <a:spcAft>
                <a:spcPts val="0"/>
              </a:spcAft>
              <a:buNone/>
            </a:pPr>
            <a:r>
              <a:rPr b="1" lang="en-US" sz="2000">
                <a:solidFill>
                  <a:schemeClr val="dk1"/>
                </a:solidFill>
                <a:latin typeface="Times New Roman"/>
                <a:ea typeface="Times New Roman"/>
                <a:cs typeface="Times New Roman"/>
                <a:sym typeface="Times New Roman"/>
              </a:rPr>
              <a:t>2. iOS 2</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60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Released on July 11, 2008</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New Key Features</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	1. Improved Maps App</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	2. App Store</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US" sz="2000">
                <a:solidFill>
                  <a:schemeClr val="dk1"/>
                </a:solidFill>
                <a:latin typeface="Times New Roman"/>
                <a:ea typeface="Times New Roman"/>
                <a:cs typeface="Times New Roman"/>
                <a:sym typeface="Times New Roman"/>
              </a:rPr>
              <a:t>3. iOS 3</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	Released on June 17, 2009</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New Key Features</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	1. Recording Videos</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	2. Spotlight Search</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	3. Copy &amp; Paste</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252525"/>
              </a:buClr>
              <a:buSzPts val="2000"/>
              <a:buFont typeface="Arial"/>
              <a:buNone/>
            </a:pPr>
            <a:r>
              <a:t/>
            </a:r>
            <a:endParaRPr sz="2000">
              <a:latin typeface="Times New Roman"/>
              <a:ea typeface="Times New Roman"/>
              <a:cs typeface="Times New Roman"/>
              <a:sym typeface="Times New Roman"/>
            </a:endParaRPr>
          </a:p>
        </p:txBody>
      </p:sp>
      <p:sp>
        <p:nvSpPr>
          <p:cNvPr id="170" name="Google Shape;170;p27"/>
          <p:cNvSpPr txBox="1"/>
          <p:nvPr/>
        </p:nvSpPr>
        <p:spPr>
          <a:xfrm>
            <a:off x="564230" y="271683"/>
            <a:ext cx="4909186" cy="459741"/>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t/>
            </a:r>
            <a:endParaRPr/>
          </a:p>
        </p:txBody>
      </p:sp>
      <p:sp>
        <p:nvSpPr>
          <p:cNvPr id="171" name="Google Shape;171;p27"/>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idx="1" type="body"/>
          </p:nvPr>
        </p:nvSpPr>
        <p:spPr>
          <a:xfrm>
            <a:off x="583800" y="1717350"/>
            <a:ext cx="11024400" cy="44943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None/>
            </a:pPr>
            <a:r>
              <a:rPr b="1" lang="en-US" sz="2000">
                <a:solidFill>
                  <a:schemeClr val="dk1"/>
                </a:solidFill>
                <a:latin typeface="Times New Roman"/>
                <a:ea typeface="Times New Roman"/>
                <a:cs typeface="Times New Roman"/>
                <a:sym typeface="Times New Roman"/>
              </a:rPr>
              <a:t>4. iOS 4</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 	Released on June 21, 2010</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 </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US" sz="2000">
                <a:solidFill>
                  <a:schemeClr val="dk1"/>
                </a:solidFill>
                <a:latin typeface="Times New Roman"/>
                <a:ea typeface="Times New Roman"/>
                <a:cs typeface="Times New Roman"/>
                <a:sym typeface="Times New Roman"/>
              </a:rPr>
              <a:t>New Key Features</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	1. Multitasking</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	2. FaceTime</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	3. AirPlay</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	4. AirPrint</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	5. iBooks</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	6. Personal Hotspot</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None/>
            </a:pPr>
            <a:r>
              <a:t/>
            </a:r>
            <a:endParaRPr sz="2000">
              <a:latin typeface="Times New Roman"/>
              <a:ea typeface="Times New Roman"/>
              <a:cs typeface="Times New Roman"/>
              <a:sym typeface="Times New Roman"/>
            </a:endParaRPr>
          </a:p>
        </p:txBody>
      </p:sp>
      <p:sp>
        <p:nvSpPr>
          <p:cNvPr id="177" name="Google Shape;177;p28"/>
          <p:cNvSpPr txBox="1"/>
          <p:nvPr/>
        </p:nvSpPr>
        <p:spPr>
          <a:xfrm>
            <a:off x="5451212" y="4967671"/>
            <a:ext cx="161564" cy="340183"/>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 </a:t>
            </a:r>
            <a:endParaRPr/>
          </a:p>
        </p:txBody>
      </p:sp>
      <p:sp>
        <p:nvSpPr>
          <p:cNvPr id="178" name="Google Shape;178;p28"/>
          <p:cNvSpPr txBox="1"/>
          <p:nvPr/>
        </p:nvSpPr>
        <p:spPr>
          <a:xfrm>
            <a:off x="564230" y="271683"/>
            <a:ext cx="4909186" cy="459741"/>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t/>
            </a:r>
            <a:endParaRPr/>
          </a:p>
        </p:txBody>
      </p:sp>
      <p:sp>
        <p:nvSpPr>
          <p:cNvPr id="179" name="Google Shape;179;p28"/>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idx="1" type="body"/>
          </p:nvPr>
        </p:nvSpPr>
        <p:spPr>
          <a:xfrm>
            <a:off x="583800" y="1022025"/>
            <a:ext cx="11024400" cy="55299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None/>
            </a:pPr>
            <a:r>
              <a:rPr b="1" lang="en-US" sz="2000">
                <a:solidFill>
                  <a:schemeClr val="dk1"/>
                </a:solidFill>
                <a:latin typeface="Times New Roman"/>
                <a:ea typeface="Times New Roman"/>
                <a:cs typeface="Times New Roman"/>
                <a:sym typeface="Times New Roman"/>
              </a:rPr>
              <a:t>5. iOS 5</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Released on October 12, 2011</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US" sz="2000">
                <a:solidFill>
                  <a:schemeClr val="dk1"/>
                </a:solidFill>
                <a:latin typeface="Times New Roman"/>
                <a:ea typeface="Times New Roman"/>
                <a:cs typeface="Times New Roman"/>
                <a:sym typeface="Times New Roman"/>
              </a:rPr>
              <a:t>New Key Features</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	1. iMessage</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	2. iCloud</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	3. Notification Center</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US" sz="2000">
                <a:solidFill>
                  <a:schemeClr val="dk1"/>
                </a:solidFill>
                <a:latin typeface="Times New Roman"/>
                <a:ea typeface="Times New Roman"/>
                <a:cs typeface="Times New Roman"/>
                <a:sym typeface="Times New Roman"/>
              </a:rPr>
              <a:t>6. iOS 6</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 	Released on September 19, 2012</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New Key Features</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	1. Passbook</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	2. Apple maps</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	3. Do Not Disturb</a:t>
            </a:r>
            <a:endParaRPr sz="20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2000">
              <a:latin typeface="Times New Roman"/>
              <a:ea typeface="Times New Roman"/>
              <a:cs typeface="Times New Roman"/>
              <a:sym typeface="Times New Roman"/>
            </a:endParaRPr>
          </a:p>
        </p:txBody>
      </p:sp>
      <p:sp>
        <p:nvSpPr>
          <p:cNvPr id="185" name="Google Shape;185;p29"/>
          <p:cNvSpPr txBox="1"/>
          <p:nvPr/>
        </p:nvSpPr>
        <p:spPr>
          <a:xfrm>
            <a:off x="564230" y="271683"/>
            <a:ext cx="4909186" cy="459741"/>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t/>
            </a:r>
            <a:endParaRPr/>
          </a:p>
        </p:txBody>
      </p:sp>
      <p:sp>
        <p:nvSpPr>
          <p:cNvPr id="186" name="Google Shape;186;p29"/>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2"/>
          <p:cNvSpPr txBox="1"/>
          <p:nvPr/>
        </p:nvSpPr>
        <p:spPr>
          <a:xfrm>
            <a:off x="1107000" y="1086300"/>
            <a:ext cx="9978000" cy="5381100"/>
          </a:xfrm>
          <a:prstGeom prst="rect">
            <a:avLst/>
          </a:prstGeom>
          <a:noFill/>
          <a:ln>
            <a:noFill/>
          </a:ln>
        </p:spPr>
        <p:txBody>
          <a:bodyPr anchorCtr="0" anchor="t" bIns="45700" lIns="45700" spcFirstLastPara="1" rIns="45700" wrap="square" tIns="45700">
            <a:noAutofit/>
          </a:bodyPr>
          <a:lstStyle/>
          <a:p>
            <a:pPr indent="0" lvl="0" marL="457200" rtl="0" algn="ctr">
              <a:lnSpc>
                <a:spcPct val="115000"/>
              </a:lnSpc>
              <a:spcBef>
                <a:spcPts val="0"/>
              </a:spcBef>
              <a:spcAft>
                <a:spcPts val="0"/>
              </a:spcAft>
              <a:buNone/>
            </a:pPr>
            <a:r>
              <a:rPr b="1" lang="en-US" sz="3000">
                <a:solidFill>
                  <a:schemeClr val="dk1"/>
                </a:solidFill>
                <a:latin typeface="Times New Roman"/>
                <a:ea typeface="Times New Roman"/>
                <a:cs typeface="Times New Roman"/>
                <a:sym typeface="Times New Roman"/>
              </a:rPr>
              <a:t>Syllabus</a:t>
            </a:r>
            <a:endParaRPr b="1" sz="3000">
              <a:solidFill>
                <a:schemeClr val="dk1"/>
              </a:solidFill>
              <a:latin typeface="Times New Roman"/>
              <a:ea typeface="Times New Roman"/>
              <a:cs typeface="Times New Roman"/>
              <a:sym typeface="Times New Roman"/>
            </a:endParaRPr>
          </a:p>
          <a:p>
            <a:pPr indent="0" lvl="0" marL="457200" rtl="0" algn="ctr">
              <a:lnSpc>
                <a:spcPct val="115000"/>
              </a:lnSpc>
              <a:spcBef>
                <a:spcPts val="0"/>
              </a:spcBef>
              <a:spcAft>
                <a:spcPts val="0"/>
              </a:spcAft>
              <a:buNone/>
            </a:pPr>
            <a:r>
              <a:t/>
            </a:r>
            <a:endParaRPr b="1" sz="30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SzPts val="1500"/>
              <a:buFont typeface="Times New Roman"/>
              <a:buChar char="➢"/>
            </a:pPr>
            <a:r>
              <a:rPr b="1" lang="en-US" sz="1500">
                <a:solidFill>
                  <a:schemeClr val="dk1"/>
                </a:solidFill>
                <a:latin typeface="Times New Roman"/>
                <a:ea typeface="Times New Roman"/>
                <a:cs typeface="Times New Roman"/>
                <a:sym typeface="Times New Roman"/>
              </a:rPr>
              <a:t>Introduction to iOS</a:t>
            </a:r>
            <a:endParaRPr b="1"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SzPts val="1500"/>
              <a:buFont typeface="Times New Roman"/>
              <a:buChar char="➢"/>
            </a:pPr>
            <a:r>
              <a:rPr b="1" lang="en-US" sz="1500">
                <a:solidFill>
                  <a:schemeClr val="dk1"/>
                </a:solidFill>
                <a:latin typeface="Times New Roman"/>
                <a:ea typeface="Times New Roman"/>
                <a:cs typeface="Times New Roman"/>
                <a:sym typeface="Times New Roman"/>
              </a:rPr>
              <a:t>iOS Versions</a:t>
            </a:r>
            <a:endParaRPr b="1"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SzPts val="1500"/>
              <a:buFont typeface="Times New Roman"/>
              <a:buChar char="➢"/>
            </a:pPr>
            <a:r>
              <a:rPr b="1" lang="en-US" sz="1500">
                <a:solidFill>
                  <a:schemeClr val="dk1"/>
                </a:solidFill>
                <a:latin typeface="Times New Roman"/>
                <a:ea typeface="Times New Roman"/>
                <a:cs typeface="Times New Roman"/>
                <a:sym typeface="Times New Roman"/>
              </a:rPr>
              <a:t>iOS Layers</a:t>
            </a:r>
            <a:endParaRPr b="1"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SzPts val="1500"/>
              <a:buFont typeface="Times New Roman"/>
              <a:buChar char="➢"/>
            </a:pPr>
            <a:r>
              <a:rPr b="1" lang="en-US" sz="1500">
                <a:solidFill>
                  <a:schemeClr val="dk1"/>
                </a:solidFill>
                <a:latin typeface="Times New Roman"/>
                <a:ea typeface="Times New Roman"/>
                <a:cs typeface="Times New Roman"/>
                <a:sym typeface="Times New Roman"/>
              </a:rPr>
              <a:t>iOS Features</a:t>
            </a:r>
            <a:endParaRPr b="1"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SzPts val="1500"/>
              <a:buFont typeface="Times New Roman"/>
              <a:buChar char="➢"/>
            </a:pPr>
            <a:r>
              <a:rPr b="1" lang="en-US" sz="1500">
                <a:solidFill>
                  <a:schemeClr val="dk1"/>
                </a:solidFill>
                <a:latin typeface="Times New Roman"/>
                <a:ea typeface="Times New Roman"/>
                <a:cs typeface="Times New Roman"/>
                <a:sym typeface="Times New Roman"/>
              </a:rPr>
              <a:t>Introduction to MAC OS</a:t>
            </a:r>
            <a:endParaRPr b="1"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SzPts val="1500"/>
              <a:buFont typeface="Times New Roman"/>
              <a:buChar char="➢"/>
            </a:pPr>
            <a:r>
              <a:rPr b="1" lang="en-US" sz="1500">
                <a:solidFill>
                  <a:schemeClr val="dk1"/>
                </a:solidFill>
                <a:latin typeface="Times New Roman"/>
                <a:ea typeface="Times New Roman"/>
                <a:cs typeface="Times New Roman"/>
                <a:sym typeface="Times New Roman"/>
              </a:rPr>
              <a:t>Types Of Mac OS</a:t>
            </a:r>
            <a:endParaRPr b="1"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SzPts val="1500"/>
              <a:buFont typeface="Times New Roman"/>
              <a:buChar char="➢"/>
            </a:pPr>
            <a:r>
              <a:rPr b="1" lang="en-US" sz="1500">
                <a:solidFill>
                  <a:schemeClr val="dk1"/>
                </a:solidFill>
                <a:latin typeface="Times New Roman"/>
                <a:ea typeface="Times New Roman"/>
                <a:cs typeface="Times New Roman"/>
                <a:sym typeface="Times New Roman"/>
              </a:rPr>
              <a:t>Versions of MAC OS </a:t>
            </a:r>
            <a:endParaRPr b="1"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SzPts val="1500"/>
              <a:buFont typeface="Times New Roman"/>
              <a:buChar char="➢"/>
            </a:pPr>
            <a:r>
              <a:rPr b="1" lang="en-US" sz="1500">
                <a:solidFill>
                  <a:schemeClr val="dk1"/>
                </a:solidFill>
                <a:latin typeface="Times New Roman"/>
                <a:ea typeface="Times New Roman"/>
                <a:cs typeface="Times New Roman"/>
                <a:sym typeface="Times New Roman"/>
              </a:rPr>
              <a:t>Introduction to Swift</a:t>
            </a:r>
            <a:endParaRPr b="1"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SzPts val="1500"/>
              <a:buFont typeface="Times New Roman"/>
              <a:buChar char="➢"/>
            </a:pPr>
            <a:r>
              <a:rPr b="1" lang="en-US" sz="1500">
                <a:solidFill>
                  <a:schemeClr val="dk1"/>
                </a:solidFill>
                <a:latin typeface="Times New Roman"/>
                <a:ea typeface="Times New Roman"/>
                <a:cs typeface="Times New Roman"/>
                <a:sym typeface="Times New Roman"/>
              </a:rPr>
              <a:t>Swift Features</a:t>
            </a:r>
            <a:endParaRPr b="1"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Char char="➢"/>
            </a:pPr>
            <a:r>
              <a:rPr b="1" lang="en-US" sz="1500">
                <a:solidFill>
                  <a:schemeClr val="dk1"/>
                </a:solidFill>
                <a:latin typeface="Times New Roman"/>
                <a:ea typeface="Times New Roman"/>
                <a:cs typeface="Times New Roman"/>
                <a:sym typeface="Times New Roman"/>
              </a:rPr>
              <a:t>Playgrounds</a:t>
            </a:r>
            <a:endParaRPr b="1"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SzPts val="1500"/>
              <a:buFont typeface="Times New Roman"/>
              <a:buChar char="➢"/>
            </a:pPr>
            <a:r>
              <a:rPr b="1" lang="en-US" sz="1500">
                <a:solidFill>
                  <a:schemeClr val="dk1"/>
                </a:solidFill>
                <a:latin typeface="Times New Roman"/>
                <a:ea typeface="Times New Roman"/>
                <a:cs typeface="Times New Roman"/>
                <a:sym typeface="Times New Roman"/>
              </a:rPr>
              <a:t>Constants and Variables</a:t>
            </a:r>
            <a:endParaRPr b="1"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SzPts val="1500"/>
              <a:buFont typeface="Times New Roman"/>
              <a:buChar char="➢"/>
            </a:pPr>
            <a:r>
              <a:rPr b="1" lang="en-US" sz="1500">
                <a:solidFill>
                  <a:schemeClr val="dk1"/>
                </a:solidFill>
                <a:latin typeface="Times New Roman"/>
                <a:ea typeface="Times New Roman"/>
                <a:cs typeface="Times New Roman"/>
                <a:sym typeface="Times New Roman"/>
              </a:rPr>
              <a:t>Swift Language syntax</a:t>
            </a:r>
            <a:endParaRPr b="1"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SzPts val="1500"/>
              <a:buFont typeface="Times New Roman"/>
              <a:buChar char="➢"/>
            </a:pPr>
            <a:r>
              <a:rPr b="1" lang="en-US" sz="1500">
                <a:solidFill>
                  <a:schemeClr val="dk1"/>
                </a:solidFill>
                <a:latin typeface="Times New Roman"/>
                <a:ea typeface="Times New Roman"/>
                <a:cs typeface="Times New Roman"/>
                <a:sym typeface="Times New Roman"/>
              </a:rPr>
              <a:t>Data Types</a:t>
            </a:r>
            <a:endParaRPr b="1"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Char char="➢"/>
            </a:pPr>
            <a:r>
              <a:rPr b="1" lang="en-US" sz="1500">
                <a:solidFill>
                  <a:schemeClr val="dk1"/>
                </a:solidFill>
                <a:latin typeface="Times New Roman"/>
                <a:ea typeface="Times New Roman"/>
                <a:cs typeface="Times New Roman"/>
                <a:sym typeface="Times New Roman"/>
              </a:rPr>
              <a:t>Strings</a:t>
            </a:r>
            <a:endParaRPr b="1"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Char char="➢"/>
            </a:pPr>
            <a:r>
              <a:rPr b="1" lang="en-US" sz="1500">
                <a:solidFill>
                  <a:schemeClr val="dk1"/>
                </a:solidFill>
                <a:latin typeface="Times New Roman"/>
                <a:ea typeface="Times New Roman"/>
                <a:cs typeface="Times New Roman"/>
                <a:sym typeface="Times New Roman"/>
              </a:rPr>
              <a:t>Operators</a:t>
            </a:r>
            <a:endParaRPr b="1"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Char char="➢"/>
            </a:pPr>
            <a:r>
              <a:rPr b="1" lang="en-US" sz="1500">
                <a:solidFill>
                  <a:schemeClr val="dk1"/>
                </a:solidFill>
                <a:latin typeface="Times New Roman"/>
                <a:ea typeface="Times New Roman"/>
                <a:cs typeface="Times New Roman"/>
                <a:sym typeface="Times New Roman"/>
              </a:rPr>
              <a:t>Control Flow &amp; Control Transfer Statements</a:t>
            </a:r>
            <a:endParaRPr b="1" sz="1500">
              <a:solidFill>
                <a:schemeClr val="dk1"/>
              </a:solidFill>
              <a:latin typeface="Times New Roman"/>
              <a:ea typeface="Times New Roman"/>
              <a:cs typeface="Times New Roman"/>
              <a:sym typeface="Times New Roman"/>
            </a:endParaRPr>
          </a:p>
        </p:txBody>
      </p:sp>
      <p:sp>
        <p:nvSpPr>
          <p:cNvPr id="58" name="Google Shape;58;p12"/>
          <p:cNvSpPr txBox="1"/>
          <p:nvPr/>
        </p:nvSpPr>
        <p:spPr>
          <a:xfrm>
            <a:off x="248920" y="377825"/>
            <a:ext cx="4909185" cy="45974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idx="1" type="body"/>
          </p:nvPr>
        </p:nvSpPr>
        <p:spPr>
          <a:xfrm>
            <a:off x="583850" y="1157075"/>
            <a:ext cx="11024400" cy="54384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None/>
            </a:pPr>
            <a:r>
              <a:rPr b="1" lang="en-US" sz="2000">
                <a:solidFill>
                  <a:schemeClr val="dk1"/>
                </a:solidFill>
                <a:latin typeface="Times New Roman"/>
                <a:ea typeface="Times New Roman"/>
                <a:cs typeface="Times New Roman"/>
                <a:sym typeface="Times New Roman"/>
              </a:rPr>
              <a:t>7. iOS 7</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Released on September 18, 2013</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US" sz="2000">
                <a:solidFill>
                  <a:schemeClr val="dk1"/>
                </a:solidFill>
                <a:latin typeface="Times New Roman"/>
                <a:ea typeface="Times New Roman"/>
                <a:cs typeface="Times New Roman"/>
                <a:sym typeface="Times New Roman"/>
              </a:rPr>
              <a:t>New Key Features</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	1. AirDrop</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	2. Touch Id</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	3. CarPlay</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US" sz="2000">
                <a:solidFill>
                  <a:schemeClr val="dk1"/>
                </a:solidFill>
                <a:latin typeface="Times New Roman"/>
                <a:ea typeface="Times New Roman"/>
                <a:cs typeface="Times New Roman"/>
                <a:sym typeface="Times New Roman"/>
              </a:rPr>
              <a:t>8. iOS 8</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Released on September 17, 2014</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US" sz="2000">
                <a:solidFill>
                  <a:schemeClr val="dk1"/>
                </a:solidFill>
                <a:latin typeface="Times New Roman"/>
                <a:ea typeface="Times New Roman"/>
                <a:cs typeface="Times New Roman"/>
                <a:sym typeface="Times New Roman"/>
              </a:rPr>
              <a:t>New Key Features</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	1. Apple Pay</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	2. iCloud Drive</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	3. HomeKit</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180473" lvl="0" marL="180473" rtl="0" algn="just">
              <a:lnSpc>
                <a:spcPct val="100000"/>
              </a:lnSpc>
              <a:spcBef>
                <a:spcPts val="0"/>
              </a:spcBef>
              <a:spcAft>
                <a:spcPts val="0"/>
              </a:spcAft>
              <a:buSzPts val="2000"/>
              <a:buFont typeface="Times New Roman"/>
              <a:buChar char="•"/>
            </a:pPr>
            <a:r>
              <a:t/>
            </a:r>
            <a:endParaRPr sz="2000">
              <a:latin typeface="Times New Roman"/>
              <a:ea typeface="Times New Roman"/>
              <a:cs typeface="Times New Roman"/>
              <a:sym typeface="Times New Roman"/>
            </a:endParaRPr>
          </a:p>
        </p:txBody>
      </p:sp>
      <p:sp>
        <p:nvSpPr>
          <p:cNvPr id="192" name="Google Shape;192;p30"/>
          <p:cNvSpPr txBox="1"/>
          <p:nvPr/>
        </p:nvSpPr>
        <p:spPr>
          <a:xfrm>
            <a:off x="564229" y="271683"/>
            <a:ext cx="4909186" cy="459741"/>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t/>
            </a:r>
            <a:endParaRPr/>
          </a:p>
        </p:txBody>
      </p:sp>
      <p:sp>
        <p:nvSpPr>
          <p:cNvPr id="193" name="Google Shape;193;p30"/>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idx="1" type="body"/>
          </p:nvPr>
        </p:nvSpPr>
        <p:spPr>
          <a:xfrm>
            <a:off x="688125" y="1134375"/>
            <a:ext cx="11024400" cy="54201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None/>
            </a:pPr>
            <a:r>
              <a:rPr b="1" lang="en-US" sz="2000">
                <a:solidFill>
                  <a:schemeClr val="dk1"/>
                </a:solidFill>
                <a:latin typeface="Times New Roman"/>
                <a:ea typeface="Times New Roman"/>
                <a:cs typeface="Times New Roman"/>
                <a:sym typeface="Times New Roman"/>
              </a:rPr>
              <a:t>9. iOS 9</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 	Released on September 16, 2015</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New Key Features</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	1. Low Power Mode</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	2. Night Shift</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US" sz="2000">
                <a:solidFill>
                  <a:schemeClr val="dk1"/>
                </a:solidFill>
                <a:latin typeface="Times New Roman"/>
                <a:ea typeface="Times New Roman"/>
                <a:cs typeface="Times New Roman"/>
                <a:sym typeface="Times New Roman"/>
              </a:rPr>
              <a:t>10. iOS 10</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 	Released on July 13, 2016</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New Key Features</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	1. iMessage apps</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	2. Delete built-in apps</a:t>
            </a:r>
            <a:endParaRPr b="1" sz="2000">
              <a:solidFill>
                <a:schemeClr val="dk1"/>
              </a:solidFill>
              <a:latin typeface="Times New Roman"/>
              <a:ea typeface="Times New Roman"/>
              <a:cs typeface="Times New Roman"/>
              <a:sym typeface="Times New Roman"/>
            </a:endParaRPr>
          </a:p>
        </p:txBody>
      </p:sp>
      <p:sp>
        <p:nvSpPr>
          <p:cNvPr id="199" name="Google Shape;199;p31"/>
          <p:cNvSpPr txBox="1"/>
          <p:nvPr/>
        </p:nvSpPr>
        <p:spPr>
          <a:xfrm>
            <a:off x="958366" y="271683"/>
            <a:ext cx="4909186" cy="459741"/>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t/>
            </a:r>
            <a:endParaRPr/>
          </a:p>
        </p:txBody>
      </p:sp>
      <p:sp>
        <p:nvSpPr>
          <p:cNvPr id="200" name="Google Shape;200;p31"/>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nvSpPr>
        <p:spPr>
          <a:xfrm>
            <a:off x="958366" y="271683"/>
            <a:ext cx="4909186" cy="459741"/>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t/>
            </a:r>
            <a:endParaRPr/>
          </a:p>
        </p:txBody>
      </p:sp>
      <p:sp>
        <p:nvSpPr>
          <p:cNvPr id="206" name="Google Shape;206;p32"/>
          <p:cNvSpPr txBox="1"/>
          <p:nvPr>
            <p:ph idx="1" type="body"/>
          </p:nvPr>
        </p:nvSpPr>
        <p:spPr>
          <a:xfrm>
            <a:off x="583800" y="1081275"/>
            <a:ext cx="11024400" cy="56436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None/>
            </a:pPr>
            <a:r>
              <a:rPr b="1" lang="en-US" sz="1800">
                <a:solidFill>
                  <a:schemeClr val="dk1"/>
                </a:solidFill>
                <a:latin typeface="Times New Roman"/>
                <a:ea typeface="Times New Roman"/>
                <a:cs typeface="Times New Roman"/>
                <a:sym typeface="Times New Roman"/>
              </a:rPr>
              <a:t>11. iOS 11</a:t>
            </a:r>
            <a:endParaRPr b="1" sz="1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b="1" sz="1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 Released on September 19, 2017</a:t>
            </a:r>
            <a:endParaRPr sz="1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b="1" sz="1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New Key Features</a:t>
            </a:r>
            <a:endParaRPr b="1" sz="1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b="1" sz="1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	1. AirPlay 2</a:t>
            </a:r>
            <a:endParaRPr sz="1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	2. Major enhancement on iPad</a:t>
            </a:r>
            <a:endParaRPr sz="1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	3. Augmented Reality</a:t>
            </a:r>
            <a:endParaRPr sz="1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US" sz="1800">
                <a:solidFill>
                  <a:schemeClr val="dk1"/>
                </a:solidFill>
                <a:latin typeface="Times New Roman"/>
                <a:ea typeface="Times New Roman"/>
                <a:cs typeface="Times New Roman"/>
                <a:sym typeface="Times New Roman"/>
              </a:rPr>
              <a:t>12.  iOS 12</a:t>
            </a:r>
            <a:endParaRPr b="1" sz="1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Released on September 17, 2018</a:t>
            </a:r>
            <a:endParaRPr sz="1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New Key Features</a:t>
            </a:r>
            <a:endParaRPr b="1" sz="1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       1. </a:t>
            </a:r>
            <a:r>
              <a:rPr lang="en-US" sz="1800">
                <a:solidFill>
                  <a:schemeClr val="dk1"/>
                </a:solidFill>
                <a:latin typeface="Times New Roman"/>
                <a:ea typeface="Times New Roman"/>
                <a:cs typeface="Times New Roman"/>
                <a:sym typeface="Times New Roman"/>
              </a:rPr>
              <a:t>Grouped Notifications</a:t>
            </a:r>
            <a:endParaRPr sz="1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       2.Screen Time</a:t>
            </a:r>
            <a:endParaRPr sz="1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       3.ARKit 2</a:t>
            </a:r>
            <a:endParaRPr sz="1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       4.Siri improvements, including Siri Shortcuts and multi-step actions</a:t>
            </a:r>
            <a:endParaRPr sz="1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       5. Memoji, a personalized kind of Animoji</a:t>
            </a:r>
            <a:endParaRPr sz="1800">
              <a:solidFill>
                <a:schemeClr val="dk1"/>
              </a:solidFill>
              <a:latin typeface="Times New Roman"/>
              <a:ea typeface="Times New Roman"/>
              <a:cs typeface="Times New Roman"/>
              <a:sym typeface="Times New Roman"/>
            </a:endParaRPr>
          </a:p>
        </p:txBody>
      </p:sp>
      <p:sp>
        <p:nvSpPr>
          <p:cNvPr id="207" name="Google Shape;207;p32"/>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nvSpPr>
        <p:spPr>
          <a:xfrm>
            <a:off x="958366" y="271683"/>
            <a:ext cx="4909186" cy="459741"/>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t/>
            </a:r>
            <a:endParaRPr/>
          </a:p>
        </p:txBody>
      </p:sp>
      <p:sp>
        <p:nvSpPr>
          <p:cNvPr id="213" name="Google Shape;213;p33"/>
          <p:cNvSpPr txBox="1"/>
          <p:nvPr>
            <p:ph idx="1" type="body"/>
          </p:nvPr>
        </p:nvSpPr>
        <p:spPr>
          <a:xfrm>
            <a:off x="583800" y="1261128"/>
            <a:ext cx="11024400" cy="49815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US" sz="2000">
                <a:solidFill>
                  <a:schemeClr val="dk1"/>
                </a:solidFill>
                <a:latin typeface="Times New Roman"/>
                <a:ea typeface="Times New Roman"/>
                <a:cs typeface="Times New Roman"/>
                <a:sym typeface="Times New Roman"/>
              </a:rPr>
              <a:t>13. iOS 13</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 	Released on September 19, 2019</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rPr b="1" lang="en-US" sz="2000">
                <a:solidFill>
                  <a:schemeClr val="dk1"/>
                </a:solidFill>
                <a:latin typeface="Times New Roman"/>
                <a:ea typeface="Times New Roman"/>
                <a:cs typeface="Times New Roman"/>
                <a:sym typeface="Times New Roman"/>
              </a:rPr>
              <a:t>New Key Features</a:t>
            </a:r>
            <a:endParaRPr b="1" sz="20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     1. System-wide Dark Mode</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            2. Sign In With Apple user account system</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            3. New privacy and security options</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            4. New Portrait Lighting options</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            5. Look Around, a Google Street View-style feature for Apple Maps</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            6. New, improved Siri voice</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            7. Overhauled stock apps like Reminders and Notes</a:t>
            </a:r>
            <a:endParaRPr sz="2000">
              <a:solidFill>
                <a:schemeClr val="dk1"/>
              </a:solidFill>
              <a:latin typeface="Times New Roman"/>
              <a:ea typeface="Times New Roman"/>
              <a:cs typeface="Times New Roman"/>
              <a:sym typeface="Times New Roman"/>
            </a:endParaRPr>
          </a:p>
        </p:txBody>
      </p:sp>
      <p:sp>
        <p:nvSpPr>
          <p:cNvPr id="214" name="Google Shape;214;p33"/>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4"/>
          <p:cNvSpPr txBox="1"/>
          <p:nvPr>
            <p:ph idx="1" type="body"/>
          </p:nvPr>
        </p:nvSpPr>
        <p:spPr>
          <a:xfrm>
            <a:off x="838200" y="1155325"/>
            <a:ext cx="10515600" cy="5539800"/>
          </a:xfrm>
          <a:prstGeom prst="rect">
            <a:avLst/>
          </a:prstGeom>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14. iOS 14</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 	Released on September 17, 2020</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US" sz="2000">
                <a:solidFill>
                  <a:schemeClr val="dk1"/>
                </a:solidFill>
                <a:latin typeface="Times New Roman"/>
                <a:ea typeface="Times New Roman"/>
                <a:cs typeface="Times New Roman"/>
                <a:sym typeface="Times New Roman"/>
              </a:rPr>
              <a:t>New Key Features</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1. Homescreen Widgets for customized home screens and shortcuts.</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2. Smart Stacks that deliver different Home screen Widgets at different times of the day  based on your habits.</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3. Set third-party apps as default for email and web browser apps.</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4. App Library, a new way of organizing apps and keeping your home screen neat.</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5. Built-in language translation for 11 languages.</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6. Spatial audio for AirPods delivers surround sound, along with other AirPods improvements.</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Clr>
                <a:schemeClr val="dk1"/>
              </a:buClr>
              <a:buSzPts val="1100"/>
              <a:buFont typeface="Arial"/>
              <a:buNone/>
            </a:pPr>
            <a:r>
              <a:t/>
            </a:r>
            <a:endParaRPr b="1" sz="2000">
              <a:solidFill>
                <a:schemeClr val="dk1"/>
              </a:solidFill>
              <a:latin typeface="Times New Roman"/>
              <a:ea typeface="Times New Roman"/>
              <a:cs typeface="Times New Roman"/>
              <a:sym typeface="Times New Roman"/>
            </a:endParaRPr>
          </a:p>
        </p:txBody>
      </p:sp>
      <p:sp>
        <p:nvSpPr>
          <p:cNvPr id="220" name="Google Shape;220;p34"/>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idx="1" type="body"/>
          </p:nvPr>
        </p:nvSpPr>
        <p:spPr>
          <a:xfrm>
            <a:off x="838200" y="1155350"/>
            <a:ext cx="10515600" cy="5539800"/>
          </a:xfrm>
          <a:prstGeom prst="rect">
            <a:avLst/>
          </a:prstGeom>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14. iOS 15</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 	Released on September 24, 2021</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US" sz="2000">
                <a:solidFill>
                  <a:schemeClr val="dk1"/>
                </a:solidFill>
                <a:latin typeface="Times New Roman"/>
                <a:ea typeface="Times New Roman"/>
                <a:cs typeface="Times New Roman"/>
                <a:sym typeface="Times New Roman"/>
              </a:rPr>
              <a:t>New Key Features</a:t>
            </a:r>
            <a:endParaRPr b="1" sz="2000">
              <a:solidFill>
                <a:schemeClr val="dk1"/>
              </a:solidFill>
              <a:latin typeface="Times New Roman"/>
              <a:ea typeface="Times New Roman"/>
              <a:cs typeface="Times New Roman"/>
              <a:sym typeface="Times New Roman"/>
            </a:endParaRPr>
          </a:p>
          <a:p>
            <a:pPr indent="-355600" lvl="0" marL="457200" rtl="0" algn="l">
              <a:lnSpc>
                <a:spcPct val="115000"/>
              </a:lnSpc>
              <a:spcBef>
                <a:spcPts val="1000"/>
              </a:spcBef>
              <a:spcAft>
                <a:spcPts val="0"/>
              </a:spcAft>
              <a:buSzPts val="2000"/>
              <a:buFont typeface="Times New Roman"/>
              <a:buAutoNum type="arabicPeriod"/>
            </a:pPr>
            <a:r>
              <a:rPr lang="en-US" sz="2000">
                <a:solidFill>
                  <a:schemeClr val="dk1"/>
                </a:solidFill>
                <a:latin typeface="Times New Roman"/>
                <a:ea typeface="Times New Roman"/>
                <a:cs typeface="Times New Roman"/>
                <a:sym typeface="Times New Roman"/>
              </a:rPr>
              <a:t>FaceTime received numerous improvements aimed at improving the experience of using the app and expanding the audience for it, including:</a:t>
            </a:r>
            <a:endParaRPr sz="2000">
              <a:solidFill>
                <a:schemeClr val="dk1"/>
              </a:solidFill>
              <a:latin typeface="Times New Roman"/>
              <a:ea typeface="Times New Roman"/>
              <a:cs typeface="Times New Roman"/>
              <a:sym typeface="Times New Roman"/>
            </a:endParaRPr>
          </a:p>
          <a:p>
            <a:pPr indent="0" lvl="0" marL="457200" rtl="0" algn="l">
              <a:lnSpc>
                <a:spcPct val="115000"/>
              </a:lnSpc>
              <a:spcBef>
                <a:spcPts val="1000"/>
              </a:spcBef>
              <a:spcAft>
                <a:spcPts val="0"/>
              </a:spcAft>
              <a:buNone/>
            </a:pPr>
            <a:r>
              <a:rPr lang="en-US" sz="1700">
                <a:solidFill>
                  <a:schemeClr val="dk1"/>
                </a:solidFill>
                <a:latin typeface="Times New Roman"/>
                <a:ea typeface="Times New Roman"/>
                <a:cs typeface="Times New Roman"/>
                <a:sym typeface="Times New Roman"/>
              </a:rPr>
              <a:t>a) </a:t>
            </a:r>
            <a:r>
              <a:rPr b="1" lang="en-US" sz="1700">
                <a:solidFill>
                  <a:schemeClr val="dk1"/>
                </a:solidFill>
                <a:latin typeface="Times New Roman"/>
                <a:ea typeface="Times New Roman"/>
                <a:cs typeface="Times New Roman"/>
                <a:sym typeface="Times New Roman"/>
              </a:rPr>
              <a:t>SharePlay</a:t>
            </a:r>
            <a:r>
              <a:rPr lang="en-US" sz="1700">
                <a:solidFill>
                  <a:schemeClr val="dk1"/>
                </a:solidFill>
                <a:latin typeface="Times New Roman"/>
                <a:ea typeface="Times New Roman"/>
                <a:cs typeface="Times New Roman"/>
                <a:sym typeface="Times New Roman"/>
              </a:rPr>
              <a:t> allows people on a FaceTime video call to watch video or listen to audio together, and share screens</a:t>
            </a:r>
            <a:endParaRPr sz="1700">
              <a:solidFill>
                <a:schemeClr val="dk1"/>
              </a:solidFill>
              <a:latin typeface="Times New Roman"/>
              <a:ea typeface="Times New Roman"/>
              <a:cs typeface="Times New Roman"/>
              <a:sym typeface="Times New Roman"/>
            </a:endParaRPr>
          </a:p>
          <a:p>
            <a:pPr indent="0" lvl="0" marL="457200" rtl="0" algn="l">
              <a:lnSpc>
                <a:spcPct val="115000"/>
              </a:lnSpc>
              <a:spcBef>
                <a:spcPts val="1000"/>
              </a:spcBef>
              <a:spcAft>
                <a:spcPts val="0"/>
              </a:spcAft>
              <a:buNone/>
            </a:pPr>
            <a:r>
              <a:rPr lang="en-US" sz="1700">
                <a:solidFill>
                  <a:schemeClr val="dk1"/>
                </a:solidFill>
                <a:latin typeface="Times New Roman"/>
                <a:ea typeface="Times New Roman"/>
                <a:cs typeface="Times New Roman"/>
                <a:sym typeface="Times New Roman"/>
              </a:rPr>
              <a:t>b) </a:t>
            </a:r>
            <a:r>
              <a:rPr b="1" lang="en-US" sz="1700">
                <a:solidFill>
                  <a:schemeClr val="dk1"/>
                </a:solidFill>
                <a:latin typeface="Times New Roman"/>
                <a:ea typeface="Times New Roman"/>
                <a:cs typeface="Times New Roman"/>
                <a:sym typeface="Times New Roman"/>
              </a:rPr>
              <a:t>Spatial Audio</a:t>
            </a:r>
            <a:r>
              <a:rPr lang="en-US" sz="1700">
                <a:solidFill>
                  <a:schemeClr val="dk1"/>
                </a:solidFill>
                <a:latin typeface="Times New Roman"/>
                <a:ea typeface="Times New Roman"/>
                <a:cs typeface="Times New Roman"/>
                <a:sym typeface="Times New Roman"/>
              </a:rPr>
              <a:t> brings Apple's more-natural, 3D audio experience to improve the naturalness of FaceTime sound</a:t>
            </a:r>
            <a:endParaRPr sz="1700">
              <a:solidFill>
                <a:schemeClr val="dk1"/>
              </a:solidFill>
              <a:latin typeface="Times New Roman"/>
              <a:ea typeface="Times New Roman"/>
              <a:cs typeface="Times New Roman"/>
              <a:sym typeface="Times New Roman"/>
            </a:endParaRPr>
          </a:p>
          <a:p>
            <a:pPr indent="0" lvl="0" marL="457200" rtl="0" algn="l">
              <a:lnSpc>
                <a:spcPct val="115000"/>
              </a:lnSpc>
              <a:spcBef>
                <a:spcPts val="1000"/>
              </a:spcBef>
              <a:spcAft>
                <a:spcPts val="0"/>
              </a:spcAft>
              <a:buNone/>
            </a:pPr>
            <a:r>
              <a:rPr lang="en-US" sz="1700">
                <a:solidFill>
                  <a:schemeClr val="dk1"/>
                </a:solidFill>
                <a:latin typeface="Times New Roman"/>
                <a:ea typeface="Times New Roman"/>
                <a:cs typeface="Times New Roman"/>
                <a:sym typeface="Times New Roman"/>
              </a:rPr>
              <a:t>c) </a:t>
            </a:r>
            <a:r>
              <a:rPr b="1" lang="en-US" sz="1700">
                <a:solidFill>
                  <a:schemeClr val="dk1"/>
                </a:solidFill>
                <a:latin typeface="Times New Roman"/>
                <a:ea typeface="Times New Roman"/>
                <a:cs typeface="Times New Roman"/>
                <a:sym typeface="Times New Roman"/>
              </a:rPr>
              <a:t>Enhanced Mic Modes</a:t>
            </a:r>
            <a:r>
              <a:rPr lang="en-US" sz="1700">
                <a:solidFill>
                  <a:schemeClr val="dk1"/>
                </a:solidFill>
                <a:latin typeface="Times New Roman"/>
                <a:ea typeface="Times New Roman"/>
                <a:cs typeface="Times New Roman"/>
                <a:sym typeface="Times New Roman"/>
              </a:rPr>
              <a:t> allow you to isolate your voice from background noise to improve audio quality</a:t>
            </a:r>
            <a:endParaRPr sz="1700">
              <a:solidFill>
                <a:schemeClr val="dk1"/>
              </a:solidFill>
              <a:latin typeface="Times New Roman"/>
              <a:ea typeface="Times New Roman"/>
              <a:cs typeface="Times New Roman"/>
              <a:sym typeface="Times New Roman"/>
            </a:endParaRPr>
          </a:p>
          <a:p>
            <a:pPr indent="0" lvl="0" marL="457200" rtl="0" algn="l">
              <a:lnSpc>
                <a:spcPct val="115000"/>
              </a:lnSpc>
              <a:spcBef>
                <a:spcPts val="1000"/>
              </a:spcBef>
              <a:spcAft>
                <a:spcPts val="0"/>
              </a:spcAft>
              <a:buNone/>
            </a:pPr>
            <a:r>
              <a:rPr lang="en-US" sz="1700">
                <a:solidFill>
                  <a:schemeClr val="dk1"/>
                </a:solidFill>
                <a:latin typeface="Times New Roman"/>
                <a:ea typeface="Times New Roman"/>
                <a:cs typeface="Times New Roman"/>
                <a:sym typeface="Times New Roman"/>
              </a:rPr>
              <a:t>d) </a:t>
            </a:r>
            <a:r>
              <a:rPr b="1" lang="en-US" sz="1700">
                <a:solidFill>
                  <a:schemeClr val="dk1"/>
                </a:solidFill>
                <a:latin typeface="Times New Roman"/>
                <a:ea typeface="Times New Roman"/>
                <a:cs typeface="Times New Roman"/>
                <a:sym typeface="Times New Roman"/>
              </a:rPr>
              <a:t>Portrait Mode</a:t>
            </a:r>
            <a:r>
              <a:rPr lang="en-US" sz="1700">
                <a:solidFill>
                  <a:schemeClr val="dk1"/>
                </a:solidFill>
                <a:latin typeface="Times New Roman"/>
                <a:ea typeface="Times New Roman"/>
                <a:cs typeface="Times New Roman"/>
                <a:sym typeface="Times New Roman"/>
              </a:rPr>
              <a:t> brings this terrific still-photos feature to video to blur your background</a:t>
            </a:r>
            <a:endParaRPr sz="1700">
              <a:solidFill>
                <a:schemeClr val="dk1"/>
              </a:solidFill>
              <a:latin typeface="Times New Roman"/>
              <a:ea typeface="Times New Roman"/>
              <a:cs typeface="Times New Roman"/>
              <a:sym typeface="Times New Roman"/>
            </a:endParaRPr>
          </a:p>
          <a:p>
            <a:pPr indent="0" lvl="0" marL="457200" rtl="0" algn="l">
              <a:lnSpc>
                <a:spcPct val="115000"/>
              </a:lnSpc>
              <a:spcBef>
                <a:spcPts val="1000"/>
              </a:spcBef>
              <a:spcAft>
                <a:spcPts val="0"/>
              </a:spcAft>
              <a:buNone/>
            </a:pPr>
            <a:r>
              <a:rPr lang="en-US" sz="1700">
                <a:solidFill>
                  <a:schemeClr val="dk1"/>
                </a:solidFill>
                <a:latin typeface="Times New Roman"/>
                <a:ea typeface="Times New Roman"/>
                <a:cs typeface="Times New Roman"/>
                <a:sym typeface="Times New Roman"/>
              </a:rPr>
              <a:t>e) </a:t>
            </a:r>
            <a:r>
              <a:rPr b="1" lang="en-US" sz="1700">
                <a:solidFill>
                  <a:schemeClr val="dk1"/>
                </a:solidFill>
                <a:latin typeface="Times New Roman"/>
                <a:ea typeface="Times New Roman"/>
                <a:cs typeface="Times New Roman"/>
                <a:sym typeface="Times New Roman"/>
              </a:rPr>
              <a:t>Cross-Platform</a:t>
            </a:r>
            <a:r>
              <a:rPr lang="en-US" sz="1700">
                <a:solidFill>
                  <a:schemeClr val="dk1"/>
                </a:solidFill>
                <a:latin typeface="Times New Roman"/>
                <a:ea typeface="Times New Roman"/>
                <a:cs typeface="Times New Roman"/>
                <a:sym typeface="Times New Roman"/>
              </a:rPr>
              <a:t> </a:t>
            </a:r>
            <a:r>
              <a:rPr b="1" lang="en-US" sz="1700">
                <a:solidFill>
                  <a:schemeClr val="dk1"/>
                </a:solidFill>
                <a:latin typeface="Times New Roman"/>
                <a:ea typeface="Times New Roman"/>
                <a:cs typeface="Times New Roman"/>
                <a:sym typeface="Times New Roman"/>
              </a:rPr>
              <a:t>support</a:t>
            </a:r>
            <a:r>
              <a:rPr lang="en-US" sz="1700">
                <a:solidFill>
                  <a:schemeClr val="dk1"/>
                </a:solidFill>
                <a:latin typeface="Times New Roman"/>
                <a:ea typeface="Times New Roman"/>
                <a:cs typeface="Times New Roman"/>
                <a:sym typeface="Times New Roman"/>
              </a:rPr>
              <a:t> allows you to invite anyone to a FaceTime call with a link and for them to join from a web browser or Android devices.</a:t>
            </a:r>
            <a:endParaRPr sz="1700">
              <a:solidFill>
                <a:schemeClr val="dk1"/>
              </a:solidFill>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p:txBody>
      </p:sp>
      <p:sp>
        <p:nvSpPr>
          <p:cNvPr id="226" name="Google Shape;226;p35"/>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idx="1" type="body"/>
          </p:nvPr>
        </p:nvSpPr>
        <p:spPr>
          <a:xfrm>
            <a:off x="838200" y="1244225"/>
            <a:ext cx="10515600" cy="5347200"/>
          </a:xfrm>
          <a:prstGeom prst="rect">
            <a:avLst/>
          </a:prstGeom>
        </p:spPr>
        <p:txBody>
          <a:bodyPr anchorCtr="0" anchor="t" bIns="45700" lIns="45700" spcFirstLastPara="1" rIns="45700" wrap="square" tIns="45700">
            <a:noAutofit/>
          </a:bodyPr>
          <a:lstStyle/>
          <a:p>
            <a:pPr indent="0" lvl="0" marL="0" rtl="0" algn="l">
              <a:lnSpc>
                <a:spcPct val="115000"/>
              </a:lnSpc>
              <a:spcBef>
                <a:spcPts val="1000"/>
              </a:spcBef>
              <a:spcAft>
                <a:spcPts val="0"/>
              </a:spcAft>
              <a:buNone/>
            </a:pPr>
            <a:r>
              <a:rPr lang="en-US" sz="2000">
                <a:solidFill>
                  <a:schemeClr val="dk1"/>
                </a:solidFill>
                <a:latin typeface="Times New Roman"/>
                <a:ea typeface="Times New Roman"/>
                <a:cs typeface="Times New Roman"/>
                <a:sym typeface="Times New Roman"/>
              </a:rPr>
              <a:t>2. Focus adds a set of smart notification and communication s settings based on what you're doing at that moment.</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US" sz="2000">
                <a:solidFill>
                  <a:schemeClr val="dk1"/>
                </a:solidFill>
                <a:latin typeface="Times New Roman"/>
                <a:ea typeface="Times New Roman"/>
                <a:cs typeface="Times New Roman"/>
                <a:sym typeface="Times New Roman"/>
              </a:rPr>
              <a:t>3. The Photos app gains major improvements such as:</a:t>
            </a:r>
            <a:endParaRPr sz="2000">
              <a:solidFill>
                <a:schemeClr val="dk1"/>
              </a:solidFill>
              <a:latin typeface="Times New Roman"/>
              <a:ea typeface="Times New Roman"/>
              <a:cs typeface="Times New Roman"/>
              <a:sym typeface="Times New Roman"/>
            </a:endParaRPr>
          </a:p>
          <a:p>
            <a:pPr indent="0" lvl="0" marL="914400" rtl="0" algn="l">
              <a:lnSpc>
                <a:spcPct val="115000"/>
              </a:lnSpc>
              <a:spcBef>
                <a:spcPts val="1000"/>
              </a:spcBef>
              <a:spcAft>
                <a:spcPts val="0"/>
              </a:spcAft>
              <a:buNone/>
            </a:pPr>
            <a:r>
              <a:rPr lang="en-US" sz="1800">
                <a:solidFill>
                  <a:schemeClr val="dk1"/>
                </a:solidFill>
                <a:latin typeface="Times New Roman"/>
                <a:ea typeface="Times New Roman"/>
                <a:cs typeface="Times New Roman"/>
                <a:sym typeface="Times New Roman"/>
              </a:rPr>
              <a:t>a) </a:t>
            </a:r>
            <a:r>
              <a:rPr b="1" lang="en-US" sz="1800">
                <a:solidFill>
                  <a:schemeClr val="dk1"/>
                </a:solidFill>
                <a:latin typeface="Times New Roman"/>
                <a:ea typeface="Times New Roman"/>
                <a:cs typeface="Times New Roman"/>
                <a:sym typeface="Times New Roman"/>
              </a:rPr>
              <a:t>Live Text</a:t>
            </a:r>
            <a:r>
              <a:rPr lang="en-US" sz="1800">
                <a:solidFill>
                  <a:schemeClr val="dk1"/>
                </a:solidFill>
                <a:latin typeface="Times New Roman"/>
                <a:ea typeface="Times New Roman"/>
                <a:cs typeface="Times New Roman"/>
                <a:sym typeface="Times New Roman"/>
              </a:rPr>
              <a:t> lets the app detect text inside your photos and convert it to text that can be copied and pasted, or phone numbers that can be tapped to call</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US" sz="1800">
                <a:solidFill>
                  <a:schemeClr val="dk1"/>
                </a:solidFill>
                <a:latin typeface="Times New Roman"/>
                <a:ea typeface="Times New Roman"/>
                <a:cs typeface="Times New Roman"/>
                <a:sym typeface="Times New Roman"/>
              </a:rPr>
              <a:t>                b) </a:t>
            </a:r>
            <a:r>
              <a:rPr b="1" lang="en-US" sz="1800">
                <a:solidFill>
                  <a:schemeClr val="dk1"/>
                </a:solidFill>
                <a:latin typeface="Times New Roman"/>
                <a:ea typeface="Times New Roman"/>
                <a:cs typeface="Times New Roman"/>
                <a:sym typeface="Times New Roman"/>
              </a:rPr>
              <a:t>Visual search</a:t>
            </a:r>
            <a:r>
              <a:rPr lang="en-US" sz="1800">
                <a:solidFill>
                  <a:schemeClr val="dk1"/>
                </a:solidFill>
                <a:latin typeface="Times New Roman"/>
                <a:ea typeface="Times New Roman"/>
                <a:cs typeface="Times New Roman"/>
                <a:sym typeface="Times New Roman"/>
              </a:rPr>
              <a:t> lets you search within the Photos app for text embedded your photos.</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US" sz="2000">
                <a:solidFill>
                  <a:schemeClr val="dk1"/>
                </a:solidFill>
                <a:latin typeface="Times New Roman"/>
                <a:ea typeface="Times New Roman"/>
                <a:cs typeface="Times New Roman"/>
                <a:sym typeface="Times New Roman"/>
              </a:rPr>
              <a:t>4. In keeping with Apple's ongoing commitment to user privacy, iOS 15 adds:</a:t>
            </a:r>
            <a:endParaRPr sz="2000">
              <a:solidFill>
                <a:schemeClr val="dk1"/>
              </a:solidFill>
              <a:latin typeface="Times New Roman"/>
              <a:ea typeface="Times New Roman"/>
              <a:cs typeface="Times New Roman"/>
              <a:sym typeface="Times New Roman"/>
            </a:endParaRPr>
          </a:p>
          <a:p>
            <a:pPr indent="0" lvl="0" marL="457200" rtl="0" algn="l">
              <a:lnSpc>
                <a:spcPct val="115000"/>
              </a:lnSpc>
              <a:spcBef>
                <a:spcPts val="1000"/>
              </a:spcBef>
              <a:spcAft>
                <a:spcPts val="0"/>
              </a:spcAft>
              <a:buNone/>
            </a:pPr>
            <a:r>
              <a:rPr lang="en-US" sz="1800">
                <a:solidFill>
                  <a:schemeClr val="dk1"/>
                </a:solidFill>
                <a:latin typeface="Times New Roman"/>
                <a:ea typeface="Times New Roman"/>
                <a:cs typeface="Times New Roman"/>
                <a:sym typeface="Times New Roman"/>
              </a:rPr>
              <a:t>a) </a:t>
            </a:r>
            <a:r>
              <a:rPr b="1" lang="en-US" sz="1800">
                <a:solidFill>
                  <a:schemeClr val="dk1"/>
                </a:solidFill>
                <a:latin typeface="Times New Roman"/>
                <a:ea typeface="Times New Roman"/>
                <a:cs typeface="Times New Roman"/>
                <a:sym typeface="Times New Roman"/>
              </a:rPr>
              <a:t>App Privacy</a:t>
            </a:r>
            <a:r>
              <a:rPr lang="en-US" sz="1800">
                <a:solidFill>
                  <a:schemeClr val="dk1"/>
                </a:solidFill>
                <a:latin typeface="Times New Roman"/>
                <a:ea typeface="Times New Roman"/>
                <a:cs typeface="Times New Roman"/>
                <a:sym typeface="Times New Roman"/>
              </a:rPr>
              <a:t> </a:t>
            </a:r>
            <a:r>
              <a:rPr b="1" lang="en-US" sz="1800">
                <a:solidFill>
                  <a:schemeClr val="dk1"/>
                </a:solidFill>
                <a:latin typeface="Times New Roman"/>
                <a:ea typeface="Times New Roman"/>
                <a:cs typeface="Times New Roman"/>
                <a:sym typeface="Times New Roman"/>
              </a:rPr>
              <a:t>Report</a:t>
            </a:r>
            <a:r>
              <a:rPr lang="en-US" sz="1800">
                <a:solidFill>
                  <a:schemeClr val="dk1"/>
                </a:solidFill>
                <a:latin typeface="Times New Roman"/>
                <a:ea typeface="Times New Roman"/>
                <a:cs typeface="Times New Roman"/>
                <a:sym typeface="Times New Roman"/>
              </a:rPr>
              <a:t> lets you know what permissions each of your apps has, how often it accesses your data, and what third-party domains the app has contacted.</a:t>
            </a:r>
            <a:endParaRPr sz="1800">
              <a:solidFill>
                <a:schemeClr val="dk1"/>
              </a:solidFill>
              <a:latin typeface="Times New Roman"/>
              <a:ea typeface="Times New Roman"/>
              <a:cs typeface="Times New Roman"/>
              <a:sym typeface="Times New Roman"/>
            </a:endParaRPr>
          </a:p>
          <a:p>
            <a:pPr indent="0" lvl="0" marL="457200" rtl="0" algn="l">
              <a:lnSpc>
                <a:spcPct val="115000"/>
              </a:lnSpc>
              <a:spcBef>
                <a:spcPts val="1000"/>
              </a:spcBef>
              <a:spcAft>
                <a:spcPts val="0"/>
              </a:spcAft>
              <a:buNone/>
            </a:pPr>
            <a:r>
              <a:rPr lang="en-US" sz="1800">
                <a:solidFill>
                  <a:schemeClr val="dk1"/>
                </a:solidFill>
                <a:latin typeface="Times New Roman"/>
                <a:ea typeface="Times New Roman"/>
                <a:cs typeface="Times New Roman"/>
                <a:sym typeface="Times New Roman"/>
              </a:rPr>
              <a:t>b) </a:t>
            </a:r>
            <a:r>
              <a:rPr b="1" lang="en-US" sz="1800">
                <a:solidFill>
                  <a:schemeClr val="dk1"/>
                </a:solidFill>
                <a:latin typeface="Times New Roman"/>
                <a:ea typeface="Times New Roman"/>
                <a:cs typeface="Times New Roman"/>
                <a:sym typeface="Times New Roman"/>
              </a:rPr>
              <a:t>Mail Privacy Protection</a:t>
            </a:r>
            <a:r>
              <a:rPr lang="en-US" sz="1800">
                <a:solidFill>
                  <a:schemeClr val="dk1"/>
                </a:solidFill>
                <a:latin typeface="Times New Roman"/>
                <a:ea typeface="Times New Roman"/>
                <a:cs typeface="Times New Roman"/>
                <a:sym typeface="Times New Roman"/>
              </a:rPr>
              <a:t> blocks tracking pixels, hides your IP address from marketers, and blocks the connection of your data from email with other data sources.</a:t>
            </a:r>
            <a:endParaRPr sz="1800">
              <a:solidFill>
                <a:schemeClr val="dk1"/>
              </a:solidFill>
              <a:latin typeface="Times New Roman"/>
              <a:ea typeface="Times New Roman"/>
              <a:cs typeface="Times New Roman"/>
              <a:sym typeface="Times New Roman"/>
            </a:endParaRPr>
          </a:p>
          <a:p>
            <a:pPr indent="0" lvl="0" marL="457200" rtl="0" algn="l">
              <a:lnSpc>
                <a:spcPct val="115000"/>
              </a:lnSpc>
              <a:spcBef>
                <a:spcPts val="1000"/>
              </a:spcBef>
              <a:spcAft>
                <a:spcPts val="0"/>
              </a:spcAft>
              <a:buNone/>
            </a:pPr>
            <a:r>
              <a:rPr lang="en-US" sz="1800">
                <a:solidFill>
                  <a:schemeClr val="dk1"/>
                </a:solidFill>
                <a:latin typeface="Times New Roman"/>
                <a:ea typeface="Times New Roman"/>
                <a:cs typeface="Times New Roman"/>
                <a:sym typeface="Times New Roman"/>
              </a:rPr>
              <a:t>c) </a:t>
            </a:r>
            <a:r>
              <a:rPr b="1" lang="en-US" sz="1800">
                <a:solidFill>
                  <a:schemeClr val="dk1"/>
                </a:solidFill>
                <a:latin typeface="Times New Roman"/>
                <a:ea typeface="Times New Roman"/>
                <a:cs typeface="Times New Roman"/>
                <a:sym typeface="Times New Roman"/>
              </a:rPr>
              <a:t>On-device Siri </a:t>
            </a:r>
            <a:r>
              <a:rPr lang="en-US" sz="1800">
                <a:solidFill>
                  <a:schemeClr val="dk1"/>
                </a:solidFill>
                <a:latin typeface="Times New Roman"/>
                <a:ea typeface="Times New Roman"/>
                <a:cs typeface="Times New Roman"/>
                <a:sym typeface="Times New Roman"/>
              </a:rPr>
              <a:t>means that Siri recordings are no longer sent to or stored in the cloud. Siri works completely on your iPhone, and now works offline.</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
        <p:nvSpPr>
          <p:cNvPr id="232" name="Google Shape;232;p36"/>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7"/>
          <p:cNvSpPr txBox="1"/>
          <p:nvPr>
            <p:ph idx="1" type="body"/>
          </p:nvPr>
        </p:nvSpPr>
        <p:spPr>
          <a:xfrm>
            <a:off x="838200" y="1318275"/>
            <a:ext cx="10515600" cy="3465900"/>
          </a:xfrm>
          <a:prstGeom prst="rect">
            <a:avLst/>
          </a:prstGeom>
        </p:spPr>
        <p:txBody>
          <a:bodyPr anchorCtr="0" anchor="t" bIns="45700" lIns="45700" spcFirstLastPara="1" rIns="45700" wrap="square" tIns="45700">
            <a:noAutofit/>
          </a:bodyPr>
          <a:lstStyle/>
          <a:p>
            <a:pPr indent="0" lvl="0" marL="0" rtl="0" algn="l">
              <a:lnSpc>
                <a:spcPct val="115000"/>
              </a:lnSpc>
              <a:spcBef>
                <a:spcPts val="1000"/>
              </a:spcBef>
              <a:spcAft>
                <a:spcPts val="0"/>
              </a:spcAft>
              <a:buNone/>
            </a:pPr>
            <a:r>
              <a:rPr lang="en-US" sz="2000">
                <a:solidFill>
                  <a:schemeClr val="dk1"/>
                </a:solidFill>
                <a:latin typeface="Times New Roman"/>
                <a:ea typeface="Times New Roman"/>
                <a:cs typeface="Times New Roman"/>
                <a:sym typeface="Times New Roman"/>
              </a:rPr>
              <a:t>5. Support for the iCloud+ service that adds new Homekit and VPN-style features.</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US" sz="2000">
                <a:solidFill>
                  <a:schemeClr val="dk1"/>
                </a:solidFill>
                <a:latin typeface="Times New Roman"/>
                <a:ea typeface="Times New Roman"/>
                <a:cs typeface="Times New Roman"/>
                <a:sym typeface="Times New Roman"/>
              </a:rPr>
              <a:t>6. Notifications scheduling and summary.</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US" sz="2000">
                <a:solidFill>
                  <a:schemeClr val="dk1"/>
                </a:solidFill>
                <a:latin typeface="Times New Roman"/>
                <a:ea typeface="Times New Roman"/>
                <a:cs typeface="Times New Roman"/>
                <a:sym typeface="Times New Roman"/>
              </a:rPr>
              <a:t>7. Improved driving directions in Maps.</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US" sz="2000">
                <a:solidFill>
                  <a:schemeClr val="dk1"/>
                </a:solidFill>
                <a:latin typeface="Times New Roman"/>
                <a:ea typeface="Times New Roman"/>
                <a:cs typeface="Times New Roman"/>
                <a:sym typeface="Times New Roman"/>
              </a:rPr>
              <a:t>8. A redesigned experience and features for managing tabs and groups of tabs in Safari.</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US" sz="2000">
                <a:solidFill>
                  <a:schemeClr val="dk1"/>
                </a:solidFill>
                <a:latin typeface="Times New Roman"/>
                <a:ea typeface="Times New Roman"/>
                <a:cs typeface="Times New Roman"/>
                <a:sym typeface="Times New Roman"/>
              </a:rPr>
              <a:t>9. Better ways to find content shared with you and to share medical data from the Health app with your family</a:t>
            </a:r>
            <a:endParaRPr sz="20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
        <p:nvSpPr>
          <p:cNvPr id="238" name="Google Shape;238;p37"/>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8"/>
          <p:cNvSpPr txBox="1"/>
          <p:nvPr/>
        </p:nvSpPr>
        <p:spPr>
          <a:xfrm>
            <a:off x="958366" y="271683"/>
            <a:ext cx="4909186" cy="459741"/>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t/>
            </a:r>
            <a:endParaRPr/>
          </a:p>
        </p:txBody>
      </p:sp>
      <p:sp>
        <p:nvSpPr>
          <p:cNvPr id="244" name="Google Shape;244;p38"/>
          <p:cNvSpPr txBox="1"/>
          <p:nvPr>
            <p:ph type="title"/>
          </p:nvPr>
        </p:nvSpPr>
        <p:spPr>
          <a:xfrm>
            <a:off x="838195" y="1604654"/>
            <a:ext cx="10515600" cy="923700"/>
          </a:xfrm>
          <a:prstGeom prst="rect">
            <a:avLst/>
          </a:prstGeom>
          <a:noFill/>
          <a:ln>
            <a:noFill/>
          </a:ln>
        </p:spPr>
        <p:txBody>
          <a:bodyPr anchorCtr="0" anchor="ctr" bIns="45700" lIns="45700" spcFirstLastPara="1" rIns="45700" wrap="square" tIns="45700">
            <a:noAutofit/>
          </a:bodyPr>
          <a:lstStyle/>
          <a:p>
            <a:pPr indent="-140017" lvl="0" marL="140017" rtl="0" algn="ctr">
              <a:lnSpc>
                <a:spcPct val="150000"/>
              </a:lnSpc>
              <a:spcBef>
                <a:spcPts val="0"/>
              </a:spcBef>
              <a:spcAft>
                <a:spcPts val="0"/>
              </a:spcAft>
              <a:buClr>
                <a:srgbClr val="000000"/>
              </a:buClr>
              <a:buSzPts val="1176"/>
              <a:buFont typeface="Times New Roman"/>
              <a:buNone/>
            </a:pPr>
            <a:r>
              <a:rPr b="1" lang="en-US" sz="3000">
                <a:latin typeface="Times New Roman"/>
                <a:ea typeface="Times New Roman"/>
                <a:cs typeface="Times New Roman"/>
                <a:sym typeface="Times New Roman"/>
              </a:rPr>
              <a:t>iOS Layers</a:t>
            </a:r>
            <a:br>
              <a:rPr b="1" lang="en-US" sz="1176">
                <a:latin typeface="Times New Roman"/>
                <a:ea typeface="Times New Roman"/>
                <a:cs typeface="Times New Roman"/>
                <a:sym typeface="Times New Roman"/>
              </a:rPr>
            </a:br>
            <a:endParaRPr/>
          </a:p>
        </p:txBody>
      </p:sp>
      <p:pic>
        <p:nvPicPr>
          <p:cNvPr id="245" name="Google Shape;245;p38"/>
          <p:cNvPicPr preferRelativeResize="0"/>
          <p:nvPr/>
        </p:nvPicPr>
        <p:blipFill>
          <a:blip r:embed="rId3">
            <a:alphaModFix/>
          </a:blip>
          <a:stretch>
            <a:fillRect/>
          </a:stretch>
        </p:blipFill>
        <p:spPr>
          <a:xfrm>
            <a:off x="2214425" y="1949286"/>
            <a:ext cx="7763150" cy="4253850"/>
          </a:xfrm>
          <a:prstGeom prst="rect">
            <a:avLst/>
          </a:prstGeom>
          <a:noFill/>
          <a:ln>
            <a:noFill/>
          </a:ln>
        </p:spPr>
      </p:pic>
      <p:sp>
        <p:nvSpPr>
          <p:cNvPr id="246" name="Google Shape;246;p38"/>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txBox="1"/>
          <p:nvPr/>
        </p:nvSpPr>
        <p:spPr>
          <a:xfrm>
            <a:off x="958366" y="271683"/>
            <a:ext cx="4909186" cy="459741"/>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2400"/>
              <a:buFont typeface="Helvetica Neue"/>
              <a:buNone/>
            </a:pPr>
            <a:r>
              <a:t/>
            </a:r>
            <a:endParaRPr/>
          </a:p>
        </p:txBody>
      </p:sp>
      <p:sp>
        <p:nvSpPr>
          <p:cNvPr id="252" name="Google Shape;252;p39"/>
          <p:cNvSpPr txBox="1"/>
          <p:nvPr>
            <p:ph idx="1" type="body"/>
          </p:nvPr>
        </p:nvSpPr>
        <p:spPr>
          <a:xfrm>
            <a:off x="583850" y="1242350"/>
            <a:ext cx="11024400" cy="5412900"/>
          </a:xfrm>
          <a:prstGeom prst="rect">
            <a:avLst/>
          </a:prstGeom>
          <a:noFill/>
          <a:ln>
            <a:noFill/>
          </a:ln>
        </p:spPr>
        <p:txBody>
          <a:bodyPr anchorCtr="0" anchor="t" bIns="45700" lIns="45700" spcFirstLastPara="1" rIns="45700" wrap="square" tIns="45700">
            <a:noAutofit/>
          </a:bodyPr>
          <a:lstStyle/>
          <a:p>
            <a:pPr indent="0" lvl="0" marL="0" rtl="0" algn="just">
              <a:lnSpc>
                <a:spcPct val="100000"/>
              </a:lnSpc>
              <a:spcBef>
                <a:spcPts val="0"/>
              </a:spcBef>
              <a:spcAft>
                <a:spcPts val="0"/>
              </a:spcAft>
              <a:buClr>
                <a:schemeClr val="dk1"/>
              </a:buClr>
              <a:buSzPts val="1100"/>
              <a:buFont typeface="Arial"/>
              <a:buNone/>
            </a:pPr>
            <a:r>
              <a:rPr b="1" lang="en-US" sz="1500">
                <a:solidFill>
                  <a:schemeClr val="dk1"/>
                </a:solidFill>
                <a:latin typeface="Times New Roman"/>
                <a:ea typeface="Times New Roman"/>
                <a:cs typeface="Times New Roman"/>
                <a:sym typeface="Times New Roman"/>
              </a:rPr>
              <a:t>1. Core OS Layer:</a:t>
            </a:r>
            <a:endParaRPr b="1" sz="15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t/>
            </a:r>
            <a:endParaRPr b="1" sz="15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	The bottom layer is the Core OS, which is the foundation of the operating system. It is in charge of memory management, the file system, networking, and other OS tasks, and it interacts directly with the hardware. The Core OS layer consists of components such as the following: </a:t>
            </a:r>
            <a:endParaRPr sz="1500">
              <a:solidFill>
                <a:schemeClr val="dk1"/>
              </a:solidFill>
              <a:latin typeface="Times New Roman"/>
              <a:ea typeface="Times New Roman"/>
              <a:cs typeface="Times New Roman"/>
              <a:sym typeface="Times New Roman"/>
            </a:endParaRPr>
          </a:p>
          <a:p>
            <a:pPr indent="-457200" lvl="0" marL="457200" rtl="0" algn="just">
              <a:lnSpc>
                <a:spcPct val="100000"/>
              </a:lnSpc>
              <a:spcBef>
                <a:spcPts val="120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		➤ OS X Kernel </a:t>
            </a:r>
            <a:endParaRPr sz="1500">
              <a:solidFill>
                <a:schemeClr val="dk1"/>
              </a:solidFill>
              <a:latin typeface="Times New Roman"/>
              <a:ea typeface="Times New Roman"/>
              <a:cs typeface="Times New Roman"/>
              <a:sym typeface="Times New Roman"/>
            </a:endParaRPr>
          </a:p>
          <a:p>
            <a:pPr indent="-457200" lvl="0" marL="457200" rtl="0" algn="just">
              <a:lnSpc>
                <a:spcPct val="100000"/>
              </a:lnSpc>
              <a:spcBef>
                <a:spcPts val="120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		➤ Mach 3.0  (kernel)</a:t>
            </a:r>
            <a:endParaRPr sz="1500">
              <a:solidFill>
                <a:schemeClr val="dk1"/>
              </a:solidFill>
              <a:latin typeface="Times New Roman"/>
              <a:ea typeface="Times New Roman"/>
              <a:cs typeface="Times New Roman"/>
              <a:sym typeface="Times New Roman"/>
            </a:endParaRPr>
          </a:p>
          <a:p>
            <a:pPr indent="-457200" lvl="0" marL="457200" rtl="0" algn="just">
              <a:lnSpc>
                <a:spcPct val="100000"/>
              </a:lnSpc>
              <a:spcBef>
                <a:spcPts val="120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		➤ BSD  (</a:t>
            </a:r>
            <a:r>
              <a:rPr b="1" lang="en-US" sz="1500">
                <a:solidFill>
                  <a:schemeClr val="dk1"/>
                </a:solidFill>
                <a:latin typeface="Times New Roman"/>
                <a:ea typeface="Times New Roman"/>
                <a:cs typeface="Times New Roman"/>
                <a:sym typeface="Times New Roman"/>
              </a:rPr>
              <a:t>Berkeley Software Distribution</a:t>
            </a:r>
            <a:r>
              <a:rPr lang="en-US" sz="1500">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a:p>
            <a:pPr indent="-457200" lvl="0" marL="457200" rtl="0" algn="just">
              <a:lnSpc>
                <a:spcPct val="100000"/>
              </a:lnSpc>
              <a:spcBef>
                <a:spcPts val="120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		➤ Sockets </a:t>
            </a:r>
            <a:endParaRPr sz="1500">
              <a:solidFill>
                <a:schemeClr val="dk1"/>
              </a:solidFill>
              <a:latin typeface="Times New Roman"/>
              <a:ea typeface="Times New Roman"/>
              <a:cs typeface="Times New Roman"/>
              <a:sym typeface="Times New Roman"/>
            </a:endParaRPr>
          </a:p>
          <a:p>
            <a:pPr indent="-457200" lvl="0" marL="457200" rtl="0" algn="just">
              <a:lnSpc>
                <a:spcPct val="100000"/>
              </a:lnSpc>
              <a:spcBef>
                <a:spcPts val="120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		➤ Security </a:t>
            </a:r>
            <a:endParaRPr sz="1500">
              <a:solidFill>
                <a:schemeClr val="dk1"/>
              </a:solidFill>
              <a:latin typeface="Times New Roman"/>
              <a:ea typeface="Times New Roman"/>
              <a:cs typeface="Times New Roman"/>
              <a:sym typeface="Times New Roman"/>
            </a:endParaRPr>
          </a:p>
          <a:p>
            <a:pPr indent="-457200" lvl="0" marL="457200" rtl="0" algn="just">
              <a:lnSpc>
                <a:spcPct val="100000"/>
              </a:lnSpc>
              <a:spcBef>
                <a:spcPts val="120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		➤ Power Management  (Battery)</a:t>
            </a:r>
            <a:endParaRPr sz="1500">
              <a:solidFill>
                <a:schemeClr val="dk1"/>
              </a:solidFill>
              <a:latin typeface="Times New Roman"/>
              <a:ea typeface="Times New Roman"/>
              <a:cs typeface="Times New Roman"/>
              <a:sym typeface="Times New Roman"/>
            </a:endParaRPr>
          </a:p>
          <a:p>
            <a:pPr indent="-457200" lvl="0" marL="457200" rtl="0" algn="just">
              <a:lnSpc>
                <a:spcPct val="100000"/>
              </a:lnSpc>
              <a:spcBef>
                <a:spcPts val="120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		➤ Keychain  Certificates (A </a:t>
            </a:r>
            <a:r>
              <a:rPr b="1" lang="en-US" sz="1500">
                <a:solidFill>
                  <a:schemeClr val="dk1"/>
                </a:solidFill>
                <a:latin typeface="Times New Roman"/>
                <a:ea typeface="Times New Roman"/>
                <a:cs typeface="Times New Roman"/>
                <a:sym typeface="Times New Roman"/>
              </a:rPr>
              <a:t>certificate </a:t>
            </a:r>
            <a:r>
              <a:rPr lang="en-US" sz="1500">
                <a:solidFill>
                  <a:schemeClr val="dk1"/>
                </a:solidFill>
                <a:latin typeface="Times New Roman"/>
                <a:ea typeface="Times New Roman"/>
                <a:cs typeface="Times New Roman"/>
                <a:sym typeface="Times New Roman"/>
              </a:rPr>
              <a:t>is a document that Apple issues to you. This certificate states that you are a trusted developer and that you are in fact, who you claim to be, rather than someone else posing as you)</a:t>
            </a:r>
            <a:endParaRPr sz="1500">
              <a:solidFill>
                <a:schemeClr val="dk1"/>
              </a:solidFill>
              <a:latin typeface="Times New Roman"/>
              <a:ea typeface="Times New Roman"/>
              <a:cs typeface="Times New Roman"/>
              <a:sym typeface="Times New Roman"/>
            </a:endParaRPr>
          </a:p>
          <a:p>
            <a:pPr indent="-457200" lvl="0" marL="457200" rtl="0" algn="just">
              <a:lnSpc>
                <a:spcPct val="100000"/>
              </a:lnSpc>
              <a:spcBef>
                <a:spcPts val="120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		➤ File System </a:t>
            </a:r>
            <a:endParaRPr sz="1500">
              <a:solidFill>
                <a:schemeClr val="dk1"/>
              </a:solidFill>
              <a:latin typeface="Times New Roman"/>
              <a:ea typeface="Times New Roman"/>
              <a:cs typeface="Times New Roman"/>
              <a:sym typeface="Times New Roman"/>
            </a:endParaRPr>
          </a:p>
          <a:p>
            <a:pPr indent="-457200" lvl="0" marL="457200" rtl="0" algn="just">
              <a:lnSpc>
                <a:spcPct val="100000"/>
              </a:lnSpc>
              <a:spcBef>
                <a:spcPts val="120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		➤ Bonjour (Apple Bonjour is a group of networking technologies designed to help devices and applications discover each other on the same network.)</a:t>
            </a:r>
            <a:endParaRPr b="1" sz="1500">
              <a:solidFill>
                <a:schemeClr val="dk1"/>
              </a:solidFill>
              <a:latin typeface="Times New Roman"/>
              <a:ea typeface="Times New Roman"/>
              <a:cs typeface="Times New Roman"/>
              <a:sym typeface="Times New Roman"/>
            </a:endParaRPr>
          </a:p>
          <a:p>
            <a:pPr indent="0" lvl="0" marL="0" rtl="0" algn="just">
              <a:lnSpc>
                <a:spcPct val="100000"/>
              </a:lnSpc>
              <a:spcBef>
                <a:spcPts val="1200"/>
              </a:spcBef>
              <a:spcAft>
                <a:spcPts val="0"/>
              </a:spcAft>
              <a:buClr>
                <a:srgbClr val="000000"/>
              </a:buClr>
              <a:buSzPts val="1067"/>
              <a:buFont typeface="Arial"/>
              <a:buNone/>
            </a:pPr>
            <a:r>
              <a:t/>
            </a:r>
            <a:endParaRPr sz="1500">
              <a:latin typeface="Times New Roman"/>
              <a:ea typeface="Times New Roman"/>
              <a:cs typeface="Times New Roman"/>
              <a:sym typeface="Times New Roman"/>
            </a:endParaRPr>
          </a:p>
        </p:txBody>
      </p:sp>
      <p:sp>
        <p:nvSpPr>
          <p:cNvPr id="253" name="Google Shape;253;p39"/>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nvSpPr>
        <p:spPr>
          <a:xfrm>
            <a:off x="453707" y="1265237"/>
            <a:ext cx="11743374" cy="421393"/>
          </a:xfrm>
          <a:prstGeom prst="rect">
            <a:avLst/>
          </a:prstGeom>
          <a:noFill/>
          <a:ln>
            <a:noFill/>
          </a:ln>
        </p:spPr>
        <p:txBody>
          <a:bodyPr anchorCtr="0" anchor="t" bIns="45700" lIns="45700" spcFirstLastPara="1" rIns="45700" wrap="square" tIns="45700">
            <a:noAutofit/>
          </a:bodyPr>
          <a:lstStyle/>
          <a:p>
            <a:pPr indent="358775" lvl="4" marL="0" marR="0" rtl="0" algn="l">
              <a:lnSpc>
                <a:spcPct val="100000"/>
              </a:lnSpc>
              <a:spcBef>
                <a:spcPts val="0"/>
              </a:spcBef>
              <a:spcAft>
                <a:spcPts val="0"/>
              </a:spcAft>
              <a:buClr>
                <a:srgbClr val="000000"/>
              </a:buClr>
              <a:buSzPts val="2400"/>
              <a:buFont typeface="Times New Roman"/>
              <a:buNone/>
            </a:pPr>
            <a:r>
              <a:rPr b="1" i="0" lang="en-US" sz="3000" u="none" cap="none" strike="noStrike">
                <a:solidFill>
                  <a:srgbClr val="000000"/>
                </a:solidFill>
                <a:latin typeface="Times New Roman"/>
                <a:ea typeface="Times New Roman"/>
                <a:cs typeface="Times New Roman"/>
                <a:sym typeface="Times New Roman"/>
              </a:rPr>
              <a:t>AIM:</a:t>
            </a:r>
            <a:endParaRPr sz="3000">
              <a:latin typeface="Times New Roman"/>
              <a:ea typeface="Times New Roman"/>
              <a:cs typeface="Times New Roman"/>
              <a:sym typeface="Times New Roman"/>
            </a:endParaRPr>
          </a:p>
        </p:txBody>
      </p:sp>
      <p:sp>
        <p:nvSpPr>
          <p:cNvPr id="64" name="Google Shape;64;p13"/>
          <p:cNvSpPr txBox="1"/>
          <p:nvPr/>
        </p:nvSpPr>
        <p:spPr>
          <a:xfrm>
            <a:off x="1106975" y="2447181"/>
            <a:ext cx="9978000" cy="1353000"/>
          </a:xfrm>
          <a:prstGeom prst="rect">
            <a:avLst/>
          </a:prstGeom>
          <a:noFill/>
          <a:ln>
            <a:noFill/>
          </a:ln>
        </p:spPr>
        <p:txBody>
          <a:bodyPr anchorCtr="0" anchor="t" bIns="45700" lIns="45700" spcFirstLastPara="1" rIns="45700" wrap="square" tIns="45700">
            <a:noAutofit/>
          </a:bodyPr>
          <a:lstStyle/>
          <a:p>
            <a:pPr indent="0" lvl="1" marL="0" marR="0" rtl="0" algn="l">
              <a:lnSpc>
                <a:spcPct val="150000"/>
              </a:lnSpc>
              <a:spcBef>
                <a:spcPts val="0"/>
              </a:spcBef>
              <a:spcAft>
                <a:spcPts val="0"/>
              </a:spcAft>
              <a:buClr>
                <a:srgbClr val="000000"/>
              </a:buClr>
              <a:buSzPts val="2000"/>
              <a:buFont typeface="Times New Roman"/>
              <a:buNone/>
            </a:pPr>
            <a:r>
              <a:rPr i="0" lang="en-US" sz="2000" u="none" cap="none" strike="noStrike">
                <a:solidFill>
                  <a:srgbClr val="000000"/>
                </a:solidFill>
                <a:latin typeface="Times New Roman"/>
                <a:ea typeface="Times New Roman"/>
                <a:cs typeface="Times New Roman"/>
                <a:sym typeface="Times New Roman"/>
              </a:rPr>
              <a:t>To understand the concept’s </a:t>
            </a:r>
            <a:r>
              <a:rPr lang="en-US" sz="2000">
                <a:latin typeface="Times New Roman"/>
                <a:ea typeface="Times New Roman"/>
                <a:cs typeface="Times New Roman"/>
                <a:sym typeface="Times New Roman"/>
              </a:rPr>
              <a:t>iOS, MACOS,  Swift Programming Language Basics</a:t>
            </a:r>
            <a:endParaRPr/>
          </a:p>
        </p:txBody>
      </p:sp>
      <p:sp>
        <p:nvSpPr>
          <p:cNvPr id="65" name="Google Shape;65;p13"/>
          <p:cNvSpPr txBox="1"/>
          <p:nvPr/>
        </p:nvSpPr>
        <p:spPr>
          <a:xfrm>
            <a:off x="248920" y="377825"/>
            <a:ext cx="4909185" cy="45974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t/>
            </a:r>
            <a:endParaRPr/>
          </a:p>
        </p:txBody>
      </p:sp>
      <p:sp>
        <p:nvSpPr>
          <p:cNvPr id="66" name="Google Shape;66;p13"/>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0"/>
          <p:cNvSpPr txBox="1"/>
          <p:nvPr/>
        </p:nvSpPr>
        <p:spPr>
          <a:xfrm>
            <a:off x="958366" y="271683"/>
            <a:ext cx="4909186" cy="459741"/>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t/>
            </a:r>
            <a:endParaRPr/>
          </a:p>
        </p:txBody>
      </p:sp>
      <p:sp>
        <p:nvSpPr>
          <p:cNvPr id="259" name="Google Shape;259;p40"/>
          <p:cNvSpPr txBox="1"/>
          <p:nvPr>
            <p:ph idx="1" type="body"/>
          </p:nvPr>
        </p:nvSpPr>
        <p:spPr>
          <a:xfrm>
            <a:off x="583800" y="1157074"/>
            <a:ext cx="11024400" cy="54495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dk1"/>
              </a:buClr>
              <a:buSzPts val="1100"/>
              <a:buFont typeface="Arial"/>
              <a:buNone/>
            </a:pPr>
            <a:r>
              <a:rPr b="1" lang="en-US" sz="1600">
                <a:solidFill>
                  <a:schemeClr val="dk1"/>
                </a:solidFill>
                <a:latin typeface="Times New Roman"/>
                <a:ea typeface="Times New Roman"/>
                <a:cs typeface="Times New Roman"/>
                <a:sym typeface="Times New Roman"/>
              </a:rPr>
              <a:t>2. Core Services: </a:t>
            </a:r>
            <a:endParaRPr b="1" sz="16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US" sz="1600">
                <a:solidFill>
                  <a:schemeClr val="dk1"/>
                </a:solidFill>
                <a:latin typeface="Times New Roman"/>
                <a:ea typeface="Times New Roman"/>
                <a:cs typeface="Times New Roman"/>
                <a:sym typeface="Times New Roman"/>
              </a:rPr>
              <a:t>	</a:t>
            </a:r>
            <a:endParaRPr b="1" sz="16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US" sz="1600">
                <a:solidFill>
                  <a:schemeClr val="dk1"/>
                </a:solidFill>
                <a:latin typeface="Times New Roman"/>
                <a:ea typeface="Times New Roman"/>
                <a:cs typeface="Times New Roman"/>
                <a:sym typeface="Times New Roman"/>
              </a:rPr>
              <a:t>	</a:t>
            </a:r>
            <a:r>
              <a:rPr lang="en-US" sz="1600">
                <a:solidFill>
                  <a:schemeClr val="dk1"/>
                </a:solidFill>
                <a:latin typeface="Times New Roman"/>
                <a:ea typeface="Times New Roman"/>
                <a:cs typeface="Times New Roman"/>
                <a:sym typeface="Times New Roman"/>
              </a:rPr>
              <a:t>The Core Services layer provides an abstraction over the services provided in the Core OS layer. It provides fundamental access to iOS services and consists of the following components: </a:t>
            </a:r>
            <a:endParaRPr b="1" sz="16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b="1" sz="16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		➤ Collections </a:t>
            </a:r>
            <a:endParaRPr sz="16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		➤ Address Book </a:t>
            </a:r>
            <a:endParaRPr sz="16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		➤ Networking </a:t>
            </a:r>
            <a:endParaRPr sz="16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		➤ File Access </a:t>
            </a:r>
            <a:endParaRPr sz="16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		➤ SQLite </a:t>
            </a:r>
            <a:endParaRPr sz="16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		➤ Core Location </a:t>
            </a:r>
            <a:endParaRPr sz="16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		➤ Net Services </a:t>
            </a:r>
            <a:endParaRPr sz="16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		➤ Threading </a:t>
            </a:r>
            <a:endParaRPr sz="16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		➤ Preferences </a:t>
            </a:r>
            <a:endParaRPr sz="16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		➤ URL Utilities </a:t>
            </a:r>
            <a:endParaRPr b="1" sz="16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dk1"/>
              </a:buClr>
              <a:buSzPts val="1100"/>
              <a:buFont typeface="Arial"/>
              <a:buNone/>
            </a:pPr>
            <a:r>
              <a:rPr b="1" lang="en-US" sz="1600">
                <a:solidFill>
                  <a:schemeClr val="dk1"/>
                </a:solidFill>
                <a:latin typeface="Times New Roman"/>
                <a:ea typeface="Times New Roman"/>
                <a:cs typeface="Times New Roman"/>
                <a:sym typeface="Times New Roman"/>
              </a:rPr>
              <a:t>	</a:t>
            </a:r>
            <a:endParaRPr b="1" sz="16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Clr>
                <a:srgbClr val="000000"/>
              </a:buClr>
              <a:buSzPts val="1022"/>
              <a:buFont typeface="Arial"/>
              <a:buNone/>
            </a:pPr>
            <a:r>
              <a:t/>
            </a:r>
            <a:endParaRPr sz="1600">
              <a:latin typeface="Times New Roman"/>
              <a:ea typeface="Times New Roman"/>
              <a:cs typeface="Times New Roman"/>
              <a:sym typeface="Times New Roman"/>
            </a:endParaRPr>
          </a:p>
        </p:txBody>
      </p:sp>
      <p:sp>
        <p:nvSpPr>
          <p:cNvPr id="260" name="Google Shape;260;p40"/>
          <p:cNvSpPr txBox="1"/>
          <p:nvPr/>
        </p:nvSpPr>
        <p:spPr>
          <a:xfrm>
            <a:off x="958366" y="271683"/>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None/>
            </a:pPr>
            <a:r>
              <a:t/>
            </a:r>
            <a:endParaRPr/>
          </a:p>
        </p:txBody>
      </p:sp>
      <p:sp>
        <p:nvSpPr>
          <p:cNvPr id="261" name="Google Shape;261;p40"/>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1"/>
          <p:cNvSpPr txBox="1"/>
          <p:nvPr>
            <p:ph idx="1" type="body"/>
          </p:nvPr>
        </p:nvSpPr>
        <p:spPr>
          <a:xfrm>
            <a:off x="838200" y="1250425"/>
            <a:ext cx="10515600" cy="5302200"/>
          </a:xfrm>
          <a:prstGeom prst="rect">
            <a:avLst/>
          </a:prstGeom>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3. Media Layer: </a:t>
            </a:r>
            <a:endParaRPr b="1" sz="18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The Media layer provides multimedia services that you can use in your iPhone and iPad applications. It consists of the following components: </a:t>
            </a:r>
            <a:endParaRPr sz="1800">
              <a:solidFill>
                <a:schemeClr val="dk1"/>
              </a:solidFill>
              <a:latin typeface="Times New Roman"/>
              <a:ea typeface="Times New Roman"/>
              <a:cs typeface="Times New Roman"/>
              <a:sym typeface="Times New Roman"/>
            </a:endParaRPr>
          </a:p>
          <a:p>
            <a:pPr indent="-914400" lvl="0" marL="914400" rtl="0" algn="l">
              <a:lnSpc>
                <a:spcPct val="100000"/>
              </a:lnSpc>
              <a:spcBef>
                <a:spcPts val="12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	➤ Core Audio </a:t>
            </a:r>
            <a:endParaRPr sz="1800">
              <a:solidFill>
                <a:schemeClr val="dk1"/>
              </a:solidFill>
              <a:latin typeface="Times New Roman"/>
              <a:ea typeface="Times New Roman"/>
              <a:cs typeface="Times New Roman"/>
              <a:sym typeface="Times New Roman"/>
            </a:endParaRPr>
          </a:p>
          <a:p>
            <a:pPr indent="-914400" lvl="0" marL="914400" rtl="0" algn="l">
              <a:lnSpc>
                <a:spcPct val="100000"/>
              </a:lnSpc>
              <a:spcBef>
                <a:spcPts val="12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	➤ OpenGL </a:t>
            </a:r>
            <a:endParaRPr sz="1800">
              <a:solidFill>
                <a:schemeClr val="dk1"/>
              </a:solidFill>
              <a:latin typeface="Times New Roman"/>
              <a:ea typeface="Times New Roman"/>
              <a:cs typeface="Times New Roman"/>
              <a:sym typeface="Times New Roman"/>
            </a:endParaRPr>
          </a:p>
          <a:p>
            <a:pPr indent="-914400" lvl="0" marL="914400" rtl="0" algn="l">
              <a:lnSpc>
                <a:spcPct val="100000"/>
              </a:lnSpc>
              <a:spcBef>
                <a:spcPts val="12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	➤ Audio Mixing </a:t>
            </a:r>
            <a:endParaRPr sz="1800">
              <a:solidFill>
                <a:schemeClr val="dk1"/>
              </a:solidFill>
              <a:latin typeface="Times New Roman"/>
              <a:ea typeface="Times New Roman"/>
              <a:cs typeface="Times New Roman"/>
              <a:sym typeface="Times New Roman"/>
            </a:endParaRPr>
          </a:p>
          <a:p>
            <a:pPr indent="-914400" lvl="0" marL="914400" rtl="0" algn="l">
              <a:lnSpc>
                <a:spcPct val="100000"/>
              </a:lnSpc>
              <a:spcBef>
                <a:spcPts val="12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	➤ Audio Recording </a:t>
            </a:r>
            <a:endParaRPr sz="1800">
              <a:solidFill>
                <a:schemeClr val="dk1"/>
              </a:solidFill>
              <a:latin typeface="Times New Roman"/>
              <a:ea typeface="Times New Roman"/>
              <a:cs typeface="Times New Roman"/>
              <a:sym typeface="Times New Roman"/>
            </a:endParaRPr>
          </a:p>
          <a:p>
            <a:pPr indent="-914400" lvl="0" marL="914400" rtl="0" algn="l">
              <a:lnSpc>
                <a:spcPct val="100000"/>
              </a:lnSpc>
              <a:spcBef>
                <a:spcPts val="12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	➤ Video Playback </a:t>
            </a:r>
            <a:endParaRPr sz="1800">
              <a:solidFill>
                <a:schemeClr val="dk1"/>
              </a:solidFill>
              <a:latin typeface="Times New Roman"/>
              <a:ea typeface="Times New Roman"/>
              <a:cs typeface="Times New Roman"/>
              <a:sym typeface="Times New Roman"/>
            </a:endParaRPr>
          </a:p>
          <a:p>
            <a:pPr indent="-914400" lvl="0" marL="914400" rtl="0" algn="l">
              <a:lnSpc>
                <a:spcPct val="100000"/>
              </a:lnSpc>
              <a:spcBef>
                <a:spcPts val="12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	➤ JPG, PNG, TIFF </a:t>
            </a:r>
            <a:endParaRPr sz="1800">
              <a:solidFill>
                <a:schemeClr val="dk1"/>
              </a:solidFill>
              <a:latin typeface="Times New Roman"/>
              <a:ea typeface="Times New Roman"/>
              <a:cs typeface="Times New Roman"/>
              <a:sym typeface="Times New Roman"/>
            </a:endParaRPr>
          </a:p>
          <a:p>
            <a:pPr indent="-914400" lvl="0" marL="914400" rtl="0" algn="l">
              <a:lnSpc>
                <a:spcPct val="100000"/>
              </a:lnSpc>
              <a:spcBef>
                <a:spcPts val="12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	➤ PDF </a:t>
            </a:r>
            <a:endParaRPr sz="1800">
              <a:solidFill>
                <a:schemeClr val="dk1"/>
              </a:solidFill>
              <a:latin typeface="Times New Roman"/>
              <a:ea typeface="Times New Roman"/>
              <a:cs typeface="Times New Roman"/>
              <a:sym typeface="Times New Roman"/>
            </a:endParaRPr>
          </a:p>
          <a:p>
            <a:pPr indent="-914400" lvl="0" marL="914400" rtl="0" algn="l">
              <a:lnSpc>
                <a:spcPct val="100000"/>
              </a:lnSpc>
              <a:spcBef>
                <a:spcPts val="12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	➤ Quartz </a:t>
            </a:r>
            <a:endParaRPr sz="1800">
              <a:solidFill>
                <a:schemeClr val="dk1"/>
              </a:solidFill>
              <a:latin typeface="Times New Roman"/>
              <a:ea typeface="Times New Roman"/>
              <a:cs typeface="Times New Roman"/>
              <a:sym typeface="Times New Roman"/>
            </a:endParaRPr>
          </a:p>
          <a:p>
            <a:pPr indent="-914400" lvl="0" marL="914400" rtl="0" algn="l">
              <a:lnSpc>
                <a:spcPct val="100000"/>
              </a:lnSpc>
              <a:spcBef>
                <a:spcPts val="12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	➤ Core Animation </a:t>
            </a:r>
            <a:endParaRPr sz="1800">
              <a:solidFill>
                <a:schemeClr val="dk1"/>
              </a:solidFill>
              <a:latin typeface="Times New Roman"/>
              <a:ea typeface="Times New Roman"/>
              <a:cs typeface="Times New Roman"/>
              <a:sym typeface="Times New Roman"/>
            </a:endParaRPr>
          </a:p>
          <a:p>
            <a:pPr indent="-914400" lvl="0" marL="914400" rtl="0" algn="l">
              <a:lnSpc>
                <a:spcPct val="100000"/>
              </a:lnSpc>
              <a:spcBef>
                <a:spcPts val="12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	➤ OpenGL ES</a:t>
            </a:r>
            <a:endParaRPr sz="18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800">
              <a:latin typeface="Times New Roman"/>
              <a:ea typeface="Times New Roman"/>
              <a:cs typeface="Times New Roman"/>
              <a:sym typeface="Times New Roman"/>
            </a:endParaRPr>
          </a:p>
        </p:txBody>
      </p:sp>
      <p:sp>
        <p:nvSpPr>
          <p:cNvPr id="267" name="Google Shape;267;p41"/>
          <p:cNvSpPr txBox="1"/>
          <p:nvPr/>
        </p:nvSpPr>
        <p:spPr>
          <a:xfrm>
            <a:off x="958366" y="271683"/>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t/>
            </a:r>
            <a:endParaRPr/>
          </a:p>
        </p:txBody>
      </p:sp>
      <p:sp>
        <p:nvSpPr>
          <p:cNvPr id="268" name="Google Shape;268;p41"/>
          <p:cNvSpPr txBox="1"/>
          <p:nvPr/>
        </p:nvSpPr>
        <p:spPr>
          <a:xfrm>
            <a:off x="958366" y="271683"/>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None/>
            </a:pPr>
            <a:r>
              <a:t/>
            </a:r>
            <a:endParaRPr/>
          </a:p>
        </p:txBody>
      </p:sp>
      <p:sp>
        <p:nvSpPr>
          <p:cNvPr id="269" name="Google Shape;269;p41"/>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2"/>
          <p:cNvSpPr txBox="1"/>
          <p:nvPr/>
        </p:nvSpPr>
        <p:spPr>
          <a:xfrm>
            <a:off x="958366" y="271683"/>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t/>
            </a:r>
            <a:endParaRPr/>
          </a:p>
        </p:txBody>
      </p:sp>
      <p:sp>
        <p:nvSpPr>
          <p:cNvPr id="275" name="Google Shape;275;p42"/>
          <p:cNvSpPr txBox="1"/>
          <p:nvPr>
            <p:ph idx="1" type="body"/>
          </p:nvPr>
        </p:nvSpPr>
        <p:spPr>
          <a:xfrm>
            <a:off x="583850" y="1242350"/>
            <a:ext cx="11024400" cy="5286000"/>
          </a:xfrm>
          <a:prstGeom prst="rect">
            <a:avLst/>
          </a:prstGeom>
          <a:noFill/>
          <a:ln>
            <a:noFill/>
          </a:ln>
        </p:spPr>
        <p:txBody>
          <a:bodyPr anchorCtr="0" anchor="t" bIns="45700" lIns="45700" spcFirstLastPara="1" rIns="45700" wrap="square" tIns="45700">
            <a:noAutofit/>
          </a:bodyPr>
          <a:lstStyle/>
          <a:p>
            <a:pPr indent="-914400" lvl="0" marL="914400" rtl="0" algn="l">
              <a:lnSpc>
                <a:spcPct val="100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4.  COCOA TOUCH LAYER:</a:t>
            </a:r>
            <a:endParaRPr sz="1800">
              <a:solidFill>
                <a:schemeClr val="dk1"/>
              </a:solidFill>
              <a:latin typeface="Times New Roman"/>
              <a:ea typeface="Times New Roman"/>
              <a:cs typeface="Times New Roman"/>
              <a:sym typeface="Times New Roman"/>
            </a:endParaRPr>
          </a:p>
          <a:p>
            <a:pPr indent="-139700" lvl="0" marL="139700" rtl="0" algn="l">
              <a:lnSpc>
                <a:spcPct val="100000"/>
              </a:lnSpc>
              <a:spcBef>
                <a:spcPts val="12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The Cocoa Touch layer provides an abstraction layer to expose the various libraries for programming the iPhone and iPad, such as the following: </a:t>
            </a:r>
            <a:endParaRPr sz="1800">
              <a:solidFill>
                <a:schemeClr val="dk1"/>
              </a:solidFill>
              <a:latin typeface="Times New Roman"/>
              <a:ea typeface="Times New Roman"/>
              <a:cs typeface="Times New Roman"/>
              <a:sym typeface="Times New Roman"/>
            </a:endParaRPr>
          </a:p>
          <a:p>
            <a:pPr indent="-914400" lvl="0" marL="914400" rtl="0" algn="l">
              <a:lnSpc>
                <a:spcPct val="100000"/>
              </a:lnSpc>
              <a:spcBef>
                <a:spcPts val="12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	➤ Multi-Touch events </a:t>
            </a:r>
            <a:endParaRPr sz="1800">
              <a:solidFill>
                <a:schemeClr val="dk1"/>
              </a:solidFill>
              <a:latin typeface="Times New Roman"/>
              <a:ea typeface="Times New Roman"/>
              <a:cs typeface="Times New Roman"/>
              <a:sym typeface="Times New Roman"/>
            </a:endParaRPr>
          </a:p>
          <a:p>
            <a:pPr indent="-914400" lvl="0" marL="914400" rtl="0" algn="l">
              <a:lnSpc>
                <a:spcPct val="100000"/>
              </a:lnSpc>
              <a:spcBef>
                <a:spcPts val="12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	➤ Multi-Touch controls </a:t>
            </a:r>
            <a:endParaRPr sz="1800">
              <a:solidFill>
                <a:schemeClr val="dk1"/>
              </a:solidFill>
              <a:latin typeface="Times New Roman"/>
              <a:ea typeface="Times New Roman"/>
              <a:cs typeface="Times New Roman"/>
              <a:sym typeface="Times New Roman"/>
            </a:endParaRPr>
          </a:p>
          <a:p>
            <a:pPr indent="-914400" lvl="0" marL="914400" rtl="0" algn="l">
              <a:lnSpc>
                <a:spcPct val="100000"/>
              </a:lnSpc>
              <a:spcBef>
                <a:spcPts val="12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	➤ Accelerometer </a:t>
            </a:r>
            <a:endParaRPr sz="1800">
              <a:solidFill>
                <a:schemeClr val="dk1"/>
              </a:solidFill>
              <a:latin typeface="Times New Roman"/>
              <a:ea typeface="Times New Roman"/>
              <a:cs typeface="Times New Roman"/>
              <a:sym typeface="Times New Roman"/>
            </a:endParaRPr>
          </a:p>
          <a:p>
            <a:pPr indent="-914400" lvl="0" marL="914400" rtl="0" algn="l">
              <a:lnSpc>
                <a:spcPct val="100000"/>
              </a:lnSpc>
              <a:spcBef>
                <a:spcPts val="12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	➤ View Hierarchy </a:t>
            </a:r>
            <a:endParaRPr sz="1800">
              <a:solidFill>
                <a:schemeClr val="dk1"/>
              </a:solidFill>
              <a:latin typeface="Times New Roman"/>
              <a:ea typeface="Times New Roman"/>
              <a:cs typeface="Times New Roman"/>
              <a:sym typeface="Times New Roman"/>
            </a:endParaRPr>
          </a:p>
          <a:p>
            <a:pPr indent="-914400" lvl="0" marL="914400" rtl="0" algn="l">
              <a:lnSpc>
                <a:spcPct val="100000"/>
              </a:lnSpc>
              <a:spcBef>
                <a:spcPts val="12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	➤ Localisation </a:t>
            </a:r>
            <a:endParaRPr sz="1800">
              <a:solidFill>
                <a:schemeClr val="dk1"/>
              </a:solidFill>
              <a:latin typeface="Times New Roman"/>
              <a:ea typeface="Times New Roman"/>
              <a:cs typeface="Times New Roman"/>
              <a:sym typeface="Times New Roman"/>
            </a:endParaRPr>
          </a:p>
          <a:p>
            <a:pPr indent="-914400" lvl="0" marL="914400" rtl="0" algn="l">
              <a:lnSpc>
                <a:spcPct val="100000"/>
              </a:lnSpc>
              <a:spcBef>
                <a:spcPts val="12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	➤ Alerts </a:t>
            </a:r>
            <a:endParaRPr sz="1800">
              <a:solidFill>
                <a:schemeClr val="dk1"/>
              </a:solidFill>
              <a:latin typeface="Times New Roman"/>
              <a:ea typeface="Times New Roman"/>
              <a:cs typeface="Times New Roman"/>
              <a:sym typeface="Times New Roman"/>
            </a:endParaRPr>
          </a:p>
          <a:p>
            <a:pPr indent="-914400" lvl="0" marL="914400" rtl="0" algn="l">
              <a:lnSpc>
                <a:spcPct val="100000"/>
              </a:lnSpc>
              <a:spcBef>
                <a:spcPts val="12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	➤ Web Views </a:t>
            </a:r>
            <a:endParaRPr sz="1800">
              <a:solidFill>
                <a:schemeClr val="dk1"/>
              </a:solidFill>
              <a:latin typeface="Times New Roman"/>
              <a:ea typeface="Times New Roman"/>
              <a:cs typeface="Times New Roman"/>
              <a:sym typeface="Times New Roman"/>
            </a:endParaRPr>
          </a:p>
          <a:p>
            <a:pPr indent="-914400" lvl="0" marL="914400" rtl="0" algn="l">
              <a:lnSpc>
                <a:spcPct val="100000"/>
              </a:lnSpc>
              <a:spcBef>
                <a:spcPts val="12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	➤ People Picker		</a:t>
            </a:r>
            <a:endParaRPr sz="1800">
              <a:solidFill>
                <a:schemeClr val="dk1"/>
              </a:solidFill>
              <a:latin typeface="Times New Roman"/>
              <a:ea typeface="Times New Roman"/>
              <a:cs typeface="Times New Roman"/>
              <a:sym typeface="Times New Roman"/>
            </a:endParaRPr>
          </a:p>
          <a:p>
            <a:pPr indent="-914400" lvl="0" marL="914400" rtl="0" algn="l">
              <a:lnSpc>
                <a:spcPct val="100000"/>
              </a:lnSpc>
              <a:spcBef>
                <a:spcPts val="12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	➤ Image Picker	   </a:t>
            </a:r>
            <a:endParaRPr sz="1800">
              <a:solidFill>
                <a:schemeClr val="dk1"/>
              </a:solidFill>
              <a:latin typeface="Times New Roman"/>
              <a:ea typeface="Times New Roman"/>
              <a:cs typeface="Times New Roman"/>
              <a:sym typeface="Times New Roman"/>
            </a:endParaRPr>
          </a:p>
          <a:p>
            <a:pPr indent="-914400" lvl="0" marL="914400" rtl="0" algn="l">
              <a:lnSpc>
                <a:spcPct val="100000"/>
              </a:lnSpc>
              <a:spcBef>
                <a:spcPts val="1200"/>
              </a:spcBef>
              <a:spcAft>
                <a:spcPts val="120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	➤ View Controller</a:t>
            </a:r>
            <a:endParaRPr sz="1800">
              <a:solidFill>
                <a:schemeClr val="dk1"/>
              </a:solidFill>
              <a:latin typeface="Times New Roman"/>
              <a:ea typeface="Times New Roman"/>
              <a:cs typeface="Times New Roman"/>
              <a:sym typeface="Times New Roman"/>
            </a:endParaRPr>
          </a:p>
        </p:txBody>
      </p:sp>
      <p:sp>
        <p:nvSpPr>
          <p:cNvPr id="276" name="Google Shape;276;p42"/>
          <p:cNvSpPr txBox="1"/>
          <p:nvPr/>
        </p:nvSpPr>
        <p:spPr>
          <a:xfrm>
            <a:off x="958366" y="271683"/>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None/>
            </a:pPr>
            <a:r>
              <a:t/>
            </a:r>
            <a:endParaRPr/>
          </a:p>
        </p:txBody>
      </p:sp>
      <p:sp>
        <p:nvSpPr>
          <p:cNvPr id="277" name="Google Shape;277;p42"/>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3"/>
          <p:cNvSpPr txBox="1"/>
          <p:nvPr/>
        </p:nvSpPr>
        <p:spPr>
          <a:xfrm>
            <a:off x="564228" y="271683"/>
            <a:ext cx="4909186" cy="459741"/>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t/>
            </a:r>
            <a:endParaRPr/>
          </a:p>
        </p:txBody>
      </p:sp>
      <p:sp>
        <p:nvSpPr>
          <p:cNvPr id="283" name="Google Shape;283;p43"/>
          <p:cNvSpPr txBox="1"/>
          <p:nvPr/>
        </p:nvSpPr>
        <p:spPr>
          <a:xfrm>
            <a:off x="958366" y="271683"/>
            <a:ext cx="4909200" cy="4596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None/>
            </a:pPr>
            <a:r>
              <a:t/>
            </a:r>
            <a:endParaRPr/>
          </a:p>
        </p:txBody>
      </p:sp>
      <p:sp>
        <p:nvSpPr>
          <p:cNvPr id="284" name="Google Shape;284;p43"/>
          <p:cNvSpPr txBox="1"/>
          <p:nvPr/>
        </p:nvSpPr>
        <p:spPr>
          <a:xfrm>
            <a:off x="732750" y="1278891"/>
            <a:ext cx="10726500" cy="5212800"/>
          </a:xfrm>
          <a:prstGeom prst="rect">
            <a:avLst/>
          </a:prstGeom>
          <a:noFill/>
          <a:ln>
            <a:noFill/>
          </a:ln>
        </p:spPr>
        <p:txBody>
          <a:bodyPr anchorCtr="0" anchor="t" bIns="91425" lIns="91425" spcFirstLastPara="1" rIns="91425" wrap="square" tIns="91425">
            <a:noAutofit/>
          </a:bodyPr>
          <a:lstStyle/>
          <a:p>
            <a:pPr indent="-914400" lvl="0" marL="914400" rtl="0" algn="l">
              <a:spcBef>
                <a:spcPts val="0"/>
              </a:spcBef>
              <a:spcAft>
                <a:spcPts val="0"/>
              </a:spcAft>
              <a:buNone/>
            </a:pPr>
            <a:r>
              <a:rPr b="1" lang="en-US" sz="2000">
                <a:solidFill>
                  <a:schemeClr val="dk1"/>
                </a:solidFill>
                <a:latin typeface="Times New Roman"/>
                <a:ea typeface="Times New Roman"/>
                <a:cs typeface="Times New Roman"/>
                <a:sym typeface="Times New Roman"/>
              </a:rPr>
              <a:t>Note: </a:t>
            </a:r>
            <a:endParaRPr sz="20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US" sz="2000">
                <a:solidFill>
                  <a:schemeClr val="dk1"/>
                </a:solidFill>
                <a:latin typeface="Times New Roman"/>
                <a:ea typeface="Times New Roman"/>
                <a:cs typeface="Times New Roman"/>
                <a:sym typeface="Times New Roman"/>
              </a:rPr>
              <a:t>In iOS programming, all the functionalities in each layer are exposed through various frameworks that you will use in your project.</a:t>
            </a:r>
            <a:endParaRPr sz="20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2000">
              <a:solidFill>
                <a:schemeClr val="dk1"/>
              </a:solidFill>
              <a:latin typeface="Times New Roman"/>
              <a:ea typeface="Times New Roman"/>
              <a:cs typeface="Times New Roman"/>
              <a:sym typeface="Times New Roman"/>
            </a:endParaRPr>
          </a:p>
          <a:p>
            <a:pPr indent="-914400" lvl="0" marL="914400" rtl="0" algn="l">
              <a:spcBef>
                <a:spcPts val="1200"/>
              </a:spcBef>
              <a:spcAft>
                <a:spcPts val="0"/>
              </a:spcAft>
              <a:buNone/>
            </a:pPr>
            <a:r>
              <a:rPr b="1" lang="en-US" sz="2000">
                <a:solidFill>
                  <a:schemeClr val="dk1"/>
                </a:solidFill>
                <a:latin typeface="Times New Roman"/>
                <a:ea typeface="Times New Roman"/>
                <a:cs typeface="Times New Roman"/>
                <a:sym typeface="Times New Roman"/>
              </a:rPr>
              <a:t>COCOA:  A collections of Frameworks</a:t>
            </a:r>
            <a:endParaRPr b="1" sz="2000">
              <a:solidFill>
                <a:schemeClr val="dk1"/>
              </a:solidFill>
              <a:latin typeface="Times New Roman"/>
              <a:ea typeface="Times New Roman"/>
              <a:cs typeface="Times New Roman"/>
              <a:sym typeface="Times New Roman"/>
            </a:endParaRPr>
          </a:p>
          <a:p>
            <a:pPr indent="-914400" lvl="0" marL="914400" rtl="0" algn="l">
              <a:spcBef>
                <a:spcPts val="1200"/>
              </a:spcBef>
              <a:spcAft>
                <a:spcPts val="0"/>
              </a:spcAft>
              <a:buNone/>
            </a:pPr>
            <a:r>
              <a:t/>
            </a:r>
            <a:endParaRPr b="1" sz="2000">
              <a:solidFill>
                <a:schemeClr val="dk1"/>
              </a:solidFill>
              <a:latin typeface="Times New Roman"/>
              <a:ea typeface="Times New Roman"/>
              <a:cs typeface="Times New Roman"/>
              <a:sym typeface="Times New Roman"/>
            </a:endParaRPr>
          </a:p>
          <a:p>
            <a:pPr indent="-914400" lvl="0" marL="914400" rtl="0" algn="l">
              <a:spcBef>
                <a:spcPts val="1200"/>
              </a:spcBef>
              <a:spcAft>
                <a:spcPts val="0"/>
              </a:spcAft>
              <a:buNone/>
            </a:pPr>
            <a:r>
              <a:t/>
            </a:r>
            <a:endParaRPr b="1" sz="2000">
              <a:solidFill>
                <a:schemeClr val="dk1"/>
              </a:solidFill>
              <a:latin typeface="Times New Roman"/>
              <a:ea typeface="Times New Roman"/>
              <a:cs typeface="Times New Roman"/>
              <a:sym typeface="Times New Roman"/>
            </a:endParaRPr>
          </a:p>
          <a:p>
            <a:pPr indent="-914400" lvl="0" marL="914400" rtl="0" algn="l">
              <a:spcBef>
                <a:spcPts val="1200"/>
              </a:spcBef>
              <a:spcAft>
                <a:spcPts val="0"/>
              </a:spcAft>
              <a:buNone/>
            </a:pPr>
            <a:r>
              <a:rPr b="1" lang="en-US" sz="2000">
                <a:solidFill>
                  <a:schemeClr val="dk1"/>
                </a:solidFill>
                <a:latin typeface="Times New Roman"/>
                <a:ea typeface="Times New Roman"/>
                <a:cs typeface="Times New Roman"/>
                <a:sym typeface="Times New Roman"/>
              </a:rPr>
              <a:t>Framework: its a software Library that provides some specific functionalities</a:t>
            </a:r>
            <a:endParaRPr sz="2000">
              <a:solidFill>
                <a:schemeClr val="dk1"/>
              </a:solidFill>
              <a:latin typeface="Times New Roman"/>
              <a:ea typeface="Times New Roman"/>
              <a:cs typeface="Times New Roman"/>
              <a:sym typeface="Times New Roman"/>
            </a:endParaRPr>
          </a:p>
          <a:p>
            <a:pPr indent="-914400" lvl="0" marL="91440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914400" lvl="0" marL="914400" rtl="0" algn="l">
              <a:spcBef>
                <a:spcPts val="0"/>
              </a:spcBef>
              <a:spcAft>
                <a:spcPts val="0"/>
              </a:spcAft>
              <a:buClr>
                <a:schemeClr val="dk1"/>
              </a:buClr>
              <a:buSzPts val="1100"/>
              <a:buFont typeface="Arial"/>
              <a:buNone/>
            </a:pPr>
            <a:r>
              <a:t/>
            </a:r>
            <a:endParaRPr b="1" sz="2000">
              <a:solidFill>
                <a:schemeClr val="dk1"/>
              </a:solidFill>
              <a:latin typeface="Times New Roman"/>
              <a:ea typeface="Times New Roman"/>
              <a:cs typeface="Times New Roman"/>
              <a:sym typeface="Times New Roman"/>
            </a:endParaRPr>
          </a:p>
        </p:txBody>
      </p:sp>
      <p:sp>
        <p:nvSpPr>
          <p:cNvPr id="285" name="Google Shape;285;p43"/>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4"/>
          <p:cNvSpPr txBox="1"/>
          <p:nvPr>
            <p:ph type="title"/>
          </p:nvPr>
        </p:nvSpPr>
        <p:spPr>
          <a:xfrm>
            <a:off x="838200" y="1120550"/>
            <a:ext cx="10515600" cy="570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b="1" lang="en-US" sz="3000">
                <a:latin typeface="Times New Roman"/>
                <a:ea typeface="Times New Roman"/>
                <a:cs typeface="Times New Roman"/>
                <a:sym typeface="Times New Roman"/>
              </a:rPr>
              <a:t>Introduction to MAC OS</a:t>
            </a:r>
            <a:endParaRPr b="1" sz="3000">
              <a:latin typeface="Times New Roman"/>
              <a:ea typeface="Times New Roman"/>
              <a:cs typeface="Times New Roman"/>
              <a:sym typeface="Times New Roman"/>
            </a:endParaRPr>
          </a:p>
        </p:txBody>
      </p:sp>
      <p:sp>
        <p:nvSpPr>
          <p:cNvPr id="291" name="Google Shape;291;p44"/>
          <p:cNvSpPr txBox="1"/>
          <p:nvPr>
            <p:ph idx="1" type="body"/>
          </p:nvPr>
        </p:nvSpPr>
        <p:spPr>
          <a:xfrm>
            <a:off x="838190" y="1910087"/>
            <a:ext cx="10515600" cy="4351200"/>
          </a:xfrm>
          <a:prstGeom prst="rect">
            <a:avLst/>
          </a:prstGeom>
        </p:spPr>
        <p:txBody>
          <a:bodyPr anchorCtr="0" anchor="t" bIns="45700" lIns="45700" spcFirstLastPara="1" rIns="45700" wrap="square" tIns="45700">
            <a:noAutofit/>
          </a:bodyPr>
          <a:lstStyle/>
          <a:p>
            <a:pPr indent="-355600" lvl="0" marL="457200" rtl="0" algn="just">
              <a:lnSpc>
                <a:spcPct val="15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Mac OS is a series of graphical user interface-based operating systems developed by Apple Inc. for their Macintosh line of computer systems. </a:t>
            </a:r>
            <a:endParaRPr sz="20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just">
              <a:lnSpc>
                <a:spcPct val="16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Graphical User Interface. (GUI)</a:t>
            </a:r>
            <a:endParaRPr sz="2000">
              <a:solidFill>
                <a:schemeClr val="dk1"/>
              </a:solidFill>
              <a:latin typeface="Times New Roman"/>
              <a:ea typeface="Times New Roman"/>
              <a:cs typeface="Times New Roman"/>
              <a:sym typeface="Times New Roman"/>
            </a:endParaRPr>
          </a:p>
          <a:p>
            <a:pPr indent="0" lvl="0" marL="0" rtl="0" algn="just">
              <a:lnSpc>
                <a:spcPct val="16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just">
              <a:lnSpc>
                <a:spcPct val="160000"/>
              </a:lnSpc>
              <a:spcBef>
                <a:spcPts val="4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Mac OS was the integral and unnamed system software first introduced in 1984 with the originalMacintosh.</a:t>
            </a:r>
            <a:endParaRPr sz="2000">
              <a:solidFill>
                <a:schemeClr val="dk1"/>
              </a:solidFill>
              <a:latin typeface="Times New Roman"/>
              <a:ea typeface="Times New Roman"/>
              <a:cs typeface="Times New Roman"/>
              <a:sym typeface="Times New Roman"/>
            </a:endParaRPr>
          </a:p>
          <a:p>
            <a:pPr indent="0" lvl="0" marL="457200" rtl="0" algn="just">
              <a:lnSpc>
                <a:spcPct val="160000"/>
              </a:lnSpc>
              <a:spcBef>
                <a:spcPts val="400"/>
              </a:spcBef>
              <a:spcAft>
                <a:spcPts val="0"/>
              </a:spcAft>
              <a:buNone/>
            </a:pPr>
            <a:r>
              <a:t/>
            </a:r>
            <a:endParaRPr sz="2000">
              <a:solidFill>
                <a:schemeClr val="dk1"/>
              </a:solidFill>
              <a:latin typeface="Times New Roman"/>
              <a:ea typeface="Times New Roman"/>
              <a:cs typeface="Times New Roman"/>
              <a:sym typeface="Times New Roman"/>
            </a:endParaRPr>
          </a:p>
          <a:p>
            <a:pPr indent="0" lvl="0" marL="457200" rtl="0" algn="just">
              <a:lnSpc>
                <a:spcPct val="150000"/>
              </a:lnSpc>
              <a:spcBef>
                <a:spcPts val="400"/>
              </a:spcBef>
              <a:spcAft>
                <a:spcPts val="0"/>
              </a:spcAft>
              <a:buNone/>
            </a:pPr>
            <a:r>
              <a:t/>
            </a:r>
            <a:endParaRPr sz="2000">
              <a:solidFill>
                <a:schemeClr val="dk1"/>
              </a:solidFill>
              <a:latin typeface="Times New Roman"/>
              <a:ea typeface="Times New Roman"/>
              <a:cs typeface="Times New Roman"/>
              <a:sym typeface="Times New Roman"/>
            </a:endParaRPr>
          </a:p>
        </p:txBody>
      </p:sp>
      <p:sp>
        <p:nvSpPr>
          <p:cNvPr id="292" name="Google Shape;292;p44"/>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5"/>
          <p:cNvSpPr txBox="1"/>
          <p:nvPr>
            <p:ph idx="1" type="body"/>
          </p:nvPr>
        </p:nvSpPr>
        <p:spPr>
          <a:xfrm>
            <a:off x="838200" y="1825625"/>
            <a:ext cx="10515600" cy="4351200"/>
          </a:xfrm>
          <a:prstGeom prst="rect">
            <a:avLst/>
          </a:prstGeom>
        </p:spPr>
        <p:txBody>
          <a:bodyPr anchorCtr="0" anchor="t" bIns="45700" lIns="45700" spcFirstLastPara="1" rIns="45700" wrap="square" tIns="45700">
            <a:noAutofit/>
          </a:bodyPr>
          <a:lstStyle/>
          <a:p>
            <a:pPr indent="-355600" lvl="0" marL="457200" rtl="0" algn="just">
              <a:lnSpc>
                <a:spcPct val="150000"/>
              </a:lnSpc>
              <a:spcBef>
                <a:spcPts val="4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Tasks require more explicit working knowledge of an operating system but on Macintosh it is accomplished by intuitive mouse gestures and manipulation of graphical control panels.</a:t>
            </a:r>
            <a:endParaRPr sz="2000">
              <a:solidFill>
                <a:schemeClr val="dk1"/>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just">
              <a:lnSpc>
                <a:spcPct val="15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The core of the system software was held in ROM.</a:t>
            </a:r>
            <a:endParaRPr sz="2000">
              <a:solidFill>
                <a:schemeClr val="dk1"/>
              </a:solidFill>
              <a:latin typeface="Times New Roman"/>
              <a:ea typeface="Times New Roman"/>
              <a:cs typeface="Times New Roman"/>
              <a:sym typeface="Times New Roman"/>
            </a:endParaRPr>
          </a:p>
          <a:p>
            <a:pPr indent="0" lvl="0" marL="0" rtl="0" algn="just">
              <a:lnSpc>
                <a:spcPct val="150000"/>
              </a:lnSpc>
              <a:spcBef>
                <a:spcPts val="40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just">
              <a:lnSpc>
                <a:spcPct val="150000"/>
              </a:lnSpc>
              <a:spcBef>
                <a:spcPts val="4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The user's involvement in an upgrade of the operating system was also minimized to running an installer.</a:t>
            </a:r>
            <a:endParaRPr sz="2000">
              <a:solidFill>
                <a:schemeClr val="dk1"/>
              </a:solidFill>
              <a:latin typeface="Times New Roman"/>
              <a:ea typeface="Times New Roman"/>
              <a:cs typeface="Times New Roman"/>
              <a:sym typeface="Times New Roman"/>
            </a:endParaRPr>
          </a:p>
        </p:txBody>
      </p:sp>
      <p:sp>
        <p:nvSpPr>
          <p:cNvPr id="298" name="Google Shape;298;p45"/>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6"/>
          <p:cNvSpPr txBox="1"/>
          <p:nvPr>
            <p:ph idx="1" type="body"/>
          </p:nvPr>
        </p:nvSpPr>
        <p:spPr>
          <a:xfrm>
            <a:off x="838200" y="1097051"/>
            <a:ext cx="10515600" cy="6247500"/>
          </a:xfrm>
          <a:prstGeom prst="rect">
            <a:avLst/>
          </a:prstGeom>
        </p:spPr>
        <p:txBody>
          <a:bodyPr anchorCtr="0" anchor="t" bIns="45700" lIns="45700" spcFirstLastPara="1" rIns="45700" wrap="square" tIns="45700">
            <a:noAutofit/>
          </a:bodyPr>
          <a:lstStyle/>
          <a:p>
            <a:pPr indent="0" lvl="0" marL="0" rtl="0" algn="just">
              <a:lnSpc>
                <a:spcPct val="150000"/>
              </a:lnSpc>
              <a:spcBef>
                <a:spcPts val="0"/>
              </a:spcBef>
              <a:spcAft>
                <a:spcPts val="0"/>
              </a:spcAft>
              <a:buNone/>
            </a:pPr>
            <a:r>
              <a:rPr b="1" lang="en-US" sz="3000">
                <a:solidFill>
                  <a:srgbClr val="464646"/>
                </a:solidFill>
                <a:latin typeface="Times New Roman"/>
                <a:ea typeface="Times New Roman"/>
                <a:cs typeface="Times New Roman"/>
                <a:sym typeface="Times New Roman"/>
              </a:rPr>
              <a:t>History of Mac OS</a:t>
            </a:r>
            <a:endParaRPr b="1" sz="3000">
              <a:solidFill>
                <a:srgbClr val="464646"/>
              </a:solidFill>
              <a:latin typeface="Times New Roman"/>
              <a:ea typeface="Times New Roman"/>
              <a:cs typeface="Times New Roman"/>
              <a:sym typeface="Times New Roman"/>
            </a:endParaRPr>
          </a:p>
          <a:p>
            <a:pPr indent="-323850" lvl="0" marL="457200" rtl="0" algn="just">
              <a:lnSpc>
                <a:spcPct val="120000"/>
              </a:lnSpc>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The Macintosh project started in early 1979 with Jef Raskin.</a:t>
            </a:r>
            <a:endParaRPr sz="1500">
              <a:solidFill>
                <a:schemeClr val="dk1"/>
              </a:solidFill>
              <a:latin typeface="Times New Roman"/>
              <a:ea typeface="Times New Roman"/>
              <a:cs typeface="Times New Roman"/>
              <a:sym typeface="Times New Roman"/>
            </a:endParaRPr>
          </a:p>
          <a:p>
            <a:pPr indent="0" lvl="0" marL="0" rtl="0" algn="just">
              <a:lnSpc>
                <a:spcPct val="120000"/>
              </a:lnSpc>
              <a:spcBef>
                <a:spcPts val="400"/>
              </a:spcBef>
              <a:spcAft>
                <a:spcPts val="0"/>
              </a:spcAft>
              <a:buNone/>
            </a:pPr>
            <a:r>
              <a:t/>
            </a:r>
            <a:endParaRPr sz="1500">
              <a:solidFill>
                <a:schemeClr val="dk1"/>
              </a:solidFill>
              <a:latin typeface="Times New Roman"/>
              <a:ea typeface="Times New Roman"/>
              <a:cs typeface="Times New Roman"/>
              <a:sym typeface="Times New Roman"/>
            </a:endParaRPr>
          </a:p>
          <a:p>
            <a:pPr indent="-323850" lvl="0" marL="457200" rtl="0" algn="just">
              <a:lnSpc>
                <a:spcPct val="120000"/>
              </a:lnSpc>
              <a:spcBef>
                <a:spcPts val="40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The original Macintosh system software was partially based on the Lisa OS.</a:t>
            </a:r>
            <a:endParaRPr sz="1500">
              <a:solidFill>
                <a:schemeClr val="dk1"/>
              </a:solidFill>
              <a:latin typeface="Times New Roman"/>
              <a:ea typeface="Times New Roman"/>
              <a:cs typeface="Times New Roman"/>
              <a:sym typeface="Times New Roman"/>
            </a:endParaRPr>
          </a:p>
          <a:p>
            <a:pPr indent="0" lvl="0" marL="0" rtl="0" algn="just">
              <a:lnSpc>
                <a:spcPct val="120000"/>
              </a:lnSpc>
              <a:spcBef>
                <a:spcPts val="400"/>
              </a:spcBef>
              <a:spcAft>
                <a:spcPts val="0"/>
              </a:spcAft>
              <a:buNone/>
            </a:pPr>
            <a:r>
              <a:t/>
            </a:r>
            <a:endParaRPr sz="1500">
              <a:solidFill>
                <a:schemeClr val="dk1"/>
              </a:solidFill>
              <a:latin typeface="Times New Roman"/>
              <a:ea typeface="Times New Roman"/>
              <a:cs typeface="Times New Roman"/>
              <a:sym typeface="Times New Roman"/>
            </a:endParaRPr>
          </a:p>
          <a:p>
            <a:pPr indent="-323850" lvl="0" marL="457200" rtl="0" algn="just">
              <a:lnSpc>
                <a:spcPct val="120000"/>
              </a:lnSpc>
              <a:spcBef>
                <a:spcPts val="40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Also used concepts from the Xerox PARC, Xerox Alto.</a:t>
            </a:r>
            <a:endParaRPr sz="1500">
              <a:solidFill>
                <a:schemeClr val="dk1"/>
              </a:solidFill>
              <a:latin typeface="Times New Roman"/>
              <a:ea typeface="Times New Roman"/>
              <a:cs typeface="Times New Roman"/>
              <a:sym typeface="Times New Roman"/>
            </a:endParaRPr>
          </a:p>
          <a:p>
            <a:pPr indent="0" lvl="0" marL="457200" rtl="0" algn="just">
              <a:lnSpc>
                <a:spcPct val="120000"/>
              </a:lnSpc>
              <a:spcBef>
                <a:spcPts val="400"/>
              </a:spcBef>
              <a:spcAft>
                <a:spcPts val="0"/>
              </a:spcAft>
              <a:buNone/>
            </a:pPr>
            <a:r>
              <a:t/>
            </a:r>
            <a:endParaRPr sz="1500">
              <a:solidFill>
                <a:schemeClr val="dk1"/>
              </a:solidFill>
              <a:latin typeface="Times New Roman"/>
              <a:ea typeface="Times New Roman"/>
              <a:cs typeface="Times New Roman"/>
              <a:sym typeface="Times New Roman"/>
            </a:endParaRPr>
          </a:p>
          <a:p>
            <a:pPr indent="-323850" lvl="0" marL="457200" rtl="0" algn="just">
              <a:lnSpc>
                <a:spcPct val="150000"/>
              </a:lnSpc>
              <a:spcBef>
                <a:spcPts val="40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Steve Jobs and a number of Apple engineers visited Xerox PARC in December 1979.</a:t>
            </a:r>
            <a:endParaRPr sz="1500">
              <a:solidFill>
                <a:schemeClr val="dk1"/>
              </a:solidFill>
              <a:latin typeface="Times New Roman"/>
              <a:ea typeface="Times New Roman"/>
              <a:cs typeface="Times New Roman"/>
              <a:sym typeface="Times New Roman"/>
            </a:endParaRPr>
          </a:p>
          <a:p>
            <a:pPr indent="0" lvl="0" marL="0" rtl="0" algn="just">
              <a:lnSpc>
                <a:spcPct val="150000"/>
              </a:lnSpc>
              <a:spcBef>
                <a:spcPts val="400"/>
              </a:spcBef>
              <a:spcAft>
                <a:spcPts val="0"/>
              </a:spcAft>
              <a:buNone/>
            </a:pPr>
            <a:r>
              <a:t/>
            </a:r>
            <a:endParaRPr sz="1500">
              <a:solidFill>
                <a:schemeClr val="dk1"/>
              </a:solidFill>
              <a:latin typeface="Times New Roman"/>
              <a:ea typeface="Times New Roman"/>
              <a:cs typeface="Times New Roman"/>
              <a:sym typeface="Times New Roman"/>
            </a:endParaRPr>
          </a:p>
          <a:p>
            <a:pPr indent="-323850" lvl="0" marL="457200" rtl="0" algn="just">
              <a:lnSpc>
                <a:spcPct val="150000"/>
              </a:lnSpc>
              <a:spcBef>
                <a:spcPts val="40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In January 1981, Steve Jobs completely took over the Macintosh project.</a:t>
            </a:r>
            <a:endParaRPr sz="1500">
              <a:solidFill>
                <a:schemeClr val="dk1"/>
              </a:solidFill>
              <a:latin typeface="Times New Roman"/>
              <a:ea typeface="Times New Roman"/>
              <a:cs typeface="Times New Roman"/>
              <a:sym typeface="Times New Roman"/>
            </a:endParaRPr>
          </a:p>
          <a:p>
            <a:pPr indent="0" lvl="0" marL="457200" rtl="0" algn="just">
              <a:lnSpc>
                <a:spcPct val="150000"/>
              </a:lnSpc>
              <a:spcBef>
                <a:spcPts val="400"/>
              </a:spcBef>
              <a:spcAft>
                <a:spcPts val="0"/>
              </a:spcAft>
              <a:buNone/>
            </a:pPr>
            <a:r>
              <a:t/>
            </a:r>
            <a:endParaRPr sz="1500">
              <a:solidFill>
                <a:schemeClr val="dk1"/>
              </a:solidFill>
              <a:latin typeface="Times New Roman"/>
              <a:ea typeface="Times New Roman"/>
              <a:cs typeface="Times New Roman"/>
              <a:sym typeface="Times New Roman"/>
            </a:endParaRPr>
          </a:p>
          <a:p>
            <a:pPr indent="-323850" lvl="0" marL="457200" rtl="0" algn="just">
              <a:lnSpc>
                <a:spcPct val="135000"/>
              </a:lnSpc>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The final Lisa and Macintosh operating systems mostly used concepts from the Xerox Alto.</a:t>
            </a:r>
            <a:endParaRPr sz="1500">
              <a:solidFill>
                <a:schemeClr val="dk1"/>
              </a:solidFill>
              <a:latin typeface="Times New Roman"/>
              <a:ea typeface="Times New Roman"/>
              <a:cs typeface="Times New Roman"/>
              <a:sym typeface="Times New Roman"/>
            </a:endParaRPr>
          </a:p>
          <a:p>
            <a:pPr indent="0" lvl="0" marL="0" rtl="0" algn="just">
              <a:lnSpc>
                <a:spcPct val="135000"/>
              </a:lnSpc>
              <a:spcBef>
                <a:spcPts val="400"/>
              </a:spcBef>
              <a:spcAft>
                <a:spcPts val="0"/>
              </a:spcAft>
              <a:buNone/>
            </a:pPr>
            <a:r>
              <a:t/>
            </a:r>
            <a:endParaRPr sz="1500">
              <a:solidFill>
                <a:schemeClr val="dk1"/>
              </a:solidFill>
              <a:latin typeface="Times New Roman"/>
              <a:ea typeface="Times New Roman"/>
              <a:cs typeface="Times New Roman"/>
              <a:sym typeface="Times New Roman"/>
            </a:endParaRPr>
          </a:p>
          <a:p>
            <a:pPr indent="-323850" lvl="0" marL="457200" rtl="0" algn="just">
              <a:lnSpc>
                <a:spcPct val="135000"/>
              </a:lnSpc>
              <a:spcBef>
                <a:spcPts val="40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Many elements of the graphical user interface were created by Apple.</a:t>
            </a:r>
            <a:endParaRPr sz="1500">
              <a:solidFill>
                <a:schemeClr val="dk1"/>
              </a:solidFill>
              <a:latin typeface="Times New Roman"/>
              <a:ea typeface="Times New Roman"/>
              <a:cs typeface="Times New Roman"/>
              <a:sym typeface="Times New Roman"/>
            </a:endParaRPr>
          </a:p>
          <a:p>
            <a:pPr indent="0" lvl="0" marL="0" rtl="0" algn="just">
              <a:lnSpc>
                <a:spcPct val="150000"/>
              </a:lnSpc>
              <a:spcBef>
                <a:spcPts val="400"/>
              </a:spcBef>
              <a:spcAft>
                <a:spcPts val="0"/>
              </a:spcAft>
              <a:buNone/>
            </a:pPr>
            <a:r>
              <a:t/>
            </a:r>
            <a:endParaRPr sz="2000">
              <a:solidFill>
                <a:schemeClr val="dk1"/>
              </a:solidFill>
              <a:latin typeface="Times New Roman"/>
              <a:ea typeface="Times New Roman"/>
              <a:cs typeface="Times New Roman"/>
              <a:sym typeface="Times New Roman"/>
            </a:endParaRPr>
          </a:p>
        </p:txBody>
      </p:sp>
      <p:sp>
        <p:nvSpPr>
          <p:cNvPr id="304" name="Google Shape;304;p46"/>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7"/>
          <p:cNvSpPr txBox="1"/>
          <p:nvPr>
            <p:ph type="title"/>
          </p:nvPr>
        </p:nvSpPr>
        <p:spPr>
          <a:xfrm>
            <a:off x="838200" y="1114724"/>
            <a:ext cx="10515600" cy="1325700"/>
          </a:xfrm>
          <a:prstGeom prst="rect">
            <a:avLst/>
          </a:prstGeom>
        </p:spPr>
        <p:txBody>
          <a:bodyPr anchorCtr="0" anchor="ctr" bIns="45700" lIns="45700" spcFirstLastPara="1" rIns="45700" wrap="square" tIns="45700">
            <a:noAutofit/>
          </a:bodyPr>
          <a:lstStyle/>
          <a:p>
            <a:pPr indent="0" lvl="0" marL="0" marR="17922" rtl="0" algn="ctr">
              <a:lnSpc>
                <a:spcPct val="100000"/>
              </a:lnSpc>
              <a:spcBef>
                <a:spcPts val="0"/>
              </a:spcBef>
              <a:spcAft>
                <a:spcPts val="0"/>
              </a:spcAft>
              <a:buClr>
                <a:schemeClr val="lt1"/>
              </a:buClr>
              <a:buSzPts val="3136"/>
              <a:buFont typeface="Lucida Sans"/>
              <a:buNone/>
            </a:pPr>
            <a:r>
              <a:rPr b="1" lang="en-US" sz="3000">
                <a:latin typeface="Times New Roman"/>
                <a:ea typeface="Times New Roman"/>
                <a:cs typeface="Times New Roman"/>
                <a:sym typeface="Times New Roman"/>
              </a:rPr>
              <a:t>Xerox Alto – the first computer to use the desktop &amp; GUI</a:t>
            </a:r>
            <a:endParaRPr b="1" sz="3000">
              <a:latin typeface="Times New Roman"/>
              <a:ea typeface="Times New Roman"/>
              <a:cs typeface="Times New Roman"/>
              <a:sym typeface="Times New Roman"/>
            </a:endParaRPr>
          </a:p>
          <a:p>
            <a:pPr indent="0" lvl="0" marL="0" rtl="0" algn="l">
              <a:spcBef>
                <a:spcPts val="0"/>
              </a:spcBef>
              <a:spcAft>
                <a:spcPts val="0"/>
              </a:spcAft>
              <a:buNone/>
            </a:pPr>
            <a:r>
              <a:t/>
            </a:r>
            <a:endParaRPr b="1" sz="3000">
              <a:latin typeface="Times New Roman"/>
              <a:ea typeface="Times New Roman"/>
              <a:cs typeface="Times New Roman"/>
              <a:sym typeface="Times New Roman"/>
            </a:endParaRPr>
          </a:p>
        </p:txBody>
      </p:sp>
      <p:pic>
        <p:nvPicPr>
          <p:cNvPr descr="Picture Placeholder 8" id="310" name="Google Shape;310;p47"/>
          <p:cNvPicPr preferRelativeResize="0"/>
          <p:nvPr/>
        </p:nvPicPr>
        <p:blipFill rotWithShape="1">
          <a:blip r:embed="rId3">
            <a:alphaModFix/>
          </a:blip>
          <a:srcRect b="0" l="0" r="0" t="0"/>
          <a:stretch/>
        </p:blipFill>
        <p:spPr>
          <a:xfrm>
            <a:off x="1571600" y="2440425"/>
            <a:ext cx="4006800" cy="3965100"/>
          </a:xfrm>
          <a:prstGeom prst="rect">
            <a:avLst/>
          </a:prstGeom>
          <a:noFill/>
          <a:ln>
            <a:noFill/>
          </a:ln>
        </p:spPr>
      </p:pic>
      <p:pic>
        <p:nvPicPr>
          <p:cNvPr descr="Picture 2" id="311" name="Google Shape;311;p47"/>
          <p:cNvPicPr preferRelativeResize="0"/>
          <p:nvPr/>
        </p:nvPicPr>
        <p:blipFill rotWithShape="1">
          <a:blip r:embed="rId4">
            <a:alphaModFix/>
          </a:blip>
          <a:srcRect b="0" l="0" r="0" t="0"/>
          <a:stretch/>
        </p:blipFill>
        <p:spPr>
          <a:xfrm>
            <a:off x="6833001" y="3471588"/>
            <a:ext cx="3622800" cy="1902775"/>
          </a:xfrm>
          <a:prstGeom prst="rect">
            <a:avLst/>
          </a:prstGeom>
          <a:noFill/>
          <a:ln>
            <a:noFill/>
          </a:ln>
        </p:spPr>
      </p:pic>
      <p:sp>
        <p:nvSpPr>
          <p:cNvPr id="312" name="Google Shape;312;p47"/>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8"/>
          <p:cNvSpPr txBox="1"/>
          <p:nvPr>
            <p:ph type="title"/>
          </p:nvPr>
        </p:nvSpPr>
        <p:spPr>
          <a:xfrm>
            <a:off x="838200" y="900425"/>
            <a:ext cx="10515600" cy="9252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b="1" lang="en-US" sz="3000">
                <a:latin typeface="Times New Roman"/>
                <a:ea typeface="Times New Roman"/>
                <a:cs typeface="Times New Roman"/>
                <a:sym typeface="Times New Roman"/>
              </a:rPr>
              <a:t>Types Of MAC OS</a:t>
            </a:r>
            <a:endParaRPr b="1" sz="3000">
              <a:latin typeface="Times New Roman"/>
              <a:ea typeface="Times New Roman"/>
              <a:cs typeface="Times New Roman"/>
              <a:sym typeface="Times New Roman"/>
            </a:endParaRPr>
          </a:p>
        </p:txBody>
      </p:sp>
      <p:sp>
        <p:nvSpPr>
          <p:cNvPr id="318" name="Google Shape;318;p48"/>
          <p:cNvSpPr txBox="1"/>
          <p:nvPr>
            <p:ph idx="1" type="body"/>
          </p:nvPr>
        </p:nvSpPr>
        <p:spPr>
          <a:xfrm>
            <a:off x="838200" y="1825625"/>
            <a:ext cx="10515600" cy="4739400"/>
          </a:xfrm>
          <a:prstGeom prst="rect">
            <a:avLst/>
          </a:prstGeom>
        </p:spPr>
        <p:txBody>
          <a:bodyPr anchorCtr="0" anchor="t" bIns="45700" lIns="45700" spcFirstLastPara="1" rIns="45700" wrap="square" tIns="45700">
            <a:noAutofit/>
          </a:bodyPr>
          <a:lstStyle/>
          <a:p>
            <a:pPr indent="-387350" lvl="0" marL="457200" rtl="0" algn="just">
              <a:lnSpc>
                <a:spcPct val="135000"/>
              </a:lnSpc>
              <a:spcBef>
                <a:spcPts val="0"/>
              </a:spcBef>
              <a:spcAft>
                <a:spcPts val="0"/>
              </a:spcAft>
              <a:buClr>
                <a:schemeClr val="dk1"/>
              </a:buClr>
              <a:buSzPts val="2500"/>
              <a:buFont typeface="Times New Roman"/>
              <a:buChar char="•"/>
            </a:pPr>
            <a:r>
              <a:rPr lang="en-US" sz="2500">
                <a:solidFill>
                  <a:schemeClr val="dk1"/>
                </a:solidFill>
                <a:latin typeface="Times New Roman"/>
                <a:ea typeface="Times New Roman"/>
                <a:cs typeface="Times New Roman"/>
                <a:sym typeface="Times New Roman"/>
              </a:rPr>
              <a:t>Mac OS can be divided into Four families:</a:t>
            </a:r>
            <a:endParaRPr sz="2500">
              <a:solidFill>
                <a:schemeClr val="dk1"/>
              </a:solidFill>
              <a:latin typeface="Times New Roman"/>
              <a:ea typeface="Times New Roman"/>
              <a:cs typeface="Times New Roman"/>
              <a:sym typeface="Times New Roman"/>
            </a:endParaRPr>
          </a:p>
          <a:p>
            <a:pPr indent="0" lvl="0" marL="0" rtl="0" algn="just">
              <a:lnSpc>
                <a:spcPct val="135000"/>
              </a:lnSpc>
              <a:spcBef>
                <a:spcPts val="0"/>
              </a:spcBef>
              <a:spcAft>
                <a:spcPts val="0"/>
              </a:spcAft>
              <a:buNone/>
            </a:pPr>
            <a:r>
              <a:t/>
            </a:r>
            <a:endParaRPr sz="2500">
              <a:solidFill>
                <a:schemeClr val="dk1"/>
              </a:solidFill>
              <a:latin typeface="Times New Roman"/>
              <a:ea typeface="Times New Roman"/>
              <a:cs typeface="Times New Roman"/>
              <a:sym typeface="Times New Roman"/>
            </a:endParaRPr>
          </a:p>
          <a:p>
            <a:pPr indent="-387350" lvl="0" marL="914400" rtl="0" algn="just">
              <a:lnSpc>
                <a:spcPct val="135000"/>
              </a:lnSpc>
              <a:spcBef>
                <a:spcPts val="400"/>
              </a:spcBef>
              <a:spcAft>
                <a:spcPts val="0"/>
              </a:spcAft>
              <a:buClr>
                <a:schemeClr val="dk1"/>
              </a:buClr>
              <a:buSzPts val="2500"/>
              <a:buFont typeface="Times New Roman"/>
              <a:buAutoNum type="arabicPeriod"/>
            </a:pPr>
            <a:r>
              <a:rPr b="1" lang="en-US" sz="2500">
                <a:solidFill>
                  <a:schemeClr val="dk1"/>
                </a:solidFill>
                <a:latin typeface="Times New Roman"/>
                <a:ea typeface="Times New Roman"/>
                <a:cs typeface="Times New Roman"/>
                <a:sym typeface="Times New Roman"/>
              </a:rPr>
              <a:t>Mac OS Classic ,</a:t>
            </a:r>
            <a:r>
              <a:rPr lang="en-US" sz="2500">
                <a:solidFill>
                  <a:schemeClr val="dk1"/>
                </a:solidFill>
                <a:latin typeface="Times New Roman"/>
                <a:ea typeface="Times New Roman"/>
                <a:cs typeface="Times New Roman"/>
                <a:sym typeface="Times New Roman"/>
              </a:rPr>
              <a:t> which was based on Apple's own code.</a:t>
            </a:r>
            <a:endParaRPr sz="2500">
              <a:solidFill>
                <a:schemeClr val="dk1"/>
              </a:solidFill>
              <a:latin typeface="Times New Roman"/>
              <a:ea typeface="Times New Roman"/>
              <a:cs typeface="Times New Roman"/>
              <a:sym typeface="Times New Roman"/>
            </a:endParaRPr>
          </a:p>
          <a:p>
            <a:pPr indent="-387350" lvl="0" marL="914400" rtl="0" algn="just">
              <a:lnSpc>
                <a:spcPct val="135000"/>
              </a:lnSpc>
              <a:spcBef>
                <a:spcPts val="0"/>
              </a:spcBef>
              <a:spcAft>
                <a:spcPts val="0"/>
              </a:spcAft>
              <a:buClr>
                <a:schemeClr val="dk1"/>
              </a:buClr>
              <a:buSzPts val="2500"/>
              <a:buFont typeface="Times New Roman"/>
              <a:buAutoNum type="arabicPeriod"/>
            </a:pPr>
            <a:r>
              <a:rPr b="1" lang="en-US" sz="2500">
                <a:solidFill>
                  <a:schemeClr val="dk1"/>
                </a:solidFill>
                <a:latin typeface="Times New Roman"/>
                <a:ea typeface="Times New Roman"/>
                <a:cs typeface="Times New Roman"/>
                <a:sym typeface="Times New Roman"/>
              </a:rPr>
              <a:t>Mac OS X ,</a:t>
            </a:r>
            <a:r>
              <a:rPr lang="en-US" sz="2500">
                <a:solidFill>
                  <a:schemeClr val="dk1"/>
                </a:solidFill>
                <a:latin typeface="Times New Roman"/>
                <a:ea typeface="Times New Roman"/>
                <a:cs typeface="Times New Roman"/>
                <a:sym typeface="Times New Roman"/>
              </a:rPr>
              <a:t> developed from Mac OS Classic and NeXTSTEP, which was UNIX-based.</a:t>
            </a:r>
            <a:endParaRPr sz="2500">
              <a:solidFill>
                <a:schemeClr val="dk1"/>
              </a:solidFill>
              <a:latin typeface="Times New Roman"/>
              <a:ea typeface="Times New Roman"/>
              <a:cs typeface="Times New Roman"/>
              <a:sym typeface="Times New Roman"/>
            </a:endParaRPr>
          </a:p>
          <a:p>
            <a:pPr indent="-387350" lvl="0" marL="914400" rtl="0" algn="just">
              <a:lnSpc>
                <a:spcPct val="135000"/>
              </a:lnSpc>
              <a:spcBef>
                <a:spcPts val="0"/>
              </a:spcBef>
              <a:spcAft>
                <a:spcPts val="0"/>
              </a:spcAft>
              <a:buClr>
                <a:schemeClr val="dk1"/>
              </a:buClr>
              <a:buSzPts val="2500"/>
              <a:buFont typeface="Times New Roman"/>
              <a:buAutoNum type="arabicPeriod"/>
            </a:pPr>
            <a:r>
              <a:rPr b="1" lang="en-US" sz="2500">
                <a:solidFill>
                  <a:schemeClr val="dk1"/>
                </a:solidFill>
                <a:latin typeface="Times New Roman"/>
                <a:ea typeface="Times New Roman"/>
                <a:cs typeface="Times New Roman"/>
                <a:sym typeface="Times New Roman"/>
              </a:rPr>
              <a:t>MAC OS 11 Bigsur</a:t>
            </a:r>
            <a:endParaRPr b="1" sz="2500">
              <a:solidFill>
                <a:schemeClr val="dk1"/>
              </a:solidFill>
              <a:latin typeface="Times New Roman"/>
              <a:ea typeface="Times New Roman"/>
              <a:cs typeface="Times New Roman"/>
              <a:sym typeface="Times New Roman"/>
            </a:endParaRPr>
          </a:p>
          <a:p>
            <a:pPr indent="-387350" lvl="0" marL="914400" rtl="0" algn="just">
              <a:lnSpc>
                <a:spcPct val="135000"/>
              </a:lnSpc>
              <a:spcBef>
                <a:spcPts val="0"/>
              </a:spcBef>
              <a:spcAft>
                <a:spcPts val="0"/>
              </a:spcAft>
              <a:buClr>
                <a:schemeClr val="dk1"/>
              </a:buClr>
              <a:buSzPts val="2500"/>
              <a:buFont typeface="Times New Roman"/>
              <a:buAutoNum type="arabicPeriod"/>
            </a:pPr>
            <a:r>
              <a:rPr b="1" lang="en-US" sz="2500">
                <a:solidFill>
                  <a:schemeClr val="dk1"/>
                </a:solidFill>
                <a:latin typeface="Times New Roman"/>
                <a:ea typeface="Times New Roman"/>
                <a:cs typeface="Times New Roman"/>
                <a:sym typeface="Times New Roman"/>
              </a:rPr>
              <a:t>MAC OS 12 Monterey</a:t>
            </a:r>
            <a:endParaRPr sz="2500">
              <a:solidFill>
                <a:schemeClr val="dk1"/>
              </a:solidFill>
              <a:latin typeface="Times New Roman"/>
              <a:ea typeface="Times New Roman"/>
              <a:cs typeface="Times New Roman"/>
              <a:sym typeface="Times New Roman"/>
            </a:endParaRPr>
          </a:p>
        </p:txBody>
      </p:sp>
      <p:sp>
        <p:nvSpPr>
          <p:cNvPr id="319" name="Google Shape;319;p48"/>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9"/>
          <p:cNvSpPr txBox="1"/>
          <p:nvPr>
            <p:ph type="title"/>
          </p:nvPr>
        </p:nvSpPr>
        <p:spPr>
          <a:xfrm>
            <a:off x="838200" y="1393150"/>
            <a:ext cx="10515600" cy="779400"/>
          </a:xfrm>
          <a:prstGeom prst="rect">
            <a:avLst/>
          </a:prstGeom>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464646"/>
              </a:buClr>
              <a:buSzPts val="4100"/>
              <a:buFont typeface="Lucida Sans"/>
              <a:buNone/>
            </a:pPr>
            <a:r>
              <a:rPr b="1" lang="en-US" sz="3000">
                <a:solidFill>
                  <a:srgbClr val="464646"/>
                </a:solidFill>
                <a:latin typeface="Times New Roman"/>
                <a:ea typeface="Times New Roman"/>
                <a:cs typeface="Times New Roman"/>
                <a:sym typeface="Times New Roman"/>
              </a:rPr>
              <a:t>Mac OS Classic</a:t>
            </a:r>
            <a:endParaRPr b="1" sz="3000">
              <a:solidFill>
                <a:srgbClr val="464646"/>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3000">
              <a:latin typeface="Times New Roman"/>
              <a:ea typeface="Times New Roman"/>
              <a:cs typeface="Times New Roman"/>
              <a:sym typeface="Times New Roman"/>
            </a:endParaRPr>
          </a:p>
        </p:txBody>
      </p:sp>
      <p:sp>
        <p:nvSpPr>
          <p:cNvPr id="325" name="Google Shape;325;p49"/>
          <p:cNvSpPr txBox="1"/>
          <p:nvPr>
            <p:ph idx="1" type="body"/>
          </p:nvPr>
        </p:nvSpPr>
        <p:spPr>
          <a:xfrm>
            <a:off x="838200" y="2172550"/>
            <a:ext cx="10515600" cy="4685400"/>
          </a:xfrm>
          <a:prstGeom prst="rect">
            <a:avLst/>
          </a:prstGeom>
        </p:spPr>
        <p:txBody>
          <a:bodyPr anchorCtr="0" anchor="t" bIns="45700" lIns="45700" spcFirstLastPara="1" rIns="45700" wrap="square" tIns="45700">
            <a:noAutofit/>
          </a:bodyPr>
          <a:lstStyle/>
          <a:p>
            <a:pPr indent="-355600" lvl="0" marL="457200" rtl="0" algn="l">
              <a:lnSpc>
                <a:spcPct val="128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Mac OS Classic is a series of operating systems based on Apple's own code and graphical user interfaces developed, marketed, and sold by Apple Inc. </a:t>
            </a:r>
            <a:endParaRPr sz="2000">
              <a:solidFill>
                <a:schemeClr val="dk1"/>
              </a:solidFill>
              <a:latin typeface="Times New Roman"/>
              <a:ea typeface="Times New Roman"/>
              <a:cs typeface="Times New Roman"/>
              <a:sym typeface="Times New Roman"/>
            </a:endParaRPr>
          </a:p>
          <a:p>
            <a:pPr indent="0" lvl="0" marL="457200" rtl="0" algn="l">
              <a:lnSpc>
                <a:spcPct val="128000"/>
              </a:lnSpc>
              <a:spcBef>
                <a:spcPts val="40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l">
              <a:lnSpc>
                <a:spcPct val="128000"/>
              </a:lnSpc>
              <a:spcBef>
                <a:spcPts val="4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Since 1984, Mac OS has been included with all new Macintosh computer systems.</a:t>
            </a:r>
            <a:endParaRPr sz="2000">
              <a:solidFill>
                <a:schemeClr val="dk1"/>
              </a:solidFill>
              <a:latin typeface="Times New Roman"/>
              <a:ea typeface="Times New Roman"/>
              <a:cs typeface="Times New Roman"/>
              <a:sym typeface="Times New Roman"/>
            </a:endParaRPr>
          </a:p>
          <a:p>
            <a:pPr indent="0" lvl="0" marL="457200" rtl="0" algn="l">
              <a:lnSpc>
                <a:spcPct val="128000"/>
              </a:lnSpc>
              <a:spcBef>
                <a:spcPts val="40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l">
              <a:lnSpc>
                <a:spcPct val="128000"/>
              </a:lnSpc>
              <a:spcBef>
                <a:spcPts val="4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The final release of the classic Mac OS, which had been Apple's primary operating system was in 1999.</a:t>
            </a:r>
            <a:endParaRPr sz="2000">
              <a:solidFill>
                <a:schemeClr val="dk1"/>
              </a:solidFill>
              <a:latin typeface="Times New Roman"/>
              <a:ea typeface="Times New Roman"/>
              <a:cs typeface="Times New Roman"/>
              <a:sym typeface="Times New Roman"/>
            </a:endParaRPr>
          </a:p>
        </p:txBody>
      </p:sp>
      <p:sp>
        <p:nvSpPr>
          <p:cNvPr id="326" name="Google Shape;326;p49"/>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nvSpPr>
        <p:spPr>
          <a:xfrm>
            <a:off x="453707" y="1265237"/>
            <a:ext cx="11743374" cy="421393"/>
          </a:xfrm>
          <a:prstGeom prst="rect">
            <a:avLst/>
          </a:prstGeom>
          <a:noFill/>
          <a:ln>
            <a:noFill/>
          </a:ln>
        </p:spPr>
        <p:txBody>
          <a:bodyPr anchorCtr="0" anchor="t" bIns="45700" lIns="45700" spcFirstLastPara="1" rIns="45700" wrap="square" tIns="45700">
            <a:noAutofit/>
          </a:bodyPr>
          <a:lstStyle/>
          <a:p>
            <a:pPr indent="358775" lvl="4" marL="0" marR="0" rtl="0" algn="l">
              <a:lnSpc>
                <a:spcPct val="100000"/>
              </a:lnSpc>
              <a:spcBef>
                <a:spcPts val="0"/>
              </a:spcBef>
              <a:spcAft>
                <a:spcPts val="0"/>
              </a:spcAft>
              <a:buClr>
                <a:srgbClr val="000000"/>
              </a:buClr>
              <a:buSzPts val="2400"/>
              <a:buFont typeface="Times New Roman"/>
              <a:buNone/>
            </a:pPr>
            <a:r>
              <a:rPr b="1" i="0" lang="en-US" sz="3000" u="none" cap="none" strike="noStrike">
                <a:solidFill>
                  <a:srgbClr val="000000"/>
                </a:solidFill>
                <a:latin typeface="Times New Roman"/>
                <a:ea typeface="Times New Roman"/>
                <a:cs typeface="Times New Roman"/>
                <a:sym typeface="Times New Roman"/>
              </a:rPr>
              <a:t>Objectives:</a:t>
            </a:r>
            <a:endParaRPr sz="3000">
              <a:latin typeface="Times New Roman"/>
              <a:ea typeface="Times New Roman"/>
              <a:cs typeface="Times New Roman"/>
              <a:sym typeface="Times New Roman"/>
            </a:endParaRPr>
          </a:p>
        </p:txBody>
      </p:sp>
      <p:sp>
        <p:nvSpPr>
          <p:cNvPr id="72" name="Google Shape;72;p14"/>
          <p:cNvSpPr txBox="1"/>
          <p:nvPr/>
        </p:nvSpPr>
        <p:spPr>
          <a:xfrm>
            <a:off x="1106975" y="2114304"/>
            <a:ext cx="9978000" cy="2794500"/>
          </a:xfrm>
          <a:prstGeom prst="rect">
            <a:avLst/>
          </a:prstGeom>
          <a:noFill/>
          <a:ln>
            <a:noFill/>
          </a:ln>
        </p:spPr>
        <p:txBody>
          <a:bodyPr anchorCtr="0" anchor="t" bIns="45700" lIns="45700" spcFirstLastPara="1" rIns="45700" wrap="square" tIns="45700">
            <a:noAutofit/>
          </a:bodyPr>
          <a:lstStyle/>
          <a:p>
            <a:pPr indent="-342900" lvl="1" marL="800100" marR="0" rtl="0" algn="l">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Study and understand the basics of </a:t>
            </a:r>
            <a:r>
              <a:rPr lang="en-US" sz="2000">
                <a:latin typeface="Times New Roman"/>
                <a:ea typeface="Times New Roman"/>
                <a:cs typeface="Times New Roman"/>
                <a:sym typeface="Times New Roman"/>
              </a:rPr>
              <a:t>iOS &amp; MACOS</a:t>
            </a:r>
            <a:endParaRPr sz="2000">
              <a:latin typeface="Times New Roman"/>
              <a:ea typeface="Times New Roman"/>
              <a:cs typeface="Times New Roman"/>
              <a:sym typeface="Times New Roman"/>
            </a:endParaRPr>
          </a:p>
          <a:p>
            <a:pPr indent="-342900" lvl="1" marL="800100" marR="0" rtl="0" algn="l">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Study and understand about Xcode Tool Overview</a:t>
            </a:r>
            <a:endParaRPr sz="2000">
              <a:latin typeface="Times New Roman"/>
              <a:ea typeface="Times New Roman"/>
              <a:cs typeface="Times New Roman"/>
              <a:sym typeface="Times New Roman"/>
            </a:endParaRPr>
          </a:p>
          <a:p>
            <a:pPr indent="-342900" lvl="1" marL="800100" marR="0" rtl="0" algn="l">
              <a:lnSpc>
                <a:spcPct val="150000"/>
              </a:lnSpc>
              <a:spcBef>
                <a:spcPts val="0"/>
              </a:spcBef>
              <a:spcAft>
                <a:spcPts val="0"/>
              </a:spcAft>
              <a:buClr>
                <a:srgbClr val="000000"/>
              </a:buClr>
              <a:buSzPts val="2000"/>
              <a:buFont typeface="Arial"/>
              <a:buChar char="•"/>
            </a:pPr>
            <a:r>
              <a:rPr lang="en-US" sz="2000">
                <a:latin typeface="Times New Roman"/>
                <a:ea typeface="Times New Roman"/>
                <a:cs typeface="Times New Roman"/>
                <a:sym typeface="Times New Roman"/>
              </a:rPr>
              <a:t>Study and understand Basic Swift Fundamentals</a:t>
            </a:r>
            <a:endParaRPr/>
          </a:p>
        </p:txBody>
      </p:sp>
      <p:sp>
        <p:nvSpPr>
          <p:cNvPr id="73" name="Google Shape;73;p14"/>
          <p:cNvSpPr txBox="1"/>
          <p:nvPr/>
        </p:nvSpPr>
        <p:spPr>
          <a:xfrm>
            <a:off x="248920" y="377825"/>
            <a:ext cx="4909185" cy="45974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t/>
            </a:r>
            <a:endParaRPr/>
          </a:p>
        </p:txBody>
      </p:sp>
      <p:sp>
        <p:nvSpPr>
          <p:cNvPr id="74" name="Google Shape;74;p14"/>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0"/>
          <p:cNvSpPr txBox="1"/>
          <p:nvPr>
            <p:ph idx="1" type="body"/>
          </p:nvPr>
        </p:nvSpPr>
        <p:spPr>
          <a:xfrm>
            <a:off x="838200" y="1825625"/>
            <a:ext cx="10515600" cy="4351200"/>
          </a:xfrm>
          <a:prstGeom prst="rect">
            <a:avLst/>
          </a:prstGeom>
        </p:spPr>
        <p:txBody>
          <a:bodyPr anchorCtr="0" anchor="t" bIns="45700" lIns="45700" spcFirstLastPara="1" rIns="45700" wrap="square" tIns="45700">
            <a:noAutofit/>
          </a:bodyPr>
          <a:lstStyle/>
          <a:p>
            <a:pPr indent="-355600" lvl="0" marL="457200" rtl="0" algn="just">
              <a:lnSpc>
                <a:spcPct val="12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The Mac OS classic is characterized by its total lack of a command line.</a:t>
            </a:r>
            <a:endParaRPr sz="2000">
              <a:solidFill>
                <a:schemeClr val="dk1"/>
              </a:solidFill>
              <a:latin typeface="Times New Roman"/>
              <a:ea typeface="Times New Roman"/>
              <a:cs typeface="Times New Roman"/>
              <a:sym typeface="Times New Roman"/>
            </a:endParaRPr>
          </a:p>
          <a:p>
            <a:pPr indent="0" lvl="0" marL="457200" rtl="0" algn="just">
              <a:lnSpc>
                <a:spcPct val="120000"/>
              </a:lnSpc>
              <a:spcBef>
                <a:spcPts val="40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just">
              <a:lnSpc>
                <a:spcPct val="120000"/>
              </a:lnSpc>
              <a:spcBef>
                <a:spcPts val="4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Versions of Mac OS up through System 4 only ran one application at a time.</a:t>
            </a:r>
            <a:endParaRPr sz="2000">
              <a:solidFill>
                <a:schemeClr val="dk1"/>
              </a:solidFill>
              <a:latin typeface="Times New Roman"/>
              <a:ea typeface="Times New Roman"/>
              <a:cs typeface="Times New Roman"/>
              <a:sym typeface="Times New Roman"/>
            </a:endParaRPr>
          </a:p>
          <a:p>
            <a:pPr indent="0" lvl="0" marL="457200" rtl="0" algn="just">
              <a:lnSpc>
                <a:spcPct val="120000"/>
              </a:lnSpc>
              <a:spcBef>
                <a:spcPts val="40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just">
              <a:lnSpc>
                <a:spcPct val="120000"/>
              </a:lnSpc>
              <a:spcBef>
                <a:spcPts val="4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Mac OS gained cooperative multitasking with System 5 version.</a:t>
            </a:r>
            <a:endParaRPr sz="2000">
              <a:solidFill>
                <a:schemeClr val="dk1"/>
              </a:solidFill>
              <a:latin typeface="Times New Roman"/>
              <a:ea typeface="Times New Roman"/>
              <a:cs typeface="Times New Roman"/>
              <a:sym typeface="Times New Roman"/>
            </a:endParaRPr>
          </a:p>
          <a:p>
            <a:pPr indent="0" lvl="0" marL="457200" rtl="0" algn="just">
              <a:lnSpc>
                <a:spcPct val="120000"/>
              </a:lnSpc>
              <a:spcBef>
                <a:spcPts val="40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just">
              <a:lnSpc>
                <a:spcPct val="120000"/>
              </a:lnSpc>
              <a:spcBef>
                <a:spcPts val="4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The Macintosh originally used the Macintosh File System (MFS), a flat file system with only one level of folders. This was quickly replaced by the Hierarchical File System (HFS) in 1985 , which had a true directory tree</a:t>
            </a:r>
            <a:endParaRPr sz="2000">
              <a:solidFill>
                <a:schemeClr val="dk1"/>
              </a:solidFill>
              <a:latin typeface="Times New Roman"/>
              <a:ea typeface="Times New Roman"/>
              <a:cs typeface="Times New Roman"/>
              <a:sym typeface="Times New Roman"/>
            </a:endParaRPr>
          </a:p>
          <a:p>
            <a:pPr indent="0" lvl="0" marL="457200" rtl="0" algn="just">
              <a:spcBef>
                <a:spcPts val="1000"/>
              </a:spcBef>
              <a:spcAft>
                <a:spcPts val="0"/>
              </a:spcAft>
              <a:buNone/>
            </a:pPr>
            <a:r>
              <a:t/>
            </a:r>
            <a:endParaRPr sz="2000">
              <a:latin typeface="Times New Roman"/>
              <a:ea typeface="Times New Roman"/>
              <a:cs typeface="Times New Roman"/>
              <a:sym typeface="Times New Roman"/>
            </a:endParaRPr>
          </a:p>
        </p:txBody>
      </p:sp>
      <p:sp>
        <p:nvSpPr>
          <p:cNvPr id="332" name="Google Shape;332;p50"/>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1"/>
          <p:cNvSpPr txBox="1"/>
          <p:nvPr>
            <p:ph idx="1" type="body"/>
          </p:nvPr>
        </p:nvSpPr>
        <p:spPr>
          <a:xfrm>
            <a:off x="838206" y="1182191"/>
            <a:ext cx="10515600" cy="5261700"/>
          </a:xfrm>
          <a:prstGeom prst="rect">
            <a:avLst/>
          </a:prstGeom>
        </p:spPr>
        <p:txBody>
          <a:bodyPr anchorCtr="0" anchor="t" bIns="45700" lIns="45700" spcFirstLastPara="1" rIns="45700" wrap="square" tIns="45700">
            <a:noAutofit/>
          </a:bodyPr>
          <a:lstStyle/>
          <a:p>
            <a:pPr indent="0" lvl="0" marL="0" rtl="0" algn="l">
              <a:lnSpc>
                <a:spcPct val="100000"/>
              </a:lnSpc>
              <a:spcBef>
                <a:spcPts val="0"/>
              </a:spcBef>
              <a:spcAft>
                <a:spcPts val="0"/>
              </a:spcAft>
              <a:buNone/>
            </a:pPr>
            <a:r>
              <a:rPr b="1" lang="en-US" sz="2000">
                <a:solidFill>
                  <a:srgbClr val="464646"/>
                </a:solidFill>
                <a:latin typeface="Times New Roman"/>
                <a:ea typeface="Times New Roman"/>
                <a:cs typeface="Times New Roman"/>
                <a:sym typeface="Times New Roman"/>
              </a:rPr>
              <a:t>Release of Mac OS Classic</a:t>
            </a:r>
            <a:endParaRPr b="1" sz="2000">
              <a:solidFill>
                <a:srgbClr val="464646"/>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000">
              <a:solidFill>
                <a:srgbClr val="464646"/>
              </a:solidFill>
              <a:latin typeface="Times New Roman"/>
              <a:ea typeface="Times New Roman"/>
              <a:cs typeface="Times New Roman"/>
              <a:sym typeface="Times New Roman"/>
            </a:endParaRPr>
          </a:p>
          <a:p>
            <a:pPr indent="-146304" lvl="0" marL="256030" rtl="0" algn="just">
              <a:lnSpc>
                <a:spcPct val="128000"/>
              </a:lnSpc>
              <a:spcBef>
                <a:spcPts val="0"/>
              </a:spcBef>
              <a:spcAft>
                <a:spcPts val="0"/>
              </a:spcAft>
              <a:buClr>
                <a:schemeClr val="dk1"/>
              </a:buClr>
              <a:buSzPts val="1600"/>
              <a:buFont typeface="Noto Sans Symbols"/>
              <a:buNone/>
            </a:pPr>
            <a:r>
              <a:rPr lang="en-US" sz="2000">
                <a:solidFill>
                  <a:schemeClr val="dk1"/>
                </a:solidFill>
                <a:latin typeface="Times New Roman"/>
                <a:ea typeface="Times New Roman"/>
                <a:cs typeface="Times New Roman"/>
                <a:sym typeface="Times New Roman"/>
              </a:rPr>
              <a:t>There has been ten significant releases of the  namely:</a:t>
            </a:r>
            <a:endParaRPr sz="2000">
              <a:solidFill>
                <a:schemeClr val="dk1"/>
              </a:solidFill>
              <a:latin typeface="Times New Roman"/>
              <a:ea typeface="Times New Roman"/>
              <a:cs typeface="Times New Roman"/>
              <a:sym typeface="Times New Roman"/>
            </a:endParaRPr>
          </a:p>
          <a:p>
            <a:pPr indent="-572262" lvl="0" marL="624076" rtl="0" algn="just">
              <a:lnSpc>
                <a:spcPct val="128000"/>
              </a:lnSpc>
              <a:spcBef>
                <a:spcPts val="400"/>
              </a:spcBef>
              <a:spcAft>
                <a:spcPts val="0"/>
              </a:spcAft>
              <a:buClr>
                <a:srgbClr val="2DA2BF"/>
              </a:buClr>
              <a:buSzPts val="2000"/>
              <a:buFont typeface="Times New Roman"/>
              <a:buAutoNum type="arabicPeriod"/>
            </a:pPr>
            <a:r>
              <a:rPr lang="en-US" sz="2000">
                <a:solidFill>
                  <a:schemeClr val="dk1"/>
                </a:solidFill>
                <a:latin typeface="Times New Roman"/>
                <a:ea typeface="Times New Roman"/>
                <a:cs typeface="Times New Roman"/>
                <a:sym typeface="Times New Roman"/>
              </a:rPr>
              <a:t>System 1</a:t>
            </a:r>
            <a:endParaRPr sz="2000">
              <a:solidFill>
                <a:schemeClr val="dk1"/>
              </a:solidFill>
              <a:latin typeface="Times New Roman"/>
              <a:ea typeface="Times New Roman"/>
              <a:cs typeface="Times New Roman"/>
              <a:sym typeface="Times New Roman"/>
            </a:endParaRPr>
          </a:p>
          <a:p>
            <a:pPr indent="-572262" lvl="0" marL="624076" rtl="0" algn="just">
              <a:lnSpc>
                <a:spcPct val="128000"/>
              </a:lnSpc>
              <a:spcBef>
                <a:spcPts val="400"/>
              </a:spcBef>
              <a:spcAft>
                <a:spcPts val="0"/>
              </a:spcAft>
              <a:buClr>
                <a:srgbClr val="2DA2BF"/>
              </a:buClr>
              <a:buSzPts val="2000"/>
              <a:buFont typeface="Times New Roman"/>
              <a:buAutoNum type="arabicPeriod"/>
            </a:pPr>
            <a:r>
              <a:rPr lang="en-US" sz="2000">
                <a:solidFill>
                  <a:schemeClr val="dk1"/>
                </a:solidFill>
                <a:latin typeface="Times New Roman"/>
                <a:ea typeface="Times New Roman"/>
                <a:cs typeface="Times New Roman"/>
                <a:sym typeface="Times New Roman"/>
              </a:rPr>
              <a:t>System 2</a:t>
            </a:r>
            <a:endParaRPr sz="2000">
              <a:solidFill>
                <a:schemeClr val="dk1"/>
              </a:solidFill>
              <a:latin typeface="Times New Roman"/>
              <a:ea typeface="Times New Roman"/>
              <a:cs typeface="Times New Roman"/>
              <a:sym typeface="Times New Roman"/>
            </a:endParaRPr>
          </a:p>
          <a:p>
            <a:pPr indent="-572262" lvl="0" marL="624076" rtl="0" algn="just">
              <a:lnSpc>
                <a:spcPct val="128000"/>
              </a:lnSpc>
              <a:spcBef>
                <a:spcPts val="400"/>
              </a:spcBef>
              <a:spcAft>
                <a:spcPts val="0"/>
              </a:spcAft>
              <a:buClr>
                <a:srgbClr val="2DA2BF"/>
              </a:buClr>
              <a:buSzPts val="2000"/>
              <a:buFont typeface="Times New Roman"/>
              <a:buAutoNum type="arabicPeriod"/>
            </a:pPr>
            <a:r>
              <a:rPr lang="en-US" sz="2000">
                <a:solidFill>
                  <a:schemeClr val="dk1"/>
                </a:solidFill>
                <a:latin typeface="Times New Roman"/>
                <a:ea typeface="Times New Roman"/>
                <a:cs typeface="Times New Roman"/>
                <a:sym typeface="Times New Roman"/>
              </a:rPr>
              <a:t>System 3</a:t>
            </a:r>
            <a:endParaRPr sz="2000">
              <a:solidFill>
                <a:schemeClr val="dk1"/>
              </a:solidFill>
              <a:latin typeface="Times New Roman"/>
              <a:ea typeface="Times New Roman"/>
              <a:cs typeface="Times New Roman"/>
              <a:sym typeface="Times New Roman"/>
            </a:endParaRPr>
          </a:p>
          <a:p>
            <a:pPr indent="-572262" lvl="0" marL="624076" rtl="0" algn="just">
              <a:lnSpc>
                <a:spcPct val="128000"/>
              </a:lnSpc>
              <a:spcBef>
                <a:spcPts val="400"/>
              </a:spcBef>
              <a:spcAft>
                <a:spcPts val="0"/>
              </a:spcAft>
              <a:buClr>
                <a:srgbClr val="2DA2BF"/>
              </a:buClr>
              <a:buSzPts val="2000"/>
              <a:buFont typeface="Times New Roman"/>
              <a:buAutoNum type="arabicPeriod"/>
            </a:pPr>
            <a:r>
              <a:rPr lang="en-US" sz="2000">
                <a:solidFill>
                  <a:schemeClr val="dk1"/>
                </a:solidFill>
                <a:latin typeface="Times New Roman"/>
                <a:ea typeface="Times New Roman"/>
                <a:cs typeface="Times New Roman"/>
                <a:sym typeface="Times New Roman"/>
              </a:rPr>
              <a:t>System 4</a:t>
            </a:r>
            <a:endParaRPr sz="2000">
              <a:solidFill>
                <a:schemeClr val="dk1"/>
              </a:solidFill>
              <a:latin typeface="Times New Roman"/>
              <a:ea typeface="Times New Roman"/>
              <a:cs typeface="Times New Roman"/>
              <a:sym typeface="Times New Roman"/>
            </a:endParaRPr>
          </a:p>
          <a:p>
            <a:pPr indent="-572262" lvl="0" marL="624076" rtl="0" algn="just">
              <a:lnSpc>
                <a:spcPct val="128000"/>
              </a:lnSpc>
              <a:spcBef>
                <a:spcPts val="400"/>
              </a:spcBef>
              <a:spcAft>
                <a:spcPts val="0"/>
              </a:spcAft>
              <a:buClr>
                <a:srgbClr val="2DA2BF"/>
              </a:buClr>
              <a:buSzPts val="2000"/>
              <a:buFont typeface="Times New Roman"/>
              <a:buAutoNum type="arabicPeriod"/>
            </a:pPr>
            <a:r>
              <a:rPr lang="en-US" sz="2000">
                <a:solidFill>
                  <a:schemeClr val="dk1"/>
                </a:solidFill>
                <a:latin typeface="Times New Roman"/>
                <a:ea typeface="Times New Roman"/>
                <a:cs typeface="Times New Roman"/>
                <a:sym typeface="Times New Roman"/>
              </a:rPr>
              <a:t>System 5</a:t>
            </a:r>
            <a:endParaRPr sz="2000">
              <a:solidFill>
                <a:schemeClr val="dk1"/>
              </a:solidFill>
              <a:latin typeface="Times New Roman"/>
              <a:ea typeface="Times New Roman"/>
              <a:cs typeface="Times New Roman"/>
              <a:sym typeface="Times New Roman"/>
            </a:endParaRPr>
          </a:p>
          <a:p>
            <a:pPr indent="-572262" lvl="0" marL="624076" rtl="0" algn="just">
              <a:lnSpc>
                <a:spcPct val="128000"/>
              </a:lnSpc>
              <a:spcBef>
                <a:spcPts val="400"/>
              </a:spcBef>
              <a:spcAft>
                <a:spcPts val="0"/>
              </a:spcAft>
              <a:buClr>
                <a:srgbClr val="2DA2BF"/>
              </a:buClr>
              <a:buSzPts val="2000"/>
              <a:buFont typeface="Times New Roman"/>
              <a:buAutoNum type="arabicPeriod"/>
            </a:pPr>
            <a:r>
              <a:rPr lang="en-US" sz="2000">
                <a:solidFill>
                  <a:schemeClr val="dk1"/>
                </a:solidFill>
                <a:latin typeface="Times New Roman"/>
                <a:ea typeface="Times New Roman"/>
                <a:cs typeface="Times New Roman"/>
                <a:sym typeface="Times New Roman"/>
              </a:rPr>
              <a:t>System 6</a:t>
            </a:r>
            <a:endParaRPr sz="2000">
              <a:solidFill>
                <a:schemeClr val="dk1"/>
              </a:solidFill>
              <a:latin typeface="Times New Roman"/>
              <a:ea typeface="Times New Roman"/>
              <a:cs typeface="Times New Roman"/>
              <a:sym typeface="Times New Roman"/>
            </a:endParaRPr>
          </a:p>
          <a:p>
            <a:pPr indent="-572262" lvl="0" marL="624076" rtl="0" algn="just">
              <a:lnSpc>
                <a:spcPct val="128000"/>
              </a:lnSpc>
              <a:spcBef>
                <a:spcPts val="400"/>
              </a:spcBef>
              <a:spcAft>
                <a:spcPts val="0"/>
              </a:spcAft>
              <a:buClr>
                <a:srgbClr val="2DA2BF"/>
              </a:buClr>
              <a:buSzPts val="2000"/>
              <a:buFont typeface="Times New Roman"/>
              <a:buAutoNum type="arabicPeriod"/>
            </a:pPr>
            <a:r>
              <a:rPr lang="en-US" sz="2000">
                <a:solidFill>
                  <a:schemeClr val="dk1"/>
                </a:solidFill>
                <a:latin typeface="Times New Roman"/>
                <a:ea typeface="Times New Roman"/>
                <a:cs typeface="Times New Roman"/>
                <a:sym typeface="Times New Roman"/>
              </a:rPr>
              <a:t>System 7</a:t>
            </a:r>
            <a:endParaRPr sz="2000">
              <a:solidFill>
                <a:schemeClr val="dk1"/>
              </a:solidFill>
              <a:latin typeface="Times New Roman"/>
              <a:ea typeface="Times New Roman"/>
              <a:cs typeface="Times New Roman"/>
              <a:sym typeface="Times New Roman"/>
            </a:endParaRPr>
          </a:p>
          <a:p>
            <a:pPr indent="-572262" lvl="0" marL="624076" rtl="0" algn="just">
              <a:lnSpc>
                <a:spcPct val="128000"/>
              </a:lnSpc>
              <a:spcBef>
                <a:spcPts val="400"/>
              </a:spcBef>
              <a:spcAft>
                <a:spcPts val="0"/>
              </a:spcAft>
              <a:buClr>
                <a:srgbClr val="2DA2BF"/>
              </a:buClr>
              <a:buSzPts val="2000"/>
              <a:buFont typeface="Times New Roman"/>
              <a:buAutoNum type="arabicPeriod"/>
            </a:pPr>
            <a:r>
              <a:rPr lang="en-US" sz="2000">
                <a:solidFill>
                  <a:schemeClr val="dk1"/>
                </a:solidFill>
                <a:latin typeface="Times New Roman"/>
                <a:ea typeface="Times New Roman"/>
                <a:cs typeface="Times New Roman"/>
                <a:sym typeface="Times New Roman"/>
              </a:rPr>
              <a:t>Mac OS 7.6</a:t>
            </a:r>
            <a:endParaRPr sz="2000">
              <a:solidFill>
                <a:schemeClr val="dk1"/>
              </a:solidFill>
              <a:latin typeface="Times New Roman"/>
              <a:ea typeface="Times New Roman"/>
              <a:cs typeface="Times New Roman"/>
              <a:sym typeface="Times New Roman"/>
            </a:endParaRPr>
          </a:p>
          <a:p>
            <a:pPr indent="-572262" lvl="0" marL="624076" rtl="0" algn="just">
              <a:lnSpc>
                <a:spcPct val="128000"/>
              </a:lnSpc>
              <a:spcBef>
                <a:spcPts val="400"/>
              </a:spcBef>
              <a:spcAft>
                <a:spcPts val="0"/>
              </a:spcAft>
              <a:buClr>
                <a:srgbClr val="2DA2BF"/>
              </a:buClr>
              <a:buSzPts val="2000"/>
              <a:buFont typeface="Times New Roman"/>
              <a:buAutoNum type="arabicPeriod"/>
            </a:pPr>
            <a:r>
              <a:rPr lang="en-US" sz="2000">
                <a:solidFill>
                  <a:schemeClr val="dk1"/>
                </a:solidFill>
                <a:latin typeface="Times New Roman"/>
                <a:ea typeface="Times New Roman"/>
                <a:cs typeface="Times New Roman"/>
                <a:sym typeface="Times New Roman"/>
              </a:rPr>
              <a:t>Mac OS 8</a:t>
            </a:r>
            <a:endParaRPr sz="2000">
              <a:solidFill>
                <a:schemeClr val="dk1"/>
              </a:solidFill>
              <a:latin typeface="Times New Roman"/>
              <a:ea typeface="Times New Roman"/>
              <a:cs typeface="Times New Roman"/>
              <a:sym typeface="Times New Roman"/>
            </a:endParaRPr>
          </a:p>
          <a:p>
            <a:pPr indent="-572262" lvl="0" marL="624076" rtl="0" algn="just">
              <a:lnSpc>
                <a:spcPct val="128000"/>
              </a:lnSpc>
              <a:spcBef>
                <a:spcPts val="400"/>
              </a:spcBef>
              <a:spcAft>
                <a:spcPts val="0"/>
              </a:spcAft>
              <a:buClr>
                <a:srgbClr val="2DA2BF"/>
              </a:buClr>
              <a:buSzPts val="2000"/>
              <a:buFont typeface="Times New Roman"/>
              <a:buAutoNum type="arabicPeriod"/>
            </a:pPr>
            <a:r>
              <a:rPr lang="en-US" sz="2000">
                <a:solidFill>
                  <a:schemeClr val="dk1"/>
                </a:solidFill>
                <a:latin typeface="Times New Roman"/>
                <a:ea typeface="Times New Roman"/>
                <a:cs typeface="Times New Roman"/>
                <a:sym typeface="Times New Roman"/>
              </a:rPr>
              <a:t>Mac OS 9</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464646"/>
              </a:buClr>
              <a:buSzPts val="4100"/>
              <a:buFont typeface="Lucida Sans"/>
              <a:buNone/>
            </a:pPr>
            <a:r>
              <a:t/>
            </a:r>
            <a:endParaRPr b="1" sz="2000">
              <a:solidFill>
                <a:srgbClr val="464646"/>
              </a:solidFill>
              <a:latin typeface="Times New Roman"/>
              <a:ea typeface="Times New Roman"/>
              <a:cs typeface="Times New Roman"/>
              <a:sym typeface="Times New Roman"/>
            </a:endParaRPr>
          </a:p>
          <a:p>
            <a:pPr indent="0" lvl="0" marL="0" rtl="0" algn="l">
              <a:spcBef>
                <a:spcPts val="1000"/>
              </a:spcBef>
              <a:spcAft>
                <a:spcPts val="0"/>
              </a:spcAft>
              <a:buNone/>
            </a:pPr>
            <a:r>
              <a:t/>
            </a:r>
            <a:endParaRPr sz="2000">
              <a:latin typeface="Times New Roman"/>
              <a:ea typeface="Times New Roman"/>
              <a:cs typeface="Times New Roman"/>
              <a:sym typeface="Times New Roman"/>
            </a:endParaRPr>
          </a:p>
        </p:txBody>
      </p:sp>
      <p:sp>
        <p:nvSpPr>
          <p:cNvPr id="338" name="Google Shape;338;p51"/>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2"/>
          <p:cNvSpPr txBox="1"/>
          <p:nvPr>
            <p:ph type="title"/>
          </p:nvPr>
        </p:nvSpPr>
        <p:spPr>
          <a:xfrm>
            <a:off x="838200" y="1356559"/>
            <a:ext cx="10515600" cy="596700"/>
          </a:xfrm>
          <a:prstGeom prst="rect">
            <a:avLst/>
          </a:prstGeom>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464646"/>
              </a:buClr>
              <a:buSzPts val="4100"/>
              <a:buFont typeface="Lucida Sans"/>
              <a:buNone/>
            </a:pPr>
            <a:r>
              <a:rPr b="1" lang="en-US" sz="3000">
                <a:solidFill>
                  <a:srgbClr val="464646"/>
                </a:solidFill>
                <a:latin typeface="Times New Roman"/>
                <a:ea typeface="Times New Roman"/>
                <a:cs typeface="Times New Roman"/>
                <a:sym typeface="Times New Roman"/>
              </a:rPr>
              <a:t>Mac OS X</a:t>
            </a:r>
            <a:endParaRPr b="1" sz="3000">
              <a:solidFill>
                <a:srgbClr val="464646"/>
              </a:solidFill>
              <a:latin typeface="Times New Roman"/>
              <a:ea typeface="Times New Roman"/>
              <a:cs typeface="Times New Roman"/>
              <a:sym typeface="Times New Roman"/>
            </a:endParaRPr>
          </a:p>
          <a:p>
            <a:pPr indent="0" lvl="0" marL="0" rtl="0" algn="ctr">
              <a:spcBef>
                <a:spcPts val="0"/>
              </a:spcBef>
              <a:spcAft>
                <a:spcPts val="0"/>
              </a:spcAft>
              <a:buNone/>
            </a:pPr>
            <a:r>
              <a:t/>
            </a:r>
            <a:endParaRPr sz="3000">
              <a:latin typeface="Times New Roman"/>
              <a:ea typeface="Times New Roman"/>
              <a:cs typeface="Times New Roman"/>
              <a:sym typeface="Times New Roman"/>
            </a:endParaRPr>
          </a:p>
        </p:txBody>
      </p:sp>
      <p:sp>
        <p:nvSpPr>
          <p:cNvPr id="344" name="Google Shape;344;p52"/>
          <p:cNvSpPr txBox="1"/>
          <p:nvPr>
            <p:ph idx="1" type="body"/>
          </p:nvPr>
        </p:nvSpPr>
        <p:spPr>
          <a:xfrm>
            <a:off x="838200" y="1709650"/>
            <a:ext cx="10515600" cy="4642200"/>
          </a:xfrm>
          <a:prstGeom prst="rect">
            <a:avLst/>
          </a:prstGeom>
        </p:spPr>
        <p:txBody>
          <a:bodyPr anchorCtr="0" anchor="t" bIns="45700" lIns="45700" spcFirstLastPara="1" rIns="45700" wrap="square" tIns="45700">
            <a:noAutofit/>
          </a:bodyPr>
          <a:lstStyle/>
          <a:p>
            <a:pPr indent="-330200" lvl="0" marL="457200" rtl="0" algn="just">
              <a:lnSpc>
                <a:spcPct val="15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Mac OS X is the newest of Apple Inc.'s Mac OS line of operating systems. Although it is officially designated as simply "version 10" of the Mac OS, it has a history largely independent of the earlier Mac OS releases.</a:t>
            </a:r>
            <a:endParaRPr sz="1600">
              <a:solidFill>
                <a:schemeClr val="dk1"/>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just">
              <a:lnSpc>
                <a:spcPct val="150000"/>
              </a:lnSpc>
              <a:spcBef>
                <a:spcPts val="40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Mac OS X is a series of Unix-based operating system and graphical user interfaces developed, marketed, and sold by Apple Inc. </a:t>
            </a:r>
            <a:endParaRPr sz="1600">
              <a:solidFill>
                <a:schemeClr val="dk1"/>
              </a:solidFill>
              <a:latin typeface="Times New Roman"/>
              <a:ea typeface="Times New Roman"/>
              <a:cs typeface="Times New Roman"/>
              <a:sym typeface="Times New Roman"/>
            </a:endParaRPr>
          </a:p>
          <a:p>
            <a:pPr indent="0" lvl="0" marL="0" rtl="0" algn="just">
              <a:lnSpc>
                <a:spcPct val="150000"/>
              </a:lnSpc>
              <a:spcBef>
                <a:spcPts val="40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just">
              <a:lnSpc>
                <a:spcPct val="135000"/>
              </a:lnSpc>
              <a:spcBef>
                <a:spcPts val="0"/>
              </a:spcBef>
              <a:spcAft>
                <a:spcPts val="0"/>
              </a:spcAft>
              <a:buClr>
                <a:srgbClr val="2DA2BF"/>
              </a:buClr>
              <a:buSzPts val="1600"/>
              <a:buFont typeface="Times New Roman"/>
              <a:buChar char="•"/>
            </a:pPr>
            <a:r>
              <a:rPr lang="en-US" sz="1600">
                <a:solidFill>
                  <a:schemeClr val="dk1"/>
                </a:solidFill>
                <a:latin typeface="Times New Roman"/>
                <a:ea typeface="Times New Roman"/>
                <a:cs typeface="Times New Roman"/>
                <a:sym typeface="Times New Roman"/>
              </a:rPr>
              <a:t>Since 2002, Mac OS X has been included with all new Macintosh computer systems. It is the successor to Mac OS 9, released in 1999.</a:t>
            </a:r>
            <a:endParaRPr sz="1600">
              <a:solidFill>
                <a:schemeClr val="dk1"/>
              </a:solidFill>
              <a:latin typeface="Times New Roman"/>
              <a:ea typeface="Times New Roman"/>
              <a:cs typeface="Times New Roman"/>
              <a:sym typeface="Times New Roman"/>
            </a:endParaRPr>
          </a:p>
          <a:p>
            <a:pPr indent="0" lvl="0" marL="0" rtl="0" algn="just">
              <a:lnSpc>
                <a:spcPct val="135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just">
              <a:lnSpc>
                <a:spcPct val="135000"/>
              </a:lnSpc>
              <a:spcBef>
                <a:spcPts val="400"/>
              </a:spcBef>
              <a:spcAft>
                <a:spcPts val="0"/>
              </a:spcAft>
              <a:buClr>
                <a:srgbClr val="2DA2BF"/>
              </a:buClr>
              <a:buSzPts val="1600"/>
              <a:buFont typeface="Times New Roman"/>
              <a:buChar char="•"/>
            </a:pPr>
            <a:r>
              <a:rPr lang="en-US" sz="1600">
                <a:solidFill>
                  <a:schemeClr val="dk1"/>
                </a:solidFill>
                <a:latin typeface="Times New Roman"/>
                <a:ea typeface="Times New Roman"/>
                <a:cs typeface="Times New Roman"/>
                <a:sym typeface="Times New Roman"/>
              </a:rPr>
              <a:t>Mac OS X, where X is the Roman numeral for 10.</a:t>
            </a:r>
            <a:endParaRPr sz="1600">
              <a:solidFill>
                <a:schemeClr val="dk1"/>
              </a:solidFill>
              <a:latin typeface="Times New Roman"/>
              <a:ea typeface="Times New Roman"/>
              <a:cs typeface="Times New Roman"/>
              <a:sym typeface="Times New Roman"/>
            </a:endParaRPr>
          </a:p>
          <a:p>
            <a:pPr indent="-146304" lvl="0" marL="256030" rtl="0" algn="just">
              <a:lnSpc>
                <a:spcPct val="135000"/>
              </a:lnSpc>
              <a:spcBef>
                <a:spcPts val="40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just">
              <a:lnSpc>
                <a:spcPct val="135000"/>
              </a:lnSpc>
              <a:spcBef>
                <a:spcPts val="400"/>
              </a:spcBef>
              <a:spcAft>
                <a:spcPts val="0"/>
              </a:spcAft>
              <a:buClr>
                <a:srgbClr val="2DA2BF"/>
              </a:buClr>
              <a:buSzPts val="1600"/>
              <a:buFont typeface="Times New Roman"/>
              <a:buChar char="•"/>
            </a:pPr>
            <a:r>
              <a:rPr lang="en-US" sz="1600">
                <a:solidFill>
                  <a:schemeClr val="dk1"/>
                </a:solidFill>
                <a:latin typeface="Times New Roman"/>
                <a:ea typeface="Times New Roman"/>
                <a:cs typeface="Times New Roman"/>
                <a:sym typeface="Times New Roman"/>
              </a:rPr>
              <a:t>Mac OS X is also the basis for iOS, (previously iPhone OS) used on Apple's iPhone, iPod Touch, and iPad.</a:t>
            </a:r>
            <a:endParaRPr sz="1600">
              <a:solidFill>
                <a:schemeClr val="dk1"/>
              </a:solidFill>
              <a:latin typeface="Times New Roman"/>
              <a:ea typeface="Times New Roman"/>
              <a:cs typeface="Times New Roman"/>
              <a:sym typeface="Times New Roman"/>
            </a:endParaRPr>
          </a:p>
          <a:p>
            <a:pPr indent="0" lvl="0" marL="457200" rtl="0" algn="just">
              <a:lnSpc>
                <a:spcPct val="150000"/>
              </a:lnSpc>
              <a:spcBef>
                <a:spcPts val="40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just">
              <a:lnSpc>
                <a:spcPct val="135000"/>
              </a:lnSpc>
              <a:spcBef>
                <a:spcPts val="0"/>
              </a:spcBef>
              <a:spcAft>
                <a:spcPts val="0"/>
              </a:spcAft>
              <a:buClr>
                <a:schemeClr val="dk1"/>
              </a:buClr>
              <a:buSzPts val="1600"/>
              <a:buFont typeface="Times New Roman"/>
              <a:buChar char="•"/>
            </a:pPr>
            <a:r>
              <a:t/>
            </a:r>
            <a:endParaRPr sz="1600">
              <a:solidFill>
                <a:schemeClr val="dk1"/>
              </a:solidFill>
              <a:latin typeface="Times New Roman"/>
              <a:ea typeface="Times New Roman"/>
              <a:cs typeface="Times New Roman"/>
              <a:sym typeface="Times New Roman"/>
            </a:endParaRPr>
          </a:p>
          <a:p>
            <a:pPr indent="0" lvl="0" marL="0" rtl="0" algn="just">
              <a:spcBef>
                <a:spcPts val="1000"/>
              </a:spcBef>
              <a:spcAft>
                <a:spcPts val="0"/>
              </a:spcAft>
              <a:buNone/>
            </a:pPr>
            <a:r>
              <a:t/>
            </a:r>
            <a:endParaRPr sz="1600">
              <a:latin typeface="Times New Roman"/>
              <a:ea typeface="Times New Roman"/>
              <a:cs typeface="Times New Roman"/>
              <a:sym typeface="Times New Roman"/>
            </a:endParaRPr>
          </a:p>
        </p:txBody>
      </p:sp>
      <p:sp>
        <p:nvSpPr>
          <p:cNvPr id="345" name="Google Shape;345;p52"/>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3"/>
          <p:cNvSpPr txBox="1"/>
          <p:nvPr>
            <p:ph type="title"/>
          </p:nvPr>
        </p:nvSpPr>
        <p:spPr>
          <a:xfrm>
            <a:off x="838200" y="980800"/>
            <a:ext cx="10515600" cy="710100"/>
          </a:xfrm>
          <a:prstGeom prst="rect">
            <a:avLst/>
          </a:prstGeom>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464646"/>
              </a:buClr>
              <a:buSzPts val="4100"/>
              <a:buFont typeface="Lucida Sans"/>
              <a:buNone/>
            </a:pPr>
            <a:r>
              <a:rPr b="1" lang="en-US" sz="3000">
                <a:solidFill>
                  <a:srgbClr val="464646"/>
                </a:solidFill>
                <a:latin typeface="Times New Roman"/>
                <a:ea typeface="Times New Roman"/>
                <a:cs typeface="Times New Roman"/>
                <a:sym typeface="Times New Roman"/>
              </a:rPr>
              <a:t>Release of Mac OS X</a:t>
            </a:r>
            <a:endParaRPr b="1" sz="3000">
              <a:solidFill>
                <a:srgbClr val="464646"/>
              </a:solidFill>
              <a:latin typeface="Times New Roman"/>
              <a:ea typeface="Times New Roman"/>
              <a:cs typeface="Times New Roman"/>
              <a:sym typeface="Times New Roman"/>
            </a:endParaRPr>
          </a:p>
        </p:txBody>
      </p:sp>
      <p:sp>
        <p:nvSpPr>
          <p:cNvPr id="351" name="Google Shape;351;p53"/>
          <p:cNvSpPr txBox="1"/>
          <p:nvPr>
            <p:ph idx="1" type="body"/>
          </p:nvPr>
        </p:nvSpPr>
        <p:spPr>
          <a:xfrm>
            <a:off x="838200" y="1690900"/>
            <a:ext cx="10515600" cy="4763700"/>
          </a:xfrm>
          <a:prstGeom prst="rect">
            <a:avLst/>
          </a:prstGeom>
        </p:spPr>
        <p:txBody>
          <a:bodyPr anchorCtr="0" anchor="t" bIns="45700" lIns="45700" spcFirstLastPara="1" rIns="45700" wrap="square" tIns="45700">
            <a:noAutofit/>
          </a:bodyPr>
          <a:lstStyle/>
          <a:p>
            <a:pPr indent="-95096" lvl="0" marL="166419" rtl="0" algn="just">
              <a:lnSpc>
                <a:spcPct val="128000"/>
              </a:lnSpc>
              <a:spcBef>
                <a:spcPts val="0"/>
              </a:spcBef>
              <a:spcAft>
                <a:spcPts val="0"/>
              </a:spcAft>
              <a:buClr>
                <a:schemeClr val="dk1"/>
              </a:buClr>
              <a:buSzPts val="1040"/>
              <a:buFont typeface="Noto Sans Symbols"/>
              <a:buNone/>
            </a:pPr>
            <a:r>
              <a:rPr lang="en-US" sz="1300">
                <a:solidFill>
                  <a:schemeClr val="dk1"/>
                </a:solidFill>
                <a:latin typeface="Times New Roman"/>
                <a:ea typeface="Times New Roman"/>
                <a:cs typeface="Times New Roman"/>
                <a:sym typeface="Times New Roman"/>
              </a:rPr>
              <a:t>There have been sixteen significant releases of the client version namely:</a:t>
            </a:r>
            <a:endParaRPr sz="1300">
              <a:solidFill>
                <a:schemeClr val="dk1"/>
              </a:solidFill>
              <a:latin typeface="Times New Roman"/>
              <a:ea typeface="Times New Roman"/>
              <a:cs typeface="Times New Roman"/>
              <a:sym typeface="Times New Roman"/>
            </a:endParaRPr>
          </a:p>
          <a:p>
            <a:pPr indent="-95096" lvl="0" marL="166419" rtl="0" algn="just">
              <a:lnSpc>
                <a:spcPct val="128000"/>
              </a:lnSpc>
              <a:spcBef>
                <a:spcPts val="200"/>
              </a:spcBef>
              <a:spcAft>
                <a:spcPts val="0"/>
              </a:spcAft>
              <a:buClr>
                <a:schemeClr val="dk1"/>
              </a:buClr>
              <a:buSzPts val="1040"/>
              <a:buFont typeface="Noto Sans Symbols"/>
              <a:buNone/>
            </a:pPr>
            <a:r>
              <a:t/>
            </a:r>
            <a:endParaRPr sz="1300">
              <a:solidFill>
                <a:schemeClr val="dk1"/>
              </a:solidFill>
              <a:latin typeface="Times New Roman"/>
              <a:ea typeface="Times New Roman"/>
              <a:cs typeface="Times New Roman"/>
              <a:sym typeface="Times New Roman"/>
            </a:endParaRPr>
          </a:p>
          <a:p>
            <a:pPr indent="-371969" lvl="0" marL="405649" rtl="0" algn="just">
              <a:lnSpc>
                <a:spcPct val="128000"/>
              </a:lnSpc>
              <a:spcBef>
                <a:spcPts val="200"/>
              </a:spcBef>
              <a:spcAft>
                <a:spcPts val="0"/>
              </a:spcAft>
              <a:buClr>
                <a:srgbClr val="2DA2BF"/>
              </a:buClr>
              <a:buSzPts val="1300"/>
              <a:buFont typeface="Times New Roman"/>
              <a:buAutoNum type="arabicPeriod"/>
            </a:pPr>
            <a:r>
              <a:rPr lang="en-US" sz="1300">
                <a:solidFill>
                  <a:schemeClr val="dk1"/>
                </a:solidFill>
                <a:latin typeface="Times New Roman"/>
                <a:ea typeface="Times New Roman"/>
                <a:cs typeface="Times New Roman"/>
                <a:sym typeface="Times New Roman"/>
              </a:rPr>
              <a:t>Mac OS X v10.0 (Cheetah)</a:t>
            </a:r>
            <a:endParaRPr sz="1300">
              <a:solidFill>
                <a:schemeClr val="dk1"/>
              </a:solidFill>
              <a:latin typeface="Times New Roman"/>
              <a:ea typeface="Times New Roman"/>
              <a:cs typeface="Times New Roman"/>
              <a:sym typeface="Times New Roman"/>
            </a:endParaRPr>
          </a:p>
          <a:p>
            <a:pPr indent="-371969" lvl="0" marL="405649" rtl="0" algn="just">
              <a:lnSpc>
                <a:spcPct val="128000"/>
              </a:lnSpc>
              <a:spcBef>
                <a:spcPts val="200"/>
              </a:spcBef>
              <a:spcAft>
                <a:spcPts val="0"/>
              </a:spcAft>
              <a:buClr>
                <a:srgbClr val="2DA2BF"/>
              </a:buClr>
              <a:buSzPts val="1300"/>
              <a:buFont typeface="Times New Roman"/>
              <a:buAutoNum type="arabicPeriod"/>
            </a:pPr>
            <a:r>
              <a:rPr lang="en-US" sz="1300">
                <a:solidFill>
                  <a:schemeClr val="dk1"/>
                </a:solidFill>
                <a:latin typeface="Times New Roman"/>
                <a:ea typeface="Times New Roman"/>
                <a:cs typeface="Times New Roman"/>
                <a:sym typeface="Times New Roman"/>
              </a:rPr>
              <a:t>Mac OS X v10.1 (Puma)</a:t>
            </a:r>
            <a:endParaRPr sz="1300">
              <a:solidFill>
                <a:schemeClr val="dk1"/>
              </a:solidFill>
              <a:latin typeface="Times New Roman"/>
              <a:ea typeface="Times New Roman"/>
              <a:cs typeface="Times New Roman"/>
              <a:sym typeface="Times New Roman"/>
            </a:endParaRPr>
          </a:p>
          <a:p>
            <a:pPr indent="-371969" lvl="0" marL="405649" rtl="0" algn="just">
              <a:lnSpc>
                <a:spcPct val="128000"/>
              </a:lnSpc>
              <a:spcBef>
                <a:spcPts val="200"/>
              </a:spcBef>
              <a:spcAft>
                <a:spcPts val="0"/>
              </a:spcAft>
              <a:buClr>
                <a:srgbClr val="2DA2BF"/>
              </a:buClr>
              <a:buSzPts val="1300"/>
              <a:buFont typeface="Times New Roman"/>
              <a:buAutoNum type="arabicPeriod"/>
            </a:pPr>
            <a:r>
              <a:rPr lang="en-US" sz="1300">
                <a:solidFill>
                  <a:schemeClr val="dk1"/>
                </a:solidFill>
                <a:latin typeface="Times New Roman"/>
                <a:ea typeface="Times New Roman"/>
                <a:cs typeface="Times New Roman"/>
                <a:sym typeface="Times New Roman"/>
              </a:rPr>
              <a:t>Mac OS X v10.2 (Jaguar)</a:t>
            </a:r>
            <a:endParaRPr sz="1300">
              <a:solidFill>
                <a:schemeClr val="dk1"/>
              </a:solidFill>
              <a:latin typeface="Times New Roman"/>
              <a:ea typeface="Times New Roman"/>
              <a:cs typeface="Times New Roman"/>
              <a:sym typeface="Times New Roman"/>
            </a:endParaRPr>
          </a:p>
          <a:p>
            <a:pPr indent="-371969" lvl="0" marL="405649" rtl="0" algn="just">
              <a:lnSpc>
                <a:spcPct val="128000"/>
              </a:lnSpc>
              <a:spcBef>
                <a:spcPts val="200"/>
              </a:spcBef>
              <a:spcAft>
                <a:spcPts val="0"/>
              </a:spcAft>
              <a:buClr>
                <a:srgbClr val="2DA2BF"/>
              </a:buClr>
              <a:buSzPts val="1300"/>
              <a:buFont typeface="Times New Roman"/>
              <a:buAutoNum type="arabicPeriod"/>
            </a:pPr>
            <a:r>
              <a:rPr lang="en-US" sz="1300">
                <a:solidFill>
                  <a:schemeClr val="dk1"/>
                </a:solidFill>
                <a:latin typeface="Times New Roman"/>
                <a:ea typeface="Times New Roman"/>
                <a:cs typeface="Times New Roman"/>
                <a:sym typeface="Times New Roman"/>
              </a:rPr>
              <a:t>Mac OS X v10.3 (Panther)</a:t>
            </a:r>
            <a:endParaRPr sz="1300">
              <a:solidFill>
                <a:schemeClr val="dk1"/>
              </a:solidFill>
              <a:latin typeface="Times New Roman"/>
              <a:ea typeface="Times New Roman"/>
              <a:cs typeface="Times New Roman"/>
              <a:sym typeface="Times New Roman"/>
            </a:endParaRPr>
          </a:p>
          <a:p>
            <a:pPr indent="-371969" lvl="0" marL="405649" rtl="0" algn="just">
              <a:lnSpc>
                <a:spcPct val="128000"/>
              </a:lnSpc>
              <a:spcBef>
                <a:spcPts val="200"/>
              </a:spcBef>
              <a:spcAft>
                <a:spcPts val="0"/>
              </a:spcAft>
              <a:buClr>
                <a:srgbClr val="2DA2BF"/>
              </a:buClr>
              <a:buSzPts val="1300"/>
              <a:buFont typeface="Times New Roman"/>
              <a:buAutoNum type="arabicPeriod"/>
            </a:pPr>
            <a:r>
              <a:rPr lang="en-US" sz="1300">
                <a:solidFill>
                  <a:schemeClr val="dk1"/>
                </a:solidFill>
                <a:latin typeface="Times New Roman"/>
                <a:ea typeface="Times New Roman"/>
                <a:cs typeface="Times New Roman"/>
                <a:sym typeface="Times New Roman"/>
              </a:rPr>
              <a:t>Mac OS X v10.4 (Tiger)</a:t>
            </a:r>
            <a:endParaRPr sz="1300">
              <a:solidFill>
                <a:schemeClr val="dk1"/>
              </a:solidFill>
              <a:latin typeface="Times New Roman"/>
              <a:ea typeface="Times New Roman"/>
              <a:cs typeface="Times New Roman"/>
              <a:sym typeface="Times New Roman"/>
            </a:endParaRPr>
          </a:p>
          <a:p>
            <a:pPr indent="-371969" lvl="0" marL="405649" rtl="0" algn="just">
              <a:lnSpc>
                <a:spcPct val="128000"/>
              </a:lnSpc>
              <a:spcBef>
                <a:spcPts val="200"/>
              </a:spcBef>
              <a:spcAft>
                <a:spcPts val="0"/>
              </a:spcAft>
              <a:buClr>
                <a:srgbClr val="2DA2BF"/>
              </a:buClr>
              <a:buSzPts val="1300"/>
              <a:buFont typeface="Times New Roman"/>
              <a:buAutoNum type="arabicPeriod"/>
            </a:pPr>
            <a:r>
              <a:rPr lang="en-US" sz="1300">
                <a:solidFill>
                  <a:schemeClr val="dk1"/>
                </a:solidFill>
                <a:latin typeface="Times New Roman"/>
                <a:ea typeface="Times New Roman"/>
                <a:cs typeface="Times New Roman"/>
                <a:sym typeface="Times New Roman"/>
              </a:rPr>
              <a:t>Mac OS X v10.5 (Leopard)</a:t>
            </a:r>
            <a:endParaRPr sz="1300">
              <a:solidFill>
                <a:schemeClr val="dk1"/>
              </a:solidFill>
              <a:latin typeface="Times New Roman"/>
              <a:ea typeface="Times New Roman"/>
              <a:cs typeface="Times New Roman"/>
              <a:sym typeface="Times New Roman"/>
            </a:endParaRPr>
          </a:p>
          <a:p>
            <a:pPr indent="-371969" lvl="0" marL="405649" rtl="0" algn="just">
              <a:lnSpc>
                <a:spcPct val="128000"/>
              </a:lnSpc>
              <a:spcBef>
                <a:spcPts val="200"/>
              </a:spcBef>
              <a:spcAft>
                <a:spcPts val="0"/>
              </a:spcAft>
              <a:buClr>
                <a:srgbClr val="2DA2BF"/>
              </a:buClr>
              <a:buSzPts val="1300"/>
              <a:buFont typeface="Times New Roman"/>
              <a:buAutoNum type="arabicPeriod"/>
            </a:pPr>
            <a:r>
              <a:rPr lang="en-US" sz="1300">
                <a:solidFill>
                  <a:schemeClr val="dk1"/>
                </a:solidFill>
                <a:latin typeface="Times New Roman"/>
                <a:ea typeface="Times New Roman"/>
                <a:cs typeface="Times New Roman"/>
                <a:sym typeface="Times New Roman"/>
              </a:rPr>
              <a:t>Mac OS X v10.6 (Snow Leopard)</a:t>
            </a:r>
            <a:endParaRPr sz="1300">
              <a:solidFill>
                <a:schemeClr val="dk1"/>
              </a:solidFill>
              <a:latin typeface="Times New Roman"/>
              <a:ea typeface="Times New Roman"/>
              <a:cs typeface="Times New Roman"/>
              <a:sym typeface="Times New Roman"/>
            </a:endParaRPr>
          </a:p>
          <a:p>
            <a:pPr indent="-371969" lvl="0" marL="405649" rtl="0" algn="just">
              <a:lnSpc>
                <a:spcPct val="128000"/>
              </a:lnSpc>
              <a:spcBef>
                <a:spcPts val="200"/>
              </a:spcBef>
              <a:spcAft>
                <a:spcPts val="0"/>
              </a:spcAft>
              <a:buClr>
                <a:srgbClr val="2DA2BF"/>
              </a:buClr>
              <a:buSzPts val="1300"/>
              <a:buFont typeface="Times New Roman"/>
              <a:buAutoNum type="arabicPeriod"/>
            </a:pPr>
            <a:r>
              <a:rPr lang="en-US" sz="1300">
                <a:solidFill>
                  <a:schemeClr val="dk1"/>
                </a:solidFill>
                <a:latin typeface="Times New Roman"/>
                <a:ea typeface="Times New Roman"/>
                <a:cs typeface="Times New Roman"/>
                <a:sym typeface="Times New Roman"/>
              </a:rPr>
              <a:t>Mac OS X v10.7 (Lion)</a:t>
            </a:r>
            <a:endParaRPr sz="1300">
              <a:solidFill>
                <a:schemeClr val="dk1"/>
              </a:solidFill>
              <a:latin typeface="Times New Roman"/>
              <a:ea typeface="Times New Roman"/>
              <a:cs typeface="Times New Roman"/>
              <a:sym typeface="Times New Roman"/>
            </a:endParaRPr>
          </a:p>
          <a:p>
            <a:pPr indent="-371969" lvl="0" marL="405649" rtl="0" algn="just">
              <a:lnSpc>
                <a:spcPct val="128000"/>
              </a:lnSpc>
              <a:spcBef>
                <a:spcPts val="200"/>
              </a:spcBef>
              <a:spcAft>
                <a:spcPts val="0"/>
              </a:spcAft>
              <a:buClr>
                <a:srgbClr val="2DA2BF"/>
              </a:buClr>
              <a:buSzPts val="1300"/>
              <a:buFont typeface="Times New Roman"/>
              <a:buAutoNum type="arabicPeriod"/>
            </a:pPr>
            <a:r>
              <a:rPr lang="en-US" sz="1300">
                <a:solidFill>
                  <a:schemeClr val="dk1"/>
                </a:solidFill>
                <a:latin typeface="Times New Roman"/>
                <a:ea typeface="Times New Roman"/>
                <a:cs typeface="Times New Roman"/>
                <a:sym typeface="Times New Roman"/>
              </a:rPr>
              <a:t>Mac OS X v10.8 (Mountain Lion)</a:t>
            </a:r>
            <a:endParaRPr sz="1300">
              <a:solidFill>
                <a:schemeClr val="dk1"/>
              </a:solidFill>
              <a:latin typeface="Times New Roman"/>
              <a:ea typeface="Times New Roman"/>
              <a:cs typeface="Times New Roman"/>
              <a:sym typeface="Times New Roman"/>
            </a:endParaRPr>
          </a:p>
          <a:p>
            <a:pPr indent="-371969" lvl="0" marL="405649" rtl="0" algn="just">
              <a:lnSpc>
                <a:spcPct val="128000"/>
              </a:lnSpc>
              <a:spcBef>
                <a:spcPts val="200"/>
              </a:spcBef>
              <a:spcAft>
                <a:spcPts val="0"/>
              </a:spcAft>
              <a:buClr>
                <a:srgbClr val="2DA2BF"/>
              </a:buClr>
              <a:buSzPts val="1300"/>
              <a:buFont typeface="Times New Roman"/>
              <a:buAutoNum type="arabicPeriod"/>
            </a:pPr>
            <a:r>
              <a:rPr lang="en-US" sz="1300">
                <a:solidFill>
                  <a:schemeClr val="dk1"/>
                </a:solidFill>
                <a:latin typeface="Times New Roman"/>
                <a:ea typeface="Times New Roman"/>
                <a:cs typeface="Times New Roman"/>
                <a:sym typeface="Times New Roman"/>
              </a:rPr>
              <a:t>Mac OS X v10.9 (Mavericks)</a:t>
            </a:r>
            <a:endParaRPr sz="1300">
              <a:solidFill>
                <a:schemeClr val="dk1"/>
              </a:solidFill>
              <a:latin typeface="Times New Roman"/>
              <a:ea typeface="Times New Roman"/>
              <a:cs typeface="Times New Roman"/>
              <a:sym typeface="Times New Roman"/>
            </a:endParaRPr>
          </a:p>
          <a:p>
            <a:pPr indent="-371969" lvl="0" marL="405649" rtl="0" algn="just">
              <a:lnSpc>
                <a:spcPct val="128000"/>
              </a:lnSpc>
              <a:spcBef>
                <a:spcPts val="200"/>
              </a:spcBef>
              <a:spcAft>
                <a:spcPts val="0"/>
              </a:spcAft>
              <a:buClr>
                <a:srgbClr val="2DA2BF"/>
              </a:buClr>
              <a:buSzPts val="1300"/>
              <a:buFont typeface="Times New Roman"/>
              <a:buAutoNum type="arabicPeriod"/>
            </a:pPr>
            <a:r>
              <a:rPr lang="en-US" sz="1300">
                <a:solidFill>
                  <a:schemeClr val="dk1"/>
                </a:solidFill>
                <a:latin typeface="Times New Roman"/>
                <a:ea typeface="Times New Roman"/>
                <a:cs typeface="Times New Roman"/>
                <a:sym typeface="Times New Roman"/>
              </a:rPr>
              <a:t>Mac OS X v10.10 (Yosemite)</a:t>
            </a:r>
            <a:endParaRPr sz="1300">
              <a:solidFill>
                <a:schemeClr val="dk1"/>
              </a:solidFill>
              <a:latin typeface="Times New Roman"/>
              <a:ea typeface="Times New Roman"/>
              <a:cs typeface="Times New Roman"/>
              <a:sym typeface="Times New Roman"/>
            </a:endParaRPr>
          </a:p>
          <a:p>
            <a:pPr indent="-371969" lvl="0" marL="405649" rtl="0" algn="just">
              <a:lnSpc>
                <a:spcPct val="128000"/>
              </a:lnSpc>
              <a:spcBef>
                <a:spcPts val="200"/>
              </a:spcBef>
              <a:spcAft>
                <a:spcPts val="0"/>
              </a:spcAft>
              <a:buClr>
                <a:srgbClr val="2DA2BF"/>
              </a:buClr>
              <a:buSzPts val="1300"/>
              <a:buFont typeface="Times New Roman"/>
              <a:buAutoNum type="arabicPeriod"/>
            </a:pPr>
            <a:r>
              <a:rPr lang="en-US" sz="1300">
                <a:solidFill>
                  <a:schemeClr val="dk1"/>
                </a:solidFill>
                <a:latin typeface="Times New Roman"/>
                <a:ea typeface="Times New Roman"/>
                <a:cs typeface="Times New Roman"/>
                <a:sym typeface="Times New Roman"/>
              </a:rPr>
              <a:t>Mac OS X v10.11 (EI Captain)</a:t>
            </a:r>
            <a:endParaRPr sz="1300">
              <a:solidFill>
                <a:schemeClr val="dk1"/>
              </a:solidFill>
              <a:latin typeface="Times New Roman"/>
              <a:ea typeface="Times New Roman"/>
              <a:cs typeface="Times New Roman"/>
              <a:sym typeface="Times New Roman"/>
            </a:endParaRPr>
          </a:p>
          <a:p>
            <a:pPr indent="-371969" lvl="0" marL="405649" rtl="0" algn="just">
              <a:lnSpc>
                <a:spcPct val="128000"/>
              </a:lnSpc>
              <a:spcBef>
                <a:spcPts val="200"/>
              </a:spcBef>
              <a:spcAft>
                <a:spcPts val="0"/>
              </a:spcAft>
              <a:buClr>
                <a:srgbClr val="2DA2BF"/>
              </a:buClr>
              <a:buSzPts val="1300"/>
              <a:buFont typeface="Times New Roman"/>
              <a:buAutoNum type="arabicPeriod"/>
            </a:pPr>
            <a:r>
              <a:rPr lang="en-US" sz="1300">
                <a:solidFill>
                  <a:schemeClr val="dk1"/>
                </a:solidFill>
                <a:latin typeface="Times New Roman"/>
                <a:ea typeface="Times New Roman"/>
                <a:cs typeface="Times New Roman"/>
                <a:sym typeface="Times New Roman"/>
              </a:rPr>
              <a:t>Mac OS X v10.12 (Sierra)</a:t>
            </a:r>
            <a:endParaRPr sz="1300">
              <a:solidFill>
                <a:schemeClr val="dk1"/>
              </a:solidFill>
              <a:latin typeface="Times New Roman"/>
              <a:ea typeface="Times New Roman"/>
              <a:cs typeface="Times New Roman"/>
              <a:sym typeface="Times New Roman"/>
            </a:endParaRPr>
          </a:p>
          <a:p>
            <a:pPr indent="-371969" lvl="0" marL="405649" rtl="0" algn="just">
              <a:lnSpc>
                <a:spcPct val="128000"/>
              </a:lnSpc>
              <a:spcBef>
                <a:spcPts val="200"/>
              </a:spcBef>
              <a:spcAft>
                <a:spcPts val="0"/>
              </a:spcAft>
              <a:buClr>
                <a:srgbClr val="2DA2BF"/>
              </a:buClr>
              <a:buSzPts val="1300"/>
              <a:buFont typeface="Times New Roman"/>
              <a:buAutoNum type="arabicPeriod"/>
            </a:pPr>
            <a:r>
              <a:rPr lang="en-US" sz="1300">
                <a:solidFill>
                  <a:schemeClr val="dk1"/>
                </a:solidFill>
                <a:latin typeface="Times New Roman"/>
                <a:ea typeface="Times New Roman"/>
                <a:cs typeface="Times New Roman"/>
                <a:sym typeface="Times New Roman"/>
              </a:rPr>
              <a:t>Mac OS X v10.13 (High Sierra)</a:t>
            </a:r>
            <a:endParaRPr sz="1300">
              <a:solidFill>
                <a:schemeClr val="dk1"/>
              </a:solidFill>
              <a:latin typeface="Times New Roman"/>
              <a:ea typeface="Times New Roman"/>
              <a:cs typeface="Times New Roman"/>
              <a:sym typeface="Times New Roman"/>
            </a:endParaRPr>
          </a:p>
          <a:p>
            <a:pPr indent="-371969" lvl="0" marL="405649" rtl="0" algn="just">
              <a:lnSpc>
                <a:spcPct val="128000"/>
              </a:lnSpc>
              <a:spcBef>
                <a:spcPts val="200"/>
              </a:spcBef>
              <a:spcAft>
                <a:spcPts val="0"/>
              </a:spcAft>
              <a:buClr>
                <a:srgbClr val="2DA2BF"/>
              </a:buClr>
              <a:buSzPts val="1300"/>
              <a:buFont typeface="Times New Roman"/>
              <a:buAutoNum type="arabicPeriod"/>
            </a:pPr>
            <a:r>
              <a:rPr lang="en-US" sz="1300">
                <a:solidFill>
                  <a:schemeClr val="dk1"/>
                </a:solidFill>
                <a:latin typeface="Times New Roman"/>
                <a:ea typeface="Times New Roman"/>
                <a:cs typeface="Times New Roman"/>
                <a:sym typeface="Times New Roman"/>
              </a:rPr>
              <a:t>Mac OS X v10.14 (Mojave)</a:t>
            </a:r>
            <a:endParaRPr sz="1300">
              <a:solidFill>
                <a:schemeClr val="dk1"/>
              </a:solidFill>
              <a:latin typeface="Times New Roman"/>
              <a:ea typeface="Times New Roman"/>
              <a:cs typeface="Times New Roman"/>
              <a:sym typeface="Times New Roman"/>
            </a:endParaRPr>
          </a:p>
          <a:p>
            <a:pPr indent="-371969" lvl="0" marL="405649" rtl="0" algn="just">
              <a:lnSpc>
                <a:spcPct val="128000"/>
              </a:lnSpc>
              <a:spcBef>
                <a:spcPts val="200"/>
              </a:spcBef>
              <a:spcAft>
                <a:spcPts val="0"/>
              </a:spcAft>
              <a:buClr>
                <a:schemeClr val="dk1"/>
              </a:buClr>
              <a:buSzPts val="1300"/>
              <a:buFont typeface="Times New Roman"/>
              <a:buAutoNum type="arabicPeriod"/>
            </a:pPr>
            <a:r>
              <a:rPr lang="en-US" sz="1300">
                <a:solidFill>
                  <a:schemeClr val="dk1"/>
                </a:solidFill>
                <a:latin typeface="Times New Roman"/>
                <a:ea typeface="Times New Roman"/>
                <a:cs typeface="Times New Roman"/>
                <a:sym typeface="Times New Roman"/>
              </a:rPr>
              <a:t>Mac OS X v10.15 (Catalina)</a:t>
            </a:r>
            <a:endParaRPr sz="13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sz="1300">
              <a:latin typeface="Times New Roman"/>
              <a:ea typeface="Times New Roman"/>
              <a:cs typeface="Times New Roman"/>
              <a:sym typeface="Times New Roman"/>
            </a:endParaRPr>
          </a:p>
        </p:txBody>
      </p:sp>
      <p:sp>
        <p:nvSpPr>
          <p:cNvPr id="352" name="Google Shape;352;p53"/>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4"/>
          <p:cNvSpPr txBox="1"/>
          <p:nvPr>
            <p:ph type="title"/>
          </p:nvPr>
        </p:nvSpPr>
        <p:spPr>
          <a:xfrm>
            <a:off x="838200" y="905825"/>
            <a:ext cx="10515600" cy="9198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b="1" lang="en-US" sz="3000">
                <a:latin typeface="Times New Roman"/>
                <a:ea typeface="Times New Roman"/>
                <a:cs typeface="Times New Roman"/>
                <a:sym typeface="Times New Roman"/>
              </a:rPr>
              <a:t>Introduction To Swift</a:t>
            </a:r>
            <a:endParaRPr b="1" sz="3000">
              <a:latin typeface="Times New Roman"/>
              <a:ea typeface="Times New Roman"/>
              <a:cs typeface="Times New Roman"/>
              <a:sym typeface="Times New Roman"/>
            </a:endParaRPr>
          </a:p>
        </p:txBody>
      </p:sp>
      <p:sp>
        <p:nvSpPr>
          <p:cNvPr id="358" name="Google Shape;358;p54"/>
          <p:cNvSpPr txBox="1"/>
          <p:nvPr>
            <p:ph idx="1" type="body"/>
          </p:nvPr>
        </p:nvSpPr>
        <p:spPr>
          <a:xfrm>
            <a:off x="838200" y="1825625"/>
            <a:ext cx="10515600" cy="4763700"/>
          </a:xfrm>
          <a:prstGeom prst="rect">
            <a:avLst/>
          </a:prstGeom>
        </p:spPr>
        <p:txBody>
          <a:bodyPr anchorCtr="0" anchor="t" bIns="45700" lIns="45700" spcFirstLastPara="1" rIns="45700" wrap="square" tIns="45700">
            <a:noAutofit/>
          </a:bodyPr>
          <a:lstStyle/>
          <a:p>
            <a:pPr indent="-355600" lvl="0" marL="457200" rtl="0" algn="just">
              <a:spcBef>
                <a:spcPts val="1000"/>
              </a:spcBef>
              <a:spcAft>
                <a:spcPts val="0"/>
              </a:spcAft>
              <a:buSzPts val="2000"/>
              <a:buFont typeface="Times New Roman"/>
              <a:buChar char="•"/>
            </a:pPr>
            <a:r>
              <a:rPr lang="en-US" sz="2000">
                <a:latin typeface="Times New Roman"/>
                <a:ea typeface="Times New Roman"/>
                <a:cs typeface="Times New Roman"/>
                <a:sym typeface="Times New Roman"/>
              </a:rPr>
              <a:t>Swift is a programming language that was introduced by Apple at the World WidebDevelopers Conference (WWDC) in 2014. </a:t>
            </a:r>
            <a:endParaRPr sz="2000">
              <a:latin typeface="Times New Roman"/>
              <a:ea typeface="Times New Roman"/>
              <a:cs typeface="Times New Roman"/>
              <a:sym typeface="Times New Roman"/>
            </a:endParaRPr>
          </a:p>
          <a:p>
            <a:pPr indent="0" lvl="0" marL="457200" rtl="0" algn="just">
              <a:spcBef>
                <a:spcPts val="1000"/>
              </a:spcBef>
              <a:spcAft>
                <a:spcPts val="0"/>
              </a:spcAft>
              <a:buNone/>
            </a:pPr>
            <a:r>
              <a:t/>
            </a:r>
            <a:endParaRPr sz="2000">
              <a:latin typeface="Times New Roman"/>
              <a:ea typeface="Times New Roman"/>
              <a:cs typeface="Times New Roman"/>
              <a:sym typeface="Times New Roman"/>
            </a:endParaRPr>
          </a:p>
          <a:p>
            <a:pPr indent="-355600" lvl="0" marL="457200" rtl="0" algn="l">
              <a:lnSpc>
                <a:spcPct val="10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Swift is a programming language that is multi-paradigm, general-purpose, and compiled. This language was specifically developed for macOS, iOS, tvOS, Linux, watchOS.</a:t>
            </a:r>
            <a:endParaRPr sz="2000">
              <a:solidFill>
                <a:schemeClr val="dk1"/>
              </a:solidFill>
              <a:latin typeface="Times New Roman"/>
              <a:ea typeface="Times New Roman"/>
              <a:cs typeface="Times New Roman"/>
              <a:sym typeface="Times New Roman"/>
            </a:endParaRPr>
          </a:p>
          <a:p>
            <a:pPr indent="0" lvl="0" marL="457200" rtl="0" algn="l">
              <a:lnSpc>
                <a:spcPct val="100000"/>
              </a:lnSpc>
              <a:spcBef>
                <a:spcPts val="60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l">
              <a:lnSpc>
                <a:spcPct val="100000"/>
              </a:lnSpc>
              <a:spcBef>
                <a:spcPts val="6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The language was created by Apple Incorporation and is designed with the aim of working with Cocoa Touch, Cocoa frameworks and an extensive set of Objective-C codes that have been written for the products of Apple Incorporation.</a:t>
            </a:r>
            <a:endParaRPr sz="2000">
              <a:solidFill>
                <a:schemeClr val="dk1"/>
              </a:solidFill>
              <a:latin typeface="Times New Roman"/>
              <a:ea typeface="Times New Roman"/>
              <a:cs typeface="Times New Roman"/>
              <a:sym typeface="Times New Roman"/>
            </a:endParaRPr>
          </a:p>
          <a:p>
            <a:pPr indent="0" lvl="0" marL="457200" rtl="0" algn="just">
              <a:spcBef>
                <a:spcPts val="1000"/>
              </a:spcBef>
              <a:spcAft>
                <a:spcPts val="0"/>
              </a:spcAft>
              <a:buNone/>
            </a:pPr>
            <a:r>
              <a:t/>
            </a:r>
            <a:endParaRPr sz="2000">
              <a:latin typeface="Times New Roman"/>
              <a:ea typeface="Times New Roman"/>
              <a:cs typeface="Times New Roman"/>
              <a:sym typeface="Times New Roman"/>
            </a:endParaRPr>
          </a:p>
        </p:txBody>
      </p:sp>
      <p:sp>
        <p:nvSpPr>
          <p:cNvPr id="359" name="Google Shape;359;p54"/>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5"/>
          <p:cNvSpPr txBox="1"/>
          <p:nvPr>
            <p:ph idx="1" type="body"/>
          </p:nvPr>
        </p:nvSpPr>
        <p:spPr>
          <a:xfrm>
            <a:off x="838203" y="1181746"/>
            <a:ext cx="10515600" cy="5030400"/>
          </a:xfrm>
          <a:prstGeom prst="rect">
            <a:avLst/>
          </a:prstGeom>
        </p:spPr>
        <p:txBody>
          <a:bodyPr anchorCtr="0" anchor="t" bIns="45700" lIns="45700" spcFirstLastPara="1" rIns="45700" wrap="square" tIns="45700">
            <a:noAutofit/>
          </a:bodyPr>
          <a:lstStyle/>
          <a:p>
            <a:pPr indent="0" lvl="0" marL="0" rtl="0" algn="l">
              <a:lnSpc>
                <a:spcPct val="100000"/>
              </a:lnSpc>
              <a:spcBef>
                <a:spcPts val="0"/>
              </a:spcBef>
              <a:spcAft>
                <a:spcPts val="0"/>
              </a:spcAft>
              <a:buNone/>
            </a:pPr>
            <a:r>
              <a:rPr b="1" lang="en-US" sz="3000">
                <a:solidFill>
                  <a:schemeClr val="dk1"/>
                </a:solidFill>
                <a:latin typeface="Times New Roman"/>
                <a:ea typeface="Times New Roman"/>
                <a:cs typeface="Times New Roman"/>
                <a:sym typeface="Times New Roman"/>
              </a:rPr>
              <a:t>History of Swift</a:t>
            </a:r>
            <a:endParaRPr b="1" sz="3000">
              <a:solidFill>
                <a:schemeClr val="dk1"/>
              </a:solidFill>
              <a:latin typeface="Times New Roman"/>
              <a:ea typeface="Times New Roman"/>
              <a:cs typeface="Times New Roman"/>
              <a:sym typeface="Times New Roman"/>
            </a:endParaRPr>
          </a:p>
          <a:p>
            <a:pPr indent="0" lvl="0" marL="0" rtl="0" algn="l">
              <a:lnSpc>
                <a:spcPct val="100000"/>
              </a:lnSpc>
              <a:spcBef>
                <a:spcPts val="600"/>
              </a:spcBef>
              <a:spcAft>
                <a:spcPts val="0"/>
              </a:spcAft>
              <a:buNone/>
            </a:pPr>
            <a:r>
              <a:t/>
            </a:r>
            <a:endParaRPr b="1" sz="3000">
              <a:solidFill>
                <a:schemeClr val="dk1"/>
              </a:solidFill>
              <a:latin typeface="Times New Roman"/>
              <a:ea typeface="Times New Roman"/>
              <a:cs typeface="Times New Roman"/>
              <a:sym typeface="Times New Roman"/>
            </a:endParaRPr>
          </a:p>
          <a:p>
            <a:pPr indent="-355600" lvl="0" marL="457200" rtl="0" algn="just">
              <a:lnSpc>
                <a:spcPct val="100000"/>
              </a:lnSpc>
              <a:spcBef>
                <a:spcPts val="6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Chris Lattner began the development of Swift in the year 2010 and collaborated with other programmers at Apple in the course of the development of this language. </a:t>
            </a:r>
            <a:endParaRPr sz="2000">
              <a:solidFill>
                <a:schemeClr val="dk1"/>
              </a:solidFill>
              <a:latin typeface="Times New Roman"/>
              <a:ea typeface="Times New Roman"/>
              <a:cs typeface="Times New Roman"/>
              <a:sym typeface="Times New Roman"/>
            </a:endParaRPr>
          </a:p>
          <a:p>
            <a:pPr indent="0" lvl="0" marL="457200" rtl="0" algn="just">
              <a:lnSpc>
                <a:spcPct val="100000"/>
              </a:lnSpc>
              <a:spcBef>
                <a:spcPts val="60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just">
              <a:lnSpc>
                <a:spcPct val="100000"/>
              </a:lnSpc>
              <a:spcBef>
                <a:spcPts val="6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The language ideas for Swift were taken from Rust, Objective-C, Ruby, Haskell, C#, CLU, Python, and a range of other programming languages.</a:t>
            </a:r>
            <a:endParaRPr sz="2000">
              <a:solidFill>
                <a:schemeClr val="dk1"/>
              </a:solidFill>
              <a:latin typeface="Times New Roman"/>
              <a:ea typeface="Times New Roman"/>
              <a:cs typeface="Times New Roman"/>
              <a:sym typeface="Times New Roman"/>
            </a:endParaRPr>
          </a:p>
          <a:p>
            <a:pPr indent="0" lvl="0" marL="457200" rtl="0" algn="just">
              <a:lnSpc>
                <a:spcPct val="100000"/>
              </a:lnSpc>
              <a:spcBef>
                <a:spcPts val="60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just">
              <a:lnSpc>
                <a:spcPct val="100000"/>
              </a:lnSpc>
              <a:spcBef>
                <a:spcPts val="6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The release of Apple Worldwide Developers Conference (WWDC) application in the year 2014, marked the formal introduction of an app written in Swift. </a:t>
            </a:r>
            <a:endParaRPr sz="2000">
              <a:solidFill>
                <a:schemeClr val="dk1"/>
              </a:solidFill>
              <a:latin typeface="Times New Roman"/>
              <a:ea typeface="Times New Roman"/>
              <a:cs typeface="Times New Roman"/>
              <a:sym typeface="Times New Roman"/>
            </a:endParaRPr>
          </a:p>
          <a:p>
            <a:pPr indent="0" lvl="0" marL="457200" rtl="0" algn="just">
              <a:lnSpc>
                <a:spcPct val="100000"/>
              </a:lnSpc>
              <a:spcBef>
                <a:spcPts val="60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just">
              <a:lnSpc>
                <a:spcPct val="100000"/>
              </a:lnSpc>
              <a:spcBef>
                <a:spcPts val="6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A manual of 500 page – called The Swift Programming Language – was also provided to the developers at the conference for free. It is also available of iBook and official website of Apple Incorporation.</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600"/>
              </a:spcBef>
              <a:spcAft>
                <a:spcPts val="600"/>
              </a:spcAft>
              <a:buClr>
                <a:schemeClr val="dk1"/>
              </a:buClr>
              <a:buSzPts val="1100"/>
              <a:buFont typeface="Arial"/>
              <a:buNone/>
            </a:pPr>
            <a:r>
              <a:t/>
            </a:r>
            <a:endParaRPr b="1" sz="3000">
              <a:solidFill>
                <a:schemeClr val="dk1"/>
              </a:solidFill>
              <a:latin typeface="Times New Roman"/>
              <a:ea typeface="Times New Roman"/>
              <a:cs typeface="Times New Roman"/>
              <a:sym typeface="Times New Roman"/>
            </a:endParaRPr>
          </a:p>
        </p:txBody>
      </p:sp>
      <p:sp>
        <p:nvSpPr>
          <p:cNvPr id="365" name="Google Shape;365;p55"/>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6"/>
          <p:cNvSpPr txBox="1"/>
          <p:nvPr>
            <p:ph type="title"/>
          </p:nvPr>
        </p:nvSpPr>
        <p:spPr>
          <a:xfrm>
            <a:off x="838200" y="985033"/>
            <a:ext cx="10515600" cy="8406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b="1" lang="en-US" sz="3000">
                <a:latin typeface="Times New Roman"/>
                <a:ea typeface="Times New Roman"/>
                <a:cs typeface="Times New Roman"/>
                <a:sym typeface="Times New Roman"/>
              </a:rPr>
              <a:t>Swift Features</a:t>
            </a:r>
            <a:endParaRPr b="1" sz="3000">
              <a:latin typeface="Times New Roman"/>
              <a:ea typeface="Times New Roman"/>
              <a:cs typeface="Times New Roman"/>
              <a:sym typeface="Times New Roman"/>
            </a:endParaRPr>
          </a:p>
        </p:txBody>
      </p:sp>
      <p:sp>
        <p:nvSpPr>
          <p:cNvPr id="371" name="Google Shape;371;p56"/>
          <p:cNvSpPr txBox="1"/>
          <p:nvPr>
            <p:ph idx="1" type="body"/>
          </p:nvPr>
        </p:nvSpPr>
        <p:spPr>
          <a:xfrm>
            <a:off x="838200" y="1825625"/>
            <a:ext cx="10515600" cy="4351200"/>
          </a:xfrm>
          <a:prstGeom prst="rect">
            <a:avLst/>
          </a:prstGeom>
        </p:spPr>
        <p:txBody>
          <a:bodyPr anchorCtr="0" anchor="t" bIns="45700" lIns="45700" spcFirstLastPara="1" rIns="45700" wrap="square" tIns="45700">
            <a:noAutofit/>
          </a:bodyPr>
          <a:lstStyle/>
          <a:p>
            <a:pPr indent="-342900" lvl="0" marL="457200" rtl="0" algn="just">
              <a:spcBef>
                <a:spcPts val="1000"/>
              </a:spcBef>
              <a:spcAft>
                <a:spcPts val="0"/>
              </a:spcAft>
              <a:buSzPts val="1800"/>
              <a:buFont typeface="Times New Roman"/>
              <a:buChar char="•"/>
            </a:pPr>
            <a:r>
              <a:rPr lang="en-US" sz="1800">
                <a:latin typeface="Times New Roman"/>
                <a:ea typeface="Times New Roman"/>
                <a:cs typeface="Times New Roman"/>
                <a:sym typeface="Times New Roman"/>
              </a:rPr>
              <a:t>When Apple first introduced Swift, it said that Swift is Objective-C without the C. This really only tells us half of the story. Objective-C is a superset of C and provides object-oriented capabilities and a dynamic runtime to the C language. This meant that with Objective-C, Apple needed to maintain compatibility with C, which limited the enhancements it could make to the Objective-C language. </a:t>
            </a:r>
            <a:endParaRPr sz="1800">
              <a:latin typeface="Times New Roman"/>
              <a:ea typeface="Times New Roman"/>
              <a:cs typeface="Times New Roman"/>
              <a:sym typeface="Times New Roman"/>
            </a:endParaRPr>
          </a:p>
          <a:p>
            <a:pPr indent="0" lvl="0" marL="457200" rtl="0" algn="just">
              <a:spcBef>
                <a:spcPts val="1000"/>
              </a:spcBef>
              <a:spcAft>
                <a:spcPts val="0"/>
              </a:spcAft>
              <a:buNone/>
            </a:pPr>
            <a:r>
              <a:t/>
            </a:r>
            <a:endParaRPr sz="1800">
              <a:latin typeface="Times New Roman"/>
              <a:ea typeface="Times New Roman"/>
              <a:cs typeface="Times New Roman"/>
              <a:sym typeface="Times New Roman"/>
            </a:endParaRPr>
          </a:p>
          <a:p>
            <a:pPr indent="-342900" lvl="0" marL="457200" rtl="0" algn="just">
              <a:spcBef>
                <a:spcPts val="1000"/>
              </a:spcBef>
              <a:spcAft>
                <a:spcPts val="0"/>
              </a:spcAft>
              <a:buSzPts val="1800"/>
              <a:buFont typeface="Times New Roman"/>
              <a:buChar char="•"/>
            </a:pPr>
            <a:r>
              <a:rPr lang="en-US" sz="1800">
                <a:latin typeface="Times New Roman"/>
                <a:ea typeface="Times New Roman"/>
                <a:cs typeface="Times New Roman"/>
                <a:sym typeface="Times New Roman"/>
              </a:rPr>
              <a:t>As an example, Apple could not change how the switch statement functioned and has still maintained compatibility with the C language.Since Swift does not need to maintain the same C compatibility as Objective-C, Apple was free to add any feature/enhancement to the language. </a:t>
            </a:r>
            <a:endParaRPr sz="1800">
              <a:latin typeface="Times New Roman"/>
              <a:ea typeface="Times New Roman"/>
              <a:cs typeface="Times New Roman"/>
              <a:sym typeface="Times New Roman"/>
            </a:endParaRPr>
          </a:p>
          <a:p>
            <a:pPr indent="0" lvl="0" marL="457200" rtl="0" algn="just">
              <a:spcBef>
                <a:spcPts val="1000"/>
              </a:spcBef>
              <a:spcAft>
                <a:spcPts val="0"/>
              </a:spcAft>
              <a:buNone/>
            </a:pPr>
            <a:r>
              <a:t/>
            </a:r>
            <a:endParaRPr sz="1800">
              <a:latin typeface="Times New Roman"/>
              <a:ea typeface="Times New Roman"/>
              <a:cs typeface="Times New Roman"/>
              <a:sym typeface="Times New Roman"/>
            </a:endParaRPr>
          </a:p>
          <a:p>
            <a:pPr indent="-342900" lvl="0" marL="457200" rtl="0" algn="just">
              <a:spcBef>
                <a:spcPts val="1000"/>
              </a:spcBef>
              <a:spcAft>
                <a:spcPts val="0"/>
              </a:spcAft>
              <a:buSzPts val="1800"/>
              <a:buFont typeface="Times New Roman"/>
              <a:buChar char="•"/>
            </a:pPr>
            <a:r>
              <a:rPr lang="en-US" sz="1800">
                <a:latin typeface="Times New Roman"/>
                <a:ea typeface="Times New Roman"/>
                <a:cs typeface="Times New Roman"/>
                <a:sym typeface="Times New Roman"/>
              </a:rPr>
              <a:t>This allowed Apple to include the best features from many of today's most popular and modern languages, such as Objective-C, Python, Java, Ruby, C#, and Haskell.</a:t>
            </a:r>
            <a:endParaRPr sz="1800">
              <a:latin typeface="Times New Roman"/>
              <a:ea typeface="Times New Roman"/>
              <a:cs typeface="Times New Roman"/>
              <a:sym typeface="Times New Roman"/>
            </a:endParaRPr>
          </a:p>
        </p:txBody>
      </p:sp>
      <p:sp>
        <p:nvSpPr>
          <p:cNvPr id="372" name="Google Shape;372;p56"/>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7"/>
          <p:cNvSpPr txBox="1"/>
          <p:nvPr>
            <p:ph idx="1" type="body"/>
          </p:nvPr>
        </p:nvSpPr>
        <p:spPr>
          <a:xfrm>
            <a:off x="838200" y="1047454"/>
            <a:ext cx="10515600" cy="718500"/>
          </a:xfrm>
          <a:prstGeom prst="rect">
            <a:avLst/>
          </a:prstGeom>
        </p:spPr>
        <p:txBody>
          <a:bodyPr anchorCtr="0" anchor="t" bIns="45700" lIns="45700" spcFirstLastPara="1" rIns="45700" wrap="square" tIns="45700">
            <a:noAutofit/>
          </a:bodyPr>
          <a:lstStyle/>
          <a:p>
            <a:pPr indent="0" lvl="0" marL="0" rtl="0" algn="l">
              <a:spcBef>
                <a:spcPts val="1000"/>
              </a:spcBef>
              <a:spcAft>
                <a:spcPts val="0"/>
              </a:spcAft>
              <a:buNone/>
            </a:pPr>
            <a:r>
              <a:rPr lang="en-US" sz="2000">
                <a:latin typeface="Times New Roman"/>
                <a:ea typeface="Times New Roman"/>
                <a:cs typeface="Times New Roman"/>
                <a:sym typeface="Times New Roman"/>
              </a:rPr>
              <a:t>The following chart shows a list of some of the most exciting enhancements that Swift offers compared to the Objective-C language:</a:t>
            </a:r>
            <a:endParaRPr sz="2000">
              <a:latin typeface="Times New Roman"/>
              <a:ea typeface="Times New Roman"/>
              <a:cs typeface="Times New Roman"/>
              <a:sym typeface="Times New Roman"/>
            </a:endParaRPr>
          </a:p>
          <a:p>
            <a:pPr indent="0" lvl="0" marL="0" rtl="0" algn="l">
              <a:spcBef>
                <a:spcPts val="1000"/>
              </a:spcBef>
              <a:spcAft>
                <a:spcPts val="0"/>
              </a:spcAft>
              <a:buNone/>
            </a:pPr>
            <a:r>
              <a:t/>
            </a:r>
            <a:endParaRPr sz="2000">
              <a:latin typeface="Times New Roman"/>
              <a:ea typeface="Times New Roman"/>
              <a:cs typeface="Times New Roman"/>
              <a:sym typeface="Times New Roman"/>
            </a:endParaRPr>
          </a:p>
          <a:p>
            <a:pPr indent="0" lvl="0" marL="0" rtl="0" algn="l">
              <a:spcBef>
                <a:spcPts val="1000"/>
              </a:spcBef>
              <a:spcAft>
                <a:spcPts val="0"/>
              </a:spcAft>
              <a:buNone/>
            </a:pPr>
            <a:r>
              <a:t/>
            </a:r>
            <a:endParaRPr sz="2000">
              <a:latin typeface="Times New Roman"/>
              <a:ea typeface="Times New Roman"/>
              <a:cs typeface="Times New Roman"/>
              <a:sym typeface="Times New Roman"/>
            </a:endParaRPr>
          </a:p>
        </p:txBody>
      </p:sp>
      <p:sp>
        <p:nvSpPr>
          <p:cNvPr id="378" name="Google Shape;378;p57"/>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pic>
        <p:nvPicPr>
          <p:cNvPr id="379" name="Google Shape;379;p57"/>
          <p:cNvPicPr preferRelativeResize="0"/>
          <p:nvPr/>
        </p:nvPicPr>
        <p:blipFill>
          <a:blip r:embed="rId3">
            <a:alphaModFix/>
          </a:blip>
          <a:stretch>
            <a:fillRect/>
          </a:stretch>
        </p:blipFill>
        <p:spPr>
          <a:xfrm>
            <a:off x="3112503" y="1975975"/>
            <a:ext cx="6253972" cy="45772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8"/>
          <p:cNvSpPr txBox="1"/>
          <p:nvPr>
            <p:ph type="title"/>
          </p:nvPr>
        </p:nvSpPr>
        <p:spPr>
          <a:xfrm>
            <a:off x="521525" y="933725"/>
            <a:ext cx="10515600" cy="891900"/>
          </a:xfrm>
          <a:prstGeom prst="rect">
            <a:avLst/>
          </a:prstGeom>
        </p:spPr>
        <p:txBody>
          <a:bodyPr anchorCtr="0" anchor="ctr" bIns="45700" lIns="45700" spcFirstLastPara="1" rIns="45700" wrap="square" tIns="45700">
            <a:noAutofit/>
          </a:bodyPr>
          <a:lstStyle/>
          <a:p>
            <a:pPr indent="0" lvl="0" marL="457200" rtl="0" algn="ctr">
              <a:lnSpc>
                <a:spcPct val="100000"/>
              </a:lnSpc>
              <a:spcBef>
                <a:spcPts val="1200"/>
              </a:spcBef>
              <a:spcAft>
                <a:spcPts val="600"/>
              </a:spcAft>
              <a:buNone/>
            </a:pPr>
            <a:r>
              <a:rPr b="1" lang="en-US" sz="3000">
                <a:solidFill>
                  <a:schemeClr val="dk1"/>
                </a:solidFill>
                <a:latin typeface="Times New Roman"/>
                <a:ea typeface="Times New Roman"/>
                <a:cs typeface="Times New Roman"/>
                <a:sym typeface="Times New Roman"/>
              </a:rPr>
              <a:t>Xcode Playgrounds</a:t>
            </a:r>
            <a:endParaRPr sz="3000"/>
          </a:p>
        </p:txBody>
      </p:sp>
      <p:sp>
        <p:nvSpPr>
          <p:cNvPr id="385" name="Google Shape;385;p58"/>
          <p:cNvSpPr txBox="1"/>
          <p:nvPr>
            <p:ph idx="1" type="body"/>
          </p:nvPr>
        </p:nvSpPr>
        <p:spPr>
          <a:xfrm>
            <a:off x="838200" y="1825625"/>
            <a:ext cx="10515600" cy="1401900"/>
          </a:xfrm>
          <a:prstGeom prst="rect">
            <a:avLst/>
          </a:prstGeom>
        </p:spPr>
        <p:txBody>
          <a:bodyPr anchorCtr="0" anchor="t" bIns="45700" lIns="45700" spcFirstLastPara="1" rIns="45700" wrap="square" tIns="45700">
            <a:noAutofit/>
          </a:bodyPr>
          <a:lstStyle/>
          <a:p>
            <a:pPr indent="0" lvl="0" marL="0" rtl="0" algn="just">
              <a:lnSpc>
                <a:spcPct val="100000"/>
              </a:lnSpc>
              <a:spcBef>
                <a:spcPts val="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Playgrounds are a new feature of Xcode (available from versions 6 and above) that allow you to rapidly prototype Swift code. You cannot create a complete app in a playground, but if you want to quickly try out an algorithm or just want to get a feel for the Swift programming language, then playgrounds are for you.</a:t>
            </a:r>
            <a:endParaRPr sz="1600">
              <a:solidFill>
                <a:schemeClr val="dk1"/>
              </a:solidFill>
              <a:latin typeface="Times New Roman"/>
              <a:ea typeface="Times New Roman"/>
              <a:cs typeface="Times New Roman"/>
              <a:sym typeface="Times New Roman"/>
            </a:endParaRPr>
          </a:p>
          <a:p>
            <a:pPr indent="0" lvl="0" marL="0" rtl="0" algn="just">
              <a:lnSpc>
                <a:spcPct val="100000"/>
              </a:lnSpc>
              <a:spcBef>
                <a:spcPts val="600"/>
              </a:spcBef>
              <a:spcAft>
                <a:spcPts val="0"/>
              </a:spcAft>
              <a:buClr>
                <a:schemeClr val="dk1"/>
              </a:buClr>
              <a:buSzPts val="1100"/>
              <a:buFont typeface="Arial"/>
              <a:buNone/>
            </a:pPr>
            <a:r>
              <a:t/>
            </a:r>
            <a:endParaRPr sz="1600">
              <a:solidFill>
                <a:schemeClr val="dk1"/>
              </a:solidFill>
              <a:latin typeface="Times New Roman"/>
              <a:ea typeface="Times New Roman"/>
              <a:cs typeface="Times New Roman"/>
              <a:sym typeface="Times New Roman"/>
            </a:endParaRPr>
          </a:p>
          <a:p>
            <a:pPr indent="0" lvl="0" marL="0" rtl="0" algn="just">
              <a:lnSpc>
                <a:spcPct val="100000"/>
              </a:lnSpc>
              <a:spcBef>
                <a:spcPts val="600"/>
              </a:spcBef>
              <a:spcAft>
                <a:spcPts val="60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To create a playground, you can either select the Get started with a playground option in the Xcode welcome screen, or select the File--&gt;New--&gt;Playground menu item.</a:t>
            </a:r>
            <a:endParaRPr sz="1600">
              <a:solidFill>
                <a:srgbClr val="333333"/>
              </a:solidFill>
              <a:latin typeface="Times New Roman"/>
              <a:ea typeface="Times New Roman"/>
              <a:cs typeface="Times New Roman"/>
              <a:sym typeface="Times New Roman"/>
            </a:endParaRPr>
          </a:p>
        </p:txBody>
      </p:sp>
      <p:pic>
        <p:nvPicPr>
          <p:cNvPr id="386" name="Google Shape;386;p58"/>
          <p:cNvPicPr preferRelativeResize="0"/>
          <p:nvPr/>
        </p:nvPicPr>
        <p:blipFill>
          <a:blip r:embed="rId3">
            <a:alphaModFix/>
          </a:blip>
          <a:stretch>
            <a:fillRect/>
          </a:stretch>
        </p:blipFill>
        <p:spPr>
          <a:xfrm>
            <a:off x="3638800" y="3611350"/>
            <a:ext cx="4281050" cy="2843948"/>
          </a:xfrm>
          <a:prstGeom prst="rect">
            <a:avLst/>
          </a:prstGeom>
          <a:noFill/>
          <a:ln>
            <a:noFill/>
          </a:ln>
        </p:spPr>
      </p:pic>
      <p:sp>
        <p:nvSpPr>
          <p:cNvPr id="387" name="Google Shape;387;p58"/>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9"/>
          <p:cNvSpPr txBox="1"/>
          <p:nvPr>
            <p:ph idx="1" type="body"/>
          </p:nvPr>
        </p:nvSpPr>
        <p:spPr>
          <a:xfrm>
            <a:off x="838200" y="1303250"/>
            <a:ext cx="10515600" cy="621300"/>
          </a:xfrm>
          <a:prstGeom prst="rect">
            <a:avLst/>
          </a:prstGeom>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sz="2050">
                <a:solidFill>
                  <a:schemeClr val="dk1"/>
                </a:solidFill>
                <a:latin typeface="Times New Roman"/>
                <a:ea typeface="Times New Roman"/>
                <a:cs typeface="Times New Roman"/>
                <a:sym typeface="Times New Roman"/>
              </a:rPr>
              <a:t>Xcode will then ask you to provide a name for the playground as well as the platform.</a:t>
            </a:r>
            <a:endParaRPr sz="2050">
              <a:solidFill>
                <a:srgbClr val="333333"/>
              </a:solidFill>
              <a:latin typeface="Times New Roman"/>
              <a:ea typeface="Times New Roman"/>
              <a:cs typeface="Times New Roman"/>
              <a:sym typeface="Times New Roman"/>
            </a:endParaRPr>
          </a:p>
        </p:txBody>
      </p:sp>
      <p:pic>
        <p:nvPicPr>
          <p:cNvPr id="393" name="Google Shape;393;p59"/>
          <p:cNvPicPr preferRelativeResize="0"/>
          <p:nvPr/>
        </p:nvPicPr>
        <p:blipFill>
          <a:blip r:embed="rId3">
            <a:alphaModFix/>
          </a:blip>
          <a:stretch>
            <a:fillRect/>
          </a:stretch>
        </p:blipFill>
        <p:spPr>
          <a:xfrm>
            <a:off x="3446899" y="2527985"/>
            <a:ext cx="5298225" cy="3530475"/>
          </a:xfrm>
          <a:prstGeom prst="rect">
            <a:avLst/>
          </a:prstGeom>
          <a:noFill/>
          <a:ln>
            <a:noFill/>
          </a:ln>
        </p:spPr>
      </p:pic>
      <p:sp>
        <p:nvSpPr>
          <p:cNvPr id="394" name="Google Shape;394;p59"/>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nvSpPr>
        <p:spPr>
          <a:xfrm>
            <a:off x="224250" y="1143422"/>
            <a:ext cx="11743500" cy="459600"/>
          </a:xfrm>
          <a:prstGeom prst="rect">
            <a:avLst/>
          </a:prstGeom>
          <a:noFill/>
          <a:ln>
            <a:noFill/>
          </a:ln>
        </p:spPr>
        <p:txBody>
          <a:bodyPr anchorCtr="0" anchor="t" bIns="45700" lIns="45700" spcFirstLastPara="1" rIns="45700" wrap="square" tIns="45700">
            <a:noAutofit/>
          </a:bodyPr>
          <a:lstStyle/>
          <a:p>
            <a:pPr indent="358775" lvl="4" marL="0" marR="0" rtl="0" algn="ctr">
              <a:lnSpc>
                <a:spcPct val="100000"/>
              </a:lnSpc>
              <a:spcBef>
                <a:spcPts val="0"/>
              </a:spcBef>
              <a:spcAft>
                <a:spcPts val="0"/>
              </a:spcAft>
              <a:buClr>
                <a:srgbClr val="000000"/>
              </a:buClr>
              <a:buSzPts val="2400"/>
              <a:buFont typeface="Times New Roman"/>
              <a:buNone/>
            </a:pPr>
            <a:r>
              <a:rPr b="1" i="0" lang="en-US" sz="3000" u="none" cap="none" strike="noStrike">
                <a:solidFill>
                  <a:srgbClr val="000000"/>
                </a:solidFill>
                <a:latin typeface="Times New Roman"/>
                <a:ea typeface="Times New Roman"/>
                <a:cs typeface="Times New Roman"/>
                <a:sym typeface="Times New Roman"/>
              </a:rPr>
              <a:t>Table of Contents:	</a:t>
            </a:r>
            <a:endParaRPr sz="3000"/>
          </a:p>
        </p:txBody>
      </p:sp>
      <p:sp>
        <p:nvSpPr>
          <p:cNvPr id="80" name="Google Shape;80;p15"/>
          <p:cNvSpPr txBox="1"/>
          <p:nvPr/>
        </p:nvSpPr>
        <p:spPr>
          <a:xfrm>
            <a:off x="744875" y="1908876"/>
            <a:ext cx="9978000" cy="4583100"/>
          </a:xfrm>
          <a:prstGeom prst="rect">
            <a:avLst/>
          </a:prstGeom>
          <a:noFill/>
          <a:ln>
            <a:noFill/>
          </a:ln>
        </p:spPr>
        <p:txBody>
          <a:bodyPr anchorCtr="0" anchor="t" bIns="45700" lIns="45700" spcFirstLastPara="1" rIns="45700" wrap="square" tIns="45700">
            <a:noAutofit/>
          </a:bodyPr>
          <a:lstStyle/>
          <a:p>
            <a:pPr indent="-317500" lvl="0" marL="457200" rtl="0" algn="just">
              <a:lnSpc>
                <a:spcPct val="115000"/>
              </a:lnSpc>
              <a:spcBef>
                <a:spcPts val="0"/>
              </a:spcBef>
              <a:spcAft>
                <a:spcPts val="0"/>
              </a:spcAft>
              <a:buClr>
                <a:schemeClr val="dk1"/>
              </a:buClr>
              <a:buSzPts val="1400"/>
              <a:buFont typeface="Times New Roman"/>
              <a:buAutoNum type="arabicPeriod"/>
            </a:pPr>
            <a:r>
              <a:rPr b="1" lang="en-US">
                <a:solidFill>
                  <a:schemeClr val="dk1"/>
                </a:solidFill>
                <a:latin typeface="Times New Roman"/>
                <a:ea typeface="Times New Roman"/>
                <a:cs typeface="Times New Roman"/>
                <a:sym typeface="Times New Roman"/>
              </a:rPr>
              <a:t>Introduction to iOS</a:t>
            </a:r>
            <a:endParaRPr b="1">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AutoNum type="arabicPeriod"/>
            </a:pPr>
            <a:r>
              <a:rPr b="1" lang="en-US">
                <a:solidFill>
                  <a:schemeClr val="dk1"/>
                </a:solidFill>
                <a:latin typeface="Times New Roman"/>
                <a:ea typeface="Times New Roman"/>
                <a:cs typeface="Times New Roman"/>
                <a:sym typeface="Times New Roman"/>
              </a:rPr>
              <a:t>iOS Versions</a:t>
            </a:r>
            <a:endParaRPr b="1">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AutoNum type="arabicPeriod"/>
            </a:pPr>
            <a:r>
              <a:rPr b="1" lang="en-US">
                <a:solidFill>
                  <a:schemeClr val="dk1"/>
                </a:solidFill>
                <a:latin typeface="Times New Roman"/>
                <a:ea typeface="Times New Roman"/>
                <a:cs typeface="Times New Roman"/>
                <a:sym typeface="Times New Roman"/>
              </a:rPr>
              <a:t>iOS Layers</a:t>
            </a:r>
            <a:endParaRPr b="1">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AutoNum type="arabicPeriod"/>
            </a:pPr>
            <a:r>
              <a:rPr b="1" lang="en-US">
                <a:solidFill>
                  <a:schemeClr val="dk1"/>
                </a:solidFill>
                <a:latin typeface="Times New Roman"/>
                <a:ea typeface="Times New Roman"/>
                <a:cs typeface="Times New Roman"/>
                <a:sym typeface="Times New Roman"/>
              </a:rPr>
              <a:t>iOS Features</a:t>
            </a:r>
            <a:endParaRPr b="1">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AutoNum type="arabicPeriod"/>
            </a:pPr>
            <a:r>
              <a:rPr b="1" lang="en-US">
                <a:solidFill>
                  <a:schemeClr val="dk1"/>
                </a:solidFill>
                <a:latin typeface="Times New Roman"/>
                <a:ea typeface="Times New Roman"/>
                <a:cs typeface="Times New Roman"/>
                <a:sym typeface="Times New Roman"/>
              </a:rPr>
              <a:t>Introduction to MAC OS</a:t>
            </a:r>
            <a:endParaRPr b="1">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AutoNum type="arabicPeriod"/>
            </a:pPr>
            <a:r>
              <a:rPr b="1" lang="en-US">
                <a:solidFill>
                  <a:schemeClr val="dk1"/>
                </a:solidFill>
                <a:latin typeface="Times New Roman"/>
                <a:ea typeface="Times New Roman"/>
                <a:cs typeface="Times New Roman"/>
                <a:sym typeface="Times New Roman"/>
              </a:rPr>
              <a:t>Types Of Mac OS</a:t>
            </a:r>
            <a:endParaRPr b="1">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AutoNum type="arabicPeriod"/>
            </a:pPr>
            <a:r>
              <a:rPr b="1" lang="en-US">
                <a:solidFill>
                  <a:schemeClr val="dk1"/>
                </a:solidFill>
                <a:latin typeface="Times New Roman"/>
                <a:ea typeface="Times New Roman"/>
                <a:cs typeface="Times New Roman"/>
                <a:sym typeface="Times New Roman"/>
              </a:rPr>
              <a:t>Versions of MAC OS </a:t>
            </a:r>
            <a:endParaRPr b="1">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AutoNum type="arabicPeriod"/>
            </a:pPr>
            <a:r>
              <a:rPr b="1" lang="en-US">
                <a:solidFill>
                  <a:schemeClr val="dk1"/>
                </a:solidFill>
                <a:latin typeface="Times New Roman"/>
                <a:ea typeface="Times New Roman"/>
                <a:cs typeface="Times New Roman"/>
                <a:sym typeface="Times New Roman"/>
              </a:rPr>
              <a:t>Introduction to Swift</a:t>
            </a:r>
            <a:endParaRPr b="1">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AutoNum type="arabicPeriod"/>
            </a:pPr>
            <a:r>
              <a:rPr b="1" lang="en-US">
                <a:solidFill>
                  <a:schemeClr val="dk1"/>
                </a:solidFill>
                <a:latin typeface="Times New Roman"/>
                <a:ea typeface="Times New Roman"/>
                <a:cs typeface="Times New Roman"/>
                <a:sym typeface="Times New Roman"/>
              </a:rPr>
              <a:t>Swift Features</a:t>
            </a:r>
            <a:endParaRPr b="1">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AutoNum type="arabicPeriod"/>
            </a:pPr>
            <a:r>
              <a:rPr b="1" lang="en-US">
                <a:solidFill>
                  <a:schemeClr val="dk1"/>
                </a:solidFill>
                <a:latin typeface="Times New Roman"/>
                <a:ea typeface="Times New Roman"/>
                <a:cs typeface="Times New Roman"/>
                <a:sym typeface="Times New Roman"/>
              </a:rPr>
              <a:t>Playgrounds</a:t>
            </a:r>
            <a:endParaRPr b="1">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AutoNum type="arabicPeriod"/>
            </a:pPr>
            <a:r>
              <a:rPr b="1" lang="en-US">
                <a:solidFill>
                  <a:schemeClr val="dk1"/>
                </a:solidFill>
                <a:latin typeface="Times New Roman"/>
                <a:ea typeface="Times New Roman"/>
                <a:cs typeface="Times New Roman"/>
                <a:sym typeface="Times New Roman"/>
              </a:rPr>
              <a:t>Constants and Variables</a:t>
            </a:r>
            <a:endParaRPr b="1">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AutoNum type="arabicPeriod"/>
            </a:pPr>
            <a:r>
              <a:rPr b="1" lang="en-US">
                <a:solidFill>
                  <a:schemeClr val="dk1"/>
                </a:solidFill>
                <a:latin typeface="Times New Roman"/>
                <a:ea typeface="Times New Roman"/>
                <a:cs typeface="Times New Roman"/>
                <a:sym typeface="Times New Roman"/>
              </a:rPr>
              <a:t>Swift Language syntax</a:t>
            </a:r>
            <a:endParaRPr b="1">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AutoNum type="arabicPeriod"/>
            </a:pPr>
            <a:r>
              <a:rPr b="1" lang="en-US">
                <a:solidFill>
                  <a:schemeClr val="dk1"/>
                </a:solidFill>
                <a:latin typeface="Times New Roman"/>
                <a:ea typeface="Times New Roman"/>
                <a:cs typeface="Times New Roman"/>
                <a:sym typeface="Times New Roman"/>
              </a:rPr>
              <a:t>Data Types</a:t>
            </a:r>
            <a:endParaRPr b="1">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AutoNum type="arabicPeriod"/>
            </a:pPr>
            <a:r>
              <a:rPr b="1" lang="en-US">
                <a:solidFill>
                  <a:schemeClr val="dk1"/>
                </a:solidFill>
                <a:latin typeface="Times New Roman"/>
                <a:ea typeface="Times New Roman"/>
                <a:cs typeface="Times New Roman"/>
                <a:sym typeface="Times New Roman"/>
              </a:rPr>
              <a:t>Strings</a:t>
            </a:r>
            <a:endParaRPr b="1">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AutoNum type="arabicPeriod"/>
            </a:pPr>
            <a:r>
              <a:rPr b="1" lang="en-US">
                <a:solidFill>
                  <a:schemeClr val="dk1"/>
                </a:solidFill>
                <a:latin typeface="Times New Roman"/>
                <a:ea typeface="Times New Roman"/>
                <a:cs typeface="Times New Roman"/>
                <a:sym typeface="Times New Roman"/>
              </a:rPr>
              <a:t>Operators</a:t>
            </a:r>
            <a:endParaRPr b="1">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AutoNum type="arabicPeriod"/>
            </a:pPr>
            <a:r>
              <a:rPr b="1" lang="en-US">
                <a:solidFill>
                  <a:schemeClr val="dk1"/>
                </a:solidFill>
                <a:latin typeface="Times New Roman"/>
                <a:ea typeface="Times New Roman"/>
                <a:cs typeface="Times New Roman"/>
                <a:sym typeface="Times New Roman"/>
              </a:rPr>
              <a:t>Control Flow Statements</a:t>
            </a:r>
            <a:endParaRPr b="1">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AutoNum type="arabicPeriod"/>
            </a:pPr>
            <a:r>
              <a:rPr b="1" lang="en-US">
                <a:solidFill>
                  <a:schemeClr val="dk1"/>
                </a:solidFill>
                <a:latin typeface="Times New Roman"/>
                <a:ea typeface="Times New Roman"/>
                <a:cs typeface="Times New Roman"/>
                <a:sym typeface="Times New Roman"/>
              </a:rPr>
              <a:t>Control Transfer Statements</a:t>
            </a:r>
            <a:endParaRPr b="1">
              <a:solidFill>
                <a:schemeClr val="dk1"/>
              </a:solidFill>
              <a:latin typeface="Times New Roman"/>
              <a:ea typeface="Times New Roman"/>
              <a:cs typeface="Times New Roman"/>
              <a:sym typeface="Times New Roman"/>
            </a:endParaRPr>
          </a:p>
        </p:txBody>
      </p:sp>
      <p:sp>
        <p:nvSpPr>
          <p:cNvPr id="81" name="Google Shape;81;p15"/>
          <p:cNvSpPr txBox="1"/>
          <p:nvPr/>
        </p:nvSpPr>
        <p:spPr>
          <a:xfrm>
            <a:off x="248920" y="377825"/>
            <a:ext cx="4909185" cy="45974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t/>
            </a:r>
            <a:endParaRPr/>
          </a:p>
        </p:txBody>
      </p:sp>
      <p:sp>
        <p:nvSpPr>
          <p:cNvPr id="82" name="Google Shape;82;p15"/>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0"/>
          <p:cNvSpPr txBox="1"/>
          <p:nvPr>
            <p:ph idx="1" type="body"/>
          </p:nvPr>
        </p:nvSpPr>
        <p:spPr>
          <a:xfrm>
            <a:off x="838200" y="1333950"/>
            <a:ext cx="10515600" cy="5084700"/>
          </a:xfrm>
          <a:prstGeom prst="rect">
            <a:avLst/>
          </a:prstGeom>
        </p:spPr>
        <p:txBody>
          <a:bodyPr anchorCtr="0" anchor="t" bIns="45700" lIns="45700" spcFirstLastPara="1" rIns="45700" wrap="square" tIns="45700">
            <a:noAutofit/>
          </a:bodyPr>
          <a:lstStyle/>
          <a:p>
            <a:pPr indent="0" lvl="0" marL="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A playground can have several sections, but the three that we will be using extensively in this book are the following:</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60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600"/>
              </a:spcBef>
              <a:spcAft>
                <a:spcPts val="0"/>
              </a:spcAft>
              <a:buNone/>
            </a:pPr>
            <a:r>
              <a:rPr b="1" lang="en-US" sz="2000">
                <a:solidFill>
                  <a:schemeClr val="dk1"/>
                </a:solidFill>
                <a:latin typeface="Times New Roman"/>
                <a:ea typeface="Times New Roman"/>
                <a:cs typeface="Times New Roman"/>
                <a:sym typeface="Times New Roman"/>
              </a:rPr>
              <a:t>Coding Area:</a:t>
            </a:r>
            <a:r>
              <a:rPr lang="en-US" sz="2000">
                <a:solidFill>
                  <a:schemeClr val="dk1"/>
                </a:solidFill>
                <a:latin typeface="Times New Roman"/>
                <a:ea typeface="Times New Roman"/>
                <a:cs typeface="Times New Roman"/>
                <a:sym typeface="Times New Roman"/>
              </a:rPr>
              <a:t> This is where you enter your Swift code.</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60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600"/>
              </a:spcBef>
              <a:spcAft>
                <a:spcPts val="0"/>
              </a:spcAft>
              <a:buNone/>
            </a:pPr>
            <a:r>
              <a:rPr b="1" lang="en-US" sz="2000">
                <a:solidFill>
                  <a:schemeClr val="dk1"/>
                </a:solidFill>
                <a:latin typeface="Times New Roman"/>
                <a:ea typeface="Times New Roman"/>
                <a:cs typeface="Times New Roman"/>
                <a:sym typeface="Times New Roman"/>
              </a:rPr>
              <a:t>Results Sidebar:</a:t>
            </a:r>
            <a:r>
              <a:rPr lang="en-US" sz="2000">
                <a:solidFill>
                  <a:schemeClr val="dk1"/>
                </a:solidFill>
                <a:latin typeface="Times New Roman"/>
                <a:ea typeface="Times New Roman"/>
                <a:cs typeface="Times New Roman"/>
                <a:sym typeface="Times New Roman"/>
              </a:rPr>
              <a:t> This is where the results of your code are shown. Each time you</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600"/>
              </a:spcBef>
              <a:spcAft>
                <a:spcPts val="0"/>
              </a:spcAft>
              <a:buNone/>
            </a:pPr>
            <a:r>
              <a:rPr lang="en-US" sz="2000">
                <a:solidFill>
                  <a:schemeClr val="dk1"/>
                </a:solidFill>
                <a:latin typeface="Times New Roman"/>
                <a:ea typeface="Times New Roman"/>
                <a:cs typeface="Times New Roman"/>
                <a:sym typeface="Times New Roman"/>
              </a:rPr>
              <a:t>type in a new line of code, the results are re-evaluated, and the Results Sidebar</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600"/>
              </a:spcBef>
              <a:spcAft>
                <a:spcPts val="0"/>
              </a:spcAft>
              <a:buNone/>
            </a:pPr>
            <a:r>
              <a:rPr lang="en-US" sz="2000">
                <a:solidFill>
                  <a:schemeClr val="dk1"/>
                </a:solidFill>
                <a:latin typeface="Times New Roman"/>
                <a:ea typeface="Times New Roman"/>
                <a:cs typeface="Times New Roman"/>
                <a:sym typeface="Times New Roman"/>
              </a:rPr>
              <a:t>is updated with the new results.</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60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600"/>
              </a:spcBef>
              <a:spcAft>
                <a:spcPts val="0"/>
              </a:spcAft>
              <a:buNone/>
            </a:pPr>
            <a:r>
              <a:rPr b="1" lang="en-US" sz="2000">
                <a:solidFill>
                  <a:schemeClr val="dk1"/>
                </a:solidFill>
                <a:latin typeface="Times New Roman"/>
                <a:ea typeface="Times New Roman"/>
                <a:cs typeface="Times New Roman"/>
                <a:sym typeface="Times New Roman"/>
              </a:rPr>
              <a:t>Debug Area:</a:t>
            </a:r>
            <a:r>
              <a:rPr lang="en-US" sz="2000">
                <a:solidFill>
                  <a:schemeClr val="dk1"/>
                </a:solidFill>
                <a:latin typeface="Times New Roman"/>
                <a:ea typeface="Times New Roman"/>
                <a:cs typeface="Times New Roman"/>
                <a:sym typeface="Times New Roman"/>
              </a:rPr>
              <a:t> This area displays the output of the code, and it can be very useful</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600"/>
              </a:spcBef>
              <a:spcAft>
                <a:spcPts val="600"/>
              </a:spcAft>
              <a:buNone/>
            </a:pPr>
            <a:r>
              <a:rPr lang="en-US" sz="2000">
                <a:solidFill>
                  <a:schemeClr val="dk1"/>
                </a:solidFill>
                <a:latin typeface="Times New Roman"/>
                <a:ea typeface="Times New Roman"/>
                <a:cs typeface="Times New Roman"/>
                <a:sym typeface="Times New Roman"/>
              </a:rPr>
              <a:t>for debugging.</a:t>
            </a:r>
            <a:endParaRPr sz="2000">
              <a:solidFill>
                <a:schemeClr val="dk1"/>
              </a:solidFill>
              <a:latin typeface="Times New Roman"/>
              <a:ea typeface="Times New Roman"/>
              <a:cs typeface="Times New Roman"/>
              <a:sym typeface="Times New Roman"/>
            </a:endParaRPr>
          </a:p>
        </p:txBody>
      </p:sp>
      <p:sp>
        <p:nvSpPr>
          <p:cNvPr id="400" name="Google Shape;400;p60"/>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1"/>
          <p:cNvSpPr txBox="1"/>
          <p:nvPr/>
        </p:nvSpPr>
        <p:spPr>
          <a:xfrm>
            <a:off x="1219200" y="1191054"/>
            <a:ext cx="9753600" cy="7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The following screenshot shows how these sections are arranged in a playground</a:t>
            </a:r>
            <a:endParaRPr sz="2000">
              <a:latin typeface="Times New Roman"/>
              <a:ea typeface="Times New Roman"/>
              <a:cs typeface="Times New Roman"/>
              <a:sym typeface="Times New Roman"/>
            </a:endParaRPr>
          </a:p>
        </p:txBody>
      </p:sp>
      <p:pic>
        <p:nvPicPr>
          <p:cNvPr id="406" name="Google Shape;406;p61"/>
          <p:cNvPicPr preferRelativeResize="0"/>
          <p:nvPr/>
        </p:nvPicPr>
        <p:blipFill>
          <a:blip r:embed="rId3">
            <a:alphaModFix/>
          </a:blip>
          <a:stretch>
            <a:fillRect/>
          </a:stretch>
        </p:blipFill>
        <p:spPr>
          <a:xfrm>
            <a:off x="2236250" y="2228919"/>
            <a:ext cx="7719501" cy="4373001"/>
          </a:xfrm>
          <a:prstGeom prst="rect">
            <a:avLst/>
          </a:prstGeom>
          <a:noFill/>
          <a:ln>
            <a:noFill/>
          </a:ln>
        </p:spPr>
      </p:pic>
      <p:sp>
        <p:nvSpPr>
          <p:cNvPr id="407" name="Google Shape;407;p61"/>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62"/>
          <p:cNvSpPr txBox="1"/>
          <p:nvPr>
            <p:ph idx="1" type="body"/>
          </p:nvPr>
        </p:nvSpPr>
        <p:spPr>
          <a:xfrm>
            <a:off x="838200" y="1155961"/>
            <a:ext cx="10515600" cy="634500"/>
          </a:xfrm>
          <a:prstGeom prst="rect">
            <a:avLst/>
          </a:prstGeom>
        </p:spPr>
        <p:txBody>
          <a:bodyPr anchorCtr="0" anchor="t" bIns="45700" lIns="45700" spcFirstLastPara="1" rIns="45700" wrap="square" tIns="45700">
            <a:noAutofit/>
          </a:bodyPr>
          <a:lstStyle/>
          <a:p>
            <a:pPr indent="0" lvl="0" marL="0" rtl="0" algn="l">
              <a:spcBef>
                <a:spcPts val="1000"/>
              </a:spcBef>
              <a:spcAft>
                <a:spcPts val="0"/>
              </a:spcAft>
              <a:buNone/>
            </a:pPr>
            <a:r>
              <a:rPr b="1" lang="en-US" sz="2000">
                <a:latin typeface="Times New Roman"/>
                <a:ea typeface="Times New Roman"/>
                <a:cs typeface="Times New Roman"/>
                <a:sym typeface="Times New Roman"/>
              </a:rPr>
              <a:t>Showing images in a playground</a:t>
            </a:r>
            <a:endParaRPr b="1" sz="2000">
              <a:latin typeface="Times New Roman"/>
              <a:ea typeface="Times New Roman"/>
              <a:cs typeface="Times New Roman"/>
              <a:sym typeface="Times New Roman"/>
            </a:endParaRPr>
          </a:p>
        </p:txBody>
      </p:sp>
      <p:sp>
        <p:nvSpPr>
          <p:cNvPr id="413" name="Google Shape;413;p62"/>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pic>
        <p:nvPicPr>
          <p:cNvPr id="414" name="Google Shape;414;p62"/>
          <p:cNvPicPr preferRelativeResize="0"/>
          <p:nvPr/>
        </p:nvPicPr>
        <p:blipFill>
          <a:blip r:embed="rId3">
            <a:alphaModFix/>
          </a:blip>
          <a:stretch>
            <a:fillRect/>
          </a:stretch>
        </p:blipFill>
        <p:spPr>
          <a:xfrm>
            <a:off x="1735925" y="1844808"/>
            <a:ext cx="8720149" cy="4762743"/>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3"/>
          <p:cNvSpPr txBox="1"/>
          <p:nvPr>
            <p:ph type="title"/>
          </p:nvPr>
        </p:nvSpPr>
        <p:spPr>
          <a:xfrm>
            <a:off x="838200" y="1082225"/>
            <a:ext cx="10515600" cy="7434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b="1" lang="en-US" sz="3000">
                <a:latin typeface="Times New Roman"/>
                <a:ea typeface="Times New Roman"/>
                <a:cs typeface="Times New Roman"/>
                <a:sym typeface="Times New Roman"/>
              </a:rPr>
              <a:t>Creating and displaying graphs in playgrounds</a:t>
            </a:r>
            <a:endParaRPr b="1" sz="3000">
              <a:latin typeface="Times New Roman"/>
              <a:ea typeface="Times New Roman"/>
              <a:cs typeface="Times New Roman"/>
              <a:sym typeface="Times New Roman"/>
            </a:endParaRPr>
          </a:p>
        </p:txBody>
      </p:sp>
      <p:pic>
        <p:nvPicPr>
          <p:cNvPr id="420" name="Google Shape;420;p63"/>
          <p:cNvPicPr preferRelativeResize="0"/>
          <p:nvPr/>
        </p:nvPicPr>
        <p:blipFill>
          <a:blip r:embed="rId3">
            <a:alphaModFix/>
          </a:blip>
          <a:stretch>
            <a:fillRect/>
          </a:stretch>
        </p:blipFill>
        <p:spPr>
          <a:xfrm>
            <a:off x="672225" y="1805567"/>
            <a:ext cx="10847552" cy="4601008"/>
          </a:xfrm>
          <a:prstGeom prst="rect">
            <a:avLst/>
          </a:prstGeom>
          <a:noFill/>
          <a:ln>
            <a:noFill/>
          </a:ln>
        </p:spPr>
      </p:pic>
      <p:sp>
        <p:nvSpPr>
          <p:cNvPr id="421" name="Google Shape;421;p63"/>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pic>
        <p:nvPicPr>
          <p:cNvPr id="426" name="Google Shape;426;p64"/>
          <p:cNvPicPr preferRelativeResize="0"/>
          <p:nvPr/>
        </p:nvPicPr>
        <p:blipFill>
          <a:blip r:embed="rId3">
            <a:alphaModFix/>
          </a:blip>
          <a:stretch>
            <a:fillRect/>
          </a:stretch>
        </p:blipFill>
        <p:spPr>
          <a:xfrm>
            <a:off x="1068775" y="1415975"/>
            <a:ext cx="10054448" cy="5036975"/>
          </a:xfrm>
          <a:prstGeom prst="rect">
            <a:avLst/>
          </a:prstGeom>
          <a:noFill/>
          <a:ln>
            <a:noFill/>
          </a:ln>
        </p:spPr>
      </p:pic>
      <p:sp>
        <p:nvSpPr>
          <p:cNvPr id="427" name="Google Shape;427;p64"/>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5"/>
          <p:cNvSpPr txBox="1"/>
          <p:nvPr>
            <p:ph idx="1" type="body"/>
          </p:nvPr>
        </p:nvSpPr>
        <p:spPr>
          <a:xfrm>
            <a:off x="838200" y="1120500"/>
            <a:ext cx="10515600" cy="5737500"/>
          </a:xfrm>
          <a:prstGeom prst="rect">
            <a:avLst/>
          </a:prstGeom>
        </p:spPr>
        <p:txBody>
          <a:bodyPr anchorCtr="0" anchor="t" bIns="45700" lIns="45700" spcFirstLastPara="1" rIns="45700" wrap="square" tIns="45700">
            <a:noAutofit/>
          </a:bodyPr>
          <a:lstStyle/>
          <a:p>
            <a:pPr indent="0" lvl="0" marL="0" rtl="0" algn="just">
              <a:spcBef>
                <a:spcPts val="1000"/>
              </a:spcBef>
              <a:spcAft>
                <a:spcPts val="0"/>
              </a:spcAft>
              <a:buNone/>
            </a:pPr>
            <a:r>
              <a:rPr b="1" lang="en-US" sz="3000">
                <a:latin typeface="Times New Roman"/>
                <a:ea typeface="Times New Roman"/>
                <a:cs typeface="Times New Roman"/>
                <a:sym typeface="Times New Roman"/>
              </a:rPr>
              <a:t>What playgrounds are not</a:t>
            </a:r>
            <a:endParaRPr b="1" sz="3000">
              <a:latin typeface="Times New Roman"/>
              <a:ea typeface="Times New Roman"/>
              <a:cs typeface="Times New Roman"/>
              <a:sym typeface="Times New Roman"/>
            </a:endParaRPr>
          </a:p>
          <a:p>
            <a:pPr indent="0" lvl="0" marL="0" rtl="0" algn="just">
              <a:spcBef>
                <a:spcPts val="1000"/>
              </a:spcBef>
              <a:spcAft>
                <a:spcPts val="0"/>
              </a:spcAft>
              <a:buNone/>
            </a:pPr>
            <a:r>
              <a:t/>
            </a:r>
            <a:endParaRPr b="1" sz="2000">
              <a:latin typeface="Times New Roman"/>
              <a:ea typeface="Times New Roman"/>
              <a:cs typeface="Times New Roman"/>
              <a:sym typeface="Times New Roman"/>
            </a:endParaRPr>
          </a:p>
          <a:p>
            <a:pPr indent="0" lvl="0" marL="0" rtl="0" algn="just">
              <a:spcBef>
                <a:spcPts val="1000"/>
              </a:spcBef>
              <a:spcAft>
                <a:spcPts val="0"/>
              </a:spcAft>
              <a:buNone/>
            </a:pPr>
            <a:r>
              <a:rPr lang="en-US" sz="2000">
                <a:latin typeface="Times New Roman"/>
                <a:ea typeface="Times New Roman"/>
                <a:cs typeface="Times New Roman"/>
                <a:sym typeface="Times New Roman"/>
              </a:rPr>
              <a:t>There is a lot more that we can do with playgrounds, and we have only scratched the surface in our quick introduction here. Before we leave this brief introduction, let's take a look at what playgrounds are not so that we can better understand when not to use playgrounds:</a:t>
            </a:r>
            <a:endParaRPr sz="2000">
              <a:latin typeface="Times New Roman"/>
              <a:ea typeface="Times New Roman"/>
              <a:cs typeface="Times New Roman"/>
              <a:sym typeface="Times New Roman"/>
            </a:endParaRPr>
          </a:p>
          <a:p>
            <a:pPr indent="0" lvl="0" marL="0" rtl="0" algn="just">
              <a:spcBef>
                <a:spcPts val="1000"/>
              </a:spcBef>
              <a:spcAft>
                <a:spcPts val="0"/>
              </a:spcAft>
              <a:buNone/>
            </a:pPr>
            <a:r>
              <a:t/>
            </a:r>
            <a:endParaRPr sz="2000">
              <a:latin typeface="Times New Roman"/>
              <a:ea typeface="Times New Roman"/>
              <a:cs typeface="Times New Roman"/>
              <a:sym typeface="Times New Roman"/>
            </a:endParaRPr>
          </a:p>
          <a:p>
            <a:pPr indent="0" lvl="0" marL="0" rtl="0" algn="just">
              <a:spcBef>
                <a:spcPts val="1000"/>
              </a:spcBef>
              <a:spcAft>
                <a:spcPts val="0"/>
              </a:spcAft>
              <a:buNone/>
            </a:pPr>
            <a:r>
              <a:rPr b="1" lang="en-US" sz="2000">
                <a:latin typeface="Times New Roman"/>
                <a:ea typeface="Times New Roman"/>
                <a:cs typeface="Times New Roman"/>
                <a:sym typeface="Times New Roman"/>
              </a:rPr>
              <a:t>Playgrounds should not be used for performance testing:</a:t>
            </a:r>
            <a:r>
              <a:rPr lang="en-US" sz="2000">
                <a:latin typeface="Times New Roman"/>
                <a:ea typeface="Times New Roman"/>
                <a:cs typeface="Times New Roman"/>
                <a:sym typeface="Times New Roman"/>
              </a:rPr>
              <a:t> The performance you see from any code that is run in a Playground is not representative of how fast the code will run when it is in your project.</a:t>
            </a:r>
            <a:endParaRPr sz="2000">
              <a:latin typeface="Times New Roman"/>
              <a:ea typeface="Times New Roman"/>
              <a:cs typeface="Times New Roman"/>
              <a:sym typeface="Times New Roman"/>
            </a:endParaRPr>
          </a:p>
          <a:p>
            <a:pPr indent="0" lvl="0" marL="0" rtl="0" algn="just">
              <a:spcBef>
                <a:spcPts val="1000"/>
              </a:spcBef>
              <a:spcAft>
                <a:spcPts val="0"/>
              </a:spcAft>
              <a:buNone/>
            </a:pPr>
            <a:r>
              <a:t/>
            </a:r>
            <a:endParaRPr sz="2000">
              <a:latin typeface="Times New Roman"/>
              <a:ea typeface="Times New Roman"/>
              <a:cs typeface="Times New Roman"/>
              <a:sym typeface="Times New Roman"/>
            </a:endParaRPr>
          </a:p>
          <a:p>
            <a:pPr indent="0" lvl="0" marL="0" rtl="0" algn="just">
              <a:spcBef>
                <a:spcPts val="1000"/>
              </a:spcBef>
              <a:spcAft>
                <a:spcPts val="0"/>
              </a:spcAft>
              <a:buNone/>
            </a:pPr>
            <a:r>
              <a:rPr b="1" lang="en-US" sz="2000">
                <a:latin typeface="Times New Roman"/>
                <a:ea typeface="Times New Roman"/>
                <a:cs typeface="Times New Roman"/>
                <a:sym typeface="Times New Roman"/>
              </a:rPr>
              <a:t>Playgrounds do not support on-device execution:</a:t>
            </a:r>
            <a:r>
              <a:rPr lang="en-US" sz="2000">
                <a:latin typeface="Times New Roman"/>
                <a:ea typeface="Times New Roman"/>
                <a:cs typeface="Times New Roman"/>
                <a:sym typeface="Times New Roman"/>
              </a:rPr>
              <a:t> You cannot run the code that is present in a playground as an external application or on an external device</a:t>
            </a:r>
            <a:endParaRPr sz="2000">
              <a:latin typeface="Times New Roman"/>
              <a:ea typeface="Times New Roman"/>
              <a:cs typeface="Times New Roman"/>
              <a:sym typeface="Times New Roman"/>
            </a:endParaRPr>
          </a:p>
        </p:txBody>
      </p:sp>
      <p:sp>
        <p:nvSpPr>
          <p:cNvPr id="433" name="Google Shape;433;p65"/>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66"/>
          <p:cNvSpPr txBox="1"/>
          <p:nvPr>
            <p:ph type="title"/>
          </p:nvPr>
        </p:nvSpPr>
        <p:spPr>
          <a:xfrm>
            <a:off x="582425" y="1168997"/>
            <a:ext cx="10515600" cy="5604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b="1" lang="en-US" sz="3000">
                <a:latin typeface="Times New Roman"/>
                <a:ea typeface="Times New Roman"/>
                <a:cs typeface="Times New Roman"/>
                <a:sym typeface="Times New Roman"/>
              </a:rPr>
              <a:t>Swift language syntax</a:t>
            </a:r>
            <a:endParaRPr b="1" sz="3000">
              <a:latin typeface="Times New Roman"/>
              <a:ea typeface="Times New Roman"/>
              <a:cs typeface="Times New Roman"/>
              <a:sym typeface="Times New Roman"/>
            </a:endParaRPr>
          </a:p>
        </p:txBody>
      </p:sp>
      <p:sp>
        <p:nvSpPr>
          <p:cNvPr id="439" name="Google Shape;439;p66"/>
          <p:cNvSpPr txBox="1"/>
          <p:nvPr>
            <p:ph idx="1" type="body"/>
          </p:nvPr>
        </p:nvSpPr>
        <p:spPr>
          <a:xfrm>
            <a:off x="582425" y="1729400"/>
            <a:ext cx="10515600" cy="5128500"/>
          </a:xfrm>
          <a:prstGeom prst="rect">
            <a:avLst/>
          </a:prstGeom>
        </p:spPr>
        <p:txBody>
          <a:bodyPr anchorCtr="0" anchor="t" bIns="45700" lIns="45700" spcFirstLastPara="1" rIns="45700" wrap="square" tIns="45700">
            <a:noAutofit/>
          </a:bodyPr>
          <a:lstStyle/>
          <a:p>
            <a:pPr indent="0" lvl="0" marL="0" rtl="0" algn="just">
              <a:spcBef>
                <a:spcPts val="1000"/>
              </a:spcBef>
              <a:spcAft>
                <a:spcPts val="0"/>
              </a:spcAft>
              <a:buNone/>
            </a:pPr>
            <a:r>
              <a:rPr lang="en-US" sz="2000">
                <a:latin typeface="Times New Roman"/>
                <a:ea typeface="Times New Roman"/>
                <a:cs typeface="Times New Roman"/>
                <a:sym typeface="Times New Roman"/>
              </a:rPr>
              <a:t>The Swift language uses modern concepts and syntax to create very concise and readablecode. There is also a heavy emphasis on eliminating common programming mistakes.</a:t>
            </a:r>
            <a:endParaRPr sz="2000">
              <a:latin typeface="Times New Roman"/>
              <a:ea typeface="Times New Roman"/>
              <a:cs typeface="Times New Roman"/>
              <a:sym typeface="Times New Roman"/>
            </a:endParaRPr>
          </a:p>
          <a:p>
            <a:pPr indent="0" lvl="0" marL="0" rtl="0" algn="just">
              <a:spcBef>
                <a:spcPts val="1000"/>
              </a:spcBef>
              <a:spcAft>
                <a:spcPts val="0"/>
              </a:spcAft>
              <a:buNone/>
            </a:pPr>
            <a:r>
              <a:rPr lang="en-US" sz="2000">
                <a:latin typeface="Times New Roman"/>
                <a:ea typeface="Times New Roman"/>
                <a:cs typeface="Times New Roman"/>
                <a:sym typeface="Times New Roman"/>
              </a:rPr>
              <a:t>Before we get into the Swift language itself, let's look at some of the basic syntax of the</a:t>
            </a:r>
            <a:endParaRPr sz="2000">
              <a:latin typeface="Times New Roman"/>
              <a:ea typeface="Times New Roman"/>
              <a:cs typeface="Times New Roman"/>
              <a:sym typeface="Times New Roman"/>
            </a:endParaRPr>
          </a:p>
          <a:p>
            <a:pPr indent="0" lvl="0" marL="0" rtl="0" algn="just">
              <a:spcBef>
                <a:spcPts val="1000"/>
              </a:spcBef>
              <a:spcAft>
                <a:spcPts val="0"/>
              </a:spcAft>
              <a:buNone/>
            </a:pPr>
            <a:r>
              <a:rPr lang="en-US" sz="2000">
                <a:latin typeface="Times New Roman"/>
                <a:ea typeface="Times New Roman"/>
                <a:cs typeface="Times New Roman"/>
                <a:sym typeface="Times New Roman"/>
              </a:rPr>
              <a:t>Swift language.</a:t>
            </a:r>
            <a:endParaRPr sz="2000">
              <a:latin typeface="Times New Roman"/>
              <a:ea typeface="Times New Roman"/>
              <a:cs typeface="Times New Roman"/>
              <a:sym typeface="Times New Roman"/>
            </a:endParaRPr>
          </a:p>
          <a:p>
            <a:pPr indent="0" lvl="0" marL="0" rtl="0" algn="just">
              <a:spcBef>
                <a:spcPts val="1000"/>
              </a:spcBef>
              <a:spcAft>
                <a:spcPts val="0"/>
              </a:spcAft>
              <a:buNone/>
            </a:pPr>
            <a:r>
              <a:t/>
            </a:r>
            <a:endParaRPr sz="2000">
              <a:latin typeface="Times New Roman"/>
              <a:ea typeface="Times New Roman"/>
              <a:cs typeface="Times New Roman"/>
              <a:sym typeface="Times New Roman"/>
            </a:endParaRPr>
          </a:p>
          <a:p>
            <a:pPr indent="-387350" lvl="0" marL="457200" rtl="0" algn="just">
              <a:spcBef>
                <a:spcPts val="1000"/>
              </a:spcBef>
              <a:spcAft>
                <a:spcPts val="0"/>
              </a:spcAft>
              <a:buSzPts val="2500"/>
              <a:buFont typeface="Times New Roman"/>
              <a:buAutoNum type="arabicPeriod"/>
            </a:pPr>
            <a:r>
              <a:rPr b="1" lang="en-US" sz="2500">
                <a:latin typeface="Times New Roman"/>
                <a:ea typeface="Times New Roman"/>
                <a:cs typeface="Times New Roman"/>
                <a:sym typeface="Times New Roman"/>
              </a:rPr>
              <a:t>Comments</a:t>
            </a:r>
            <a:endParaRPr b="1" sz="2500">
              <a:latin typeface="Times New Roman"/>
              <a:ea typeface="Times New Roman"/>
              <a:cs typeface="Times New Roman"/>
              <a:sym typeface="Times New Roman"/>
            </a:endParaRPr>
          </a:p>
          <a:p>
            <a:pPr indent="0" lvl="0" marL="0" rtl="0" algn="just">
              <a:spcBef>
                <a:spcPts val="1000"/>
              </a:spcBef>
              <a:spcAft>
                <a:spcPts val="0"/>
              </a:spcAft>
              <a:buNone/>
            </a:pPr>
            <a:r>
              <a:rPr lang="en-US" sz="2000">
                <a:latin typeface="Times New Roman"/>
                <a:ea typeface="Times New Roman"/>
                <a:cs typeface="Times New Roman"/>
                <a:sym typeface="Times New Roman"/>
              </a:rPr>
              <a:t>Writing comments in Swift code is a little different from writing comments in Objective-C code. We can still use the double slash // for single-line comments and the /** and */ for multiline comments; however, if we want to use the comments to also document our code, we need to use the triple slash (///) or multiline comment block</a:t>
            </a:r>
            <a:endParaRPr sz="2000">
              <a:latin typeface="Times New Roman"/>
              <a:ea typeface="Times New Roman"/>
              <a:cs typeface="Times New Roman"/>
              <a:sym typeface="Times New Roman"/>
            </a:endParaRPr>
          </a:p>
        </p:txBody>
      </p:sp>
      <p:sp>
        <p:nvSpPr>
          <p:cNvPr id="440" name="Google Shape;440;p66"/>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67"/>
          <p:cNvSpPr txBox="1"/>
          <p:nvPr>
            <p:ph idx="1" type="body"/>
          </p:nvPr>
        </p:nvSpPr>
        <p:spPr>
          <a:xfrm>
            <a:off x="838200" y="961084"/>
            <a:ext cx="10515600" cy="744000"/>
          </a:xfrm>
          <a:prstGeom prst="rect">
            <a:avLst/>
          </a:prstGeom>
        </p:spPr>
        <p:txBody>
          <a:bodyPr anchorCtr="0" anchor="t" bIns="45700" lIns="45700" spcFirstLastPara="1" rIns="45700" wrap="square" tIns="45700">
            <a:noAutofit/>
          </a:bodyPr>
          <a:lstStyle/>
          <a:p>
            <a:pPr indent="0" lvl="0" marL="0" rtl="0" algn="just">
              <a:spcBef>
                <a:spcPts val="1000"/>
              </a:spcBef>
              <a:spcAft>
                <a:spcPts val="0"/>
              </a:spcAft>
              <a:buNone/>
            </a:pPr>
            <a:r>
              <a:rPr lang="en-US" sz="2000">
                <a:latin typeface="Times New Roman"/>
                <a:ea typeface="Times New Roman"/>
                <a:cs typeface="Times New Roman"/>
                <a:sym typeface="Times New Roman"/>
              </a:rPr>
              <a:t>The following playground shows examples of both single-line and multiline comments and how to use the comment fields:</a:t>
            </a:r>
            <a:endParaRPr sz="2000">
              <a:latin typeface="Times New Roman"/>
              <a:ea typeface="Times New Roman"/>
              <a:cs typeface="Times New Roman"/>
              <a:sym typeface="Times New Roman"/>
            </a:endParaRPr>
          </a:p>
        </p:txBody>
      </p:sp>
      <p:pic>
        <p:nvPicPr>
          <p:cNvPr id="446" name="Google Shape;446;p67"/>
          <p:cNvPicPr preferRelativeResize="0"/>
          <p:nvPr/>
        </p:nvPicPr>
        <p:blipFill>
          <a:blip r:embed="rId3">
            <a:alphaModFix/>
          </a:blip>
          <a:stretch>
            <a:fillRect/>
          </a:stretch>
        </p:blipFill>
        <p:spPr>
          <a:xfrm>
            <a:off x="2879000" y="1828725"/>
            <a:ext cx="6434000" cy="4860299"/>
          </a:xfrm>
          <a:prstGeom prst="rect">
            <a:avLst/>
          </a:prstGeom>
          <a:noFill/>
          <a:ln>
            <a:noFill/>
          </a:ln>
        </p:spPr>
      </p:pic>
      <p:sp>
        <p:nvSpPr>
          <p:cNvPr id="447" name="Google Shape;447;p67"/>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68"/>
          <p:cNvSpPr txBox="1"/>
          <p:nvPr>
            <p:ph idx="1" type="body"/>
          </p:nvPr>
        </p:nvSpPr>
        <p:spPr>
          <a:xfrm>
            <a:off x="838200" y="1119196"/>
            <a:ext cx="10515600" cy="1987500"/>
          </a:xfrm>
          <a:prstGeom prst="rect">
            <a:avLst/>
          </a:prstGeom>
        </p:spPr>
        <p:txBody>
          <a:bodyPr anchorCtr="0" anchor="t" bIns="45700" lIns="45700" spcFirstLastPara="1" rIns="45700" wrap="square" tIns="45700">
            <a:noAutofit/>
          </a:bodyPr>
          <a:lstStyle/>
          <a:p>
            <a:pPr indent="0" lvl="0" marL="0" rtl="0" algn="just">
              <a:spcBef>
                <a:spcPts val="1000"/>
              </a:spcBef>
              <a:spcAft>
                <a:spcPts val="0"/>
              </a:spcAft>
              <a:buNone/>
            </a:pPr>
            <a:r>
              <a:rPr lang="en-US" sz="1400">
                <a:latin typeface="Times New Roman"/>
                <a:ea typeface="Times New Roman"/>
                <a:cs typeface="Times New Roman"/>
                <a:sym typeface="Times New Roman"/>
              </a:rPr>
              <a:t>To write good comments, I would recommend using single-line comments within a function to give quick one-line explanations of your code. We then use multiline comments outside functions and classes to explain what the function and class do. The preceding playground shows a good way to use comments. By using proper documentation,as we did in the preceding screenshot, we can use the documentation feature within Xcode. If we hold down the option key and then click on the function name anywhere in our code, Xcode will display a popup with the description of the function.</a:t>
            </a:r>
            <a:endParaRPr sz="1400">
              <a:latin typeface="Times New Roman"/>
              <a:ea typeface="Times New Roman"/>
              <a:cs typeface="Times New Roman"/>
              <a:sym typeface="Times New Roman"/>
            </a:endParaRPr>
          </a:p>
        </p:txBody>
      </p:sp>
      <p:sp>
        <p:nvSpPr>
          <p:cNvPr id="453" name="Google Shape;453;p68"/>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pic>
        <p:nvPicPr>
          <p:cNvPr id="454" name="Google Shape;454;p68"/>
          <p:cNvPicPr preferRelativeResize="0"/>
          <p:nvPr/>
        </p:nvPicPr>
        <p:blipFill>
          <a:blip r:embed="rId3">
            <a:alphaModFix/>
          </a:blip>
          <a:stretch>
            <a:fillRect/>
          </a:stretch>
        </p:blipFill>
        <p:spPr>
          <a:xfrm>
            <a:off x="3270214" y="2515143"/>
            <a:ext cx="5651550" cy="4121483"/>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69"/>
          <p:cNvSpPr txBox="1"/>
          <p:nvPr>
            <p:ph idx="1" type="body"/>
          </p:nvPr>
        </p:nvSpPr>
        <p:spPr>
          <a:xfrm>
            <a:off x="838200" y="1169250"/>
            <a:ext cx="10515600" cy="5420100"/>
          </a:xfrm>
          <a:prstGeom prst="rect">
            <a:avLst/>
          </a:prstGeom>
        </p:spPr>
        <p:txBody>
          <a:bodyPr anchorCtr="0" anchor="t" bIns="45700" lIns="45700" spcFirstLastPara="1" rIns="45700" wrap="square" tIns="45700">
            <a:noAutofit/>
          </a:bodyPr>
          <a:lstStyle/>
          <a:p>
            <a:pPr indent="0" lvl="0" marL="0" rtl="0" algn="l">
              <a:spcBef>
                <a:spcPts val="1000"/>
              </a:spcBef>
              <a:spcAft>
                <a:spcPts val="0"/>
              </a:spcAft>
              <a:buNone/>
            </a:pPr>
            <a:r>
              <a:rPr lang="en-US" sz="1900">
                <a:latin typeface="Times New Roman"/>
                <a:ea typeface="Times New Roman"/>
                <a:cs typeface="Times New Roman"/>
                <a:sym typeface="Times New Roman"/>
              </a:rPr>
              <a:t>We can see that the documentation contains five fields. These fields are as follows:</a:t>
            </a:r>
            <a:endParaRPr sz="1900">
              <a:latin typeface="Times New Roman"/>
              <a:ea typeface="Times New Roman"/>
              <a:cs typeface="Times New Roman"/>
              <a:sym typeface="Times New Roman"/>
            </a:endParaRPr>
          </a:p>
          <a:p>
            <a:pPr indent="0" lvl="0" marL="0" rtl="0" algn="l">
              <a:spcBef>
                <a:spcPts val="1000"/>
              </a:spcBef>
              <a:spcAft>
                <a:spcPts val="0"/>
              </a:spcAft>
              <a:buNone/>
            </a:pPr>
            <a:r>
              <a:t/>
            </a:r>
            <a:endParaRPr sz="1900">
              <a:latin typeface="Times New Roman"/>
              <a:ea typeface="Times New Roman"/>
              <a:cs typeface="Times New Roman"/>
              <a:sym typeface="Times New Roman"/>
            </a:endParaRPr>
          </a:p>
          <a:p>
            <a:pPr indent="0" lvl="0" marL="0" rtl="0" algn="l">
              <a:spcBef>
                <a:spcPts val="1000"/>
              </a:spcBef>
              <a:spcAft>
                <a:spcPts val="0"/>
              </a:spcAft>
              <a:buNone/>
            </a:pPr>
            <a:r>
              <a:rPr b="1" lang="en-US" sz="1900">
                <a:latin typeface="Times New Roman"/>
                <a:ea typeface="Times New Roman"/>
                <a:cs typeface="Times New Roman"/>
                <a:sym typeface="Times New Roman"/>
              </a:rPr>
              <a:t>Declaration</a:t>
            </a:r>
            <a:r>
              <a:rPr lang="en-US" sz="1900">
                <a:latin typeface="Times New Roman"/>
                <a:ea typeface="Times New Roman"/>
                <a:cs typeface="Times New Roman"/>
                <a:sym typeface="Times New Roman"/>
              </a:rPr>
              <a:t>: This is the function's declaration.</a:t>
            </a:r>
            <a:endParaRPr sz="1900">
              <a:latin typeface="Times New Roman"/>
              <a:ea typeface="Times New Roman"/>
              <a:cs typeface="Times New Roman"/>
              <a:sym typeface="Times New Roman"/>
            </a:endParaRPr>
          </a:p>
          <a:p>
            <a:pPr indent="0" lvl="0" marL="0" rtl="0" algn="l">
              <a:spcBef>
                <a:spcPts val="1000"/>
              </a:spcBef>
              <a:spcAft>
                <a:spcPts val="0"/>
              </a:spcAft>
              <a:buNone/>
            </a:pPr>
            <a:r>
              <a:t/>
            </a:r>
            <a:endParaRPr sz="1900">
              <a:latin typeface="Times New Roman"/>
              <a:ea typeface="Times New Roman"/>
              <a:cs typeface="Times New Roman"/>
              <a:sym typeface="Times New Roman"/>
            </a:endParaRPr>
          </a:p>
          <a:p>
            <a:pPr indent="0" lvl="0" marL="0" rtl="0" algn="l">
              <a:spcBef>
                <a:spcPts val="1000"/>
              </a:spcBef>
              <a:spcAft>
                <a:spcPts val="0"/>
              </a:spcAft>
              <a:buNone/>
            </a:pPr>
            <a:r>
              <a:rPr b="1" lang="en-US" sz="1900">
                <a:latin typeface="Times New Roman"/>
                <a:ea typeface="Times New Roman"/>
                <a:cs typeface="Times New Roman"/>
                <a:sym typeface="Times New Roman"/>
              </a:rPr>
              <a:t>Description</a:t>
            </a:r>
            <a:r>
              <a:rPr lang="en-US" sz="1900">
                <a:latin typeface="Times New Roman"/>
                <a:ea typeface="Times New Roman"/>
                <a:cs typeface="Times New Roman"/>
                <a:sym typeface="Times New Roman"/>
              </a:rPr>
              <a:t>: This is the description of the function as it appears in the comments Parameters. The parameter descriptions are prefixed with the Parameters: tag in the comment section.</a:t>
            </a:r>
            <a:endParaRPr sz="1900">
              <a:latin typeface="Times New Roman"/>
              <a:ea typeface="Times New Roman"/>
              <a:cs typeface="Times New Roman"/>
              <a:sym typeface="Times New Roman"/>
            </a:endParaRPr>
          </a:p>
          <a:p>
            <a:pPr indent="0" lvl="0" marL="0" rtl="0" algn="l">
              <a:spcBef>
                <a:spcPts val="1000"/>
              </a:spcBef>
              <a:spcAft>
                <a:spcPts val="0"/>
              </a:spcAft>
              <a:buNone/>
            </a:pPr>
            <a:r>
              <a:t/>
            </a:r>
            <a:endParaRPr sz="1900">
              <a:latin typeface="Times New Roman"/>
              <a:ea typeface="Times New Roman"/>
              <a:cs typeface="Times New Roman"/>
              <a:sym typeface="Times New Roman"/>
            </a:endParaRPr>
          </a:p>
          <a:p>
            <a:pPr indent="0" lvl="0" marL="0" rtl="0" algn="l">
              <a:spcBef>
                <a:spcPts val="1000"/>
              </a:spcBef>
              <a:spcAft>
                <a:spcPts val="0"/>
              </a:spcAft>
              <a:buNone/>
            </a:pPr>
            <a:r>
              <a:rPr b="1" lang="en-US" sz="1900">
                <a:latin typeface="Times New Roman"/>
                <a:ea typeface="Times New Roman"/>
                <a:cs typeface="Times New Roman"/>
                <a:sym typeface="Times New Roman"/>
              </a:rPr>
              <a:t>Throws</a:t>
            </a:r>
            <a:r>
              <a:rPr lang="en-US" sz="1900">
                <a:latin typeface="Times New Roman"/>
                <a:ea typeface="Times New Roman"/>
                <a:cs typeface="Times New Roman"/>
                <a:sym typeface="Times New Roman"/>
              </a:rPr>
              <a:t>: The throws description is prefixed with the Throws tag and describes what errors are thrown by the methods.</a:t>
            </a:r>
            <a:endParaRPr sz="1900">
              <a:latin typeface="Times New Roman"/>
              <a:ea typeface="Times New Roman"/>
              <a:cs typeface="Times New Roman"/>
              <a:sym typeface="Times New Roman"/>
            </a:endParaRPr>
          </a:p>
          <a:p>
            <a:pPr indent="0" lvl="0" marL="0" rtl="0" algn="l">
              <a:spcBef>
                <a:spcPts val="1000"/>
              </a:spcBef>
              <a:spcAft>
                <a:spcPts val="0"/>
              </a:spcAft>
              <a:buNone/>
            </a:pPr>
            <a:r>
              <a:t/>
            </a:r>
            <a:endParaRPr sz="1900">
              <a:latin typeface="Times New Roman"/>
              <a:ea typeface="Times New Roman"/>
              <a:cs typeface="Times New Roman"/>
              <a:sym typeface="Times New Roman"/>
            </a:endParaRPr>
          </a:p>
          <a:p>
            <a:pPr indent="0" lvl="0" marL="0" rtl="0" algn="l">
              <a:spcBef>
                <a:spcPts val="1000"/>
              </a:spcBef>
              <a:spcAft>
                <a:spcPts val="0"/>
              </a:spcAft>
              <a:buNone/>
            </a:pPr>
            <a:r>
              <a:rPr b="1" lang="en-US" sz="1900">
                <a:latin typeface="Times New Roman"/>
                <a:ea typeface="Times New Roman"/>
                <a:cs typeface="Times New Roman"/>
                <a:sym typeface="Times New Roman"/>
              </a:rPr>
              <a:t>Returns:</a:t>
            </a:r>
            <a:r>
              <a:rPr lang="en-US" sz="1900">
                <a:latin typeface="Times New Roman"/>
                <a:ea typeface="Times New Roman"/>
                <a:cs typeface="Times New Roman"/>
                <a:sym typeface="Times New Roman"/>
              </a:rPr>
              <a:t> The return description is prefixed with the Returns: tag in the</a:t>
            </a:r>
            <a:endParaRPr sz="1900">
              <a:latin typeface="Times New Roman"/>
              <a:ea typeface="Times New Roman"/>
              <a:cs typeface="Times New Roman"/>
              <a:sym typeface="Times New Roman"/>
            </a:endParaRPr>
          </a:p>
          <a:p>
            <a:pPr indent="0" lvl="0" marL="0" rtl="0" algn="l">
              <a:spcBef>
                <a:spcPts val="1000"/>
              </a:spcBef>
              <a:spcAft>
                <a:spcPts val="0"/>
              </a:spcAft>
              <a:buNone/>
            </a:pPr>
            <a:r>
              <a:rPr lang="en-US" sz="1900">
                <a:latin typeface="Times New Roman"/>
                <a:ea typeface="Times New Roman"/>
                <a:cs typeface="Times New Roman"/>
                <a:sym typeface="Times New Roman"/>
              </a:rPr>
              <a:t>comment section.</a:t>
            </a:r>
            <a:endParaRPr sz="1900">
              <a:latin typeface="Times New Roman"/>
              <a:ea typeface="Times New Roman"/>
              <a:cs typeface="Times New Roman"/>
              <a:sym typeface="Times New Roman"/>
            </a:endParaRPr>
          </a:p>
          <a:p>
            <a:pPr indent="0" lvl="0" marL="0" rtl="0" algn="l">
              <a:spcBef>
                <a:spcPts val="1000"/>
              </a:spcBef>
              <a:spcAft>
                <a:spcPts val="0"/>
              </a:spcAft>
              <a:buNone/>
            </a:pPr>
            <a:r>
              <a:t/>
            </a:r>
            <a:endParaRPr sz="1900">
              <a:latin typeface="Times New Roman"/>
              <a:ea typeface="Times New Roman"/>
              <a:cs typeface="Times New Roman"/>
              <a:sym typeface="Times New Roman"/>
            </a:endParaRPr>
          </a:p>
          <a:p>
            <a:pPr indent="0" lvl="0" marL="0" rtl="0" algn="l">
              <a:spcBef>
                <a:spcPts val="1000"/>
              </a:spcBef>
              <a:spcAft>
                <a:spcPts val="0"/>
              </a:spcAft>
              <a:buNone/>
            </a:pPr>
            <a:r>
              <a:rPr b="1" lang="en-US" sz="1900">
                <a:latin typeface="Times New Roman"/>
                <a:ea typeface="Times New Roman"/>
                <a:cs typeface="Times New Roman"/>
                <a:sym typeface="Times New Roman"/>
              </a:rPr>
              <a:t>Declared In:</a:t>
            </a:r>
            <a:r>
              <a:rPr lang="en-US" sz="1900">
                <a:latin typeface="Times New Roman"/>
                <a:ea typeface="Times New Roman"/>
                <a:cs typeface="Times New Roman"/>
                <a:sym typeface="Times New Roman"/>
              </a:rPr>
              <a:t> This is the file that the function is declared in so that we can easily find it.</a:t>
            </a:r>
            <a:endParaRPr sz="1900">
              <a:latin typeface="Times New Roman"/>
              <a:ea typeface="Times New Roman"/>
              <a:cs typeface="Times New Roman"/>
              <a:sym typeface="Times New Roman"/>
            </a:endParaRPr>
          </a:p>
          <a:p>
            <a:pPr indent="0" lvl="0" marL="0" rtl="0" algn="l">
              <a:spcBef>
                <a:spcPts val="1000"/>
              </a:spcBef>
              <a:spcAft>
                <a:spcPts val="0"/>
              </a:spcAft>
              <a:buNone/>
            </a:pPr>
            <a:r>
              <a:t/>
            </a:r>
            <a:endParaRPr sz="1900">
              <a:latin typeface="Times New Roman"/>
              <a:ea typeface="Times New Roman"/>
              <a:cs typeface="Times New Roman"/>
              <a:sym typeface="Times New Roman"/>
            </a:endParaRPr>
          </a:p>
        </p:txBody>
      </p:sp>
      <p:sp>
        <p:nvSpPr>
          <p:cNvPr id="460" name="Google Shape;460;p69"/>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829050" y="1010925"/>
            <a:ext cx="10533900" cy="708000"/>
          </a:xfrm>
          <a:prstGeom prst="rect">
            <a:avLst/>
          </a:prstGeom>
          <a:noFill/>
          <a:ln>
            <a:noFill/>
          </a:ln>
        </p:spPr>
        <p:txBody>
          <a:bodyPr anchorCtr="0" anchor="ctr" bIns="45700" lIns="45700" spcFirstLastPara="1" rIns="45700" wrap="square" tIns="45700">
            <a:noAutofit/>
          </a:bodyPr>
          <a:lstStyle/>
          <a:p>
            <a:pPr indent="0" lvl="0" marL="0" rtl="0" algn="ctr">
              <a:lnSpc>
                <a:spcPct val="90000"/>
              </a:lnSpc>
              <a:spcBef>
                <a:spcPts val="0"/>
              </a:spcBef>
              <a:spcAft>
                <a:spcPts val="0"/>
              </a:spcAft>
              <a:buClr>
                <a:srgbClr val="000000"/>
              </a:buClr>
              <a:buSzPts val="1392"/>
              <a:buFont typeface="Times New Roman"/>
              <a:buNone/>
            </a:pPr>
            <a:br>
              <a:rPr lang="en-US" sz="1392">
                <a:latin typeface="Times New Roman"/>
                <a:ea typeface="Times New Roman"/>
                <a:cs typeface="Times New Roman"/>
                <a:sym typeface="Times New Roman"/>
              </a:rPr>
            </a:br>
            <a:endParaRPr sz="1392">
              <a:latin typeface="Times New Roman"/>
              <a:ea typeface="Times New Roman"/>
              <a:cs typeface="Times New Roman"/>
              <a:sym typeface="Times New Roman"/>
            </a:endParaRPr>
          </a:p>
          <a:p>
            <a:pPr indent="0" lvl="0" marL="0" rtl="0" algn="ctr">
              <a:lnSpc>
                <a:spcPct val="90000"/>
              </a:lnSpc>
              <a:spcBef>
                <a:spcPts val="0"/>
              </a:spcBef>
              <a:spcAft>
                <a:spcPts val="0"/>
              </a:spcAft>
              <a:buClr>
                <a:srgbClr val="000000"/>
              </a:buClr>
              <a:buSzPts val="1392"/>
              <a:buFont typeface="Times New Roman"/>
              <a:buNone/>
            </a:pPr>
            <a:r>
              <a:t/>
            </a:r>
            <a:endParaRPr b="1" sz="3000">
              <a:latin typeface="Times New Roman"/>
              <a:ea typeface="Times New Roman"/>
              <a:cs typeface="Times New Roman"/>
              <a:sym typeface="Times New Roman"/>
            </a:endParaRPr>
          </a:p>
          <a:p>
            <a:pPr indent="0" lvl="0" marL="0" rtl="0" algn="ctr">
              <a:lnSpc>
                <a:spcPct val="90000"/>
              </a:lnSpc>
              <a:spcBef>
                <a:spcPts val="0"/>
              </a:spcBef>
              <a:spcAft>
                <a:spcPts val="0"/>
              </a:spcAft>
              <a:buClr>
                <a:srgbClr val="000000"/>
              </a:buClr>
              <a:buSzPts val="1392"/>
              <a:buFont typeface="Times New Roman"/>
              <a:buNone/>
            </a:pPr>
            <a:r>
              <a:rPr b="1" lang="en-US" sz="3000">
                <a:latin typeface="Times New Roman"/>
                <a:ea typeface="Times New Roman"/>
                <a:cs typeface="Times New Roman"/>
                <a:sym typeface="Times New Roman"/>
              </a:rPr>
              <a:t>Introduction to iOS</a:t>
            </a:r>
            <a:br>
              <a:rPr b="1" lang="en-US"/>
            </a:br>
            <a:endParaRPr/>
          </a:p>
        </p:txBody>
      </p:sp>
      <p:sp>
        <p:nvSpPr>
          <p:cNvPr id="88" name="Google Shape;88;p16"/>
          <p:cNvSpPr txBox="1"/>
          <p:nvPr>
            <p:ph idx="1" type="body"/>
          </p:nvPr>
        </p:nvSpPr>
        <p:spPr>
          <a:xfrm>
            <a:off x="583799" y="1892437"/>
            <a:ext cx="11024400" cy="47628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1200"/>
              </a:spcBef>
              <a:spcAft>
                <a:spcPts val="0"/>
              </a:spcAft>
              <a:buNone/>
            </a:pPr>
            <a:r>
              <a:rPr b="1" lang="en-US" sz="2000">
                <a:solidFill>
                  <a:schemeClr val="dk1"/>
                </a:solidFill>
                <a:latin typeface="Times New Roman"/>
                <a:ea typeface="Times New Roman"/>
                <a:cs typeface="Times New Roman"/>
                <a:sym typeface="Times New Roman"/>
              </a:rPr>
              <a:t>What is iOS?</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t/>
            </a:r>
            <a:endParaRPr b="1" sz="2000">
              <a:solidFill>
                <a:schemeClr val="dk1"/>
              </a:solidFill>
              <a:latin typeface="Times New Roman"/>
              <a:ea typeface="Times New Roman"/>
              <a:cs typeface="Times New Roman"/>
              <a:sym typeface="Times New Roman"/>
            </a:endParaRPr>
          </a:p>
          <a:p>
            <a:pPr indent="-355600" lvl="0" marL="457200" rtl="0" algn="l">
              <a:lnSpc>
                <a:spcPct val="100000"/>
              </a:lnSpc>
              <a:spcBef>
                <a:spcPts val="600"/>
              </a:spcBef>
              <a:spcAft>
                <a:spcPts val="0"/>
              </a:spcAft>
              <a:buSzPts val="2000"/>
              <a:buFont typeface="Times New Roman"/>
              <a:buChar char="•"/>
            </a:pPr>
            <a:r>
              <a:rPr lang="en-US" sz="2000">
                <a:latin typeface="Times New Roman"/>
                <a:ea typeface="Times New Roman"/>
                <a:cs typeface="Times New Roman"/>
                <a:sym typeface="Times New Roman"/>
              </a:rPr>
              <a:t> iOS (known as iPhone OS) is </a:t>
            </a:r>
            <a:r>
              <a:rPr b="1" lang="en-US" sz="2000">
                <a:latin typeface="Times New Roman"/>
                <a:ea typeface="Times New Roman"/>
                <a:cs typeface="Times New Roman"/>
                <a:sym typeface="Times New Roman"/>
              </a:rPr>
              <a:t>Apple's mobile operating system</a:t>
            </a:r>
            <a:r>
              <a:rPr lang="en-US"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2000">
              <a:latin typeface="Times New Roman"/>
              <a:ea typeface="Times New Roman"/>
              <a:cs typeface="Times New Roman"/>
              <a:sym typeface="Times New Roman"/>
            </a:endParaRPr>
          </a:p>
          <a:p>
            <a:pPr indent="-355600" lvl="0" marL="457200" rtl="0" algn="l">
              <a:lnSpc>
                <a:spcPct val="10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 The operating system was unveiled with the iPhone on </a:t>
            </a:r>
            <a:r>
              <a:rPr b="1" lang="en-US" sz="2000">
                <a:latin typeface="Times New Roman"/>
                <a:ea typeface="Times New Roman"/>
                <a:cs typeface="Times New Roman"/>
                <a:sym typeface="Times New Roman"/>
              </a:rPr>
              <a:t>January 9, 2007</a:t>
            </a:r>
            <a:r>
              <a:rPr lang="en-US" sz="2000">
                <a:latin typeface="Times New Roman"/>
                <a:ea typeface="Times New Roman"/>
                <a:cs typeface="Times New Roman"/>
                <a:sym typeface="Times New Roman"/>
              </a:rPr>
              <a:t>, and released in June of that year</a:t>
            </a:r>
            <a:endParaRPr sz="20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2000">
              <a:latin typeface="Times New Roman"/>
              <a:ea typeface="Times New Roman"/>
              <a:cs typeface="Times New Roman"/>
              <a:sym typeface="Times New Roman"/>
            </a:endParaRPr>
          </a:p>
          <a:p>
            <a:pPr indent="-355600" lvl="0" marL="457200" rtl="0" algn="l">
              <a:lnSpc>
                <a:spcPct val="10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 Originally developed for the iPhone, it has since been extended to support other Apple devices such as the iPod Touch, iPad and Apple TV.</a:t>
            </a:r>
            <a:endParaRPr sz="2000">
              <a:latin typeface="Times New Roman"/>
              <a:ea typeface="Times New Roman"/>
              <a:cs typeface="Times New Roman"/>
              <a:sym typeface="Times New Roman"/>
            </a:endParaRPr>
          </a:p>
          <a:p>
            <a:pPr indent="0" lvl="0" marL="914400" rtl="0" algn="l">
              <a:lnSpc>
                <a:spcPct val="100000"/>
              </a:lnSpc>
              <a:spcBef>
                <a:spcPts val="0"/>
              </a:spcBef>
              <a:spcAft>
                <a:spcPts val="0"/>
              </a:spcAft>
              <a:buNone/>
            </a:pPr>
            <a:r>
              <a:t/>
            </a:r>
            <a:endParaRPr sz="2000">
              <a:latin typeface="Times New Roman"/>
              <a:ea typeface="Times New Roman"/>
              <a:cs typeface="Times New Roman"/>
              <a:sym typeface="Times New Roman"/>
            </a:endParaRPr>
          </a:p>
          <a:p>
            <a:pPr indent="-355600" lvl="0" marL="457200" rtl="0" algn="l">
              <a:lnSpc>
                <a:spcPct val="10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To develop Apps for iOS Apple provides Objective-C &amp; Swift programming Language for Developers</a:t>
            </a:r>
            <a:endParaRPr sz="2000">
              <a:solidFill>
                <a:schemeClr val="dk1"/>
              </a:solidFill>
              <a:latin typeface="Times New Roman"/>
              <a:ea typeface="Times New Roman"/>
              <a:cs typeface="Times New Roman"/>
              <a:sym typeface="Times New Roman"/>
            </a:endParaRPr>
          </a:p>
          <a:p>
            <a:pPr indent="0" lvl="0" marL="914400" rtl="0" algn="just">
              <a:lnSpc>
                <a:spcPct val="100000"/>
              </a:lnSpc>
              <a:spcBef>
                <a:spcPts val="630"/>
              </a:spcBef>
              <a:spcAft>
                <a:spcPts val="0"/>
              </a:spcAft>
              <a:buNone/>
            </a:pPr>
            <a:r>
              <a:t/>
            </a:r>
            <a:endParaRPr b="1" sz="2000">
              <a:solidFill>
                <a:schemeClr val="dk1"/>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sz="2000">
              <a:latin typeface="Times New Roman"/>
              <a:ea typeface="Times New Roman"/>
              <a:cs typeface="Times New Roman"/>
              <a:sym typeface="Times New Roman"/>
            </a:endParaRPr>
          </a:p>
        </p:txBody>
      </p:sp>
      <p:sp>
        <p:nvSpPr>
          <p:cNvPr id="89" name="Google Shape;89;p16"/>
          <p:cNvSpPr txBox="1"/>
          <p:nvPr/>
        </p:nvSpPr>
        <p:spPr>
          <a:xfrm>
            <a:off x="564230" y="271683"/>
            <a:ext cx="4909186" cy="459741"/>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t/>
            </a:r>
            <a:endParaRPr sz="2500">
              <a:latin typeface="Times New Roman"/>
              <a:ea typeface="Times New Roman"/>
              <a:cs typeface="Times New Roman"/>
              <a:sym typeface="Times New Roman"/>
            </a:endParaRPr>
          </a:p>
        </p:txBody>
      </p:sp>
      <p:sp>
        <p:nvSpPr>
          <p:cNvPr id="90" name="Google Shape;90;p16"/>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70"/>
          <p:cNvSpPr txBox="1"/>
          <p:nvPr>
            <p:ph idx="1" type="body"/>
          </p:nvPr>
        </p:nvSpPr>
        <p:spPr>
          <a:xfrm>
            <a:off x="838200" y="1303250"/>
            <a:ext cx="10515600" cy="5194800"/>
          </a:xfrm>
          <a:prstGeom prst="rect">
            <a:avLst/>
          </a:prstGeom>
        </p:spPr>
        <p:txBody>
          <a:bodyPr anchorCtr="0" anchor="t" bIns="45700" lIns="45700" spcFirstLastPara="1" rIns="45700" wrap="square" tIns="45700">
            <a:noAutofit/>
          </a:bodyPr>
          <a:lstStyle/>
          <a:p>
            <a:pPr indent="0" lvl="0" marL="0" rtl="0" algn="l">
              <a:spcBef>
                <a:spcPts val="1000"/>
              </a:spcBef>
              <a:spcAft>
                <a:spcPts val="0"/>
              </a:spcAft>
              <a:buNone/>
            </a:pPr>
            <a:r>
              <a:rPr b="1" lang="en-US" sz="2500">
                <a:latin typeface="Times New Roman"/>
                <a:ea typeface="Times New Roman"/>
                <a:cs typeface="Times New Roman"/>
                <a:sym typeface="Times New Roman"/>
              </a:rPr>
              <a:t>2. Semicolons</a:t>
            </a:r>
            <a:endParaRPr b="1" sz="2500">
              <a:latin typeface="Times New Roman"/>
              <a:ea typeface="Times New Roman"/>
              <a:cs typeface="Times New Roman"/>
              <a:sym typeface="Times New Roman"/>
            </a:endParaRPr>
          </a:p>
          <a:p>
            <a:pPr indent="0" lvl="0" marL="0" rtl="0" algn="just">
              <a:spcBef>
                <a:spcPts val="1000"/>
              </a:spcBef>
              <a:spcAft>
                <a:spcPts val="0"/>
              </a:spcAft>
              <a:buNone/>
            </a:pPr>
            <a:r>
              <a:rPr lang="en-US" sz="2000">
                <a:latin typeface="Times New Roman"/>
                <a:ea typeface="Times New Roman"/>
                <a:cs typeface="Times New Roman"/>
                <a:sym typeface="Times New Roman"/>
              </a:rPr>
              <a:t>You may have noticed, from the code samples so far, that we are not using semicolons at the end of lines. The semicolons are optional in Swift; therefore, both lines in the following playground are valid in Swift:</a:t>
            </a:r>
            <a:endParaRPr sz="2000">
              <a:latin typeface="Times New Roman"/>
              <a:ea typeface="Times New Roman"/>
              <a:cs typeface="Times New Roman"/>
              <a:sym typeface="Times New Roman"/>
            </a:endParaRPr>
          </a:p>
          <a:p>
            <a:pPr indent="0" lvl="0" marL="0" rtl="0" algn="just">
              <a:spcBef>
                <a:spcPts val="1000"/>
              </a:spcBef>
              <a:spcAft>
                <a:spcPts val="0"/>
              </a:spcAft>
              <a:buNone/>
            </a:pPr>
            <a:r>
              <a:t/>
            </a:r>
            <a:endParaRPr sz="2000">
              <a:latin typeface="Times New Roman"/>
              <a:ea typeface="Times New Roman"/>
              <a:cs typeface="Times New Roman"/>
              <a:sym typeface="Times New Roman"/>
            </a:endParaRPr>
          </a:p>
        </p:txBody>
      </p:sp>
      <p:pic>
        <p:nvPicPr>
          <p:cNvPr id="466" name="Google Shape;466;p70"/>
          <p:cNvPicPr preferRelativeResize="0"/>
          <p:nvPr/>
        </p:nvPicPr>
        <p:blipFill>
          <a:blip r:embed="rId3">
            <a:alphaModFix/>
          </a:blip>
          <a:stretch>
            <a:fillRect/>
          </a:stretch>
        </p:blipFill>
        <p:spPr>
          <a:xfrm>
            <a:off x="2248775" y="3070775"/>
            <a:ext cx="7694475" cy="3427275"/>
          </a:xfrm>
          <a:prstGeom prst="rect">
            <a:avLst/>
          </a:prstGeom>
          <a:noFill/>
          <a:ln>
            <a:noFill/>
          </a:ln>
        </p:spPr>
      </p:pic>
      <p:sp>
        <p:nvSpPr>
          <p:cNvPr id="467" name="Google Shape;467;p70"/>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71"/>
          <p:cNvSpPr txBox="1"/>
          <p:nvPr>
            <p:ph idx="1" type="body"/>
          </p:nvPr>
        </p:nvSpPr>
        <p:spPr>
          <a:xfrm>
            <a:off x="838200" y="1437225"/>
            <a:ext cx="10515600" cy="4739700"/>
          </a:xfrm>
          <a:prstGeom prst="rect">
            <a:avLst/>
          </a:prstGeom>
        </p:spPr>
        <p:txBody>
          <a:bodyPr anchorCtr="0" anchor="t" bIns="45700" lIns="45700" spcFirstLastPara="1" rIns="45700" wrap="square" tIns="45700">
            <a:noAutofit/>
          </a:bodyPr>
          <a:lstStyle/>
          <a:p>
            <a:pPr indent="0" lvl="0" marL="0" rtl="0" algn="just">
              <a:spcBef>
                <a:spcPts val="1000"/>
              </a:spcBef>
              <a:spcAft>
                <a:spcPts val="0"/>
              </a:spcAft>
              <a:buNone/>
            </a:pPr>
            <a:r>
              <a:rPr lang="en-US" sz="2000">
                <a:latin typeface="Times New Roman"/>
                <a:ea typeface="Times New Roman"/>
                <a:cs typeface="Times New Roman"/>
                <a:sym typeface="Times New Roman"/>
              </a:rPr>
              <a:t>For style purposes, it is strongly recommended that you do not use semicolons in your Swift code. If you are really set on using semicolons, be consistent and use them on every line of code; however, there is no warning if you forget them.</a:t>
            </a:r>
            <a:endParaRPr sz="2000">
              <a:latin typeface="Times New Roman"/>
              <a:ea typeface="Times New Roman"/>
              <a:cs typeface="Times New Roman"/>
              <a:sym typeface="Times New Roman"/>
            </a:endParaRPr>
          </a:p>
          <a:p>
            <a:pPr indent="0" lvl="0" marL="0" rtl="0" algn="just">
              <a:spcBef>
                <a:spcPts val="1000"/>
              </a:spcBef>
              <a:spcAft>
                <a:spcPts val="0"/>
              </a:spcAft>
              <a:buNone/>
            </a:pPr>
            <a:r>
              <a:t/>
            </a:r>
            <a:endParaRPr sz="2000">
              <a:latin typeface="Times New Roman"/>
              <a:ea typeface="Times New Roman"/>
              <a:cs typeface="Times New Roman"/>
              <a:sym typeface="Times New Roman"/>
            </a:endParaRPr>
          </a:p>
          <a:p>
            <a:pPr indent="0" lvl="0" marL="0" rtl="0" algn="just">
              <a:spcBef>
                <a:spcPts val="1000"/>
              </a:spcBef>
              <a:spcAft>
                <a:spcPts val="0"/>
              </a:spcAft>
              <a:buNone/>
            </a:pPr>
            <a:r>
              <a:rPr lang="en-US" sz="2000">
                <a:latin typeface="Times New Roman"/>
                <a:ea typeface="Times New Roman"/>
                <a:cs typeface="Times New Roman"/>
                <a:sym typeface="Times New Roman"/>
              </a:rPr>
              <a:t>NOTE: I will stress this again: it is recommended that you do not use semicolons</a:t>
            </a:r>
            <a:endParaRPr sz="2000">
              <a:latin typeface="Times New Roman"/>
              <a:ea typeface="Times New Roman"/>
              <a:cs typeface="Times New Roman"/>
              <a:sym typeface="Times New Roman"/>
            </a:endParaRPr>
          </a:p>
          <a:p>
            <a:pPr indent="0" lvl="0" marL="0" rtl="0" algn="just">
              <a:spcBef>
                <a:spcPts val="1000"/>
              </a:spcBef>
              <a:spcAft>
                <a:spcPts val="0"/>
              </a:spcAft>
              <a:buNone/>
            </a:pPr>
            <a:r>
              <a:rPr lang="en-US" sz="2000">
                <a:latin typeface="Times New Roman"/>
                <a:ea typeface="Times New Roman"/>
                <a:cs typeface="Times New Roman"/>
                <a:sym typeface="Times New Roman"/>
              </a:rPr>
              <a:t>in Swift.</a:t>
            </a:r>
            <a:endParaRPr sz="2000">
              <a:latin typeface="Times New Roman"/>
              <a:ea typeface="Times New Roman"/>
              <a:cs typeface="Times New Roman"/>
              <a:sym typeface="Times New Roman"/>
            </a:endParaRPr>
          </a:p>
          <a:p>
            <a:pPr indent="0" lvl="0" marL="0" rtl="0" algn="just">
              <a:spcBef>
                <a:spcPts val="1000"/>
              </a:spcBef>
              <a:spcAft>
                <a:spcPts val="0"/>
              </a:spcAft>
              <a:buNone/>
            </a:pPr>
            <a:r>
              <a:t/>
            </a:r>
            <a:endParaRPr sz="2000">
              <a:latin typeface="Times New Roman"/>
              <a:ea typeface="Times New Roman"/>
              <a:cs typeface="Times New Roman"/>
              <a:sym typeface="Times New Roman"/>
            </a:endParaRPr>
          </a:p>
        </p:txBody>
      </p:sp>
      <p:sp>
        <p:nvSpPr>
          <p:cNvPr id="473" name="Google Shape;473;p71"/>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72"/>
          <p:cNvSpPr txBox="1"/>
          <p:nvPr>
            <p:ph idx="1" type="body"/>
          </p:nvPr>
        </p:nvSpPr>
        <p:spPr>
          <a:xfrm>
            <a:off x="838200" y="1020228"/>
            <a:ext cx="10515600" cy="1707900"/>
          </a:xfrm>
          <a:prstGeom prst="rect">
            <a:avLst/>
          </a:prstGeom>
        </p:spPr>
        <p:txBody>
          <a:bodyPr anchorCtr="0" anchor="t" bIns="45700" lIns="45700" spcFirstLastPara="1" rIns="45700" wrap="square" tIns="45700">
            <a:noAutofit/>
          </a:bodyPr>
          <a:lstStyle/>
          <a:p>
            <a:pPr indent="0" lvl="0" marL="0" rtl="0" algn="just">
              <a:spcBef>
                <a:spcPts val="1000"/>
              </a:spcBef>
              <a:spcAft>
                <a:spcPts val="0"/>
              </a:spcAft>
              <a:buNone/>
            </a:pPr>
            <a:r>
              <a:rPr b="1" lang="en-US" sz="2500">
                <a:latin typeface="Times New Roman"/>
                <a:ea typeface="Times New Roman"/>
                <a:cs typeface="Times New Roman"/>
                <a:sym typeface="Times New Roman"/>
              </a:rPr>
              <a:t>3. Parentheses:</a:t>
            </a:r>
            <a:endParaRPr b="1" sz="2500">
              <a:latin typeface="Times New Roman"/>
              <a:ea typeface="Times New Roman"/>
              <a:cs typeface="Times New Roman"/>
              <a:sym typeface="Times New Roman"/>
            </a:endParaRPr>
          </a:p>
          <a:p>
            <a:pPr indent="0" lvl="0" marL="0" rtl="0" algn="just">
              <a:spcBef>
                <a:spcPts val="1000"/>
              </a:spcBef>
              <a:spcAft>
                <a:spcPts val="0"/>
              </a:spcAft>
              <a:buNone/>
            </a:pPr>
            <a:r>
              <a:rPr lang="en-US" sz="1500">
                <a:latin typeface="Times New Roman"/>
                <a:ea typeface="Times New Roman"/>
                <a:cs typeface="Times New Roman"/>
                <a:sym typeface="Times New Roman"/>
              </a:rPr>
              <a:t>In Swift, parentheses around conditional statements are optional; for example, both if statements in the following playground are valid:</a:t>
            </a:r>
            <a:endParaRPr sz="1500">
              <a:latin typeface="Times New Roman"/>
              <a:ea typeface="Times New Roman"/>
              <a:cs typeface="Times New Roman"/>
              <a:sym typeface="Times New Roman"/>
            </a:endParaRPr>
          </a:p>
          <a:p>
            <a:pPr indent="0" lvl="0" marL="0" rtl="0" algn="just">
              <a:spcBef>
                <a:spcPts val="1000"/>
              </a:spcBef>
              <a:spcAft>
                <a:spcPts val="0"/>
              </a:spcAft>
              <a:buNone/>
            </a:pPr>
            <a:r>
              <a:rPr lang="en-US" sz="1500">
                <a:latin typeface="Times New Roman"/>
                <a:ea typeface="Times New Roman"/>
                <a:cs typeface="Times New Roman"/>
                <a:sym typeface="Times New Roman"/>
              </a:rPr>
              <a:t>For style purposes, it is recommended that you do not include parentheses in your code unless you have multiple conditional statements on the same line. For readability purposes, it is good practice to put parentheses around the individual conditional statements that are on the same line.</a:t>
            </a:r>
            <a:endParaRPr sz="1500">
              <a:latin typeface="Times New Roman"/>
              <a:ea typeface="Times New Roman"/>
              <a:cs typeface="Times New Roman"/>
              <a:sym typeface="Times New Roman"/>
            </a:endParaRPr>
          </a:p>
          <a:p>
            <a:pPr indent="0" lvl="0" marL="0" rtl="0" algn="just">
              <a:spcBef>
                <a:spcPts val="1000"/>
              </a:spcBef>
              <a:spcAft>
                <a:spcPts val="0"/>
              </a:spcAft>
              <a:buNone/>
            </a:pPr>
            <a:r>
              <a:t/>
            </a:r>
            <a:endParaRPr sz="1500">
              <a:latin typeface="Times New Roman"/>
              <a:ea typeface="Times New Roman"/>
              <a:cs typeface="Times New Roman"/>
              <a:sym typeface="Times New Roman"/>
            </a:endParaRPr>
          </a:p>
        </p:txBody>
      </p:sp>
      <p:pic>
        <p:nvPicPr>
          <p:cNvPr id="479" name="Google Shape;479;p72"/>
          <p:cNvPicPr preferRelativeResize="0"/>
          <p:nvPr/>
        </p:nvPicPr>
        <p:blipFill>
          <a:blip r:embed="rId3">
            <a:alphaModFix/>
          </a:blip>
          <a:stretch>
            <a:fillRect/>
          </a:stretch>
        </p:blipFill>
        <p:spPr>
          <a:xfrm>
            <a:off x="2832900" y="2728128"/>
            <a:ext cx="6526189" cy="3825072"/>
          </a:xfrm>
          <a:prstGeom prst="rect">
            <a:avLst/>
          </a:prstGeom>
          <a:noFill/>
          <a:ln>
            <a:noFill/>
          </a:ln>
        </p:spPr>
      </p:pic>
      <p:sp>
        <p:nvSpPr>
          <p:cNvPr id="480" name="Google Shape;480;p72"/>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73"/>
          <p:cNvSpPr txBox="1"/>
          <p:nvPr>
            <p:ph idx="1" type="body"/>
          </p:nvPr>
        </p:nvSpPr>
        <p:spPr>
          <a:xfrm>
            <a:off x="838200" y="1200300"/>
            <a:ext cx="10515600" cy="1637700"/>
          </a:xfrm>
          <a:prstGeom prst="rect">
            <a:avLst/>
          </a:prstGeom>
        </p:spPr>
        <p:txBody>
          <a:bodyPr anchorCtr="0" anchor="t" bIns="45700" lIns="45700" spcFirstLastPara="1" rIns="45700" wrap="square" tIns="45700">
            <a:noAutofit/>
          </a:bodyPr>
          <a:lstStyle/>
          <a:p>
            <a:pPr indent="0" lvl="0" marL="0" rtl="0" algn="l">
              <a:spcBef>
                <a:spcPts val="1000"/>
              </a:spcBef>
              <a:spcAft>
                <a:spcPts val="0"/>
              </a:spcAft>
              <a:buNone/>
            </a:pPr>
            <a:r>
              <a:rPr b="1" lang="en-US" sz="2500">
                <a:latin typeface="Times New Roman"/>
                <a:ea typeface="Times New Roman"/>
                <a:cs typeface="Times New Roman"/>
                <a:sym typeface="Times New Roman"/>
              </a:rPr>
              <a:t>4. Curly brackets</a:t>
            </a:r>
            <a:endParaRPr b="1" sz="2500">
              <a:latin typeface="Times New Roman"/>
              <a:ea typeface="Times New Roman"/>
              <a:cs typeface="Times New Roman"/>
              <a:sym typeface="Times New Roman"/>
            </a:endParaRPr>
          </a:p>
          <a:p>
            <a:pPr indent="0" lvl="0" marL="0" rtl="0" algn="l">
              <a:spcBef>
                <a:spcPts val="1000"/>
              </a:spcBef>
              <a:spcAft>
                <a:spcPts val="0"/>
              </a:spcAft>
              <a:buNone/>
            </a:pPr>
            <a:r>
              <a:rPr lang="en-US" sz="1400">
                <a:latin typeface="Times New Roman"/>
                <a:ea typeface="Times New Roman"/>
                <a:cs typeface="Times New Roman"/>
                <a:sym typeface="Times New Roman"/>
              </a:rPr>
              <a:t>In Swift, unlike most other languages, the curly bracket is required after conditional or loop statements. This is one of the safety features that is built into Swift. Arguably, there have been numerous security bugs that may have been prevented if the developer had used curly brackets. These bugs could have also been prevented by other means, such as unit testing and code reviews, but requiring developers to use curly brackets, in my opinion, is a good security standard. </a:t>
            </a:r>
            <a:endParaRPr sz="1400">
              <a:latin typeface="Times New Roman"/>
              <a:ea typeface="Times New Roman"/>
              <a:cs typeface="Times New Roman"/>
              <a:sym typeface="Times New Roman"/>
            </a:endParaRPr>
          </a:p>
          <a:p>
            <a:pPr indent="0" lvl="0" marL="0" rtl="0" algn="l">
              <a:spcBef>
                <a:spcPts val="1000"/>
              </a:spcBef>
              <a:spcAft>
                <a:spcPts val="0"/>
              </a:spcAft>
              <a:buNone/>
            </a:pPr>
            <a:r>
              <a:rPr lang="en-US" sz="1400">
                <a:latin typeface="Times New Roman"/>
                <a:ea typeface="Times New Roman"/>
                <a:cs typeface="Times New Roman"/>
                <a:sym typeface="Times New Roman"/>
              </a:rPr>
              <a:t>The following playground shows you the error you get if you forget to include curly brackets:</a:t>
            </a:r>
            <a:endParaRPr sz="1400">
              <a:latin typeface="Times New Roman"/>
              <a:ea typeface="Times New Roman"/>
              <a:cs typeface="Times New Roman"/>
              <a:sym typeface="Times New Roman"/>
            </a:endParaRPr>
          </a:p>
          <a:p>
            <a:pPr indent="0" lvl="0" marL="0" rtl="0" algn="l">
              <a:spcBef>
                <a:spcPts val="1000"/>
              </a:spcBef>
              <a:spcAft>
                <a:spcPts val="0"/>
              </a:spcAft>
              <a:buNone/>
            </a:pPr>
            <a:r>
              <a:t/>
            </a:r>
            <a:endParaRPr sz="1400">
              <a:latin typeface="Times New Roman"/>
              <a:ea typeface="Times New Roman"/>
              <a:cs typeface="Times New Roman"/>
              <a:sym typeface="Times New Roman"/>
            </a:endParaRPr>
          </a:p>
        </p:txBody>
      </p:sp>
      <p:pic>
        <p:nvPicPr>
          <p:cNvPr id="486" name="Google Shape;486;p73"/>
          <p:cNvPicPr preferRelativeResize="0"/>
          <p:nvPr/>
        </p:nvPicPr>
        <p:blipFill>
          <a:blip r:embed="rId3">
            <a:alphaModFix/>
          </a:blip>
          <a:stretch>
            <a:fillRect/>
          </a:stretch>
        </p:blipFill>
        <p:spPr>
          <a:xfrm>
            <a:off x="2534150" y="2838000"/>
            <a:ext cx="7123705" cy="3715201"/>
          </a:xfrm>
          <a:prstGeom prst="rect">
            <a:avLst/>
          </a:prstGeom>
          <a:noFill/>
          <a:ln>
            <a:noFill/>
          </a:ln>
        </p:spPr>
      </p:pic>
      <p:sp>
        <p:nvSpPr>
          <p:cNvPr id="487" name="Google Shape;487;p73"/>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74"/>
          <p:cNvSpPr txBox="1"/>
          <p:nvPr>
            <p:ph idx="1" type="body"/>
          </p:nvPr>
        </p:nvSpPr>
        <p:spPr>
          <a:xfrm>
            <a:off x="838200" y="962195"/>
            <a:ext cx="10515600" cy="1887900"/>
          </a:xfrm>
          <a:prstGeom prst="rect">
            <a:avLst/>
          </a:prstGeom>
        </p:spPr>
        <p:txBody>
          <a:bodyPr anchorCtr="0" anchor="t" bIns="45700" lIns="45700" spcFirstLastPara="1" rIns="45700" wrap="square" tIns="45700">
            <a:noAutofit/>
          </a:bodyPr>
          <a:lstStyle/>
          <a:p>
            <a:pPr indent="0" lvl="0" marL="0" rtl="0" algn="l">
              <a:spcBef>
                <a:spcPts val="1000"/>
              </a:spcBef>
              <a:spcAft>
                <a:spcPts val="0"/>
              </a:spcAft>
              <a:buNone/>
            </a:pPr>
            <a:r>
              <a:rPr b="1" lang="en-US" sz="2500">
                <a:latin typeface="Times New Roman"/>
                <a:ea typeface="Times New Roman"/>
                <a:cs typeface="Times New Roman"/>
                <a:sym typeface="Times New Roman"/>
              </a:rPr>
              <a:t>5. An assignment operator does not return a value</a:t>
            </a:r>
            <a:endParaRPr b="1" sz="25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In most other languages, the following line of code is valid, but it probably isn't what the developer meant to do:</a:t>
            </a:r>
            <a:endParaRPr sz="15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if (x = 1) {}</a:t>
            </a:r>
            <a:endParaRPr sz="1500">
              <a:latin typeface="Times New Roman"/>
              <a:ea typeface="Times New Roman"/>
              <a:cs typeface="Times New Roman"/>
              <a:sym typeface="Times New Roman"/>
            </a:endParaRPr>
          </a:p>
          <a:p>
            <a:pPr indent="0" lvl="0" marL="0" rtl="0" algn="just">
              <a:spcBef>
                <a:spcPts val="1000"/>
              </a:spcBef>
              <a:spcAft>
                <a:spcPts val="0"/>
              </a:spcAft>
              <a:buNone/>
            </a:pPr>
            <a:r>
              <a:rPr lang="en-US" sz="1500">
                <a:latin typeface="Times New Roman"/>
                <a:ea typeface="Times New Roman"/>
                <a:cs typeface="Times New Roman"/>
                <a:sym typeface="Times New Roman"/>
              </a:rPr>
              <a:t>In Swift, this statement is not valid. Using an assignment operator (=) in a conditional statement (if, while, and guard) will throw an error. This is another safety feature built into Swift. It prevents the developer from forgetting the second equals sign (=) in a comparison statement. This error is shown in the following playground:</a:t>
            </a:r>
            <a:endParaRPr sz="1500">
              <a:latin typeface="Times New Roman"/>
              <a:ea typeface="Times New Roman"/>
              <a:cs typeface="Times New Roman"/>
              <a:sym typeface="Times New Roman"/>
            </a:endParaRPr>
          </a:p>
        </p:txBody>
      </p:sp>
      <p:pic>
        <p:nvPicPr>
          <p:cNvPr id="493" name="Google Shape;493;p74"/>
          <p:cNvPicPr preferRelativeResize="0"/>
          <p:nvPr/>
        </p:nvPicPr>
        <p:blipFill>
          <a:blip r:embed="rId3">
            <a:alphaModFix/>
          </a:blip>
          <a:stretch>
            <a:fillRect/>
          </a:stretch>
        </p:blipFill>
        <p:spPr>
          <a:xfrm>
            <a:off x="2470900" y="2850101"/>
            <a:ext cx="7250201" cy="4007899"/>
          </a:xfrm>
          <a:prstGeom prst="rect">
            <a:avLst/>
          </a:prstGeom>
          <a:noFill/>
          <a:ln>
            <a:noFill/>
          </a:ln>
        </p:spPr>
      </p:pic>
      <p:sp>
        <p:nvSpPr>
          <p:cNvPr id="494" name="Google Shape;494;p74"/>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75"/>
          <p:cNvSpPr txBox="1"/>
          <p:nvPr>
            <p:ph idx="1" type="body"/>
          </p:nvPr>
        </p:nvSpPr>
        <p:spPr>
          <a:xfrm>
            <a:off x="838200" y="997624"/>
            <a:ext cx="10515600" cy="1633200"/>
          </a:xfrm>
          <a:prstGeom prst="rect">
            <a:avLst/>
          </a:prstGeom>
        </p:spPr>
        <p:txBody>
          <a:bodyPr anchorCtr="0" anchor="t" bIns="45700" lIns="45700" spcFirstLastPara="1" rIns="45700" wrap="square" tIns="45700">
            <a:noAutofit/>
          </a:bodyPr>
          <a:lstStyle/>
          <a:p>
            <a:pPr indent="0" lvl="0" marL="0" rtl="0" algn="l">
              <a:spcBef>
                <a:spcPts val="1000"/>
              </a:spcBef>
              <a:spcAft>
                <a:spcPts val="0"/>
              </a:spcAft>
              <a:buNone/>
            </a:pPr>
            <a:r>
              <a:rPr b="1" lang="en-US" sz="2500">
                <a:latin typeface="Times New Roman"/>
                <a:ea typeface="Times New Roman"/>
                <a:cs typeface="Times New Roman"/>
                <a:sym typeface="Times New Roman"/>
              </a:rPr>
              <a:t>6. Spaces are optional in conditional and assignment statements</a:t>
            </a:r>
            <a:endParaRPr b="1" sz="25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For both conditional (if and while) and assignment (=) statements, the white spaces are optional. Therefore, in the following playground, both the i and the j blocks of code are valid:</a:t>
            </a:r>
            <a:endParaRPr sz="15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For style purposes, I recommend adding the white spaces as the j block shows (for readability) but, as long as you pick one style and are consistent, either style is acceptable.</a:t>
            </a:r>
            <a:endParaRPr sz="1500">
              <a:latin typeface="Times New Roman"/>
              <a:ea typeface="Times New Roman"/>
              <a:cs typeface="Times New Roman"/>
              <a:sym typeface="Times New Roman"/>
            </a:endParaRPr>
          </a:p>
        </p:txBody>
      </p:sp>
      <p:pic>
        <p:nvPicPr>
          <p:cNvPr id="500" name="Google Shape;500;p75"/>
          <p:cNvPicPr preferRelativeResize="0"/>
          <p:nvPr/>
        </p:nvPicPr>
        <p:blipFill>
          <a:blip r:embed="rId3">
            <a:alphaModFix/>
          </a:blip>
          <a:stretch>
            <a:fillRect/>
          </a:stretch>
        </p:blipFill>
        <p:spPr>
          <a:xfrm>
            <a:off x="2629625" y="2630825"/>
            <a:ext cx="6932750" cy="3958451"/>
          </a:xfrm>
          <a:prstGeom prst="rect">
            <a:avLst/>
          </a:prstGeom>
          <a:noFill/>
          <a:ln>
            <a:noFill/>
          </a:ln>
        </p:spPr>
      </p:pic>
      <p:sp>
        <p:nvSpPr>
          <p:cNvPr id="501" name="Google Shape;501;p75"/>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76"/>
          <p:cNvSpPr txBox="1"/>
          <p:nvPr>
            <p:ph type="title"/>
          </p:nvPr>
        </p:nvSpPr>
        <p:spPr>
          <a:xfrm>
            <a:off x="838200" y="1088234"/>
            <a:ext cx="10515600" cy="7374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b="1" lang="en-US" sz="3000">
                <a:latin typeface="Times New Roman"/>
                <a:ea typeface="Times New Roman"/>
                <a:cs typeface="Times New Roman"/>
                <a:sym typeface="Times New Roman"/>
              </a:rPr>
              <a:t>Constants and variables</a:t>
            </a:r>
            <a:endParaRPr b="1" sz="3000">
              <a:latin typeface="Times New Roman"/>
              <a:ea typeface="Times New Roman"/>
              <a:cs typeface="Times New Roman"/>
              <a:sym typeface="Times New Roman"/>
            </a:endParaRPr>
          </a:p>
        </p:txBody>
      </p:sp>
      <p:sp>
        <p:nvSpPr>
          <p:cNvPr id="507" name="Google Shape;507;p76"/>
          <p:cNvSpPr txBox="1"/>
          <p:nvPr>
            <p:ph idx="1" type="body"/>
          </p:nvPr>
        </p:nvSpPr>
        <p:spPr>
          <a:xfrm>
            <a:off x="838200" y="1825625"/>
            <a:ext cx="10515600" cy="4351200"/>
          </a:xfrm>
          <a:prstGeom prst="rect">
            <a:avLst/>
          </a:prstGeom>
        </p:spPr>
        <p:txBody>
          <a:bodyPr anchorCtr="0" anchor="t" bIns="45700" lIns="45700" spcFirstLastPara="1" rIns="45700" wrap="square" tIns="45700">
            <a:noAutofit/>
          </a:bodyPr>
          <a:lstStyle/>
          <a:p>
            <a:pPr indent="0" lvl="0" marL="0" rtl="0" algn="just">
              <a:spcBef>
                <a:spcPts val="1000"/>
              </a:spcBef>
              <a:spcAft>
                <a:spcPts val="0"/>
              </a:spcAft>
              <a:buNone/>
            </a:pPr>
            <a:r>
              <a:rPr lang="en-US" sz="1500">
                <a:latin typeface="Times New Roman"/>
                <a:ea typeface="Times New Roman"/>
                <a:cs typeface="Times New Roman"/>
                <a:sym typeface="Times New Roman"/>
              </a:rPr>
              <a:t>Constants and variables associate an identifier (such as myName or currentTemperature) with a value of a particular type (such as the String or Integer type), where the identifier can be used to retrieve the value. The difference between a constant and a variable is that a variable can be updated or changed, while a constant cannot be changed once a value is assigned to it.</a:t>
            </a:r>
            <a:endParaRPr sz="1500">
              <a:latin typeface="Times New Roman"/>
              <a:ea typeface="Times New Roman"/>
              <a:cs typeface="Times New Roman"/>
              <a:sym typeface="Times New Roman"/>
            </a:endParaRPr>
          </a:p>
          <a:p>
            <a:pPr indent="0" lvl="0" marL="0" rtl="0" algn="just">
              <a:spcBef>
                <a:spcPts val="1000"/>
              </a:spcBef>
              <a:spcAft>
                <a:spcPts val="0"/>
              </a:spcAft>
              <a:buNone/>
            </a:pPr>
            <a:r>
              <a:t/>
            </a:r>
            <a:endParaRPr sz="1500">
              <a:latin typeface="Times New Roman"/>
              <a:ea typeface="Times New Roman"/>
              <a:cs typeface="Times New Roman"/>
              <a:sym typeface="Times New Roman"/>
            </a:endParaRPr>
          </a:p>
          <a:p>
            <a:pPr indent="0" lvl="0" marL="0" rtl="0" algn="just">
              <a:spcBef>
                <a:spcPts val="1000"/>
              </a:spcBef>
              <a:spcAft>
                <a:spcPts val="0"/>
              </a:spcAft>
              <a:buNone/>
            </a:pPr>
            <a:r>
              <a:rPr b="1" lang="en-US" sz="1500">
                <a:latin typeface="Times New Roman"/>
                <a:ea typeface="Times New Roman"/>
                <a:cs typeface="Times New Roman"/>
                <a:sym typeface="Times New Roman"/>
              </a:rPr>
              <a:t>Defining constants and variables</a:t>
            </a:r>
            <a:endParaRPr b="1" sz="1500">
              <a:latin typeface="Times New Roman"/>
              <a:ea typeface="Times New Roman"/>
              <a:cs typeface="Times New Roman"/>
              <a:sym typeface="Times New Roman"/>
            </a:endParaRPr>
          </a:p>
          <a:p>
            <a:pPr indent="0" lvl="0" marL="0" rtl="0" algn="just">
              <a:spcBef>
                <a:spcPts val="1000"/>
              </a:spcBef>
              <a:spcAft>
                <a:spcPts val="0"/>
              </a:spcAft>
              <a:buNone/>
            </a:pPr>
            <a:r>
              <a:rPr lang="en-US" sz="1500">
                <a:latin typeface="Times New Roman"/>
                <a:ea typeface="Times New Roman"/>
                <a:cs typeface="Times New Roman"/>
                <a:sym typeface="Times New Roman"/>
              </a:rPr>
              <a:t>Constants and variables must be defined prior to using them. To define a constant, you use the let keyword, and to define a variable, you use the var keyword. The following code shows how to define both constants and variables:</a:t>
            </a:r>
            <a:endParaRPr sz="1500">
              <a:latin typeface="Times New Roman"/>
              <a:ea typeface="Times New Roman"/>
              <a:cs typeface="Times New Roman"/>
              <a:sym typeface="Times New Roman"/>
            </a:endParaRPr>
          </a:p>
          <a:p>
            <a:pPr indent="0" lvl="0" marL="0" rtl="0" algn="just">
              <a:spcBef>
                <a:spcPts val="1000"/>
              </a:spcBef>
              <a:spcAft>
                <a:spcPts val="0"/>
              </a:spcAft>
              <a:buNone/>
            </a:pPr>
            <a:r>
              <a:rPr lang="en-US" sz="1500">
                <a:latin typeface="Times New Roman"/>
                <a:ea typeface="Times New Roman"/>
                <a:cs typeface="Times New Roman"/>
                <a:sym typeface="Times New Roman"/>
              </a:rPr>
              <a:t>// Constants</a:t>
            </a:r>
            <a:endParaRPr sz="1500">
              <a:latin typeface="Times New Roman"/>
              <a:ea typeface="Times New Roman"/>
              <a:cs typeface="Times New Roman"/>
              <a:sym typeface="Times New Roman"/>
            </a:endParaRPr>
          </a:p>
          <a:p>
            <a:pPr indent="0" lvl="0" marL="0" rtl="0" algn="just">
              <a:spcBef>
                <a:spcPts val="1000"/>
              </a:spcBef>
              <a:spcAft>
                <a:spcPts val="0"/>
              </a:spcAft>
              <a:buNone/>
            </a:pPr>
            <a:r>
              <a:rPr lang="en-US" sz="1500">
                <a:latin typeface="Times New Roman"/>
                <a:ea typeface="Times New Roman"/>
                <a:cs typeface="Times New Roman"/>
                <a:sym typeface="Times New Roman"/>
              </a:rPr>
              <a:t>let freezingTemperatureOfWaterCelsius = 0</a:t>
            </a:r>
            <a:endParaRPr sz="1500">
              <a:latin typeface="Times New Roman"/>
              <a:ea typeface="Times New Roman"/>
              <a:cs typeface="Times New Roman"/>
              <a:sym typeface="Times New Roman"/>
            </a:endParaRPr>
          </a:p>
          <a:p>
            <a:pPr indent="0" lvl="0" marL="0" rtl="0" algn="just">
              <a:spcBef>
                <a:spcPts val="1000"/>
              </a:spcBef>
              <a:spcAft>
                <a:spcPts val="0"/>
              </a:spcAft>
              <a:buNone/>
            </a:pPr>
            <a:r>
              <a:rPr lang="en-US" sz="1500">
                <a:latin typeface="Times New Roman"/>
                <a:ea typeface="Times New Roman"/>
                <a:cs typeface="Times New Roman"/>
                <a:sym typeface="Times New Roman"/>
              </a:rPr>
              <a:t>let speedOfLightKmSec = 300000</a:t>
            </a:r>
            <a:endParaRPr sz="1500">
              <a:latin typeface="Times New Roman"/>
              <a:ea typeface="Times New Roman"/>
              <a:cs typeface="Times New Roman"/>
              <a:sym typeface="Times New Roman"/>
            </a:endParaRPr>
          </a:p>
          <a:p>
            <a:pPr indent="0" lvl="0" marL="0" rtl="0" algn="just">
              <a:spcBef>
                <a:spcPts val="1000"/>
              </a:spcBef>
              <a:spcAft>
                <a:spcPts val="0"/>
              </a:spcAft>
              <a:buNone/>
            </a:pPr>
            <a:r>
              <a:t/>
            </a:r>
            <a:endParaRPr sz="1500">
              <a:latin typeface="Times New Roman"/>
              <a:ea typeface="Times New Roman"/>
              <a:cs typeface="Times New Roman"/>
              <a:sym typeface="Times New Roman"/>
            </a:endParaRPr>
          </a:p>
          <a:p>
            <a:pPr indent="0" lvl="0" marL="0" rtl="0" algn="just">
              <a:spcBef>
                <a:spcPts val="1000"/>
              </a:spcBef>
              <a:spcAft>
                <a:spcPts val="0"/>
              </a:spcAft>
              <a:buNone/>
            </a:pPr>
            <a:r>
              <a:rPr lang="en-US" sz="1500">
                <a:latin typeface="Times New Roman"/>
                <a:ea typeface="Times New Roman"/>
                <a:cs typeface="Times New Roman"/>
                <a:sym typeface="Times New Roman"/>
              </a:rPr>
              <a:t>// Variables</a:t>
            </a:r>
            <a:endParaRPr sz="1500">
              <a:latin typeface="Times New Roman"/>
              <a:ea typeface="Times New Roman"/>
              <a:cs typeface="Times New Roman"/>
              <a:sym typeface="Times New Roman"/>
            </a:endParaRPr>
          </a:p>
          <a:p>
            <a:pPr indent="0" lvl="0" marL="0" rtl="0" algn="just">
              <a:spcBef>
                <a:spcPts val="1000"/>
              </a:spcBef>
              <a:spcAft>
                <a:spcPts val="0"/>
              </a:spcAft>
              <a:buNone/>
            </a:pPr>
            <a:r>
              <a:rPr lang="en-US" sz="1500">
                <a:latin typeface="Times New Roman"/>
                <a:ea typeface="Times New Roman"/>
                <a:cs typeface="Times New Roman"/>
                <a:sym typeface="Times New Roman"/>
              </a:rPr>
              <a:t>var currentTemperature = 22</a:t>
            </a:r>
            <a:endParaRPr sz="1500">
              <a:latin typeface="Times New Roman"/>
              <a:ea typeface="Times New Roman"/>
              <a:cs typeface="Times New Roman"/>
              <a:sym typeface="Times New Roman"/>
            </a:endParaRPr>
          </a:p>
          <a:p>
            <a:pPr indent="0" lvl="0" marL="0" rtl="0" algn="just">
              <a:spcBef>
                <a:spcPts val="1000"/>
              </a:spcBef>
              <a:spcAft>
                <a:spcPts val="0"/>
              </a:spcAft>
              <a:buNone/>
            </a:pPr>
            <a:r>
              <a:rPr lang="en-US" sz="1500">
                <a:latin typeface="Times New Roman"/>
                <a:ea typeface="Times New Roman"/>
                <a:cs typeface="Times New Roman"/>
                <a:sym typeface="Times New Roman"/>
              </a:rPr>
              <a:t>var currentSpeed = 55</a:t>
            </a:r>
            <a:endParaRPr sz="1500">
              <a:latin typeface="Times New Roman"/>
              <a:ea typeface="Times New Roman"/>
              <a:cs typeface="Times New Roman"/>
              <a:sym typeface="Times New Roman"/>
            </a:endParaRPr>
          </a:p>
          <a:p>
            <a:pPr indent="0" lvl="0" marL="0" rtl="0" algn="just">
              <a:spcBef>
                <a:spcPts val="1000"/>
              </a:spcBef>
              <a:spcAft>
                <a:spcPts val="0"/>
              </a:spcAft>
              <a:buNone/>
            </a:pPr>
            <a:r>
              <a:t/>
            </a:r>
            <a:endParaRPr sz="1500">
              <a:latin typeface="Times New Roman"/>
              <a:ea typeface="Times New Roman"/>
              <a:cs typeface="Times New Roman"/>
              <a:sym typeface="Times New Roman"/>
            </a:endParaRPr>
          </a:p>
        </p:txBody>
      </p:sp>
      <p:sp>
        <p:nvSpPr>
          <p:cNvPr id="508" name="Google Shape;508;p76"/>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77"/>
          <p:cNvSpPr txBox="1"/>
          <p:nvPr>
            <p:ph idx="1" type="body"/>
          </p:nvPr>
        </p:nvSpPr>
        <p:spPr>
          <a:xfrm>
            <a:off x="838200" y="1033250"/>
            <a:ext cx="10515600" cy="5312400"/>
          </a:xfrm>
          <a:prstGeom prst="rect">
            <a:avLst/>
          </a:prstGeom>
        </p:spPr>
        <p:txBody>
          <a:bodyPr anchorCtr="0" anchor="t" bIns="45700" lIns="45700" spcFirstLastPara="1" rIns="45700" wrap="square" tIns="45700">
            <a:noAutofit/>
          </a:bodyPr>
          <a:lstStyle/>
          <a:p>
            <a:pPr indent="0" lvl="0" marL="0" rtl="0" algn="just">
              <a:spcBef>
                <a:spcPts val="1000"/>
              </a:spcBef>
              <a:spcAft>
                <a:spcPts val="0"/>
              </a:spcAft>
              <a:buNone/>
            </a:pPr>
            <a:r>
              <a:rPr lang="en-US" sz="2000">
                <a:latin typeface="Times New Roman"/>
                <a:ea typeface="Times New Roman"/>
                <a:cs typeface="Times New Roman"/>
                <a:sym typeface="Times New Roman"/>
              </a:rPr>
              <a:t>We can declare multiple constants or variables in a single line by separating them with a comma. For example, we could shrink the preceding four lines of code down to two lines, as shown here:</a:t>
            </a:r>
            <a:endParaRPr sz="2000">
              <a:latin typeface="Times New Roman"/>
              <a:ea typeface="Times New Roman"/>
              <a:cs typeface="Times New Roman"/>
              <a:sym typeface="Times New Roman"/>
            </a:endParaRPr>
          </a:p>
          <a:p>
            <a:pPr indent="0" lvl="0" marL="0" rtl="0" algn="just">
              <a:spcBef>
                <a:spcPts val="1000"/>
              </a:spcBef>
              <a:spcAft>
                <a:spcPts val="0"/>
              </a:spcAft>
              <a:buNone/>
            </a:pPr>
            <a:r>
              <a:t/>
            </a:r>
            <a:endParaRPr sz="2000">
              <a:latin typeface="Times New Roman"/>
              <a:ea typeface="Times New Roman"/>
              <a:cs typeface="Times New Roman"/>
              <a:sym typeface="Times New Roman"/>
            </a:endParaRPr>
          </a:p>
          <a:p>
            <a:pPr indent="0" lvl="0" marL="0" rtl="0" algn="just">
              <a:spcBef>
                <a:spcPts val="1000"/>
              </a:spcBef>
              <a:spcAft>
                <a:spcPts val="0"/>
              </a:spcAft>
              <a:buNone/>
            </a:pPr>
            <a:r>
              <a:rPr lang="en-US" sz="2000">
                <a:latin typeface="Times New Roman"/>
                <a:ea typeface="Times New Roman"/>
                <a:cs typeface="Times New Roman"/>
                <a:sym typeface="Times New Roman"/>
              </a:rPr>
              <a:t>// Constants</a:t>
            </a:r>
            <a:endParaRPr sz="2000">
              <a:latin typeface="Times New Roman"/>
              <a:ea typeface="Times New Roman"/>
              <a:cs typeface="Times New Roman"/>
              <a:sym typeface="Times New Roman"/>
            </a:endParaRPr>
          </a:p>
          <a:p>
            <a:pPr indent="0" lvl="0" marL="0" rtl="0" algn="just">
              <a:spcBef>
                <a:spcPts val="1000"/>
              </a:spcBef>
              <a:spcAft>
                <a:spcPts val="0"/>
              </a:spcAft>
              <a:buNone/>
            </a:pPr>
            <a:r>
              <a:rPr lang="en-US" sz="2000">
                <a:latin typeface="Times New Roman"/>
                <a:ea typeface="Times New Roman"/>
                <a:cs typeface="Times New Roman"/>
                <a:sym typeface="Times New Roman"/>
              </a:rPr>
              <a:t>let freezingTempertureOfWaterCelsius = 0, speedOfLightKmSec = 300000</a:t>
            </a:r>
            <a:endParaRPr sz="2000">
              <a:latin typeface="Times New Roman"/>
              <a:ea typeface="Times New Roman"/>
              <a:cs typeface="Times New Roman"/>
              <a:sym typeface="Times New Roman"/>
            </a:endParaRPr>
          </a:p>
          <a:p>
            <a:pPr indent="0" lvl="0" marL="0" rtl="0" algn="just">
              <a:spcBef>
                <a:spcPts val="1000"/>
              </a:spcBef>
              <a:spcAft>
                <a:spcPts val="0"/>
              </a:spcAft>
              <a:buNone/>
            </a:pPr>
            <a:r>
              <a:t/>
            </a:r>
            <a:endParaRPr sz="2000">
              <a:latin typeface="Times New Roman"/>
              <a:ea typeface="Times New Roman"/>
              <a:cs typeface="Times New Roman"/>
              <a:sym typeface="Times New Roman"/>
            </a:endParaRPr>
          </a:p>
          <a:p>
            <a:pPr indent="0" lvl="0" marL="0" rtl="0" algn="just">
              <a:spcBef>
                <a:spcPts val="1000"/>
              </a:spcBef>
              <a:spcAft>
                <a:spcPts val="0"/>
              </a:spcAft>
              <a:buNone/>
            </a:pPr>
            <a:r>
              <a:rPr lang="en-US" sz="2000">
                <a:latin typeface="Times New Roman"/>
                <a:ea typeface="Times New Roman"/>
                <a:cs typeface="Times New Roman"/>
                <a:sym typeface="Times New Roman"/>
              </a:rPr>
              <a:t>// Variables</a:t>
            </a:r>
            <a:endParaRPr sz="2000">
              <a:latin typeface="Times New Roman"/>
              <a:ea typeface="Times New Roman"/>
              <a:cs typeface="Times New Roman"/>
              <a:sym typeface="Times New Roman"/>
            </a:endParaRPr>
          </a:p>
          <a:p>
            <a:pPr indent="0" lvl="0" marL="0" rtl="0" algn="just">
              <a:spcBef>
                <a:spcPts val="1000"/>
              </a:spcBef>
              <a:spcAft>
                <a:spcPts val="0"/>
              </a:spcAft>
              <a:buNone/>
            </a:pPr>
            <a:r>
              <a:rPr lang="en-US" sz="2000">
                <a:latin typeface="Times New Roman"/>
                <a:ea typeface="Times New Roman"/>
                <a:cs typeface="Times New Roman"/>
                <a:sym typeface="Times New Roman"/>
              </a:rPr>
              <a:t>var currentTemperture = 22, currentSpeed = 55</a:t>
            </a:r>
            <a:endParaRPr sz="2000">
              <a:latin typeface="Times New Roman"/>
              <a:ea typeface="Times New Roman"/>
              <a:cs typeface="Times New Roman"/>
              <a:sym typeface="Times New Roman"/>
            </a:endParaRPr>
          </a:p>
        </p:txBody>
      </p:sp>
      <p:sp>
        <p:nvSpPr>
          <p:cNvPr id="514" name="Google Shape;514;p77"/>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78"/>
          <p:cNvSpPr txBox="1"/>
          <p:nvPr>
            <p:ph idx="1" type="body"/>
          </p:nvPr>
        </p:nvSpPr>
        <p:spPr>
          <a:xfrm>
            <a:off x="838200" y="1143555"/>
            <a:ext cx="10515600" cy="1791900"/>
          </a:xfrm>
          <a:prstGeom prst="rect">
            <a:avLst/>
          </a:prstGeom>
        </p:spPr>
        <p:txBody>
          <a:bodyPr anchorCtr="0" anchor="t" bIns="45700" lIns="45700" spcFirstLastPara="1" rIns="45700" wrap="square" tIns="45700">
            <a:noAutofit/>
          </a:bodyPr>
          <a:lstStyle/>
          <a:p>
            <a:pPr indent="0" lvl="0" marL="0" rtl="0" algn="l">
              <a:spcBef>
                <a:spcPts val="1000"/>
              </a:spcBef>
              <a:spcAft>
                <a:spcPts val="0"/>
              </a:spcAft>
              <a:buNone/>
            </a:pPr>
            <a:r>
              <a:rPr b="1" lang="en-US" sz="2500">
                <a:latin typeface="Times New Roman"/>
                <a:ea typeface="Times New Roman"/>
                <a:cs typeface="Times New Roman"/>
                <a:sym typeface="Times New Roman"/>
              </a:rPr>
              <a:t>Type safety</a:t>
            </a:r>
            <a:endParaRPr b="1" sz="25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Swift is a type-safe language, which means we are required to define the types of the values we are going to store in a variable. We will get an error if we attempt to assign a value to a Variable that is of the wrong type. The following playground shows what happens if we attempt to put a string value into a variable that expects integer values:</a:t>
            </a:r>
            <a:endParaRPr sz="2000">
              <a:latin typeface="Times New Roman"/>
              <a:ea typeface="Times New Roman"/>
              <a:cs typeface="Times New Roman"/>
              <a:sym typeface="Times New Roman"/>
            </a:endParaRPr>
          </a:p>
        </p:txBody>
      </p:sp>
      <p:pic>
        <p:nvPicPr>
          <p:cNvPr id="520" name="Google Shape;520;p78"/>
          <p:cNvPicPr preferRelativeResize="0"/>
          <p:nvPr/>
        </p:nvPicPr>
        <p:blipFill>
          <a:blip r:embed="rId3">
            <a:alphaModFix/>
          </a:blip>
          <a:stretch>
            <a:fillRect/>
          </a:stretch>
        </p:blipFill>
        <p:spPr>
          <a:xfrm>
            <a:off x="1437600" y="2935455"/>
            <a:ext cx="9316809" cy="3617745"/>
          </a:xfrm>
          <a:prstGeom prst="rect">
            <a:avLst/>
          </a:prstGeom>
          <a:noFill/>
          <a:ln>
            <a:noFill/>
          </a:ln>
        </p:spPr>
      </p:pic>
      <p:sp>
        <p:nvSpPr>
          <p:cNvPr id="521" name="Google Shape;521;p78"/>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79"/>
          <p:cNvSpPr txBox="1"/>
          <p:nvPr>
            <p:ph idx="1" type="body"/>
          </p:nvPr>
        </p:nvSpPr>
        <p:spPr>
          <a:xfrm>
            <a:off x="838200" y="919200"/>
            <a:ext cx="10515600" cy="5019600"/>
          </a:xfrm>
          <a:prstGeom prst="rect">
            <a:avLst/>
          </a:prstGeom>
        </p:spPr>
        <p:txBody>
          <a:bodyPr anchorCtr="0" anchor="t" bIns="45700" lIns="45700" spcFirstLastPara="1" rIns="45700" wrap="square" tIns="45700">
            <a:noAutofit/>
          </a:bodyPr>
          <a:lstStyle/>
          <a:p>
            <a:pPr indent="0" lvl="0" marL="0" rtl="0" algn="l">
              <a:spcBef>
                <a:spcPts val="1000"/>
              </a:spcBef>
              <a:spcAft>
                <a:spcPts val="0"/>
              </a:spcAft>
              <a:buNone/>
            </a:pPr>
            <a:r>
              <a:rPr b="1" lang="en-US" sz="2500">
                <a:latin typeface="Times New Roman"/>
                <a:ea typeface="Times New Roman"/>
                <a:cs typeface="Times New Roman"/>
                <a:sym typeface="Times New Roman"/>
              </a:rPr>
              <a:t>Type inference</a:t>
            </a:r>
            <a:endParaRPr b="1" sz="2500">
              <a:latin typeface="Times New Roman"/>
              <a:ea typeface="Times New Roman"/>
              <a:cs typeface="Times New Roman"/>
              <a:sym typeface="Times New Roman"/>
            </a:endParaRPr>
          </a:p>
          <a:p>
            <a:pPr indent="0" lvl="0" marL="0" rtl="0" algn="just">
              <a:spcBef>
                <a:spcPts val="1000"/>
              </a:spcBef>
              <a:spcAft>
                <a:spcPts val="0"/>
              </a:spcAft>
              <a:buNone/>
            </a:pPr>
            <a:r>
              <a:rPr lang="en-US" sz="1700">
                <a:latin typeface="Times New Roman"/>
                <a:ea typeface="Times New Roman"/>
                <a:cs typeface="Times New Roman"/>
                <a:sym typeface="Times New Roman"/>
              </a:rPr>
              <a:t>Type inference allows us to omit the variable type when the variable is defined with an initial value. The compiler will infer the type based on that initial value. For example, in Objective-C, we would define an integer like this:</a:t>
            </a:r>
            <a:endParaRPr sz="1700">
              <a:latin typeface="Times New Roman"/>
              <a:ea typeface="Times New Roman"/>
              <a:cs typeface="Times New Roman"/>
              <a:sym typeface="Times New Roman"/>
            </a:endParaRPr>
          </a:p>
          <a:p>
            <a:pPr indent="0" lvl="0" marL="0" rtl="0" algn="just">
              <a:spcBef>
                <a:spcPts val="1000"/>
              </a:spcBef>
              <a:spcAft>
                <a:spcPts val="0"/>
              </a:spcAft>
              <a:buNone/>
            </a:pPr>
            <a:r>
              <a:rPr lang="en-US" sz="1700">
                <a:latin typeface="Times New Roman"/>
                <a:ea typeface="Times New Roman"/>
                <a:cs typeface="Times New Roman"/>
                <a:sym typeface="Times New Roman"/>
              </a:rPr>
              <a:t>int myInt = 1</a:t>
            </a:r>
            <a:endParaRPr sz="1700">
              <a:latin typeface="Times New Roman"/>
              <a:ea typeface="Times New Roman"/>
              <a:cs typeface="Times New Roman"/>
              <a:sym typeface="Times New Roman"/>
            </a:endParaRPr>
          </a:p>
          <a:p>
            <a:pPr indent="0" lvl="0" marL="0" rtl="0" algn="just">
              <a:spcBef>
                <a:spcPts val="1000"/>
              </a:spcBef>
              <a:spcAft>
                <a:spcPts val="0"/>
              </a:spcAft>
              <a:buNone/>
            </a:pPr>
            <a:r>
              <a:rPr lang="en-US" sz="1700">
                <a:latin typeface="Times New Roman"/>
                <a:ea typeface="Times New Roman"/>
                <a:cs typeface="Times New Roman"/>
                <a:sym typeface="Times New Roman"/>
              </a:rPr>
              <a:t>This tells the compiler that the myInt variable is of the int type, and the initial value is the number 1. </a:t>
            </a:r>
            <a:endParaRPr sz="1700">
              <a:latin typeface="Times New Roman"/>
              <a:ea typeface="Times New Roman"/>
              <a:cs typeface="Times New Roman"/>
              <a:sym typeface="Times New Roman"/>
            </a:endParaRPr>
          </a:p>
          <a:p>
            <a:pPr indent="0" lvl="0" marL="0" rtl="0" algn="just">
              <a:spcBef>
                <a:spcPts val="1000"/>
              </a:spcBef>
              <a:spcAft>
                <a:spcPts val="0"/>
              </a:spcAft>
              <a:buNone/>
            </a:pPr>
            <a:r>
              <a:rPr lang="en-US" sz="1700">
                <a:latin typeface="Times New Roman"/>
                <a:ea typeface="Times New Roman"/>
                <a:cs typeface="Times New Roman"/>
                <a:sym typeface="Times New Roman"/>
              </a:rPr>
              <a:t>In Swift, we would define the same integer as this:</a:t>
            </a:r>
            <a:endParaRPr sz="1700">
              <a:latin typeface="Times New Roman"/>
              <a:ea typeface="Times New Roman"/>
              <a:cs typeface="Times New Roman"/>
              <a:sym typeface="Times New Roman"/>
            </a:endParaRPr>
          </a:p>
          <a:p>
            <a:pPr indent="0" lvl="0" marL="0" rtl="0" algn="just">
              <a:spcBef>
                <a:spcPts val="1000"/>
              </a:spcBef>
              <a:spcAft>
                <a:spcPts val="0"/>
              </a:spcAft>
              <a:buNone/>
            </a:pPr>
            <a:r>
              <a:rPr lang="en-US" sz="1700">
                <a:latin typeface="Times New Roman"/>
                <a:ea typeface="Times New Roman"/>
                <a:cs typeface="Times New Roman"/>
                <a:sym typeface="Times New Roman"/>
              </a:rPr>
              <a:t>var myInt = 1</a:t>
            </a:r>
            <a:endParaRPr sz="1700">
              <a:latin typeface="Times New Roman"/>
              <a:ea typeface="Times New Roman"/>
              <a:cs typeface="Times New Roman"/>
              <a:sym typeface="Times New Roman"/>
            </a:endParaRPr>
          </a:p>
          <a:p>
            <a:pPr indent="0" lvl="0" marL="0" rtl="0" algn="just">
              <a:spcBef>
                <a:spcPts val="1000"/>
              </a:spcBef>
              <a:spcAft>
                <a:spcPts val="0"/>
              </a:spcAft>
              <a:buNone/>
            </a:pPr>
            <a:r>
              <a:rPr lang="en-US" sz="1700">
                <a:latin typeface="Times New Roman"/>
                <a:ea typeface="Times New Roman"/>
                <a:cs typeface="Times New Roman"/>
                <a:sym typeface="Times New Roman"/>
              </a:rPr>
              <a:t>Swift infers that the variable type is an integer because the initial value is an integer. Let's look at a couple more examples:</a:t>
            </a:r>
            <a:endParaRPr sz="1700">
              <a:latin typeface="Times New Roman"/>
              <a:ea typeface="Times New Roman"/>
              <a:cs typeface="Times New Roman"/>
              <a:sym typeface="Times New Roman"/>
            </a:endParaRPr>
          </a:p>
          <a:p>
            <a:pPr indent="0" lvl="0" marL="0" rtl="0" algn="just">
              <a:spcBef>
                <a:spcPts val="1000"/>
              </a:spcBef>
              <a:spcAft>
                <a:spcPts val="0"/>
              </a:spcAft>
              <a:buNone/>
            </a:pPr>
            <a:r>
              <a:t/>
            </a:r>
            <a:endParaRPr sz="1700">
              <a:latin typeface="Times New Roman"/>
              <a:ea typeface="Times New Roman"/>
              <a:cs typeface="Times New Roman"/>
              <a:sym typeface="Times New Roman"/>
            </a:endParaRPr>
          </a:p>
          <a:p>
            <a:pPr indent="0" lvl="0" marL="0" rtl="0" algn="just">
              <a:spcBef>
                <a:spcPts val="1000"/>
              </a:spcBef>
              <a:spcAft>
                <a:spcPts val="0"/>
              </a:spcAft>
              <a:buNone/>
            </a:pPr>
            <a:r>
              <a:rPr lang="en-US" sz="1700">
                <a:latin typeface="Times New Roman"/>
                <a:ea typeface="Times New Roman"/>
                <a:cs typeface="Times New Roman"/>
                <a:sym typeface="Times New Roman"/>
              </a:rPr>
              <a:t>var x = 3.14 // Double type</a:t>
            </a:r>
            <a:endParaRPr sz="1700">
              <a:latin typeface="Times New Roman"/>
              <a:ea typeface="Times New Roman"/>
              <a:cs typeface="Times New Roman"/>
              <a:sym typeface="Times New Roman"/>
            </a:endParaRPr>
          </a:p>
          <a:p>
            <a:pPr indent="0" lvl="0" marL="0" rtl="0" algn="just">
              <a:spcBef>
                <a:spcPts val="1000"/>
              </a:spcBef>
              <a:spcAft>
                <a:spcPts val="0"/>
              </a:spcAft>
              <a:buNone/>
            </a:pPr>
            <a:r>
              <a:rPr lang="en-US" sz="1700">
                <a:latin typeface="Times New Roman"/>
                <a:ea typeface="Times New Roman"/>
                <a:cs typeface="Times New Roman"/>
                <a:sym typeface="Times New Roman"/>
              </a:rPr>
              <a:t>var y = "Hello" // String type</a:t>
            </a:r>
            <a:endParaRPr sz="1700">
              <a:latin typeface="Times New Roman"/>
              <a:ea typeface="Times New Roman"/>
              <a:cs typeface="Times New Roman"/>
              <a:sym typeface="Times New Roman"/>
            </a:endParaRPr>
          </a:p>
          <a:p>
            <a:pPr indent="0" lvl="0" marL="0" rtl="0" algn="just">
              <a:spcBef>
                <a:spcPts val="1000"/>
              </a:spcBef>
              <a:spcAft>
                <a:spcPts val="0"/>
              </a:spcAft>
              <a:buNone/>
            </a:pPr>
            <a:r>
              <a:rPr lang="en-US" sz="1700">
                <a:latin typeface="Times New Roman"/>
                <a:ea typeface="Times New Roman"/>
                <a:cs typeface="Times New Roman"/>
                <a:sym typeface="Times New Roman"/>
              </a:rPr>
              <a:t>var z = true // Boolean type</a:t>
            </a:r>
            <a:endParaRPr sz="1700">
              <a:latin typeface="Times New Roman"/>
              <a:ea typeface="Times New Roman"/>
              <a:cs typeface="Times New Roman"/>
              <a:sym typeface="Times New Roman"/>
            </a:endParaRPr>
          </a:p>
          <a:p>
            <a:pPr indent="0" lvl="0" marL="0" rtl="0" algn="just">
              <a:spcBef>
                <a:spcPts val="1000"/>
              </a:spcBef>
              <a:spcAft>
                <a:spcPts val="0"/>
              </a:spcAft>
              <a:buNone/>
            </a:pPr>
            <a:r>
              <a:rPr lang="en-US" sz="1700">
                <a:latin typeface="Times New Roman"/>
                <a:ea typeface="Times New Roman"/>
                <a:cs typeface="Times New Roman"/>
                <a:sym typeface="Times New Roman"/>
              </a:rPr>
              <a:t>In the preceding example, the compiler will correctly infer that variable x is a Double, variable y is a String, and variable z is a Boolean, based on their initial values.</a:t>
            </a:r>
            <a:endParaRPr sz="1700">
              <a:latin typeface="Times New Roman"/>
              <a:ea typeface="Times New Roman"/>
              <a:cs typeface="Times New Roman"/>
              <a:sym typeface="Times New Roman"/>
            </a:endParaRPr>
          </a:p>
        </p:txBody>
      </p:sp>
      <p:sp>
        <p:nvSpPr>
          <p:cNvPr id="527" name="Google Shape;527;p79"/>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4442484" y="3241275"/>
            <a:ext cx="6068700" cy="8139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b="1" lang="en-US" sz="3000">
                <a:latin typeface="Times New Roman"/>
                <a:ea typeface="Times New Roman"/>
                <a:cs typeface="Times New Roman"/>
                <a:sym typeface="Times New Roman"/>
              </a:rPr>
              <a:t>iOS HOME PAGE</a:t>
            </a:r>
            <a:endParaRPr b="1" sz="3000">
              <a:latin typeface="Times New Roman"/>
              <a:ea typeface="Times New Roman"/>
              <a:cs typeface="Times New Roman"/>
              <a:sym typeface="Times New Roman"/>
            </a:endParaRPr>
          </a:p>
        </p:txBody>
      </p:sp>
      <p:pic>
        <p:nvPicPr>
          <p:cNvPr descr="Picture 5" id="96" name="Google Shape;96;p17"/>
          <p:cNvPicPr preferRelativeResize="0"/>
          <p:nvPr/>
        </p:nvPicPr>
        <p:blipFill rotWithShape="1">
          <a:blip r:embed="rId3">
            <a:alphaModFix/>
          </a:blip>
          <a:srcRect b="0" l="0" r="0" t="0"/>
          <a:stretch/>
        </p:blipFill>
        <p:spPr>
          <a:xfrm>
            <a:off x="517125" y="1511665"/>
            <a:ext cx="3142150" cy="5005300"/>
          </a:xfrm>
          <a:prstGeom prst="rect">
            <a:avLst/>
          </a:prstGeom>
          <a:noFill/>
          <a:ln>
            <a:noFill/>
          </a:ln>
        </p:spPr>
      </p:pic>
      <p:sp>
        <p:nvSpPr>
          <p:cNvPr id="97" name="Google Shape;97;p17"/>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
        <p:nvSpPr>
          <p:cNvPr id="98" name="Google Shape;98;p17"/>
          <p:cNvSpPr txBox="1"/>
          <p:nvPr/>
        </p:nvSpPr>
        <p:spPr>
          <a:xfrm>
            <a:off x="3659275" y="1038811"/>
            <a:ext cx="4196100" cy="813900"/>
          </a:xfrm>
          <a:prstGeom prst="rect">
            <a:avLst/>
          </a:prstGeom>
          <a:noFill/>
          <a:ln>
            <a:noFill/>
          </a:ln>
        </p:spPr>
        <p:txBody>
          <a:bodyPr anchorCtr="0" anchor="t" bIns="91425" lIns="91425" spcFirstLastPara="1" rIns="91425" wrap="square" tIns="91425">
            <a:noAutofit/>
          </a:bodyPr>
          <a:lstStyle/>
          <a:p>
            <a:pPr indent="0" lvl="0" marL="0" rtl="0" algn="ctr">
              <a:spcBef>
                <a:spcPts val="1200"/>
              </a:spcBef>
              <a:spcAft>
                <a:spcPts val="600"/>
              </a:spcAft>
              <a:buClr>
                <a:schemeClr val="dk1"/>
              </a:buClr>
              <a:buSzPts val="1100"/>
              <a:buFont typeface="Arial"/>
              <a:buNone/>
            </a:pPr>
            <a:r>
              <a:rPr b="1" lang="en-US" sz="3000">
                <a:solidFill>
                  <a:schemeClr val="dk1"/>
                </a:solidFill>
                <a:latin typeface="Times New Roman"/>
                <a:ea typeface="Times New Roman"/>
                <a:cs typeface="Times New Roman"/>
                <a:sym typeface="Times New Roman"/>
              </a:rPr>
              <a:t>Overview of iOS:</a:t>
            </a:r>
            <a:endParaRPr sz="3000">
              <a:latin typeface="Times New Roman"/>
              <a:ea typeface="Times New Roman"/>
              <a:cs typeface="Times New Roman"/>
              <a:sym typeface="Times New Roman"/>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80"/>
          <p:cNvSpPr txBox="1"/>
          <p:nvPr>
            <p:ph idx="1" type="body"/>
          </p:nvPr>
        </p:nvSpPr>
        <p:spPr>
          <a:xfrm>
            <a:off x="838200" y="1084000"/>
            <a:ext cx="10515600" cy="5092800"/>
          </a:xfrm>
          <a:prstGeom prst="rect">
            <a:avLst/>
          </a:prstGeom>
        </p:spPr>
        <p:txBody>
          <a:bodyPr anchorCtr="0" anchor="t" bIns="45700" lIns="45700" spcFirstLastPara="1" rIns="45700" wrap="square" tIns="45700">
            <a:noAutofit/>
          </a:bodyPr>
          <a:lstStyle/>
          <a:p>
            <a:pPr indent="0" lvl="0" marL="0" rtl="0" algn="just">
              <a:spcBef>
                <a:spcPts val="1000"/>
              </a:spcBef>
              <a:spcAft>
                <a:spcPts val="0"/>
              </a:spcAft>
              <a:buNone/>
            </a:pPr>
            <a:r>
              <a:rPr b="1" lang="en-US" sz="2500">
                <a:latin typeface="Times New Roman"/>
                <a:ea typeface="Times New Roman"/>
                <a:cs typeface="Times New Roman"/>
                <a:sym typeface="Times New Roman"/>
              </a:rPr>
              <a:t>Explicit types</a:t>
            </a:r>
            <a:endParaRPr b="1" sz="2500">
              <a:latin typeface="Times New Roman"/>
              <a:ea typeface="Times New Roman"/>
              <a:cs typeface="Times New Roman"/>
              <a:sym typeface="Times New Roman"/>
            </a:endParaRPr>
          </a:p>
          <a:p>
            <a:pPr indent="0" lvl="0" marL="0" rtl="0" algn="just">
              <a:spcBef>
                <a:spcPts val="1000"/>
              </a:spcBef>
              <a:spcAft>
                <a:spcPts val="0"/>
              </a:spcAft>
              <a:buNone/>
            </a:pPr>
            <a:r>
              <a:rPr lang="en-US" sz="1800">
                <a:latin typeface="Times New Roman"/>
                <a:ea typeface="Times New Roman"/>
                <a:cs typeface="Times New Roman"/>
                <a:sym typeface="Times New Roman"/>
              </a:rPr>
              <a:t>Type inference is a very nice feature in Swift, and is one that you will probably get used to very quickly. However, there are times when we would like to explicitly define a variable's type.</a:t>
            </a:r>
            <a:endParaRPr sz="1800">
              <a:latin typeface="Times New Roman"/>
              <a:ea typeface="Times New Roman"/>
              <a:cs typeface="Times New Roman"/>
              <a:sym typeface="Times New Roman"/>
            </a:endParaRPr>
          </a:p>
          <a:p>
            <a:pPr indent="0" lvl="0" marL="0" rtl="0" algn="just">
              <a:spcBef>
                <a:spcPts val="1000"/>
              </a:spcBef>
              <a:spcAft>
                <a:spcPts val="0"/>
              </a:spcAft>
              <a:buNone/>
            </a:pPr>
            <a:r>
              <a:rPr lang="en-US" sz="1800">
                <a:latin typeface="Times New Roman"/>
                <a:ea typeface="Times New Roman"/>
                <a:cs typeface="Times New Roman"/>
                <a:sym typeface="Times New Roman"/>
              </a:rPr>
              <a:t> For example, in the preceding example, the variable x is inferred to be Double, but what if we wanted the variable type to be Float? We can explicitly define a variable type like this:</a:t>
            </a:r>
            <a:endParaRPr sz="1800">
              <a:latin typeface="Times New Roman"/>
              <a:ea typeface="Times New Roman"/>
              <a:cs typeface="Times New Roman"/>
              <a:sym typeface="Times New Roman"/>
            </a:endParaRPr>
          </a:p>
          <a:p>
            <a:pPr indent="0" lvl="0" marL="0" rtl="0" algn="just">
              <a:spcBef>
                <a:spcPts val="1000"/>
              </a:spcBef>
              <a:spcAft>
                <a:spcPts val="0"/>
              </a:spcAft>
              <a:buNone/>
            </a:pPr>
            <a:r>
              <a:t/>
            </a:r>
            <a:endParaRPr sz="1800">
              <a:latin typeface="Times New Roman"/>
              <a:ea typeface="Times New Roman"/>
              <a:cs typeface="Times New Roman"/>
              <a:sym typeface="Times New Roman"/>
            </a:endParaRPr>
          </a:p>
          <a:p>
            <a:pPr indent="0" lvl="0" marL="0" rtl="0" algn="just">
              <a:spcBef>
                <a:spcPts val="1000"/>
              </a:spcBef>
              <a:spcAft>
                <a:spcPts val="0"/>
              </a:spcAft>
              <a:buNone/>
            </a:pPr>
            <a:r>
              <a:rPr lang="en-US" sz="1800">
                <a:latin typeface="Times New Roman"/>
                <a:ea typeface="Times New Roman"/>
                <a:cs typeface="Times New Roman"/>
                <a:sym typeface="Times New Roman"/>
              </a:rPr>
              <a:t>var x:Float = 3.14</a:t>
            </a:r>
            <a:endParaRPr sz="1800">
              <a:latin typeface="Times New Roman"/>
              <a:ea typeface="Times New Roman"/>
              <a:cs typeface="Times New Roman"/>
              <a:sym typeface="Times New Roman"/>
            </a:endParaRPr>
          </a:p>
          <a:p>
            <a:pPr indent="0" lvl="0" marL="0" rtl="0" algn="just">
              <a:spcBef>
                <a:spcPts val="1000"/>
              </a:spcBef>
              <a:spcAft>
                <a:spcPts val="0"/>
              </a:spcAft>
              <a:buNone/>
            </a:pPr>
            <a:r>
              <a:t/>
            </a:r>
            <a:endParaRPr sz="1800">
              <a:latin typeface="Times New Roman"/>
              <a:ea typeface="Times New Roman"/>
              <a:cs typeface="Times New Roman"/>
              <a:sym typeface="Times New Roman"/>
            </a:endParaRPr>
          </a:p>
          <a:p>
            <a:pPr indent="0" lvl="0" marL="0" rtl="0" algn="just">
              <a:spcBef>
                <a:spcPts val="1000"/>
              </a:spcBef>
              <a:spcAft>
                <a:spcPts val="0"/>
              </a:spcAft>
              <a:buNone/>
            </a:pPr>
            <a:r>
              <a:rPr lang="en-US" sz="1800">
                <a:latin typeface="Times New Roman"/>
                <a:ea typeface="Times New Roman"/>
                <a:cs typeface="Times New Roman"/>
                <a:sym typeface="Times New Roman"/>
              </a:rPr>
              <a:t>Notice the Float declaration (the colon and the word Float) after the variable identifier. This tells the compiler to define this variable to be of the Float type and gives it an initial value of 3.14. When we define a variable in this manner, we need to make sure that the initial value is of the same type that we are defining the variable to be. If we try to give a variable an initial value that is of a different type than we are defining it as, we will receive an error. As an example, the following line will throw an error because we are explicitly defining the variable to be that of the Float type, even though we are trying to put a String value in it:</a:t>
            </a:r>
            <a:endParaRPr sz="1800">
              <a:latin typeface="Times New Roman"/>
              <a:ea typeface="Times New Roman"/>
              <a:cs typeface="Times New Roman"/>
              <a:sym typeface="Times New Roman"/>
            </a:endParaRPr>
          </a:p>
          <a:p>
            <a:pPr indent="0" lvl="0" marL="0" rtl="0" algn="just">
              <a:spcBef>
                <a:spcPts val="1000"/>
              </a:spcBef>
              <a:spcAft>
                <a:spcPts val="0"/>
              </a:spcAft>
              <a:buNone/>
            </a:pPr>
            <a:r>
              <a:rPr lang="en-US" sz="1800">
                <a:latin typeface="Times New Roman"/>
                <a:ea typeface="Times New Roman"/>
                <a:cs typeface="Times New Roman"/>
                <a:sym typeface="Times New Roman"/>
              </a:rPr>
              <a:t>var x: Float = "My str"</a:t>
            </a:r>
            <a:endParaRPr sz="1800">
              <a:latin typeface="Times New Roman"/>
              <a:ea typeface="Times New Roman"/>
              <a:cs typeface="Times New Roman"/>
              <a:sym typeface="Times New Roman"/>
            </a:endParaRPr>
          </a:p>
        </p:txBody>
      </p:sp>
      <p:sp>
        <p:nvSpPr>
          <p:cNvPr id="533" name="Google Shape;533;p80"/>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81"/>
          <p:cNvSpPr txBox="1"/>
          <p:nvPr>
            <p:ph type="title"/>
          </p:nvPr>
        </p:nvSpPr>
        <p:spPr>
          <a:xfrm>
            <a:off x="838200" y="1167725"/>
            <a:ext cx="10515600" cy="6579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b="1" lang="en-US" sz="3000">
                <a:latin typeface="Times New Roman"/>
                <a:ea typeface="Times New Roman"/>
                <a:cs typeface="Times New Roman"/>
                <a:sym typeface="Times New Roman"/>
              </a:rPr>
              <a:t>Swift </a:t>
            </a:r>
            <a:r>
              <a:rPr b="1" lang="en-US" sz="3000">
                <a:latin typeface="Times New Roman"/>
                <a:ea typeface="Times New Roman"/>
                <a:cs typeface="Times New Roman"/>
                <a:sym typeface="Times New Roman"/>
              </a:rPr>
              <a:t>Data </a:t>
            </a:r>
            <a:r>
              <a:rPr b="1" lang="en-US" sz="3000">
                <a:latin typeface="Times New Roman"/>
                <a:ea typeface="Times New Roman"/>
                <a:cs typeface="Times New Roman"/>
                <a:sym typeface="Times New Roman"/>
              </a:rPr>
              <a:t>Types</a:t>
            </a:r>
            <a:endParaRPr b="1" sz="3000">
              <a:latin typeface="Times New Roman"/>
              <a:ea typeface="Times New Roman"/>
              <a:cs typeface="Times New Roman"/>
              <a:sym typeface="Times New Roman"/>
            </a:endParaRPr>
          </a:p>
        </p:txBody>
      </p:sp>
      <p:sp>
        <p:nvSpPr>
          <p:cNvPr id="539" name="Google Shape;539;p81"/>
          <p:cNvSpPr txBox="1"/>
          <p:nvPr>
            <p:ph idx="1" type="body"/>
          </p:nvPr>
        </p:nvSpPr>
        <p:spPr>
          <a:xfrm>
            <a:off x="838200" y="1825625"/>
            <a:ext cx="10515600" cy="4351200"/>
          </a:xfrm>
          <a:prstGeom prst="rect">
            <a:avLst/>
          </a:prstGeom>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Unlike C or Objective-C, Swift does not require you to specify a data type when you are declaring a constant or variable.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60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60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The Swift compiler uses type inference to work out the data type from the value you assign.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60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If, however, you wish to be explicit, you can specify the data type of a constant or variable while declaring them as follows:</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60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60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let maximumScore:Int = 200</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var bookCategory:String = "fiction"</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1415"/>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1415"/>
              </a:spcBef>
              <a:spcAft>
                <a:spcPts val="60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Once a constant or variable has been created with a certain type, its type cannot be changed. lists some of the common data types in Swift.</a:t>
            </a:r>
            <a:endParaRPr b="1" sz="2000">
              <a:solidFill>
                <a:schemeClr val="dk1"/>
              </a:solidFill>
              <a:latin typeface="Times New Roman"/>
              <a:ea typeface="Times New Roman"/>
              <a:cs typeface="Times New Roman"/>
              <a:sym typeface="Times New Roman"/>
            </a:endParaRPr>
          </a:p>
        </p:txBody>
      </p:sp>
      <p:sp>
        <p:nvSpPr>
          <p:cNvPr id="540" name="Google Shape;540;p81"/>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82"/>
          <p:cNvSpPr txBox="1"/>
          <p:nvPr>
            <p:ph idx="1" type="body"/>
          </p:nvPr>
        </p:nvSpPr>
        <p:spPr>
          <a:xfrm>
            <a:off x="838200" y="1094836"/>
            <a:ext cx="10515600" cy="488400"/>
          </a:xfrm>
          <a:prstGeom prst="rect">
            <a:avLst/>
          </a:prstGeom>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dk1"/>
              </a:buClr>
              <a:buSzPts val="1100"/>
              <a:buFont typeface="Arial"/>
              <a:buNone/>
            </a:pPr>
            <a:r>
              <a:rPr b="1" lang="en-US" sz="2500">
                <a:solidFill>
                  <a:schemeClr val="dk1"/>
                </a:solidFill>
                <a:latin typeface="Times New Roman"/>
                <a:ea typeface="Times New Roman"/>
                <a:cs typeface="Times New Roman"/>
                <a:sym typeface="Times New Roman"/>
              </a:rPr>
              <a:t>Common Swift Data Types</a:t>
            </a:r>
            <a:endParaRPr sz="2500">
              <a:latin typeface="Times New Roman"/>
              <a:ea typeface="Times New Roman"/>
              <a:cs typeface="Times New Roman"/>
              <a:sym typeface="Times New Roman"/>
            </a:endParaRPr>
          </a:p>
        </p:txBody>
      </p:sp>
      <p:pic>
        <p:nvPicPr>
          <p:cNvPr id="546" name="Google Shape;546;p82"/>
          <p:cNvPicPr preferRelativeResize="0"/>
          <p:nvPr/>
        </p:nvPicPr>
        <p:blipFill>
          <a:blip r:embed="rId3">
            <a:alphaModFix/>
          </a:blip>
          <a:stretch>
            <a:fillRect/>
          </a:stretch>
        </p:blipFill>
        <p:spPr>
          <a:xfrm>
            <a:off x="1227725" y="1583225"/>
            <a:ext cx="9736550" cy="4756225"/>
          </a:xfrm>
          <a:prstGeom prst="rect">
            <a:avLst/>
          </a:prstGeom>
          <a:noFill/>
          <a:ln>
            <a:noFill/>
          </a:ln>
        </p:spPr>
      </p:pic>
      <p:sp>
        <p:nvSpPr>
          <p:cNvPr id="547" name="Google Shape;547;p82"/>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83"/>
          <p:cNvSpPr txBox="1"/>
          <p:nvPr>
            <p:ph idx="1" type="body"/>
          </p:nvPr>
        </p:nvSpPr>
        <p:spPr>
          <a:xfrm>
            <a:off x="838200" y="1096175"/>
            <a:ext cx="10515600" cy="1059600"/>
          </a:xfrm>
          <a:prstGeom prst="rect">
            <a:avLst/>
          </a:prstGeom>
        </p:spPr>
        <p:txBody>
          <a:bodyPr anchorCtr="0" anchor="t" bIns="45700" lIns="45700" spcFirstLastPara="1" rIns="45700" wrap="square" tIns="45700">
            <a:noAutofit/>
          </a:bodyPr>
          <a:lstStyle/>
          <a:p>
            <a:pPr indent="-461010" lvl="1" marL="365760" rtl="0" algn="l">
              <a:lnSpc>
                <a:spcPct val="100000"/>
              </a:lnSpc>
              <a:spcBef>
                <a:spcPts val="1200"/>
              </a:spcBef>
              <a:spcAft>
                <a:spcPts val="0"/>
              </a:spcAft>
              <a:buClr>
                <a:schemeClr val="dk1"/>
              </a:buClr>
              <a:buSzPts val="1500"/>
              <a:buFont typeface="Times New Roman"/>
              <a:buAutoNum type="arabicPeriod"/>
            </a:pPr>
            <a:r>
              <a:rPr b="1" lang="en-US" sz="2000">
                <a:solidFill>
                  <a:schemeClr val="dk1"/>
                </a:solidFill>
                <a:latin typeface="Times New Roman"/>
                <a:ea typeface="Times New Roman"/>
                <a:cs typeface="Times New Roman"/>
                <a:sym typeface="Times New Roman"/>
              </a:rPr>
              <a:t>Swift Data Type Ranges</a:t>
            </a:r>
            <a:endParaRPr sz="1500">
              <a:solidFill>
                <a:schemeClr val="dk1"/>
              </a:solidFill>
              <a:latin typeface="Times New Roman"/>
              <a:ea typeface="Times New Roman"/>
              <a:cs typeface="Times New Roman"/>
              <a:sym typeface="Times New Roman"/>
            </a:endParaRPr>
          </a:p>
          <a:p>
            <a:pPr indent="0" lvl="0" marL="0" rtl="0" algn="l">
              <a:lnSpc>
                <a:spcPct val="100000"/>
              </a:lnSpc>
              <a:spcBef>
                <a:spcPts val="60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Following table shows the details like how much memory space occupied by a variable based on the data type and minimum &amp; maximum values range for each data type.</a:t>
            </a:r>
            <a:endParaRPr sz="1400">
              <a:solidFill>
                <a:schemeClr val="dk1"/>
              </a:solidFill>
              <a:latin typeface="Times New Roman"/>
              <a:ea typeface="Times New Roman"/>
              <a:cs typeface="Times New Roman"/>
              <a:sym typeface="Times New Roman"/>
            </a:endParaRPr>
          </a:p>
        </p:txBody>
      </p:sp>
      <p:graphicFrame>
        <p:nvGraphicFramePr>
          <p:cNvPr id="553" name="Google Shape;553;p83"/>
          <p:cNvGraphicFramePr/>
          <p:nvPr/>
        </p:nvGraphicFramePr>
        <p:xfrm>
          <a:off x="2365688" y="2448375"/>
          <a:ext cx="3000000" cy="3000000"/>
        </p:xfrm>
        <a:graphic>
          <a:graphicData uri="http://schemas.openxmlformats.org/drawingml/2006/table">
            <a:tbl>
              <a:tblPr bandCol="1" bandRow="1">
                <a:noFill/>
                <a:tableStyleId>{3DDEEEC2-9BF5-47F2-87DD-06AE805D25DD}</a:tableStyleId>
              </a:tblPr>
              <a:tblGrid>
                <a:gridCol w="1213375"/>
                <a:gridCol w="2144400"/>
                <a:gridCol w="5208625"/>
              </a:tblGrid>
              <a:tr h="702325">
                <a:tc>
                  <a:txBody>
                    <a:bodyPr/>
                    <a:lstStyle/>
                    <a:p>
                      <a:pPr indent="0" lvl="0" marL="0" rtl="0" algn="l">
                        <a:lnSpc>
                          <a:spcPct val="140000"/>
                        </a:lnSpc>
                        <a:spcBef>
                          <a:spcPts val="0"/>
                        </a:spcBef>
                        <a:spcAft>
                          <a:spcPts val="0"/>
                        </a:spcAft>
                        <a:buNone/>
                      </a:pPr>
                      <a:r>
                        <a:rPr b="1" lang="en-US" sz="1200">
                          <a:solidFill>
                            <a:srgbClr val="FFFFFF"/>
                          </a:solidFill>
                          <a:latin typeface="Times New Roman"/>
                          <a:ea typeface="Times New Roman"/>
                          <a:cs typeface="Times New Roman"/>
                          <a:sym typeface="Times New Roman"/>
                        </a:rPr>
                        <a:t>Data Type</a:t>
                      </a:r>
                      <a:endParaRPr b="1" sz="1200">
                        <a:solidFill>
                          <a:srgbClr val="FFFFFF"/>
                        </a:solidFill>
                        <a:latin typeface="Times New Roman"/>
                        <a:ea typeface="Times New Roman"/>
                        <a:cs typeface="Times New Roman"/>
                        <a:sym typeface="Times New Roman"/>
                      </a:endParaRPr>
                    </a:p>
                  </a:txBody>
                  <a:tcPr marT="17775" marB="17775" marR="17775" marL="17775" anchor="ctr">
                    <a:solidFill>
                      <a:srgbClr val="0088CC"/>
                    </a:solidFill>
                  </a:tcPr>
                </a:tc>
                <a:tc>
                  <a:txBody>
                    <a:bodyPr/>
                    <a:lstStyle/>
                    <a:p>
                      <a:pPr indent="0" lvl="0" marL="0" rtl="0" algn="l">
                        <a:lnSpc>
                          <a:spcPct val="140000"/>
                        </a:lnSpc>
                        <a:spcBef>
                          <a:spcPts val="0"/>
                        </a:spcBef>
                        <a:spcAft>
                          <a:spcPts val="0"/>
                        </a:spcAft>
                        <a:buNone/>
                      </a:pPr>
                      <a:r>
                        <a:rPr b="1" lang="en-US" sz="1200">
                          <a:solidFill>
                            <a:srgbClr val="FFFFFF"/>
                          </a:solidFill>
                          <a:latin typeface="Times New Roman"/>
                          <a:ea typeface="Times New Roman"/>
                          <a:cs typeface="Times New Roman"/>
                          <a:sym typeface="Times New Roman"/>
                        </a:rPr>
                        <a:t>Memory Allocation</a:t>
                      </a:r>
                      <a:endParaRPr b="1" sz="1200">
                        <a:solidFill>
                          <a:srgbClr val="FFFFFF"/>
                        </a:solidFill>
                        <a:latin typeface="Times New Roman"/>
                        <a:ea typeface="Times New Roman"/>
                        <a:cs typeface="Times New Roman"/>
                        <a:sym typeface="Times New Roman"/>
                      </a:endParaRPr>
                    </a:p>
                  </a:txBody>
                  <a:tcPr marT="17775" marB="17775" marR="17775" marL="17775" anchor="ctr">
                    <a:solidFill>
                      <a:srgbClr val="0088CC"/>
                    </a:solidFill>
                  </a:tcPr>
                </a:tc>
                <a:tc>
                  <a:txBody>
                    <a:bodyPr/>
                    <a:lstStyle/>
                    <a:p>
                      <a:pPr indent="0" lvl="0" marL="0" rtl="0" algn="l">
                        <a:lnSpc>
                          <a:spcPct val="140000"/>
                        </a:lnSpc>
                        <a:spcBef>
                          <a:spcPts val="0"/>
                        </a:spcBef>
                        <a:spcAft>
                          <a:spcPts val="0"/>
                        </a:spcAft>
                        <a:buNone/>
                      </a:pPr>
                      <a:r>
                        <a:rPr b="1" lang="en-US" sz="1200">
                          <a:solidFill>
                            <a:srgbClr val="FFFFFF"/>
                          </a:solidFill>
                          <a:latin typeface="Times New Roman"/>
                          <a:ea typeface="Times New Roman"/>
                          <a:cs typeface="Times New Roman"/>
                          <a:sym typeface="Times New Roman"/>
                        </a:rPr>
                        <a:t>Min &amp; Max Range</a:t>
                      </a:r>
                      <a:endParaRPr b="1" sz="1200">
                        <a:latin typeface="Times New Roman"/>
                        <a:ea typeface="Times New Roman"/>
                        <a:cs typeface="Times New Roman"/>
                        <a:sym typeface="Times New Roman"/>
                      </a:endParaRPr>
                    </a:p>
                  </a:txBody>
                  <a:tcPr marT="17775" marB="17775" marR="17775" marL="17775" anchor="ctr">
                    <a:solidFill>
                      <a:srgbClr val="0088CC"/>
                    </a:solidFill>
                  </a:tcPr>
                </a:tc>
              </a:tr>
              <a:tr h="373875">
                <a:tc>
                  <a:txBody>
                    <a:bodyPr/>
                    <a:lstStyle/>
                    <a:p>
                      <a:pPr indent="0" lvl="0" marL="0" rtl="0" algn="l">
                        <a:lnSpc>
                          <a:spcPct val="140000"/>
                        </a:lnSpc>
                        <a:spcBef>
                          <a:spcPts val="0"/>
                        </a:spcBef>
                        <a:spcAft>
                          <a:spcPts val="0"/>
                        </a:spcAft>
                        <a:buNone/>
                      </a:pPr>
                      <a:r>
                        <a:rPr lang="en-US" sz="1200">
                          <a:latin typeface="Times New Roman"/>
                          <a:ea typeface="Times New Roman"/>
                          <a:cs typeface="Times New Roman"/>
                          <a:sym typeface="Times New Roman"/>
                        </a:rPr>
                        <a:t>Int8</a:t>
                      </a:r>
                      <a:endParaRPr sz="1200">
                        <a:latin typeface="Times New Roman"/>
                        <a:ea typeface="Times New Roman"/>
                        <a:cs typeface="Times New Roman"/>
                        <a:sym typeface="Times New Roman"/>
                      </a:endParaRPr>
                    </a:p>
                  </a:txBody>
                  <a:tcPr marT="17775" marB="17775" marR="17775" marL="17775" anchor="ctr"/>
                </a:tc>
                <a:tc>
                  <a:txBody>
                    <a:bodyPr/>
                    <a:lstStyle/>
                    <a:p>
                      <a:pPr indent="0" lvl="0" marL="0" rtl="0" algn="l">
                        <a:lnSpc>
                          <a:spcPct val="140000"/>
                        </a:lnSpc>
                        <a:spcBef>
                          <a:spcPts val="0"/>
                        </a:spcBef>
                        <a:spcAft>
                          <a:spcPts val="0"/>
                        </a:spcAft>
                        <a:buNone/>
                      </a:pPr>
                      <a:r>
                        <a:rPr lang="en-US" sz="1200">
                          <a:latin typeface="Times New Roman"/>
                          <a:ea typeface="Times New Roman"/>
                          <a:cs typeface="Times New Roman"/>
                          <a:sym typeface="Times New Roman"/>
                        </a:rPr>
                        <a:t>1byte</a:t>
                      </a:r>
                      <a:endParaRPr sz="1200">
                        <a:latin typeface="Times New Roman"/>
                        <a:ea typeface="Times New Roman"/>
                        <a:cs typeface="Times New Roman"/>
                        <a:sym typeface="Times New Roman"/>
                      </a:endParaRPr>
                    </a:p>
                  </a:txBody>
                  <a:tcPr marT="17775" marB="17775" marR="17775" marL="17775" anchor="ctr"/>
                </a:tc>
                <a:tc>
                  <a:txBody>
                    <a:bodyPr/>
                    <a:lstStyle/>
                    <a:p>
                      <a:pPr indent="0" lvl="0" marL="0" rtl="0" algn="l">
                        <a:lnSpc>
                          <a:spcPct val="140000"/>
                        </a:lnSpc>
                        <a:spcBef>
                          <a:spcPts val="0"/>
                        </a:spcBef>
                        <a:spcAft>
                          <a:spcPts val="0"/>
                        </a:spcAft>
                        <a:buNone/>
                      </a:pPr>
                      <a:r>
                        <a:rPr lang="en-US" sz="1200">
                          <a:latin typeface="Times New Roman"/>
                          <a:ea typeface="Times New Roman"/>
                          <a:cs typeface="Times New Roman"/>
                          <a:sym typeface="Times New Roman"/>
                        </a:rPr>
                        <a:t>-127 to 127</a:t>
                      </a:r>
                      <a:endParaRPr sz="1200">
                        <a:latin typeface="Times New Roman"/>
                        <a:ea typeface="Times New Roman"/>
                        <a:cs typeface="Times New Roman"/>
                        <a:sym typeface="Times New Roman"/>
                      </a:endParaRPr>
                    </a:p>
                  </a:txBody>
                  <a:tcPr marT="17775" marB="17775" marR="17775" marL="17775" anchor="ctr"/>
                </a:tc>
              </a:tr>
              <a:tr h="373875">
                <a:tc>
                  <a:txBody>
                    <a:bodyPr/>
                    <a:lstStyle/>
                    <a:p>
                      <a:pPr indent="0" lvl="0" marL="0" rtl="0" algn="l">
                        <a:lnSpc>
                          <a:spcPct val="140000"/>
                        </a:lnSpc>
                        <a:spcBef>
                          <a:spcPts val="0"/>
                        </a:spcBef>
                        <a:spcAft>
                          <a:spcPts val="0"/>
                        </a:spcAft>
                        <a:buNone/>
                      </a:pPr>
                      <a:r>
                        <a:rPr lang="en-US" sz="1200">
                          <a:latin typeface="Times New Roman"/>
                          <a:ea typeface="Times New Roman"/>
                          <a:cs typeface="Times New Roman"/>
                          <a:sym typeface="Times New Roman"/>
                        </a:rPr>
                        <a:t>UInt8</a:t>
                      </a:r>
                      <a:endParaRPr sz="1200">
                        <a:latin typeface="Times New Roman"/>
                        <a:ea typeface="Times New Roman"/>
                        <a:cs typeface="Times New Roman"/>
                        <a:sym typeface="Times New Roman"/>
                      </a:endParaRPr>
                    </a:p>
                  </a:txBody>
                  <a:tcPr marT="17775" marB="17775" marR="17775" marL="17775" anchor="ctr"/>
                </a:tc>
                <a:tc>
                  <a:txBody>
                    <a:bodyPr/>
                    <a:lstStyle/>
                    <a:p>
                      <a:pPr indent="0" lvl="0" marL="0" rtl="0" algn="l">
                        <a:lnSpc>
                          <a:spcPct val="140000"/>
                        </a:lnSpc>
                        <a:spcBef>
                          <a:spcPts val="0"/>
                        </a:spcBef>
                        <a:spcAft>
                          <a:spcPts val="0"/>
                        </a:spcAft>
                        <a:buNone/>
                      </a:pPr>
                      <a:r>
                        <a:rPr lang="en-US" sz="1200">
                          <a:latin typeface="Times New Roman"/>
                          <a:ea typeface="Times New Roman"/>
                          <a:cs typeface="Times New Roman"/>
                          <a:sym typeface="Times New Roman"/>
                        </a:rPr>
                        <a:t>1byte</a:t>
                      </a:r>
                      <a:endParaRPr sz="1200">
                        <a:latin typeface="Times New Roman"/>
                        <a:ea typeface="Times New Roman"/>
                        <a:cs typeface="Times New Roman"/>
                        <a:sym typeface="Times New Roman"/>
                      </a:endParaRPr>
                    </a:p>
                  </a:txBody>
                  <a:tcPr marT="17775" marB="17775" marR="17775" marL="17775" anchor="ctr"/>
                </a:tc>
                <a:tc>
                  <a:txBody>
                    <a:bodyPr/>
                    <a:lstStyle/>
                    <a:p>
                      <a:pPr indent="0" lvl="0" marL="0" rtl="0" algn="l">
                        <a:lnSpc>
                          <a:spcPct val="140000"/>
                        </a:lnSpc>
                        <a:spcBef>
                          <a:spcPts val="0"/>
                        </a:spcBef>
                        <a:spcAft>
                          <a:spcPts val="0"/>
                        </a:spcAft>
                        <a:buNone/>
                      </a:pPr>
                      <a:r>
                        <a:rPr lang="en-US" sz="1200">
                          <a:latin typeface="Times New Roman"/>
                          <a:ea typeface="Times New Roman"/>
                          <a:cs typeface="Times New Roman"/>
                          <a:sym typeface="Times New Roman"/>
                        </a:rPr>
                        <a:t>0 to 255</a:t>
                      </a:r>
                      <a:endParaRPr sz="1200">
                        <a:latin typeface="Times New Roman"/>
                        <a:ea typeface="Times New Roman"/>
                        <a:cs typeface="Times New Roman"/>
                        <a:sym typeface="Times New Roman"/>
                      </a:endParaRPr>
                    </a:p>
                  </a:txBody>
                  <a:tcPr marT="17775" marB="17775" marR="17775" marL="17775" anchor="ctr"/>
                </a:tc>
              </a:tr>
              <a:tr h="373875">
                <a:tc>
                  <a:txBody>
                    <a:bodyPr/>
                    <a:lstStyle/>
                    <a:p>
                      <a:pPr indent="0" lvl="0" marL="0" rtl="0" algn="l">
                        <a:lnSpc>
                          <a:spcPct val="140000"/>
                        </a:lnSpc>
                        <a:spcBef>
                          <a:spcPts val="0"/>
                        </a:spcBef>
                        <a:spcAft>
                          <a:spcPts val="0"/>
                        </a:spcAft>
                        <a:buNone/>
                      </a:pPr>
                      <a:r>
                        <a:rPr lang="en-US" sz="1200">
                          <a:latin typeface="Times New Roman"/>
                          <a:ea typeface="Times New Roman"/>
                          <a:cs typeface="Times New Roman"/>
                          <a:sym typeface="Times New Roman"/>
                        </a:rPr>
                        <a:t>Int32</a:t>
                      </a:r>
                      <a:endParaRPr sz="1200">
                        <a:latin typeface="Times New Roman"/>
                        <a:ea typeface="Times New Roman"/>
                        <a:cs typeface="Times New Roman"/>
                        <a:sym typeface="Times New Roman"/>
                      </a:endParaRPr>
                    </a:p>
                  </a:txBody>
                  <a:tcPr marT="17775" marB="17775" marR="17775" marL="17775" anchor="ctr"/>
                </a:tc>
                <a:tc>
                  <a:txBody>
                    <a:bodyPr/>
                    <a:lstStyle/>
                    <a:p>
                      <a:pPr indent="0" lvl="0" marL="0" rtl="0" algn="l">
                        <a:lnSpc>
                          <a:spcPct val="140000"/>
                        </a:lnSpc>
                        <a:spcBef>
                          <a:spcPts val="0"/>
                        </a:spcBef>
                        <a:spcAft>
                          <a:spcPts val="0"/>
                        </a:spcAft>
                        <a:buNone/>
                      </a:pPr>
                      <a:r>
                        <a:rPr lang="en-US" sz="1200">
                          <a:latin typeface="Times New Roman"/>
                          <a:ea typeface="Times New Roman"/>
                          <a:cs typeface="Times New Roman"/>
                          <a:sym typeface="Times New Roman"/>
                        </a:rPr>
                        <a:t>4bytes</a:t>
                      </a:r>
                      <a:endParaRPr sz="1200">
                        <a:latin typeface="Times New Roman"/>
                        <a:ea typeface="Times New Roman"/>
                        <a:cs typeface="Times New Roman"/>
                        <a:sym typeface="Times New Roman"/>
                      </a:endParaRPr>
                    </a:p>
                  </a:txBody>
                  <a:tcPr marT="17775" marB="17775" marR="17775" marL="17775" anchor="ctr"/>
                </a:tc>
                <a:tc>
                  <a:txBody>
                    <a:bodyPr/>
                    <a:lstStyle/>
                    <a:p>
                      <a:pPr indent="0" lvl="0" marL="0" rtl="0" algn="l">
                        <a:lnSpc>
                          <a:spcPct val="140000"/>
                        </a:lnSpc>
                        <a:spcBef>
                          <a:spcPts val="0"/>
                        </a:spcBef>
                        <a:spcAft>
                          <a:spcPts val="0"/>
                        </a:spcAft>
                        <a:buNone/>
                      </a:pPr>
                      <a:r>
                        <a:rPr lang="en-US" sz="1200">
                          <a:latin typeface="Times New Roman"/>
                          <a:ea typeface="Times New Roman"/>
                          <a:cs typeface="Times New Roman"/>
                          <a:sym typeface="Times New Roman"/>
                        </a:rPr>
                        <a:t>-2147483648 to 2147483647</a:t>
                      </a:r>
                      <a:endParaRPr sz="1200">
                        <a:latin typeface="Times New Roman"/>
                        <a:ea typeface="Times New Roman"/>
                        <a:cs typeface="Times New Roman"/>
                        <a:sym typeface="Times New Roman"/>
                      </a:endParaRPr>
                    </a:p>
                  </a:txBody>
                  <a:tcPr marT="17775" marB="17775" marR="17775" marL="17775" anchor="ctr"/>
                </a:tc>
              </a:tr>
              <a:tr h="373875">
                <a:tc>
                  <a:txBody>
                    <a:bodyPr/>
                    <a:lstStyle/>
                    <a:p>
                      <a:pPr indent="0" lvl="0" marL="0" rtl="0" algn="l">
                        <a:lnSpc>
                          <a:spcPct val="140000"/>
                        </a:lnSpc>
                        <a:spcBef>
                          <a:spcPts val="0"/>
                        </a:spcBef>
                        <a:spcAft>
                          <a:spcPts val="0"/>
                        </a:spcAft>
                        <a:buNone/>
                      </a:pPr>
                      <a:r>
                        <a:rPr lang="en-US" sz="1200">
                          <a:latin typeface="Times New Roman"/>
                          <a:ea typeface="Times New Roman"/>
                          <a:cs typeface="Times New Roman"/>
                          <a:sym typeface="Times New Roman"/>
                        </a:rPr>
                        <a:t>UInt32</a:t>
                      </a:r>
                      <a:endParaRPr sz="1200">
                        <a:latin typeface="Times New Roman"/>
                        <a:ea typeface="Times New Roman"/>
                        <a:cs typeface="Times New Roman"/>
                        <a:sym typeface="Times New Roman"/>
                      </a:endParaRPr>
                    </a:p>
                  </a:txBody>
                  <a:tcPr marT="17775" marB="17775" marR="17775" marL="17775" anchor="ctr"/>
                </a:tc>
                <a:tc>
                  <a:txBody>
                    <a:bodyPr/>
                    <a:lstStyle/>
                    <a:p>
                      <a:pPr indent="0" lvl="0" marL="0" rtl="0" algn="l">
                        <a:lnSpc>
                          <a:spcPct val="140000"/>
                        </a:lnSpc>
                        <a:spcBef>
                          <a:spcPts val="0"/>
                        </a:spcBef>
                        <a:spcAft>
                          <a:spcPts val="0"/>
                        </a:spcAft>
                        <a:buNone/>
                      </a:pPr>
                      <a:r>
                        <a:rPr lang="en-US" sz="1200">
                          <a:latin typeface="Times New Roman"/>
                          <a:ea typeface="Times New Roman"/>
                          <a:cs typeface="Times New Roman"/>
                          <a:sym typeface="Times New Roman"/>
                        </a:rPr>
                        <a:t>4bytes</a:t>
                      </a:r>
                      <a:endParaRPr sz="1200">
                        <a:latin typeface="Times New Roman"/>
                        <a:ea typeface="Times New Roman"/>
                        <a:cs typeface="Times New Roman"/>
                        <a:sym typeface="Times New Roman"/>
                      </a:endParaRPr>
                    </a:p>
                  </a:txBody>
                  <a:tcPr marT="17775" marB="17775" marR="17775" marL="17775" anchor="ctr"/>
                </a:tc>
                <a:tc>
                  <a:txBody>
                    <a:bodyPr/>
                    <a:lstStyle/>
                    <a:p>
                      <a:pPr indent="0" lvl="0" marL="0" rtl="0" algn="l">
                        <a:lnSpc>
                          <a:spcPct val="140000"/>
                        </a:lnSpc>
                        <a:spcBef>
                          <a:spcPts val="0"/>
                        </a:spcBef>
                        <a:spcAft>
                          <a:spcPts val="0"/>
                        </a:spcAft>
                        <a:buNone/>
                      </a:pPr>
                      <a:r>
                        <a:rPr lang="en-US" sz="1200">
                          <a:latin typeface="Times New Roman"/>
                          <a:ea typeface="Times New Roman"/>
                          <a:cs typeface="Times New Roman"/>
                          <a:sym typeface="Times New Roman"/>
                        </a:rPr>
                        <a:t>0 to 4294967295</a:t>
                      </a:r>
                      <a:endParaRPr sz="1200">
                        <a:latin typeface="Times New Roman"/>
                        <a:ea typeface="Times New Roman"/>
                        <a:cs typeface="Times New Roman"/>
                        <a:sym typeface="Times New Roman"/>
                      </a:endParaRPr>
                    </a:p>
                  </a:txBody>
                  <a:tcPr marT="17775" marB="17775" marR="17775" marL="17775" anchor="ctr"/>
                </a:tc>
              </a:tr>
              <a:tr h="702325">
                <a:tc>
                  <a:txBody>
                    <a:bodyPr/>
                    <a:lstStyle/>
                    <a:p>
                      <a:pPr indent="0" lvl="0" marL="0" rtl="0" algn="l">
                        <a:lnSpc>
                          <a:spcPct val="140000"/>
                        </a:lnSpc>
                        <a:spcBef>
                          <a:spcPts val="0"/>
                        </a:spcBef>
                        <a:spcAft>
                          <a:spcPts val="0"/>
                        </a:spcAft>
                        <a:buNone/>
                      </a:pPr>
                      <a:r>
                        <a:rPr lang="en-US" sz="1200">
                          <a:latin typeface="Times New Roman"/>
                          <a:ea typeface="Times New Roman"/>
                          <a:cs typeface="Times New Roman"/>
                          <a:sym typeface="Times New Roman"/>
                        </a:rPr>
                        <a:t>Int64</a:t>
                      </a:r>
                      <a:endParaRPr sz="1200">
                        <a:latin typeface="Times New Roman"/>
                        <a:ea typeface="Times New Roman"/>
                        <a:cs typeface="Times New Roman"/>
                        <a:sym typeface="Times New Roman"/>
                      </a:endParaRPr>
                    </a:p>
                  </a:txBody>
                  <a:tcPr marT="17775" marB="17775" marR="17775" marL="17775" anchor="ctr"/>
                </a:tc>
                <a:tc>
                  <a:txBody>
                    <a:bodyPr/>
                    <a:lstStyle/>
                    <a:p>
                      <a:pPr indent="0" lvl="0" marL="0" rtl="0" algn="l">
                        <a:lnSpc>
                          <a:spcPct val="140000"/>
                        </a:lnSpc>
                        <a:spcBef>
                          <a:spcPts val="0"/>
                        </a:spcBef>
                        <a:spcAft>
                          <a:spcPts val="0"/>
                        </a:spcAft>
                        <a:buNone/>
                      </a:pPr>
                      <a:r>
                        <a:rPr lang="en-US" sz="1200">
                          <a:latin typeface="Times New Roman"/>
                          <a:ea typeface="Times New Roman"/>
                          <a:cs typeface="Times New Roman"/>
                          <a:sym typeface="Times New Roman"/>
                        </a:rPr>
                        <a:t>8bytes</a:t>
                      </a:r>
                      <a:endParaRPr sz="1200">
                        <a:latin typeface="Times New Roman"/>
                        <a:ea typeface="Times New Roman"/>
                        <a:cs typeface="Times New Roman"/>
                        <a:sym typeface="Times New Roman"/>
                      </a:endParaRPr>
                    </a:p>
                  </a:txBody>
                  <a:tcPr marT="17775" marB="17775" marR="17775" marL="17775" anchor="ctr"/>
                </a:tc>
                <a:tc>
                  <a:txBody>
                    <a:bodyPr/>
                    <a:lstStyle/>
                    <a:p>
                      <a:pPr indent="0" lvl="0" marL="0" rtl="0" algn="l">
                        <a:lnSpc>
                          <a:spcPct val="140000"/>
                        </a:lnSpc>
                        <a:spcBef>
                          <a:spcPts val="0"/>
                        </a:spcBef>
                        <a:spcAft>
                          <a:spcPts val="0"/>
                        </a:spcAft>
                        <a:buNone/>
                      </a:pPr>
                      <a:r>
                        <a:rPr lang="en-US" sz="1200">
                          <a:latin typeface="Times New Roman"/>
                          <a:ea typeface="Times New Roman"/>
                          <a:cs typeface="Times New Roman"/>
                          <a:sym typeface="Times New Roman"/>
                        </a:rPr>
                        <a:t>-9223372036854775808 to 9223372036854775807</a:t>
                      </a:r>
                      <a:endParaRPr sz="1200">
                        <a:latin typeface="Times New Roman"/>
                        <a:ea typeface="Times New Roman"/>
                        <a:cs typeface="Times New Roman"/>
                        <a:sym typeface="Times New Roman"/>
                      </a:endParaRPr>
                    </a:p>
                  </a:txBody>
                  <a:tcPr marT="17775" marB="17775" marR="17775" marL="17775" anchor="ctr"/>
                </a:tc>
              </a:tr>
              <a:tr h="373875">
                <a:tc>
                  <a:txBody>
                    <a:bodyPr/>
                    <a:lstStyle/>
                    <a:p>
                      <a:pPr indent="0" lvl="0" marL="0" rtl="0" algn="l">
                        <a:lnSpc>
                          <a:spcPct val="140000"/>
                        </a:lnSpc>
                        <a:spcBef>
                          <a:spcPts val="0"/>
                        </a:spcBef>
                        <a:spcAft>
                          <a:spcPts val="0"/>
                        </a:spcAft>
                        <a:buNone/>
                      </a:pPr>
                      <a:r>
                        <a:rPr lang="en-US" sz="1200">
                          <a:latin typeface="Times New Roman"/>
                          <a:ea typeface="Times New Roman"/>
                          <a:cs typeface="Times New Roman"/>
                          <a:sym typeface="Times New Roman"/>
                        </a:rPr>
                        <a:t>UInt64</a:t>
                      </a:r>
                      <a:endParaRPr sz="1200">
                        <a:latin typeface="Times New Roman"/>
                        <a:ea typeface="Times New Roman"/>
                        <a:cs typeface="Times New Roman"/>
                        <a:sym typeface="Times New Roman"/>
                      </a:endParaRPr>
                    </a:p>
                  </a:txBody>
                  <a:tcPr marT="17775" marB="17775" marR="17775" marL="17775" anchor="ctr"/>
                </a:tc>
                <a:tc>
                  <a:txBody>
                    <a:bodyPr/>
                    <a:lstStyle/>
                    <a:p>
                      <a:pPr indent="0" lvl="0" marL="0" rtl="0" algn="l">
                        <a:lnSpc>
                          <a:spcPct val="140000"/>
                        </a:lnSpc>
                        <a:spcBef>
                          <a:spcPts val="0"/>
                        </a:spcBef>
                        <a:spcAft>
                          <a:spcPts val="0"/>
                        </a:spcAft>
                        <a:buNone/>
                      </a:pPr>
                      <a:r>
                        <a:rPr lang="en-US" sz="1200">
                          <a:latin typeface="Times New Roman"/>
                          <a:ea typeface="Times New Roman"/>
                          <a:cs typeface="Times New Roman"/>
                          <a:sym typeface="Times New Roman"/>
                        </a:rPr>
                        <a:t>8bytes</a:t>
                      </a:r>
                      <a:endParaRPr sz="1200">
                        <a:latin typeface="Times New Roman"/>
                        <a:ea typeface="Times New Roman"/>
                        <a:cs typeface="Times New Roman"/>
                        <a:sym typeface="Times New Roman"/>
                      </a:endParaRPr>
                    </a:p>
                  </a:txBody>
                  <a:tcPr marT="17775" marB="17775" marR="17775" marL="17775" anchor="ctr"/>
                </a:tc>
                <a:tc>
                  <a:txBody>
                    <a:bodyPr/>
                    <a:lstStyle/>
                    <a:p>
                      <a:pPr indent="0" lvl="0" marL="0" rtl="0" algn="l">
                        <a:lnSpc>
                          <a:spcPct val="140000"/>
                        </a:lnSpc>
                        <a:spcBef>
                          <a:spcPts val="0"/>
                        </a:spcBef>
                        <a:spcAft>
                          <a:spcPts val="0"/>
                        </a:spcAft>
                        <a:buNone/>
                      </a:pPr>
                      <a:r>
                        <a:rPr lang="en-US" sz="1200">
                          <a:latin typeface="Times New Roman"/>
                          <a:ea typeface="Times New Roman"/>
                          <a:cs typeface="Times New Roman"/>
                          <a:sym typeface="Times New Roman"/>
                        </a:rPr>
                        <a:t>0 to 18446744073709551615</a:t>
                      </a:r>
                      <a:endParaRPr sz="1200">
                        <a:latin typeface="Times New Roman"/>
                        <a:ea typeface="Times New Roman"/>
                        <a:cs typeface="Times New Roman"/>
                        <a:sym typeface="Times New Roman"/>
                      </a:endParaRPr>
                    </a:p>
                  </a:txBody>
                  <a:tcPr marT="17775" marB="17775" marR="17775" marL="17775" anchor="ctr"/>
                </a:tc>
              </a:tr>
              <a:tr h="373875">
                <a:tc>
                  <a:txBody>
                    <a:bodyPr/>
                    <a:lstStyle/>
                    <a:p>
                      <a:pPr indent="0" lvl="0" marL="0" rtl="0" algn="l">
                        <a:lnSpc>
                          <a:spcPct val="140000"/>
                        </a:lnSpc>
                        <a:spcBef>
                          <a:spcPts val="0"/>
                        </a:spcBef>
                        <a:spcAft>
                          <a:spcPts val="0"/>
                        </a:spcAft>
                        <a:buNone/>
                      </a:pPr>
                      <a:r>
                        <a:rPr lang="en-US" sz="1200">
                          <a:latin typeface="Times New Roman"/>
                          <a:ea typeface="Times New Roman"/>
                          <a:cs typeface="Times New Roman"/>
                          <a:sym typeface="Times New Roman"/>
                        </a:rPr>
                        <a:t>Float</a:t>
                      </a:r>
                      <a:endParaRPr sz="1200">
                        <a:latin typeface="Times New Roman"/>
                        <a:ea typeface="Times New Roman"/>
                        <a:cs typeface="Times New Roman"/>
                        <a:sym typeface="Times New Roman"/>
                      </a:endParaRPr>
                    </a:p>
                  </a:txBody>
                  <a:tcPr marT="17775" marB="17775" marR="17775" marL="17775" anchor="ctr"/>
                </a:tc>
                <a:tc>
                  <a:txBody>
                    <a:bodyPr/>
                    <a:lstStyle/>
                    <a:p>
                      <a:pPr indent="0" lvl="0" marL="0" rtl="0" algn="l">
                        <a:lnSpc>
                          <a:spcPct val="140000"/>
                        </a:lnSpc>
                        <a:spcBef>
                          <a:spcPts val="0"/>
                        </a:spcBef>
                        <a:spcAft>
                          <a:spcPts val="0"/>
                        </a:spcAft>
                        <a:buNone/>
                      </a:pPr>
                      <a:r>
                        <a:rPr lang="en-US" sz="1200">
                          <a:latin typeface="Times New Roman"/>
                          <a:ea typeface="Times New Roman"/>
                          <a:cs typeface="Times New Roman"/>
                          <a:sym typeface="Times New Roman"/>
                        </a:rPr>
                        <a:t>4bytes</a:t>
                      </a:r>
                      <a:endParaRPr sz="1200">
                        <a:latin typeface="Times New Roman"/>
                        <a:ea typeface="Times New Roman"/>
                        <a:cs typeface="Times New Roman"/>
                        <a:sym typeface="Times New Roman"/>
                      </a:endParaRPr>
                    </a:p>
                  </a:txBody>
                  <a:tcPr marT="17775" marB="17775" marR="17775" marL="17775" anchor="ctr"/>
                </a:tc>
                <a:tc>
                  <a:txBody>
                    <a:bodyPr/>
                    <a:lstStyle/>
                    <a:p>
                      <a:pPr indent="0" lvl="0" marL="0" rtl="0" algn="l">
                        <a:lnSpc>
                          <a:spcPct val="140000"/>
                        </a:lnSpc>
                        <a:spcBef>
                          <a:spcPts val="0"/>
                        </a:spcBef>
                        <a:spcAft>
                          <a:spcPts val="0"/>
                        </a:spcAft>
                        <a:buNone/>
                      </a:pPr>
                      <a:r>
                        <a:rPr lang="en-US" sz="1200">
                          <a:latin typeface="Times New Roman"/>
                          <a:ea typeface="Times New Roman"/>
                          <a:cs typeface="Times New Roman"/>
                          <a:sym typeface="Times New Roman"/>
                        </a:rPr>
                        <a:t>1.2E-38 to 3.4E+38 (~6 digits)</a:t>
                      </a:r>
                      <a:endParaRPr sz="1200">
                        <a:latin typeface="Times New Roman"/>
                        <a:ea typeface="Times New Roman"/>
                        <a:cs typeface="Times New Roman"/>
                        <a:sym typeface="Times New Roman"/>
                      </a:endParaRPr>
                    </a:p>
                  </a:txBody>
                  <a:tcPr marT="17775" marB="17775" marR="17775" marL="17775" anchor="ctr"/>
                </a:tc>
              </a:tr>
              <a:tr h="373875">
                <a:tc>
                  <a:txBody>
                    <a:bodyPr/>
                    <a:lstStyle/>
                    <a:p>
                      <a:pPr indent="0" lvl="0" marL="0" rtl="0" algn="l">
                        <a:lnSpc>
                          <a:spcPct val="140000"/>
                        </a:lnSpc>
                        <a:spcBef>
                          <a:spcPts val="0"/>
                        </a:spcBef>
                        <a:spcAft>
                          <a:spcPts val="0"/>
                        </a:spcAft>
                        <a:buNone/>
                      </a:pPr>
                      <a:r>
                        <a:rPr lang="en-US" sz="1200">
                          <a:latin typeface="Times New Roman"/>
                          <a:ea typeface="Times New Roman"/>
                          <a:cs typeface="Times New Roman"/>
                          <a:sym typeface="Times New Roman"/>
                        </a:rPr>
                        <a:t>Double</a:t>
                      </a:r>
                      <a:endParaRPr sz="1200">
                        <a:latin typeface="Times New Roman"/>
                        <a:ea typeface="Times New Roman"/>
                        <a:cs typeface="Times New Roman"/>
                        <a:sym typeface="Times New Roman"/>
                      </a:endParaRPr>
                    </a:p>
                  </a:txBody>
                  <a:tcPr marT="17775" marB="17775" marR="17775" marL="17775" anchor="ctr"/>
                </a:tc>
                <a:tc>
                  <a:txBody>
                    <a:bodyPr/>
                    <a:lstStyle/>
                    <a:p>
                      <a:pPr indent="0" lvl="0" marL="0" rtl="0" algn="l">
                        <a:lnSpc>
                          <a:spcPct val="140000"/>
                        </a:lnSpc>
                        <a:spcBef>
                          <a:spcPts val="0"/>
                        </a:spcBef>
                        <a:spcAft>
                          <a:spcPts val="0"/>
                        </a:spcAft>
                        <a:buNone/>
                      </a:pPr>
                      <a:r>
                        <a:rPr lang="en-US" sz="1200">
                          <a:latin typeface="Times New Roman"/>
                          <a:ea typeface="Times New Roman"/>
                          <a:cs typeface="Times New Roman"/>
                          <a:sym typeface="Times New Roman"/>
                        </a:rPr>
                        <a:t>8bytes</a:t>
                      </a:r>
                      <a:endParaRPr sz="1200">
                        <a:latin typeface="Times New Roman"/>
                        <a:ea typeface="Times New Roman"/>
                        <a:cs typeface="Times New Roman"/>
                        <a:sym typeface="Times New Roman"/>
                      </a:endParaRPr>
                    </a:p>
                  </a:txBody>
                  <a:tcPr marT="17775" marB="17775" marR="17775" marL="17775" anchor="ctr"/>
                </a:tc>
                <a:tc>
                  <a:txBody>
                    <a:bodyPr/>
                    <a:lstStyle/>
                    <a:p>
                      <a:pPr indent="0" lvl="0" marL="0" rtl="0" algn="l">
                        <a:lnSpc>
                          <a:spcPct val="140000"/>
                        </a:lnSpc>
                        <a:spcBef>
                          <a:spcPts val="0"/>
                        </a:spcBef>
                        <a:spcAft>
                          <a:spcPts val="0"/>
                        </a:spcAft>
                        <a:buNone/>
                      </a:pPr>
                      <a:r>
                        <a:rPr lang="en-US" sz="1200">
                          <a:latin typeface="Times New Roman"/>
                          <a:ea typeface="Times New Roman"/>
                          <a:cs typeface="Times New Roman"/>
                          <a:sym typeface="Times New Roman"/>
                        </a:rPr>
                        <a:t>2.3E-308 to 1.7E+308 (~15 digits)</a:t>
                      </a:r>
                      <a:endParaRPr sz="1200">
                        <a:latin typeface="Times New Roman"/>
                        <a:ea typeface="Times New Roman"/>
                        <a:cs typeface="Times New Roman"/>
                        <a:sym typeface="Times New Roman"/>
                      </a:endParaRPr>
                    </a:p>
                  </a:txBody>
                  <a:tcPr marT="17775" marB="17775" marR="17775" marL="17775" anchor="ctr"/>
                </a:tc>
              </a:tr>
            </a:tbl>
          </a:graphicData>
        </a:graphic>
      </p:graphicFrame>
      <p:sp>
        <p:nvSpPr>
          <p:cNvPr id="554" name="Google Shape;554;p83"/>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84"/>
          <p:cNvSpPr txBox="1"/>
          <p:nvPr>
            <p:ph type="title"/>
          </p:nvPr>
        </p:nvSpPr>
        <p:spPr>
          <a:xfrm>
            <a:off x="838200" y="937577"/>
            <a:ext cx="10515600" cy="7068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b="1" lang="en-US" sz="3000">
                <a:latin typeface="Times New Roman"/>
                <a:ea typeface="Times New Roman"/>
                <a:cs typeface="Times New Roman"/>
                <a:sym typeface="Times New Roman"/>
              </a:rPr>
              <a:t>St</a:t>
            </a:r>
            <a:r>
              <a:rPr b="1" lang="en-US" sz="3000">
                <a:latin typeface="Times New Roman"/>
                <a:ea typeface="Times New Roman"/>
                <a:cs typeface="Times New Roman"/>
                <a:sym typeface="Times New Roman"/>
              </a:rPr>
              <a:t>rings</a:t>
            </a:r>
            <a:endParaRPr b="1" sz="3000">
              <a:latin typeface="Times New Roman"/>
              <a:ea typeface="Times New Roman"/>
              <a:cs typeface="Times New Roman"/>
              <a:sym typeface="Times New Roman"/>
            </a:endParaRPr>
          </a:p>
        </p:txBody>
      </p:sp>
      <p:sp>
        <p:nvSpPr>
          <p:cNvPr id="560" name="Google Shape;560;p84"/>
          <p:cNvSpPr txBox="1"/>
          <p:nvPr>
            <p:ph idx="1" type="body"/>
          </p:nvPr>
        </p:nvSpPr>
        <p:spPr>
          <a:xfrm>
            <a:off x="838200" y="1412957"/>
            <a:ext cx="10515600" cy="4934400"/>
          </a:xfrm>
          <a:prstGeom prst="rect">
            <a:avLst/>
          </a:prstGeom>
        </p:spPr>
        <p:txBody>
          <a:bodyPr anchorCtr="0" anchor="t" bIns="45700" lIns="45700" spcFirstLastPara="1" rIns="45700" wrap="square" tIns="45700">
            <a:noAutofit/>
          </a:bodyPr>
          <a:lstStyle/>
          <a:p>
            <a:pPr indent="0" lvl="0" marL="0" rtl="0" algn="l">
              <a:spcBef>
                <a:spcPts val="1000"/>
              </a:spcBef>
              <a:spcAft>
                <a:spcPts val="0"/>
              </a:spcAft>
              <a:buNone/>
            </a:pPr>
            <a:r>
              <a:rPr lang="en-US" sz="1500">
                <a:latin typeface="Times New Roman"/>
                <a:ea typeface="Times New Roman"/>
                <a:cs typeface="Times New Roman"/>
                <a:sym typeface="Times New Roman"/>
              </a:rPr>
              <a:t>A string is an ordered collection of characters, such as Hello or Swift and is represented by the String type. We have seen several examples of strings in this book, and therefore the following code should look familiar. This code shows how to define two strings:</a:t>
            </a:r>
            <a:endParaRPr sz="1500">
              <a:latin typeface="Times New Roman"/>
              <a:ea typeface="Times New Roman"/>
              <a:cs typeface="Times New Roman"/>
              <a:sym typeface="Times New Roman"/>
            </a:endParaRPr>
          </a:p>
          <a:p>
            <a:pPr indent="0" lvl="0" marL="0" rtl="0" algn="l">
              <a:spcBef>
                <a:spcPts val="1000"/>
              </a:spcBef>
              <a:spcAft>
                <a:spcPts val="0"/>
              </a:spcAft>
              <a:buNone/>
            </a:pPr>
            <a:r>
              <a:rPr b="1" lang="en-US" sz="1500">
                <a:latin typeface="Times New Roman"/>
                <a:ea typeface="Times New Roman"/>
                <a:cs typeface="Times New Roman"/>
                <a:sym typeface="Times New Roman"/>
              </a:rPr>
              <a:t>var stringOne = "Hello"</a:t>
            </a:r>
            <a:endParaRPr b="1" sz="1500">
              <a:latin typeface="Times New Roman"/>
              <a:ea typeface="Times New Roman"/>
              <a:cs typeface="Times New Roman"/>
              <a:sym typeface="Times New Roman"/>
            </a:endParaRPr>
          </a:p>
          <a:p>
            <a:pPr indent="0" lvl="0" marL="0" rtl="0" algn="l">
              <a:spcBef>
                <a:spcPts val="1000"/>
              </a:spcBef>
              <a:spcAft>
                <a:spcPts val="0"/>
              </a:spcAft>
              <a:buNone/>
            </a:pPr>
            <a:r>
              <a:rPr b="1" lang="en-US" sz="1500">
                <a:latin typeface="Times New Roman"/>
                <a:ea typeface="Times New Roman"/>
                <a:cs typeface="Times New Roman"/>
                <a:sym typeface="Times New Roman"/>
              </a:rPr>
              <a:t>var stringTwo = " World"</a:t>
            </a:r>
            <a:endParaRPr b="1" sz="15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We can also create a string using a multiline string literal. The following code shows how we can do that:</a:t>
            </a:r>
            <a:endParaRPr sz="1500">
              <a:latin typeface="Times New Roman"/>
              <a:ea typeface="Times New Roman"/>
              <a:cs typeface="Times New Roman"/>
              <a:sym typeface="Times New Roman"/>
            </a:endParaRPr>
          </a:p>
          <a:p>
            <a:pPr indent="0" lvl="0" marL="0" rtl="0" algn="l">
              <a:spcBef>
                <a:spcPts val="1000"/>
              </a:spcBef>
              <a:spcAft>
                <a:spcPts val="0"/>
              </a:spcAft>
              <a:buNone/>
            </a:pPr>
            <a:r>
              <a:rPr b="1" lang="en-US" sz="1500">
                <a:latin typeface="Times New Roman"/>
                <a:ea typeface="Times New Roman"/>
                <a:cs typeface="Times New Roman"/>
                <a:sym typeface="Times New Roman"/>
              </a:rPr>
              <a:t>var multiLine = """</a:t>
            </a:r>
            <a:endParaRPr b="1" sz="1500">
              <a:latin typeface="Times New Roman"/>
              <a:ea typeface="Times New Roman"/>
              <a:cs typeface="Times New Roman"/>
              <a:sym typeface="Times New Roman"/>
            </a:endParaRPr>
          </a:p>
          <a:p>
            <a:pPr indent="0" lvl="0" marL="0" rtl="0" algn="l">
              <a:spcBef>
                <a:spcPts val="1000"/>
              </a:spcBef>
              <a:spcAft>
                <a:spcPts val="0"/>
              </a:spcAft>
              <a:buNone/>
            </a:pPr>
            <a:r>
              <a:rPr b="1" lang="en-US" sz="1500">
                <a:latin typeface="Times New Roman"/>
                <a:ea typeface="Times New Roman"/>
                <a:cs typeface="Times New Roman"/>
                <a:sym typeface="Times New Roman"/>
              </a:rPr>
              <a:t>This is a multiline string literal. </a:t>
            </a:r>
            <a:endParaRPr b="1" sz="1500">
              <a:latin typeface="Times New Roman"/>
              <a:ea typeface="Times New Roman"/>
              <a:cs typeface="Times New Roman"/>
              <a:sym typeface="Times New Roman"/>
            </a:endParaRPr>
          </a:p>
          <a:p>
            <a:pPr indent="0" lvl="0" marL="0" rtl="0" algn="l">
              <a:spcBef>
                <a:spcPts val="1000"/>
              </a:spcBef>
              <a:spcAft>
                <a:spcPts val="0"/>
              </a:spcAft>
              <a:buNone/>
            </a:pPr>
            <a:r>
              <a:rPr b="1" lang="en-US" sz="1500">
                <a:latin typeface="Times New Roman"/>
                <a:ea typeface="Times New Roman"/>
                <a:cs typeface="Times New Roman"/>
                <a:sym typeface="Times New Roman"/>
              </a:rPr>
              <a:t>This shows how we can create a string over multiple lines.</a:t>
            </a:r>
            <a:endParaRPr b="1" sz="1500">
              <a:latin typeface="Times New Roman"/>
              <a:ea typeface="Times New Roman"/>
              <a:cs typeface="Times New Roman"/>
              <a:sym typeface="Times New Roman"/>
            </a:endParaRPr>
          </a:p>
          <a:p>
            <a:pPr indent="0" lvl="0" marL="0" rtl="0" algn="l">
              <a:spcBef>
                <a:spcPts val="1000"/>
              </a:spcBef>
              <a:spcAft>
                <a:spcPts val="0"/>
              </a:spcAft>
              <a:buNone/>
            </a:pPr>
            <a:r>
              <a:rPr b="1" lang="en-US" sz="1500">
                <a:latin typeface="Times New Roman"/>
                <a:ea typeface="Times New Roman"/>
                <a:cs typeface="Times New Roman"/>
                <a:sym typeface="Times New Roman"/>
              </a:rPr>
              <a:t>"""</a:t>
            </a:r>
            <a:endParaRPr b="1" sz="15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Notice that we put three double quotes around the multiline string. We can use quotes in our multiline string to quote specific text. The following code shows how to do this:</a:t>
            </a:r>
            <a:endParaRPr sz="1500">
              <a:latin typeface="Times New Roman"/>
              <a:ea typeface="Times New Roman"/>
              <a:cs typeface="Times New Roman"/>
              <a:sym typeface="Times New Roman"/>
            </a:endParaRPr>
          </a:p>
          <a:p>
            <a:pPr indent="0" lvl="0" marL="0" rtl="0" algn="l">
              <a:spcBef>
                <a:spcPts val="1000"/>
              </a:spcBef>
              <a:spcAft>
                <a:spcPts val="0"/>
              </a:spcAft>
              <a:buNone/>
            </a:pPr>
            <a:r>
              <a:rPr b="1" lang="en-US" sz="1500">
                <a:latin typeface="Times New Roman"/>
                <a:ea typeface="Times New Roman"/>
                <a:cs typeface="Times New Roman"/>
                <a:sym typeface="Times New Roman"/>
              </a:rPr>
              <a:t>var multiLine = """</a:t>
            </a:r>
            <a:endParaRPr b="1" sz="1500">
              <a:latin typeface="Times New Roman"/>
              <a:ea typeface="Times New Roman"/>
              <a:cs typeface="Times New Roman"/>
              <a:sym typeface="Times New Roman"/>
            </a:endParaRPr>
          </a:p>
          <a:p>
            <a:pPr indent="0" lvl="0" marL="0" rtl="0" algn="l">
              <a:spcBef>
                <a:spcPts val="1000"/>
              </a:spcBef>
              <a:spcAft>
                <a:spcPts val="0"/>
              </a:spcAft>
              <a:buNone/>
            </a:pPr>
            <a:r>
              <a:rPr b="1" lang="en-US" sz="1500">
                <a:latin typeface="Times New Roman"/>
                <a:ea typeface="Times New Roman"/>
                <a:cs typeface="Times New Roman"/>
                <a:sym typeface="Times New Roman"/>
              </a:rPr>
              <a:t>This is a multiline string literal.</a:t>
            </a:r>
            <a:endParaRPr b="1" sz="1500">
              <a:latin typeface="Times New Roman"/>
              <a:ea typeface="Times New Roman"/>
              <a:cs typeface="Times New Roman"/>
              <a:sym typeface="Times New Roman"/>
            </a:endParaRPr>
          </a:p>
          <a:p>
            <a:pPr indent="0" lvl="0" marL="0" rtl="0" algn="l">
              <a:spcBef>
                <a:spcPts val="1000"/>
              </a:spcBef>
              <a:spcAft>
                <a:spcPts val="0"/>
              </a:spcAft>
              <a:buNone/>
            </a:pPr>
            <a:r>
              <a:rPr b="1" lang="en-US" sz="1500">
                <a:latin typeface="Times New Roman"/>
                <a:ea typeface="Times New Roman"/>
                <a:cs typeface="Times New Roman"/>
                <a:sym typeface="Times New Roman"/>
              </a:rPr>
              <a:t>This shows how we can create a string over multiple lines.</a:t>
            </a:r>
            <a:endParaRPr b="1" sz="1500">
              <a:latin typeface="Times New Roman"/>
              <a:ea typeface="Times New Roman"/>
              <a:cs typeface="Times New Roman"/>
              <a:sym typeface="Times New Roman"/>
            </a:endParaRPr>
          </a:p>
          <a:p>
            <a:pPr indent="0" lvl="0" marL="0" rtl="0" algn="l">
              <a:spcBef>
                <a:spcPts val="1000"/>
              </a:spcBef>
              <a:spcAft>
                <a:spcPts val="0"/>
              </a:spcAft>
              <a:buNone/>
            </a:pPr>
            <a:r>
              <a:rPr b="1" lang="en-US" sz="1500">
                <a:latin typeface="Times New Roman"/>
                <a:ea typeface="Times New Roman"/>
                <a:cs typeface="Times New Roman"/>
                <a:sym typeface="Times New Roman"/>
              </a:rPr>
              <a:t>Jon says, "multiline string literals are cool"</a:t>
            </a:r>
            <a:endParaRPr b="1" sz="1500">
              <a:latin typeface="Times New Roman"/>
              <a:ea typeface="Times New Roman"/>
              <a:cs typeface="Times New Roman"/>
              <a:sym typeface="Times New Roman"/>
            </a:endParaRPr>
          </a:p>
          <a:p>
            <a:pPr indent="0" lvl="0" marL="0" rtl="0" algn="l">
              <a:spcBef>
                <a:spcPts val="1000"/>
              </a:spcBef>
              <a:spcAft>
                <a:spcPts val="0"/>
              </a:spcAft>
              <a:buNone/>
            </a:pPr>
            <a:r>
              <a:rPr b="1" lang="en-US" sz="1500">
                <a:latin typeface="Times New Roman"/>
                <a:ea typeface="Times New Roman"/>
                <a:cs typeface="Times New Roman"/>
                <a:sym typeface="Times New Roman"/>
              </a:rPr>
              <a:t>"""</a:t>
            </a:r>
            <a:endParaRPr b="1" sz="1500">
              <a:latin typeface="Times New Roman"/>
              <a:ea typeface="Times New Roman"/>
              <a:cs typeface="Times New Roman"/>
              <a:sym typeface="Times New Roman"/>
            </a:endParaRPr>
          </a:p>
        </p:txBody>
      </p:sp>
      <p:sp>
        <p:nvSpPr>
          <p:cNvPr id="561" name="Google Shape;561;p84"/>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85"/>
          <p:cNvSpPr txBox="1"/>
          <p:nvPr>
            <p:ph idx="1" type="body"/>
          </p:nvPr>
        </p:nvSpPr>
        <p:spPr>
          <a:xfrm>
            <a:off x="838200" y="1266700"/>
            <a:ext cx="10515600" cy="1485900"/>
          </a:xfrm>
          <a:prstGeom prst="rect">
            <a:avLst/>
          </a:prstGeom>
        </p:spPr>
        <p:txBody>
          <a:bodyPr anchorCtr="0" anchor="t" bIns="45700" lIns="45700" spcFirstLastPara="1" rIns="45700" wrap="square" tIns="45700">
            <a:noAutofit/>
          </a:bodyPr>
          <a:lstStyle/>
          <a:p>
            <a:pPr indent="0" lvl="0" marL="0" rtl="0" algn="l">
              <a:spcBef>
                <a:spcPts val="1000"/>
              </a:spcBef>
              <a:spcAft>
                <a:spcPts val="0"/>
              </a:spcAft>
              <a:buNone/>
            </a:pPr>
            <a:r>
              <a:rPr b="1" lang="en-US" sz="2000">
                <a:latin typeface="Times New Roman"/>
                <a:ea typeface="Times New Roman"/>
                <a:cs typeface="Times New Roman"/>
                <a:sym typeface="Times New Roman"/>
              </a:rPr>
              <a:t>Strings Basics</a:t>
            </a:r>
            <a:endParaRPr b="1" sz="2000">
              <a:latin typeface="Times New Roman"/>
              <a:ea typeface="Times New Roman"/>
              <a:cs typeface="Times New Roman"/>
              <a:sym typeface="Times New Roman"/>
            </a:endParaRPr>
          </a:p>
          <a:p>
            <a:pPr indent="0" lvl="0" marL="0" rtl="0" algn="l">
              <a:spcBef>
                <a:spcPts val="1000"/>
              </a:spcBef>
              <a:spcAft>
                <a:spcPts val="0"/>
              </a:spcAft>
              <a:buNone/>
            </a:pPr>
            <a:r>
              <a:rPr b="1" lang="en-US" sz="2000">
                <a:latin typeface="Times New Roman"/>
                <a:ea typeface="Times New Roman"/>
                <a:cs typeface="Times New Roman"/>
                <a:sym typeface="Times New Roman"/>
              </a:rPr>
              <a:t>Escaping</a:t>
            </a:r>
            <a:endParaRPr b="1"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let greeting = "It is traditional in programming to print \"Hello, world!\""</a:t>
            </a:r>
            <a:endParaRPr sz="2000">
              <a:latin typeface="Times New Roman"/>
              <a:ea typeface="Times New Roman"/>
              <a:cs typeface="Times New Roman"/>
              <a:sym typeface="Times New Roman"/>
            </a:endParaRPr>
          </a:p>
          <a:p>
            <a:pPr indent="0" lvl="0" marL="0" rtl="0" algn="l">
              <a:spcBef>
                <a:spcPts val="1000"/>
              </a:spcBef>
              <a:spcAft>
                <a:spcPts val="0"/>
              </a:spcAft>
              <a:buNone/>
            </a:pPr>
            <a:r>
              <a:t/>
            </a:r>
            <a:endParaRPr sz="2000">
              <a:latin typeface="Times New Roman"/>
              <a:ea typeface="Times New Roman"/>
              <a:cs typeface="Times New Roman"/>
              <a:sym typeface="Times New Roman"/>
            </a:endParaRPr>
          </a:p>
          <a:p>
            <a:pPr indent="0" lvl="0" marL="0" rtl="0" algn="l">
              <a:spcBef>
                <a:spcPts val="1000"/>
              </a:spcBef>
              <a:spcAft>
                <a:spcPts val="0"/>
              </a:spcAft>
              <a:buNone/>
            </a:pPr>
            <a:r>
              <a:t/>
            </a:r>
            <a:endParaRPr sz="2000">
              <a:latin typeface="Times New Roman"/>
              <a:ea typeface="Times New Roman"/>
              <a:cs typeface="Times New Roman"/>
              <a:sym typeface="Times New Roman"/>
            </a:endParaRPr>
          </a:p>
        </p:txBody>
      </p:sp>
      <p:sp>
        <p:nvSpPr>
          <p:cNvPr id="567" name="Google Shape;567;p85"/>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pic>
        <p:nvPicPr>
          <p:cNvPr id="568" name="Google Shape;568;p85"/>
          <p:cNvPicPr preferRelativeResize="0"/>
          <p:nvPr/>
        </p:nvPicPr>
        <p:blipFill>
          <a:blip r:embed="rId3">
            <a:alphaModFix/>
          </a:blip>
          <a:stretch>
            <a:fillRect/>
          </a:stretch>
        </p:blipFill>
        <p:spPr>
          <a:xfrm>
            <a:off x="1431625" y="2752600"/>
            <a:ext cx="9328746" cy="380060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86"/>
          <p:cNvSpPr txBox="1"/>
          <p:nvPr>
            <p:ph idx="1" type="body"/>
          </p:nvPr>
        </p:nvSpPr>
        <p:spPr>
          <a:xfrm>
            <a:off x="838200" y="1315425"/>
            <a:ext cx="10515600" cy="5286000"/>
          </a:xfrm>
          <a:prstGeom prst="rect">
            <a:avLst/>
          </a:prstGeom>
        </p:spPr>
        <p:txBody>
          <a:bodyPr anchorCtr="0" anchor="t" bIns="45700" lIns="45700" spcFirstLastPara="1" rIns="45700" wrap="square" tIns="45700">
            <a:noAutofit/>
          </a:bodyPr>
          <a:lstStyle/>
          <a:p>
            <a:pPr indent="0" lvl="0" marL="0" rtl="0" algn="l">
              <a:spcBef>
                <a:spcPts val="1000"/>
              </a:spcBef>
              <a:spcAft>
                <a:spcPts val="0"/>
              </a:spcAft>
              <a:buNone/>
            </a:pPr>
            <a:r>
              <a:rPr b="1" lang="en-US" sz="2000">
                <a:latin typeface="Times New Roman"/>
                <a:ea typeface="Times New Roman"/>
                <a:cs typeface="Times New Roman"/>
                <a:sym typeface="Times New Roman"/>
              </a:rPr>
              <a:t>Empty strings</a:t>
            </a:r>
            <a:endParaRPr b="1" sz="2000">
              <a:latin typeface="Times New Roman"/>
              <a:ea typeface="Times New Roman"/>
              <a:cs typeface="Times New Roman"/>
              <a:sym typeface="Times New Roman"/>
            </a:endParaRPr>
          </a:p>
          <a:p>
            <a:pPr indent="0" lvl="0" marL="0" rtl="0" algn="l">
              <a:spcBef>
                <a:spcPts val="1000"/>
              </a:spcBef>
              <a:spcAft>
                <a:spcPts val="0"/>
              </a:spcAft>
              <a:buNone/>
            </a:pPr>
            <a:r>
              <a:t/>
            </a:r>
            <a:endParaRPr b="1"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var myString = ""</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if myString.isEmpty { </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 print("The string is empty") </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0" lvl="0" marL="0" rtl="0" algn="l">
              <a:spcBef>
                <a:spcPts val="1000"/>
              </a:spcBef>
              <a:spcAft>
                <a:spcPts val="0"/>
              </a:spcAft>
              <a:buNone/>
            </a:pPr>
            <a:r>
              <a:t/>
            </a:r>
            <a:endParaRPr sz="2000">
              <a:latin typeface="Times New Roman"/>
              <a:ea typeface="Times New Roman"/>
              <a:cs typeface="Times New Roman"/>
              <a:sym typeface="Times New Roman"/>
            </a:endParaRPr>
          </a:p>
          <a:p>
            <a:pPr indent="0" lvl="0" marL="0" rtl="0" algn="l">
              <a:spcBef>
                <a:spcPts val="1000"/>
              </a:spcBef>
              <a:spcAft>
                <a:spcPts val="0"/>
              </a:spcAft>
              <a:buNone/>
            </a:pPr>
            <a:r>
              <a:rPr b="1" lang="en-US" sz="2000">
                <a:latin typeface="Times New Roman"/>
                <a:ea typeface="Times New Roman"/>
                <a:cs typeface="Times New Roman"/>
                <a:sym typeface="Times New Roman"/>
              </a:rPr>
              <a:t>Characters</a:t>
            </a:r>
            <a:endParaRPr b="1" sz="2000">
              <a:latin typeface="Times New Roman"/>
              <a:ea typeface="Times New Roman"/>
              <a:cs typeface="Times New Roman"/>
              <a:sym typeface="Times New Roman"/>
            </a:endParaRPr>
          </a:p>
          <a:p>
            <a:pPr indent="0" lvl="0" marL="0" rtl="0" algn="l">
              <a:spcBef>
                <a:spcPts val="1000"/>
              </a:spcBef>
              <a:spcAft>
                <a:spcPts val="0"/>
              </a:spcAft>
              <a:buNone/>
            </a:pPr>
            <a:r>
              <a:t/>
            </a:r>
            <a:endParaRPr b="1"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let a = "a" // 'a' is a string</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let b: Character = "b" // 'b' is a Character</a:t>
            </a:r>
            <a:endParaRPr sz="2000">
              <a:latin typeface="Times New Roman"/>
              <a:ea typeface="Times New Roman"/>
              <a:cs typeface="Times New Roman"/>
              <a:sym typeface="Times New Roman"/>
            </a:endParaRPr>
          </a:p>
        </p:txBody>
      </p:sp>
      <p:sp>
        <p:nvSpPr>
          <p:cNvPr id="574" name="Google Shape;574;p86"/>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87"/>
          <p:cNvSpPr txBox="1"/>
          <p:nvPr>
            <p:ph idx="1" type="body"/>
          </p:nvPr>
        </p:nvSpPr>
        <p:spPr>
          <a:xfrm>
            <a:off x="838200" y="1059668"/>
            <a:ext cx="10515600" cy="5316900"/>
          </a:xfrm>
          <a:prstGeom prst="rect">
            <a:avLst/>
          </a:prstGeom>
        </p:spPr>
        <p:txBody>
          <a:bodyPr anchorCtr="0" anchor="t" bIns="45700" lIns="45700" spcFirstLastPara="1" rIns="45700" wrap="square" tIns="45700">
            <a:noAutofit/>
          </a:bodyPr>
          <a:lstStyle/>
          <a:p>
            <a:pPr indent="0" lvl="0" marL="0" rtl="0" algn="l">
              <a:spcBef>
                <a:spcPts val="1000"/>
              </a:spcBef>
              <a:spcAft>
                <a:spcPts val="0"/>
              </a:spcAft>
              <a:buNone/>
            </a:pPr>
            <a:r>
              <a:rPr b="1" lang="en-US" sz="2000">
                <a:latin typeface="Times New Roman"/>
                <a:ea typeface="Times New Roman"/>
                <a:cs typeface="Times New Roman"/>
                <a:sym typeface="Times New Roman"/>
              </a:rPr>
              <a:t>Concatenation</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let string1 = "Hello"</a:t>
            </a:r>
            <a:endParaRPr sz="15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let string2 = ", world!"</a:t>
            </a:r>
            <a:endParaRPr sz="15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var myString = string1 + string2 // "Hello, world!"</a:t>
            </a:r>
            <a:endParaRPr sz="15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myString += " Hello!" // "Hello, world! Hello!"</a:t>
            </a:r>
            <a:endParaRPr sz="1500">
              <a:latin typeface="Times New Roman"/>
              <a:ea typeface="Times New Roman"/>
              <a:cs typeface="Times New Roman"/>
              <a:sym typeface="Times New Roman"/>
            </a:endParaRPr>
          </a:p>
          <a:p>
            <a:pPr indent="0" lvl="0" marL="0" rtl="0" algn="l">
              <a:spcBef>
                <a:spcPts val="1000"/>
              </a:spcBef>
              <a:spcAft>
                <a:spcPts val="0"/>
              </a:spcAft>
              <a:buNone/>
            </a:pPr>
            <a:r>
              <a:t/>
            </a:r>
            <a:endParaRPr sz="1500">
              <a:latin typeface="Times New Roman"/>
              <a:ea typeface="Times New Roman"/>
              <a:cs typeface="Times New Roman"/>
              <a:sym typeface="Times New Roman"/>
            </a:endParaRPr>
          </a:p>
          <a:p>
            <a:pPr indent="0" lvl="0" marL="0" rtl="0" algn="l">
              <a:spcBef>
                <a:spcPts val="1000"/>
              </a:spcBef>
              <a:spcAft>
                <a:spcPts val="0"/>
              </a:spcAft>
              <a:buNone/>
            </a:pPr>
            <a:r>
              <a:rPr b="1" lang="en-US" sz="2000">
                <a:latin typeface="Times New Roman"/>
                <a:ea typeface="Times New Roman"/>
                <a:cs typeface="Times New Roman"/>
                <a:sym typeface="Times New Roman"/>
              </a:rPr>
              <a:t>Interpolation</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let name = "Rick"</a:t>
            </a:r>
            <a:endParaRPr sz="15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let age = 30 </a:t>
            </a:r>
            <a:endParaRPr sz="15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print("\(name) is \(age) years old") // Rick is 30 years old</a:t>
            </a:r>
            <a:endParaRPr sz="1500">
              <a:latin typeface="Times New Roman"/>
              <a:ea typeface="Times New Roman"/>
              <a:cs typeface="Times New Roman"/>
              <a:sym typeface="Times New Roman"/>
            </a:endParaRPr>
          </a:p>
          <a:p>
            <a:pPr indent="0" lvl="0" marL="0" rtl="0" algn="l">
              <a:spcBef>
                <a:spcPts val="1000"/>
              </a:spcBef>
              <a:spcAft>
                <a:spcPts val="0"/>
              </a:spcAft>
              <a:buNone/>
            </a:pPr>
            <a:r>
              <a:t/>
            </a:r>
            <a:endParaRPr sz="1500">
              <a:latin typeface="Times New Roman"/>
              <a:ea typeface="Times New Roman"/>
              <a:cs typeface="Times New Roman"/>
              <a:sym typeface="Times New Roman"/>
            </a:endParaRPr>
          </a:p>
          <a:p>
            <a:pPr indent="0" lvl="0" marL="0" rtl="0" algn="l">
              <a:spcBef>
                <a:spcPts val="1000"/>
              </a:spcBef>
              <a:spcAft>
                <a:spcPts val="0"/>
              </a:spcAft>
              <a:buNone/>
            </a:pPr>
            <a:r>
              <a:rPr b="1" lang="en-US" sz="2000">
                <a:latin typeface="Times New Roman"/>
                <a:ea typeface="Times New Roman"/>
                <a:cs typeface="Times New Roman"/>
                <a:sym typeface="Times New Roman"/>
              </a:rPr>
              <a:t>Interpolation Expressions</a:t>
            </a:r>
            <a:endParaRPr b="1" sz="20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let a = 4 </a:t>
            </a:r>
            <a:endParaRPr sz="15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let b = 5 </a:t>
            </a:r>
            <a:endParaRPr sz="15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print("If a is \(a) and b is \(b), then a + b equals \(a+b)") // If a is 4 and b is 5, then a + b equals 9</a:t>
            </a:r>
            <a:endParaRPr sz="1500">
              <a:latin typeface="Times New Roman"/>
              <a:ea typeface="Times New Roman"/>
              <a:cs typeface="Times New Roman"/>
              <a:sym typeface="Times New Roman"/>
            </a:endParaRPr>
          </a:p>
          <a:p>
            <a:pPr indent="0" lvl="0" marL="0" rtl="0" algn="l">
              <a:spcBef>
                <a:spcPts val="1000"/>
              </a:spcBef>
              <a:spcAft>
                <a:spcPts val="0"/>
              </a:spcAft>
              <a:buNone/>
            </a:pPr>
            <a:r>
              <a:t/>
            </a:r>
            <a:endParaRPr sz="1500">
              <a:latin typeface="Times New Roman"/>
              <a:ea typeface="Times New Roman"/>
              <a:cs typeface="Times New Roman"/>
              <a:sym typeface="Times New Roman"/>
            </a:endParaRPr>
          </a:p>
        </p:txBody>
      </p:sp>
      <p:sp>
        <p:nvSpPr>
          <p:cNvPr id="580" name="Google Shape;580;p87"/>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88"/>
          <p:cNvSpPr txBox="1"/>
          <p:nvPr>
            <p:ph idx="1" type="body"/>
          </p:nvPr>
        </p:nvSpPr>
        <p:spPr>
          <a:xfrm>
            <a:off x="838200" y="977893"/>
            <a:ext cx="10515600" cy="5603400"/>
          </a:xfrm>
          <a:prstGeom prst="rect">
            <a:avLst/>
          </a:prstGeom>
        </p:spPr>
        <p:txBody>
          <a:bodyPr anchorCtr="0" anchor="t" bIns="45700" lIns="45700" spcFirstLastPara="1" rIns="45700" wrap="square" tIns="45700">
            <a:noAutofit/>
          </a:bodyPr>
          <a:lstStyle/>
          <a:p>
            <a:pPr indent="0" lvl="0" marL="0" rtl="0" algn="l">
              <a:spcBef>
                <a:spcPts val="1000"/>
              </a:spcBef>
              <a:spcAft>
                <a:spcPts val="0"/>
              </a:spcAft>
              <a:buNone/>
            </a:pPr>
            <a:r>
              <a:rPr b="1" lang="en-US" sz="2000">
                <a:latin typeface="Times New Roman"/>
                <a:ea typeface="Times New Roman"/>
                <a:cs typeface="Times New Roman"/>
                <a:sym typeface="Times New Roman"/>
              </a:rPr>
              <a:t>String equality and comparison</a:t>
            </a:r>
            <a:endParaRPr b="1" sz="20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let month = "January"</a:t>
            </a:r>
            <a:endParaRPr sz="15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let otherMonth = "January"</a:t>
            </a:r>
            <a:endParaRPr sz="15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let lowercaseMonth = "january"</a:t>
            </a:r>
            <a:endParaRPr sz="15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if month == otherMonth { </a:t>
            </a:r>
            <a:endParaRPr sz="15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 print("They are the same")  // </a:t>
            </a:r>
            <a:r>
              <a:rPr lang="en-US" sz="1500">
                <a:solidFill>
                  <a:schemeClr val="dk1"/>
                </a:solidFill>
                <a:latin typeface="Times New Roman"/>
                <a:ea typeface="Times New Roman"/>
                <a:cs typeface="Times New Roman"/>
                <a:sym typeface="Times New Roman"/>
              </a:rPr>
              <a:t>They are the same. </a:t>
            </a:r>
            <a:endParaRPr sz="15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if month != lowercaseMonth { </a:t>
            </a:r>
            <a:endParaRPr sz="15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 print("They are not the same.")  //</a:t>
            </a:r>
            <a:r>
              <a:rPr lang="en-US" sz="1500">
                <a:solidFill>
                  <a:schemeClr val="dk1"/>
                </a:solidFill>
                <a:latin typeface="Times New Roman"/>
                <a:ea typeface="Times New Roman"/>
                <a:cs typeface="Times New Roman"/>
                <a:sym typeface="Times New Roman"/>
              </a:rPr>
              <a:t>They are not the same.</a:t>
            </a:r>
            <a:endParaRPr sz="15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a:p>
            <a:pPr indent="0" lvl="0" marL="0" rtl="0" algn="l">
              <a:spcBef>
                <a:spcPts val="1000"/>
              </a:spcBef>
              <a:spcAft>
                <a:spcPts val="0"/>
              </a:spcAft>
              <a:buNone/>
            </a:pPr>
            <a:r>
              <a:rPr b="1" lang="en-US" sz="2000">
                <a:latin typeface="Times New Roman"/>
                <a:ea typeface="Times New Roman"/>
                <a:cs typeface="Times New Roman"/>
                <a:sym typeface="Times New Roman"/>
              </a:rPr>
              <a:t>String equality and comparison Ignoring case</a:t>
            </a:r>
            <a:endParaRPr b="1" sz="20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let name = "Johnny Appleseed"</a:t>
            </a:r>
            <a:endParaRPr sz="15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if name.lowercased() == "joHnnY aPPleseeD".lowercased() { </a:t>
            </a:r>
            <a:endParaRPr sz="15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 print("The two names are equal.") </a:t>
            </a:r>
            <a:endParaRPr sz="15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 The two names are equal.</a:t>
            </a:r>
            <a:endParaRPr sz="15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a:t>
            </a:r>
            <a:endParaRPr sz="1500">
              <a:latin typeface="Times New Roman"/>
              <a:ea typeface="Times New Roman"/>
              <a:cs typeface="Times New Roman"/>
              <a:sym typeface="Times New Roman"/>
            </a:endParaRPr>
          </a:p>
        </p:txBody>
      </p:sp>
      <p:sp>
        <p:nvSpPr>
          <p:cNvPr id="586" name="Google Shape;586;p88"/>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89"/>
          <p:cNvSpPr txBox="1"/>
          <p:nvPr>
            <p:ph idx="1" type="body"/>
          </p:nvPr>
        </p:nvSpPr>
        <p:spPr>
          <a:xfrm>
            <a:off x="838200" y="1230000"/>
            <a:ext cx="10515600" cy="5628000"/>
          </a:xfrm>
          <a:prstGeom prst="rect">
            <a:avLst/>
          </a:prstGeom>
        </p:spPr>
        <p:txBody>
          <a:bodyPr anchorCtr="0" anchor="t" bIns="45700" lIns="45700" spcFirstLastPara="1" rIns="45700" wrap="square" tIns="45700">
            <a:noAutofit/>
          </a:bodyPr>
          <a:lstStyle/>
          <a:p>
            <a:pPr indent="0" lvl="0" marL="0" rtl="0" algn="l">
              <a:spcBef>
                <a:spcPts val="1000"/>
              </a:spcBef>
              <a:spcAft>
                <a:spcPts val="0"/>
              </a:spcAft>
              <a:buNone/>
            </a:pPr>
            <a:r>
              <a:rPr b="1" lang="en-US" sz="2200">
                <a:latin typeface="Times New Roman"/>
                <a:ea typeface="Times New Roman"/>
                <a:cs typeface="Times New Roman"/>
                <a:sym typeface="Times New Roman"/>
              </a:rPr>
              <a:t>String equality and comparison Prefix and suffix</a:t>
            </a:r>
            <a:endParaRPr b="1" sz="2200">
              <a:latin typeface="Times New Roman"/>
              <a:ea typeface="Times New Roman"/>
              <a:cs typeface="Times New Roman"/>
              <a:sym typeface="Times New Roman"/>
            </a:endParaRPr>
          </a:p>
          <a:p>
            <a:pPr indent="0" lvl="0" marL="0" rtl="0" algn="l">
              <a:spcBef>
                <a:spcPts val="1000"/>
              </a:spcBef>
              <a:spcAft>
                <a:spcPts val="0"/>
              </a:spcAft>
              <a:buNone/>
            </a:pPr>
            <a:r>
              <a:rPr lang="en-US" sz="2200">
                <a:latin typeface="Times New Roman"/>
                <a:ea typeface="Times New Roman"/>
                <a:cs typeface="Times New Roman"/>
                <a:sym typeface="Times New Roman"/>
              </a:rPr>
              <a:t>let greeting = "Hello, world!"</a:t>
            </a:r>
            <a:endParaRPr sz="2200">
              <a:latin typeface="Times New Roman"/>
              <a:ea typeface="Times New Roman"/>
              <a:cs typeface="Times New Roman"/>
              <a:sym typeface="Times New Roman"/>
            </a:endParaRPr>
          </a:p>
          <a:p>
            <a:pPr indent="0" lvl="0" marL="0" rtl="0" algn="l">
              <a:spcBef>
                <a:spcPts val="1000"/>
              </a:spcBef>
              <a:spcAft>
                <a:spcPts val="0"/>
              </a:spcAft>
              <a:buNone/>
            </a:pPr>
            <a:r>
              <a:rPr lang="en-US" sz="2200">
                <a:latin typeface="Times New Roman"/>
                <a:ea typeface="Times New Roman"/>
                <a:cs typeface="Times New Roman"/>
                <a:sym typeface="Times New Roman"/>
              </a:rPr>
              <a:t>print(greeting.hasPrefix("Hello")) // </a:t>
            </a:r>
            <a:r>
              <a:rPr lang="en-US" sz="2200">
                <a:solidFill>
                  <a:schemeClr val="dk1"/>
                </a:solidFill>
                <a:latin typeface="Times New Roman"/>
                <a:ea typeface="Times New Roman"/>
                <a:cs typeface="Times New Roman"/>
                <a:sym typeface="Times New Roman"/>
              </a:rPr>
              <a:t>true</a:t>
            </a:r>
            <a:endParaRPr sz="2200">
              <a:latin typeface="Times New Roman"/>
              <a:ea typeface="Times New Roman"/>
              <a:cs typeface="Times New Roman"/>
              <a:sym typeface="Times New Roman"/>
            </a:endParaRPr>
          </a:p>
          <a:p>
            <a:pPr indent="0" lvl="0" marL="0" rtl="0" algn="l">
              <a:spcBef>
                <a:spcPts val="1000"/>
              </a:spcBef>
              <a:spcAft>
                <a:spcPts val="0"/>
              </a:spcAft>
              <a:buNone/>
            </a:pPr>
            <a:r>
              <a:rPr lang="en-US" sz="2200">
                <a:latin typeface="Times New Roman"/>
                <a:ea typeface="Times New Roman"/>
                <a:cs typeface="Times New Roman"/>
                <a:sym typeface="Times New Roman"/>
              </a:rPr>
              <a:t>print(greeting.hasSuffix("world!")) // </a:t>
            </a:r>
            <a:r>
              <a:rPr lang="en-US" sz="2200">
                <a:solidFill>
                  <a:schemeClr val="dk1"/>
                </a:solidFill>
                <a:latin typeface="Times New Roman"/>
                <a:ea typeface="Times New Roman"/>
                <a:cs typeface="Times New Roman"/>
                <a:sym typeface="Times New Roman"/>
              </a:rPr>
              <a:t>true</a:t>
            </a:r>
            <a:endParaRPr sz="2200">
              <a:latin typeface="Times New Roman"/>
              <a:ea typeface="Times New Roman"/>
              <a:cs typeface="Times New Roman"/>
              <a:sym typeface="Times New Roman"/>
            </a:endParaRPr>
          </a:p>
          <a:p>
            <a:pPr indent="0" lvl="0" marL="0" rtl="0" algn="l">
              <a:spcBef>
                <a:spcPts val="1000"/>
              </a:spcBef>
              <a:spcAft>
                <a:spcPts val="0"/>
              </a:spcAft>
              <a:buNone/>
            </a:pPr>
            <a:r>
              <a:rPr lang="en-US" sz="2200">
                <a:latin typeface="Times New Roman"/>
                <a:ea typeface="Times New Roman"/>
                <a:cs typeface="Times New Roman"/>
                <a:sym typeface="Times New Roman"/>
              </a:rPr>
              <a:t>print(greeting.hasSuffix("World!")) // </a:t>
            </a:r>
            <a:r>
              <a:rPr lang="en-US" sz="2200">
                <a:solidFill>
                  <a:schemeClr val="dk1"/>
                </a:solidFill>
                <a:latin typeface="Times New Roman"/>
                <a:ea typeface="Times New Roman"/>
                <a:cs typeface="Times New Roman"/>
                <a:sym typeface="Times New Roman"/>
              </a:rPr>
              <a:t>false</a:t>
            </a:r>
            <a:endParaRPr sz="2200">
              <a:latin typeface="Times New Roman"/>
              <a:ea typeface="Times New Roman"/>
              <a:cs typeface="Times New Roman"/>
              <a:sym typeface="Times New Roman"/>
            </a:endParaRPr>
          </a:p>
          <a:p>
            <a:pPr indent="0" lvl="0" marL="0" rtl="0" algn="l">
              <a:spcBef>
                <a:spcPts val="1000"/>
              </a:spcBef>
              <a:spcAft>
                <a:spcPts val="0"/>
              </a:spcAft>
              <a:buNone/>
            </a:pPr>
            <a:r>
              <a:t/>
            </a:r>
            <a:endParaRPr sz="2200">
              <a:latin typeface="Times New Roman"/>
              <a:ea typeface="Times New Roman"/>
              <a:cs typeface="Times New Roman"/>
              <a:sym typeface="Times New Roman"/>
            </a:endParaRPr>
          </a:p>
          <a:p>
            <a:pPr indent="0" lvl="0" marL="0" rtl="0" algn="l">
              <a:spcBef>
                <a:spcPts val="1000"/>
              </a:spcBef>
              <a:spcAft>
                <a:spcPts val="0"/>
              </a:spcAft>
              <a:buNone/>
            </a:pPr>
            <a:r>
              <a:rPr b="1" lang="en-US" sz="2200">
                <a:latin typeface="Times New Roman"/>
                <a:ea typeface="Times New Roman"/>
                <a:cs typeface="Times New Roman"/>
                <a:sym typeface="Times New Roman"/>
              </a:rPr>
              <a:t>String equality and comparison Finding substrings</a:t>
            </a:r>
            <a:endParaRPr b="1" sz="2200">
              <a:latin typeface="Times New Roman"/>
              <a:ea typeface="Times New Roman"/>
              <a:cs typeface="Times New Roman"/>
              <a:sym typeface="Times New Roman"/>
            </a:endParaRPr>
          </a:p>
          <a:p>
            <a:pPr indent="0" lvl="0" marL="0" rtl="0" algn="l">
              <a:spcBef>
                <a:spcPts val="1000"/>
              </a:spcBef>
              <a:spcAft>
                <a:spcPts val="0"/>
              </a:spcAft>
              <a:buNone/>
            </a:pPr>
            <a:r>
              <a:rPr lang="en-US" sz="2200">
                <a:latin typeface="Times New Roman"/>
                <a:ea typeface="Times New Roman"/>
                <a:cs typeface="Times New Roman"/>
                <a:sym typeface="Times New Roman"/>
              </a:rPr>
              <a:t>let greeting = "Hi Rick, my name is Amy."</a:t>
            </a:r>
            <a:endParaRPr sz="2200">
              <a:latin typeface="Times New Roman"/>
              <a:ea typeface="Times New Roman"/>
              <a:cs typeface="Times New Roman"/>
              <a:sym typeface="Times New Roman"/>
            </a:endParaRPr>
          </a:p>
          <a:p>
            <a:pPr indent="0" lvl="0" marL="0" rtl="0" algn="l">
              <a:spcBef>
                <a:spcPts val="1000"/>
              </a:spcBef>
              <a:spcAft>
                <a:spcPts val="0"/>
              </a:spcAft>
              <a:buNone/>
            </a:pPr>
            <a:r>
              <a:rPr lang="en-US" sz="2200">
                <a:latin typeface="Times New Roman"/>
                <a:ea typeface="Times New Roman"/>
                <a:cs typeface="Times New Roman"/>
                <a:sym typeface="Times New Roman"/>
              </a:rPr>
              <a:t>if greeting.contains("my name is") { </a:t>
            </a:r>
            <a:endParaRPr sz="2200">
              <a:latin typeface="Times New Roman"/>
              <a:ea typeface="Times New Roman"/>
              <a:cs typeface="Times New Roman"/>
              <a:sym typeface="Times New Roman"/>
            </a:endParaRPr>
          </a:p>
          <a:p>
            <a:pPr indent="0" lvl="0" marL="0" rtl="0" algn="l">
              <a:spcBef>
                <a:spcPts val="1000"/>
              </a:spcBef>
              <a:spcAft>
                <a:spcPts val="0"/>
              </a:spcAft>
              <a:buNone/>
            </a:pPr>
            <a:r>
              <a:rPr lang="en-US" sz="2200">
                <a:latin typeface="Times New Roman"/>
                <a:ea typeface="Times New Roman"/>
                <a:cs typeface="Times New Roman"/>
                <a:sym typeface="Times New Roman"/>
              </a:rPr>
              <a:t> print("Making an introduction") // </a:t>
            </a:r>
            <a:r>
              <a:rPr lang="en-US" sz="2200">
                <a:solidFill>
                  <a:schemeClr val="dk1"/>
                </a:solidFill>
                <a:latin typeface="Times New Roman"/>
                <a:ea typeface="Times New Roman"/>
                <a:cs typeface="Times New Roman"/>
                <a:sym typeface="Times New Roman"/>
              </a:rPr>
              <a:t>Making an introduction</a:t>
            </a:r>
            <a:endParaRPr sz="2200">
              <a:latin typeface="Times New Roman"/>
              <a:ea typeface="Times New Roman"/>
              <a:cs typeface="Times New Roman"/>
              <a:sym typeface="Times New Roman"/>
            </a:endParaRPr>
          </a:p>
          <a:p>
            <a:pPr indent="0" lvl="0" marL="0" rtl="0" algn="l">
              <a:spcBef>
                <a:spcPts val="1000"/>
              </a:spcBef>
              <a:spcAft>
                <a:spcPts val="0"/>
              </a:spcAft>
              <a:buNone/>
            </a:pPr>
            <a:r>
              <a:rPr lang="en-US" sz="2200">
                <a:latin typeface="Times New Roman"/>
                <a:ea typeface="Times New Roman"/>
                <a:cs typeface="Times New Roman"/>
                <a:sym typeface="Times New Roman"/>
              </a:rPr>
              <a:t>} </a:t>
            </a:r>
            <a:endParaRPr sz="2200">
              <a:latin typeface="Times New Roman"/>
              <a:ea typeface="Times New Roman"/>
              <a:cs typeface="Times New Roman"/>
              <a:sym typeface="Times New Roman"/>
            </a:endParaRPr>
          </a:p>
          <a:p>
            <a:pPr indent="0" lvl="0" marL="0" rtl="0" algn="l">
              <a:spcBef>
                <a:spcPts val="1000"/>
              </a:spcBef>
              <a:spcAft>
                <a:spcPts val="0"/>
              </a:spcAft>
              <a:buNone/>
            </a:pPr>
            <a:r>
              <a:t/>
            </a:r>
            <a:endParaRPr sz="2200">
              <a:latin typeface="Times New Roman"/>
              <a:ea typeface="Times New Roman"/>
              <a:cs typeface="Times New Roman"/>
              <a:sym typeface="Times New Roman"/>
            </a:endParaRPr>
          </a:p>
        </p:txBody>
      </p:sp>
      <p:sp>
        <p:nvSpPr>
          <p:cNvPr id="592" name="Google Shape;592;p89"/>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838199" y="828331"/>
            <a:ext cx="10515600" cy="9522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b="1" lang="en-US" sz="3000">
                <a:latin typeface="Times New Roman"/>
                <a:ea typeface="Times New Roman"/>
                <a:cs typeface="Times New Roman"/>
                <a:sym typeface="Times New Roman"/>
              </a:rPr>
              <a:t>PHONE</a:t>
            </a:r>
            <a:endParaRPr b="1" sz="3000">
              <a:latin typeface="Times New Roman"/>
              <a:ea typeface="Times New Roman"/>
              <a:cs typeface="Times New Roman"/>
              <a:sym typeface="Times New Roman"/>
            </a:endParaRPr>
          </a:p>
        </p:txBody>
      </p:sp>
      <p:pic>
        <p:nvPicPr>
          <p:cNvPr descr="Picture 6" id="104" name="Google Shape;104;p18"/>
          <p:cNvPicPr preferRelativeResize="0"/>
          <p:nvPr/>
        </p:nvPicPr>
        <p:blipFill rotWithShape="1">
          <a:blip r:embed="rId3">
            <a:alphaModFix/>
          </a:blip>
          <a:srcRect b="0" l="0" r="0" t="0"/>
          <a:stretch/>
        </p:blipFill>
        <p:spPr>
          <a:xfrm>
            <a:off x="4610100" y="1780526"/>
            <a:ext cx="2971800" cy="4626049"/>
          </a:xfrm>
          <a:prstGeom prst="rect">
            <a:avLst/>
          </a:prstGeom>
          <a:noFill/>
          <a:ln>
            <a:noFill/>
          </a:ln>
        </p:spPr>
      </p:pic>
      <p:sp>
        <p:nvSpPr>
          <p:cNvPr id="105" name="Google Shape;105;p18"/>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90"/>
          <p:cNvSpPr txBox="1"/>
          <p:nvPr>
            <p:ph idx="1" type="body"/>
          </p:nvPr>
        </p:nvSpPr>
        <p:spPr>
          <a:xfrm>
            <a:off x="838207" y="967292"/>
            <a:ext cx="10515600" cy="5361900"/>
          </a:xfrm>
          <a:prstGeom prst="rect">
            <a:avLst/>
          </a:prstGeom>
        </p:spPr>
        <p:txBody>
          <a:bodyPr anchorCtr="0" anchor="t" bIns="45700" lIns="45700" spcFirstLastPara="1" rIns="45700" wrap="square" tIns="45700">
            <a:noAutofit/>
          </a:bodyPr>
          <a:lstStyle/>
          <a:p>
            <a:pPr indent="0" lvl="0" marL="0" rtl="0" algn="l">
              <a:spcBef>
                <a:spcPts val="1000"/>
              </a:spcBef>
              <a:spcAft>
                <a:spcPts val="0"/>
              </a:spcAft>
              <a:buNone/>
            </a:pPr>
            <a:r>
              <a:rPr b="1" lang="en-US" sz="2000">
                <a:latin typeface="Times New Roman"/>
                <a:ea typeface="Times New Roman"/>
                <a:cs typeface="Times New Roman"/>
                <a:sym typeface="Times New Roman"/>
              </a:rPr>
              <a:t>String equality and comparison Checking length</a:t>
            </a:r>
            <a:endParaRPr b="1" sz="20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let name = "Ryan Mears"</a:t>
            </a:r>
            <a:endParaRPr sz="15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let count = name.count </a:t>
            </a:r>
            <a:endParaRPr sz="15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let newPassword = "1234"</a:t>
            </a:r>
            <a:endParaRPr sz="15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if newPassword.count &lt; 8 { </a:t>
            </a:r>
            <a:endParaRPr sz="15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 print("This password is too short. Passwords should have at least 8 characters.") </a:t>
            </a:r>
            <a:endParaRPr sz="15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 This password is too short. Passwords should have at least 8 characters.</a:t>
            </a:r>
            <a:endParaRPr sz="1500">
              <a:latin typeface="Times New Roman"/>
              <a:ea typeface="Times New Roman"/>
              <a:cs typeface="Times New Roman"/>
              <a:sym typeface="Times New Roman"/>
            </a:endParaRPr>
          </a:p>
          <a:p>
            <a:pPr indent="0" lvl="0" marL="0" rtl="0" algn="l">
              <a:spcBef>
                <a:spcPts val="1000"/>
              </a:spcBef>
              <a:spcAft>
                <a:spcPts val="0"/>
              </a:spcAft>
              <a:buNone/>
            </a:pPr>
            <a:r>
              <a:t/>
            </a:r>
            <a:endParaRPr sz="1500">
              <a:latin typeface="Times New Roman"/>
              <a:ea typeface="Times New Roman"/>
              <a:cs typeface="Times New Roman"/>
              <a:sym typeface="Times New Roman"/>
            </a:endParaRPr>
          </a:p>
          <a:p>
            <a:pPr indent="0" lvl="0" marL="0" rtl="0" algn="l">
              <a:spcBef>
                <a:spcPts val="1000"/>
              </a:spcBef>
              <a:spcAft>
                <a:spcPts val="0"/>
              </a:spcAft>
              <a:buNone/>
            </a:pPr>
            <a:r>
              <a:rPr b="1" lang="en-US" sz="2000">
                <a:latin typeface="Times New Roman"/>
                <a:ea typeface="Times New Roman"/>
                <a:cs typeface="Times New Roman"/>
                <a:sym typeface="Times New Roman"/>
              </a:rPr>
              <a:t>String equality and comparison Using switch</a:t>
            </a:r>
            <a:endParaRPr b="1" sz="20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let someCharacter: Character = "e"</a:t>
            </a:r>
            <a:endParaRPr sz="15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switch someCharacter { </a:t>
            </a:r>
            <a:endParaRPr sz="15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 case "a", "e", "i", "o", "u": </a:t>
            </a:r>
            <a:endParaRPr sz="15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 print("\(someCharacter) is a vowel.") </a:t>
            </a:r>
            <a:endParaRPr sz="15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 default: </a:t>
            </a:r>
            <a:endParaRPr sz="15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 print("\(someCharacter) is not a vowel.")  // </a:t>
            </a:r>
            <a:r>
              <a:rPr lang="en-US" sz="1500">
                <a:solidFill>
                  <a:schemeClr val="dk1"/>
                </a:solidFill>
                <a:latin typeface="Times New Roman"/>
                <a:ea typeface="Times New Roman"/>
                <a:cs typeface="Times New Roman"/>
                <a:sym typeface="Times New Roman"/>
              </a:rPr>
              <a:t>e is a vowel.</a:t>
            </a:r>
            <a:endParaRPr sz="15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a:p>
            <a:pPr indent="0" lvl="0" marL="0" rtl="0" algn="l">
              <a:spcBef>
                <a:spcPts val="1000"/>
              </a:spcBef>
              <a:spcAft>
                <a:spcPts val="0"/>
              </a:spcAft>
              <a:buNone/>
            </a:pPr>
            <a:r>
              <a:t/>
            </a:r>
            <a:endParaRPr sz="1500">
              <a:latin typeface="Times New Roman"/>
              <a:ea typeface="Times New Roman"/>
              <a:cs typeface="Times New Roman"/>
              <a:sym typeface="Times New Roman"/>
            </a:endParaRPr>
          </a:p>
        </p:txBody>
      </p:sp>
      <p:sp>
        <p:nvSpPr>
          <p:cNvPr id="598" name="Google Shape;598;p90"/>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91"/>
          <p:cNvSpPr txBox="1"/>
          <p:nvPr>
            <p:ph type="title"/>
          </p:nvPr>
        </p:nvSpPr>
        <p:spPr>
          <a:xfrm>
            <a:off x="838200" y="1070076"/>
            <a:ext cx="10515600" cy="5229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b="1" lang="en-US" sz="3000">
                <a:latin typeface="Times New Roman"/>
                <a:ea typeface="Times New Roman"/>
                <a:cs typeface="Times New Roman"/>
                <a:sym typeface="Times New Roman"/>
              </a:rPr>
              <a:t>Operators</a:t>
            </a:r>
            <a:endParaRPr b="1" sz="3000">
              <a:latin typeface="Times New Roman"/>
              <a:ea typeface="Times New Roman"/>
              <a:cs typeface="Times New Roman"/>
              <a:sym typeface="Times New Roman"/>
            </a:endParaRPr>
          </a:p>
        </p:txBody>
      </p:sp>
      <p:sp>
        <p:nvSpPr>
          <p:cNvPr id="604" name="Google Shape;604;p91"/>
          <p:cNvSpPr txBox="1"/>
          <p:nvPr>
            <p:ph idx="1" type="body"/>
          </p:nvPr>
        </p:nvSpPr>
        <p:spPr>
          <a:xfrm>
            <a:off x="838200" y="1825625"/>
            <a:ext cx="10515600" cy="4788000"/>
          </a:xfrm>
          <a:prstGeom prst="rect">
            <a:avLst/>
          </a:prstGeom>
        </p:spPr>
        <p:txBody>
          <a:bodyPr anchorCtr="0" anchor="t" bIns="45700" lIns="45700" spcFirstLastPara="1" rIns="45700" wrap="square" tIns="45700">
            <a:noAutofit/>
          </a:bodyPr>
          <a:lstStyle/>
          <a:p>
            <a:pPr indent="0" lvl="0" marL="0" rtl="0" algn="just">
              <a:spcBef>
                <a:spcPts val="1000"/>
              </a:spcBef>
              <a:spcAft>
                <a:spcPts val="0"/>
              </a:spcAft>
              <a:buNone/>
            </a:pPr>
            <a:r>
              <a:rPr lang="en-US" sz="2000">
                <a:latin typeface="Times New Roman"/>
                <a:ea typeface="Times New Roman"/>
                <a:cs typeface="Times New Roman"/>
                <a:sym typeface="Times New Roman"/>
              </a:rPr>
              <a:t>An operator is a symbol or combination of symbols that we can use to check, change, or combine values. We have used operators in most of the examples so far in this book, but we did not specifically call them operators. In this section, we will show you how to use most of the basic operators that Swift supports.</a:t>
            </a:r>
            <a:endParaRPr sz="2000">
              <a:latin typeface="Times New Roman"/>
              <a:ea typeface="Times New Roman"/>
              <a:cs typeface="Times New Roman"/>
              <a:sym typeface="Times New Roman"/>
            </a:endParaRPr>
          </a:p>
          <a:p>
            <a:pPr indent="0" lvl="0" marL="0" rtl="0" algn="just">
              <a:spcBef>
                <a:spcPts val="1000"/>
              </a:spcBef>
              <a:spcAft>
                <a:spcPts val="0"/>
              </a:spcAft>
              <a:buNone/>
            </a:pPr>
            <a:r>
              <a:t/>
            </a:r>
            <a:endParaRPr sz="2000">
              <a:latin typeface="Times New Roman"/>
              <a:ea typeface="Times New Roman"/>
              <a:cs typeface="Times New Roman"/>
              <a:sym typeface="Times New Roman"/>
            </a:endParaRPr>
          </a:p>
          <a:p>
            <a:pPr indent="0" lvl="0" marL="0" rtl="0" algn="just">
              <a:spcBef>
                <a:spcPts val="1000"/>
              </a:spcBef>
              <a:spcAft>
                <a:spcPts val="0"/>
              </a:spcAft>
              <a:buNone/>
            </a:pPr>
            <a:r>
              <a:rPr lang="en-US" sz="2000">
                <a:latin typeface="Times New Roman"/>
                <a:ea typeface="Times New Roman"/>
                <a:cs typeface="Times New Roman"/>
                <a:sym typeface="Times New Roman"/>
              </a:rPr>
              <a:t>Swift supports most standard C operators and also improves on some of them to eliminate several common coding errors. For example, the assignment operator does not return a value, which prevents it from being used where we are meant to use the equality operator, which is two equal signs (==).</a:t>
            </a:r>
            <a:endParaRPr sz="2000">
              <a:latin typeface="Times New Roman"/>
              <a:ea typeface="Times New Roman"/>
              <a:cs typeface="Times New Roman"/>
              <a:sym typeface="Times New Roman"/>
            </a:endParaRPr>
          </a:p>
          <a:p>
            <a:pPr indent="0" lvl="0" marL="0" rtl="0" algn="just">
              <a:spcBef>
                <a:spcPts val="1000"/>
              </a:spcBef>
              <a:spcAft>
                <a:spcPts val="0"/>
              </a:spcAft>
              <a:buNone/>
            </a:pPr>
            <a:r>
              <a:t/>
            </a:r>
            <a:endParaRPr sz="2000">
              <a:latin typeface="Times New Roman"/>
              <a:ea typeface="Times New Roman"/>
              <a:cs typeface="Times New Roman"/>
              <a:sym typeface="Times New Roman"/>
            </a:endParaRPr>
          </a:p>
          <a:p>
            <a:pPr indent="0" lvl="0" marL="0" rtl="0" algn="just">
              <a:spcBef>
                <a:spcPts val="1000"/>
              </a:spcBef>
              <a:spcAft>
                <a:spcPts val="0"/>
              </a:spcAft>
              <a:buNone/>
            </a:pPr>
            <a:r>
              <a:rPr lang="en-US" sz="2000">
                <a:latin typeface="Times New Roman"/>
                <a:ea typeface="Times New Roman"/>
                <a:cs typeface="Times New Roman"/>
                <a:sym typeface="Times New Roman"/>
              </a:rPr>
              <a:t>Let's look at the operators in Swift.</a:t>
            </a:r>
            <a:endParaRPr sz="2000">
              <a:latin typeface="Times New Roman"/>
              <a:ea typeface="Times New Roman"/>
              <a:cs typeface="Times New Roman"/>
              <a:sym typeface="Times New Roman"/>
            </a:endParaRPr>
          </a:p>
        </p:txBody>
      </p:sp>
      <p:sp>
        <p:nvSpPr>
          <p:cNvPr id="605" name="Google Shape;605;p91"/>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92"/>
          <p:cNvSpPr txBox="1"/>
          <p:nvPr>
            <p:ph idx="1" type="body"/>
          </p:nvPr>
        </p:nvSpPr>
        <p:spPr>
          <a:xfrm>
            <a:off x="838200" y="1230150"/>
            <a:ext cx="10515600" cy="5322600"/>
          </a:xfrm>
          <a:prstGeom prst="rect">
            <a:avLst/>
          </a:prstGeom>
        </p:spPr>
        <p:txBody>
          <a:bodyPr anchorCtr="0" anchor="t" bIns="45700" lIns="45700" spcFirstLastPara="1" rIns="45700" wrap="square" tIns="45700">
            <a:noAutofit/>
          </a:bodyPr>
          <a:lstStyle/>
          <a:p>
            <a:pPr indent="-419100" lvl="0" marL="457200" rtl="0" algn="l">
              <a:spcBef>
                <a:spcPts val="1000"/>
              </a:spcBef>
              <a:spcAft>
                <a:spcPts val="0"/>
              </a:spcAft>
              <a:buSzPts val="3000"/>
              <a:buFont typeface="Times New Roman"/>
              <a:buAutoNum type="arabicPeriod"/>
            </a:pPr>
            <a:r>
              <a:rPr b="1" lang="en-US" sz="3000">
                <a:latin typeface="Times New Roman"/>
                <a:ea typeface="Times New Roman"/>
                <a:cs typeface="Times New Roman"/>
                <a:sym typeface="Times New Roman"/>
              </a:rPr>
              <a:t>Assignment operator</a:t>
            </a:r>
            <a:endParaRPr b="1" sz="3000">
              <a:latin typeface="Times New Roman"/>
              <a:ea typeface="Times New Roman"/>
              <a:cs typeface="Times New Roman"/>
              <a:sym typeface="Times New Roman"/>
            </a:endParaRPr>
          </a:p>
          <a:p>
            <a:pPr indent="0" lvl="0" marL="0" rtl="0" algn="l">
              <a:spcBef>
                <a:spcPts val="1000"/>
              </a:spcBef>
              <a:spcAft>
                <a:spcPts val="0"/>
              </a:spcAft>
              <a:buNone/>
            </a:pPr>
            <a:r>
              <a:rPr lang="en-US" sz="2500">
                <a:latin typeface="Times New Roman"/>
                <a:ea typeface="Times New Roman"/>
                <a:cs typeface="Times New Roman"/>
                <a:sym typeface="Times New Roman"/>
              </a:rPr>
              <a:t>The assignment operator initializes or updates a variable. Here is a prototype:</a:t>
            </a:r>
            <a:endParaRPr sz="2500">
              <a:latin typeface="Times New Roman"/>
              <a:ea typeface="Times New Roman"/>
              <a:cs typeface="Times New Roman"/>
              <a:sym typeface="Times New Roman"/>
            </a:endParaRPr>
          </a:p>
          <a:p>
            <a:pPr indent="0" lvl="0" marL="0" rtl="0" algn="l">
              <a:spcBef>
                <a:spcPts val="1000"/>
              </a:spcBef>
              <a:spcAft>
                <a:spcPts val="0"/>
              </a:spcAft>
              <a:buNone/>
            </a:pPr>
            <a:r>
              <a:t/>
            </a:r>
            <a:endParaRPr sz="2500">
              <a:latin typeface="Times New Roman"/>
              <a:ea typeface="Times New Roman"/>
              <a:cs typeface="Times New Roman"/>
              <a:sym typeface="Times New Roman"/>
            </a:endParaRPr>
          </a:p>
          <a:p>
            <a:pPr indent="0" lvl="0" marL="0" rtl="0" algn="l">
              <a:spcBef>
                <a:spcPts val="1000"/>
              </a:spcBef>
              <a:spcAft>
                <a:spcPts val="0"/>
              </a:spcAft>
              <a:buNone/>
            </a:pPr>
            <a:r>
              <a:rPr lang="en-US" sz="2500">
                <a:latin typeface="Times New Roman"/>
                <a:ea typeface="Times New Roman"/>
                <a:cs typeface="Times New Roman"/>
                <a:sym typeface="Times New Roman"/>
              </a:rPr>
              <a:t>var A = var B</a:t>
            </a:r>
            <a:endParaRPr sz="2500">
              <a:latin typeface="Times New Roman"/>
              <a:ea typeface="Times New Roman"/>
              <a:cs typeface="Times New Roman"/>
              <a:sym typeface="Times New Roman"/>
            </a:endParaRPr>
          </a:p>
          <a:p>
            <a:pPr indent="0" lvl="0" marL="0" rtl="0" algn="l">
              <a:spcBef>
                <a:spcPts val="1000"/>
              </a:spcBef>
              <a:spcAft>
                <a:spcPts val="0"/>
              </a:spcAft>
              <a:buNone/>
            </a:pPr>
            <a:r>
              <a:rPr lang="en-US" sz="2500">
                <a:latin typeface="Times New Roman"/>
                <a:ea typeface="Times New Roman"/>
                <a:cs typeface="Times New Roman"/>
                <a:sym typeface="Times New Roman"/>
              </a:rPr>
              <a:t>Here is an example:</a:t>
            </a:r>
            <a:endParaRPr sz="2500">
              <a:latin typeface="Times New Roman"/>
              <a:ea typeface="Times New Roman"/>
              <a:cs typeface="Times New Roman"/>
              <a:sym typeface="Times New Roman"/>
            </a:endParaRPr>
          </a:p>
          <a:p>
            <a:pPr indent="0" lvl="0" marL="0" rtl="0" algn="l">
              <a:spcBef>
                <a:spcPts val="1000"/>
              </a:spcBef>
              <a:spcAft>
                <a:spcPts val="0"/>
              </a:spcAft>
              <a:buNone/>
            </a:pPr>
            <a:r>
              <a:rPr lang="en-US" sz="2500">
                <a:latin typeface="Times New Roman"/>
                <a:ea typeface="Times New Roman"/>
                <a:cs typeface="Times New Roman"/>
                <a:sym typeface="Times New Roman"/>
              </a:rPr>
              <a:t>let x = 1</a:t>
            </a:r>
            <a:endParaRPr sz="2500">
              <a:latin typeface="Times New Roman"/>
              <a:ea typeface="Times New Roman"/>
              <a:cs typeface="Times New Roman"/>
              <a:sym typeface="Times New Roman"/>
            </a:endParaRPr>
          </a:p>
          <a:p>
            <a:pPr indent="0" lvl="0" marL="0" rtl="0" algn="l">
              <a:spcBef>
                <a:spcPts val="1000"/>
              </a:spcBef>
              <a:spcAft>
                <a:spcPts val="0"/>
              </a:spcAft>
              <a:buNone/>
            </a:pPr>
            <a:r>
              <a:rPr lang="en-US" sz="2500">
                <a:latin typeface="Times New Roman"/>
                <a:ea typeface="Times New Roman"/>
                <a:cs typeface="Times New Roman"/>
                <a:sym typeface="Times New Roman"/>
              </a:rPr>
              <a:t>var y = "Hello"</a:t>
            </a:r>
            <a:endParaRPr sz="2500">
              <a:latin typeface="Times New Roman"/>
              <a:ea typeface="Times New Roman"/>
              <a:cs typeface="Times New Roman"/>
              <a:sym typeface="Times New Roman"/>
            </a:endParaRPr>
          </a:p>
          <a:p>
            <a:pPr indent="0" lvl="0" marL="0" rtl="0" algn="l">
              <a:spcBef>
                <a:spcPts val="1000"/>
              </a:spcBef>
              <a:spcAft>
                <a:spcPts val="0"/>
              </a:spcAft>
              <a:buNone/>
            </a:pPr>
            <a:r>
              <a:rPr lang="en-US" sz="2500">
                <a:latin typeface="Times New Roman"/>
                <a:ea typeface="Times New Roman"/>
                <a:cs typeface="Times New Roman"/>
                <a:sym typeface="Times New Roman"/>
              </a:rPr>
              <a:t>a = b</a:t>
            </a:r>
            <a:endParaRPr sz="2500">
              <a:latin typeface="Times New Roman"/>
              <a:ea typeface="Times New Roman"/>
              <a:cs typeface="Times New Roman"/>
              <a:sym typeface="Times New Roman"/>
            </a:endParaRPr>
          </a:p>
        </p:txBody>
      </p:sp>
      <p:sp>
        <p:nvSpPr>
          <p:cNvPr id="611" name="Google Shape;611;p92"/>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93"/>
          <p:cNvSpPr txBox="1"/>
          <p:nvPr>
            <p:ph idx="1" type="body"/>
          </p:nvPr>
        </p:nvSpPr>
        <p:spPr>
          <a:xfrm>
            <a:off x="838200" y="1266700"/>
            <a:ext cx="10515600" cy="5371200"/>
          </a:xfrm>
          <a:prstGeom prst="rect">
            <a:avLst/>
          </a:prstGeom>
        </p:spPr>
        <p:txBody>
          <a:bodyPr anchorCtr="0" anchor="t" bIns="45700" lIns="45700" spcFirstLastPara="1" rIns="45700" wrap="square" tIns="45700">
            <a:noAutofit/>
          </a:bodyPr>
          <a:lstStyle/>
          <a:p>
            <a:pPr indent="0" lvl="0" marL="0" rtl="0" algn="l">
              <a:spcBef>
                <a:spcPts val="1000"/>
              </a:spcBef>
              <a:spcAft>
                <a:spcPts val="0"/>
              </a:spcAft>
              <a:buNone/>
            </a:pPr>
            <a:r>
              <a:rPr b="1" lang="en-US" sz="3000">
                <a:latin typeface="Times New Roman"/>
                <a:ea typeface="Times New Roman"/>
                <a:cs typeface="Times New Roman"/>
                <a:sym typeface="Times New Roman"/>
              </a:rPr>
              <a:t>2. Comparison operators</a:t>
            </a:r>
            <a:endParaRPr b="1" sz="30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The comparison operator returns a Boolean value of true if the statement is true or a Boolean value of false if the statement is not true. Here are some prototypes:</a:t>
            </a:r>
            <a:endParaRPr sz="1500">
              <a:latin typeface="Times New Roman"/>
              <a:ea typeface="Times New Roman"/>
              <a:cs typeface="Times New Roman"/>
              <a:sym typeface="Times New Roman"/>
            </a:endParaRPr>
          </a:p>
          <a:p>
            <a:pPr indent="0" lvl="0" marL="0" rtl="0" algn="l">
              <a:spcBef>
                <a:spcPts val="1000"/>
              </a:spcBef>
              <a:spcAft>
                <a:spcPts val="0"/>
              </a:spcAft>
              <a:buNone/>
            </a:pPr>
            <a:r>
              <a:rPr b="1" lang="en-US" sz="1500">
                <a:latin typeface="Times New Roman"/>
                <a:ea typeface="Times New Roman"/>
                <a:cs typeface="Times New Roman"/>
                <a:sym typeface="Times New Roman"/>
              </a:rPr>
              <a:t>Equality:</a:t>
            </a:r>
            <a:endParaRPr b="1" sz="15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 varA == varB</a:t>
            </a:r>
            <a:endParaRPr sz="1500">
              <a:latin typeface="Times New Roman"/>
              <a:ea typeface="Times New Roman"/>
              <a:cs typeface="Times New Roman"/>
              <a:sym typeface="Times New Roman"/>
            </a:endParaRPr>
          </a:p>
          <a:p>
            <a:pPr indent="0" lvl="0" marL="0" rtl="0" algn="l">
              <a:spcBef>
                <a:spcPts val="1000"/>
              </a:spcBef>
              <a:spcAft>
                <a:spcPts val="0"/>
              </a:spcAft>
              <a:buNone/>
            </a:pPr>
            <a:r>
              <a:rPr b="1" lang="en-US" sz="1500">
                <a:latin typeface="Times New Roman"/>
                <a:ea typeface="Times New Roman"/>
                <a:cs typeface="Times New Roman"/>
                <a:sym typeface="Times New Roman"/>
              </a:rPr>
              <a:t>Not equal:</a:t>
            </a:r>
            <a:endParaRPr b="1" sz="15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 varA != varB</a:t>
            </a:r>
            <a:endParaRPr sz="1500">
              <a:latin typeface="Times New Roman"/>
              <a:ea typeface="Times New Roman"/>
              <a:cs typeface="Times New Roman"/>
              <a:sym typeface="Times New Roman"/>
            </a:endParaRPr>
          </a:p>
          <a:p>
            <a:pPr indent="0" lvl="0" marL="0" rtl="0" algn="l">
              <a:spcBef>
                <a:spcPts val="1000"/>
              </a:spcBef>
              <a:spcAft>
                <a:spcPts val="0"/>
              </a:spcAft>
              <a:buNone/>
            </a:pPr>
            <a:r>
              <a:rPr b="1" lang="en-US" sz="1500">
                <a:latin typeface="Times New Roman"/>
                <a:ea typeface="Times New Roman"/>
                <a:cs typeface="Times New Roman"/>
                <a:sym typeface="Times New Roman"/>
              </a:rPr>
              <a:t>Greater than:</a:t>
            </a:r>
            <a:endParaRPr b="1" sz="15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 varA &gt; varB</a:t>
            </a:r>
            <a:endParaRPr sz="1500">
              <a:latin typeface="Times New Roman"/>
              <a:ea typeface="Times New Roman"/>
              <a:cs typeface="Times New Roman"/>
              <a:sym typeface="Times New Roman"/>
            </a:endParaRPr>
          </a:p>
          <a:p>
            <a:pPr indent="0" lvl="0" marL="0" rtl="0" algn="l">
              <a:spcBef>
                <a:spcPts val="1000"/>
              </a:spcBef>
              <a:spcAft>
                <a:spcPts val="0"/>
              </a:spcAft>
              <a:buNone/>
            </a:pPr>
            <a:r>
              <a:rPr b="1" lang="en-US" sz="1500">
                <a:latin typeface="Times New Roman"/>
                <a:ea typeface="Times New Roman"/>
                <a:cs typeface="Times New Roman"/>
                <a:sym typeface="Times New Roman"/>
              </a:rPr>
              <a:t>Less than:</a:t>
            </a:r>
            <a:endParaRPr b="1" sz="15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 varA &lt; varB</a:t>
            </a:r>
            <a:endParaRPr sz="1500">
              <a:latin typeface="Times New Roman"/>
              <a:ea typeface="Times New Roman"/>
              <a:cs typeface="Times New Roman"/>
              <a:sym typeface="Times New Roman"/>
            </a:endParaRPr>
          </a:p>
          <a:p>
            <a:pPr indent="0" lvl="0" marL="0" rtl="0" algn="l">
              <a:spcBef>
                <a:spcPts val="1000"/>
              </a:spcBef>
              <a:spcAft>
                <a:spcPts val="0"/>
              </a:spcAft>
              <a:buNone/>
            </a:pPr>
            <a:r>
              <a:rPr b="1" lang="en-US" sz="1500">
                <a:latin typeface="Times New Roman"/>
                <a:ea typeface="Times New Roman"/>
                <a:cs typeface="Times New Roman"/>
                <a:sym typeface="Times New Roman"/>
              </a:rPr>
              <a:t>Greater than or equal to:</a:t>
            </a:r>
            <a:endParaRPr b="1" sz="15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 varA &gt;= varB</a:t>
            </a:r>
            <a:endParaRPr sz="1500">
              <a:latin typeface="Times New Roman"/>
              <a:ea typeface="Times New Roman"/>
              <a:cs typeface="Times New Roman"/>
              <a:sym typeface="Times New Roman"/>
            </a:endParaRPr>
          </a:p>
          <a:p>
            <a:pPr indent="0" lvl="0" marL="0" rtl="0" algn="l">
              <a:spcBef>
                <a:spcPts val="1000"/>
              </a:spcBef>
              <a:spcAft>
                <a:spcPts val="0"/>
              </a:spcAft>
              <a:buNone/>
            </a:pPr>
            <a:r>
              <a:rPr b="1" lang="en-US" sz="1500">
                <a:latin typeface="Times New Roman"/>
                <a:ea typeface="Times New Roman"/>
                <a:cs typeface="Times New Roman"/>
                <a:sym typeface="Times New Roman"/>
              </a:rPr>
              <a:t>Less than or equal to:</a:t>
            </a:r>
            <a:endParaRPr b="1" sz="15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 varA &lt;= varB</a:t>
            </a:r>
            <a:endParaRPr sz="1500">
              <a:latin typeface="Times New Roman"/>
              <a:ea typeface="Times New Roman"/>
              <a:cs typeface="Times New Roman"/>
              <a:sym typeface="Times New Roman"/>
            </a:endParaRPr>
          </a:p>
          <a:p>
            <a:pPr indent="0" lvl="0" marL="0" rtl="0" algn="l">
              <a:spcBef>
                <a:spcPts val="1000"/>
              </a:spcBef>
              <a:spcAft>
                <a:spcPts val="0"/>
              </a:spcAft>
              <a:buNone/>
            </a:pPr>
            <a:r>
              <a:t/>
            </a:r>
            <a:endParaRPr sz="1500">
              <a:latin typeface="Times New Roman"/>
              <a:ea typeface="Times New Roman"/>
              <a:cs typeface="Times New Roman"/>
              <a:sym typeface="Times New Roman"/>
            </a:endParaRPr>
          </a:p>
        </p:txBody>
      </p:sp>
      <p:sp>
        <p:nvSpPr>
          <p:cNvPr id="617" name="Google Shape;617;p93"/>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94"/>
          <p:cNvSpPr txBox="1"/>
          <p:nvPr>
            <p:ph idx="1" type="body"/>
          </p:nvPr>
        </p:nvSpPr>
        <p:spPr>
          <a:xfrm>
            <a:off x="838200" y="1309675"/>
            <a:ext cx="10515600" cy="4867200"/>
          </a:xfrm>
          <a:prstGeom prst="rect">
            <a:avLst/>
          </a:prstGeom>
        </p:spPr>
        <p:txBody>
          <a:bodyPr anchorCtr="0" anchor="t" bIns="45700" lIns="45700" spcFirstLastPara="1" rIns="45700" wrap="square" tIns="45700">
            <a:noAutofit/>
          </a:bodyPr>
          <a:lstStyle/>
          <a:p>
            <a:pPr indent="0" lvl="0" marL="0" rtl="0" algn="l">
              <a:spcBef>
                <a:spcPts val="1000"/>
              </a:spcBef>
              <a:spcAft>
                <a:spcPts val="0"/>
              </a:spcAft>
              <a:buNone/>
            </a:pPr>
            <a:r>
              <a:rPr lang="en-US" sz="2500">
                <a:latin typeface="Times New Roman"/>
                <a:ea typeface="Times New Roman"/>
                <a:cs typeface="Times New Roman"/>
                <a:sym typeface="Times New Roman"/>
              </a:rPr>
              <a:t>Here are some examples:</a:t>
            </a:r>
            <a:endParaRPr sz="2500">
              <a:latin typeface="Times New Roman"/>
              <a:ea typeface="Times New Roman"/>
              <a:cs typeface="Times New Roman"/>
              <a:sym typeface="Times New Roman"/>
            </a:endParaRPr>
          </a:p>
          <a:p>
            <a:pPr indent="0" lvl="0" marL="0" rtl="0" algn="l">
              <a:spcBef>
                <a:spcPts val="1000"/>
              </a:spcBef>
              <a:spcAft>
                <a:spcPts val="0"/>
              </a:spcAft>
              <a:buNone/>
            </a:pPr>
            <a:r>
              <a:t/>
            </a:r>
            <a:endParaRPr sz="2500">
              <a:latin typeface="Times New Roman"/>
              <a:ea typeface="Times New Roman"/>
              <a:cs typeface="Times New Roman"/>
              <a:sym typeface="Times New Roman"/>
            </a:endParaRPr>
          </a:p>
          <a:p>
            <a:pPr indent="0" lvl="0" marL="0" rtl="0" algn="l">
              <a:spcBef>
                <a:spcPts val="1000"/>
              </a:spcBef>
              <a:spcAft>
                <a:spcPts val="0"/>
              </a:spcAft>
              <a:buNone/>
            </a:pPr>
            <a:r>
              <a:rPr lang="en-US" sz="2500">
                <a:latin typeface="Times New Roman"/>
                <a:ea typeface="Times New Roman"/>
                <a:cs typeface="Times New Roman"/>
                <a:sym typeface="Times New Roman"/>
              </a:rPr>
              <a:t>2 == 1 //false, 2 does not equal 1</a:t>
            </a:r>
            <a:endParaRPr sz="2500">
              <a:latin typeface="Times New Roman"/>
              <a:ea typeface="Times New Roman"/>
              <a:cs typeface="Times New Roman"/>
              <a:sym typeface="Times New Roman"/>
            </a:endParaRPr>
          </a:p>
          <a:p>
            <a:pPr indent="0" lvl="0" marL="0" rtl="0" algn="l">
              <a:spcBef>
                <a:spcPts val="1000"/>
              </a:spcBef>
              <a:spcAft>
                <a:spcPts val="0"/>
              </a:spcAft>
              <a:buNone/>
            </a:pPr>
            <a:r>
              <a:rPr lang="en-US" sz="2500">
                <a:latin typeface="Times New Roman"/>
                <a:ea typeface="Times New Roman"/>
                <a:cs typeface="Times New Roman"/>
                <a:sym typeface="Times New Roman"/>
              </a:rPr>
              <a:t>2 != 1 //true, 2 does not equal 1</a:t>
            </a:r>
            <a:endParaRPr sz="2500">
              <a:latin typeface="Times New Roman"/>
              <a:ea typeface="Times New Roman"/>
              <a:cs typeface="Times New Roman"/>
              <a:sym typeface="Times New Roman"/>
            </a:endParaRPr>
          </a:p>
          <a:p>
            <a:pPr indent="0" lvl="0" marL="0" rtl="0" algn="l">
              <a:spcBef>
                <a:spcPts val="1000"/>
              </a:spcBef>
              <a:spcAft>
                <a:spcPts val="0"/>
              </a:spcAft>
              <a:buNone/>
            </a:pPr>
            <a:r>
              <a:rPr lang="en-US" sz="2500">
                <a:latin typeface="Times New Roman"/>
                <a:ea typeface="Times New Roman"/>
                <a:cs typeface="Times New Roman"/>
                <a:sym typeface="Times New Roman"/>
              </a:rPr>
              <a:t>2 &gt; 1 //true, 2 is greater than 1</a:t>
            </a:r>
            <a:endParaRPr sz="2500">
              <a:latin typeface="Times New Roman"/>
              <a:ea typeface="Times New Roman"/>
              <a:cs typeface="Times New Roman"/>
              <a:sym typeface="Times New Roman"/>
            </a:endParaRPr>
          </a:p>
          <a:p>
            <a:pPr indent="0" lvl="0" marL="0" rtl="0" algn="l">
              <a:spcBef>
                <a:spcPts val="1000"/>
              </a:spcBef>
              <a:spcAft>
                <a:spcPts val="0"/>
              </a:spcAft>
              <a:buNone/>
            </a:pPr>
            <a:r>
              <a:rPr lang="en-US" sz="2500">
                <a:latin typeface="Times New Roman"/>
                <a:ea typeface="Times New Roman"/>
                <a:cs typeface="Times New Roman"/>
                <a:sym typeface="Times New Roman"/>
              </a:rPr>
              <a:t>2 &lt; 1 //false, 2 is not less than 1</a:t>
            </a:r>
            <a:endParaRPr sz="2500">
              <a:latin typeface="Times New Roman"/>
              <a:ea typeface="Times New Roman"/>
              <a:cs typeface="Times New Roman"/>
              <a:sym typeface="Times New Roman"/>
            </a:endParaRPr>
          </a:p>
          <a:p>
            <a:pPr indent="0" lvl="0" marL="0" rtl="0" algn="l">
              <a:spcBef>
                <a:spcPts val="1000"/>
              </a:spcBef>
              <a:spcAft>
                <a:spcPts val="0"/>
              </a:spcAft>
              <a:buNone/>
            </a:pPr>
            <a:r>
              <a:rPr lang="en-US" sz="2500">
                <a:latin typeface="Times New Roman"/>
                <a:ea typeface="Times New Roman"/>
                <a:cs typeface="Times New Roman"/>
                <a:sym typeface="Times New Roman"/>
              </a:rPr>
              <a:t>2 &gt;= 1 //true, 2 is greater or equal to 1</a:t>
            </a:r>
            <a:endParaRPr sz="2500">
              <a:latin typeface="Times New Roman"/>
              <a:ea typeface="Times New Roman"/>
              <a:cs typeface="Times New Roman"/>
              <a:sym typeface="Times New Roman"/>
            </a:endParaRPr>
          </a:p>
          <a:p>
            <a:pPr indent="0" lvl="0" marL="0" rtl="0" algn="l">
              <a:spcBef>
                <a:spcPts val="1000"/>
              </a:spcBef>
              <a:spcAft>
                <a:spcPts val="0"/>
              </a:spcAft>
              <a:buNone/>
            </a:pPr>
            <a:r>
              <a:rPr lang="en-US" sz="2500">
                <a:latin typeface="Times New Roman"/>
                <a:ea typeface="Times New Roman"/>
                <a:cs typeface="Times New Roman"/>
                <a:sym typeface="Times New Roman"/>
              </a:rPr>
              <a:t>2 &lt;= 1 //false, 2 is not less or equal to 1</a:t>
            </a:r>
            <a:endParaRPr sz="2500">
              <a:latin typeface="Times New Roman"/>
              <a:ea typeface="Times New Roman"/>
              <a:cs typeface="Times New Roman"/>
              <a:sym typeface="Times New Roman"/>
            </a:endParaRPr>
          </a:p>
        </p:txBody>
      </p:sp>
      <p:sp>
        <p:nvSpPr>
          <p:cNvPr id="623" name="Google Shape;623;p94"/>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95"/>
          <p:cNvSpPr txBox="1"/>
          <p:nvPr>
            <p:ph idx="1" type="body"/>
          </p:nvPr>
        </p:nvSpPr>
        <p:spPr>
          <a:xfrm>
            <a:off x="838200" y="1068864"/>
            <a:ext cx="10515600" cy="5200800"/>
          </a:xfrm>
          <a:prstGeom prst="rect">
            <a:avLst/>
          </a:prstGeom>
        </p:spPr>
        <p:txBody>
          <a:bodyPr anchorCtr="0" anchor="t" bIns="45700" lIns="45700" spcFirstLastPara="1" rIns="45700" wrap="square" tIns="45700">
            <a:noAutofit/>
          </a:bodyPr>
          <a:lstStyle/>
          <a:p>
            <a:pPr indent="0" lvl="0" marL="0" rtl="0" algn="l">
              <a:spcBef>
                <a:spcPts val="1000"/>
              </a:spcBef>
              <a:spcAft>
                <a:spcPts val="0"/>
              </a:spcAft>
              <a:buNone/>
            </a:pPr>
            <a:r>
              <a:rPr b="1" lang="en-US" sz="3000">
                <a:latin typeface="Times New Roman"/>
                <a:ea typeface="Times New Roman"/>
                <a:cs typeface="Times New Roman"/>
                <a:sym typeface="Times New Roman"/>
              </a:rPr>
              <a:t>3. Arithmetic operators</a:t>
            </a:r>
            <a:endParaRPr b="1" sz="3000">
              <a:latin typeface="Times New Roman"/>
              <a:ea typeface="Times New Roman"/>
              <a:cs typeface="Times New Roman"/>
              <a:sym typeface="Times New Roman"/>
            </a:endParaRPr>
          </a:p>
          <a:p>
            <a:pPr indent="0" lvl="0" marL="0" rtl="0" algn="l">
              <a:spcBef>
                <a:spcPts val="1000"/>
              </a:spcBef>
              <a:spcAft>
                <a:spcPts val="0"/>
              </a:spcAft>
              <a:buNone/>
            </a:pPr>
            <a:r>
              <a:rPr lang="en-US" sz="1400">
                <a:latin typeface="Times New Roman"/>
                <a:ea typeface="Times New Roman"/>
                <a:cs typeface="Times New Roman"/>
                <a:sym typeface="Times New Roman"/>
              </a:rPr>
              <a:t>The arithmetic operators perform the four basic mathematical operations. Here are some prototypes:</a:t>
            </a:r>
            <a:endParaRPr sz="1400">
              <a:latin typeface="Times New Roman"/>
              <a:ea typeface="Times New Roman"/>
              <a:cs typeface="Times New Roman"/>
              <a:sym typeface="Times New Roman"/>
            </a:endParaRPr>
          </a:p>
          <a:p>
            <a:pPr indent="0" lvl="0" marL="0" rtl="0" algn="l">
              <a:spcBef>
                <a:spcPts val="1000"/>
              </a:spcBef>
              <a:spcAft>
                <a:spcPts val="0"/>
              </a:spcAft>
              <a:buNone/>
            </a:pPr>
            <a:r>
              <a:rPr b="1" lang="en-US" sz="1400">
                <a:latin typeface="Times New Roman"/>
                <a:ea typeface="Times New Roman"/>
                <a:cs typeface="Times New Roman"/>
                <a:sym typeface="Times New Roman"/>
              </a:rPr>
              <a:t>Addition:</a:t>
            </a:r>
            <a:endParaRPr b="1" sz="1400">
              <a:latin typeface="Times New Roman"/>
              <a:ea typeface="Times New Roman"/>
              <a:cs typeface="Times New Roman"/>
              <a:sym typeface="Times New Roman"/>
            </a:endParaRPr>
          </a:p>
          <a:p>
            <a:pPr indent="0" lvl="0" marL="0" rtl="0" algn="l">
              <a:spcBef>
                <a:spcPts val="1000"/>
              </a:spcBef>
              <a:spcAft>
                <a:spcPts val="0"/>
              </a:spcAft>
              <a:buNone/>
            </a:pPr>
            <a:r>
              <a:rPr lang="en-US" sz="1400">
                <a:latin typeface="Times New Roman"/>
                <a:ea typeface="Times New Roman"/>
                <a:cs typeface="Times New Roman"/>
                <a:sym typeface="Times New Roman"/>
              </a:rPr>
              <a:t> varA + varB</a:t>
            </a:r>
            <a:endParaRPr sz="1400">
              <a:latin typeface="Times New Roman"/>
              <a:ea typeface="Times New Roman"/>
              <a:cs typeface="Times New Roman"/>
              <a:sym typeface="Times New Roman"/>
            </a:endParaRPr>
          </a:p>
          <a:p>
            <a:pPr indent="0" lvl="0" marL="0" rtl="0" algn="l">
              <a:spcBef>
                <a:spcPts val="1000"/>
              </a:spcBef>
              <a:spcAft>
                <a:spcPts val="0"/>
              </a:spcAft>
              <a:buNone/>
            </a:pPr>
            <a:r>
              <a:rPr b="1" lang="en-US" sz="1400">
                <a:latin typeface="Times New Roman"/>
                <a:ea typeface="Times New Roman"/>
                <a:cs typeface="Times New Roman"/>
                <a:sym typeface="Times New Roman"/>
              </a:rPr>
              <a:t>Subtraction:</a:t>
            </a:r>
            <a:endParaRPr b="1" sz="1400">
              <a:latin typeface="Times New Roman"/>
              <a:ea typeface="Times New Roman"/>
              <a:cs typeface="Times New Roman"/>
              <a:sym typeface="Times New Roman"/>
            </a:endParaRPr>
          </a:p>
          <a:p>
            <a:pPr indent="0" lvl="0" marL="0" rtl="0" algn="l">
              <a:spcBef>
                <a:spcPts val="1000"/>
              </a:spcBef>
              <a:spcAft>
                <a:spcPts val="0"/>
              </a:spcAft>
              <a:buNone/>
            </a:pPr>
            <a:r>
              <a:rPr lang="en-US" sz="1400">
                <a:latin typeface="Times New Roman"/>
                <a:ea typeface="Times New Roman"/>
                <a:cs typeface="Times New Roman"/>
                <a:sym typeface="Times New Roman"/>
              </a:rPr>
              <a:t> varA - varB</a:t>
            </a:r>
            <a:endParaRPr sz="1400">
              <a:latin typeface="Times New Roman"/>
              <a:ea typeface="Times New Roman"/>
              <a:cs typeface="Times New Roman"/>
              <a:sym typeface="Times New Roman"/>
            </a:endParaRPr>
          </a:p>
          <a:p>
            <a:pPr indent="0" lvl="0" marL="0" rtl="0" algn="l">
              <a:spcBef>
                <a:spcPts val="1000"/>
              </a:spcBef>
              <a:spcAft>
                <a:spcPts val="0"/>
              </a:spcAft>
              <a:buNone/>
            </a:pPr>
            <a:r>
              <a:rPr b="1" lang="en-US" sz="1400">
                <a:latin typeface="Times New Roman"/>
                <a:ea typeface="Times New Roman"/>
                <a:cs typeface="Times New Roman"/>
                <a:sym typeface="Times New Roman"/>
              </a:rPr>
              <a:t>Multiplication:</a:t>
            </a:r>
            <a:endParaRPr b="1" sz="1400">
              <a:latin typeface="Times New Roman"/>
              <a:ea typeface="Times New Roman"/>
              <a:cs typeface="Times New Roman"/>
              <a:sym typeface="Times New Roman"/>
            </a:endParaRPr>
          </a:p>
          <a:p>
            <a:pPr indent="0" lvl="0" marL="0" rtl="0" algn="l">
              <a:spcBef>
                <a:spcPts val="1000"/>
              </a:spcBef>
              <a:spcAft>
                <a:spcPts val="0"/>
              </a:spcAft>
              <a:buNone/>
            </a:pPr>
            <a:r>
              <a:rPr lang="en-US" sz="1400">
                <a:latin typeface="Times New Roman"/>
                <a:ea typeface="Times New Roman"/>
                <a:cs typeface="Times New Roman"/>
                <a:sym typeface="Times New Roman"/>
              </a:rPr>
              <a:t> varA * varB</a:t>
            </a:r>
            <a:endParaRPr sz="1400">
              <a:latin typeface="Times New Roman"/>
              <a:ea typeface="Times New Roman"/>
              <a:cs typeface="Times New Roman"/>
              <a:sym typeface="Times New Roman"/>
            </a:endParaRPr>
          </a:p>
          <a:p>
            <a:pPr indent="0" lvl="0" marL="0" rtl="0" algn="l">
              <a:spcBef>
                <a:spcPts val="1000"/>
              </a:spcBef>
              <a:spcAft>
                <a:spcPts val="0"/>
              </a:spcAft>
              <a:buNone/>
            </a:pPr>
            <a:r>
              <a:rPr b="1" lang="en-US" sz="1400">
                <a:latin typeface="Times New Roman"/>
                <a:ea typeface="Times New Roman"/>
                <a:cs typeface="Times New Roman"/>
                <a:sym typeface="Times New Roman"/>
              </a:rPr>
              <a:t>Division:</a:t>
            </a:r>
            <a:endParaRPr b="1" sz="1400">
              <a:latin typeface="Times New Roman"/>
              <a:ea typeface="Times New Roman"/>
              <a:cs typeface="Times New Roman"/>
              <a:sym typeface="Times New Roman"/>
            </a:endParaRPr>
          </a:p>
          <a:p>
            <a:pPr indent="0" lvl="0" marL="0" rtl="0" algn="l">
              <a:spcBef>
                <a:spcPts val="1000"/>
              </a:spcBef>
              <a:spcAft>
                <a:spcPts val="0"/>
              </a:spcAft>
              <a:buNone/>
            </a:pPr>
            <a:r>
              <a:rPr lang="en-US" sz="1400">
                <a:latin typeface="Times New Roman"/>
                <a:ea typeface="Times New Roman"/>
                <a:cs typeface="Times New Roman"/>
                <a:sym typeface="Times New Roman"/>
              </a:rPr>
              <a:t> varA / varB</a:t>
            </a:r>
            <a:endParaRPr sz="1400">
              <a:latin typeface="Times New Roman"/>
              <a:ea typeface="Times New Roman"/>
              <a:cs typeface="Times New Roman"/>
              <a:sym typeface="Times New Roman"/>
            </a:endParaRPr>
          </a:p>
          <a:p>
            <a:pPr indent="0" lvl="0" marL="0" rtl="0" algn="l">
              <a:spcBef>
                <a:spcPts val="1000"/>
              </a:spcBef>
              <a:spcAft>
                <a:spcPts val="0"/>
              </a:spcAft>
              <a:buNone/>
            </a:pPr>
            <a:r>
              <a:t/>
            </a:r>
            <a:endParaRPr sz="1400">
              <a:latin typeface="Times New Roman"/>
              <a:ea typeface="Times New Roman"/>
              <a:cs typeface="Times New Roman"/>
              <a:sym typeface="Times New Roman"/>
            </a:endParaRPr>
          </a:p>
          <a:p>
            <a:pPr indent="0" lvl="0" marL="0" rtl="0" algn="l">
              <a:spcBef>
                <a:spcPts val="1000"/>
              </a:spcBef>
              <a:spcAft>
                <a:spcPts val="0"/>
              </a:spcAft>
              <a:buNone/>
            </a:pPr>
            <a:r>
              <a:rPr b="1" lang="en-US" sz="1400">
                <a:latin typeface="Times New Roman"/>
                <a:ea typeface="Times New Roman"/>
                <a:cs typeface="Times New Roman"/>
                <a:sym typeface="Times New Roman"/>
              </a:rPr>
              <a:t>Here are some examples:</a:t>
            </a:r>
            <a:endParaRPr b="1" sz="1400">
              <a:latin typeface="Times New Roman"/>
              <a:ea typeface="Times New Roman"/>
              <a:cs typeface="Times New Roman"/>
              <a:sym typeface="Times New Roman"/>
            </a:endParaRPr>
          </a:p>
          <a:p>
            <a:pPr indent="0" lvl="0" marL="0" rtl="0" algn="l">
              <a:spcBef>
                <a:spcPts val="1000"/>
              </a:spcBef>
              <a:spcAft>
                <a:spcPts val="0"/>
              </a:spcAft>
              <a:buNone/>
            </a:pPr>
            <a:r>
              <a:rPr lang="en-US" sz="1400">
                <a:latin typeface="Times New Roman"/>
                <a:ea typeface="Times New Roman"/>
                <a:cs typeface="Times New Roman"/>
                <a:sym typeface="Times New Roman"/>
              </a:rPr>
              <a:t>var x = 4 + 2 //x will equal 6</a:t>
            </a:r>
            <a:endParaRPr sz="1400">
              <a:latin typeface="Times New Roman"/>
              <a:ea typeface="Times New Roman"/>
              <a:cs typeface="Times New Roman"/>
              <a:sym typeface="Times New Roman"/>
            </a:endParaRPr>
          </a:p>
          <a:p>
            <a:pPr indent="0" lvl="0" marL="0" rtl="0" algn="l">
              <a:spcBef>
                <a:spcPts val="1000"/>
              </a:spcBef>
              <a:spcAft>
                <a:spcPts val="0"/>
              </a:spcAft>
              <a:buNone/>
            </a:pPr>
            <a:r>
              <a:rPr lang="en-US" sz="1400">
                <a:latin typeface="Times New Roman"/>
                <a:ea typeface="Times New Roman"/>
                <a:cs typeface="Times New Roman"/>
                <a:sym typeface="Times New Roman"/>
              </a:rPr>
              <a:t>var x = 4 - 2 //x will equal 2</a:t>
            </a:r>
            <a:endParaRPr sz="1400">
              <a:latin typeface="Times New Roman"/>
              <a:ea typeface="Times New Roman"/>
              <a:cs typeface="Times New Roman"/>
              <a:sym typeface="Times New Roman"/>
            </a:endParaRPr>
          </a:p>
          <a:p>
            <a:pPr indent="0" lvl="0" marL="0" rtl="0" algn="l">
              <a:spcBef>
                <a:spcPts val="1000"/>
              </a:spcBef>
              <a:spcAft>
                <a:spcPts val="0"/>
              </a:spcAft>
              <a:buNone/>
            </a:pPr>
            <a:r>
              <a:rPr lang="en-US" sz="1400">
                <a:latin typeface="Times New Roman"/>
                <a:ea typeface="Times New Roman"/>
                <a:cs typeface="Times New Roman"/>
                <a:sym typeface="Times New Roman"/>
              </a:rPr>
              <a:t>var x = 4 * 2 //x will equal 8</a:t>
            </a:r>
            <a:endParaRPr sz="1400">
              <a:latin typeface="Times New Roman"/>
              <a:ea typeface="Times New Roman"/>
              <a:cs typeface="Times New Roman"/>
              <a:sym typeface="Times New Roman"/>
            </a:endParaRPr>
          </a:p>
          <a:p>
            <a:pPr indent="0" lvl="0" marL="0" rtl="0" algn="l">
              <a:spcBef>
                <a:spcPts val="1000"/>
              </a:spcBef>
              <a:spcAft>
                <a:spcPts val="0"/>
              </a:spcAft>
              <a:buNone/>
            </a:pPr>
            <a:r>
              <a:rPr lang="en-US" sz="1400">
                <a:latin typeface="Times New Roman"/>
                <a:ea typeface="Times New Roman"/>
                <a:cs typeface="Times New Roman"/>
                <a:sym typeface="Times New Roman"/>
              </a:rPr>
              <a:t>var x = 4 / 2 //x will equal 2</a:t>
            </a:r>
            <a:endParaRPr sz="1400">
              <a:latin typeface="Times New Roman"/>
              <a:ea typeface="Times New Roman"/>
              <a:cs typeface="Times New Roman"/>
              <a:sym typeface="Times New Roman"/>
            </a:endParaRPr>
          </a:p>
          <a:p>
            <a:pPr indent="0" lvl="0" marL="0" rtl="0" algn="l">
              <a:spcBef>
                <a:spcPts val="1000"/>
              </a:spcBef>
              <a:spcAft>
                <a:spcPts val="0"/>
              </a:spcAft>
              <a:buNone/>
            </a:pPr>
            <a:r>
              <a:rPr lang="en-US" sz="1400">
                <a:latin typeface="Times New Roman"/>
                <a:ea typeface="Times New Roman"/>
                <a:cs typeface="Times New Roman"/>
                <a:sym typeface="Times New Roman"/>
              </a:rPr>
              <a:t>var x = "Hello " + "world" //x will equal "Hello World"</a:t>
            </a:r>
            <a:endParaRPr sz="1400">
              <a:latin typeface="Times New Roman"/>
              <a:ea typeface="Times New Roman"/>
              <a:cs typeface="Times New Roman"/>
              <a:sym typeface="Times New Roman"/>
            </a:endParaRPr>
          </a:p>
          <a:p>
            <a:pPr indent="0" lvl="0" marL="0" rtl="0" algn="l">
              <a:spcBef>
                <a:spcPts val="1000"/>
              </a:spcBef>
              <a:spcAft>
                <a:spcPts val="0"/>
              </a:spcAft>
              <a:buNone/>
            </a:pPr>
            <a:r>
              <a:t/>
            </a:r>
            <a:endParaRPr sz="1500">
              <a:latin typeface="Times New Roman"/>
              <a:ea typeface="Times New Roman"/>
              <a:cs typeface="Times New Roman"/>
              <a:sym typeface="Times New Roman"/>
            </a:endParaRPr>
          </a:p>
        </p:txBody>
      </p:sp>
      <p:sp>
        <p:nvSpPr>
          <p:cNvPr id="629" name="Google Shape;629;p95"/>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96"/>
          <p:cNvSpPr txBox="1"/>
          <p:nvPr>
            <p:ph idx="1" type="body"/>
          </p:nvPr>
        </p:nvSpPr>
        <p:spPr>
          <a:xfrm>
            <a:off x="838200" y="1230150"/>
            <a:ext cx="10515600" cy="4946700"/>
          </a:xfrm>
          <a:prstGeom prst="rect">
            <a:avLst/>
          </a:prstGeom>
        </p:spPr>
        <p:txBody>
          <a:bodyPr anchorCtr="0" anchor="t" bIns="45700" lIns="45700" spcFirstLastPara="1" rIns="45700" wrap="square" tIns="45700">
            <a:noAutofit/>
          </a:bodyPr>
          <a:lstStyle/>
          <a:p>
            <a:pPr indent="0" lvl="0" marL="0" rtl="0" algn="l">
              <a:spcBef>
                <a:spcPts val="1000"/>
              </a:spcBef>
              <a:spcAft>
                <a:spcPts val="0"/>
              </a:spcAft>
              <a:buNone/>
            </a:pPr>
            <a:r>
              <a:rPr b="1" lang="en-US" sz="3000">
                <a:latin typeface="Times New Roman"/>
                <a:ea typeface="Times New Roman"/>
                <a:cs typeface="Times New Roman"/>
                <a:sym typeface="Times New Roman"/>
              </a:rPr>
              <a:t>4. Remainder operator</a:t>
            </a:r>
            <a:endParaRPr b="1" sz="3000">
              <a:latin typeface="Times New Roman"/>
              <a:ea typeface="Times New Roman"/>
              <a:cs typeface="Times New Roman"/>
              <a:sym typeface="Times New Roman"/>
            </a:endParaRPr>
          </a:p>
          <a:p>
            <a:pPr indent="0" lvl="0" marL="0" rtl="0" algn="l">
              <a:spcBef>
                <a:spcPts val="1000"/>
              </a:spcBef>
              <a:spcAft>
                <a:spcPts val="0"/>
              </a:spcAft>
              <a:buNone/>
            </a:pPr>
            <a:r>
              <a:rPr lang="en-US" sz="2500">
                <a:latin typeface="Times New Roman"/>
                <a:ea typeface="Times New Roman"/>
                <a:cs typeface="Times New Roman"/>
                <a:sym typeface="Times New Roman"/>
              </a:rPr>
              <a:t>The remainder operator calculates the remainder if the first operand is divided by thesecond operand. In other languages, this is sometimes referred to as the modulo or modulus operator.</a:t>
            </a:r>
            <a:endParaRPr sz="2500">
              <a:latin typeface="Times New Roman"/>
              <a:ea typeface="Times New Roman"/>
              <a:cs typeface="Times New Roman"/>
              <a:sym typeface="Times New Roman"/>
            </a:endParaRPr>
          </a:p>
          <a:p>
            <a:pPr indent="0" lvl="0" marL="0" rtl="0" algn="l">
              <a:spcBef>
                <a:spcPts val="1000"/>
              </a:spcBef>
              <a:spcAft>
                <a:spcPts val="0"/>
              </a:spcAft>
              <a:buNone/>
            </a:pPr>
            <a:r>
              <a:t/>
            </a:r>
            <a:endParaRPr sz="2500">
              <a:latin typeface="Times New Roman"/>
              <a:ea typeface="Times New Roman"/>
              <a:cs typeface="Times New Roman"/>
              <a:sym typeface="Times New Roman"/>
            </a:endParaRPr>
          </a:p>
          <a:p>
            <a:pPr indent="0" lvl="0" marL="0" rtl="0" algn="l">
              <a:spcBef>
                <a:spcPts val="1000"/>
              </a:spcBef>
              <a:spcAft>
                <a:spcPts val="0"/>
              </a:spcAft>
              <a:buNone/>
            </a:pPr>
            <a:r>
              <a:rPr lang="en-US" sz="2500">
                <a:latin typeface="Times New Roman"/>
                <a:ea typeface="Times New Roman"/>
                <a:cs typeface="Times New Roman"/>
                <a:sym typeface="Times New Roman"/>
              </a:rPr>
              <a:t>Here is a prototype:</a:t>
            </a:r>
            <a:endParaRPr sz="2500">
              <a:latin typeface="Times New Roman"/>
              <a:ea typeface="Times New Roman"/>
              <a:cs typeface="Times New Roman"/>
              <a:sym typeface="Times New Roman"/>
            </a:endParaRPr>
          </a:p>
          <a:p>
            <a:pPr indent="0" lvl="0" marL="0" rtl="0" algn="l">
              <a:spcBef>
                <a:spcPts val="1000"/>
              </a:spcBef>
              <a:spcAft>
                <a:spcPts val="0"/>
              </a:spcAft>
              <a:buNone/>
            </a:pPr>
            <a:r>
              <a:rPr lang="en-US" sz="2500">
                <a:latin typeface="Times New Roman"/>
                <a:ea typeface="Times New Roman"/>
                <a:cs typeface="Times New Roman"/>
                <a:sym typeface="Times New Roman"/>
              </a:rPr>
              <a:t>varA % varB</a:t>
            </a:r>
            <a:endParaRPr sz="2500">
              <a:latin typeface="Times New Roman"/>
              <a:ea typeface="Times New Roman"/>
              <a:cs typeface="Times New Roman"/>
              <a:sym typeface="Times New Roman"/>
            </a:endParaRPr>
          </a:p>
          <a:p>
            <a:pPr indent="0" lvl="0" marL="0" rtl="0" algn="l">
              <a:spcBef>
                <a:spcPts val="1000"/>
              </a:spcBef>
              <a:spcAft>
                <a:spcPts val="0"/>
              </a:spcAft>
              <a:buNone/>
            </a:pPr>
            <a:r>
              <a:rPr lang="en-US" sz="2500">
                <a:latin typeface="Times New Roman"/>
                <a:ea typeface="Times New Roman"/>
                <a:cs typeface="Times New Roman"/>
                <a:sym typeface="Times New Roman"/>
              </a:rPr>
              <a:t>Here is an example:</a:t>
            </a:r>
            <a:endParaRPr sz="2500">
              <a:latin typeface="Times New Roman"/>
              <a:ea typeface="Times New Roman"/>
              <a:cs typeface="Times New Roman"/>
              <a:sym typeface="Times New Roman"/>
            </a:endParaRPr>
          </a:p>
          <a:p>
            <a:pPr indent="0" lvl="0" marL="0" rtl="0" algn="l">
              <a:spcBef>
                <a:spcPts val="1000"/>
              </a:spcBef>
              <a:spcAft>
                <a:spcPts val="0"/>
              </a:spcAft>
              <a:buNone/>
            </a:pPr>
            <a:r>
              <a:rPr lang="en-US" sz="2500">
                <a:latin typeface="Times New Roman"/>
                <a:ea typeface="Times New Roman"/>
                <a:cs typeface="Times New Roman"/>
                <a:sym typeface="Times New Roman"/>
              </a:rPr>
              <a:t>var x = 10 % 3 //x will equal 1</a:t>
            </a:r>
            <a:endParaRPr sz="2500">
              <a:latin typeface="Times New Roman"/>
              <a:ea typeface="Times New Roman"/>
              <a:cs typeface="Times New Roman"/>
              <a:sym typeface="Times New Roman"/>
            </a:endParaRPr>
          </a:p>
          <a:p>
            <a:pPr indent="0" lvl="0" marL="0" rtl="0" algn="l">
              <a:spcBef>
                <a:spcPts val="1000"/>
              </a:spcBef>
              <a:spcAft>
                <a:spcPts val="0"/>
              </a:spcAft>
              <a:buNone/>
            </a:pPr>
            <a:r>
              <a:rPr lang="en-US" sz="2500">
                <a:latin typeface="Times New Roman"/>
                <a:ea typeface="Times New Roman"/>
                <a:cs typeface="Times New Roman"/>
                <a:sym typeface="Times New Roman"/>
              </a:rPr>
              <a:t>var x = 10 % 2.6 //x will equal 2.2</a:t>
            </a:r>
            <a:endParaRPr sz="2500">
              <a:latin typeface="Times New Roman"/>
              <a:ea typeface="Times New Roman"/>
              <a:cs typeface="Times New Roman"/>
              <a:sym typeface="Times New Roman"/>
            </a:endParaRPr>
          </a:p>
        </p:txBody>
      </p:sp>
      <p:sp>
        <p:nvSpPr>
          <p:cNvPr id="635" name="Google Shape;635;p96"/>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97"/>
          <p:cNvSpPr txBox="1"/>
          <p:nvPr>
            <p:ph idx="1" type="body"/>
          </p:nvPr>
        </p:nvSpPr>
        <p:spPr>
          <a:xfrm>
            <a:off x="838200" y="1102616"/>
            <a:ext cx="10515600" cy="5237400"/>
          </a:xfrm>
          <a:prstGeom prst="rect">
            <a:avLst/>
          </a:prstGeom>
        </p:spPr>
        <p:txBody>
          <a:bodyPr anchorCtr="0" anchor="t" bIns="45700" lIns="45700" spcFirstLastPara="1" rIns="45700" wrap="square" tIns="45700">
            <a:noAutofit/>
          </a:bodyPr>
          <a:lstStyle/>
          <a:p>
            <a:pPr indent="0" lvl="0" marL="0" rtl="0" algn="l">
              <a:spcBef>
                <a:spcPts val="1000"/>
              </a:spcBef>
              <a:spcAft>
                <a:spcPts val="0"/>
              </a:spcAft>
              <a:buNone/>
            </a:pPr>
            <a:r>
              <a:rPr b="1" lang="en-US" sz="3000">
                <a:latin typeface="Times New Roman"/>
                <a:ea typeface="Times New Roman"/>
                <a:cs typeface="Times New Roman"/>
                <a:sym typeface="Times New Roman"/>
              </a:rPr>
              <a:t>5. Compound assignment operators</a:t>
            </a:r>
            <a:endParaRPr b="1" sz="3000">
              <a:latin typeface="Times New Roman"/>
              <a:ea typeface="Times New Roman"/>
              <a:cs typeface="Times New Roman"/>
              <a:sym typeface="Times New Roman"/>
            </a:endParaRPr>
          </a:p>
          <a:p>
            <a:pPr indent="0" lvl="0" marL="0" rtl="0" algn="just">
              <a:spcBef>
                <a:spcPts val="1000"/>
              </a:spcBef>
              <a:spcAft>
                <a:spcPts val="0"/>
              </a:spcAft>
              <a:buNone/>
            </a:pPr>
            <a:r>
              <a:rPr lang="en-US" sz="2000">
                <a:latin typeface="Times New Roman"/>
                <a:ea typeface="Times New Roman"/>
                <a:cs typeface="Times New Roman"/>
                <a:sym typeface="Times New Roman"/>
              </a:rPr>
              <a:t>The compound assignment operators combine an arithmetic operator with an assignment operator.</a:t>
            </a:r>
            <a:endParaRPr sz="2000">
              <a:latin typeface="Times New Roman"/>
              <a:ea typeface="Times New Roman"/>
              <a:cs typeface="Times New Roman"/>
              <a:sym typeface="Times New Roman"/>
            </a:endParaRPr>
          </a:p>
          <a:p>
            <a:pPr indent="0" lvl="0" marL="0" rtl="0" algn="just">
              <a:spcBef>
                <a:spcPts val="1000"/>
              </a:spcBef>
              <a:spcAft>
                <a:spcPts val="0"/>
              </a:spcAft>
              <a:buNone/>
            </a:pPr>
            <a:r>
              <a:rPr lang="en-US" sz="2000">
                <a:latin typeface="Times New Roman"/>
                <a:ea typeface="Times New Roman"/>
                <a:cs typeface="Times New Roman"/>
                <a:sym typeface="Times New Roman"/>
              </a:rPr>
              <a:t>Here are some prototypes:</a:t>
            </a:r>
            <a:endParaRPr sz="2000">
              <a:latin typeface="Times New Roman"/>
              <a:ea typeface="Times New Roman"/>
              <a:cs typeface="Times New Roman"/>
              <a:sym typeface="Times New Roman"/>
            </a:endParaRPr>
          </a:p>
          <a:p>
            <a:pPr indent="0" lvl="0" marL="0" rtl="0" algn="just">
              <a:spcBef>
                <a:spcPts val="1000"/>
              </a:spcBef>
              <a:spcAft>
                <a:spcPts val="0"/>
              </a:spcAft>
              <a:buNone/>
            </a:pPr>
            <a:r>
              <a:rPr lang="en-US" sz="2000">
                <a:latin typeface="Times New Roman"/>
                <a:ea typeface="Times New Roman"/>
                <a:cs typeface="Times New Roman"/>
                <a:sym typeface="Times New Roman"/>
              </a:rPr>
              <a:t>varA += varB</a:t>
            </a:r>
            <a:endParaRPr sz="2000">
              <a:latin typeface="Times New Roman"/>
              <a:ea typeface="Times New Roman"/>
              <a:cs typeface="Times New Roman"/>
              <a:sym typeface="Times New Roman"/>
            </a:endParaRPr>
          </a:p>
          <a:p>
            <a:pPr indent="0" lvl="0" marL="0" rtl="0" algn="just">
              <a:spcBef>
                <a:spcPts val="1000"/>
              </a:spcBef>
              <a:spcAft>
                <a:spcPts val="0"/>
              </a:spcAft>
              <a:buNone/>
            </a:pPr>
            <a:r>
              <a:rPr lang="en-US" sz="2000">
                <a:latin typeface="Times New Roman"/>
                <a:ea typeface="Times New Roman"/>
                <a:cs typeface="Times New Roman"/>
                <a:sym typeface="Times New Roman"/>
              </a:rPr>
              <a:t>varA -= varB</a:t>
            </a:r>
            <a:endParaRPr sz="2000">
              <a:latin typeface="Times New Roman"/>
              <a:ea typeface="Times New Roman"/>
              <a:cs typeface="Times New Roman"/>
              <a:sym typeface="Times New Roman"/>
            </a:endParaRPr>
          </a:p>
          <a:p>
            <a:pPr indent="0" lvl="0" marL="0" rtl="0" algn="just">
              <a:spcBef>
                <a:spcPts val="1000"/>
              </a:spcBef>
              <a:spcAft>
                <a:spcPts val="0"/>
              </a:spcAft>
              <a:buNone/>
            </a:pPr>
            <a:r>
              <a:rPr lang="en-US" sz="2000">
                <a:latin typeface="Times New Roman"/>
                <a:ea typeface="Times New Roman"/>
                <a:cs typeface="Times New Roman"/>
                <a:sym typeface="Times New Roman"/>
              </a:rPr>
              <a:t>varA *= varB</a:t>
            </a:r>
            <a:endParaRPr sz="2000">
              <a:latin typeface="Times New Roman"/>
              <a:ea typeface="Times New Roman"/>
              <a:cs typeface="Times New Roman"/>
              <a:sym typeface="Times New Roman"/>
            </a:endParaRPr>
          </a:p>
          <a:p>
            <a:pPr indent="0" lvl="0" marL="0" rtl="0" algn="just">
              <a:spcBef>
                <a:spcPts val="1000"/>
              </a:spcBef>
              <a:spcAft>
                <a:spcPts val="0"/>
              </a:spcAft>
              <a:buNone/>
            </a:pPr>
            <a:r>
              <a:rPr lang="en-US" sz="2000">
                <a:latin typeface="Times New Roman"/>
                <a:ea typeface="Times New Roman"/>
                <a:cs typeface="Times New Roman"/>
                <a:sym typeface="Times New Roman"/>
              </a:rPr>
              <a:t>varA /= varB</a:t>
            </a:r>
            <a:endParaRPr sz="2000">
              <a:latin typeface="Times New Roman"/>
              <a:ea typeface="Times New Roman"/>
              <a:cs typeface="Times New Roman"/>
              <a:sym typeface="Times New Roman"/>
            </a:endParaRPr>
          </a:p>
          <a:p>
            <a:pPr indent="0" lvl="0" marL="0" rtl="0" algn="just">
              <a:spcBef>
                <a:spcPts val="1000"/>
              </a:spcBef>
              <a:spcAft>
                <a:spcPts val="0"/>
              </a:spcAft>
              <a:buNone/>
            </a:pPr>
            <a:r>
              <a:rPr lang="en-US" sz="2000">
                <a:latin typeface="Times New Roman"/>
                <a:ea typeface="Times New Roman"/>
                <a:cs typeface="Times New Roman"/>
                <a:sym typeface="Times New Roman"/>
              </a:rPr>
              <a:t>Here are some examples:</a:t>
            </a:r>
            <a:endParaRPr sz="2000">
              <a:latin typeface="Times New Roman"/>
              <a:ea typeface="Times New Roman"/>
              <a:cs typeface="Times New Roman"/>
              <a:sym typeface="Times New Roman"/>
            </a:endParaRPr>
          </a:p>
          <a:p>
            <a:pPr indent="0" lvl="0" marL="0" rtl="0" algn="just">
              <a:spcBef>
                <a:spcPts val="1000"/>
              </a:spcBef>
              <a:spcAft>
                <a:spcPts val="0"/>
              </a:spcAft>
              <a:buNone/>
            </a:pPr>
            <a:r>
              <a:rPr lang="en-US" sz="2000">
                <a:latin typeface="Times New Roman"/>
                <a:ea typeface="Times New Roman"/>
                <a:cs typeface="Times New Roman"/>
                <a:sym typeface="Times New Roman"/>
              </a:rPr>
              <a:t>var x = 6</a:t>
            </a:r>
            <a:endParaRPr sz="2000">
              <a:latin typeface="Times New Roman"/>
              <a:ea typeface="Times New Roman"/>
              <a:cs typeface="Times New Roman"/>
              <a:sym typeface="Times New Roman"/>
            </a:endParaRPr>
          </a:p>
          <a:p>
            <a:pPr indent="0" lvl="0" marL="0" rtl="0" algn="just">
              <a:spcBef>
                <a:spcPts val="1000"/>
              </a:spcBef>
              <a:spcAft>
                <a:spcPts val="0"/>
              </a:spcAft>
              <a:buNone/>
            </a:pPr>
            <a:r>
              <a:rPr lang="en-US" sz="2000">
                <a:latin typeface="Times New Roman"/>
                <a:ea typeface="Times New Roman"/>
                <a:cs typeface="Times New Roman"/>
                <a:sym typeface="Times New Roman"/>
              </a:rPr>
              <a:t>x += 2 //x now is 8</a:t>
            </a:r>
            <a:endParaRPr sz="2000">
              <a:latin typeface="Times New Roman"/>
              <a:ea typeface="Times New Roman"/>
              <a:cs typeface="Times New Roman"/>
              <a:sym typeface="Times New Roman"/>
            </a:endParaRPr>
          </a:p>
          <a:p>
            <a:pPr indent="0" lvl="0" marL="0" rtl="0" algn="just">
              <a:spcBef>
                <a:spcPts val="1000"/>
              </a:spcBef>
              <a:spcAft>
                <a:spcPts val="0"/>
              </a:spcAft>
              <a:buNone/>
            </a:pPr>
            <a:r>
              <a:rPr lang="en-US" sz="2000">
                <a:latin typeface="Times New Roman"/>
                <a:ea typeface="Times New Roman"/>
                <a:cs typeface="Times New Roman"/>
                <a:sym typeface="Times New Roman"/>
              </a:rPr>
              <a:t>x -= 2 //x now is 4</a:t>
            </a:r>
            <a:endParaRPr sz="2000">
              <a:latin typeface="Times New Roman"/>
              <a:ea typeface="Times New Roman"/>
              <a:cs typeface="Times New Roman"/>
              <a:sym typeface="Times New Roman"/>
            </a:endParaRPr>
          </a:p>
          <a:p>
            <a:pPr indent="0" lvl="0" marL="0" rtl="0" algn="just">
              <a:spcBef>
                <a:spcPts val="1000"/>
              </a:spcBef>
              <a:spcAft>
                <a:spcPts val="0"/>
              </a:spcAft>
              <a:buNone/>
            </a:pPr>
            <a:r>
              <a:rPr lang="en-US" sz="2000">
                <a:latin typeface="Times New Roman"/>
                <a:ea typeface="Times New Roman"/>
                <a:cs typeface="Times New Roman"/>
                <a:sym typeface="Times New Roman"/>
              </a:rPr>
              <a:t>x *= 2 //x now is 12</a:t>
            </a:r>
            <a:endParaRPr sz="2000">
              <a:latin typeface="Times New Roman"/>
              <a:ea typeface="Times New Roman"/>
              <a:cs typeface="Times New Roman"/>
              <a:sym typeface="Times New Roman"/>
            </a:endParaRPr>
          </a:p>
          <a:p>
            <a:pPr indent="0" lvl="0" marL="0" rtl="0" algn="just">
              <a:spcBef>
                <a:spcPts val="1000"/>
              </a:spcBef>
              <a:spcAft>
                <a:spcPts val="0"/>
              </a:spcAft>
              <a:buNone/>
            </a:pPr>
            <a:r>
              <a:rPr lang="en-US" sz="2000">
                <a:latin typeface="Times New Roman"/>
                <a:ea typeface="Times New Roman"/>
                <a:cs typeface="Times New Roman"/>
                <a:sym typeface="Times New Roman"/>
              </a:rPr>
              <a:t>x /= 2 //x now is 3</a:t>
            </a:r>
            <a:endParaRPr sz="2000">
              <a:latin typeface="Times New Roman"/>
              <a:ea typeface="Times New Roman"/>
              <a:cs typeface="Times New Roman"/>
              <a:sym typeface="Times New Roman"/>
            </a:endParaRPr>
          </a:p>
        </p:txBody>
      </p:sp>
      <p:sp>
        <p:nvSpPr>
          <p:cNvPr id="641" name="Google Shape;641;p97"/>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98"/>
          <p:cNvSpPr txBox="1"/>
          <p:nvPr>
            <p:ph idx="1" type="body"/>
          </p:nvPr>
        </p:nvSpPr>
        <p:spPr>
          <a:xfrm>
            <a:off x="838199" y="1017875"/>
            <a:ext cx="10515600" cy="5493000"/>
          </a:xfrm>
          <a:prstGeom prst="rect">
            <a:avLst/>
          </a:prstGeom>
        </p:spPr>
        <p:txBody>
          <a:bodyPr anchorCtr="0" anchor="t" bIns="45700" lIns="45700" spcFirstLastPara="1" rIns="45700" wrap="square" tIns="45700">
            <a:noAutofit/>
          </a:bodyPr>
          <a:lstStyle/>
          <a:p>
            <a:pPr indent="0" lvl="0" marL="0" rtl="0" algn="l">
              <a:spcBef>
                <a:spcPts val="1000"/>
              </a:spcBef>
              <a:spcAft>
                <a:spcPts val="0"/>
              </a:spcAft>
              <a:buNone/>
            </a:pPr>
            <a:r>
              <a:rPr b="1" lang="en-US" sz="3000">
                <a:latin typeface="Times New Roman"/>
                <a:ea typeface="Times New Roman"/>
                <a:cs typeface="Times New Roman"/>
                <a:sym typeface="Times New Roman"/>
              </a:rPr>
              <a:t>6. Closed range operator</a:t>
            </a:r>
            <a:endParaRPr b="1" sz="3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The closed range operator defines a range that runs from the first number to the second number. The numbers are separated by three dots.</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Here is a prototype:</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(a...b)</a:t>
            </a:r>
            <a:endParaRPr sz="2000">
              <a:latin typeface="Times New Roman"/>
              <a:ea typeface="Times New Roman"/>
              <a:cs typeface="Times New Roman"/>
              <a:sym typeface="Times New Roman"/>
            </a:endParaRPr>
          </a:p>
          <a:p>
            <a:pPr indent="0" lvl="0" marL="0" rtl="0" algn="l">
              <a:spcBef>
                <a:spcPts val="1000"/>
              </a:spcBef>
              <a:spcAft>
                <a:spcPts val="0"/>
              </a:spcAft>
              <a:buNone/>
            </a:pPr>
            <a:r>
              <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Here is an example. Note that we will cover the for loop in Chapter 5, Control Flow:</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for i in 1...3 {</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 print("Number: \(i)")</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This example would print out the following:</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Number: 1</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Number: 2</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Number: 3</a:t>
            </a:r>
            <a:endParaRPr sz="2000">
              <a:latin typeface="Times New Roman"/>
              <a:ea typeface="Times New Roman"/>
              <a:cs typeface="Times New Roman"/>
              <a:sym typeface="Times New Roman"/>
            </a:endParaRPr>
          </a:p>
        </p:txBody>
      </p:sp>
      <p:sp>
        <p:nvSpPr>
          <p:cNvPr id="647" name="Google Shape;647;p98"/>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99"/>
          <p:cNvSpPr txBox="1"/>
          <p:nvPr>
            <p:ph idx="1" type="body"/>
          </p:nvPr>
        </p:nvSpPr>
        <p:spPr>
          <a:xfrm>
            <a:off x="838200" y="1032302"/>
            <a:ext cx="10515600" cy="5465700"/>
          </a:xfrm>
          <a:prstGeom prst="rect">
            <a:avLst/>
          </a:prstGeom>
        </p:spPr>
        <p:txBody>
          <a:bodyPr anchorCtr="0" anchor="t" bIns="45700" lIns="45700" spcFirstLastPara="1" rIns="45700" wrap="square" tIns="45700">
            <a:noAutofit/>
          </a:bodyPr>
          <a:lstStyle/>
          <a:p>
            <a:pPr indent="0" lvl="0" marL="0" rtl="0" algn="l">
              <a:spcBef>
                <a:spcPts val="1000"/>
              </a:spcBef>
              <a:spcAft>
                <a:spcPts val="0"/>
              </a:spcAft>
              <a:buNone/>
            </a:pPr>
            <a:r>
              <a:rPr b="1" lang="en-US" sz="3000">
                <a:latin typeface="Times New Roman"/>
                <a:ea typeface="Times New Roman"/>
                <a:cs typeface="Times New Roman"/>
                <a:sym typeface="Times New Roman"/>
              </a:rPr>
              <a:t>7. Half open range operator</a:t>
            </a:r>
            <a:endParaRPr b="1" sz="3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The half open range operator defines a range that runs form the first number to one, minus</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the second number. The numbers are separated by two dots and the less than sign.</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Here is a prototype:</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(a..&lt;b)</a:t>
            </a:r>
            <a:endParaRPr sz="2000">
              <a:latin typeface="Times New Roman"/>
              <a:ea typeface="Times New Roman"/>
              <a:cs typeface="Times New Roman"/>
              <a:sym typeface="Times New Roman"/>
            </a:endParaRPr>
          </a:p>
          <a:p>
            <a:pPr indent="0" lvl="0" marL="0" rtl="0" algn="l">
              <a:spcBef>
                <a:spcPts val="1000"/>
              </a:spcBef>
              <a:spcAft>
                <a:spcPts val="0"/>
              </a:spcAft>
              <a:buNone/>
            </a:pPr>
            <a:r>
              <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Here is a example:</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for i in 1..&lt;3 {</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 print("Number: \(i)")</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This example would print out the following:</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Number: 1</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Number: 2</a:t>
            </a:r>
            <a:endParaRPr sz="2000">
              <a:latin typeface="Times New Roman"/>
              <a:ea typeface="Times New Roman"/>
              <a:cs typeface="Times New Roman"/>
              <a:sym typeface="Times New Roman"/>
            </a:endParaRPr>
          </a:p>
        </p:txBody>
      </p:sp>
      <p:sp>
        <p:nvSpPr>
          <p:cNvPr id="653" name="Google Shape;653;p99"/>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838200" y="1047195"/>
            <a:ext cx="10515600" cy="9258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b="1" lang="en-US" sz="3000">
                <a:latin typeface="Times New Roman"/>
                <a:ea typeface="Times New Roman"/>
                <a:cs typeface="Times New Roman"/>
                <a:sym typeface="Times New Roman"/>
              </a:rPr>
              <a:t>MULTIMEDIA</a:t>
            </a:r>
            <a:endParaRPr b="1" sz="3000">
              <a:latin typeface="Times New Roman"/>
              <a:ea typeface="Times New Roman"/>
              <a:cs typeface="Times New Roman"/>
              <a:sym typeface="Times New Roman"/>
            </a:endParaRPr>
          </a:p>
        </p:txBody>
      </p:sp>
      <p:pic>
        <p:nvPicPr>
          <p:cNvPr descr="Picture 8" id="111" name="Google Shape;111;p19"/>
          <p:cNvPicPr preferRelativeResize="0"/>
          <p:nvPr/>
        </p:nvPicPr>
        <p:blipFill rotWithShape="1">
          <a:blip r:embed="rId3">
            <a:alphaModFix/>
          </a:blip>
          <a:srcRect b="0" l="0" r="0" t="0"/>
          <a:stretch/>
        </p:blipFill>
        <p:spPr>
          <a:xfrm>
            <a:off x="4518800" y="1972999"/>
            <a:ext cx="3154400" cy="4362125"/>
          </a:xfrm>
          <a:prstGeom prst="rect">
            <a:avLst/>
          </a:prstGeom>
          <a:noFill/>
          <a:ln>
            <a:noFill/>
          </a:ln>
        </p:spPr>
      </p:pic>
      <p:sp>
        <p:nvSpPr>
          <p:cNvPr id="112" name="Google Shape;112;p19"/>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100"/>
          <p:cNvSpPr txBox="1"/>
          <p:nvPr>
            <p:ph idx="1" type="body"/>
          </p:nvPr>
        </p:nvSpPr>
        <p:spPr>
          <a:xfrm>
            <a:off x="838200" y="1126638"/>
            <a:ext cx="10515600" cy="5512200"/>
          </a:xfrm>
          <a:prstGeom prst="rect">
            <a:avLst/>
          </a:prstGeom>
        </p:spPr>
        <p:txBody>
          <a:bodyPr anchorCtr="0" anchor="t" bIns="45700" lIns="45700" spcFirstLastPara="1" rIns="45700" wrap="square" tIns="45700">
            <a:noAutofit/>
          </a:bodyPr>
          <a:lstStyle/>
          <a:p>
            <a:pPr indent="0" lvl="0" marL="0" rtl="0" algn="l">
              <a:spcBef>
                <a:spcPts val="1000"/>
              </a:spcBef>
              <a:spcAft>
                <a:spcPts val="0"/>
              </a:spcAft>
              <a:buNone/>
            </a:pPr>
            <a:r>
              <a:rPr b="1" lang="en-US" sz="3000">
                <a:latin typeface="Times New Roman"/>
                <a:ea typeface="Times New Roman"/>
                <a:cs typeface="Times New Roman"/>
                <a:sym typeface="Times New Roman"/>
              </a:rPr>
              <a:t>8. Ternary conditional operator</a:t>
            </a:r>
            <a:endParaRPr b="1" sz="3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The ternary conditional operator assigns a value to a variable based on the evaluation of a comparison operator or Boolean value.</a:t>
            </a:r>
            <a:endParaRPr sz="2000">
              <a:latin typeface="Times New Roman"/>
              <a:ea typeface="Times New Roman"/>
              <a:cs typeface="Times New Roman"/>
              <a:sym typeface="Times New Roman"/>
            </a:endParaRPr>
          </a:p>
          <a:p>
            <a:pPr indent="0" lvl="0" marL="0" rtl="0" algn="l">
              <a:spcBef>
                <a:spcPts val="1000"/>
              </a:spcBef>
              <a:spcAft>
                <a:spcPts val="0"/>
              </a:spcAft>
              <a:buNone/>
            </a:pPr>
            <a:r>
              <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Here is a prototype:</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(boolValue ? valueA : valueB)</a:t>
            </a:r>
            <a:endParaRPr sz="2000">
              <a:latin typeface="Times New Roman"/>
              <a:ea typeface="Times New Roman"/>
              <a:cs typeface="Times New Roman"/>
              <a:sym typeface="Times New Roman"/>
            </a:endParaRPr>
          </a:p>
          <a:p>
            <a:pPr indent="0" lvl="0" marL="0" rtl="0" algn="l">
              <a:spcBef>
                <a:spcPts val="1000"/>
              </a:spcBef>
              <a:spcAft>
                <a:spcPts val="0"/>
              </a:spcAft>
              <a:buNone/>
            </a:pPr>
            <a:r>
              <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Here is an example:</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var x = 2</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var y = 3</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var z = (y &gt;x ? "Y is greater" : "X is greater") //z equals "Y is greater"</a:t>
            </a:r>
            <a:endParaRPr sz="2000">
              <a:latin typeface="Times New Roman"/>
              <a:ea typeface="Times New Roman"/>
              <a:cs typeface="Times New Roman"/>
              <a:sym typeface="Times New Roman"/>
            </a:endParaRPr>
          </a:p>
        </p:txBody>
      </p:sp>
      <p:sp>
        <p:nvSpPr>
          <p:cNvPr id="659" name="Google Shape;659;p100"/>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101"/>
          <p:cNvSpPr txBox="1"/>
          <p:nvPr>
            <p:ph idx="1" type="body"/>
          </p:nvPr>
        </p:nvSpPr>
        <p:spPr>
          <a:xfrm>
            <a:off x="838200" y="1084000"/>
            <a:ext cx="10515600" cy="5774100"/>
          </a:xfrm>
          <a:prstGeom prst="rect">
            <a:avLst/>
          </a:prstGeom>
        </p:spPr>
        <p:txBody>
          <a:bodyPr anchorCtr="0" anchor="t" bIns="45700" lIns="45700" spcFirstLastPara="1" rIns="45700" wrap="square" tIns="45700">
            <a:noAutofit/>
          </a:bodyPr>
          <a:lstStyle/>
          <a:p>
            <a:pPr indent="0" lvl="0" marL="0" rtl="0" algn="l">
              <a:spcBef>
                <a:spcPts val="1000"/>
              </a:spcBef>
              <a:spcAft>
                <a:spcPts val="0"/>
              </a:spcAft>
              <a:buNone/>
            </a:pPr>
            <a:r>
              <a:rPr b="1" lang="en-US" sz="3000">
                <a:latin typeface="Times New Roman"/>
                <a:ea typeface="Times New Roman"/>
                <a:cs typeface="Times New Roman"/>
                <a:sym typeface="Times New Roman"/>
              </a:rPr>
              <a:t>9. Logical NOT operator</a:t>
            </a:r>
            <a:endParaRPr b="1" sz="3000">
              <a:latin typeface="Times New Roman"/>
              <a:ea typeface="Times New Roman"/>
              <a:cs typeface="Times New Roman"/>
              <a:sym typeface="Times New Roman"/>
            </a:endParaRPr>
          </a:p>
          <a:p>
            <a:pPr indent="0" lvl="0" marL="0" rtl="0" algn="l">
              <a:spcBef>
                <a:spcPts val="1000"/>
              </a:spcBef>
              <a:spcAft>
                <a:spcPts val="0"/>
              </a:spcAft>
              <a:buNone/>
            </a:pPr>
            <a:r>
              <a:rPr lang="en-US" sz="1800"/>
              <a:t>The logical NOT operator inverts a Boolean value. Here is a prototype:</a:t>
            </a:r>
            <a:endParaRPr sz="1800"/>
          </a:p>
          <a:p>
            <a:pPr indent="0" lvl="0" marL="0" rtl="0" algn="l">
              <a:spcBef>
                <a:spcPts val="1000"/>
              </a:spcBef>
              <a:spcAft>
                <a:spcPts val="0"/>
              </a:spcAft>
              <a:buNone/>
            </a:pPr>
            <a:r>
              <a:rPr lang="en-US" sz="1800"/>
              <a:t>varA = !varB</a:t>
            </a:r>
            <a:endParaRPr sz="1800"/>
          </a:p>
          <a:p>
            <a:pPr indent="0" lvl="0" marL="0" rtl="0" algn="l">
              <a:spcBef>
                <a:spcPts val="1000"/>
              </a:spcBef>
              <a:spcAft>
                <a:spcPts val="0"/>
              </a:spcAft>
              <a:buNone/>
            </a:pPr>
            <a:r>
              <a:rPr lang="en-US" sz="1800"/>
              <a:t>Here is an example:</a:t>
            </a:r>
            <a:endParaRPr sz="1800"/>
          </a:p>
          <a:p>
            <a:pPr indent="0" lvl="0" marL="0" rtl="0" algn="l">
              <a:spcBef>
                <a:spcPts val="1000"/>
              </a:spcBef>
              <a:spcAft>
                <a:spcPts val="0"/>
              </a:spcAft>
              <a:buNone/>
            </a:pPr>
            <a:r>
              <a:rPr lang="en-US" sz="1800"/>
              <a:t>var x = true</a:t>
            </a:r>
            <a:endParaRPr sz="1800"/>
          </a:p>
          <a:p>
            <a:pPr indent="0" lvl="0" marL="0" rtl="0" algn="l">
              <a:spcBef>
                <a:spcPts val="1000"/>
              </a:spcBef>
              <a:spcAft>
                <a:spcPts val="0"/>
              </a:spcAft>
              <a:buNone/>
            </a:pPr>
            <a:r>
              <a:rPr lang="en-US" sz="1800"/>
              <a:t>var y = !x //y equals false</a:t>
            </a:r>
            <a:endParaRPr sz="1800"/>
          </a:p>
          <a:p>
            <a:pPr indent="0" lvl="0" marL="0" rtl="0" algn="l">
              <a:spcBef>
                <a:spcPts val="1000"/>
              </a:spcBef>
              <a:spcAft>
                <a:spcPts val="0"/>
              </a:spcAft>
              <a:buNone/>
            </a:pPr>
            <a:r>
              <a:rPr b="1" lang="en-US" sz="3000">
                <a:latin typeface="Times New Roman"/>
                <a:ea typeface="Times New Roman"/>
                <a:cs typeface="Times New Roman"/>
                <a:sym typeface="Times New Roman"/>
              </a:rPr>
              <a:t>10. Logical AND operator</a:t>
            </a:r>
            <a:endParaRPr b="1" sz="3000">
              <a:latin typeface="Times New Roman"/>
              <a:ea typeface="Times New Roman"/>
              <a:cs typeface="Times New Roman"/>
              <a:sym typeface="Times New Roman"/>
            </a:endParaRPr>
          </a:p>
          <a:p>
            <a:pPr indent="0" lvl="0" marL="0" rtl="0" algn="l">
              <a:spcBef>
                <a:spcPts val="1000"/>
              </a:spcBef>
              <a:spcAft>
                <a:spcPts val="0"/>
              </a:spcAft>
              <a:buNone/>
            </a:pPr>
            <a:r>
              <a:rPr lang="en-US" sz="1800"/>
              <a:t>The logical AND operator returns true if both operands are true; otherwise, it returns false.</a:t>
            </a:r>
            <a:endParaRPr sz="1800"/>
          </a:p>
          <a:p>
            <a:pPr indent="0" lvl="0" marL="0" rtl="0" algn="l">
              <a:spcBef>
                <a:spcPts val="1000"/>
              </a:spcBef>
              <a:spcAft>
                <a:spcPts val="0"/>
              </a:spcAft>
              <a:buNone/>
            </a:pPr>
            <a:r>
              <a:rPr lang="en-US" sz="1800"/>
              <a:t>Here is a prototype:</a:t>
            </a:r>
            <a:endParaRPr sz="1800"/>
          </a:p>
          <a:p>
            <a:pPr indent="0" lvl="0" marL="0" rtl="0" algn="l">
              <a:spcBef>
                <a:spcPts val="1000"/>
              </a:spcBef>
              <a:spcAft>
                <a:spcPts val="0"/>
              </a:spcAft>
              <a:buNone/>
            </a:pPr>
            <a:r>
              <a:rPr lang="en-US" sz="1800"/>
              <a:t>varA &amp;&amp; varB</a:t>
            </a:r>
            <a:endParaRPr sz="1800"/>
          </a:p>
          <a:p>
            <a:pPr indent="0" lvl="0" marL="0" rtl="0" algn="l">
              <a:spcBef>
                <a:spcPts val="1000"/>
              </a:spcBef>
              <a:spcAft>
                <a:spcPts val="0"/>
              </a:spcAft>
              <a:buNone/>
            </a:pPr>
            <a:r>
              <a:rPr lang="en-US" sz="1800"/>
              <a:t>Here is an example:</a:t>
            </a:r>
            <a:endParaRPr sz="1800"/>
          </a:p>
          <a:p>
            <a:pPr indent="0" lvl="0" marL="0" rtl="0" algn="l">
              <a:spcBef>
                <a:spcPts val="1000"/>
              </a:spcBef>
              <a:spcAft>
                <a:spcPts val="0"/>
              </a:spcAft>
              <a:buNone/>
            </a:pPr>
            <a:r>
              <a:rPr lang="en-US" sz="1800"/>
              <a:t>var x = true</a:t>
            </a:r>
            <a:endParaRPr sz="1800"/>
          </a:p>
          <a:p>
            <a:pPr indent="0" lvl="0" marL="0" rtl="0" algn="l">
              <a:spcBef>
                <a:spcPts val="1000"/>
              </a:spcBef>
              <a:spcAft>
                <a:spcPts val="0"/>
              </a:spcAft>
              <a:buNone/>
            </a:pPr>
            <a:r>
              <a:rPr lang="en-US" sz="1800"/>
              <a:t>var y = false</a:t>
            </a:r>
            <a:endParaRPr sz="1800"/>
          </a:p>
          <a:p>
            <a:pPr indent="0" lvl="0" marL="0" rtl="0" algn="l">
              <a:spcBef>
                <a:spcPts val="1000"/>
              </a:spcBef>
              <a:spcAft>
                <a:spcPts val="0"/>
              </a:spcAft>
              <a:buNone/>
            </a:pPr>
            <a:r>
              <a:rPr lang="en-US" sz="1800"/>
              <a:t>var z = x &amp;&amp; y //z equals false</a:t>
            </a:r>
            <a:endParaRPr sz="1800"/>
          </a:p>
        </p:txBody>
      </p:sp>
      <p:sp>
        <p:nvSpPr>
          <p:cNvPr id="665" name="Google Shape;665;p101"/>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102"/>
          <p:cNvSpPr txBox="1"/>
          <p:nvPr>
            <p:ph idx="1" type="body"/>
          </p:nvPr>
        </p:nvSpPr>
        <p:spPr>
          <a:xfrm>
            <a:off x="838200" y="1071825"/>
            <a:ext cx="10515600" cy="5786100"/>
          </a:xfrm>
          <a:prstGeom prst="rect">
            <a:avLst/>
          </a:prstGeom>
        </p:spPr>
        <p:txBody>
          <a:bodyPr anchorCtr="0" anchor="t" bIns="45700" lIns="45700" spcFirstLastPara="1" rIns="45700" wrap="square" tIns="45700">
            <a:noAutofit/>
          </a:bodyPr>
          <a:lstStyle/>
          <a:p>
            <a:pPr indent="0" lvl="0" marL="0" rtl="0" algn="l">
              <a:spcBef>
                <a:spcPts val="1000"/>
              </a:spcBef>
              <a:spcAft>
                <a:spcPts val="0"/>
              </a:spcAft>
              <a:buNone/>
            </a:pPr>
            <a:r>
              <a:rPr b="1" lang="en-US" sz="3000">
                <a:latin typeface="Times New Roman"/>
                <a:ea typeface="Times New Roman"/>
                <a:cs typeface="Times New Roman"/>
                <a:sym typeface="Times New Roman"/>
              </a:rPr>
              <a:t>11. Logical OR operator</a:t>
            </a:r>
            <a:endParaRPr b="1" sz="3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The logical OR operator returns true if either of the operands are true. Here is a prototype:</a:t>
            </a:r>
            <a:endParaRPr sz="2000">
              <a:latin typeface="Times New Roman"/>
              <a:ea typeface="Times New Roman"/>
              <a:cs typeface="Times New Roman"/>
              <a:sym typeface="Times New Roman"/>
            </a:endParaRPr>
          </a:p>
          <a:p>
            <a:pPr indent="0" lvl="0" marL="0" rtl="0" algn="l">
              <a:spcBef>
                <a:spcPts val="1000"/>
              </a:spcBef>
              <a:spcAft>
                <a:spcPts val="0"/>
              </a:spcAft>
              <a:buNone/>
            </a:pPr>
            <a:r>
              <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varA || varB</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Here is an example:</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var x = true</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var y = false</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var z = x|| y //z is true</a:t>
            </a:r>
            <a:endParaRPr sz="2000">
              <a:latin typeface="Times New Roman"/>
              <a:ea typeface="Times New Roman"/>
              <a:cs typeface="Times New Roman"/>
              <a:sym typeface="Times New Roman"/>
            </a:endParaRPr>
          </a:p>
          <a:p>
            <a:pPr indent="0" lvl="0" marL="0" rtl="0" algn="l">
              <a:spcBef>
                <a:spcPts val="1000"/>
              </a:spcBef>
              <a:spcAft>
                <a:spcPts val="0"/>
              </a:spcAft>
              <a:buNone/>
            </a:pPr>
            <a:r>
              <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For those who are familiar with the C language, or similar languages, these operators should look pretty familiar. For those of you who aren't that familiar with the C operators, rest assured that, once you begin using them frequently, they will become second nature.</a:t>
            </a:r>
            <a:endParaRPr sz="2000">
              <a:latin typeface="Times New Roman"/>
              <a:ea typeface="Times New Roman"/>
              <a:cs typeface="Times New Roman"/>
              <a:sym typeface="Times New Roman"/>
            </a:endParaRPr>
          </a:p>
        </p:txBody>
      </p:sp>
      <p:sp>
        <p:nvSpPr>
          <p:cNvPr id="671" name="Google Shape;671;p102"/>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103"/>
          <p:cNvSpPr txBox="1"/>
          <p:nvPr>
            <p:ph type="title"/>
          </p:nvPr>
        </p:nvSpPr>
        <p:spPr>
          <a:xfrm>
            <a:off x="838200" y="986296"/>
            <a:ext cx="10515600" cy="597000"/>
          </a:xfrm>
          <a:prstGeom prst="rect">
            <a:avLst/>
          </a:prstGeom>
        </p:spPr>
        <p:txBody>
          <a:bodyPr anchorCtr="0" anchor="ctr" bIns="45700" lIns="45700" spcFirstLastPara="1" rIns="45700" wrap="square" tIns="45700">
            <a:noAutofit/>
          </a:bodyPr>
          <a:lstStyle/>
          <a:p>
            <a:pPr indent="0" lvl="0" marL="0" rtl="0" algn="ctr">
              <a:spcBef>
                <a:spcPts val="1000"/>
              </a:spcBef>
              <a:spcAft>
                <a:spcPts val="0"/>
              </a:spcAft>
              <a:buClr>
                <a:schemeClr val="dk1"/>
              </a:buClr>
              <a:buSzPts val="1100"/>
              <a:buFont typeface="Arial"/>
              <a:buNone/>
            </a:pPr>
            <a:r>
              <a:rPr b="1" lang="en-US" sz="3000">
                <a:solidFill>
                  <a:schemeClr val="dk1"/>
                </a:solidFill>
                <a:latin typeface="Times New Roman"/>
                <a:ea typeface="Times New Roman"/>
                <a:cs typeface="Times New Roman"/>
                <a:sym typeface="Times New Roman"/>
              </a:rPr>
              <a:t>Conditional statements</a:t>
            </a:r>
            <a:endParaRPr b="1" sz="3000">
              <a:latin typeface="Times New Roman"/>
              <a:ea typeface="Times New Roman"/>
              <a:cs typeface="Times New Roman"/>
              <a:sym typeface="Times New Roman"/>
            </a:endParaRPr>
          </a:p>
        </p:txBody>
      </p:sp>
      <p:sp>
        <p:nvSpPr>
          <p:cNvPr id="677" name="Google Shape;677;p103"/>
          <p:cNvSpPr txBox="1"/>
          <p:nvPr>
            <p:ph idx="1" type="body"/>
          </p:nvPr>
        </p:nvSpPr>
        <p:spPr>
          <a:xfrm>
            <a:off x="838200" y="1253785"/>
            <a:ext cx="10515600" cy="5032500"/>
          </a:xfrm>
          <a:prstGeom prst="rect">
            <a:avLst/>
          </a:prstGeom>
        </p:spPr>
        <p:txBody>
          <a:bodyPr anchorCtr="0" anchor="t" bIns="45700" lIns="45700" spcFirstLastPara="1" rIns="45700" wrap="square" tIns="45700">
            <a:noAutofit/>
          </a:bodyPr>
          <a:lstStyle/>
          <a:p>
            <a:pPr indent="0" lvl="0" marL="0" rtl="0" algn="just">
              <a:spcBef>
                <a:spcPts val="1000"/>
              </a:spcBef>
              <a:spcAft>
                <a:spcPts val="0"/>
              </a:spcAft>
              <a:buNone/>
            </a:pPr>
            <a:r>
              <a:t/>
            </a:r>
            <a:endParaRPr sz="1500">
              <a:latin typeface="Times New Roman"/>
              <a:ea typeface="Times New Roman"/>
              <a:cs typeface="Times New Roman"/>
              <a:sym typeface="Times New Roman"/>
            </a:endParaRPr>
          </a:p>
          <a:p>
            <a:pPr indent="0" lvl="0" marL="0" rtl="0" algn="just">
              <a:spcBef>
                <a:spcPts val="1000"/>
              </a:spcBef>
              <a:spcAft>
                <a:spcPts val="0"/>
              </a:spcAft>
              <a:buNone/>
            </a:pPr>
            <a:r>
              <a:rPr lang="en-US" sz="1500">
                <a:latin typeface="Times New Roman"/>
                <a:ea typeface="Times New Roman"/>
                <a:cs typeface="Times New Roman"/>
                <a:sym typeface="Times New Roman"/>
              </a:rPr>
              <a:t>A conditional statement will check a condition and execute a block of code only if the condition is true. Swift provides both the if and if...else conditional statements. Let's take a look at how to use these conditional statements to execute blocks of code if a specified condition is true.</a:t>
            </a:r>
            <a:endParaRPr sz="1500">
              <a:latin typeface="Times New Roman"/>
              <a:ea typeface="Times New Roman"/>
              <a:cs typeface="Times New Roman"/>
              <a:sym typeface="Times New Roman"/>
            </a:endParaRPr>
          </a:p>
          <a:p>
            <a:pPr indent="0" lvl="0" marL="0" rtl="0" algn="just">
              <a:spcBef>
                <a:spcPts val="1000"/>
              </a:spcBef>
              <a:spcAft>
                <a:spcPts val="0"/>
              </a:spcAft>
              <a:buNone/>
            </a:pPr>
            <a:r>
              <a:t/>
            </a:r>
            <a:endParaRPr sz="1500">
              <a:latin typeface="Times New Roman"/>
              <a:ea typeface="Times New Roman"/>
              <a:cs typeface="Times New Roman"/>
              <a:sym typeface="Times New Roman"/>
            </a:endParaRPr>
          </a:p>
          <a:p>
            <a:pPr indent="-355600" lvl="0" marL="457200" rtl="0" algn="just">
              <a:spcBef>
                <a:spcPts val="1000"/>
              </a:spcBef>
              <a:spcAft>
                <a:spcPts val="0"/>
              </a:spcAft>
              <a:buSzPts val="2000"/>
              <a:buFont typeface="Times New Roman"/>
              <a:buAutoNum type="arabicPeriod"/>
            </a:pPr>
            <a:r>
              <a:rPr b="1" lang="en-US" sz="2000">
                <a:latin typeface="Times New Roman"/>
                <a:ea typeface="Times New Roman"/>
                <a:cs typeface="Times New Roman"/>
                <a:sym typeface="Times New Roman"/>
              </a:rPr>
              <a:t>The if statement</a:t>
            </a:r>
            <a:endParaRPr b="1" sz="2000">
              <a:latin typeface="Times New Roman"/>
              <a:ea typeface="Times New Roman"/>
              <a:cs typeface="Times New Roman"/>
              <a:sym typeface="Times New Roman"/>
            </a:endParaRPr>
          </a:p>
          <a:p>
            <a:pPr indent="0" lvl="0" marL="0" rtl="0" algn="just">
              <a:spcBef>
                <a:spcPts val="1000"/>
              </a:spcBef>
              <a:spcAft>
                <a:spcPts val="0"/>
              </a:spcAft>
              <a:buNone/>
            </a:pPr>
            <a:r>
              <a:rPr lang="en-US" sz="1500">
                <a:latin typeface="Times New Roman"/>
                <a:ea typeface="Times New Roman"/>
                <a:cs typeface="Times New Roman"/>
                <a:sym typeface="Times New Roman"/>
              </a:rPr>
              <a:t>The if statement will check a conditional statement and, if it is true, it will execute the block of code. This statement takes the following format:</a:t>
            </a:r>
            <a:endParaRPr sz="1500">
              <a:latin typeface="Times New Roman"/>
              <a:ea typeface="Times New Roman"/>
              <a:cs typeface="Times New Roman"/>
              <a:sym typeface="Times New Roman"/>
            </a:endParaRPr>
          </a:p>
          <a:p>
            <a:pPr indent="0" lvl="0" marL="0" rtl="0" algn="just">
              <a:spcBef>
                <a:spcPts val="1000"/>
              </a:spcBef>
              <a:spcAft>
                <a:spcPts val="0"/>
              </a:spcAft>
              <a:buNone/>
            </a:pPr>
            <a:r>
              <a:rPr b="1" lang="en-US" sz="1500">
                <a:latin typeface="Times New Roman"/>
                <a:ea typeface="Times New Roman"/>
                <a:cs typeface="Times New Roman"/>
                <a:sym typeface="Times New Roman"/>
              </a:rPr>
              <a:t>if</a:t>
            </a:r>
            <a:r>
              <a:rPr lang="en-US" sz="1500">
                <a:latin typeface="Times New Roman"/>
                <a:ea typeface="Times New Roman"/>
                <a:cs typeface="Times New Roman"/>
                <a:sym typeface="Times New Roman"/>
              </a:rPr>
              <a:t> </a:t>
            </a:r>
            <a:r>
              <a:rPr b="1" lang="en-US" sz="1500">
                <a:latin typeface="Times New Roman"/>
                <a:ea typeface="Times New Roman"/>
                <a:cs typeface="Times New Roman"/>
                <a:sym typeface="Times New Roman"/>
              </a:rPr>
              <a:t>condition {</a:t>
            </a:r>
            <a:endParaRPr b="1" sz="1500">
              <a:latin typeface="Times New Roman"/>
              <a:ea typeface="Times New Roman"/>
              <a:cs typeface="Times New Roman"/>
              <a:sym typeface="Times New Roman"/>
            </a:endParaRPr>
          </a:p>
          <a:p>
            <a:pPr indent="0" lvl="0" marL="0" rtl="0" algn="just">
              <a:spcBef>
                <a:spcPts val="1000"/>
              </a:spcBef>
              <a:spcAft>
                <a:spcPts val="0"/>
              </a:spcAft>
              <a:buNone/>
            </a:pPr>
            <a:r>
              <a:rPr b="1" lang="en-US" sz="1500">
                <a:latin typeface="Times New Roman"/>
                <a:ea typeface="Times New Roman"/>
                <a:cs typeface="Times New Roman"/>
                <a:sym typeface="Times New Roman"/>
              </a:rPr>
              <a:t> block of code</a:t>
            </a:r>
            <a:endParaRPr b="1" sz="1500">
              <a:latin typeface="Times New Roman"/>
              <a:ea typeface="Times New Roman"/>
              <a:cs typeface="Times New Roman"/>
              <a:sym typeface="Times New Roman"/>
            </a:endParaRPr>
          </a:p>
          <a:p>
            <a:pPr indent="0" lvl="0" marL="0" rtl="0" algn="just">
              <a:spcBef>
                <a:spcPts val="1000"/>
              </a:spcBef>
              <a:spcAft>
                <a:spcPts val="0"/>
              </a:spcAft>
              <a:buNone/>
            </a:pPr>
            <a:r>
              <a:rPr b="1" lang="en-US" sz="1500">
                <a:latin typeface="Times New Roman"/>
                <a:ea typeface="Times New Roman"/>
                <a:cs typeface="Times New Roman"/>
                <a:sym typeface="Times New Roman"/>
              </a:rPr>
              <a:t>}</a:t>
            </a:r>
            <a:endParaRPr b="1" sz="1500">
              <a:latin typeface="Times New Roman"/>
              <a:ea typeface="Times New Roman"/>
              <a:cs typeface="Times New Roman"/>
              <a:sym typeface="Times New Roman"/>
            </a:endParaRPr>
          </a:p>
          <a:p>
            <a:pPr indent="0" lvl="0" marL="0" rtl="0" algn="just">
              <a:spcBef>
                <a:spcPts val="1000"/>
              </a:spcBef>
              <a:spcAft>
                <a:spcPts val="0"/>
              </a:spcAft>
              <a:buNone/>
            </a:pPr>
            <a:r>
              <a:rPr lang="en-US" sz="1500">
                <a:latin typeface="Times New Roman"/>
                <a:ea typeface="Times New Roman"/>
                <a:cs typeface="Times New Roman"/>
                <a:sym typeface="Times New Roman"/>
              </a:rPr>
              <a:t>Now, let's take a look at how to use the if statement:</a:t>
            </a:r>
            <a:endParaRPr sz="1500">
              <a:latin typeface="Times New Roman"/>
              <a:ea typeface="Times New Roman"/>
              <a:cs typeface="Times New Roman"/>
              <a:sym typeface="Times New Roman"/>
            </a:endParaRPr>
          </a:p>
          <a:p>
            <a:pPr indent="0" lvl="0" marL="0" rtl="0" algn="just">
              <a:spcBef>
                <a:spcPts val="1000"/>
              </a:spcBef>
              <a:spcAft>
                <a:spcPts val="0"/>
              </a:spcAft>
              <a:buNone/>
            </a:pPr>
            <a:r>
              <a:rPr b="1" lang="en-US" sz="1500">
                <a:latin typeface="Times New Roman"/>
                <a:ea typeface="Times New Roman"/>
                <a:cs typeface="Times New Roman"/>
                <a:sym typeface="Times New Roman"/>
              </a:rPr>
              <a:t>let teamOneScore = 7</a:t>
            </a:r>
            <a:endParaRPr b="1" sz="1500">
              <a:latin typeface="Times New Roman"/>
              <a:ea typeface="Times New Roman"/>
              <a:cs typeface="Times New Roman"/>
              <a:sym typeface="Times New Roman"/>
            </a:endParaRPr>
          </a:p>
          <a:p>
            <a:pPr indent="0" lvl="0" marL="0" rtl="0" algn="just">
              <a:spcBef>
                <a:spcPts val="1000"/>
              </a:spcBef>
              <a:spcAft>
                <a:spcPts val="0"/>
              </a:spcAft>
              <a:buNone/>
            </a:pPr>
            <a:r>
              <a:rPr b="1" lang="en-US" sz="1500">
                <a:latin typeface="Times New Roman"/>
                <a:ea typeface="Times New Roman"/>
                <a:cs typeface="Times New Roman"/>
                <a:sym typeface="Times New Roman"/>
              </a:rPr>
              <a:t>let teamTwoScore = 6</a:t>
            </a:r>
            <a:endParaRPr b="1" sz="1500">
              <a:latin typeface="Times New Roman"/>
              <a:ea typeface="Times New Roman"/>
              <a:cs typeface="Times New Roman"/>
              <a:sym typeface="Times New Roman"/>
            </a:endParaRPr>
          </a:p>
          <a:p>
            <a:pPr indent="0" lvl="0" marL="0" rtl="0" algn="just">
              <a:spcBef>
                <a:spcPts val="1000"/>
              </a:spcBef>
              <a:spcAft>
                <a:spcPts val="0"/>
              </a:spcAft>
              <a:buNone/>
            </a:pPr>
            <a:r>
              <a:rPr b="1" lang="en-US" sz="1500">
                <a:latin typeface="Times New Roman"/>
                <a:ea typeface="Times New Roman"/>
                <a:cs typeface="Times New Roman"/>
                <a:sym typeface="Times New Roman"/>
              </a:rPr>
              <a:t>if teamOneScore &gt; teamTwoScore {</a:t>
            </a:r>
            <a:endParaRPr b="1" sz="1500">
              <a:latin typeface="Times New Roman"/>
              <a:ea typeface="Times New Roman"/>
              <a:cs typeface="Times New Roman"/>
              <a:sym typeface="Times New Roman"/>
            </a:endParaRPr>
          </a:p>
          <a:p>
            <a:pPr indent="0" lvl="0" marL="0" rtl="0" algn="just">
              <a:spcBef>
                <a:spcPts val="1000"/>
              </a:spcBef>
              <a:spcAft>
                <a:spcPts val="0"/>
              </a:spcAft>
              <a:buNone/>
            </a:pPr>
            <a:r>
              <a:rPr b="1" lang="en-US" sz="1500">
                <a:latin typeface="Times New Roman"/>
                <a:ea typeface="Times New Roman"/>
                <a:cs typeface="Times New Roman"/>
                <a:sym typeface="Times New Roman"/>
              </a:rPr>
              <a:t> print("Team One Won")</a:t>
            </a:r>
            <a:endParaRPr b="1" sz="1500">
              <a:latin typeface="Times New Roman"/>
              <a:ea typeface="Times New Roman"/>
              <a:cs typeface="Times New Roman"/>
              <a:sym typeface="Times New Roman"/>
            </a:endParaRPr>
          </a:p>
          <a:p>
            <a:pPr indent="0" lvl="0" marL="0" rtl="0" algn="just">
              <a:spcBef>
                <a:spcPts val="1000"/>
              </a:spcBef>
              <a:spcAft>
                <a:spcPts val="0"/>
              </a:spcAft>
              <a:buNone/>
            </a:pPr>
            <a:r>
              <a:rPr b="1" lang="en-US" sz="1500">
                <a:latin typeface="Times New Roman"/>
                <a:ea typeface="Times New Roman"/>
                <a:cs typeface="Times New Roman"/>
                <a:sym typeface="Times New Roman"/>
              </a:rPr>
              <a:t>}</a:t>
            </a:r>
            <a:endParaRPr b="1" sz="1500">
              <a:latin typeface="Times New Roman"/>
              <a:ea typeface="Times New Roman"/>
              <a:cs typeface="Times New Roman"/>
              <a:sym typeface="Times New Roman"/>
            </a:endParaRPr>
          </a:p>
        </p:txBody>
      </p:sp>
      <p:sp>
        <p:nvSpPr>
          <p:cNvPr id="678" name="Google Shape;678;p103"/>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104"/>
          <p:cNvSpPr txBox="1"/>
          <p:nvPr>
            <p:ph idx="1" type="body"/>
          </p:nvPr>
        </p:nvSpPr>
        <p:spPr>
          <a:xfrm>
            <a:off x="838200" y="949500"/>
            <a:ext cx="10515600" cy="4959000"/>
          </a:xfrm>
          <a:prstGeom prst="rect">
            <a:avLst/>
          </a:prstGeom>
        </p:spPr>
        <p:txBody>
          <a:bodyPr anchorCtr="0" anchor="t" bIns="45700" lIns="45700" spcFirstLastPara="1" rIns="45700" wrap="square" tIns="45700">
            <a:noAutofit/>
          </a:bodyPr>
          <a:lstStyle/>
          <a:p>
            <a:pPr indent="0" lvl="0" marL="0" rtl="0" algn="l">
              <a:spcBef>
                <a:spcPts val="1000"/>
              </a:spcBef>
              <a:spcAft>
                <a:spcPts val="0"/>
              </a:spcAft>
              <a:buNone/>
            </a:pPr>
            <a:r>
              <a:rPr b="1" lang="en-US" sz="1500">
                <a:latin typeface="Times New Roman"/>
                <a:ea typeface="Times New Roman"/>
                <a:cs typeface="Times New Roman"/>
                <a:sym typeface="Times New Roman"/>
              </a:rPr>
              <a:t>Conditional code execution with the if...else statement</a:t>
            </a:r>
            <a:endParaRPr b="1" sz="15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The if...else statement will check a conditional statement and, if it is true, it will execute a block of code. If the conditional statement is not true, it will execute a separate block of code; this statement takes the following format:</a:t>
            </a:r>
            <a:endParaRPr sz="1500">
              <a:latin typeface="Times New Roman"/>
              <a:ea typeface="Times New Roman"/>
              <a:cs typeface="Times New Roman"/>
              <a:sym typeface="Times New Roman"/>
            </a:endParaRPr>
          </a:p>
          <a:p>
            <a:pPr indent="0" lvl="0" marL="0" rtl="0" algn="l">
              <a:spcBef>
                <a:spcPts val="1000"/>
              </a:spcBef>
              <a:spcAft>
                <a:spcPts val="0"/>
              </a:spcAft>
              <a:buNone/>
            </a:pPr>
            <a:r>
              <a:rPr b="1" lang="en-US" sz="1500">
                <a:latin typeface="Times New Roman"/>
                <a:ea typeface="Times New Roman"/>
                <a:cs typeface="Times New Roman"/>
                <a:sym typeface="Times New Roman"/>
              </a:rPr>
              <a:t>if condition {</a:t>
            </a:r>
            <a:endParaRPr b="1" sz="1500">
              <a:latin typeface="Times New Roman"/>
              <a:ea typeface="Times New Roman"/>
              <a:cs typeface="Times New Roman"/>
              <a:sym typeface="Times New Roman"/>
            </a:endParaRPr>
          </a:p>
          <a:p>
            <a:pPr indent="0" lvl="0" marL="0" rtl="0" algn="l">
              <a:spcBef>
                <a:spcPts val="1000"/>
              </a:spcBef>
              <a:spcAft>
                <a:spcPts val="0"/>
              </a:spcAft>
              <a:buNone/>
            </a:pPr>
            <a:r>
              <a:rPr b="1" lang="en-US" sz="1500">
                <a:latin typeface="Times New Roman"/>
                <a:ea typeface="Times New Roman"/>
                <a:cs typeface="Times New Roman"/>
                <a:sym typeface="Times New Roman"/>
              </a:rPr>
              <a:t> block of code if true</a:t>
            </a:r>
            <a:endParaRPr b="1" sz="1500">
              <a:latin typeface="Times New Roman"/>
              <a:ea typeface="Times New Roman"/>
              <a:cs typeface="Times New Roman"/>
              <a:sym typeface="Times New Roman"/>
            </a:endParaRPr>
          </a:p>
          <a:p>
            <a:pPr indent="0" lvl="0" marL="0" rtl="0" algn="l">
              <a:spcBef>
                <a:spcPts val="1000"/>
              </a:spcBef>
              <a:spcAft>
                <a:spcPts val="0"/>
              </a:spcAft>
              <a:buNone/>
            </a:pPr>
            <a:r>
              <a:rPr b="1" lang="en-US" sz="1500">
                <a:latin typeface="Times New Roman"/>
                <a:ea typeface="Times New Roman"/>
                <a:cs typeface="Times New Roman"/>
                <a:sym typeface="Times New Roman"/>
              </a:rPr>
              <a:t>} else {</a:t>
            </a:r>
            <a:endParaRPr b="1" sz="1500">
              <a:latin typeface="Times New Roman"/>
              <a:ea typeface="Times New Roman"/>
              <a:cs typeface="Times New Roman"/>
              <a:sym typeface="Times New Roman"/>
            </a:endParaRPr>
          </a:p>
          <a:p>
            <a:pPr indent="0" lvl="0" marL="0" rtl="0" algn="l">
              <a:spcBef>
                <a:spcPts val="1000"/>
              </a:spcBef>
              <a:spcAft>
                <a:spcPts val="0"/>
              </a:spcAft>
              <a:buNone/>
            </a:pPr>
            <a:r>
              <a:rPr b="1" lang="en-US" sz="1500">
                <a:latin typeface="Times New Roman"/>
                <a:ea typeface="Times New Roman"/>
                <a:cs typeface="Times New Roman"/>
                <a:sym typeface="Times New Roman"/>
              </a:rPr>
              <a:t> block of code if not true</a:t>
            </a:r>
            <a:endParaRPr b="1" sz="1500">
              <a:latin typeface="Times New Roman"/>
              <a:ea typeface="Times New Roman"/>
              <a:cs typeface="Times New Roman"/>
              <a:sym typeface="Times New Roman"/>
            </a:endParaRPr>
          </a:p>
          <a:p>
            <a:pPr indent="0" lvl="0" marL="0" rtl="0" algn="l">
              <a:spcBef>
                <a:spcPts val="1000"/>
              </a:spcBef>
              <a:spcAft>
                <a:spcPts val="0"/>
              </a:spcAft>
              <a:buNone/>
            </a:pPr>
            <a:r>
              <a:rPr b="1" lang="en-US" sz="1500">
                <a:latin typeface="Times New Roman"/>
                <a:ea typeface="Times New Roman"/>
                <a:cs typeface="Times New Roman"/>
                <a:sym typeface="Times New Roman"/>
              </a:rPr>
              <a:t>}</a:t>
            </a:r>
            <a:endParaRPr b="1" sz="15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Let's now modify the preceding example to use the if...else statement to tell the user which team has won:</a:t>
            </a:r>
            <a:endParaRPr sz="1500">
              <a:latin typeface="Times New Roman"/>
              <a:ea typeface="Times New Roman"/>
              <a:cs typeface="Times New Roman"/>
              <a:sym typeface="Times New Roman"/>
            </a:endParaRPr>
          </a:p>
          <a:p>
            <a:pPr indent="0" lvl="0" marL="0" rtl="0" algn="l">
              <a:spcBef>
                <a:spcPts val="1000"/>
              </a:spcBef>
              <a:spcAft>
                <a:spcPts val="0"/>
              </a:spcAft>
              <a:buNone/>
            </a:pPr>
            <a:r>
              <a:rPr b="1" lang="en-US" sz="1500">
                <a:latin typeface="Times New Roman"/>
                <a:ea typeface="Times New Roman"/>
                <a:cs typeface="Times New Roman"/>
                <a:sym typeface="Times New Roman"/>
              </a:rPr>
              <a:t>let teamOneScore = 7</a:t>
            </a:r>
            <a:endParaRPr b="1" sz="1500">
              <a:latin typeface="Times New Roman"/>
              <a:ea typeface="Times New Roman"/>
              <a:cs typeface="Times New Roman"/>
              <a:sym typeface="Times New Roman"/>
            </a:endParaRPr>
          </a:p>
          <a:p>
            <a:pPr indent="0" lvl="0" marL="0" rtl="0" algn="l">
              <a:spcBef>
                <a:spcPts val="1000"/>
              </a:spcBef>
              <a:spcAft>
                <a:spcPts val="0"/>
              </a:spcAft>
              <a:buNone/>
            </a:pPr>
            <a:r>
              <a:rPr b="1" lang="en-US" sz="1500">
                <a:latin typeface="Times New Roman"/>
                <a:ea typeface="Times New Roman"/>
                <a:cs typeface="Times New Roman"/>
                <a:sym typeface="Times New Roman"/>
              </a:rPr>
              <a:t>let teamTwoScore = 6</a:t>
            </a:r>
            <a:endParaRPr b="1" sz="1500">
              <a:latin typeface="Times New Roman"/>
              <a:ea typeface="Times New Roman"/>
              <a:cs typeface="Times New Roman"/>
              <a:sym typeface="Times New Roman"/>
            </a:endParaRPr>
          </a:p>
          <a:p>
            <a:pPr indent="0" lvl="0" marL="0" rtl="0" algn="l">
              <a:spcBef>
                <a:spcPts val="1000"/>
              </a:spcBef>
              <a:spcAft>
                <a:spcPts val="0"/>
              </a:spcAft>
              <a:buNone/>
            </a:pPr>
            <a:r>
              <a:rPr b="1" lang="en-US" sz="1500">
                <a:latin typeface="Times New Roman"/>
                <a:ea typeface="Times New Roman"/>
                <a:cs typeface="Times New Roman"/>
                <a:sym typeface="Times New Roman"/>
              </a:rPr>
              <a:t>if teamOneScore &gt; teamTwoScore{</a:t>
            </a:r>
            <a:endParaRPr b="1" sz="1500">
              <a:latin typeface="Times New Roman"/>
              <a:ea typeface="Times New Roman"/>
              <a:cs typeface="Times New Roman"/>
              <a:sym typeface="Times New Roman"/>
            </a:endParaRPr>
          </a:p>
          <a:p>
            <a:pPr indent="0" lvl="0" marL="0" rtl="0" algn="l">
              <a:spcBef>
                <a:spcPts val="1000"/>
              </a:spcBef>
              <a:spcAft>
                <a:spcPts val="0"/>
              </a:spcAft>
              <a:buNone/>
            </a:pPr>
            <a:r>
              <a:rPr b="1" lang="en-US" sz="1500">
                <a:latin typeface="Times New Roman"/>
                <a:ea typeface="Times New Roman"/>
                <a:cs typeface="Times New Roman"/>
                <a:sym typeface="Times New Roman"/>
              </a:rPr>
              <a:t> print("Team One Won")</a:t>
            </a:r>
            <a:endParaRPr b="1" sz="1500">
              <a:latin typeface="Times New Roman"/>
              <a:ea typeface="Times New Roman"/>
              <a:cs typeface="Times New Roman"/>
              <a:sym typeface="Times New Roman"/>
            </a:endParaRPr>
          </a:p>
          <a:p>
            <a:pPr indent="0" lvl="0" marL="0" rtl="0" algn="l">
              <a:spcBef>
                <a:spcPts val="1000"/>
              </a:spcBef>
              <a:spcAft>
                <a:spcPts val="0"/>
              </a:spcAft>
              <a:buNone/>
            </a:pPr>
            <a:r>
              <a:rPr b="1" lang="en-US" sz="1500">
                <a:latin typeface="Times New Roman"/>
                <a:ea typeface="Times New Roman"/>
                <a:cs typeface="Times New Roman"/>
                <a:sym typeface="Times New Roman"/>
              </a:rPr>
              <a:t>} else {</a:t>
            </a:r>
            <a:endParaRPr b="1" sz="1500">
              <a:latin typeface="Times New Roman"/>
              <a:ea typeface="Times New Roman"/>
              <a:cs typeface="Times New Roman"/>
              <a:sym typeface="Times New Roman"/>
            </a:endParaRPr>
          </a:p>
          <a:p>
            <a:pPr indent="0" lvl="0" marL="0" rtl="0" algn="l">
              <a:spcBef>
                <a:spcPts val="1000"/>
              </a:spcBef>
              <a:spcAft>
                <a:spcPts val="0"/>
              </a:spcAft>
              <a:buNone/>
            </a:pPr>
            <a:r>
              <a:rPr b="1" lang="en-US" sz="1500">
                <a:latin typeface="Times New Roman"/>
                <a:ea typeface="Times New Roman"/>
                <a:cs typeface="Times New Roman"/>
                <a:sym typeface="Times New Roman"/>
              </a:rPr>
              <a:t> print("Team Two Won")</a:t>
            </a:r>
            <a:endParaRPr b="1" sz="1500">
              <a:latin typeface="Times New Roman"/>
              <a:ea typeface="Times New Roman"/>
              <a:cs typeface="Times New Roman"/>
              <a:sym typeface="Times New Roman"/>
            </a:endParaRPr>
          </a:p>
          <a:p>
            <a:pPr indent="0" lvl="0" marL="0" rtl="0" algn="l">
              <a:spcBef>
                <a:spcPts val="1000"/>
              </a:spcBef>
              <a:spcAft>
                <a:spcPts val="0"/>
              </a:spcAft>
              <a:buNone/>
            </a:pPr>
            <a:r>
              <a:rPr b="1" lang="en-US" sz="1500">
                <a:latin typeface="Times New Roman"/>
                <a:ea typeface="Times New Roman"/>
                <a:cs typeface="Times New Roman"/>
                <a:sym typeface="Times New Roman"/>
              </a:rPr>
              <a:t>}</a:t>
            </a:r>
            <a:endParaRPr b="1" sz="1500">
              <a:latin typeface="Times New Roman"/>
              <a:ea typeface="Times New Roman"/>
              <a:cs typeface="Times New Roman"/>
              <a:sym typeface="Times New Roman"/>
            </a:endParaRPr>
          </a:p>
        </p:txBody>
      </p:sp>
      <p:sp>
        <p:nvSpPr>
          <p:cNvPr id="684" name="Google Shape;684;p104"/>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105"/>
          <p:cNvSpPr txBox="1"/>
          <p:nvPr>
            <p:ph idx="1" type="body"/>
          </p:nvPr>
        </p:nvSpPr>
        <p:spPr>
          <a:xfrm>
            <a:off x="838200" y="967800"/>
            <a:ext cx="10515600" cy="4922400"/>
          </a:xfrm>
          <a:prstGeom prst="rect">
            <a:avLst/>
          </a:prstGeom>
        </p:spPr>
        <p:txBody>
          <a:bodyPr anchorCtr="0" anchor="t" bIns="45700" lIns="45700" spcFirstLastPara="1" rIns="45700" wrap="square" tIns="45700">
            <a:noAutofit/>
          </a:bodyPr>
          <a:lstStyle/>
          <a:p>
            <a:pPr indent="0" lvl="0" marL="0" rtl="0" algn="just">
              <a:spcBef>
                <a:spcPts val="1000"/>
              </a:spcBef>
              <a:spcAft>
                <a:spcPts val="0"/>
              </a:spcAft>
              <a:buNone/>
            </a:pPr>
            <a:r>
              <a:rPr lang="en-US" sz="1800">
                <a:latin typeface="Times New Roman"/>
                <a:ea typeface="Times New Roman"/>
                <a:cs typeface="Times New Roman"/>
                <a:sym typeface="Times New Roman"/>
              </a:rPr>
              <a:t> we can use multiple else if statements and an else statement at the end to act as the default path if no conditional statements are met. This is illustrated in the following code sample:</a:t>
            </a:r>
            <a:endParaRPr sz="1800">
              <a:latin typeface="Times New Roman"/>
              <a:ea typeface="Times New Roman"/>
              <a:cs typeface="Times New Roman"/>
              <a:sym typeface="Times New Roman"/>
            </a:endParaRPr>
          </a:p>
          <a:p>
            <a:pPr indent="0" lvl="0" marL="0" rtl="0" algn="just">
              <a:spcBef>
                <a:spcPts val="1000"/>
              </a:spcBef>
              <a:spcAft>
                <a:spcPts val="0"/>
              </a:spcAft>
              <a:buNone/>
            </a:pPr>
            <a:r>
              <a:rPr b="1" lang="en-US" sz="1800">
                <a:latin typeface="Times New Roman"/>
                <a:ea typeface="Times New Roman"/>
                <a:cs typeface="Times New Roman"/>
                <a:sym typeface="Times New Roman"/>
              </a:rPr>
              <a:t>let teamOneScore = 7</a:t>
            </a:r>
            <a:endParaRPr b="1" sz="1800">
              <a:latin typeface="Times New Roman"/>
              <a:ea typeface="Times New Roman"/>
              <a:cs typeface="Times New Roman"/>
              <a:sym typeface="Times New Roman"/>
            </a:endParaRPr>
          </a:p>
          <a:p>
            <a:pPr indent="0" lvl="0" marL="0" rtl="0" algn="just">
              <a:spcBef>
                <a:spcPts val="1000"/>
              </a:spcBef>
              <a:spcAft>
                <a:spcPts val="0"/>
              </a:spcAft>
              <a:buNone/>
            </a:pPr>
            <a:r>
              <a:rPr b="1" lang="en-US" sz="1800">
                <a:latin typeface="Times New Roman"/>
                <a:ea typeface="Times New Roman"/>
                <a:cs typeface="Times New Roman"/>
                <a:sym typeface="Times New Roman"/>
              </a:rPr>
              <a:t>let teamTwoScore = 6</a:t>
            </a:r>
            <a:endParaRPr b="1" sz="1800">
              <a:latin typeface="Times New Roman"/>
              <a:ea typeface="Times New Roman"/>
              <a:cs typeface="Times New Roman"/>
              <a:sym typeface="Times New Roman"/>
            </a:endParaRPr>
          </a:p>
          <a:p>
            <a:pPr indent="0" lvl="0" marL="0" rtl="0" algn="just">
              <a:spcBef>
                <a:spcPts val="1000"/>
              </a:spcBef>
              <a:spcAft>
                <a:spcPts val="0"/>
              </a:spcAft>
              <a:buNone/>
            </a:pPr>
            <a:r>
              <a:rPr b="1" lang="en-US" sz="1800">
                <a:latin typeface="Times New Roman"/>
                <a:ea typeface="Times New Roman"/>
                <a:cs typeface="Times New Roman"/>
                <a:sym typeface="Times New Roman"/>
              </a:rPr>
              <a:t>if teamOneScore &gt; teamTwoScore {</a:t>
            </a:r>
            <a:endParaRPr b="1" sz="1800">
              <a:latin typeface="Times New Roman"/>
              <a:ea typeface="Times New Roman"/>
              <a:cs typeface="Times New Roman"/>
              <a:sym typeface="Times New Roman"/>
            </a:endParaRPr>
          </a:p>
          <a:p>
            <a:pPr indent="0" lvl="0" marL="0" rtl="0" algn="just">
              <a:spcBef>
                <a:spcPts val="1000"/>
              </a:spcBef>
              <a:spcAft>
                <a:spcPts val="0"/>
              </a:spcAft>
              <a:buNone/>
            </a:pPr>
            <a:r>
              <a:rPr b="1" lang="en-US" sz="1800">
                <a:latin typeface="Times New Roman"/>
                <a:ea typeface="Times New Roman"/>
                <a:cs typeface="Times New Roman"/>
                <a:sym typeface="Times New Roman"/>
              </a:rPr>
              <a:t> print("Team One Won")</a:t>
            </a:r>
            <a:endParaRPr b="1" sz="1800">
              <a:latin typeface="Times New Roman"/>
              <a:ea typeface="Times New Roman"/>
              <a:cs typeface="Times New Roman"/>
              <a:sym typeface="Times New Roman"/>
            </a:endParaRPr>
          </a:p>
          <a:p>
            <a:pPr indent="0" lvl="0" marL="0" rtl="0" algn="just">
              <a:spcBef>
                <a:spcPts val="1000"/>
              </a:spcBef>
              <a:spcAft>
                <a:spcPts val="0"/>
              </a:spcAft>
              <a:buNone/>
            </a:pPr>
            <a:r>
              <a:rPr b="1" lang="en-US" sz="1800">
                <a:latin typeface="Times New Roman"/>
                <a:ea typeface="Times New Roman"/>
                <a:cs typeface="Times New Roman"/>
                <a:sym typeface="Times New Roman"/>
              </a:rPr>
              <a:t>} else if teamTwoScore &gt; teamOneScore {</a:t>
            </a:r>
            <a:endParaRPr b="1" sz="1800">
              <a:latin typeface="Times New Roman"/>
              <a:ea typeface="Times New Roman"/>
              <a:cs typeface="Times New Roman"/>
              <a:sym typeface="Times New Roman"/>
            </a:endParaRPr>
          </a:p>
          <a:p>
            <a:pPr indent="0" lvl="0" marL="0" rtl="0" algn="just">
              <a:spcBef>
                <a:spcPts val="1000"/>
              </a:spcBef>
              <a:spcAft>
                <a:spcPts val="0"/>
              </a:spcAft>
              <a:buNone/>
            </a:pPr>
            <a:r>
              <a:rPr b="1" lang="en-US" sz="1800">
                <a:latin typeface="Times New Roman"/>
                <a:ea typeface="Times New Roman"/>
                <a:cs typeface="Times New Roman"/>
                <a:sym typeface="Times New Roman"/>
              </a:rPr>
              <a:t> print("Team Two Won")</a:t>
            </a:r>
            <a:endParaRPr b="1" sz="1800">
              <a:latin typeface="Times New Roman"/>
              <a:ea typeface="Times New Roman"/>
              <a:cs typeface="Times New Roman"/>
              <a:sym typeface="Times New Roman"/>
            </a:endParaRPr>
          </a:p>
          <a:p>
            <a:pPr indent="0" lvl="0" marL="0" rtl="0" algn="just">
              <a:spcBef>
                <a:spcPts val="1000"/>
              </a:spcBef>
              <a:spcAft>
                <a:spcPts val="0"/>
              </a:spcAft>
              <a:buNone/>
            </a:pPr>
            <a:r>
              <a:rPr b="1" lang="en-US" sz="1800">
                <a:latin typeface="Times New Roman"/>
                <a:ea typeface="Times New Roman"/>
                <a:cs typeface="Times New Roman"/>
                <a:sym typeface="Times New Roman"/>
              </a:rPr>
              <a:t>} else {</a:t>
            </a:r>
            <a:endParaRPr b="1" sz="1800">
              <a:latin typeface="Times New Roman"/>
              <a:ea typeface="Times New Roman"/>
              <a:cs typeface="Times New Roman"/>
              <a:sym typeface="Times New Roman"/>
            </a:endParaRPr>
          </a:p>
          <a:p>
            <a:pPr indent="0" lvl="0" marL="0" rtl="0" algn="just">
              <a:spcBef>
                <a:spcPts val="1000"/>
              </a:spcBef>
              <a:spcAft>
                <a:spcPts val="0"/>
              </a:spcAft>
              <a:buNone/>
            </a:pPr>
            <a:r>
              <a:rPr b="1" lang="en-US" sz="1800">
                <a:latin typeface="Times New Roman"/>
                <a:ea typeface="Times New Roman"/>
                <a:cs typeface="Times New Roman"/>
                <a:sym typeface="Times New Roman"/>
              </a:rPr>
              <a:t> print("We have a tie")</a:t>
            </a:r>
            <a:endParaRPr b="1" sz="1800">
              <a:latin typeface="Times New Roman"/>
              <a:ea typeface="Times New Roman"/>
              <a:cs typeface="Times New Roman"/>
              <a:sym typeface="Times New Roman"/>
            </a:endParaRPr>
          </a:p>
          <a:p>
            <a:pPr indent="0" lvl="0" marL="0" rtl="0" algn="just">
              <a:spcBef>
                <a:spcPts val="1000"/>
              </a:spcBef>
              <a:spcAft>
                <a:spcPts val="0"/>
              </a:spcAft>
              <a:buNone/>
            </a:pPr>
            <a:r>
              <a:rPr b="1" lang="en-US" sz="1800">
                <a:latin typeface="Times New Roman"/>
                <a:ea typeface="Times New Roman"/>
                <a:cs typeface="Times New Roman"/>
                <a:sym typeface="Times New Roman"/>
              </a:rPr>
              <a:t>}</a:t>
            </a:r>
            <a:endParaRPr b="1" sz="1800">
              <a:latin typeface="Times New Roman"/>
              <a:ea typeface="Times New Roman"/>
              <a:cs typeface="Times New Roman"/>
              <a:sym typeface="Times New Roman"/>
            </a:endParaRPr>
          </a:p>
          <a:p>
            <a:pPr indent="0" lvl="0" marL="0" rtl="0" algn="just">
              <a:spcBef>
                <a:spcPts val="1000"/>
              </a:spcBef>
              <a:spcAft>
                <a:spcPts val="0"/>
              </a:spcAft>
              <a:buNone/>
            </a:pPr>
            <a:r>
              <a:rPr lang="en-US" sz="1800">
                <a:latin typeface="Times New Roman"/>
                <a:ea typeface="Times New Roman"/>
                <a:cs typeface="Times New Roman"/>
                <a:sym typeface="Times New Roman"/>
              </a:rPr>
              <a:t>In the preceding code, if the value of teamOneScore is greater than the value of teamTwoScore, we print Team One Won to the console. We then have an else if statement, which means that the conditional statement is only checked if the first if statement returns false. Finally, if both of the if statements return false, the code in the else block is called and We have a tie is printed to the console.</a:t>
            </a:r>
            <a:endParaRPr sz="1800">
              <a:latin typeface="Times New Roman"/>
              <a:ea typeface="Times New Roman"/>
              <a:cs typeface="Times New Roman"/>
              <a:sym typeface="Times New Roman"/>
            </a:endParaRPr>
          </a:p>
          <a:p>
            <a:pPr indent="0" lvl="0" marL="0" rtl="0" algn="just">
              <a:spcBef>
                <a:spcPts val="1000"/>
              </a:spcBef>
              <a:spcAft>
                <a:spcPts val="0"/>
              </a:spcAft>
              <a:buNone/>
            </a:pPr>
            <a:r>
              <a:t/>
            </a:r>
            <a:endParaRPr sz="1800">
              <a:latin typeface="Times New Roman"/>
              <a:ea typeface="Times New Roman"/>
              <a:cs typeface="Times New Roman"/>
              <a:sym typeface="Times New Roman"/>
            </a:endParaRPr>
          </a:p>
        </p:txBody>
      </p:sp>
      <p:sp>
        <p:nvSpPr>
          <p:cNvPr id="690" name="Google Shape;690;p105"/>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106"/>
          <p:cNvSpPr txBox="1"/>
          <p:nvPr>
            <p:ph idx="1" type="body"/>
          </p:nvPr>
        </p:nvSpPr>
        <p:spPr>
          <a:xfrm>
            <a:off x="838200" y="1034850"/>
            <a:ext cx="10515600" cy="5542200"/>
          </a:xfrm>
          <a:prstGeom prst="rect">
            <a:avLst/>
          </a:prstGeom>
        </p:spPr>
        <p:txBody>
          <a:bodyPr anchorCtr="0" anchor="t" bIns="45700" lIns="45700" spcFirstLastPara="1" rIns="45700" wrap="square" tIns="45700">
            <a:noAutofit/>
          </a:bodyPr>
          <a:lstStyle/>
          <a:p>
            <a:pPr indent="0" lvl="0" marL="0" rtl="0" algn="l">
              <a:spcBef>
                <a:spcPts val="1000"/>
              </a:spcBef>
              <a:spcAft>
                <a:spcPts val="0"/>
              </a:spcAft>
              <a:buNone/>
            </a:pPr>
            <a:r>
              <a:rPr b="1" lang="en-US" sz="2500"/>
              <a:t>2. The for-in loop</a:t>
            </a:r>
            <a:endParaRPr b="1" sz="2500"/>
          </a:p>
          <a:p>
            <a:pPr indent="0" lvl="0" marL="0" rtl="0" algn="l">
              <a:spcBef>
                <a:spcPts val="1000"/>
              </a:spcBef>
              <a:spcAft>
                <a:spcPts val="0"/>
              </a:spcAft>
              <a:buNone/>
            </a:pPr>
            <a:r>
              <a:rPr lang="en-US" sz="2000"/>
              <a:t>While Swift does not offer the standard C-based for loop, it does have the for-in loop. The standard C-based for loop was removed from the Swift language in Swift 3 because it  was rarely used.  The for-in statement is used to execute a block of code for each item in a range, collection, or sequence.</a:t>
            </a:r>
            <a:endParaRPr sz="2000"/>
          </a:p>
          <a:p>
            <a:pPr indent="0" lvl="0" marL="0" rtl="0" algn="l">
              <a:spcBef>
                <a:spcPts val="1000"/>
              </a:spcBef>
              <a:spcAft>
                <a:spcPts val="0"/>
              </a:spcAft>
              <a:buNone/>
            </a:pPr>
            <a:r>
              <a:rPr lang="en-US" sz="2000"/>
              <a:t>Using the for-in loop</a:t>
            </a:r>
            <a:endParaRPr sz="2000"/>
          </a:p>
          <a:p>
            <a:pPr indent="0" lvl="0" marL="0" rtl="0" algn="l">
              <a:spcBef>
                <a:spcPts val="1000"/>
              </a:spcBef>
              <a:spcAft>
                <a:spcPts val="0"/>
              </a:spcAft>
              <a:buNone/>
            </a:pPr>
            <a:r>
              <a:rPr lang="en-US" sz="2000"/>
              <a:t>The for-in loop iterates over a collection of items or a range of numbers, and executes a block of code for each item in the collection or range. The format for the for-in statement is as follows:</a:t>
            </a:r>
            <a:endParaRPr sz="2000"/>
          </a:p>
          <a:p>
            <a:pPr indent="0" lvl="0" marL="0" rtl="0" algn="l">
              <a:spcBef>
                <a:spcPts val="1000"/>
              </a:spcBef>
              <a:spcAft>
                <a:spcPts val="0"/>
              </a:spcAft>
              <a:buNone/>
            </a:pPr>
            <a:r>
              <a:rPr lang="en-US" sz="2000"/>
              <a:t>for variable in collection/range {</a:t>
            </a:r>
            <a:endParaRPr sz="2000"/>
          </a:p>
          <a:p>
            <a:pPr indent="0" lvl="0" marL="0" rtl="0" algn="l">
              <a:spcBef>
                <a:spcPts val="1000"/>
              </a:spcBef>
              <a:spcAft>
                <a:spcPts val="0"/>
              </a:spcAft>
              <a:buNone/>
            </a:pPr>
            <a:r>
              <a:rPr lang="en-US" sz="2000"/>
              <a:t> block of code</a:t>
            </a:r>
            <a:endParaRPr sz="2000"/>
          </a:p>
          <a:p>
            <a:pPr indent="0" lvl="0" marL="0" rtl="0" algn="l">
              <a:spcBef>
                <a:spcPts val="1000"/>
              </a:spcBef>
              <a:spcAft>
                <a:spcPts val="0"/>
              </a:spcAft>
              <a:buNone/>
            </a:pPr>
            <a:r>
              <a:rPr lang="en-US" sz="2000"/>
              <a:t>}</a:t>
            </a:r>
            <a:endParaRPr sz="2000"/>
          </a:p>
          <a:p>
            <a:pPr indent="0" lvl="0" marL="0" rtl="0" algn="l">
              <a:spcBef>
                <a:spcPts val="1000"/>
              </a:spcBef>
              <a:spcAft>
                <a:spcPts val="0"/>
              </a:spcAft>
              <a:buNone/>
            </a:pPr>
            <a:r>
              <a:rPr lang="en-US" sz="2000"/>
              <a:t>As we can see in the preceding code, the for-in loop has two sections:</a:t>
            </a:r>
            <a:endParaRPr sz="2000"/>
          </a:p>
          <a:p>
            <a:pPr indent="0" lvl="0" marL="0" rtl="0" algn="l">
              <a:spcBef>
                <a:spcPts val="1000"/>
              </a:spcBef>
              <a:spcAft>
                <a:spcPts val="0"/>
              </a:spcAft>
              <a:buNone/>
            </a:pPr>
            <a:r>
              <a:rPr b="1" lang="en-US" sz="2000"/>
              <a:t>Variable:</a:t>
            </a:r>
            <a:r>
              <a:rPr lang="en-US" sz="2000"/>
              <a:t> This variable will change each time the loop executes and will hold the current item from the collection or range</a:t>
            </a:r>
            <a:endParaRPr sz="2000"/>
          </a:p>
          <a:p>
            <a:pPr indent="0" lvl="0" marL="0" rtl="0" algn="l">
              <a:spcBef>
                <a:spcPts val="1000"/>
              </a:spcBef>
              <a:spcAft>
                <a:spcPts val="0"/>
              </a:spcAft>
              <a:buNone/>
            </a:pPr>
            <a:r>
              <a:rPr b="1" lang="en-US" sz="2000"/>
              <a:t>Collection/range:</a:t>
            </a:r>
            <a:r>
              <a:rPr lang="en-US" sz="2000"/>
              <a:t> This is the collection or range to iterate through</a:t>
            </a:r>
            <a:endParaRPr sz="2000"/>
          </a:p>
          <a:p>
            <a:pPr indent="0" lvl="0" marL="0" rtl="0" algn="l">
              <a:spcBef>
                <a:spcPts val="1000"/>
              </a:spcBef>
              <a:spcAft>
                <a:spcPts val="0"/>
              </a:spcAft>
              <a:buNone/>
            </a:pPr>
            <a:r>
              <a:t/>
            </a:r>
            <a:endParaRPr sz="2000"/>
          </a:p>
        </p:txBody>
      </p:sp>
      <p:sp>
        <p:nvSpPr>
          <p:cNvPr id="696" name="Google Shape;696;p106"/>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107"/>
          <p:cNvSpPr txBox="1"/>
          <p:nvPr>
            <p:ph idx="1" type="body"/>
          </p:nvPr>
        </p:nvSpPr>
        <p:spPr>
          <a:xfrm>
            <a:off x="838200" y="1296025"/>
            <a:ext cx="10515600" cy="4880700"/>
          </a:xfrm>
          <a:prstGeom prst="rect">
            <a:avLst/>
          </a:prstGeom>
        </p:spPr>
        <p:txBody>
          <a:bodyPr anchorCtr="0" anchor="t" bIns="45700" lIns="45700" spcFirstLastPara="1" rIns="45700" wrap="square" tIns="45700">
            <a:noAutofit/>
          </a:bodyPr>
          <a:lstStyle/>
          <a:p>
            <a:pPr indent="0" lvl="0" marL="0" rtl="0" algn="just">
              <a:spcBef>
                <a:spcPts val="1000"/>
              </a:spcBef>
              <a:spcAft>
                <a:spcPts val="0"/>
              </a:spcAft>
              <a:buNone/>
            </a:pPr>
            <a:r>
              <a:rPr lang="en-US" sz="2000">
                <a:latin typeface="Times New Roman"/>
                <a:ea typeface="Times New Roman"/>
                <a:cs typeface="Times New Roman"/>
                <a:sym typeface="Times New Roman"/>
              </a:rPr>
              <a:t>Let's take a look at how to use the for-in loop to iterate through a range of numbers:</a:t>
            </a:r>
            <a:endParaRPr sz="2000">
              <a:latin typeface="Times New Roman"/>
              <a:ea typeface="Times New Roman"/>
              <a:cs typeface="Times New Roman"/>
              <a:sym typeface="Times New Roman"/>
            </a:endParaRPr>
          </a:p>
          <a:p>
            <a:pPr indent="0" lvl="0" marL="0" rtl="0" algn="just">
              <a:spcBef>
                <a:spcPts val="1000"/>
              </a:spcBef>
              <a:spcAft>
                <a:spcPts val="0"/>
              </a:spcAft>
              <a:buNone/>
            </a:pPr>
            <a:r>
              <a:t/>
            </a:r>
            <a:endParaRPr sz="2000">
              <a:latin typeface="Times New Roman"/>
              <a:ea typeface="Times New Roman"/>
              <a:cs typeface="Times New Roman"/>
              <a:sym typeface="Times New Roman"/>
            </a:endParaRPr>
          </a:p>
          <a:p>
            <a:pPr indent="0" lvl="0" marL="0" rtl="0" algn="just">
              <a:spcBef>
                <a:spcPts val="1000"/>
              </a:spcBef>
              <a:spcAft>
                <a:spcPts val="0"/>
              </a:spcAft>
              <a:buNone/>
            </a:pPr>
            <a:r>
              <a:rPr b="1" lang="en-US" sz="2000">
                <a:latin typeface="Times New Roman"/>
                <a:ea typeface="Times New Roman"/>
                <a:cs typeface="Times New Roman"/>
                <a:sym typeface="Times New Roman"/>
              </a:rPr>
              <a:t>for index in 1...5 {</a:t>
            </a:r>
            <a:endParaRPr b="1" sz="2000">
              <a:latin typeface="Times New Roman"/>
              <a:ea typeface="Times New Roman"/>
              <a:cs typeface="Times New Roman"/>
              <a:sym typeface="Times New Roman"/>
            </a:endParaRPr>
          </a:p>
          <a:p>
            <a:pPr indent="0" lvl="0" marL="0" rtl="0" algn="just">
              <a:spcBef>
                <a:spcPts val="1000"/>
              </a:spcBef>
              <a:spcAft>
                <a:spcPts val="0"/>
              </a:spcAft>
              <a:buNone/>
            </a:pPr>
            <a:r>
              <a:rPr b="1" lang="en-US" sz="2000">
                <a:latin typeface="Times New Roman"/>
                <a:ea typeface="Times New Roman"/>
                <a:cs typeface="Times New Roman"/>
                <a:sym typeface="Times New Roman"/>
              </a:rPr>
              <a:t> print(index)</a:t>
            </a:r>
            <a:endParaRPr b="1" sz="2000">
              <a:latin typeface="Times New Roman"/>
              <a:ea typeface="Times New Roman"/>
              <a:cs typeface="Times New Roman"/>
              <a:sym typeface="Times New Roman"/>
            </a:endParaRPr>
          </a:p>
          <a:p>
            <a:pPr indent="0" lvl="0" marL="0" rtl="0" algn="just">
              <a:spcBef>
                <a:spcPts val="1000"/>
              </a:spcBef>
              <a:spcAft>
                <a:spcPts val="0"/>
              </a:spcAft>
              <a:buNone/>
            </a:pPr>
            <a:r>
              <a:rPr b="1" lang="en-US" sz="2000">
                <a:latin typeface="Times New Roman"/>
                <a:ea typeface="Times New Roman"/>
                <a:cs typeface="Times New Roman"/>
                <a:sym typeface="Times New Roman"/>
              </a:rPr>
              <a:t>}</a:t>
            </a:r>
            <a:endParaRPr b="1" sz="2000">
              <a:latin typeface="Times New Roman"/>
              <a:ea typeface="Times New Roman"/>
              <a:cs typeface="Times New Roman"/>
              <a:sym typeface="Times New Roman"/>
            </a:endParaRPr>
          </a:p>
          <a:p>
            <a:pPr indent="0" lvl="0" marL="0" rtl="0" algn="just">
              <a:spcBef>
                <a:spcPts val="1000"/>
              </a:spcBef>
              <a:spcAft>
                <a:spcPts val="0"/>
              </a:spcAft>
              <a:buNone/>
            </a:pPr>
            <a:r>
              <a:t/>
            </a:r>
            <a:endParaRPr b="1" sz="2000">
              <a:latin typeface="Times New Roman"/>
              <a:ea typeface="Times New Roman"/>
              <a:cs typeface="Times New Roman"/>
              <a:sym typeface="Times New Roman"/>
            </a:endParaRPr>
          </a:p>
          <a:p>
            <a:pPr indent="0" lvl="0" marL="0" rtl="0" algn="just">
              <a:spcBef>
                <a:spcPts val="1000"/>
              </a:spcBef>
              <a:spcAft>
                <a:spcPts val="0"/>
              </a:spcAft>
              <a:buNone/>
            </a:pPr>
            <a:r>
              <a:rPr lang="en-US" sz="2000">
                <a:latin typeface="Times New Roman"/>
                <a:ea typeface="Times New Roman"/>
                <a:cs typeface="Times New Roman"/>
                <a:sym typeface="Times New Roman"/>
              </a:rPr>
              <a:t>In the preceding example, we iterated over a range of numbers from 1 to 5 and printed each if the numbers to the console. This loop used the closed range operator (...) to give the loop a range to iterate through. Swift also provides the half-open range operator (..&gt;) and the one-sided range operators that we saw in the previous chapter.</a:t>
            </a:r>
            <a:endParaRPr sz="2000">
              <a:latin typeface="Times New Roman"/>
              <a:ea typeface="Times New Roman"/>
              <a:cs typeface="Times New Roman"/>
              <a:sym typeface="Times New Roman"/>
            </a:endParaRPr>
          </a:p>
          <a:p>
            <a:pPr indent="0" lvl="0" marL="0" rtl="0" algn="just">
              <a:spcBef>
                <a:spcPts val="1000"/>
              </a:spcBef>
              <a:spcAft>
                <a:spcPts val="0"/>
              </a:spcAft>
              <a:buNone/>
            </a:pPr>
            <a:r>
              <a:t/>
            </a:r>
            <a:endParaRPr sz="2000">
              <a:latin typeface="Times New Roman"/>
              <a:ea typeface="Times New Roman"/>
              <a:cs typeface="Times New Roman"/>
              <a:sym typeface="Times New Roman"/>
            </a:endParaRPr>
          </a:p>
        </p:txBody>
      </p:sp>
      <p:sp>
        <p:nvSpPr>
          <p:cNvPr id="702" name="Google Shape;702;p107"/>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108"/>
          <p:cNvSpPr txBox="1"/>
          <p:nvPr>
            <p:ph idx="1" type="body"/>
          </p:nvPr>
        </p:nvSpPr>
        <p:spPr>
          <a:xfrm>
            <a:off x="838200" y="1364150"/>
            <a:ext cx="10515600" cy="4812600"/>
          </a:xfrm>
          <a:prstGeom prst="rect">
            <a:avLst/>
          </a:prstGeom>
        </p:spPr>
        <p:txBody>
          <a:bodyPr anchorCtr="0" anchor="t" bIns="45700" lIns="45700" spcFirstLastPara="1" rIns="45700" wrap="square" tIns="45700">
            <a:noAutofit/>
          </a:bodyPr>
          <a:lstStyle/>
          <a:p>
            <a:pPr indent="0" lvl="0" marL="0" rtl="0" algn="l">
              <a:spcBef>
                <a:spcPts val="1000"/>
              </a:spcBef>
              <a:spcAft>
                <a:spcPts val="0"/>
              </a:spcAft>
              <a:buNone/>
            </a:pPr>
            <a:r>
              <a:rPr b="1" lang="en-US" sz="2500">
                <a:latin typeface="Times New Roman"/>
                <a:ea typeface="Times New Roman"/>
                <a:cs typeface="Times New Roman"/>
                <a:sym typeface="Times New Roman"/>
              </a:rPr>
              <a:t>3. The while loop</a:t>
            </a:r>
            <a:endParaRPr b="1" sz="2500">
              <a:latin typeface="Times New Roman"/>
              <a:ea typeface="Times New Roman"/>
              <a:cs typeface="Times New Roman"/>
              <a:sym typeface="Times New Roman"/>
            </a:endParaRPr>
          </a:p>
          <a:p>
            <a:pPr indent="0" lvl="0" marL="0" rtl="0" algn="l">
              <a:spcBef>
                <a:spcPts val="1000"/>
              </a:spcBef>
              <a:spcAft>
                <a:spcPts val="0"/>
              </a:spcAft>
              <a:buNone/>
            </a:pPr>
            <a:r>
              <a:t/>
            </a:r>
            <a:endParaRPr b="1" sz="25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The while loop executes a block of code until a condition is met. Swift provides two forms of the while loop; these are the while and repeat-while loops.</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The while loop starts by evaluating a conditional statement and then repeatedly executes a block of code while the conditional statement is true. The format for the while statement is as follows:</a:t>
            </a:r>
            <a:endParaRPr sz="2000">
              <a:latin typeface="Times New Roman"/>
              <a:ea typeface="Times New Roman"/>
              <a:cs typeface="Times New Roman"/>
              <a:sym typeface="Times New Roman"/>
            </a:endParaRPr>
          </a:p>
          <a:p>
            <a:pPr indent="0" lvl="0" marL="0" rtl="0" algn="l">
              <a:spcBef>
                <a:spcPts val="1000"/>
              </a:spcBef>
              <a:spcAft>
                <a:spcPts val="0"/>
              </a:spcAft>
              <a:buNone/>
            </a:pPr>
            <a:r>
              <a:t/>
            </a:r>
            <a:endParaRPr sz="2000">
              <a:latin typeface="Times New Roman"/>
              <a:ea typeface="Times New Roman"/>
              <a:cs typeface="Times New Roman"/>
              <a:sym typeface="Times New Roman"/>
            </a:endParaRPr>
          </a:p>
          <a:p>
            <a:pPr indent="0" lvl="0" marL="0" rtl="0" algn="l">
              <a:spcBef>
                <a:spcPts val="1000"/>
              </a:spcBef>
              <a:spcAft>
                <a:spcPts val="0"/>
              </a:spcAft>
              <a:buNone/>
            </a:pPr>
            <a:r>
              <a:rPr b="1" lang="en-US" sz="2000">
                <a:latin typeface="Times New Roman"/>
                <a:ea typeface="Times New Roman"/>
                <a:cs typeface="Times New Roman"/>
                <a:sym typeface="Times New Roman"/>
              </a:rPr>
              <a:t>while condition {</a:t>
            </a:r>
            <a:endParaRPr b="1" sz="2000">
              <a:latin typeface="Times New Roman"/>
              <a:ea typeface="Times New Roman"/>
              <a:cs typeface="Times New Roman"/>
              <a:sym typeface="Times New Roman"/>
            </a:endParaRPr>
          </a:p>
          <a:p>
            <a:pPr indent="0" lvl="0" marL="0" rtl="0" algn="l">
              <a:spcBef>
                <a:spcPts val="1000"/>
              </a:spcBef>
              <a:spcAft>
                <a:spcPts val="0"/>
              </a:spcAft>
              <a:buNone/>
            </a:pPr>
            <a:r>
              <a:rPr b="1" lang="en-US" sz="2000">
                <a:latin typeface="Times New Roman"/>
                <a:ea typeface="Times New Roman"/>
                <a:cs typeface="Times New Roman"/>
                <a:sym typeface="Times New Roman"/>
              </a:rPr>
              <a:t> block of code</a:t>
            </a:r>
            <a:endParaRPr b="1" sz="2000">
              <a:latin typeface="Times New Roman"/>
              <a:ea typeface="Times New Roman"/>
              <a:cs typeface="Times New Roman"/>
              <a:sym typeface="Times New Roman"/>
            </a:endParaRPr>
          </a:p>
          <a:p>
            <a:pPr indent="0" lvl="0" marL="0" rtl="0" algn="l">
              <a:spcBef>
                <a:spcPts val="1000"/>
              </a:spcBef>
              <a:spcAft>
                <a:spcPts val="0"/>
              </a:spcAft>
              <a:buNone/>
            </a:pPr>
            <a:r>
              <a:rPr b="1" lang="en-US" sz="2000">
                <a:latin typeface="Times New Roman"/>
                <a:ea typeface="Times New Roman"/>
                <a:cs typeface="Times New Roman"/>
                <a:sym typeface="Times New Roman"/>
              </a:rPr>
              <a:t>}</a:t>
            </a:r>
            <a:endParaRPr b="1" sz="2000">
              <a:latin typeface="Times New Roman"/>
              <a:ea typeface="Times New Roman"/>
              <a:cs typeface="Times New Roman"/>
              <a:sym typeface="Times New Roman"/>
            </a:endParaRPr>
          </a:p>
          <a:p>
            <a:pPr indent="0" lvl="0" marL="0" rtl="0" algn="l">
              <a:spcBef>
                <a:spcPts val="1000"/>
              </a:spcBef>
              <a:spcAft>
                <a:spcPts val="0"/>
              </a:spcAft>
              <a:buNone/>
            </a:pPr>
            <a:r>
              <a:t/>
            </a:r>
            <a:endParaRPr sz="2000">
              <a:latin typeface="Times New Roman"/>
              <a:ea typeface="Times New Roman"/>
              <a:cs typeface="Times New Roman"/>
              <a:sym typeface="Times New Roman"/>
            </a:endParaRPr>
          </a:p>
        </p:txBody>
      </p:sp>
      <p:sp>
        <p:nvSpPr>
          <p:cNvPr id="708" name="Google Shape;708;p108"/>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109"/>
          <p:cNvSpPr txBox="1"/>
          <p:nvPr>
            <p:ph idx="1" type="body"/>
          </p:nvPr>
        </p:nvSpPr>
        <p:spPr>
          <a:xfrm>
            <a:off x="838200" y="1303250"/>
            <a:ext cx="10515600" cy="4873500"/>
          </a:xfrm>
          <a:prstGeom prst="rect">
            <a:avLst/>
          </a:prstGeom>
        </p:spPr>
        <p:txBody>
          <a:bodyPr anchorCtr="0" anchor="t" bIns="45700" lIns="45700" spcFirstLastPara="1" rIns="45700" wrap="square" tIns="45700">
            <a:noAutofit/>
          </a:bodyPr>
          <a:lstStyle/>
          <a:p>
            <a:pPr indent="0" lvl="0" marL="0" rtl="0" algn="l">
              <a:spcBef>
                <a:spcPts val="1000"/>
              </a:spcBef>
              <a:spcAft>
                <a:spcPts val="0"/>
              </a:spcAft>
              <a:buNone/>
            </a:pPr>
            <a:r>
              <a:rPr lang="en-US" sz="2200">
                <a:latin typeface="Times New Roman"/>
                <a:ea typeface="Times New Roman"/>
                <a:cs typeface="Times New Roman"/>
                <a:sym typeface="Times New Roman"/>
              </a:rPr>
              <a:t>Let's take a look at how to use a while loop. In the following example, the while loop will continue to execute the block of code while the randomly-generated number is less than 7.</a:t>
            </a:r>
            <a:endParaRPr sz="2200">
              <a:latin typeface="Times New Roman"/>
              <a:ea typeface="Times New Roman"/>
              <a:cs typeface="Times New Roman"/>
              <a:sym typeface="Times New Roman"/>
            </a:endParaRPr>
          </a:p>
          <a:p>
            <a:pPr indent="0" lvl="0" marL="0" rtl="0" algn="l">
              <a:spcBef>
                <a:spcPts val="1000"/>
              </a:spcBef>
              <a:spcAft>
                <a:spcPts val="0"/>
              </a:spcAft>
              <a:buNone/>
            </a:pPr>
            <a:r>
              <a:rPr lang="en-US" sz="2200">
                <a:latin typeface="Times New Roman"/>
                <a:ea typeface="Times New Roman"/>
                <a:cs typeface="Times New Roman"/>
                <a:sym typeface="Times New Roman"/>
              </a:rPr>
              <a:t>In this example, we are using the arc4random_uniform() function to generate a random number between 0 and 9:</a:t>
            </a:r>
            <a:endParaRPr sz="2200">
              <a:latin typeface="Times New Roman"/>
              <a:ea typeface="Times New Roman"/>
              <a:cs typeface="Times New Roman"/>
              <a:sym typeface="Times New Roman"/>
            </a:endParaRPr>
          </a:p>
          <a:p>
            <a:pPr indent="0" lvl="0" marL="0" rtl="0" algn="l">
              <a:spcBef>
                <a:spcPts val="1000"/>
              </a:spcBef>
              <a:spcAft>
                <a:spcPts val="0"/>
              </a:spcAft>
              <a:buNone/>
            </a:pPr>
            <a:r>
              <a:rPr b="1" lang="en-US" sz="2200">
                <a:latin typeface="Times New Roman"/>
                <a:ea typeface="Times New Roman"/>
                <a:cs typeface="Times New Roman"/>
                <a:sym typeface="Times New Roman"/>
              </a:rPr>
              <a:t>var ran = 0</a:t>
            </a:r>
            <a:endParaRPr b="1" sz="2200">
              <a:latin typeface="Times New Roman"/>
              <a:ea typeface="Times New Roman"/>
              <a:cs typeface="Times New Roman"/>
              <a:sym typeface="Times New Roman"/>
            </a:endParaRPr>
          </a:p>
          <a:p>
            <a:pPr indent="0" lvl="0" marL="0" rtl="0" algn="l">
              <a:spcBef>
                <a:spcPts val="1000"/>
              </a:spcBef>
              <a:spcAft>
                <a:spcPts val="0"/>
              </a:spcAft>
              <a:buNone/>
            </a:pPr>
            <a:r>
              <a:rPr b="1" lang="en-US" sz="2200">
                <a:latin typeface="Times New Roman"/>
                <a:ea typeface="Times New Roman"/>
                <a:cs typeface="Times New Roman"/>
                <a:sym typeface="Times New Roman"/>
              </a:rPr>
              <a:t>while ran &lt; 7 {</a:t>
            </a:r>
            <a:endParaRPr b="1" sz="2200">
              <a:latin typeface="Times New Roman"/>
              <a:ea typeface="Times New Roman"/>
              <a:cs typeface="Times New Roman"/>
              <a:sym typeface="Times New Roman"/>
            </a:endParaRPr>
          </a:p>
          <a:p>
            <a:pPr indent="0" lvl="0" marL="0" rtl="0" algn="l">
              <a:spcBef>
                <a:spcPts val="1000"/>
              </a:spcBef>
              <a:spcAft>
                <a:spcPts val="0"/>
              </a:spcAft>
              <a:buNone/>
            </a:pPr>
            <a:r>
              <a:rPr b="1" lang="en-US" sz="2200">
                <a:latin typeface="Times New Roman"/>
                <a:ea typeface="Times New Roman"/>
                <a:cs typeface="Times New Roman"/>
                <a:sym typeface="Times New Roman"/>
              </a:rPr>
              <a:t> ran = Int.random(in: 1..&lt;20)</a:t>
            </a:r>
            <a:endParaRPr b="1" sz="2200">
              <a:latin typeface="Times New Roman"/>
              <a:ea typeface="Times New Roman"/>
              <a:cs typeface="Times New Roman"/>
              <a:sym typeface="Times New Roman"/>
            </a:endParaRPr>
          </a:p>
          <a:p>
            <a:pPr indent="0" lvl="0" marL="0" rtl="0" algn="l">
              <a:spcBef>
                <a:spcPts val="1000"/>
              </a:spcBef>
              <a:spcAft>
                <a:spcPts val="0"/>
              </a:spcAft>
              <a:buNone/>
            </a:pPr>
            <a:r>
              <a:rPr b="1" lang="en-US" sz="2200">
                <a:latin typeface="Times New Roman"/>
                <a:ea typeface="Times New Roman"/>
                <a:cs typeface="Times New Roman"/>
                <a:sym typeface="Times New Roman"/>
              </a:rPr>
              <a:t>}</a:t>
            </a:r>
            <a:endParaRPr b="1" sz="2200">
              <a:latin typeface="Times New Roman"/>
              <a:ea typeface="Times New Roman"/>
              <a:cs typeface="Times New Roman"/>
              <a:sym typeface="Times New Roman"/>
            </a:endParaRPr>
          </a:p>
          <a:p>
            <a:pPr indent="0" lvl="0" marL="0" rtl="0" algn="l">
              <a:spcBef>
                <a:spcPts val="1000"/>
              </a:spcBef>
              <a:spcAft>
                <a:spcPts val="0"/>
              </a:spcAft>
              <a:buNone/>
            </a:pPr>
            <a:r>
              <a:rPr lang="en-US" sz="2200">
                <a:latin typeface="Times New Roman"/>
                <a:ea typeface="Times New Roman"/>
                <a:cs typeface="Times New Roman"/>
                <a:sym typeface="Times New Roman"/>
              </a:rPr>
              <a:t>In the preceding example, we began by initializing the ran variable to 0. The while loop then checks this variable and, if the value is less than 7, a new random number between 0 and 19 is generated. The while loop will continue to loop while the randomly-generated number is less than 7. Once the randomly-generated number is equal to or greater than 7, the loop will exit</a:t>
            </a:r>
            <a:endParaRPr sz="2200">
              <a:latin typeface="Times New Roman"/>
              <a:ea typeface="Times New Roman"/>
              <a:cs typeface="Times New Roman"/>
              <a:sym typeface="Times New Roman"/>
            </a:endParaRPr>
          </a:p>
        </p:txBody>
      </p:sp>
      <p:sp>
        <p:nvSpPr>
          <p:cNvPr id="714" name="Google Shape;714;p109"/>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