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6858000" cx="12192000"/>
  <p:notesSz cx="6858000" cy="9144000"/>
  <p:embeddedFontLst>
    <p:embeddedFont>
      <p:font typeface="Helvetica Neue"/>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A9BB16-930E-4C0B-BCF1-0E77AAB9E027}">
  <a:tblStyle styleId="{C2A9BB16-930E-4C0B-BCF1-0E77AAB9E027}"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HelveticaNeue-bold.fntdata"/><Relationship Id="rId43" Type="http://schemas.openxmlformats.org/officeDocument/2006/relationships/slide" Target="slides/slide38.xml"/><Relationship Id="rId87" Type="http://schemas.openxmlformats.org/officeDocument/2006/relationships/font" Target="fonts/HelveticaNeue-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HelveticaNeue-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HelveticaNeue-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2045c52e1e538d7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045c52e1e538d7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2045c52e1e538d7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045c52e1e538d7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2045c52e1e538d7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045c52e1e538d7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2045c52e1e538d7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2045c52e1e538d7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045c52e1e538d7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045c52e1e538d7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2045c52e1e538d7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2045c52e1e538d7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2045c52e1e538d7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045c52e1e538d7_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2045c52e1e538d7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2045c52e1e538d7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2045c52e1e538d7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2045c52e1e538d7_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2045c52e1e538d7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045c52e1e538d7_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2045c52e1e538d7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045c52e1e538d7_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2045c52e1e538d7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045c52e1e538d7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2045c52e1e538d7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2045c52e1e538d7_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2045c52e1e538d7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2045c52e1e538d7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2045c52e1e538d7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2045c52e1e538d7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2045c52e1e538d7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2045c52e1e538d7_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2045c52e1e538d7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2045c52e1e538d7_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2045c52e1e538d7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2045c52e1e538d7_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2045c52e1e538d7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2045c52e1e538d7_1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2045c52e1e538d7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2045c52e1e538d7_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2045c52e1e538d7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2045c52e1e538d7_1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2045c52e1e538d7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2045c52e1e538d7_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2045c52e1e538d7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2045c52e1e538d7_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2045c52e1e538d7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2045c52e1e538d7_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2045c52e1e538d7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2045c52e1e538d7_1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2045c52e1e538d7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2045c52e1e538d7_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2045c52e1e538d7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2045c52e1e538d7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2045c52e1e538d7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2045c52e1e538d7_1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2045c52e1e538d7_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2045c52e1e538d7_1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2045c52e1e538d7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2045c52e1e538d7_2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2045c52e1e538d7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2045c52e1e538d7_2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2045c52e1e538d7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2045c52e1e538d7_2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2045c52e1e538d7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2045c52e1e538d7_2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2045c52e1e538d7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2045c52e1e538d7_2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2045c52e1e538d7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2045c52e1e538d7_2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2045c52e1e538d7_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2045c52e1e538d7_2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2045c52e1e538d7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2045c52e1e538d7_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2045c52e1e538d7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2045c52e1e538d7_2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2045c52e1e538d7_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2045c52e1e538d7_2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2045c52e1e538d7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2045c52e1e538d7_2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2045c52e1e538d7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2045c52e1e538d7_2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65e9230fb3b6d8a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65e9230fb3b6d8a_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5e9230fb3b6d8a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65e9230fb3b6d8a_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5e9230fb3b6d8a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65e9230fb3b6d8a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2045c52e1e538d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2045c52e1e538d7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2a4146da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2a4146da6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65e9230fb3b6d8a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65e9230fb3b6d8a_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65e9230fb3b6d8a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65e9230fb3b6d8a_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65e9230fb3b6d8a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65e9230fb3b6d8a_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65e9230fb3b6d8a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65e9230fb3b6d8a_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5e9230fb3b6d8a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65e9230fb3b6d8a_1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5e9230fb3b6d8a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5e9230fb3b6d8a_1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65e9230fb3b6d8a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65e9230fb3b6d8a_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65e9230fb3b6d8a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65e9230fb3b6d8a_1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2045c52e1e538d7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2045c52e1e538d7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65e9230fb3b6d8a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65e9230fb3b6d8a_1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65e9230fb3b6d8a_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65e9230fb3b6d8a_1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65e9230fb3b6d8a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65e9230fb3b6d8a_1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65e9230fb3b6d8a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65e9230fb3b6d8a_1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65e9230fb3b6d8a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65e9230fb3b6d8a_2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65e9230fb3b6d8a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65e9230fb3b6d8a_2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65e9230fb3b6d8a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65e9230fb3b6d8a_2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65e9230fb3b6d8a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65e9230fb3b6d8a_2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65e9230fb3b6d8a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65e9230fb3b6d8a_2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2045c52e1e538d7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2045c52e1e538d7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2045c52e1e538d7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2045c52e1e538d7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1pPr>
            <a:lvl2pPr indent="-228600" lvl="1" marL="9144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2pPr>
            <a:lvl3pPr indent="-228600" lvl="2" marL="13716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3pPr>
            <a:lvl4pPr indent="-228600" lvl="3" marL="18288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4pPr>
            <a:lvl5pPr indent="-228600" lvl="4" marL="2286000" algn="l">
              <a:lnSpc>
                <a:spcPct val="90000"/>
              </a:lnSpc>
              <a:spcBef>
                <a:spcPts val="1000"/>
              </a:spcBef>
              <a:spcAft>
                <a:spcPts val="0"/>
              </a:spcAft>
              <a:buClr>
                <a:srgbClr val="000000"/>
              </a:buClr>
              <a:buSzPts val="2400"/>
              <a:buFont typeface="Helvetica Neue"/>
              <a:buNone/>
              <a:defRPr b="1" sz="2400">
                <a:latin typeface="Helvetica Neue"/>
                <a:ea typeface="Helvetica Neue"/>
                <a:cs typeface="Helvetica Neue"/>
                <a:sym typeface="Helvetica Neue"/>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lvl="1"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lvl="2"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lvl="3"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lvl="4"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lvl="5"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lvl="6"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lvl="7"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lvl="8"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developer.apple.com/enroll" TargetMode="External"/><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developer.apple.com/program/enroll/dunsLookupForm.a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20.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8.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developer.apple.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1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7.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p:nvPr/>
        </p:nvSpPr>
        <p:spPr>
          <a:xfrm>
            <a:off x="120649" y="138112"/>
            <a:ext cx="11904665" cy="1863726"/>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0" name="Google Shape;50;p11"/>
          <p:cNvCxnSpPr/>
          <p:nvPr/>
        </p:nvCxnSpPr>
        <p:spPr>
          <a:xfrm>
            <a:off x="3219450" y="2278063"/>
            <a:ext cx="5797550" cy="1"/>
          </a:xfrm>
          <a:prstGeom prst="straightConnector1">
            <a:avLst/>
          </a:prstGeom>
          <a:noFill/>
          <a:ln cap="flat" cmpd="sng" w="9525">
            <a:solidFill>
              <a:srgbClr val="BFBFBF"/>
            </a:solidFill>
            <a:prstDash val="solid"/>
            <a:miter lim="8000"/>
            <a:headEnd len="sm" w="sm" type="none"/>
            <a:tailEnd len="sm" w="sm" type="none"/>
          </a:ln>
        </p:spPr>
      </p:cxnSp>
      <p:sp>
        <p:nvSpPr>
          <p:cNvPr id="51" name="Google Shape;51;p11"/>
          <p:cNvSpPr txBox="1"/>
          <p:nvPr/>
        </p:nvSpPr>
        <p:spPr>
          <a:xfrm>
            <a:off x="1815783" y="2552700"/>
            <a:ext cx="8514397" cy="4193913"/>
          </a:xfrm>
          <a:prstGeom prst="rect">
            <a:avLst/>
          </a:prstGeom>
          <a:noFill/>
          <a:ln>
            <a:noFill/>
          </a:ln>
        </p:spPr>
        <p:txBody>
          <a:bodyPr anchorCtr="0" anchor="t" bIns="45700" lIns="45700" spcFirstLastPara="1" rIns="45700" wrap="square" tIns="45700">
            <a:noAutofit/>
          </a:bodyPr>
          <a:lstStyle/>
          <a:p>
            <a:pPr indent="12700" lvl="0" marL="0" marR="0" rtl="0" algn="ctr">
              <a:lnSpc>
                <a:spcPct val="150000"/>
              </a:lnSpc>
              <a:spcBef>
                <a:spcPts val="0"/>
              </a:spcBef>
              <a:spcAft>
                <a:spcPts val="0"/>
              </a:spcAft>
              <a:buClr>
                <a:srgbClr val="000000"/>
              </a:buClr>
              <a:buSzPts val="4000"/>
              <a:buFont typeface="Helvetica Neue"/>
              <a:buNone/>
            </a:pPr>
            <a:r>
              <a:rPr b="1" i="0" lang="en-US" sz="4000" u="none" cap="none" strike="noStrike">
                <a:solidFill>
                  <a:srgbClr val="000000"/>
                </a:solidFill>
                <a:latin typeface="Helvetica Neue"/>
                <a:ea typeface="Helvetica Neue"/>
                <a:cs typeface="Helvetica Neue"/>
                <a:sym typeface="Helvetica Neue"/>
              </a:rPr>
              <a:t>Subject: </a:t>
            </a:r>
            <a:r>
              <a:rPr b="1" lang="en-US" sz="4000">
                <a:solidFill>
                  <a:schemeClr val="dk1"/>
                </a:solidFill>
                <a:latin typeface="Helvetica Neue"/>
                <a:ea typeface="Helvetica Neue"/>
                <a:cs typeface="Helvetica Neue"/>
                <a:sym typeface="Helvetica Neue"/>
              </a:rPr>
              <a:t>FUNDAMENTALS Of iOS APPLICATION DEVELOPMENT WITH SWIFT</a:t>
            </a:r>
            <a:endParaRPr/>
          </a:p>
          <a:p>
            <a:pPr indent="12700" lvl="0" marL="0" marR="0" rtl="0" algn="ctr">
              <a:lnSpc>
                <a:spcPct val="15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Module Number -</a:t>
            </a:r>
            <a:r>
              <a:rPr b="1" lang="en-US" sz="1800">
                <a:latin typeface="Helvetica Neue"/>
                <a:ea typeface="Helvetica Neue"/>
                <a:cs typeface="Helvetica Neue"/>
                <a:sym typeface="Helvetica Neue"/>
              </a:rPr>
              <a:t> 2</a:t>
            </a:r>
            <a:endParaRPr/>
          </a:p>
          <a:p>
            <a:pPr indent="12700" lvl="0" marL="0" marR="0" rtl="0" algn="ctr">
              <a:lnSpc>
                <a:spcPct val="150000"/>
              </a:lnSpc>
              <a:spcBef>
                <a:spcPts val="0"/>
              </a:spcBef>
              <a:spcAft>
                <a:spcPts val="0"/>
              </a:spcAft>
              <a:buClr>
                <a:srgbClr val="000000"/>
              </a:buClr>
              <a:buSzPts val="2800"/>
              <a:buFont typeface="Helvetica Neue"/>
              <a:buNone/>
            </a:pPr>
            <a:r>
              <a:rPr b="1" i="0" lang="en-US" sz="2800" u="none" cap="none" strike="noStrike">
                <a:solidFill>
                  <a:srgbClr val="000000"/>
                </a:solidFill>
                <a:latin typeface="Helvetica Neue"/>
                <a:ea typeface="Helvetica Neue"/>
                <a:cs typeface="Helvetica Neue"/>
                <a:sym typeface="Helvetica Neue"/>
              </a:rPr>
              <a:t>Module Name: Swift </a:t>
            </a:r>
            <a:r>
              <a:rPr b="1" lang="en-US" sz="2800">
                <a:latin typeface="Helvetica Neue"/>
                <a:ea typeface="Helvetica Neue"/>
                <a:cs typeface="Helvetica Neue"/>
                <a:sym typeface="Helvetica Neue"/>
              </a:rPr>
              <a:t>Explorations</a:t>
            </a:r>
            <a:endParaRPr/>
          </a:p>
          <a:p>
            <a:pPr indent="12700" lvl="0" marL="0" marR="0" rtl="0" algn="ctr">
              <a:lnSpc>
                <a:spcPct val="150000"/>
              </a:lnSpc>
              <a:spcBef>
                <a:spcPts val="0"/>
              </a:spcBef>
              <a:spcAft>
                <a:spcPts val="0"/>
              </a:spcAft>
              <a:buClr>
                <a:srgbClr val="000000"/>
              </a:buClr>
              <a:buSzPts val="2800"/>
              <a:buFont typeface="Helvetica Neue"/>
              <a:buNone/>
            </a:pPr>
            <a:r>
              <a:t/>
            </a:r>
            <a:endParaRPr b="1" i="0" sz="2800" u="none" cap="none" strike="noStrike">
              <a:solidFill>
                <a:srgbClr val="000000"/>
              </a:solidFill>
              <a:latin typeface="Helvetica Neue"/>
              <a:ea typeface="Helvetica Neue"/>
              <a:cs typeface="Helvetica Neue"/>
              <a:sym typeface="Helvetica Neue"/>
            </a:endParaRPr>
          </a:p>
        </p:txBody>
      </p:sp>
      <p:pic>
        <p:nvPicPr>
          <p:cNvPr descr="Picture 14" id="52" name="Google Shape;52;p11"/>
          <p:cNvPicPr preferRelativeResize="0"/>
          <p:nvPr/>
        </p:nvPicPr>
        <p:blipFill rotWithShape="1">
          <a:blip r:embed="rId3">
            <a:alphaModFix/>
          </a:blip>
          <a:srcRect b="0" l="0" r="0" t="0"/>
          <a:stretch/>
        </p:blipFill>
        <p:spPr>
          <a:xfrm>
            <a:off x="4432300" y="512762"/>
            <a:ext cx="3419475" cy="14620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838200" y="1217975"/>
            <a:ext cx="10515600" cy="53958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Inheritance</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concept of inheritance is a basic object-oriented development concept. Inheritance allows a class to be defined as having a certain set of characteristics, and then other classes can be derived from that class.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derived class inherits all of the features of the class it is inheriting from (unless the derived class overrides those characteristics) and then usually adds additional characteristics of its own.</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With inheritance, we can create what is known as a class hierarchy. In a class hierarchy, the class at the top of the hierarchy is known as the base class, and the derived classes are known as subclasses. We are not limited to only creating subclasses from a base class, we can also create subclasses from other subclasses. The class that a subclass is derived from is known as the parent or superclass. In Swift, a class can have only one parent class. This is known as single inheritance.</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Note: Inheritance is one of the fundamental differences that separates classes from structures. Classes can be derived from a parent or superclass, but a Structure cannot.</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114" name="Google Shape;114;p2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1142696" y="1061360"/>
            <a:ext cx="10515600" cy="53199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Subclasses can call and access the properties, methods, and subscripts of their superclass. They can also override the properties, methods, and subscripts of their superclass. Subclasses can add property observers to properties that they inherit from a superclass so that they can be notified when the values of the properties change. Let's look at an example that illustrates how inheritance works in Swift.We will start off by defining a base class named Plant. The Plant class will have two properties: height and age. It will also have one method: growHeight(). The height property will represent the height of the plant, the age property will represent the age of the plant, and the growHeight() method will be used to increase the height of the plant. Here is how we would define the Plant class: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class Plant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var height = 0.0</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var age = 0</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func growHeight(inches: Double)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height += inches;</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p:txBody>
      </p:sp>
      <p:sp>
        <p:nvSpPr>
          <p:cNvPr id="120" name="Google Shape;120;p2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838200" y="1169275"/>
            <a:ext cx="10515600" cy="5688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lang="en-US" sz="2000">
                <a:latin typeface="Times New Roman"/>
                <a:ea typeface="Times New Roman"/>
                <a:cs typeface="Times New Roman"/>
                <a:sym typeface="Times New Roman"/>
              </a:rPr>
              <a:t>Now that we have our Plant base class, let's see how we would define a subclass of it. We will name this subclass Tree. The Tree class will inherit the age and height properties of the Plant class and add one more property, named limbs. It will also inherit the growHeight() method of the Plant class and add two more methods: limbGrow() where new limbs are grown, and limbFall(), where limbs fall off the tree. Let's have a look at the following code:</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class Tree: Plant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var limbs = 0</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func limbGrow()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self.limbs += 1</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func limbFall()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self.limbs -= 1</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126" name="Google Shape;126;p2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838200" y="1083900"/>
            <a:ext cx="10515600" cy="57741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We indicate that a class has a superclass by adding a colon and the name of the superclass to the end of the class definition. In this example, we indicated that the Tree class has a superclass named Plant.Now, let's look at how we could use the Tree class that inherited the age and heightproperties from the Plant class:</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tree = Tree()</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tree.age = 5</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tree.height = 4</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tree.limbGrow()</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tree.limbGrow()</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preceding example begins by creating an instance of the Tree class. We then set the Age and height properties to 5 and 4, respectively, and add two limbs to the tree by calling the limbGrow() method twice.We now have a base class named Plant that has a subclass named Tree. This means that the super (or parent) class of Tree is the Plant class. This also means that one of the subclasses (or child classes) of Plant is named Tree. There are, however, lots of different kinds of trees in the world. Let's create two subclasses frothe Tree class. These subclasses will be the PineTree class and the OakTree class: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b="1" sz="2000">
              <a:latin typeface="Times New Roman"/>
              <a:ea typeface="Times New Roman"/>
              <a:cs typeface="Times New Roman"/>
              <a:sym typeface="Times New Roman"/>
            </a:endParaRPr>
          </a:p>
        </p:txBody>
      </p:sp>
      <p:sp>
        <p:nvSpPr>
          <p:cNvPr id="132" name="Google Shape;132;p2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838200" y="1825625"/>
            <a:ext cx="10515600" cy="4351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class PineTree: Tree {</a:t>
            </a:r>
            <a:endParaRPr b="1" sz="2500">
              <a:latin typeface="Times New Roman"/>
              <a:ea typeface="Times New Roman"/>
              <a:cs typeface="Times New Roman"/>
              <a:sym typeface="Times New Roman"/>
            </a:endParaRPr>
          </a:p>
          <a:p>
            <a:pPr indent="0" lvl="0" marL="0" rtl="0" algn="l">
              <a:spcBef>
                <a:spcPts val="1000"/>
              </a:spcBef>
              <a:spcAft>
                <a:spcPts val="0"/>
              </a:spcAft>
              <a:buNone/>
            </a:pPr>
            <a:r>
              <a:rPr b="1" lang="en-US" sz="2500">
                <a:latin typeface="Times New Roman"/>
                <a:ea typeface="Times New Roman"/>
                <a:cs typeface="Times New Roman"/>
                <a:sym typeface="Times New Roman"/>
              </a:rPr>
              <a:t> var needles = 0</a:t>
            </a:r>
            <a:endParaRPr b="1" sz="2500">
              <a:latin typeface="Times New Roman"/>
              <a:ea typeface="Times New Roman"/>
              <a:cs typeface="Times New Roman"/>
              <a:sym typeface="Times New Roman"/>
            </a:endParaRPr>
          </a:p>
          <a:p>
            <a:pPr indent="0" lvl="0" marL="0" rtl="0" algn="l">
              <a:spcBef>
                <a:spcPts val="1000"/>
              </a:spcBef>
              <a:spcAft>
                <a:spcPts val="0"/>
              </a:spcAft>
              <a:buNone/>
            </a:pPr>
            <a:r>
              <a:rPr b="1" lang="en-US" sz="2500">
                <a:latin typeface="Times New Roman"/>
                <a:ea typeface="Times New Roman"/>
                <a:cs typeface="Times New Roman"/>
                <a:sym typeface="Times New Roman"/>
              </a:rPr>
              <a:t>}</a:t>
            </a:r>
            <a:endParaRPr b="1" sz="2500">
              <a:latin typeface="Times New Roman"/>
              <a:ea typeface="Times New Roman"/>
              <a:cs typeface="Times New Roman"/>
              <a:sym typeface="Times New Roman"/>
            </a:endParaRPr>
          </a:p>
          <a:p>
            <a:pPr indent="0" lvl="0" marL="0" rtl="0" algn="l">
              <a:spcBef>
                <a:spcPts val="1000"/>
              </a:spcBef>
              <a:spcAft>
                <a:spcPts val="0"/>
              </a:spcAft>
              <a:buNone/>
            </a:pPr>
            <a:r>
              <a:rPr b="1" lang="en-US" sz="2500">
                <a:latin typeface="Times New Roman"/>
                <a:ea typeface="Times New Roman"/>
                <a:cs typeface="Times New Roman"/>
                <a:sym typeface="Times New Roman"/>
              </a:rPr>
              <a:t>class OakTree: Tree {</a:t>
            </a:r>
            <a:endParaRPr b="1" sz="2500">
              <a:latin typeface="Times New Roman"/>
              <a:ea typeface="Times New Roman"/>
              <a:cs typeface="Times New Roman"/>
              <a:sym typeface="Times New Roman"/>
            </a:endParaRPr>
          </a:p>
          <a:p>
            <a:pPr indent="0" lvl="0" marL="0" rtl="0" algn="l">
              <a:spcBef>
                <a:spcPts val="1000"/>
              </a:spcBef>
              <a:spcAft>
                <a:spcPts val="0"/>
              </a:spcAft>
              <a:buNone/>
            </a:pPr>
            <a:r>
              <a:rPr b="1" lang="en-US" sz="2500">
                <a:latin typeface="Times New Roman"/>
                <a:ea typeface="Times New Roman"/>
                <a:cs typeface="Times New Roman"/>
                <a:sym typeface="Times New Roman"/>
              </a:rPr>
              <a:t> var leaves = 0</a:t>
            </a:r>
            <a:endParaRPr b="1" sz="2500">
              <a:latin typeface="Times New Roman"/>
              <a:ea typeface="Times New Roman"/>
              <a:cs typeface="Times New Roman"/>
              <a:sym typeface="Times New Roman"/>
            </a:endParaRPr>
          </a:p>
          <a:p>
            <a:pPr indent="0" lvl="0" marL="0" rtl="0" algn="l">
              <a:spcBef>
                <a:spcPts val="1000"/>
              </a:spcBef>
              <a:spcAft>
                <a:spcPts val="0"/>
              </a:spcAft>
              <a:buNone/>
            </a:pPr>
            <a:r>
              <a:rPr b="1" lang="en-US" sz="2500">
                <a:latin typeface="Times New Roman"/>
                <a:ea typeface="Times New Roman"/>
                <a:cs typeface="Times New Roman"/>
                <a:sym typeface="Times New Roman"/>
              </a:rPr>
              <a:t>}</a:t>
            </a:r>
            <a:endParaRPr b="1" sz="2500">
              <a:latin typeface="Times New Roman"/>
              <a:ea typeface="Times New Roman"/>
              <a:cs typeface="Times New Roman"/>
              <a:sym typeface="Times New Roman"/>
            </a:endParaRPr>
          </a:p>
        </p:txBody>
      </p:sp>
      <p:sp>
        <p:nvSpPr>
          <p:cNvPr id="138" name="Google Shape;138;p2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838200" y="1123852"/>
            <a:ext cx="10515600" cy="4596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500">
                <a:latin typeface="Times New Roman"/>
                <a:ea typeface="Times New Roman"/>
                <a:cs typeface="Times New Roman"/>
                <a:sym typeface="Times New Roman"/>
              </a:rPr>
              <a:t>Functions</a:t>
            </a:r>
            <a:endParaRPr b="1" sz="3500">
              <a:latin typeface="Times New Roman"/>
              <a:ea typeface="Times New Roman"/>
              <a:cs typeface="Times New Roman"/>
              <a:sym typeface="Times New Roman"/>
            </a:endParaRPr>
          </a:p>
        </p:txBody>
      </p:sp>
      <p:sp>
        <p:nvSpPr>
          <p:cNvPr id="144" name="Google Shape;144;p25"/>
          <p:cNvSpPr txBox="1"/>
          <p:nvPr>
            <p:ph idx="1" type="body"/>
          </p:nvPr>
        </p:nvSpPr>
        <p:spPr>
          <a:xfrm>
            <a:off x="838190" y="1583460"/>
            <a:ext cx="10515600" cy="5032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lang="en-US" sz="1900">
                <a:solidFill>
                  <a:schemeClr val="dk1"/>
                </a:solidFill>
                <a:latin typeface="Times New Roman"/>
                <a:ea typeface="Times New Roman"/>
                <a:cs typeface="Times New Roman"/>
                <a:sym typeface="Times New Roman"/>
              </a:rPr>
              <a:t>In Swift, a function is a self-contained block of code that performs a specific task. Functions are generally used to logically break our code into reusable named blocks. The function's name is used to call the function.</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When we define a function, we can also optionally define one or more parameters (also known as arguments). Parameters are named values that are passed into the function by the code that calls it. These parameters are generally used within the function to perform the task of the function. We can also define default values for the parameters to simplify how the function is called.</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Every Swift function has a type associated with it. This type is referred to as the return type and it defines the types of data returned from the function to the code that called it. If a value is not returned from a function, the return type is Void.</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Let's look at how to define functions in Swift.</a:t>
            </a:r>
            <a:endParaRPr sz="1900">
              <a:solidFill>
                <a:schemeClr val="dk1"/>
              </a:solidFill>
              <a:latin typeface="Times New Roman"/>
              <a:ea typeface="Times New Roman"/>
              <a:cs typeface="Times New Roman"/>
              <a:sym typeface="Times New Roman"/>
            </a:endParaRPr>
          </a:p>
        </p:txBody>
      </p:sp>
      <p:sp>
        <p:nvSpPr>
          <p:cNvPr id="145" name="Google Shape;145;p2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838200" y="1310800"/>
            <a:ext cx="10515600" cy="5278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Defining a function</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func functionName (parameters) -&gt; ReturnType {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 Body of the function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func displayPi() {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print("3.1415926535")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151" name="Google Shape;151;p2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body"/>
          </p:nvPr>
        </p:nvSpPr>
        <p:spPr>
          <a:xfrm>
            <a:off x="838210" y="1068842"/>
            <a:ext cx="10515600" cy="5395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Using a single parameter function</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syntax that's used to define a function in Swift is very flexible. This flexibility makes it easy for us to define simple C-style functions, or more complex functions, with local and external parameter names.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Let's look at some examples of how to define functions. The following example accepts one parameter and does not return any value back to the code that called it: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func sayHello(name: String) -&gt; Void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let retString = "Hello " + name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print(retString)</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500">
                <a:solidFill>
                  <a:schemeClr val="dk1"/>
                </a:solidFill>
                <a:latin typeface="Times New Roman"/>
                <a:ea typeface="Times New Roman"/>
                <a:cs typeface="Times New Roman"/>
                <a:sym typeface="Times New Roman"/>
              </a:rPr>
              <a:t>In the preceding example, we defined a function named sayHello() that accepted one parameter, named </a:t>
            </a:r>
            <a:r>
              <a:rPr b="1" lang="en-US" sz="1500">
                <a:solidFill>
                  <a:schemeClr val="dk1"/>
                </a:solidFill>
                <a:latin typeface="Times New Roman"/>
                <a:ea typeface="Times New Roman"/>
                <a:cs typeface="Times New Roman"/>
                <a:sym typeface="Times New Roman"/>
              </a:rPr>
              <a:t>name</a:t>
            </a:r>
            <a:r>
              <a:rPr lang="en-US" sz="1500">
                <a:solidFill>
                  <a:schemeClr val="dk1"/>
                </a:solidFill>
                <a:latin typeface="Times New Roman"/>
                <a:ea typeface="Times New Roman"/>
                <a:cs typeface="Times New Roman"/>
                <a:sym typeface="Times New Roman"/>
              </a:rPr>
              <a:t>. Inside the function, we printed out a greeting to the </a:t>
            </a:r>
            <a:r>
              <a:rPr b="1" lang="en-US" sz="1500">
                <a:solidFill>
                  <a:schemeClr val="dk1"/>
                </a:solidFill>
                <a:latin typeface="Times New Roman"/>
                <a:ea typeface="Times New Roman"/>
                <a:cs typeface="Times New Roman"/>
                <a:sym typeface="Times New Roman"/>
              </a:rPr>
              <a:t>name</a:t>
            </a:r>
            <a:r>
              <a:rPr lang="en-US" sz="1500">
                <a:solidFill>
                  <a:schemeClr val="dk1"/>
                </a:solidFill>
                <a:latin typeface="Times New Roman"/>
                <a:ea typeface="Times New Roman"/>
                <a:cs typeface="Times New Roman"/>
                <a:sym typeface="Times New Roman"/>
              </a:rPr>
              <a:t> of the person. Once the code within the function is executed, the function exits, and control is returned back to the code that called it.</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
        <p:nvSpPr>
          <p:cNvPr id="157" name="Google Shape;157;p2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 type="body"/>
          </p:nvPr>
        </p:nvSpPr>
        <p:spPr>
          <a:xfrm>
            <a:off x="838200" y="1327600"/>
            <a:ext cx="10515600" cy="5200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Rather than printing out the greeting, we could return it to the code that called it by adding a return type, as follows:</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func sayHello2(name: String) -&gt;String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let str1 = "Hello " + name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return str1</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-&gt; string defines that the return type associated with the function is a string. This means that the function must return an instance of the String type to the code that calls it. Inside the function, we build a string constant, named str1, with the greeting message and then return it using the return statement.</a:t>
            </a:r>
            <a:endParaRPr sz="2000">
              <a:solidFill>
                <a:schemeClr val="dk1"/>
              </a:solidFill>
              <a:latin typeface="Times New Roman"/>
              <a:ea typeface="Times New Roman"/>
              <a:cs typeface="Times New Roman"/>
              <a:sym typeface="Times New Roman"/>
            </a:endParaRPr>
          </a:p>
        </p:txBody>
      </p:sp>
      <p:sp>
        <p:nvSpPr>
          <p:cNvPr id="163" name="Google Shape;163;p2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838200" y="1291050"/>
            <a:ext cx="10515600" cy="53226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Calling Methods Syntax</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Object.Method</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Calling a Swift function is a similar process to calling functions or methods in other languages, such as C or Java. The following example shows how to call the sayHello(name:) function, which prints the greeting message to the screen:</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func sayHello(name: String) -&gt; Void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let str1 = "Hello " + name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print(str1)</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self.sayHello(name:"Jon")</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
        <p:nvSpPr>
          <p:cNvPr id="169" name="Google Shape;169;p2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Syllabus </a:t>
            </a:r>
            <a:endParaRPr sz="3000">
              <a:latin typeface="Times New Roman"/>
              <a:ea typeface="Times New Roman"/>
              <a:cs typeface="Times New Roman"/>
              <a:sym typeface="Times New Roman"/>
            </a:endParaRPr>
          </a:p>
        </p:txBody>
      </p:sp>
      <p:sp>
        <p:nvSpPr>
          <p:cNvPr id="58" name="Google Shape;58;p12"/>
          <p:cNvSpPr txBox="1"/>
          <p:nvPr/>
        </p:nvSpPr>
        <p:spPr>
          <a:xfrm>
            <a:off x="1107000" y="2114275"/>
            <a:ext cx="9978000" cy="4422600"/>
          </a:xfrm>
          <a:prstGeom prst="rect">
            <a:avLst/>
          </a:prstGeom>
          <a:noFill/>
          <a:ln>
            <a:noFill/>
          </a:ln>
        </p:spPr>
        <p:txBody>
          <a:bodyPr anchorCtr="0" anchor="t" bIns="45700" lIns="45700" spcFirstLastPara="1" rIns="45700" wrap="square" tIns="45700">
            <a:noAutofit/>
          </a:bodyPr>
          <a:lstStyle/>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Classes &amp; Inheritance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Structures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Functions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Swift Collection's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Arrays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Dictionaries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Sets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Xcode, installing Xcode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interface builder</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iOS developer program</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creating apple iOS developer account</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US" sz="2000">
                <a:solidFill>
                  <a:schemeClr val="dk1"/>
                </a:solidFill>
                <a:latin typeface="Times New Roman"/>
                <a:ea typeface="Times New Roman"/>
                <a:cs typeface="Times New Roman"/>
                <a:sym typeface="Times New Roman"/>
              </a:rPr>
              <a:t>Creating &amp; Testing Simple iOS app in Simulator</a:t>
            </a:r>
            <a:endParaRPr b="1" sz="2000">
              <a:solidFill>
                <a:schemeClr val="dk1"/>
              </a:solidFill>
              <a:latin typeface="Times New Roman"/>
              <a:ea typeface="Times New Roman"/>
              <a:cs typeface="Times New Roman"/>
              <a:sym typeface="Times New Roman"/>
            </a:endParaRPr>
          </a:p>
        </p:txBody>
      </p:sp>
      <p:sp>
        <p:nvSpPr>
          <p:cNvPr id="59" name="Google Shape;59;p12"/>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body"/>
          </p:nvPr>
        </p:nvSpPr>
        <p:spPr>
          <a:xfrm>
            <a:off x="838200" y="1169275"/>
            <a:ext cx="10515600" cy="56889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Now, let's look at how to call the sayHello2(name:) function, which returns a value back to the code that called it: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func sayHello2(name: String) -&gt;String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let str1 = "Hello " + name</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return str1</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var message = sayHello2(name:"Jon")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print(message)</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In the preceding example, we called the sayHello2(name:) function and inputted the value that was returned in the message variable. If a function defines a return type as the sayHello2(name:) function does, it must return a value of that type to the code that called it. Therefore, every possible conditional path within the function must end by returning a value of the specified type. This does not mean that the code that called the function is required to retrieve the returned value. As an example, both lines in the</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following snippet are valid</a:t>
            </a: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sayHello2(name:"Jon")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var message = sayHello2(name:"Jon")</a:t>
            </a:r>
            <a:endParaRPr b="1" sz="1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p:txBody>
      </p:sp>
      <p:sp>
        <p:nvSpPr>
          <p:cNvPr id="175" name="Google Shape;175;p3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838200" y="1187525"/>
            <a:ext cx="10515600" cy="5450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If you do not specify a variable for the return value to go into, the value is dropped. When the code is compiled, you will receive a warning if a function returns a value and you do not put it into a variable or a constant. You can avoid this warning by using an underscore, as shown in the following example: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_ = sayHello2(name:"Jon")</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underscore tells the compiler that you are aware of the return value, but you do not want to use it. Using the @discardableResult attribute when declaring a function will also silence the warning. This attribute is used as follows</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@discardableResult func sayHello2(name: String) -&gt;String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let retString = "Hello " + name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return retString</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Let's look at how we would define multiple parameters for our functions</a:t>
            </a:r>
            <a:endParaRPr sz="1800">
              <a:latin typeface="Times New Roman"/>
              <a:ea typeface="Times New Roman"/>
              <a:cs typeface="Times New Roman"/>
              <a:sym typeface="Times New Roman"/>
            </a:endParaRPr>
          </a:p>
        </p:txBody>
      </p:sp>
      <p:sp>
        <p:nvSpPr>
          <p:cNvPr id="181" name="Google Shape;181;p3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838200" y="1242350"/>
            <a:ext cx="10515600" cy="5334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Using a multi-parameter function</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We are not limited to just one parameter with our functions; we can also define multiple parameters.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To create a multi-parameter function, we list the parameters in the parentheses and separate the parameter definitions with commas.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Let's look at how to define multiple parameters in a function:</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func sayHello(name: String, greeting: String)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print("\(greeting) \(name)")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the preceding example, the function accepts two arguments: name and greeting. We then print a greeting to the console using both parameters.</a:t>
            </a:r>
            <a:endParaRPr sz="1800">
              <a:solidFill>
                <a:schemeClr val="dk1"/>
              </a:solidFill>
              <a:latin typeface="Times New Roman"/>
              <a:ea typeface="Times New Roman"/>
              <a:cs typeface="Times New Roman"/>
              <a:sym typeface="Times New Roman"/>
            </a:endParaRPr>
          </a:p>
        </p:txBody>
      </p:sp>
      <p:sp>
        <p:nvSpPr>
          <p:cNvPr id="187" name="Google Shape;187;p3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838200" y="1205800"/>
            <a:ext cx="10515600" cy="5432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Calling a multi-parameter function is a little different from calling a single-parameter function. When calling a multi-parameter function, we separate the parameters with commas. We also need to include the parameter name for all the parameters. The following example shows how to call a multi-parameter function:</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func sayHello(name: String, greeting: String)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print("\(greeting) \(name)")</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sayHello(name:"Jon", greeting:"Bonjour")</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do not need to supply an argument for each parameter of the function if we define default values. Let's look at how to configure default values for our parameters.</a:t>
            </a:r>
            <a:endParaRPr sz="2000">
              <a:solidFill>
                <a:schemeClr val="dk1"/>
              </a:solidFill>
              <a:latin typeface="Times New Roman"/>
              <a:ea typeface="Times New Roman"/>
              <a:cs typeface="Times New Roman"/>
              <a:sym typeface="Times New Roman"/>
            </a:endParaRPr>
          </a:p>
        </p:txBody>
      </p:sp>
      <p:sp>
        <p:nvSpPr>
          <p:cNvPr id="193" name="Google Shape;193;p3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838200" y="1193625"/>
            <a:ext cx="10515600" cy="54201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Defining a parameter's default values</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300">
                <a:solidFill>
                  <a:schemeClr val="dk1"/>
                </a:solidFill>
                <a:latin typeface="Times New Roman"/>
                <a:ea typeface="Times New Roman"/>
                <a:cs typeface="Times New Roman"/>
                <a:sym typeface="Times New Roman"/>
              </a:rPr>
              <a:t>We can define default values for any parameter by using the equals to operator (=) within the function definition when we declare the parameters. The following example shows how to declare a function with a parameter's default values:</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func sayHello(name: String, greeting: String = "Bonjour")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 print("\(greeting) \(name)")</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300">
                <a:solidFill>
                  <a:schemeClr val="dk1"/>
                </a:solidFill>
                <a:latin typeface="Times New Roman"/>
                <a:ea typeface="Times New Roman"/>
                <a:cs typeface="Times New Roman"/>
                <a:sym typeface="Times New Roman"/>
              </a:rPr>
              <a:t>}</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In the function declaration, we have defined one parameter without a default value (name:String) and one parameter with a default value (greeting: String = "Bonjour"). When a parameter has a default value declared, we are able to call the function with or without setting a value for that parameter.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The following example shows how to call the sayHello() function without setting the greeting parameter, and also how to call it when you do set the greeting parameter:</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latin typeface="Times New Roman"/>
                <a:ea typeface="Times New Roman"/>
                <a:cs typeface="Times New Roman"/>
                <a:sym typeface="Times New Roman"/>
              </a:rPr>
              <a:t>sayHello(name:"Jon")</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1300">
                <a:solidFill>
                  <a:schemeClr val="dk1"/>
                </a:solidFill>
                <a:latin typeface="Times New Roman"/>
                <a:ea typeface="Times New Roman"/>
                <a:cs typeface="Times New Roman"/>
                <a:sym typeface="Times New Roman"/>
              </a:rPr>
              <a:t>sayHello(name:"Jon", greeting: "Hello")</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300">
                <a:solidFill>
                  <a:schemeClr val="dk1"/>
                </a:solidFill>
                <a:latin typeface="Times New Roman"/>
                <a:ea typeface="Times New Roman"/>
                <a:cs typeface="Times New Roman"/>
                <a:sym typeface="Times New Roman"/>
              </a:rPr>
              <a:t>In the sayHello(name:"Jon") line, the function will print out the message Bonjour Jon since it uses the default value for the greeting parameter. In the sayHello(name:"Jon", greeting: "Hello") line, the function will print out the message Hello Jon since we have overridden the default value for the greeting parameter.</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sp>
        <p:nvSpPr>
          <p:cNvPr id="199" name="Google Shape;199;p3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idx="1" type="body"/>
          </p:nvPr>
        </p:nvSpPr>
        <p:spPr>
          <a:xfrm>
            <a:off x="838200" y="1193625"/>
            <a:ext cx="10515600" cy="5444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can declare multiple parameters with default values and override only the ones we want by using the parameter names. The following example shows how we would do this by overriding one of the default values when we call it: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func sayHello(name: String = "Test", name2: String = "Kim", greeting:</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String = "Bonjour")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print("\(greeting) \(name) and \(name2)")</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sayHello(name:"Jon",greeting: "Hello")</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the preceding example, we declared a function with three parameters, each with a default value. We then called the function, leaving the name2 parameter with its default value, while overriding the default values for the remaining two parameters.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preceding example will print out the message </a:t>
            </a:r>
            <a:r>
              <a:rPr b="1" lang="en-US" sz="2000">
                <a:solidFill>
                  <a:schemeClr val="dk1"/>
                </a:solidFill>
                <a:latin typeface="Times New Roman"/>
                <a:ea typeface="Times New Roman"/>
                <a:cs typeface="Times New Roman"/>
                <a:sym typeface="Times New Roman"/>
              </a:rPr>
              <a:t>Hello Jon and Kim</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05" name="Google Shape;205;p3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idx="1" type="body"/>
          </p:nvPr>
        </p:nvSpPr>
        <p:spPr>
          <a:xfrm>
            <a:off x="838200" y="1204809"/>
            <a:ext cx="10515600" cy="53610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Omitting argument labels</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All of the functions in this chapter have used labels when passing arguments into the functions. If we do not want to use a label, we can omit it by using an underscore. The following example illustrates this: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func sayHello(_ name: String, greeting: String)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 print("\(greeting) \(name)")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Notice the underscore prior to the name label in the parameter list. This indicates that the name label should not be used when calling this function. Now, we are able to call this function without using the name label:</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sayHello("Jon", greeting: "Hi")</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This call would print out </a:t>
            </a:r>
            <a:r>
              <a:rPr b="1" lang="en-US" sz="1800">
                <a:solidFill>
                  <a:schemeClr val="dk1"/>
                </a:solidFill>
                <a:latin typeface="Times New Roman"/>
                <a:ea typeface="Times New Roman"/>
                <a:cs typeface="Times New Roman"/>
                <a:sym typeface="Times New Roman"/>
              </a:rPr>
              <a:t>Hi Jon</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211" name="Google Shape;211;p3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838200" y="950025"/>
            <a:ext cx="10515600" cy="7407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 </a:t>
            </a:r>
            <a:r>
              <a:rPr b="1" lang="en-US" sz="3500">
                <a:latin typeface="Times New Roman"/>
                <a:ea typeface="Times New Roman"/>
                <a:cs typeface="Times New Roman"/>
                <a:sym typeface="Times New Roman"/>
              </a:rPr>
              <a:t>Collections</a:t>
            </a:r>
            <a:endParaRPr b="1" sz="3500">
              <a:latin typeface="Times New Roman"/>
              <a:ea typeface="Times New Roman"/>
              <a:cs typeface="Times New Roman"/>
              <a:sym typeface="Times New Roman"/>
            </a:endParaRPr>
          </a:p>
        </p:txBody>
      </p:sp>
      <p:sp>
        <p:nvSpPr>
          <p:cNvPr id="217" name="Google Shape;217;p37"/>
          <p:cNvSpPr txBox="1"/>
          <p:nvPr>
            <p:ph idx="1" type="body"/>
          </p:nvPr>
        </p:nvSpPr>
        <p:spPr>
          <a:xfrm>
            <a:off x="838200" y="1825625"/>
            <a:ext cx="10515600" cy="4617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Swift collection types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A collection groups multiple items into a single unit. Swift provides three native collection types. These collection types are arrays, sets, and dictionaries. Arrays store data in an ordered collection, sets are unordered collections of unique values, and dictionaries are unordered collections of key-value pairs. In an array, we access the data by the location or index in the array, whereas in a set we usually iterate through the collection, and dictionaries are accessed using a unique key.</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data stored in a Swift collection must be of the same type. This means, as an example, that we are unable to store a string value in an array of integers. Since Swift does not allow us to mismatch data types in a collection, we can be certain of the data type when we retrieve elements from a collection. This is another feature that, on the surface, might seem like a shortcoming, but actually helps eliminate common programming mistakes.</a:t>
            </a:r>
            <a:endParaRPr sz="2000">
              <a:latin typeface="Times New Roman"/>
              <a:ea typeface="Times New Roman"/>
              <a:cs typeface="Times New Roman"/>
              <a:sym typeface="Times New Roman"/>
            </a:endParaRPr>
          </a:p>
        </p:txBody>
      </p:sp>
      <p:sp>
        <p:nvSpPr>
          <p:cNvPr id="218" name="Google Shape;218;p3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838200" y="1157075"/>
            <a:ext cx="10515600" cy="5019600"/>
          </a:xfrm>
          <a:prstGeom prst="rect">
            <a:avLst/>
          </a:prstGeom>
        </p:spPr>
        <p:txBody>
          <a:bodyPr anchorCtr="0" anchor="t" bIns="45700" lIns="45700" spcFirstLastPara="1" rIns="45700" wrap="square" tIns="45700">
            <a:noAutofit/>
          </a:bodyPr>
          <a:lstStyle/>
          <a:p>
            <a:pPr indent="-419100" lvl="0" marL="457200" rtl="0" algn="l">
              <a:spcBef>
                <a:spcPts val="1000"/>
              </a:spcBef>
              <a:spcAft>
                <a:spcPts val="0"/>
              </a:spcAft>
              <a:buSzPts val="3000"/>
              <a:buFont typeface="Times New Roman"/>
              <a:buAutoNum type="arabicPeriod"/>
            </a:pPr>
            <a:r>
              <a:rPr b="1" lang="en-US" sz="3000">
                <a:latin typeface="Times New Roman"/>
                <a:ea typeface="Times New Roman"/>
                <a:cs typeface="Times New Roman"/>
                <a:sym typeface="Times New Roman"/>
              </a:rPr>
              <a:t>Arrays</a:t>
            </a:r>
            <a:endParaRPr b="1" sz="3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Arrays are a very common component of modern programming languages and can be found in virtually all modern programming languages. In Swift, an array is an ordered list of objects of the same type. </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When an array is created, we must declare the type of data that can be stored in it by explicit type declaration or through type inference. Typically, we only explicitly declare the data type of an array when we are creating an empty array. If we initialize an array with data, the compiler uses type inference to infer the data type for the array.</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Each object in an array is called an element. Each of these elements is stored in a set order and can be accessed by searching for its location (index) in the array.</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sp>
        <p:nvSpPr>
          <p:cNvPr id="224" name="Google Shape;224;p3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idx="1" type="body"/>
          </p:nvPr>
        </p:nvSpPr>
        <p:spPr>
          <a:xfrm>
            <a:off x="838200" y="1163125"/>
            <a:ext cx="10515600" cy="56949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Creating and initializing arrays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We can initialize an array with an array literal. An array literal is a set of values that</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prepopulates the array. The following example shows how to define an immutable array of integers using the let keyword:</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let arrayOne = [1,2,3]</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If we need to create a mutable array, we will use the var keyword to define the array, as we did with standard variables. The following example shows how to define a mutable array:</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arrayTwo = [4,5,6]</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In the preceding two examples, the compiler inferred the type of values stored in the array by looking at the type of values stored in the array literal. If we want to create an empty array, we need to explicitly declare the type of values to store in the array. There are two ways to declare null arrays in Swift. </a:t>
            </a:r>
            <a:endParaRPr sz="2000">
              <a:latin typeface="Times New Roman"/>
              <a:ea typeface="Times New Roman"/>
              <a:cs typeface="Times New Roman"/>
              <a:sym typeface="Times New Roman"/>
            </a:endParaRPr>
          </a:p>
        </p:txBody>
      </p:sp>
      <p:sp>
        <p:nvSpPr>
          <p:cNvPr id="230" name="Google Shape;230;p3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AIM:</a:t>
            </a:r>
            <a:endParaRPr sz="3000">
              <a:latin typeface="Times New Roman"/>
              <a:ea typeface="Times New Roman"/>
              <a:cs typeface="Times New Roman"/>
              <a:sym typeface="Times New Roman"/>
            </a:endParaRPr>
          </a:p>
        </p:txBody>
      </p:sp>
      <p:sp>
        <p:nvSpPr>
          <p:cNvPr id="65" name="Google Shape;65;p13"/>
          <p:cNvSpPr txBox="1"/>
          <p:nvPr/>
        </p:nvSpPr>
        <p:spPr>
          <a:xfrm>
            <a:off x="1106975" y="2447181"/>
            <a:ext cx="9978000" cy="1353000"/>
          </a:xfrm>
          <a:prstGeom prst="rect">
            <a:avLst/>
          </a:prstGeom>
          <a:noFill/>
          <a:ln>
            <a:noFill/>
          </a:ln>
        </p:spPr>
        <p:txBody>
          <a:bodyPr anchorCtr="0" anchor="t" bIns="45700" lIns="45700" spcFirstLastPara="1" rIns="45700" wrap="square" tIns="45700">
            <a:noAutofit/>
          </a:bodyPr>
          <a:lstStyle/>
          <a:p>
            <a:pPr indent="0" lvl="1" marL="0" marR="0" rtl="0" algn="l">
              <a:lnSpc>
                <a:spcPct val="150000"/>
              </a:lnSpc>
              <a:spcBef>
                <a:spcPts val="0"/>
              </a:spcBef>
              <a:spcAft>
                <a:spcPts val="0"/>
              </a:spcAft>
              <a:buClr>
                <a:srgbClr val="000000"/>
              </a:buClr>
              <a:buSzPts val="2000"/>
              <a:buFont typeface="Times New Roman"/>
              <a:buNone/>
            </a:pPr>
            <a:r>
              <a:rPr i="0" lang="en-US" sz="2000" u="none" cap="none" strike="noStrike">
                <a:solidFill>
                  <a:srgbClr val="000000"/>
                </a:solidFill>
                <a:latin typeface="Times New Roman"/>
                <a:ea typeface="Times New Roman"/>
                <a:cs typeface="Times New Roman"/>
                <a:sym typeface="Times New Roman"/>
              </a:rPr>
              <a:t>To understand the concept’s </a:t>
            </a:r>
            <a:r>
              <a:rPr lang="en-US" sz="2000">
                <a:latin typeface="Times New Roman"/>
                <a:ea typeface="Times New Roman"/>
                <a:cs typeface="Times New Roman"/>
                <a:sym typeface="Times New Roman"/>
              </a:rPr>
              <a:t>of Swift Programming Language, Overview of XCODE tool, iOS Developer Program, uOS Developer Account.</a:t>
            </a:r>
            <a:endParaRPr/>
          </a:p>
        </p:txBody>
      </p:sp>
      <p:sp>
        <p:nvSpPr>
          <p:cNvPr id="66" name="Google Shape;66;p13"/>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67" name="Google Shape;67;p1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idx="1" type="body"/>
          </p:nvPr>
        </p:nvSpPr>
        <p:spPr>
          <a:xfrm>
            <a:off x="838200" y="1193700"/>
            <a:ext cx="10515600" cy="56643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1700">
                <a:latin typeface="Times New Roman"/>
                <a:ea typeface="Times New Roman"/>
                <a:cs typeface="Times New Roman"/>
                <a:sym typeface="Times New Roman"/>
              </a:rPr>
              <a:t>The following examples show how to declare an empty mutable array that can be used to store integers:</a:t>
            </a:r>
            <a:endParaRPr sz="1700">
              <a:latin typeface="Times New Roman"/>
              <a:ea typeface="Times New Roman"/>
              <a:cs typeface="Times New Roman"/>
              <a:sym typeface="Times New Roman"/>
            </a:endParaRPr>
          </a:p>
          <a:p>
            <a:pPr indent="0" lvl="0" marL="0" rtl="0" algn="just">
              <a:spcBef>
                <a:spcPts val="1000"/>
              </a:spcBef>
              <a:spcAft>
                <a:spcPts val="0"/>
              </a:spcAft>
              <a:buNone/>
            </a:pPr>
            <a:r>
              <a:rPr b="1" lang="en-US" sz="1700">
                <a:latin typeface="Times New Roman"/>
                <a:ea typeface="Times New Roman"/>
                <a:cs typeface="Times New Roman"/>
                <a:sym typeface="Times New Roman"/>
              </a:rPr>
              <a:t>var arrayThree = [Int]()</a:t>
            </a:r>
            <a:endParaRPr b="1" sz="1700">
              <a:latin typeface="Times New Roman"/>
              <a:ea typeface="Times New Roman"/>
              <a:cs typeface="Times New Roman"/>
              <a:sym typeface="Times New Roman"/>
            </a:endParaRPr>
          </a:p>
          <a:p>
            <a:pPr indent="0" lvl="0" marL="0" rtl="0" algn="just">
              <a:spcBef>
                <a:spcPts val="1000"/>
              </a:spcBef>
              <a:spcAft>
                <a:spcPts val="0"/>
              </a:spcAft>
              <a:buNone/>
            </a:pPr>
            <a:r>
              <a:rPr b="1" lang="en-US" sz="1700">
                <a:latin typeface="Times New Roman"/>
                <a:ea typeface="Times New Roman"/>
                <a:cs typeface="Times New Roman"/>
                <a:sym typeface="Times New Roman"/>
              </a:rPr>
              <a:t>var arrayThree: [Int] = []</a:t>
            </a:r>
            <a:endParaRPr b="1"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In the preceding examples, we created arrays with integer values, and the majority of the array examples in this chapter will also use integer values; however, we can create arrays in Swift with any type. The only rule is that, once an array is defined as containing a particular type, all the elements in the array must be of that type. The following example shows how</a:t>
            </a:r>
            <a:endParaRPr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we can create arrays of various data types:</a:t>
            </a:r>
            <a:endParaRPr sz="1700">
              <a:latin typeface="Times New Roman"/>
              <a:ea typeface="Times New Roman"/>
              <a:cs typeface="Times New Roman"/>
              <a:sym typeface="Times New Roman"/>
            </a:endParaRPr>
          </a:p>
          <a:p>
            <a:pPr indent="0" lvl="0" marL="0" rtl="0" algn="just">
              <a:spcBef>
                <a:spcPts val="1000"/>
              </a:spcBef>
              <a:spcAft>
                <a:spcPts val="0"/>
              </a:spcAft>
              <a:buNone/>
            </a:pPr>
            <a:r>
              <a:rPr b="1" lang="en-US" sz="1700">
                <a:latin typeface="Times New Roman"/>
                <a:ea typeface="Times New Roman"/>
                <a:cs typeface="Times New Roman"/>
                <a:sym typeface="Times New Roman"/>
              </a:rPr>
              <a:t>var arrayOne = [String]()</a:t>
            </a:r>
            <a:endParaRPr b="1" sz="1700">
              <a:latin typeface="Times New Roman"/>
              <a:ea typeface="Times New Roman"/>
              <a:cs typeface="Times New Roman"/>
              <a:sym typeface="Times New Roman"/>
            </a:endParaRPr>
          </a:p>
          <a:p>
            <a:pPr indent="0" lvl="0" marL="0" rtl="0" algn="just">
              <a:spcBef>
                <a:spcPts val="1000"/>
              </a:spcBef>
              <a:spcAft>
                <a:spcPts val="0"/>
              </a:spcAft>
              <a:buNone/>
            </a:pPr>
            <a:r>
              <a:rPr b="1" lang="en-US" sz="1700">
                <a:latin typeface="Times New Roman"/>
                <a:ea typeface="Times New Roman"/>
                <a:cs typeface="Times New Roman"/>
                <a:sym typeface="Times New Roman"/>
              </a:rPr>
              <a:t>var arrayTwo = [Double]()</a:t>
            </a:r>
            <a:endParaRPr b="1" sz="1700">
              <a:latin typeface="Times New Roman"/>
              <a:ea typeface="Times New Roman"/>
              <a:cs typeface="Times New Roman"/>
              <a:sym typeface="Times New Roman"/>
            </a:endParaRPr>
          </a:p>
          <a:p>
            <a:pPr indent="0" lvl="0" marL="0" rtl="0" algn="just">
              <a:spcBef>
                <a:spcPts val="1000"/>
              </a:spcBef>
              <a:spcAft>
                <a:spcPts val="0"/>
              </a:spcAft>
              <a:buNone/>
            </a:pPr>
            <a:r>
              <a:rPr b="1" lang="en-US" sz="1700">
                <a:latin typeface="Times New Roman"/>
                <a:ea typeface="Times New Roman"/>
                <a:cs typeface="Times New Roman"/>
                <a:sym typeface="Times New Roman"/>
              </a:rPr>
              <a:t>var arrayThree = [MyObject]()</a:t>
            </a:r>
            <a:endParaRPr b="1" sz="1700">
              <a:latin typeface="Times New Roman"/>
              <a:ea typeface="Times New Roman"/>
              <a:cs typeface="Times New Roman"/>
              <a:sym typeface="Times New Roman"/>
            </a:endParaRPr>
          </a:p>
          <a:p>
            <a:pPr indent="0" lvl="0" marL="0" rtl="0" algn="just">
              <a:spcBef>
                <a:spcPts val="1000"/>
              </a:spcBef>
              <a:spcAft>
                <a:spcPts val="0"/>
              </a:spcAft>
              <a:buNone/>
            </a:pPr>
            <a:r>
              <a:t/>
            </a:r>
            <a:endParaRPr b="1" sz="1700">
              <a:latin typeface="Times New Roman"/>
              <a:ea typeface="Times New Roman"/>
              <a:cs typeface="Times New Roman"/>
              <a:sym typeface="Times New Roman"/>
            </a:endParaRPr>
          </a:p>
          <a:p>
            <a:pPr indent="0" lvl="0" marL="0" rtl="0" algn="just">
              <a:spcBef>
                <a:spcPts val="1000"/>
              </a:spcBef>
              <a:spcAft>
                <a:spcPts val="0"/>
              </a:spcAft>
              <a:buNone/>
            </a:pPr>
            <a:r>
              <a:rPr lang="en-US" sz="1700">
                <a:latin typeface="Times New Roman"/>
                <a:ea typeface="Times New Roman"/>
                <a:cs typeface="Times New Roman"/>
                <a:sym typeface="Times New Roman"/>
              </a:rPr>
              <a:t>Swift provides special type aliases for working with nonspecific types. These aliases are AnyObject and Any. We can use these aliases to define arrays whose elements are of different types, like this:</a:t>
            </a:r>
            <a:endParaRPr sz="1700">
              <a:latin typeface="Times New Roman"/>
              <a:ea typeface="Times New Roman"/>
              <a:cs typeface="Times New Roman"/>
              <a:sym typeface="Times New Roman"/>
            </a:endParaRPr>
          </a:p>
          <a:p>
            <a:pPr indent="0" lvl="0" marL="0" rtl="0" algn="just">
              <a:spcBef>
                <a:spcPts val="1000"/>
              </a:spcBef>
              <a:spcAft>
                <a:spcPts val="0"/>
              </a:spcAft>
              <a:buNone/>
            </a:pPr>
            <a:r>
              <a:rPr b="1" lang="en-US" sz="1700">
                <a:latin typeface="Times New Roman"/>
                <a:ea typeface="Times New Roman"/>
                <a:cs typeface="Times New Roman"/>
                <a:sym typeface="Times New Roman"/>
              </a:rPr>
              <a:t>var myArray: [Any] = [1,"Two"]</a:t>
            </a:r>
            <a:endParaRPr b="1" sz="1700">
              <a:latin typeface="Times New Roman"/>
              <a:ea typeface="Times New Roman"/>
              <a:cs typeface="Times New Roman"/>
              <a:sym typeface="Times New Roman"/>
            </a:endParaRPr>
          </a:p>
        </p:txBody>
      </p:sp>
      <p:sp>
        <p:nvSpPr>
          <p:cNvPr id="236" name="Google Shape;236;p4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idx="1" type="body"/>
          </p:nvPr>
        </p:nvSpPr>
        <p:spPr>
          <a:xfrm>
            <a:off x="838200" y="1266700"/>
            <a:ext cx="10515600" cy="51399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The AnyObject aliases can represent an instance of any class type, while the Any aliases can represent an instance of the instance of any type, including function types. We should use the Any and AnyObject aliases only when there is an explicit need for this behavior. It is always better to be specific about the types of data our collections contain.</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Arrays contains</a:t>
            </a:r>
            <a:endParaRPr b="1" sz="2000">
              <a:latin typeface="Times New Roman"/>
              <a:ea typeface="Times New Roman"/>
              <a:cs typeface="Times New Roman"/>
              <a:sym typeface="Times New Roman"/>
            </a:endParaRPr>
          </a:p>
          <a:p>
            <a:pPr indent="0" lvl="0" marL="0" rtl="0" algn="just">
              <a:spcBef>
                <a:spcPts val="1000"/>
              </a:spcBef>
              <a:spcAft>
                <a:spcPts val="0"/>
              </a:spcAft>
              <a:buNone/>
            </a:pPr>
            <a:r>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let numbers = [4, 5, 6]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if numbers.contains(5) {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 print("There is a 5")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There is a 5</a:t>
            </a:r>
            <a:endParaRPr sz="2000">
              <a:latin typeface="Times New Roman"/>
              <a:ea typeface="Times New Roman"/>
              <a:cs typeface="Times New Roman"/>
              <a:sym typeface="Times New Roman"/>
            </a:endParaRPr>
          </a:p>
        </p:txBody>
      </p:sp>
      <p:sp>
        <p:nvSpPr>
          <p:cNvPr id="242" name="Google Shape;242;p4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idx="1" type="body"/>
          </p:nvPr>
        </p:nvSpPr>
        <p:spPr>
          <a:xfrm>
            <a:off x="838200" y="1248425"/>
            <a:ext cx="10515600" cy="56097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a:t>Array types</a:t>
            </a:r>
            <a:endParaRPr b="1"/>
          </a:p>
          <a:p>
            <a:pPr indent="0" lvl="0" marL="0" rtl="0" algn="l">
              <a:spcBef>
                <a:spcPts val="1000"/>
              </a:spcBef>
              <a:spcAft>
                <a:spcPts val="0"/>
              </a:spcAft>
              <a:buNone/>
            </a:pPr>
            <a:r>
              <a:rPr lang="en-US"/>
              <a:t>var myArray: [Int] = [] </a:t>
            </a:r>
            <a:endParaRPr/>
          </a:p>
          <a:p>
            <a:pPr indent="0" lvl="0" marL="0" rtl="0" algn="l">
              <a:spcBef>
                <a:spcPts val="1000"/>
              </a:spcBef>
              <a:spcAft>
                <a:spcPts val="0"/>
              </a:spcAft>
              <a:buNone/>
            </a:pPr>
            <a:r>
              <a:rPr lang="en-US"/>
              <a:t>var myArray: Array&lt;Int&gt; = [] </a:t>
            </a:r>
            <a:endParaRPr/>
          </a:p>
          <a:p>
            <a:pPr indent="0" lvl="0" marL="0" rtl="0" algn="l">
              <a:spcBef>
                <a:spcPts val="1000"/>
              </a:spcBef>
              <a:spcAft>
                <a:spcPts val="0"/>
              </a:spcAft>
              <a:buNone/>
            </a:pPr>
            <a:r>
              <a:rPr lang="en-US"/>
              <a:t>var myArray = [Int]()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Working with arrays</a:t>
            </a:r>
            <a:endParaRPr b="1"/>
          </a:p>
          <a:p>
            <a:pPr indent="0" lvl="0" marL="0" rtl="0" algn="l">
              <a:spcBef>
                <a:spcPts val="1000"/>
              </a:spcBef>
              <a:spcAft>
                <a:spcPts val="0"/>
              </a:spcAft>
              <a:buNone/>
            </a:pPr>
            <a:r>
              <a:rPr b="1" lang="en-US"/>
              <a:t>repeating</a:t>
            </a:r>
            <a:endParaRPr b="1"/>
          </a:p>
          <a:p>
            <a:pPr indent="0" lvl="0" marL="0" rtl="0" algn="l">
              <a:spcBef>
                <a:spcPts val="1000"/>
              </a:spcBef>
              <a:spcAft>
                <a:spcPts val="0"/>
              </a:spcAft>
              <a:buNone/>
            </a:pPr>
            <a:r>
              <a:rPr lang="en-US"/>
              <a:t>var myArray = [Int](repeating: 0, count: 100) </a:t>
            </a:r>
            <a:endParaRPr/>
          </a:p>
          <a:p>
            <a:pPr indent="0" lvl="0" marL="0" rtl="0" algn="l">
              <a:spcBef>
                <a:spcPts val="1000"/>
              </a:spcBef>
              <a:spcAft>
                <a:spcPts val="0"/>
              </a:spcAft>
              <a:buNone/>
            </a:pPr>
            <a:r>
              <a:rPr lang="en-US"/>
              <a:t>let count = myArray.count</a:t>
            </a:r>
            <a:endParaRPr/>
          </a:p>
          <a:p>
            <a:pPr indent="0" lvl="0" marL="0" rtl="0" algn="l">
              <a:spcBef>
                <a:spcPts val="1000"/>
              </a:spcBef>
              <a:spcAft>
                <a:spcPts val="0"/>
              </a:spcAft>
              <a:buNone/>
            </a:pPr>
            <a:r>
              <a:rPr lang="en-US"/>
              <a:t>if myArray.isEmpty { }</a:t>
            </a:r>
            <a:endParaRPr/>
          </a:p>
        </p:txBody>
      </p:sp>
      <p:sp>
        <p:nvSpPr>
          <p:cNvPr id="248" name="Google Shape;248;p4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idx="1" type="body"/>
          </p:nvPr>
        </p:nvSpPr>
        <p:spPr>
          <a:xfrm>
            <a:off x="838200" y="1217975"/>
            <a:ext cx="10515600" cy="53835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a:t>Working with arrays</a:t>
            </a:r>
            <a:endParaRPr b="1"/>
          </a:p>
          <a:p>
            <a:pPr indent="0" lvl="0" marL="0" rtl="0" algn="l">
              <a:spcBef>
                <a:spcPts val="1000"/>
              </a:spcBef>
              <a:spcAft>
                <a:spcPts val="0"/>
              </a:spcAft>
              <a:buNone/>
            </a:pPr>
            <a:r>
              <a:rPr b="1" lang="en-US"/>
              <a:t>Accessing or setting a specific item</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lang="en-US"/>
              <a:t>var names = ["Anne", "Gary", "Keith"] </a:t>
            </a:r>
            <a:endParaRPr/>
          </a:p>
          <a:p>
            <a:pPr indent="0" lvl="0" marL="0" rtl="0" algn="l">
              <a:spcBef>
                <a:spcPts val="1000"/>
              </a:spcBef>
              <a:spcAft>
                <a:spcPts val="0"/>
              </a:spcAft>
              <a:buNone/>
            </a:pPr>
            <a:r>
              <a:rPr lang="en-US"/>
              <a:t>let firstName = names[0] </a:t>
            </a:r>
            <a:endParaRPr/>
          </a:p>
          <a:p>
            <a:pPr indent="0" lvl="0" marL="0" rtl="0" algn="l">
              <a:spcBef>
                <a:spcPts val="1000"/>
              </a:spcBef>
              <a:spcAft>
                <a:spcPts val="0"/>
              </a:spcAft>
              <a:buNone/>
            </a:pPr>
            <a:r>
              <a:rPr lang="en-US"/>
              <a:t>print(firstName) </a:t>
            </a:r>
            <a:endParaRPr/>
          </a:p>
          <a:p>
            <a:pPr indent="0" lvl="0" marL="0" rtl="0" algn="l">
              <a:spcBef>
                <a:spcPts val="1000"/>
              </a:spcBef>
              <a:spcAft>
                <a:spcPts val="0"/>
              </a:spcAft>
              <a:buNone/>
            </a:pPr>
            <a:r>
              <a:rPr lang="en-US"/>
              <a:t>Anne </a:t>
            </a:r>
            <a:endParaRPr/>
          </a:p>
          <a:p>
            <a:pPr indent="0" lvl="0" marL="0" rtl="0" algn="l">
              <a:spcBef>
                <a:spcPts val="1000"/>
              </a:spcBef>
              <a:spcAft>
                <a:spcPts val="0"/>
              </a:spcAft>
              <a:buNone/>
            </a:pPr>
            <a:r>
              <a:rPr lang="en-US"/>
              <a:t>names[1] = "Paul"</a:t>
            </a:r>
            <a:endParaRPr/>
          </a:p>
          <a:p>
            <a:pPr indent="0" lvl="0" marL="0" rtl="0" algn="l">
              <a:spcBef>
                <a:spcPts val="1000"/>
              </a:spcBef>
              <a:spcAft>
                <a:spcPts val="0"/>
              </a:spcAft>
              <a:buNone/>
            </a:pPr>
            <a:r>
              <a:rPr lang="en-US"/>
              <a:t>print(names) </a:t>
            </a:r>
            <a:endParaRPr/>
          </a:p>
          <a:p>
            <a:pPr indent="0" lvl="0" marL="0" rtl="0" algn="l">
              <a:spcBef>
                <a:spcPts val="1000"/>
              </a:spcBef>
              <a:spcAft>
                <a:spcPts val="0"/>
              </a:spcAft>
              <a:buNone/>
            </a:pPr>
            <a:r>
              <a:rPr lang="en-US"/>
              <a:t>["Anne", "Paul", "Keith"]</a:t>
            </a:r>
            <a:endParaRPr/>
          </a:p>
        </p:txBody>
      </p:sp>
      <p:sp>
        <p:nvSpPr>
          <p:cNvPr id="254" name="Google Shape;254;p4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idx="1" type="body"/>
          </p:nvPr>
        </p:nvSpPr>
        <p:spPr>
          <a:xfrm>
            <a:off x="545884" y="1437216"/>
            <a:ext cx="10515600" cy="4971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a:t>Working with arrays</a:t>
            </a:r>
            <a:endParaRPr b="1"/>
          </a:p>
          <a:p>
            <a:pPr indent="0" lvl="0" marL="0" rtl="0" algn="l">
              <a:spcBef>
                <a:spcPts val="1000"/>
              </a:spcBef>
              <a:spcAft>
                <a:spcPts val="0"/>
              </a:spcAft>
              <a:buNone/>
            </a:pPr>
            <a:r>
              <a:rPr b="1" lang="en-US"/>
              <a:t>Appending</a:t>
            </a:r>
            <a:endParaRPr b="1"/>
          </a:p>
          <a:p>
            <a:pPr indent="0" lvl="0" marL="0" rtl="0" algn="l">
              <a:spcBef>
                <a:spcPts val="1000"/>
              </a:spcBef>
              <a:spcAft>
                <a:spcPts val="0"/>
              </a:spcAft>
              <a:buNone/>
            </a:pPr>
            <a:r>
              <a:t/>
            </a:r>
            <a:endParaRPr b="1"/>
          </a:p>
          <a:p>
            <a:pPr indent="0" lvl="0" marL="0" rtl="0" algn="l">
              <a:spcBef>
                <a:spcPts val="1000"/>
              </a:spcBef>
              <a:spcAft>
                <a:spcPts val="0"/>
              </a:spcAft>
              <a:buNone/>
            </a:pPr>
            <a:r>
              <a:rPr lang="en-US"/>
              <a:t>var names = ["Amy"] </a:t>
            </a:r>
            <a:endParaRPr/>
          </a:p>
          <a:p>
            <a:pPr indent="0" lvl="0" marL="0" rtl="0" algn="l">
              <a:spcBef>
                <a:spcPts val="1000"/>
              </a:spcBef>
              <a:spcAft>
                <a:spcPts val="0"/>
              </a:spcAft>
              <a:buNone/>
            </a:pPr>
            <a:r>
              <a:rPr lang="en-US"/>
              <a:t>names.append("Joe") </a:t>
            </a:r>
            <a:endParaRPr/>
          </a:p>
          <a:p>
            <a:pPr indent="0" lvl="0" marL="0" rtl="0" algn="l">
              <a:spcBef>
                <a:spcPts val="1000"/>
              </a:spcBef>
              <a:spcAft>
                <a:spcPts val="0"/>
              </a:spcAft>
              <a:buNone/>
            </a:pPr>
            <a:r>
              <a:rPr lang="en-US"/>
              <a:t>names += ["Keith", "Jane"] </a:t>
            </a:r>
            <a:endParaRPr/>
          </a:p>
          <a:p>
            <a:pPr indent="0" lvl="0" marL="0" rtl="0" algn="l">
              <a:spcBef>
                <a:spcPts val="1000"/>
              </a:spcBef>
              <a:spcAft>
                <a:spcPts val="0"/>
              </a:spcAft>
              <a:buNone/>
            </a:pPr>
            <a:r>
              <a:rPr lang="en-US"/>
              <a:t>print(names) </a:t>
            </a:r>
            <a:endParaRPr/>
          </a:p>
          <a:p>
            <a:pPr indent="0" lvl="0" marL="0" rtl="0" algn="l">
              <a:spcBef>
                <a:spcPts val="1000"/>
              </a:spcBef>
              <a:spcAft>
                <a:spcPts val="0"/>
              </a:spcAft>
              <a:buNone/>
            </a:pPr>
            <a:r>
              <a:rPr lang="en-US"/>
              <a:t>["Amy", "Joe", "Keith", "Jane"]</a:t>
            </a:r>
            <a:endParaRPr/>
          </a:p>
        </p:txBody>
      </p:sp>
      <p:sp>
        <p:nvSpPr>
          <p:cNvPr id="260" name="Google Shape;260;p4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idx="1" type="body"/>
          </p:nvPr>
        </p:nvSpPr>
        <p:spPr>
          <a:xfrm>
            <a:off x="838200" y="937733"/>
            <a:ext cx="10515600" cy="56523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1500">
                <a:latin typeface="Times New Roman"/>
                <a:ea typeface="Times New Roman"/>
                <a:cs typeface="Times New Roman"/>
                <a:sym typeface="Times New Roman"/>
              </a:rPr>
              <a:t>Working with arrays</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Inserting</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var names = ["Amy", "Brad", "Chelsea", "Dan"]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names.insert("Bob", at: 0)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print(names)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["Bob", "Amy", "Brad", "Chelsea", "Dan"]</a:t>
            </a:r>
            <a:endParaRPr sz="1500">
              <a:latin typeface="Times New Roman"/>
              <a:ea typeface="Times New Roman"/>
              <a:cs typeface="Times New Roman"/>
              <a:sym typeface="Times New Roman"/>
            </a:endParaRPr>
          </a:p>
          <a:p>
            <a:pPr indent="0" lvl="0" marL="0" rtl="0" algn="l">
              <a:spcBef>
                <a:spcPts val="1000"/>
              </a:spcBef>
              <a:spcAft>
                <a:spcPts val="0"/>
              </a:spcAft>
              <a:buNone/>
            </a:pPr>
            <a:r>
              <a:t/>
            </a:r>
            <a:endParaRPr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Working with arrays</a:t>
            </a:r>
            <a:endParaRPr b="1" sz="1500">
              <a:latin typeface="Times New Roman"/>
              <a:ea typeface="Times New Roman"/>
              <a:cs typeface="Times New Roman"/>
              <a:sym typeface="Times New Roman"/>
            </a:endParaRPr>
          </a:p>
          <a:p>
            <a:pPr indent="0" lvl="0" marL="0" rtl="0" algn="l">
              <a:spcBef>
                <a:spcPts val="1000"/>
              </a:spcBef>
              <a:spcAft>
                <a:spcPts val="0"/>
              </a:spcAft>
              <a:buNone/>
            </a:pPr>
            <a:r>
              <a:rPr b="1" lang="en-US" sz="1500">
                <a:latin typeface="Times New Roman"/>
                <a:ea typeface="Times New Roman"/>
                <a:cs typeface="Times New Roman"/>
                <a:sym typeface="Times New Roman"/>
              </a:rPr>
              <a:t>Removing</a:t>
            </a:r>
            <a:endParaRPr b="1"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var names = ["Amy", "Brad", "Chelsea", "Dan"]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chelsea = names.remove(at:2)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let dan = names.removeLast()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print(names)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["Amy", "Brad"]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names.removeAll()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print(names) </a:t>
            </a:r>
            <a:endParaRPr sz="1500">
              <a:latin typeface="Times New Roman"/>
              <a:ea typeface="Times New Roman"/>
              <a:cs typeface="Times New Roman"/>
              <a:sym typeface="Times New Roman"/>
            </a:endParaRPr>
          </a:p>
          <a:p>
            <a:pPr indent="0" lvl="0" marL="0" rtl="0" algn="l">
              <a:spcBef>
                <a:spcPts val="1000"/>
              </a:spcBef>
              <a:spcAft>
                <a:spcPts val="0"/>
              </a:spcAft>
              <a:buNone/>
            </a:pPr>
            <a:r>
              <a:rPr lang="en-US"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
        <p:nvSpPr>
          <p:cNvPr id="266" name="Google Shape;266;p4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idx="1" type="body"/>
          </p:nvPr>
        </p:nvSpPr>
        <p:spPr>
          <a:xfrm>
            <a:off x="838200" y="1254525"/>
            <a:ext cx="10515600" cy="5322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Working with arrays</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Arrays within arrays</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array1 = [1,2,3]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array2 = [4,5,6]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containerArray = [array1, array2]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firstArray = containerArray[0]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firstElement = containerArray[0][0]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print(containerArray)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print(firstArray)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print(firstElement)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[[1, 2, 3], [4, 5, 6]]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[1, 2, 3]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p:txBody>
      </p:sp>
      <p:sp>
        <p:nvSpPr>
          <p:cNvPr id="272" name="Google Shape;272;p4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idx="1" type="body"/>
          </p:nvPr>
        </p:nvSpPr>
        <p:spPr>
          <a:xfrm>
            <a:off x="838200" y="1194302"/>
            <a:ext cx="10515600" cy="34827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2. Dictionaries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While dictionaries are not as commonly used as arrays, they have additional functionality that makes them incredibly powerful. A dictionary is a container that stores multiple keyvalue pairs, where all the keys are of the same type and all the values are of the same type. The key is used as a unique identifier for the value. A dictionary does not guarantee the order in which the key-value pairs are stored since we look up the values by the key rather than by the index of the value.</a:t>
            </a:r>
            <a:endParaRPr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Dictionaries are good for storing items that map to unique identifiers, where the unique identifier should be used to retrieve the item. Countries with their abbreviations are a good example of items that can be stored in a dictionary. In the following chart, we show countries with their abbreviations as key-value pairs:</a:t>
            </a:r>
            <a:endParaRPr sz="2000">
              <a:latin typeface="Times New Roman"/>
              <a:ea typeface="Times New Roman"/>
              <a:cs typeface="Times New Roman"/>
              <a:sym typeface="Times New Roman"/>
            </a:endParaRPr>
          </a:p>
        </p:txBody>
      </p:sp>
      <p:sp>
        <p:nvSpPr>
          <p:cNvPr id="278" name="Google Shape;278;p4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279" name="Google Shape;279;p47"/>
          <p:cNvPicPr preferRelativeResize="0"/>
          <p:nvPr/>
        </p:nvPicPr>
        <p:blipFill>
          <a:blip r:embed="rId3">
            <a:alphaModFix/>
          </a:blip>
          <a:stretch>
            <a:fillRect/>
          </a:stretch>
        </p:blipFill>
        <p:spPr>
          <a:xfrm>
            <a:off x="3195263" y="5033875"/>
            <a:ext cx="5801476" cy="1518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idx="1" type="body"/>
          </p:nvPr>
        </p:nvSpPr>
        <p:spPr>
          <a:xfrm>
            <a:off x="838200" y="1181450"/>
            <a:ext cx="10515600" cy="56766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Creating and initializing dictionaries</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We can initialize a dictionary using a dictionary literal, similarly to how we initialized an array with the array literal. The following example shows how to create a dictionary usingbthe key-value pairs in the preceding chart:</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let countries = ["US":"UnitedStates","IN":"India","UK":"UnitedKingdom"]</a:t>
            </a:r>
            <a:endParaRPr b="1" sz="2000">
              <a:latin typeface="Times New Roman"/>
              <a:ea typeface="Times New Roman"/>
              <a:cs typeface="Times New Roman"/>
              <a:sym typeface="Times New Roman"/>
            </a:endParaRPr>
          </a:p>
          <a:p>
            <a:pPr indent="0" lvl="0" marL="0" rtl="0" algn="just">
              <a:spcBef>
                <a:spcPts val="1000"/>
              </a:spcBef>
              <a:spcAft>
                <a:spcPts val="0"/>
              </a:spcAft>
              <a:buNone/>
            </a:pPr>
            <a:r>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The preceding code creates an immutable dictionary that contains each of the key-value pairs in the chart we saw before. Just like the array, to create a mutable dictionary we will need to use the var keyword in place of let. The following example shows how to create a mutable dictionary that contains the countries: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countries = ["US":"UnitedStates","IN":"India","UK":"UnitedKingdom</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285" name="Google Shape;285;p4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idx="1" type="body"/>
          </p:nvPr>
        </p:nvSpPr>
        <p:spPr>
          <a:xfrm>
            <a:off x="838200" y="1082075"/>
            <a:ext cx="10515600" cy="57759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lang="en-US" sz="2000">
                <a:latin typeface="Times New Roman"/>
                <a:ea typeface="Times New Roman"/>
                <a:cs typeface="Times New Roman"/>
                <a:sym typeface="Times New Roman"/>
              </a:rPr>
              <a:t>In the preceding two examples, we created a dictionary where the key and value were both strings. The compiler inferred that the key and value were strings because that was the type of the keys and values used to initiate the dictionary. If we wanted to create an empty dictionary, we would need to tell the compiler what the key and value types are. The following examples create various dictionaries with different key-value types: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dic1 = [String:String]()</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dic2 = [Int:String]()</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dic3 = [String:MyObject]()</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dic4: [String:String] =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var dic5: [Int:String] = [:]</a:t>
            </a:r>
            <a:endParaRPr b="1" sz="2000">
              <a:latin typeface="Times New Roman"/>
              <a:ea typeface="Times New Roman"/>
              <a:cs typeface="Times New Roman"/>
              <a:sym typeface="Times New Roman"/>
            </a:endParaRPr>
          </a:p>
        </p:txBody>
      </p:sp>
      <p:sp>
        <p:nvSpPr>
          <p:cNvPr id="291" name="Google Shape;291;p4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453707" y="1265237"/>
            <a:ext cx="11743374" cy="421393"/>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Objectives:</a:t>
            </a:r>
            <a:endParaRPr sz="3000">
              <a:latin typeface="Times New Roman"/>
              <a:ea typeface="Times New Roman"/>
              <a:cs typeface="Times New Roman"/>
              <a:sym typeface="Times New Roman"/>
            </a:endParaRPr>
          </a:p>
        </p:txBody>
      </p:sp>
      <p:sp>
        <p:nvSpPr>
          <p:cNvPr id="73" name="Google Shape;73;p14"/>
          <p:cNvSpPr txBox="1"/>
          <p:nvPr/>
        </p:nvSpPr>
        <p:spPr>
          <a:xfrm>
            <a:off x="1106975" y="2114304"/>
            <a:ext cx="9978000" cy="2794500"/>
          </a:xfrm>
          <a:prstGeom prst="rect">
            <a:avLst/>
          </a:prstGeom>
          <a:noFill/>
          <a:ln>
            <a:noFill/>
          </a:ln>
        </p:spPr>
        <p:txBody>
          <a:bodyPr anchorCtr="0" anchor="t" bIns="45700" lIns="45700" spcFirstLastPara="1" rIns="45700" wrap="square" tIns="45700">
            <a:noAutofit/>
          </a:bodyPr>
          <a:lstStyle/>
          <a:p>
            <a:pPr indent="-342900" lvl="1" marL="8001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Study and understand the </a:t>
            </a:r>
            <a:r>
              <a:rPr lang="en-US" sz="2000">
                <a:latin typeface="Times New Roman"/>
                <a:ea typeface="Times New Roman"/>
                <a:cs typeface="Times New Roman"/>
                <a:sym typeface="Times New Roman"/>
              </a:rPr>
              <a:t>iOS Developer Program</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Study and understand about Xcode Tool Overview</a:t>
            </a:r>
            <a:endParaRPr sz="2000">
              <a:latin typeface="Times New Roman"/>
              <a:ea typeface="Times New Roman"/>
              <a:cs typeface="Times New Roman"/>
              <a:sym typeface="Times New Roman"/>
            </a:endParaRPr>
          </a:p>
          <a:p>
            <a:pPr indent="-342900" lvl="1" marL="800100" marR="0" rtl="0" algn="l">
              <a:lnSpc>
                <a:spcPct val="150000"/>
              </a:lnSpc>
              <a:spcBef>
                <a:spcPts val="0"/>
              </a:spcBef>
              <a:spcAft>
                <a:spcPts val="0"/>
              </a:spcAft>
              <a:buClr>
                <a:srgbClr val="000000"/>
              </a:buClr>
              <a:buSzPts val="2000"/>
              <a:buFont typeface="Arial"/>
              <a:buChar char="•"/>
            </a:pPr>
            <a:r>
              <a:rPr lang="en-US" sz="2000">
                <a:latin typeface="Times New Roman"/>
                <a:ea typeface="Times New Roman"/>
                <a:cs typeface="Times New Roman"/>
                <a:sym typeface="Times New Roman"/>
              </a:rPr>
              <a:t>Study and understand concepts of Swift Programming Language</a:t>
            </a:r>
            <a:endParaRPr/>
          </a:p>
        </p:txBody>
      </p:sp>
      <p:sp>
        <p:nvSpPr>
          <p:cNvPr id="74" name="Google Shape;74;p14"/>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75" name="Google Shape;75;p1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idx="1" type="body"/>
          </p:nvPr>
        </p:nvSpPr>
        <p:spPr>
          <a:xfrm>
            <a:off x="830243" y="1004411"/>
            <a:ext cx="10531500" cy="48492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a:t>Add/remove/modify a dictionary</a:t>
            </a:r>
            <a:endParaRPr b="1"/>
          </a:p>
          <a:p>
            <a:pPr indent="0" lvl="0" marL="0" rtl="0" algn="l">
              <a:spcBef>
                <a:spcPts val="1000"/>
              </a:spcBef>
              <a:spcAft>
                <a:spcPts val="0"/>
              </a:spcAft>
              <a:buNone/>
            </a:pPr>
            <a:r>
              <a:rPr b="1" lang="en-US"/>
              <a:t>Adding or modifying</a:t>
            </a:r>
            <a:endParaRPr b="1"/>
          </a:p>
          <a:p>
            <a:pPr indent="0" lvl="0" marL="0" rtl="0" algn="l">
              <a:spcBef>
                <a:spcPts val="1000"/>
              </a:spcBef>
              <a:spcAft>
                <a:spcPts val="0"/>
              </a:spcAft>
              <a:buNone/>
            </a:pPr>
            <a:r>
              <a:rPr lang="en-US" sz="2000">
                <a:latin typeface="Times New Roman"/>
                <a:ea typeface="Times New Roman"/>
                <a:cs typeface="Times New Roman"/>
                <a:sym typeface="Times New Roman"/>
              </a:rPr>
              <a:t>var scores = ["Richard": 500, "Luke": 400, "Cheryl": 800]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scores["Oli"] = 399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if let oldValue = scores.updateValue(100, forKey: "Richard") {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print("Richard's old value was \(oldValue)")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Richard's old value was 500</a:t>
            </a:r>
            <a:endParaRPr sz="2000">
              <a:latin typeface="Times New Roman"/>
              <a:ea typeface="Times New Roman"/>
              <a:cs typeface="Times New Roman"/>
              <a:sym typeface="Times New Roman"/>
            </a:endParaRPr>
          </a:p>
        </p:txBody>
      </p:sp>
      <p:sp>
        <p:nvSpPr>
          <p:cNvPr id="297" name="Google Shape;297;p5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idx="1" type="body"/>
          </p:nvPr>
        </p:nvSpPr>
        <p:spPr>
          <a:xfrm>
            <a:off x="838200" y="1181450"/>
            <a:ext cx="10515600" cy="5676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000">
                <a:latin typeface="Times New Roman"/>
                <a:ea typeface="Times New Roman"/>
                <a:cs typeface="Times New Roman"/>
                <a:sym typeface="Times New Roman"/>
              </a:rPr>
              <a:t>Add/remove/modify a dictionary</a:t>
            </a:r>
            <a:endParaRPr b="1"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Removing</a:t>
            </a:r>
            <a:endParaRPr b="1"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scores = ["Richard": 100, "Luke": 400, "Cheryl": 800]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scores["Richard"] = nil</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print(scores)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if let oldValue = scores.removeValue(forKey: "Luke") {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print("Luke's score was \(oldValue) before he stopped playing")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print(scores)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["Cheryl": 800, "Luke": 400]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Luke's score was 400 before he stopped playing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["Cheryl": 800</a:t>
            </a:r>
            <a:endParaRPr sz="2000">
              <a:latin typeface="Times New Roman"/>
              <a:ea typeface="Times New Roman"/>
              <a:cs typeface="Times New Roman"/>
              <a:sym typeface="Times New Roman"/>
            </a:endParaRPr>
          </a:p>
        </p:txBody>
      </p:sp>
      <p:sp>
        <p:nvSpPr>
          <p:cNvPr id="303" name="Google Shape;303;p5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2"/>
          <p:cNvSpPr txBox="1"/>
          <p:nvPr>
            <p:ph idx="1" type="body"/>
          </p:nvPr>
        </p:nvSpPr>
        <p:spPr>
          <a:xfrm>
            <a:off x="838200" y="1144900"/>
            <a:ext cx="10515600" cy="54078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Accessing a dictionary</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var scores = ["Richard": 500, "Luke": 400, "Cheryl": 800]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players = Array(scores.keys) //["Richard", "Luke", "Cheryl"]</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 points = Array(scores.values) //[500, 400, 800]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if let myScore = scores["Luke"] {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print(myScore)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400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if let henrysScore = scores["Henry"] {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 print(henrysScore)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309" name="Google Shape;309;p5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ph idx="1" type="body"/>
          </p:nvPr>
        </p:nvSpPr>
        <p:spPr>
          <a:xfrm>
            <a:off x="838200" y="1143424"/>
            <a:ext cx="10515600" cy="5032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b="1" lang="en-US" sz="2500">
                <a:solidFill>
                  <a:schemeClr val="dk1"/>
                </a:solidFill>
                <a:latin typeface="Times New Roman"/>
                <a:ea typeface="Times New Roman"/>
                <a:cs typeface="Times New Roman"/>
                <a:sym typeface="Times New Roman"/>
              </a:rPr>
              <a:t>3. Sets</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set type is a generic collection that is similar to the array type. While the array type is an ordered collection that may contain duplicate items, the set type is an unordered collection where each item must be unique.</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Like the key in a dictionary, the type stored in an array must conform to the Hashable protocol. This means that the type must provide a way to compute a hash value for itself.</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All of Swift's basic types, such as String, Double, Int, and Bool, conform to this protocol and can be used in a set by default. Let's look at how we would use the set type.</a:t>
            </a:r>
            <a:endParaRPr sz="2000">
              <a:solidFill>
                <a:schemeClr val="dk1"/>
              </a:solidFill>
              <a:latin typeface="Times New Roman"/>
              <a:ea typeface="Times New Roman"/>
              <a:cs typeface="Times New Roman"/>
              <a:sym typeface="Times New Roman"/>
            </a:endParaRPr>
          </a:p>
        </p:txBody>
      </p:sp>
      <p:sp>
        <p:nvSpPr>
          <p:cNvPr id="315" name="Google Shape;315;p5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idx="1" type="body"/>
          </p:nvPr>
        </p:nvSpPr>
        <p:spPr>
          <a:xfrm>
            <a:off x="838200" y="1157075"/>
            <a:ext cx="10515600" cy="5383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b="1" lang="en-US" sz="2500">
                <a:solidFill>
                  <a:schemeClr val="dk1"/>
                </a:solidFill>
                <a:latin typeface="Times New Roman"/>
                <a:ea typeface="Times New Roman"/>
                <a:cs typeface="Times New Roman"/>
                <a:sym typeface="Times New Roman"/>
              </a:rPr>
              <a:t>Initializing a set</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There are a couple of ways to initialize a set. Just like the array and dictionary types, Swift needs to know what type of data is going to be stored in it. This means that we must either tell Swift the type of data to store in the set or initialize it with some data so that it can infer the data type.</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Just like the array and dictionary types, we use the var and let keywords to declare whether the set is mutable:</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//Initializes an empty set of the String type</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var mySet = Set&lt;String&gt;()</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//Initializes a mutable set of the String type with initial values</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var mySet = Set(["one", "two", "three"])</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//Creates a immutable set of the String type.</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let mySet = Set(["one", "two", "three"])</a:t>
            </a:r>
            <a:endParaRPr b="1"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p:txBody>
      </p:sp>
      <p:sp>
        <p:nvSpPr>
          <p:cNvPr id="321" name="Google Shape;321;p5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idx="1" type="body"/>
          </p:nvPr>
        </p:nvSpPr>
        <p:spPr>
          <a:xfrm>
            <a:off x="838200" y="1217975"/>
            <a:ext cx="10515600" cy="53958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Inserting items into a set</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use the insert method to insert an item into a set. If we attempt to insert an item that is already in the set, the item will be ignored. Here are some examples of inserting items into a set: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mySet = Set&lt;String&gt;() mySet.insert("One")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mySet.insert("Two")</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mySet.insert("Three")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insert() method returns a tuple that we can use to verify that the value was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successfully added to the set. The following example shows how to check the returned value to see whether it was added successfully:</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327" name="Google Shape;327;p5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idx="1" type="body"/>
          </p:nvPr>
        </p:nvSpPr>
        <p:spPr>
          <a:xfrm>
            <a:off x="838200" y="1123725"/>
            <a:ext cx="10515600" cy="57342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mySet = Set&lt;String&gt;() mySet.insert("One")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mySet.insert("Two")</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results = mySet.insert("One")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if results.inserted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print("Success")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else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print("Failed")</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this example, Failed would be printed to the console since we are attempting to add the One value to the set when it is already in the set.</a:t>
            </a:r>
            <a:endParaRPr/>
          </a:p>
        </p:txBody>
      </p:sp>
      <p:sp>
        <p:nvSpPr>
          <p:cNvPr id="333" name="Google Shape;333;p5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txBox="1"/>
          <p:nvPr>
            <p:ph idx="1" type="body"/>
          </p:nvPr>
        </p:nvSpPr>
        <p:spPr>
          <a:xfrm>
            <a:off x="838200" y="1071816"/>
            <a:ext cx="10515600" cy="54387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Determining the number of items in a set</a:t>
            </a:r>
            <a:endParaRPr b="1"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can use the count property to determine the number of items in a set. Here is an example of how to use this method:</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mySet = Set&lt;String&gt;() mySet.insert("One")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mySet.insert("Two")</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mySet.insert("Three")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print("\(mySet.count) items")</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When executed, this code will print the message 3 items to the console because the set contains three items.</a:t>
            </a:r>
            <a:endParaRPr sz="2000">
              <a:solidFill>
                <a:schemeClr val="dk1"/>
              </a:solidFill>
              <a:latin typeface="Times New Roman"/>
              <a:ea typeface="Times New Roman"/>
              <a:cs typeface="Times New Roman"/>
              <a:sym typeface="Times New Roman"/>
            </a:endParaRPr>
          </a:p>
        </p:txBody>
      </p:sp>
      <p:sp>
        <p:nvSpPr>
          <p:cNvPr id="339" name="Google Shape;339;p5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idx="1" type="body"/>
          </p:nvPr>
        </p:nvSpPr>
        <p:spPr>
          <a:xfrm>
            <a:off x="838200" y="1254525"/>
            <a:ext cx="10515600" cy="56034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500">
                <a:solidFill>
                  <a:schemeClr val="dk1"/>
                </a:solidFill>
                <a:latin typeface="Times New Roman"/>
                <a:ea typeface="Times New Roman"/>
                <a:cs typeface="Times New Roman"/>
                <a:sym typeface="Times New Roman"/>
              </a:rPr>
              <a:t>Checking whether a set contains an item</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can verify whether a set contains an item by using the contains() method, as shown here:</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mySet = Set&lt;String&gt;()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mySet.insert("One")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mySet.insert("Two")</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mySet.insert("Three")</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contain = mySet.contains("Two")</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In the preceding example, the contain variable is set to true because the set contains the Two string.</a:t>
            </a:r>
            <a:endParaRPr sz="2000">
              <a:solidFill>
                <a:schemeClr val="dk1"/>
              </a:solidFill>
              <a:latin typeface="Times New Roman"/>
              <a:ea typeface="Times New Roman"/>
              <a:cs typeface="Times New Roman"/>
              <a:sym typeface="Times New Roman"/>
            </a:endParaRPr>
          </a:p>
        </p:txBody>
      </p:sp>
      <p:sp>
        <p:nvSpPr>
          <p:cNvPr id="345" name="Google Shape;345;p5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9"/>
          <p:cNvSpPr txBox="1"/>
          <p:nvPr>
            <p:ph idx="1" type="body"/>
          </p:nvPr>
        </p:nvSpPr>
        <p:spPr>
          <a:xfrm>
            <a:off x="838200" y="1132800"/>
            <a:ext cx="10515600" cy="57252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b="1" lang="en-US" sz="2500">
                <a:solidFill>
                  <a:schemeClr val="dk1"/>
                </a:solidFill>
                <a:latin typeface="Times New Roman"/>
                <a:ea typeface="Times New Roman"/>
                <a:cs typeface="Times New Roman"/>
                <a:sym typeface="Times New Roman"/>
              </a:rPr>
              <a:t>Iterating over a set</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can use the for-in statement to iterate over the items in a set as we did with arrays.</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following example shows how we would iterate through the items in a set: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for item in mySet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 print(item)</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preceding example will print out each item in the set to the console.</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351" name="Google Shape;351;p5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224250" y="1143422"/>
            <a:ext cx="11743500" cy="459600"/>
          </a:xfrm>
          <a:prstGeom prst="rect">
            <a:avLst/>
          </a:prstGeom>
          <a:noFill/>
          <a:ln>
            <a:noFill/>
          </a:ln>
        </p:spPr>
        <p:txBody>
          <a:bodyPr anchorCtr="0" anchor="t" bIns="45700" lIns="45700" spcFirstLastPara="1" rIns="45700" wrap="square" tIns="45700">
            <a:noAutofit/>
          </a:bodyPr>
          <a:lstStyle/>
          <a:p>
            <a:pPr indent="358775" lvl="4" marL="0" marR="0" rtl="0" algn="l">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Table of Contents:	</a:t>
            </a:r>
            <a:endParaRPr sz="3000"/>
          </a:p>
        </p:txBody>
      </p:sp>
      <p:sp>
        <p:nvSpPr>
          <p:cNvPr id="81" name="Google Shape;81;p15"/>
          <p:cNvSpPr txBox="1"/>
          <p:nvPr/>
        </p:nvSpPr>
        <p:spPr>
          <a:xfrm>
            <a:off x="744881" y="1908883"/>
            <a:ext cx="9978000" cy="4926900"/>
          </a:xfrm>
          <a:prstGeom prst="rect">
            <a:avLst/>
          </a:prstGeom>
          <a:noFill/>
          <a:ln>
            <a:noFill/>
          </a:ln>
        </p:spPr>
        <p:txBody>
          <a:bodyPr anchorCtr="0" anchor="t" bIns="45700" lIns="45700" spcFirstLastPara="1" rIns="45700" wrap="square" tIns="45700">
            <a:noAutofit/>
          </a:bodyPr>
          <a:lstStyle/>
          <a:p>
            <a:pPr indent="0" lvl="0" marL="457200" rtl="0" algn="just">
              <a:lnSpc>
                <a:spcPct val="115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Classes &amp; Inheritance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Functions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Swift Collection's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Arrays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Dictionaries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Sets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Xcode, installing Xcode</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Interface builder</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iOS developer program</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creating apple iOS developer account</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Creating &amp; Testing Simple iOS app in Simulator</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
        <p:nvSpPr>
          <p:cNvPr id="82" name="Google Shape;82;p15"/>
          <p:cNvSpPr txBox="1"/>
          <p:nvPr/>
        </p:nvSpPr>
        <p:spPr>
          <a:xfrm>
            <a:off x="248920" y="377825"/>
            <a:ext cx="4909185" cy="45974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83" name="Google Shape;83;p1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idx="1" type="body"/>
          </p:nvPr>
        </p:nvSpPr>
        <p:spPr>
          <a:xfrm>
            <a:off x="838200" y="1169275"/>
            <a:ext cx="10515600" cy="5383500"/>
          </a:xfrm>
          <a:prstGeom prst="rect">
            <a:avLst/>
          </a:prstGeom>
        </p:spPr>
        <p:txBody>
          <a:bodyPr anchorCtr="0" anchor="t" bIns="45700" lIns="45700" spcFirstLastPara="1" rIns="45700" wrap="square" tIns="45700">
            <a:noAutofit/>
          </a:bodyPr>
          <a:lstStyle/>
          <a:p>
            <a:pPr indent="0" lvl="0" marL="0" rtl="0" algn="just">
              <a:lnSpc>
                <a:spcPct val="115000"/>
              </a:lnSpc>
              <a:spcBef>
                <a:spcPts val="0"/>
              </a:spcBef>
              <a:spcAft>
                <a:spcPts val="0"/>
              </a:spcAft>
              <a:buNone/>
            </a:pPr>
            <a:r>
              <a:rPr b="1" lang="en-US" sz="2500">
                <a:solidFill>
                  <a:schemeClr val="dk1"/>
                </a:solidFill>
                <a:latin typeface="Times New Roman"/>
                <a:ea typeface="Times New Roman"/>
                <a:cs typeface="Times New Roman"/>
                <a:sym typeface="Times New Roman"/>
              </a:rPr>
              <a:t>Removing items in a set</a:t>
            </a:r>
            <a:endParaRPr b="1" sz="2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We can remove a single item or all the items in a set. To remove a single item, we would use the remove() method and, to remove all the items, we would use the removeAll() method. The following example shows how to remove items from a set: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remove method will return and remove an item from a set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var item = mySet.remove("Two")</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//The removeAll method will remove all items from a set</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mySet.removeAll()</a:t>
            </a:r>
            <a:endParaRPr b="1"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357" name="Google Shape;357;p6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nvSpPr>
        <p:spPr>
          <a:xfrm>
            <a:off x="564228" y="271683"/>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363" name="Google Shape;363;p61"/>
          <p:cNvSpPr txBox="1"/>
          <p:nvPr>
            <p:ph idx="1" type="body"/>
          </p:nvPr>
        </p:nvSpPr>
        <p:spPr>
          <a:xfrm>
            <a:off x="583800" y="2163879"/>
            <a:ext cx="11024400" cy="4437600"/>
          </a:xfrm>
          <a:prstGeom prst="rect">
            <a:avLst/>
          </a:prstGeom>
          <a:noFill/>
          <a:ln>
            <a:noFill/>
          </a:ln>
        </p:spPr>
        <p:txBody>
          <a:bodyPr anchorCtr="0" anchor="t" bIns="45700" lIns="45700" spcFirstLastPara="1" rIns="45700" wrap="square" tIns="45700">
            <a:noAutofit/>
          </a:bodyPr>
          <a:lstStyle/>
          <a:p>
            <a:pPr indent="0" lvl="0" marL="0" rtl="0" algn="just">
              <a:lnSpc>
                <a:spcPct val="100000"/>
              </a:lnSpc>
              <a:spcBef>
                <a:spcPts val="1200"/>
              </a:spcBef>
              <a:spcAft>
                <a:spcPts val="0"/>
              </a:spcAft>
              <a:buNone/>
            </a:pPr>
            <a:r>
              <a:rPr b="1" lang="en-US" sz="2000">
                <a:solidFill>
                  <a:schemeClr val="dk1"/>
                </a:solidFill>
                <a:latin typeface="Times New Roman"/>
                <a:ea typeface="Times New Roman"/>
                <a:cs typeface="Times New Roman"/>
                <a:sym typeface="Times New Roman"/>
              </a:rPr>
              <a:t>What is Xcode?</a:t>
            </a:r>
            <a:endParaRPr b="1" sz="20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Xcode is the Integrated Development Environment(IDE) provided by Apple to third-party programmers such as yourself for developing iOS and OS X applications written in Objective-C and Swift. </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An IDE is a program (or program suite) that incorporates tools for the various aspects of creating software. Xcode, specifically, brings together the code editor, compiler, debugger, interface builder, application bundler, and simulator (which is technically a separate program launched from within Xcode).</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000">
              <a:latin typeface="Times New Roman"/>
              <a:ea typeface="Times New Roman"/>
              <a:cs typeface="Times New Roman"/>
              <a:sym typeface="Times New Roman"/>
            </a:endParaRPr>
          </a:p>
        </p:txBody>
      </p:sp>
      <p:sp>
        <p:nvSpPr>
          <p:cNvPr id="364" name="Google Shape;364;p6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
        <p:nvSpPr>
          <p:cNvPr id="365" name="Google Shape;365;p61"/>
          <p:cNvSpPr txBox="1"/>
          <p:nvPr/>
        </p:nvSpPr>
        <p:spPr>
          <a:xfrm>
            <a:off x="1219200" y="1194051"/>
            <a:ext cx="9753600" cy="6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XCODE</a:t>
            </a:r>
            <a:endParaRPr b="1" sz="3000">
              <a:latin typeface="Times New Roman"/>
              <a:ea typeface="Times New Roman"/>
              <a:cs typeface="Times New Roman"/>
              <a:sym typeface="Times New Roman"/>
            </a:endParaRPr>
          </a:p>
        </p:txBody>
      </p:sp>
      <p:sp>
        <p:nvSpPr>
          <p:cNvPr id="366" name="Google Shape;366;p6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2"/>
          <p:cNvSpPr txBox="1"/>
          <p:nvPr/>
        </p:nvSpPr>
        <p:spPr>
          <a:xfrm>
            <a:off x="564228" y="271683"/>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372" name="Google Shape;372;p62"/>
          <p:cNvSpPr txBox="1"/>
          <p:nvPr/>
        </p:nvSpPr>
        <p:spPr>
          <a:xfrm>
            <a:off x="556200" y="1364129"/>
            <a:ext cx="11079600" cy="4859700"/>
          </a:xfrm>
          <a:prstGeom prst="rect">
            <a:avLst/>
          </a:prstGeom>
          <a:noFill/>
          <a:ln>
            <a:noFill/>
          </a:ln>
        </p:spPr>
        <p:txBody>
          <a:bodyPr anchorCtr="0" anchor="t" bIns="91425" lIns="91425" spcFirstLastPara="1" rIns="91425" wrap="square" tIns="91425">
            <a:noAutofit/>
          </a:bodyPr>
          <a:lstStyle/>
          <a:p>
            <a:pPr indent="-914400" lvl="0" marL="914400" rtl="0" algn="l">
              <a:spcBef>
                <a:spcPts val="0"/>
              </a:spcBef>
              <a:spcAft>
                <a:spcPts val="0"/>
              </a:spcAft>
              <a:buNone/>
            </a:pPr>
            <a:r>
              <a:rPr b="1" lang="en-US" sz="2000">
                <a:solidFill>
                  <a:schemeClr val="dk1"/>
                </a:solidFill>
                <a:latin typeface="Times New Roman"/>
                <a:ea typeface="Times New Roman"/>
                <a:cs typeface="Times New Roman"/>
                <a:sym typeface="Times New Roman"/>
              </a:rPr>
              <a:t>Xcode Templates:</a:t>
            </a:r>
            <a:endParaRPr b="1" sz="20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914400" lvl="0" marL="914400" rtl="0" algn="l">
              <a:spcBef>
                <a:spcPts val="6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SingleView Application</a:t>
            </a:r>
            <a:endParaRPr sz="20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Game Application</a:t>
            </a:r>
            <a:endParaRPr sz="20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3. Augmented Reality Application</a:t>
            </a:r>
            <a:endParaRPr sz="20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4. Document Based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5. Master-Detail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6. Page-Based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7. Tabbed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8. Sticker Pack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9. iMessage Application</a:t>
            </a:r>
            <a:endParaRPr sz="2000">
              <a:solidFill>
                <a:schemeClr val="dk1"/>
              </a:solidFill>
              <a:latin typeface="Times New Roman"/>
              <a:ea typeface="Times New Roman"/>
              <a:cs typeface="Times New Roman"/>
              <a:sym typeface="Times New Roman"/>
            </a:endParaRPr>
          </a:p>
        </p:txBody>
      </p:sp>
      <p:sp>
        <p:nvSpPr>
          <p:cNvPr id="373" name="Google Shape;373;p6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838200" y="1151075"/>
            <a:ext cx="10515600" cy="9114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XCode Home Page</a:t>
            </a:r>
            <a:endParaRPr b="1" sz="3000">
              <a:latin typeface="Times New Roman"/>
              <a:ea typeface="Times New Roman"/>
              <a:cs typeface="Times New Roman"/>
              <a:sym typeface="Times New Roman"/>
            </a:endParaRPr>
          </a:p>
        </p:txBody>
      </p:sp>
      <p:pic>
        <p:nvPicPr>
          <p:cNvPr id="379" name="Google Shape;379;p63"/>
          <p:cNvPicPr preferRelativeResize="0"/>
          <p:nvPr/>
        </p:nvPicPr>
        <p:blipFill>
          <a:blip r:embed="rId3">
            <a:alphaModFix/>
          </a:blip>
          <a:stretch>
            <a:fillRect/>
          </a:stretch>
        </p:blipFill>
        <p:spPr>
          <a:xfrm>
            <a:off x="2080688" y="2062469"/>
            <a:ext cx="8030625" cy="4453725"/>
          </a:xfrm>
          <a:prstGeom prst="rect">
            <a:avLst/>
          </a:prstGeom>
          <a:noFill/>
          <a:ln>
            <a:noFill/>
          </a:ln>
        </p:spPr>
      </p:pic>
      <p:sp>
        <p:nvSpPr>
          <p:cNvPr id="380" name="Google Shape;380;p6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4"/>
          <p:cNvPicPr preferRelativeResize="0"/>
          <p:nvPr/>
        </p:nvPicPr>
        <p:blipFill>
          <a:blip r:embed="rId3">
            <a:alphaModFix/>
          </a:blip>
          <a:stretch>
            <a:fillRect/>
          </a:stretch>
        </p:blipFill>
        <p:spPr>
          <a:xfrm>
            <a:off x="2165000" y="1190625"/>
            <a:ext cx="7862000" cy="5380400"/>
          </a:xfrm>
          <a:prstGeom prst="rect">
            <a:avLst/>
          </a:prstGeom>
          <a:noFill/>
          <a:ln>
            <a:noFill/>
          </a:ln>
        </p:spPr>
      </p:pic>
      <p:sp>
        <p:nvSpPr>
          <p:cNvPr id="386" name="Google Shape;386;p6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65"/>
          <p:cNvPicPr preferRelativeResize="0"/>
          <p:nvPr/>
        </p:nvPicPr>
        <p:blipFill>
          <a:blip r:embed="rId3">
            <a:alphaModFix/>
          </a:blip>
          <a:stretch>
            <a:fillRect/>
          </a:stretch>
        </p:blipFill>
        <p:spPr>
          <a:xfrm>
            <a:off x="2344958" y="1186629"/>
            <a:ext cx="7502083" cy="5427775"/>
          </a:xfrm>
          <a:prstGeom prst="rect">
            <a:avLst/>
          </a:prstGeom>
          <a:noFill/>
          <a:ln>
            <a:noFill/>
          </a:ln>
        </p:spPr>
      </p:pic>
      <p:sp>
        <p:nvSpPr>
          <p:cNvPr id="392" name="Google Shape;392;p6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nvSpPr>
        <p:spPr>
          <a:xfrm>
            <a:off x="564228" y="271683"/>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398" name="Google Shape;398;p6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
        <p:nvSpPr>
          <p:cNvPr id="399" name="Google Shape;399;p66"/>
          <p:cNvSpPr txBox="1"/>
          <p:nvPr/>
        </p:nvSpPr>
        <p:spPr>
          <a:xfrm>
            <a:off x="564225" y="1128850"/>
            <a:ext cx="94275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None/>
            </a:pPr>
            <a:r>
              <a:rPr b="1" lang="en-US" sz="3000">
                <a:solidFill>
                  <a:schemeClr val="dk1"/>
                </a:solidFill>
                <a:latin typeface="Times New Roman"/>
                <a:ea typeface="Times New Roman"/>
                <a:cs typeface="Times New Roman"/>
                <a:sym typeface="Times New Roman"/>
              </a:rPr>
              <a:t>Xcode WorkSpace Windows:</a:t>
            </a:r>
            <a:endParaRPr sz="3000">
              <a:latin typeface="Times New Roman"/>
              <a:ea typeface="Times New Roman"/>
              <a:cs typeface="Times New Roman"/>
              <a:sym typeface="Times New Roman"/>
            </a:endParaRPr>
          </a:p>
        </p:txBody>
      </p:sp>
      <p:pic>
        <p:nvPicPr>
          <p:cNvPr id="400" name="Google Shape;400;p66"/>
          <p:cNvPicPr preferRelativeResize="0"/>
          <p:nvPr/>
        </p:nvPicPr>
        <p:blipFill>
          <a:blip r:embed="rId3">
            <a:alphaModFix/>
          </a:blip>
          <a:stretch>
            <a:fillRect/>
          </a:stretch>
        </p:blipFill>
        <p:spPr>
          <a:xfrm>
            <a:off x="2410606" y="1959550"/>
            <a:ext cx="7370775" cy="45688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7"/>
          <p:cNvSpPr txBox="1"/>
          <p:nvPr/>
        </p:nvSpPr>
        <p:spPr>
          <a:xfrm>
            <a:off x="721883" y="291118"/>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406" name="Google Shape;406;p67"/>
          <p:cNvSpPr txBox="1"/>
          <p:nvPr/>
        </p:nvSpPr>
        <p:spPr>
          <a:xfrm>
            <a:off x="559150" y="1126375"/>
            <a:ext cx="11073600" cy="5483400"/>
          </a:xfrm>
          <a:prstGeom prst="rect">
            <a:avLst/>
          </a:prstGeom>
          <a:noFill/>
          <a:ln>
            <a:noFill/>
          </a:ln>
        </p:spPr>
        <p:txBody>
          <a:bodyPr anchorCtr="0" anchor="t" bIns="45700" lIns="45700" spcFirstLastPara="1" rIns="45700" wrap="square" tIns="45700">
            <a:noAutofit/>
          </a:bodyPr>
          <a:lstStyle/>
          <a:p>
            <a:pPr indent="-914400" lvl="0" marL="914400" rtl="0" algn="l">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1. Xcode Tool Bar</a:t>
            </a:r>
            <a:endParaRPr b="1" sz="1600">
              <a:solidFill>
                <a:schemeClr val="dk1"/>
              </a:solidFill>
              <a:latin typeface="Times New Roman"/>
              <a:ea typeface="Times New Roman"/>
              <a:cs typeface="Times New Roman"/>
              <a:sym typeface="Times New Roman"/>
            </a:endParaRPr>
          </a:p>
          <a:p>
            <a:pPr indent="-914400" lvl="0" marL="914400" rtl="0" algn="l">
              <a:spcBef>
                <a:spcPts val="6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The Toolbar is a small collection of project-wide buttons and labels. They are:</a:t>
            </a:r>
            <a:endParaRPr sz="1600">
              <a:solidFill>
                <a:schemeClr val="dk1"/>
              </a:solidFill>
              <a:latin typeface="Times New Roman"/>
              <a:ea typeface="Times New Roman"/>
              <a:cs typeface="Times New Roman"/>
              <a:sym typeface="Times New Roman"/>
            </a:endParaRPr>
          </a:p>
          <a:p>
            <a:pPr indent="-101600" lvl="0" marL="256540" rtl="0" algn="l">
              <a:spcBef>
                <a:spcPts val="76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 Close/Minimise/Maximise Window buttons (these are the red, yellow, and green dots standard to all OS X windows),</a:t>
            </a:r>
            <a:endParaRPr sz="1600">
              <a:solidFill>
                <a:schemeClr val="dk1"/>
              </a:solidFill>
              <a:latin typeface="Times New Roman"/>
              <a:ea typeface="Times New Roman"/>
              <a:cs typeface="Times New Roman"/>
              <a:sym typeface="Times New Roman"/>
            </a:endParaRPr>
          </a:p>
          <a:p>
            <a:pPr indent="-101600" lvl="0" marL="256540" rtl="0" algn="l">
              <a:lnSpc>
                <a:spcPct val="150000"/>
              </a:lnSpc>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 The ▶︎ "Run" button (</a:t>
            </a:r>
            <a:r>
              <a:rPr lang="en-US" sz="1600">
                <a:solidFill>
                  <a:schemeClr val="dk1"/>
                </a:solidFill>
                <a:highlight>
                  <a:srgbClr val="EFEFEF"/>
                </a:highlight>
                <a:latin typeface="Times New Roman"/>
                <a:ea typeface="Times New Roman"/>
                <a:cs typeface="Times New Roman"/>
                <a:sym typeface="Times New Roman"/>
              </a:rPr>
              <a:t>⌘R</a:t>
            </a:r>
            <a:r>
              <a:rPr lang="en-US" sz="1600">
                <a:solidFill>
                  <a:schemeClr val="dk1"/>
                </a:solidFill>
                <a:latin typeface="Times New Roman"/>
                <a:ea typeface="Times New Roman"/>
                <a:cs typeface="Times New Roman"/>
                <a:sym typeface="Times New Roman"/>
              </a:rPr>
              <a:t>) which builds and then runs the current scheme,</a:t>
            </a:r>
            <a:endParaRPr sz="1600">
              <a:solidFill>
                <a:schemeClr val="dk1"/>
              </a:solidFill>
              <a:latin typeface="Times New Roman"/>
              <a:ea typeface="Times New Roman"/>
              <a:cs typeface="Times New Roman"/>
              <a:sym typeface="Times New Roman"/>
            </a:endParaRPr>
          </a:p>
          <a:p>
            <a:pPr indent="-101600" lvl="0" marL="256540" rtl="0" algn="l">
              <a:lnSpc>
                <a:spcPct val="150000"/>
              </a:lnSpc>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 The ◼︎ "Stop" button (</a:t>
            </a:r>
            <a:r>
              <a:rPr lang="en-US" sz="1600">
                <a:solidFill>
                  <a:schemeClr val="dk1"/>
                </a:solidFill>
                <a:highlight>
                  <a:srgbClr val="EFEFEF"/>
                </a:highlight>
                <a:latin typeface="Times New Roman"/>
                <a:ea typeface="Times New Roman"/>
                <a:cs typeface="Times New Roman"/>
                <a:sym typeface="Times New Roman"/>
              </a:rPr>
              <a:t>⌘.</a:t>
            </a:r>
            <a:r>
              <a:rPr lang="en-US" sz="1600">
                <a:solidFill>
                  <a:schemeClr val="dk1"/>
                </a:solidFill>
                <a:latin typeface="Times New Roman"/>
                <a:ea typeface="Times New Roman"/>
                <a:cs typeface="Times New Roman"/>
                <a:sym typeface="Times New Roman"/>
              </a:rPr>
              <a:t>) which stops the running scheme or application,</a:t>
            </a:r>
            <a:endParaRPr sz="1600">
              <a:solidFill>
                <a:schemeClr val="dk1"/>
              </a:solidFill>
              <a:latin typeface="Times New Roman"/>
              <a:ea typeface="Times New Roman"/>
              <a:cs typeface="Times New Roman"/>
              <a:sym typeface="Times New Roman"/>
            </a:endParaRPr>
          </a:p>
          <a:p>
            <a:pPr indent="-101600" lvl="0" marL="25654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The "Scheme Menu",</a:t>
            </a:r>
            <a:endParaRPr b="1" sz="16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The left half selects the current target,</a:t>
            </a:r>
            <a:endParaRPr sz="1600">
              <a:solidFill>
                <a:schemeClr val="dk1"/>
              </a:solidFill>
              <a:latin typeface="Times New Roman"/>
              <a:ea typeface="Times New Roman"/>
              <a:cs typeface="Times New Roman"/>
              <a:sym typeface="Times New Roman"/>
            </a:endParaRPr>
          </a:p>
          <a:p>
            <a:pPr indent="0" lvl="0" marL="160655" rtl="0" algn="l">
              <a:spcBef>
                <a:spcPts val="76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The right half selects the destination—the device or simulator you wish to run on,</a:t>
            </a:r>
            <a:endParaRPr sz="1600">
              <a:solidFill>
                <a:schemeClr val="dk1"/>
              </a:solidFill>
              <a:latin typeface="Times New Roman"/>
              <a:ea typeface="Times New Roman"/>
              <a:cs typeface="Times New Roman"/>
              <a:sym typeface="Times New Roman"/>
            </a:endParaRPr>
          </a:p>
          <a:p>
            <a:pPr indent="-914400" lvl="0" marL="914400" rtl="0" algn="l">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914400" lvl="0" marL="914400" rtl="0" algn="l">
              <a:spcBef>
                <a:spcPts val="600"/>
              </a:spcBef>
              <a:spcAft>
                <a:spcPts val="0"/>
              </a:spcAft>
              <a:buClr>
                <a:schemeClr val="dk1"/>
              </a:buClr>
              <a:buSzPts val="1100"/>
              <a:buFont typeface="Arial"/>
              <a:buNone/>
            </a:pPr>
            <a:r>
              <a:rPr b="1" lang="en-US" sz="1600">
                <a:solidFill>
                  <a:srgbClr val="3A3A3A"/>
                </a:solidFill>
                <a:latin typeface="Times New Roman"/>
                <a:ea typeface="Times New Roman"/>
                <a:cs typeface="Times New Roman"/>
                <a:sym typeface="Times New Roman"/>
              </a:rPr>
              <a:t>      </a:t>
            </a:r>
            <a:r>
              <a:rPr lang="en-US" sz="1600">
                <a:solidFill>
                  <a:srgbClr val="3A3A3A"/>
                </a:solidFill>
                <a:latin typeface="Times New Roman"/>
                <a:ea typeface="Times New Roman"/>
                <a:cs typeface="Times New Roman"/>
                <a:sym typeface="Times New Roman"/>
              </a:rPr>
              <a:t>5. T</a:t>
            </a:r>
            <a:r>
              <a:rPr lang="en-US" sz="1600">
                <a:solidFill>
                  <a:schemeClr val="dk1"/>
                </a:solidFill>
                <a:latin typeface="Times New Roman"/>
                <a:ea typeface="Times New Roman"/>
                <a:cs typeface="Times New Roman"/>
                <a:sym typeface="Times New Roman"/>
              </a:rPr>
              <a:t>he "</a:t>
            </a:r>
            <a:r>
              <a:rPr lang="en-US" sz="1600">
                <a:solidFill>
                  <a:schemeClr val="dk1"/>
                </a:solidFill>
                <a:highlight>
                  <a:srgbClr val="FFFFFF"/>
                </a:highlight>
                <a:latin typeface="Times New Roman"/>
                <a:ea typeface="Times New Roman"/>
                <a:cs typeface="Times New Roman"/>
                <a:sym typeface="Times New Roman"/>
              </a:rPr>
              <a:t>Activity viewer</a:t>
            </a:r>
            <a:r>
              <a:rPr lang="en-US" sz="1600">
                <a:solidFill>
                  <a:schemeClr val="dk1"/>
                </a:solidFill>
                <a:latin typeface="Times New Roman"/>
                <a:ea typeface="Times New Roman"/>
                <a:cs typeface="Times New Roman"/>
                <a:sym typeface="Times New Roman"/>
              </a:rPr>
              <a:t>" displays information relevant to the current operation, as well as symbols for the number of warning and errors generated by the compiler,</a:t>
            </a:r>
            <a:endParaRPr sz="1600">
              <a:solidFill>
                <a:schemeClr val="dk1"/>
              </a:solidFill>
              <a:latin typeface="Times New Roman"/>
              <a:ea typeface="Times New Roman"/>
              <a:cs typeface="Times New Roman"/>
              <a:sym typeface="Times New Roman"/>
            </a:endParaRPr>
          </a:p>
          <a:p>
            <a:pPr indent="-914400" lvl="0" marL="914400" rtl="0" algn="l">
              <a:spcBef>
                <a:spcPts val="6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914400" lvl="0" marL="914400" rtl="0" algn="l">
              <a:spcBef>
                <a:spcPts val="6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    6.</a:t>
            </a: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The Editor configuration buttons,</a:t>
            </a:r>
            <a:endParaRPr sz="1600">
              <a:solidFill>
                <a:schemeClr val="dk1"/>
              </a:solidFill>
              <a:latin typeface="Times New Roman"/>
              <a:ea typeface="Times New Roman"/>
              <a:cs typeface="Times New Roman"/>
              <a:sym typeface="Times New Roman"/>
            </a:endParaRPr>
          </a:p>
          <a:p>
            <a:pPr indent="-101600" lvl="0" marL="389255" rtl="0" algn="l">
              <a:spcBef>
                <a:spcPts val="60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Standard Editor</a:t>
            </a:r>
            <a:r>
              <a:rPr lang="en-US" sz="1600">
                <a:solidFill>
                  <a:schemeClr val="dk1"/>
                </a:solidFill>
                <a:latin typeface="Times New Roman"/>
                <a:ea typeface="Times New Roman"/>
                <a:cs typeface="Times New Roman"/>
                <a:sym typeface="Times New Roman"/>
              </a:rPr>
              <a:t>  - shows the primary code editor window</a:t>
            </a:r>
            <a:endParaRPr sz="1600">
              <a:solidFill>
                <a:schemeClr val="dk1"/>
              </a:solidFill>
              <a:latin typeface="Times New Roman"/>
              <a:ea typeface="Times New Roman"/>
              <a:cs typeface="Times New Roman"/>
              <a:sym typeface="Times New Roman"/>
            </a:endParaRPr>
          </a:p>
          <a:p>
            <a:pPr indent="-101600" lvl="0" marL="389255"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Assistant Editor </a:t>
            </a:r>
            <a:r>
              <a:rPr lang="en-US" sz="1600">
                <a:solidFill>
                  <a:schemeClr val="dk1"/>
                </a:solidFill>
                <a:latin typeface="Times New Roman"/>
                <a:ea typeface="Times New Roman"/>
                <a:cs typeface="Times New Roman"/>
                <a:sym typeface="Times New Roman"/>
              </a:rPr>
              <a:t>- shows a secondary code editor window alongside the primary window (this gets crowded without a larger screen),</a:t>
            </a:r>
            <a:endParaRPr sz="1600">
              <a:solidFill>
                <a:schemeClr val="dk1"/>
              </a:solidFill>
              <a:latin typeface="Times New Roman"/>
              <a:ea typeface="Times New Roman"/>
              <a:cs typeface="Times New Roman"/>
              <a:sym typeface="Times New Roman"/>
            </a:endParaRPr>
          </a:p>
          <a:p>
            <a:pPr indent="-101600" lvl="0" marL="389255" rtl="0" algn="l">
              <a:spcBef>
                <a:spcPts val="0"/>
              </a:spcBef>
              <a:spcAft>
                <a:spcPts val="0"/>
              </a:spcAft>
              <a:buClr>
                <a:schemeClr val="dk1"/>
              </a:buClr>
              <a:buSzPts val="1600"/>
              <a:buFont typeface="Noto Sans Symbols"/>
              <a:buChar char="●"/>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Version Editor</a:t>
            </a:r>
            <a:r>
              <a:rPr lang="en-US" sz="1600">
                <a:solidFill>
                  <a:schemeClr val="dk1"/>
                </a:solidFill>
                <a:latin typeface="Times New Roman"/>
                <a:ea typeface="Times New Roman"/>
                <a:cs typeface="Times New Roman"/>
                <a:sym typeface="Times New Roman"/>
              </a:rPr>
              <a:t> - shows the Xcode's built-in version control UI, since we utilise git and GitHub for version control, you will not use for the labs,</a:t>
            </a:r>
            <a:endParaRPr sz="1600">
              <a:latin typeface="Times New Roman"/>
              <a:ea typeface="Times New Roman"/>
              <a:cs typeface="Times New Roman"/>
              <a:sym typeface="Times New Roman"/>
            </a:endParaRPr>
          </a:p>
        </p:txBody>
      </p:sp>
      <p:sp>
        <p:nvSpPr>
          <p:cNvPr id="407" name="Google Shape;407;p6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8"/>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13" name="Google Shape;413;p68"/>
          <p:cNvSpPr txBox="1"/>
          <p:nvPr/>
        </p:nvSpPr>
        <p:spPr>
          <a:xfrm>
            <a:off x="721883" y="291118"/>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sp>
        <p:nvSpPr>
          <p:cNvPr id="414" name="Google Shape;414;p68"/>
          <p:cNvSpPr txBox="1"/>
          <p:nvPr/>
        </p:nvSpPr>
        <p:spPr>
          <a:xfrm>
            <a:off x="567300" y="1268150"/>
            <a:ext cx="11057400" cy="5394900"/>
          </a:xfrm>
          <a:prstGeom prst="rect">
            <a:avLst/>
          </a:prstGeom>
          <a:noFill/>
          <a:ln>
            <a:noFill/>
          </a:ln>
        </p:spPr>
        <p:txBody>
          <a:bodyPr anchorCtr="0" anchor="t" bIns="45700" lIns="45700" spcFirstLastPara="1" rIns="45700" wrap="square" tIns="45700">
            <a:noAutofit/>
          </a:bodyPr>
          <a:lstStyle/>
          <a:p>
            <a:pPr indent="-914400" lvl="0" marL="914400" rtl="0" algn="just">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2. Navigator Area</a:t>
            </a:r>
            <a:endParaRPr b="1" sz="2000">
              <a:solidFill>
                <a:schemeClr val="dk1"/>
              </a:solidFill>
              <a:latin typeface="Times New Roman"/>
              <a:ea typeface="Times New Roman"/>
              <a:cs typeface="Times New Roman"/>
              <a:sym typeface="Times New Roman"/>
            </a:endParaRPr>
          </a:p>
          <a:p>
            <a:pPr indent="-914400" lvl="0" marL="914400" rtl="0" algn="just">
              <a:spcBef>
                <a:spcPts val="6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355600" lvl="0" marL="457200" rtl="0" algn="just">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appropriately-named Navigator area is actually a stack of eight different navigators which help you get around your project based on different elements. </a:t>
            </a:r>
            <a:endParaRPr sz="2000">
              <a:solidFill>
                <a:schemeClr val="dk1"/>
              </a:solidFill>
              <a:latin typeface="Times New Roman"/>
              <a:ea typeface="Times New Roman"/>
              <a:cs typeface="Times New Roman"/>
              <a:sym typeface="Times New Roman"/>
            </a:endParaRPr>
          </a:p>
          <a:p>
            <a:pPr indent="0" lvl="0" marL="457200" rtl="0" algn="just">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You'll likely spend the most time with the Project Navigator which is the default drop-down file list.</a:t>
            </a:r>
            <a:endParaRPr sz="2000">
              <a:solidFill>
                <a:schemeClr val="dk1"/>
              </a:solidFill>
              <a:latin typeface="Times New Roman"/>
              <a:ea typeface="Times New Roman"/>
              <a:cs typeface="Times New Roman"/>
              <a:sym typeface="Times New Roman"/>
            </a:endParaRPr>
          </a:p>
          <a:p>
            <a:pPr indent="0" lvl="0" marL="0" rtl="0" algn="just">
              <a:spcBef>
                <a:spcPts val="600"/>
              </a:spcBef>
              <a:spcAft>
                <a:spcPts val="600"/>
              </a:spcAft>
              <a:buNone/>
            </a:pPr>
            <a:r>
              <a:t/>
            </a:r>
            <a:endParaRPr sz="2000">
              <a:solidFill>
                <a:schemeClr val="dk1"/>
              </a:solidFill>
              <a:latin typeface="Times New Roman"/>
              <a:ea typeface="Times New Roman"/>
              <a:cs typeface="Times New Roman"/>
              <a:sym typeface="Times New Roman"/>
            </a:endParaRPr>
          </a:p>
        </p:txBody>
      </p:sp>
      <p:sp>
        <p:nvSpPr>
          <p:cNvPr id="415" name="Google Shape;415;p6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21" name="Google Shape;421;p69"/>
          <p:cNvSpPr txBox="1"/>
          <p:nvPr/>
        </p:nvSpPr>
        <p:spPr>
          <a:xfrm>
            <a:off x="252754" y="4414392"/>
            <a:ext cx="1338763" cy="340183"/>
          </a:xfrm>
          <a:prstGeom prst="rect">
            <a:avLst/>
          </a:prstGeom>
          <a:noFill/>
          <a:ln>
            <a:noFill/>
          </a:ln>
        </p:spPr>
        <p:txBody>
          <a:bodyPr anchorCtr="0" anchor="t" bIns="45700" lIns="45700" spcFirstLastPara="1" rIns="45700" wrap="square" tIns="45700">
            <a:noAutofit/>
          </a:bodyPr>
          <a:lstStyle/>
          <a:p>
            <a:pPr indent="1177200" lvl="7" marL="0" marR="0" rtl="0" algn="l">
              <a:lnSpc>
                <a:spcPct val="15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a:t>
            </a:r>
            <a:endParaRPr/>
          </a:p>
        </p:txBody>
      </p:sp>
      <p:sp>
        <p:nvSpPr>
          <p:cNvPr id="422" name="Google Shape;422;p69"/>
          <p:cNvSpPr txBox="1"/>
          <p:nvPr/>
        </p:nvSpPr>
        <p:spPr>
          <a:xfrm>
            <a:off x="721883" y="291118"/>
            <a:ext cx="4909186" cy="4597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t/>
            </a:r>
            <a:endParaRPr/>
          </a:p>
        </p:txBody>
      </p:sp>
      <p:pic>
        <p:nvPicPr>
          <p:cNvPr id="423" name="Google Shape;423;p69"/>
          <p:cNvPicPr preferRelativeResize="0"/>
          <p:nvPr/>
        </p:nvPicPr>
        <p:blipFill>
          <a:blip r:embed="rId3">
            <a:alphaModFix/>
          </a:blip>
          <a:stretch>
            <a:fillRect/>
          </a:stretch>
        </p:blipFill>
        <p:spPr>
          <a:xfrm>
            <a:off x="3286463" y="1071775"/>
            <a:ext cx="5619050" cy="5591300"/>
          </a:xfrm>
          <a:prstGeom prst="rect">
            <a:avLst/>
          </a:prstGeom>
          <a:noFill/>
          <a:ln>
            <a:noFill/>
          </a:ln>
        </p:spPr>
      </p:pic>
      <p:sp>
        <p:nvSpPr>
          <p:cNvPr id="424" name="Google Shape;424;p6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838200" y="1144634"/>
            <a:ext cx="10515600" cy="6399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US" sz="3500">
                <a:latin typeface="Times New Roman"/>
                <a:ea typeface="Times New Roman"/>
                <a:cs typeface="Times New Roman"/>
                <a:sym typeface="Times New Roman"/>
              </a:rPr>
              <a:t>Classes, Structures And Inhe</a:t>
            </a:r>
            <a:r>
              <a:rPr b="1" lang="en-US" sz="3500">
                <a:latin typeface="Times New Roman"/>
                <a:ea typeface="Times New Roman"/>
                <a:cs typeface="Times New Roman"/>
                <a:sym typeface="Times New Roman"/>
              </a:rPr>
              <a:t>ritance</a:t>
            </a:r>
            <a:endParaRPr b="1" sz="3500">
              <a:latin typeface="Times New Roman"/>
              <a:ea typeface="Times New Roman"/>
              <a:cs typeface="Times New Roman"/>
              <a:sym typeface="Times New Roman"/>
            </a:endParaRPr>
          </a:p>
        </p:txBody>
      </p:sp>
      <p:sp>
        <p:nvSpPr>
          <p:cNvPr id="89" name="Google Shape;89;p16"/>
          <p:cNvSpPr txBox="1"/>
          <p:nvPr>
            <p:ph idx="1" type="body"/>
          </p:nvPr>
        </p:nvSpPr>
        <p:spPr>
          <a:xfrm>
            <a:off x="838200" y="1784525"/>
            <a:ext cx="10515600" cy="47196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What are classes and structures?</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In Swift, classes and structures are very similar. If we really want to master Swift, it is very important to not only understand what makes classes and structures so similar, but to also understand what sets them apart, because they are the building blocks of our applications.</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Apple describes them as follows:</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Classes and structures are general-purpose, flexible constructs that become the building blocks of your program's code. You define properties and methods to add functionality to your classes and structures by using the already familiar syntax of constants, variables, and functions.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Let's begin by taking a quick look at some of the similarities between classes and structures.</a:t>
            </a:r>
            <a:endParaRPr sz="2000">
              <a:latin typeface="Times New Roman"/>
              <a:ea typeface="Times New Roman"/>
              <a:cs typeface="Times New Roman"/>
              <a:sym typeface="Times New Roman"/>
            </a:endParaRPr>
          </a:p>
        </p:txBody>
      </p:sp>
      <p:sp>
        <p:nvSpPr>
          <p:cNvPr id="90" name="Google Shape;90;p1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aphicFrame>
        <p:nvGraphicFramePr>
          <p:cNvPr id="429" name="Google Shape;429;p70"/>
          <p:cNvGraphicFramePr/>
          <p:nvPr/>
        </p:nvGraphicFramePr>
        <p:xfrm>
          <a:off x="4767642" y="1524458"/>
          <a:ext cx="3000000" cy="3000000"/>
        </p:xfrm>
        <a:graphic>
          <a:graphicData uri="http://schemas.openxmlformats.org/drawingml/2006/table">
            <a:tbl>
              <a:tblPr bandCol="1" bandRow="1">
                <a:noFill/>
                <a:tableStyleId>{C2A9BB16-930E-4C0B-BCF1-0E77AAB9E027}</a:tableStyleId>
              </a:tblPr>
              <a:tblGrid>
                <a:gridCol w="1164150"/>
                <a:gridCol w="1758225"/>
                <a:gridCol w="4231975"/>
              </a:tblGrid>
              <a:tr h="249750">
                <a:tc>
                  <a:txBody>
                    <a:bodyPr/>
                    <a:lstStyle/>
                    <a:p>
                      <a:pPr indent="0" lvl="0" marL="0" rtl="0" algn="ctr">
                        <a:spcBef>
                          <a:spcPts val="0"/>
                        </a:spcBef>
                        <a:spcAft>
                          <a:spcPts val="0"/>
                        </a:spcAft>
                        <a:buNone/>
                      </a:pPr>
                      <a:r>
                        <a:rPr b="1" lang="en-US" sz="1100">
                          <a:latin typeface="Times New Roman"/>
                          <a:ea typeface="Times New Roman"/>
                          <a:cs typeface="Times New Roman"/>
                          <a:sym typeface="Times New Roman"/>
                        </a:rPr>
                        <a:t>Icon</a:t>
                      </a:r>
                      <a:endParaRPr b="1"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b="1" lang="en-US" sz="1100">
                          <a:latin typeface="Times New Roman"/>
                          <a:ea typeface="Times New Roman"/>
                          <a:cs typeface="Times New Roman"/>
                          <a:sym typeface="Times New Roman"/>
                        </a:rPr>
                        <a:t>Navigator Pane</a:t>
                      </a:r>
                      <a:endParaRPr b="1"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b="1" lang="en-US" sz="1100">
                          <a:latin typeface="Times New Roman"/>
                          <a:ea typeface="Times New Roman"/>
                          <a:cs typeface="Times New Roman"/>
                          <a:sym typeface="Times New Roman"/>
                        </a:rPr>
                        <a:t>Description</a:t>
                      </a:r>
                      <a:endParaRPr b="1" sz="1200">
                        <a:latin typeface="Times New Roman"/>
                        <a:ea typeface="Times New Roman"/>
                        <a:cs typeface="Times New Roman"/>
                        <a:sym typeface="Times New Roman"/>
                      </a:endParaRPr>
                    </a:p>
                  </a:txBody>
                  <a:tcPr marT="17775" marB="17775" marR="17775" marL="17775" anchor="ctr"/>
                </a:tc>
              </a:tr>
              <a:tr h="6635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Project</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Add, delete, group, and otherwise manage files in your project, or choose a file to view or edit its contents in the editor area.</a:t>
                      </a:r>
                      <a:endParaRPr sz="1200">
                        <a:latin typeface="Times New Roman"/>
                        <a:ea typeface="Times New Roman"/>
                        <a:cs typeface="Times New Roman"/>
                        <a:sym typeface="Times New Roman"/>
                      </a:endParaRPr>
                    </a:p>
                  </a:txBody>
                  <a:tcPr marT="17775" marB="17775" marR="17775" marL="17775" anchor="ctr"/>
                </a:tc>
              </a:tr>
              <a:tr h="10772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Symbol</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Browse the symbols in your project as a list or hierarchy. Buttons on the left of the filter bar let you limit the shown symbols to a combination of only classes and protocols, only symbols in your project, or only containers.</a:t>
                      </a:r>
                      <a:endParaRPr sz="1200">
                        <a:latin typeface="Times New Roman"/>
                        <a:ea typeface="Times New Roman"/>
                        <a:cs typeface="Times New Roman"/>
                        <a:sym typeface="Times New Roman"/>
                      </a:endParaRPr>
                    </a:p>
                  </a:txBody>
                  <a:tcPr marT="17775" marB="17775" marR="17775" marL="17775" anchor="ctr"/>
                </a:tc>
              </a:tr>
              <a:tr h="456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Find</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Use search options and filters to quickly find any string within your project.</a:t>
                      </a:r>
                      <a:endParaRPr sz="1200">
                        <a:latin typeface="Times New Roman"/>
                        <a:ea typeface="Times New Roman"/>
                        <a:cs typeface="Times New Roman"/>
                        <a:sym typeface="Times New Roman"/>
                      </a:endParaRPr>
                    </a:p>
                  </a:txBody>
                  <a:tcPr marT="17775" marB="17775" marR="17775" marL="17775" anchor="ctr"/>
                </a:tc>
              </a:tr>
              <a:tr h="6635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Issue</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View issues such as diagnostics, warnings, and errors found when opening, analysing, and building your project.</a:t>
                      </a:r>
                      <a:endParaRPr sz="1200">
                        <a:latin typeface="Times New Roman"/>
                        <a:ea typeface="Times New Roman"/>
                        <a:cs typeface="Times New Roman"/>
                        <a:sym typeface="Times New Roman"/>
                      </a:endParaRPr>
                    </a:p>
                  </a:txBody>
                  <a:tcPr marT="17775" marB="17775" marR="17775" marL="17775" anchor="ctr"/>
                </a:tc>
              </a:tr>
              <a:tr h="26125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Test</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Create, manage, run, and review unit tests.</a:t>
                      </a:r>
                      <a:endParaRPr sz="1200">
                        <a:latin typeface="Times New Roman"/>
                        <a:ea typeface="Times New Roman"/>
                        <a:cs typeface="Times New Roman"/>
                        <a:sym typeface="Times New Roman"/>
                      </a:endParaRPr>
                    </a:p>
                  </a:txBody>
                  <a:tcPr marT="17775" marB="17775" marR="17775" marL="17775" anchor="ctr"/>
                </a:tc>
              </a:tr>
              <a:tr h="6635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Debug</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Examine the running threads and associated stack information at a specified point or time during program execution.</a:t>
                      </a:r>
                      <a:endParaRPr sz="1200">
                        <a:latin typeface="Times New Roman"/>
                        <a:ea typeface="Times New Roman"/>
                        <a:cs typeface="Times New Roman"/>
                        <a:sym typeface="Times New Roman"/>
                      </a:endParaRPr>
                    </a:p>
                  </a:txBody>
                  <a:tcPr marT="17775" marB="17775" marR="17775" marL="17775" anchor="ctr"/>
                </a:tc>
              </a:tr>
              <a:tr h="456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Breakpoint</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Fine-tune breakpoints by specifying characteristics such as triggering conditions.</a:t>
                      </a:r>
                      <a:endParaRPr sz="1200">
                        <a:latin typeface="Times New Roman"/>
                        <a:ea typeface="Times New Roman"/>
                        <a:cs typeface="Times New Roman"/>
                        <a:sym typeface="Times New Roman"/>
                      </a:endParaRPr>
                    </a:p>
                  </a:txBody>
                  <a:tcPr marT="17775" marB="17775" marR="17775" marL="17775" anchor="ctr"/>
                </a:tc>
              </a:tr>
              <a:tr h="4566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ctr">
                        <a:spcBef>
                          <a:spcPts val="0"/>
                        </a:spcBef>
                        <a:spcAft>
                          <a:spcPts val="0"/>
                        </a:spcAft>
                        <a:buNone/>
                      </a:pPr>
                      <a:r>
                        <a:rPr lang="en-US" sz="1100">
                          <a:latin typeface="Times New Roman"/>
                          <a:ea typeface="Times New Roman"/>
                          <a:cs typeface="Times New Roman"/>
                          <a:sym typeface="Times New Roman"/>
                        </a:rPr>
                        <a:t>Report</a:t>
                      </a:r>
                      <a:endParaRPr sz="1100">
                        <a:latin typeface="Times New Roman"/>
                        <a:ea typeface="Times New Roman"/>
                        <a:cs typeface="Times New Roman"/>
                        <a:sym typeface="Times New Roman"/>
                      </a:endParaRPr>
                    </a:p>
                  </a:txBody>
                  <a:tcPr marT="17775" marB="17775" marR="17775" marL="17775" anchor="ctr"/>
                </a:tc>
                <a:tc>
                  <a:txBody>
                    <a:bodyPr/>
                    <a:lstStyle/>
                    <a:p>
                      <a:pPr indent="0" lvl="0" marL="0" rtl="0" algn="l">
                        <a:spcBef>
                          <a:spcPts val="0"/>
                        </a:spcBef>
                        <a:spcAft>
                          <a:spcPts val="0"/>
                        </a:spcAft>
                        <a:buNone/>
                      </a:pPr>
                      <a:r>
                        <a:rPr lang="en-US" sz="1100">
                          <a:latin typeface="Times New Roman"/>
                          <a:ea typeface="Times New Roman"/>
                          <a:cs typeface="Times New Roman"/>
                          <a:sym typeface="Times New Roman"/>
                        </a:rPr>
                        <a:t>View the history of your build, run, debug, continuous integration, and source control tasks.</a:t>
                      </a:r>
                      <a:endParaRPr sz="1200">
                        <a:latin typeface="Times New Roman"/>
                        <a:ea typeface="Times New Roman"/>
                        <a:cs typeface="Times New Roman"/>
                        <a:sym typeface="Times New Roman"/>
                      </a:endParaRPr>
                    </a:p>
                  </a:txBody>
                  <a:tcPr marT="17775" marB="17775" marR="17775" marL="17775" anchor="ctr"/>
                </a:tc>
              </a:tr>
            </a:tbl>
          </a:graphicData>
        </a:graphic>
      </p:graphicFrame>
      <p:sp>
        <p:nvSpPr>
          <p:cNvPr id="430" name="Google Shape;430;p7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431" name="Google Shape;431;p70"/>
          <p:cNvPicPr preferRelativeResize="0"/>
          <p:nvPr/>
        </p:nvPicPr>
        <p:blipFill>
          <a:blip r:embed="rId3">
            <a:alphaModFix/>
          </a:blip>
          <a:stretch>
            <a:fillRect/>
          </a:stretch>
        </p:blipFill>
        <p:spPr>
          <a:xfrm>
            <a:off x="248931" y="3514925"/>
            <a:ext cx="5682875" cy="7702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1"/>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437" name="Google Shape;437;p71"/>
          <p:cNvSpPr txBox="1"/>
          <p:nvPr/>
        </p:nvSpPr>
        <p:spPr>
          <a:xfrm>
            <a:off x="252754" y="4414392"/>
            <a:ext cx="1338763" cy="340183"/>
          </a:xfrm>
          <a:prstGeom prst="rect">
            <a:avLst/>
          </a:prstGeom>
          <a:noFill/>
          <a:ln>
            <a:noFill/>
          </a:ln>
        </p:spPr>
        <p:txBody>
          <a:bodyPr anchorCtr="0" anchor="t" bIns="45700" lIns="45700" spcFirstLastPara="1" rIns="45700" wrap="square" tIns="45700">
            <a:noAutofit/>
          </a:bodyPr>
          <a:lstStyle/>
          <a:p>
            <a:pPr indent="1177200" lvl="7" marL="0" marR="0" rtl="0" algn="l">
              <a:lnSpc>
                <a:spcPct val="15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 </a:t>
            </a:r>
            <a:endParaRPr/>
          </a:p>
        </p:txBody>
      </p:sp>
      <p:sp>
        <p:nvSpPr>
          <p:cNvPr id="438" name="Google Shape;438;p71"/>
          <p:cNvSpPr txBox="1"/>
          <p:nvPr/>
        </p:nvSpPr>
        <p:spPr>
          <a:xfrm>
            <a:off x="909300" y="1375550"/>
            <a:ext cx="10373400" cy="5039100"/>
          </a:xfrm>
          <a:prstGeom prst="rect">
            <a:avLst/>
          </a:prstGeom>
          <a:noFill/>
          <a:ln>
            <a:noFill/>
          </a:ln>
        </p:spPr>
        <p:txBody>
          <a:bodyPr anchorCtr="0" anchor="t" bIns="91425" lIns="91425" spcFirstLastPara="1" rIns="91425" wrap="square" tIns="91425">
            <a:noAutofit/>
          </a:bodyPr>
          <a:lstStyle/>
          <a:p>
            <a:pPr indent="-914400" lvl="0" marL="914400" rtl="0" algn="l">
              <a:spcBef>
                <a:spcPts val="0"/>
              </a:spcBef>
              <a:spcAft>
                <a:spcPts val="0"/>
              </a:spcAft>
              <a:buNone/>
            </a:pPr>
            <a:r>
              <a:rPr b="1" lang="en-US" sz="2000">
                <a:solidFill>
                  <a:schemeClr val="dk1"/>
                </a:solidFill>
                <a:latin typeface="Times New Roman"/>
                <a:ea typeface="Times New Roman"/>
                <a:cs typeface="Times New Roman"/>
                <a:sym typeface="Times New Roman"/>
              </a:rPr>
              <a:t>3. Editor Area</a:t>
            </a:r>
            <a:endParaRPr b="1" sz="2000">
              <a:solidFill>
                <a:schemeClr val="dk1"/>
              </a:solidFill>
              <a:latin typeface="Times New Roman"/>
              <a:ea typeface="Times New Roman"/>
              <a:cs typeface="Times New Roman"/>
              <a:sym typeface="Times New Roman"/>
            </a:endParaRPr>
          </a:p>
          <a:p>
            <a:pPr indent="-914400" lvl="0" marL="914400" rtl="0" algn="l">
              <a:spcBef>
                <a:spcPts val="60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just">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This</a:t>
            </a:r>
            <a:r>
              <a:rPr lang="en-US" sz="2000">
                <a:solidFill>
                  <a:schemeClr val="dk1"/>
                </a:solidFill>
                <a:latin typeface="Times New Roman"/>
                <a:ea typeface="Times New Roman"/>
                <a:cs typeface="Times New Roman"/>
                <a:sym typeface="Times New Roman"/>
              </a:rPr>
              <a:t> is the window which contains Xcode's text editor for writing code.</a:t>
            </a:r>
            <a:endParaRPr sz="2000">
              <a:solidFill>
                <a:schemeClr val="dk1"/>
              </a:solidFill>
              <a:latin typeface="Times New Roman"/>
              <a:ea typeface="Times New Roman"/>
              <a:cs typeface="Times New Roman"/>
              <a:sym typeface="Times New Roman"/>
            </a:endParaRPr>
          </a:p>
          <a:p>
            <a:pPr indent="0" lvl="0" marL="0" rtl="0" algn="just">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font colouring is b</a:t>
            </a:r>
            <a:r>
              <a:rPr lang="en-US" sz="2000">
                <a:solidFill>
                  <a:schemeClr val="dk1"/>
                </a:solidFill>
                <a:latin typeface="Times New Roman"/>
                <a:ea typeface="Times New Roman"/>
                <a:cs typeface="Times New Roman"/>
                <a:sym typeface="Times New Roman"/>
              </a:rPr>
              <a:t>ased </a:t>
            </a:r>
            <a:r>
              <a:rPr lang="en-US" sz="2000">
                <a:solidFill>
                  <a:schemeClr val="dk1"/>
                </a:solidFill>
                <a:latin typeface="Times New Roman"/>
                <a:ea typeface="Times New Roman"/>
                <a:cs typeface="Times New Roman"/>
                <a:sym typeface="Times New Roman"/>
              </a:rPr>
              <a:t>upon the syntax of the currently relevant programmi language.</a:t>
            </a:r>
            <a:endParaRPr sz="2000">
              <a:solidFill>
                <a:schemeClr val="dk1"/>
              </a:solidFill>
              <a:latin typeface="Times New Roman"/>
              <a:ea typeface="Times New Roman"/>
              <a:cs typeface="Times New Roman"/>
              <a:sym typeface="Times New Roman"/>
            </a:endParaRPr>
          </a:p>
          <a:p>
            <a:pPr indent="0" lvl="0" marL="457200" rtl="0" algn="just">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You can customise these colours and the font type &amp; size of your text in Xcode's preferences under the "Fonts &amp; Colours" tab.</a:t>
            </a:r>
            <a:endParaRPr sz="2000">
              <a:solidFill>
                <a:schemeClr val="dk1"/>
              </a:solidFill>
              <a:latin typeface="Times New Roman"/>
              <a:ea typeface="Times New Roman"/>
              <a:cs typeface="Times New Roman"/>
              <a:sym typeface="Times New Roman"/>
            </a:endParaRPr>
          </a:p>
          <a:p>
            <a:pPr indent="0" lvl="0" marL="457200" rtl="0" algn="just">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just">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Top Tip: You can also create a presentation preset for easily switching to larger display fonts without affecting your personal font customisations.</a:t>
            </a:r>
            <a:endParaRPr b="1" sz="2000">
              <a:solidFill>
                <a:schemeClr val="dk1"/>
              </a:solidFill>
              <a:latin typeface="Times New Roman"/>
              <a:ea typeface="Times New Roman"/>
              <a:cs typeface="Times New Roman"/>
              <a:sym typeface="Times New Roman"/>
            </a:endParaRPr>
          </a:p>
        </p:txBody>
      </p:sp>
      <p:sp>
        <p:nvSpPr>
          <p:cNvPr id="439" name="Google Shape;439;p7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
        <p:nvSpPr>
          <p:cNvPr id="445" name="Google Shape;445;p72"/>
          <p:cNvSpPr txBox="1"/>
          <p:nvPr/>
        </p:nvSpPr>
        <p:spPr>
          <a:xfrm>
            <a:off x="746550" y="618174"/>
            <a:ext cx="10698900" cy="1574100"/>
          </a:xfrm>
          <a:prstGeom prst="rect">
            <a:avLst/>
          </a:prstGeom>
          <a:noFill/>
          <a:ln>
            <a:noFill/>
          </a:ln>
        </p:spPr>
        <p:txBody>
          <a:bodyPr anchorCtr="0" anchor="t" bIns="91425" lIns="91425" spcFirstLastPara="1" rIns="91425" wrap="square" tIns="91425">
            <a:noAutofit/>
          </a:bodyPr>
          <a:lstStyle/>
          <a:p>
            <a:pPr indent="0" lvl="0" marL="0" rtl="0" algn="just">
              <a:lnSpc>
                <a:spcPct val="125000"/>
              </a:lnSpc>
              <a:spcBef>
                <a:spcPts val="4040"/>
              </a:spcBef>
              <a:spcAft>
                <a:spcPts val="0"/>
              </a:spcAft>
              <a:buNone/>
            </a:pPr>
            <a:r>
              <a:rPr b="1" lang="en-US" sz="2000">
                <a:solidFill>
                  <a:schemeClr val="dk1"/>
                </a:solidFill>
                <a:latin typeface="Times New Roman"/>
                <a:ea typeface="Times New Roman"/>
                <a:cs typeface="Times New Roman"/>
                <a:sym typeface="Times New Roman"/>
              </a:rPr>
              <a:t>The Gutter</a:t>
            </a:r>
            <a:endParaRPr sz="20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The left-most column in the Code Editor which contains the line numbers is known as the Gutter. Blue arrow-tabs present in the gutter are "breakpoint indicators". Breakpoints are a part of the debugging process that we'll teach you about later.</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pic>
        <p:nvPicPr>
          <p:cNvPr id="446" name="Google Shape;446;p72"/>
          <p:cNvPicPr preferRelativeResize="0"/>
          <p:nvPr/>
        </p:nvPicPr>
        <p:blipFill>
          <a:blip r:embed="rId3">
            <a:alphaModFix/>
          </a:blip>
          <a:stretch>
            <a:fillRect/>
          </a:stretch>
        </p:blipFill>
        <p:spPr>
          <a:xfrm>
            <a:off x="2935325" y="2643025"/>
            <a:ext cx="6789925" cy="4214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3"/>
          <p:cNvSpPr txBox="1"/>
          <p:nvPr>
            <p:ph idx="1" type="body"/>
          </p:nvPr>
        </p:nvSpPr>
        <p:spPr>
          <a:xfrm>
            <a:off x="838200" y="1303250"/>
            <a:ext cx="10515600" cy="4873500"/>
          </a:xfrm>
          <a:prstGeom prst="rect">
            <a:avLst/>
          </a:prstGeom>
        </p:spPr>
        <p:txBody>
          <a:bodyPr anchorCtr="0" anchor="t" bIns="45700" lIns="45700" spcFirstLastPara="1" rIns="45700" wrap="square" tIns="45700">
            <a:noAutofit/>
          </a:bodyPr>
          <a:lstStyle/>
          <a:p>
            <a:pPr indent="-355600" lvl="0" marL="457200" rtl="0" algn="just">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vertical line between the line numbers and your code allows you to fold or unfold your code.</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b="1" lang="en-US" sz="2000">
                <a:solidFill>
                  <a:schemeClr val="dk1"/>
                </a:solidFill>
                <a:highlight>
                  <a:srgbClr val="FFFFFF"/>
                </a:highlight>
                <a:latin typeface="Times New Roman"/>
                <a:ea typeface="Times New Roman"/>
                <a:cs typeface="Times New Roman"/>
                <a:sym typeface="Times New Roman"/>
              </a:rPr>
              <a:t>Code folding</a:t>
            </a: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is an action that collapses a block or segment of code in the editor to make it easier to read.</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This feature won't be relevant to you until you get to the more advanced labs, but you should be aware of it in case you invoke it accidentally. </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Double-clicking on this folding bar will cause the selected block of code to collapse into a pair of curly braces containing an ellipsis </a:t>
            </a:r>
            <a:r>
              <a:rPr lang="en-US" sz="2000">
                <a:solidFill>
                  <a:schemeClr val="dk1"/>
                </a:solidFill>
                <a:highlight>
                  <a:srgbClr val="EFEFEF"/>
                </a:highlight>
                <a:latin typeface="Times New Roman"/>
                <a:ea typeface="Times New Roman"/>
                <a:cs typeface="Times New Roman"/>
                <a:sym typeface="Times New Roman"/>
              </a:rPr>
              <a:t>{ ... }</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Don't panic when you do this accidentally! Just click on the ellipsis and your code will expand back out.</a:t>
            </a:r>
            <a:endParaRPr sz="20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2000">
              <a:latin typeface="Times New Roman"/>
              <a:ea typeface="Times New Roman"/>
              <a:cs typeface="Times New Roman"/>
              <a:sym typeface="Times New Roman"/>
            </a:endParaRPr>
          </a:p>
        </p:txBody>
      </p:sp>
      <p:sp>
        <p:nvSpPr>
          <p:cNvPr id="452" name="Google Shape;452;p7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4"/>
          <p:cNvSpPr txBox="1"/>
          <p:nvPr>
            <p:ph idx="1" type="body"/>
          </p:nvPr>
        </p:nvSpPr>
        <p:spPr>
          <a:xfrm>
            <a:off x="838200" y="1339775"/>
            <a:ext cx="10515600" cy="51765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4. Utilities Area</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lang="en-US" sz="2000">
                <a:solidFill>
                  <a:schemeClr val="dk1"/>
                </a:solidFill>
                <a:latin typeface="Times New Roman"/>
                <a:ea typeface="Times New Roman"/>
                <a:cs typeface="Times New Roman"/>
                <a:sym typeface="Times New Roman"/>
              </a:rPr>
              <a:t>The Utilities Area really shines in Interface Builder which we're not introducing to you just yet. In the Code Editor, however, it displays only either the File Inspector or the Quick Help guide.</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None/>
            </a:pPr>
            <a:r>
              <a:rPr b="1" lang="en-US" sz="2000">
                <a:solidFill>
                  <a:schemeClr val="dk1"/>
                </a:solidFill>
                <a:latin typeface="Times New Roman"/>
                <a:ea typeface="Times New Roman"/>
                <a:cs typeface="Times New Roman"/>
                <a:sym typeface="Times New Roman"/>
              </a:rPr>
              <a:t>The File Inspector:</a:t>
            </a:r>
            <a:r>
              <a:rPr lang="en-US" sz="2000">
                <a:solidFill>
                  <a:schemeClr val="dk1"/>
                </a:solidFill>
                <a:latin typeface="Times New Roman"/>
                <a:ea typeface="Times New Roman"/>
                <a:cs typeface="Times New Roman"/>
                <a:sym typeface="Times New Roman"/>
              </a:rPr>
              <a:t> displays a set of information relevant to the current file such as directory path and target.</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The Quick Help:</a:t>
            </a:r>
            <a:r>
              <a:rPr lang="en-US" sz="2000">
                <a:solidFill>
                  <a:schemeClr val="dk1"/>
                </a:solidFill>
                <a:latin typeface="Times New Roman"/>
                <a:ea typeface="Times New Roman"/>
                <a:cs typeface="Times New Roman"/>
                <a:sym typeface="Times New Roman"/>
              </a:rPr>
              <a:t> guide is immensely helpful. It provides a summary description of the cursor-selected class and several relevant hot links, specifically the link to Apple's Reference Guide on that class. This is often quicker than a google search and works offline, being stored locally as part of Xcode. You can access this database directly in Xcode's status bar by selecting Help —&gt; Documentation and API Reference.</a:t>
            </a:r>
            <a:endParaRPr sz="2000">
              <a:solidFill>
                <a:schemeClr val="dk1"/>
              </a:solidFill>
              <a:latin typeface="Times New Roman"/>
              <a:ea typeface="Times New Roman"/>
              <a:cs typeface="Times New Roman"/>
              <a:sym typeface="Times New Roman"/>
            </a:endParaRPr>
          </a:p>
        </p:txBody>
      </p:sp>
      <p:sp>
        <p:nvSpPr>
          <p:cNvPr id="458" name="Google Shape;458;p7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5"/>
          <p:cNvSpPr txBox="1"/>
          <p:nvPr>
            <p:ph idx="1" type="body"/>
          </p:nvPr>
        </p:nvSpPr>
        <p:spPr>
          <a:xfrm>
            <a:off x="838200" y="1196275"/>
            <a:ext cx="10515600" cy="1264200"/>
          </a:xfrm>
          <a:prstGeom prst="rect">
            <a:avLst/>
          </a:prstGeom>
        </p:spPr>
        <p:txBody>
          <a:bodyPr anchorCtr="0" anchor="t" bIns="45700" lIns="45700" spcFirstLastPara="1" rIns="45700" wrap="square" tIns="45700">
            <a:noAutofit/>
          </a:bodyPr>
          <a:lstStyle/>
          <a:p>
            <a:pPr indent="-914400" lvl="0" marL="91440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5. Debug Area</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60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The debugger is usually tucked away while writing code, yet comes out to play almost every time the build is run. An automatic breakpoint will get triggered if your build succeeds but your program crashes. The information printed out can be a valuable source of insight toward finding the problem. In time, you'll learn how to interpret much of the information that gets dumped out by a crash.</a:t>
            </a:r>
            <a:endParaRPr sz="1500">
              <a:solidFill>
                <a:schemeClr val="dk1"/>
              </a:solidFill>
              <a:latin typeface="Times New Roman"/>
              <a:ea typeface="Times New Roman"/>
              <a:cs typeface="Times New Roman"/>
              <a:sym typeface="Times New Roman"/>
            </a:endParaRPr>
          </a:p>
        </p:txBody>
      </p:sp>
      <p:pic>
        <p:nvPicPr>
          <p:cNvPr id="464" name="Google Shape;464;p75"/>
          <p:cNvPicPr preferRelativeResize="0"/>
          <p:nvPr/>
        </p:nvPicPr>
        <p:blipFill>
          <a:blip r:embed="rId3">
            <a:alphaModFix/>
          </a:blip>
          <a:stretch>
            <a:fillRect/>
          </a:stretch>
        </p:blipFill>
        <p:spPr>
          <a:xfrm>
            <a:off x="2414950" y="2917100"/>
            <a:ext cx="7803925" cy="3645375"/>
          </a:xfrm>
          <a:prstGeom prst="rect">
            <a:avLst/>
          </a:prstGeom>
          <a:noFill/>
          <a:ln>
            <a:noFill/>
          </a:ln>
        </p:spPr>
      </p:pic>
      <p:sp>
        <p:nvSpPr>
          <p:cNvPr id="465" name="Google Shape;465;p7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idx="1" type="body"/>
          </p:nvPr>
        </p:nvSpPr>
        <p:spPr>
          <a:xfrm>
            <a:off x="838200" y="1282250"/>
            <a:ext cx="10515600" cy="5148600"/>
          </a:xfrm>
          <a:prstGeom prst="rect">
            <a:avLst/>
          </a:prstGeom>
        </p:spPr>
        <p:txBody>
          <a:bodyPr anchorCtr="0" anchor="t" bIns="45700" lIns="45700" spcFirstLastPara="1" rIns="45700" wrap="square" tIns="45700">
            <a:noAutofit/>
          </a:bodyPr>
          <a:lstStyle/>
          <a:p>
            <a:pPr indent="-355600" lvl="0" marL="457200" rtl="0" algn="just">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left window is the Variable Viewer which shows a drop-down list of all of your program's objects and instance variables held in memory at the current scope. We'll teach you how to review the information in this window.</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6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right window is the Console Output Viewer. This is where your </a:t>
            </a:r>
            <a:r>
              <a:rPr lang="en-US" sz="2000">
                <a:solidFill>
                  <a:schemeClr val="dk1"/>
                </a:solidFill>
                <a:highlight>
                  <a:srgbClr val="EFEFEF"/>
                </a:highlight>
                <a:latin typeface="Times New Roman"/>
                <a:ea typeface="Times New Roman"/>
                <a:cs typeface="Times New Roman"/>
                <a:sym typeface="Times New Roman"/>
              </a:rPr>
              <a:t>NSLog</a:t>
            </a:r>
            <a:r>
              <a:rPr lang="en-US" sz="2000">
                <a:solidFill>
                  <a:schemeClr val="dk1"/>
                </a:solidFill>
                <a:latin typeface="Times New Roman"/>
                <a:ea typeface="Times New Roman"/>
                <a:cs typeface="Times New Roman"/>
                <a:sym typeface="Times New Roman"/>
              </a:rPr>
              <a:t>s or Print will print out.</a:t>
            </a:r>
            <a:endParaRPr sz="20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101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We'll teach your more about how to use the debugger effectively in the next unit. For now, just understand the layout of the tools well enough to locate the Console Output viewer.</a:t>
            </a:r>
            <a:endParaRPr sz="2000">
              <a:solidFill>
                <a:schemeClr val="dk1"/>
              </a:solidFill>
              <a:latin typeface="Times New Roman"/>
              <a:ea typeface="Times New Roman"/>
              <a:cs typeface="Times New Roman"/>
              <a:sym typeface="Times New Roman"/>
            </a:endParaRPr>
          </a:p>
          <a:p>
            <a:pPr indent="0" lvl="0" marL="457200" rtl="0" algn="just">
              <a:lnSpc>
                <a:spcPct val="100000"/>
              </a:lnSpc>
              <a:spcBef>
                <a:spcPts val="101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just">
              <a:lnSpc>
                <a:spcPct val="100000"/>
              </a:lnSpc>
              <a:spcBef>
                <a:spcPts val="101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If you can only see the Variable Viewer (or vice-versa), the Console Output Viewer is likely hidden. There's a pair of show/hide buttons in the bottom right corner of the Debug area which governs these two viewers.</a:t>
            </a:r>
            <a:endParaRPr sz="2000">
              <a:solidFill>
                <a:schemeClr val="dk1"/>
              </a:solidFill>
              <a:latin typeface="Times New Roman"/>
              <a:ea typeface="Times New Roman"/>
              <a:cs typeface="Times New Roman"/>
              <a:sym typeface="Times New Roman"/>
            </a:endParaRPr>
          </a:p>
        </p:txBody>
      </p:sp>
      <p:sp>
        <p:nvSpPr>
          <p:cNvPr id="471" name="Google Shape;471;p7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838200" y="864775"/>
            <a:ext cx="10515600" cy="826200"/>
          </a:xfrm>
          <a:prstGeom prst="rect">
            <a:avLst/>
          </a:prstGeom>
        </p:spPr>
        <p:txBody>
          <a:bodyPr anchorCtr="0" anchor="ctr" bIns="45700" lIns="45700" spcFirstLastPara="1" rIns="45700" wrap="square" tIns="45700">
            <a:noAutofit/>
          </a:bodyPr>
          <a:lstStyle/>
          <a:p>
            <a:pPr indent="-914400" lvl="0" marL="914400" rtl="0" algn="ctr">
              <a:lnSpc>
                <a:spcPct val="100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iOS Developer Program</a:t>
            </a:r>
            <a:endParaRPr sz="3000">
              <a:latin typeface="Times New Roman"/>
              <a:ea typeface="Times New Roman"/>
              <a:cs typeface="Times New Roman"/>
              <a:sym typeface="Times New Roman"/>
            </a:endParaRPr>
          </a:p>
        </p:txBody>
      </p:sp>
      <p:sp>
        <p:nvSpPr>
          <p:cNvPr id="477" name="Google Shape;477;p77"/>
          <p:cNvSpPr txBox="1"/>
          <p:nvPr>
            <p:ph idx="1" type="body"/>
          </p:nvPr>
        </p:nvSpPr>
        <p:spPr>
          <a:xfrm>
            <a:off x="838200" y="1825625"/>
            <a:ext cx="10515600" cy="8262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60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First go to:</a:t>
            </a: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https://developer.apple.com/enroll</a:t>
            </a:r>
            <a:r>
              <a:rPr lang="en-US" sz="2000">
                <a:solidFill>
                  <a:schemeClr val="dk1"/>
                </a:solidFill>
                <a:latin typeface="Times New Roman"/>
                <a:ea typeface="Times New Roman"/>
                <a:cs typeface="Times New Roman"/>
                <a:sym typeface="Times New Roman"/>
              </a:rPr>
              <a:t> and click "Start your Enrolment'. Sign in using your Apple ID (or create an Apple ID if you do not have one yet).</a:t>
            </a:r>
            <a:endParaRPr sz="2000">
              <a:solidFill>
                <a:schemeClr val="dk1"/>
              </a:solidFill>
              <a:latin typeface="Times New Roman"/>
              <a:ea typeface="Times New Roman"/>
              <a:cs typeface="Times New Roman"/>
              <a:sym typeface="Times New Roman"/>
            </a:endParaRPr>
          </a:p>
        </p:txBody>
      </p:sp>
      <p:sp>
        <p:nvSpPr>
          <p:cNvPr id="478" name="Google Shape;478;p7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479" name="Google Shape;479;p77"/>
          <p:cNvPicPr preferRelativeResize="0"/>
          <p:nvPr/>
        </p:nvPicPr>
        <p:blipFill>
          <a:blip r:embed="rId4">
            <a:alphaModFix/>
          </a:blip>
          <a:stretch>
            <a:fillRect/>
          </a:stretch>
        </p:blipFill>
        <p:spPr>
          <a:xfrm>
            <a:off x="2749675" y="3060012"/>
            <a:ext cx="6692650" cy="30908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8"/>
          <p:cNvSpPr txBox="1"/>
          <p:nvPr>
            <p:ph idx="1" type="body"/>
          </p:nvPr>
        </p:nvSpPr>
        <p:spPr>
          <a:xfrm>
            <a:off x="838200" y="1207850"/>
            <a:ext cx="10515600" cy="6867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Go over the Apple Developer Agreement, check the box confirming that you have read it and click on 'Submit'.</a:t>
            </a:r>
            <a:endParaRPr sz="2000">
              <a:solidFill>
                <a:schemeClr val="dk1"/>
              </a:solidFill>
              <a:latin typeface="Times New Roman"/>
              <a:ea typeface="Times New Roman"/>
              <a:cs typeface="Times New Roman"/>
              <a:sym typeface="Times New Roman"/>
            </a:endParaRPr>
          </a:p>
        </p:txBody>
      </p:sp>
      <p:sp>
        <p:nvSpPr>
          <p:cNvPr id="485" name="Google Shape;485;p7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pic>
        <p:nvPicPr>
          <p:cNvPr id="486" name="Google Shape;486;p78"/>
          <p:cNvPicPr preferRelativeResize="0"/>
          <p:nvPr/>
        </p:nvPicPr>
        <p:blipFill>
          <a:blip r:embed="rId3">
            <a:alphaModFix/>
          </a:blip>
          <a:stretch>
            <a:fillRect/>
          </a:stretch>
        </p:blipFill>
        <p:spPr>
          <a:xfrm>
            <a:off x="1814950" y="2264975"/>
            <a:ext cx="8172500" cy="42512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9"/>
          <p:cNvSpPr txBox="1"/>
          <p:nvPr>
            <p:ph idx="1" type="body"/>
          </p:nvPr>
        </p:nvSpPr>
        <p:spPr>
          <a:xfrm>
            <a:off x="838200" y="1242350"/>
            <a:ext cx="10515600" cy="52983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1600">
                <a:solidFill>
                  <a:srgbClr val="333333"/>
                </a:solidFill>
                <a:latin typeface="Times New Roman"/>
                <a:ea typeface="Times New Roman"/>
                <a:cs typeface="Times New Roman"/>
                <a:sym typeface="Times New Roman"/>
              </a:rPr>
              <a:t>3. Confirm that all your information is correct (email, name, location), then choose an entity. Please read Apple's explanation of entities below before you make a choice.</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b="1" lang="en-US" sz="1600">
                <a:solidFill>
                  <a:srgbClr val="333333"/>
                </a:solidFill>
                <a:latin typeface="Times New Roman"/>
                <a:ea typeface="Times New Roman"/>
                <a:cs typeface="Times New Roman"/>
                <a:sym typeface="Times New Roman"/>
              </a:rPr>
              <a:t>Explanation from Apple:</a:t>
            </a:r>
            <a:endParaRPr b="1" sz="1600">
              <a:solidFill>
                <a:srgbClr val="333333"/>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br>
              <a:rPr lang="en-US" sz="1600">
                <a:solidFill>
                  <a:srgbClr val="333333"/>
                </a:solidFill>
                <a:latin typeface="Times New Roman"/>
                <a:ea typeface="Times New Roman"/>
                <a:cs typeface="Times New Roman"/>
                <a:sym typeface="Times New Roman"/>
              </a:rPr>
            </a:br>
            <a:r>
              <a:rPr lang="en-US" sz="1600">
                <a:solidFill>
                  <a:srgbClr val="333333"/>
                </a:solidFill>
                <a:latin typeface="Times New Roman"/>
                <a:ea typeface="Times New Roman"/>
                <a:cs typeface="Times New Roman"/>
                <a:sym typeface="Times New Roman"/>
              </a:rPr>
              <a:t>The Developer name listed on the App Store is based on the type of account selected from the options below. Apps published to Individual Developer Accounts will display the name listed on the iOS Developer Account. Apps published to Company/Organisation Developer Accounts will display the Company Name entered within the iOS Developer Account.</a:t>
            </a:r>
            <a:endParaRPr b="1" sz="1600">
              <a:solidFill>
                <a:srgbClr val="333333"/>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t/>
            </a:r>
            <a:endParaRPr b="1" sz="1600">
              <a:solidFill>
                <a:srgbClr val="333333"/>
              </a:solidFill>
              <a:latin typeface="Times New Roman"/>
              <a:ea typeface="Times New Roman"/>
              <a:cs typeface="Times New Roman"/>
              <a:sym typeface="Times New Roman"/>
            </a:endParaRPr>
          </a:p>
          <a:p>
            <a:pPr indent="0" lvl="0" marL="0" rtl="0" algn="l">
              <a:lnSpc>
                <a:spcPct val="100000"/>
              </a:lnSpc>
              <a:spcBef>
                <a:spcPts val="600"/>
              </a:spcBef>
              <a:spcAft>
                <a:spcPts val="0"/>
              </a:spcAft>
              <a:buClr>
                <a:schemeClr val="dk1"/>
              </a:buClr>
              <a:buSzPts val="1100"/>
              <a:buFont typeface="Arial"/>
              <a:buNone/>
            </a:pPr>
            <a:r>
              <a:rPr b="1" lang="en-US" sz="1600">
                <a:solidFill>
                  <a:srgbClr val="333333"/>
                </a:solidFill>
                <a:latin typeface="Times New Roman"/>
                <a:ea typeface="Times New Roman"/>
                <a:cs typeface="Times New Roman"/>
                <a:sym typeface="Times New Roman"/>
              </a:rPr>
              <a:t>Entities:</a:t>
            </a:r>
            <a:endParaRPr b="1" sz="1600">
              <a:solidFill>
                <a:srgbClr val="333333"/>
              </a:solidFill>
              <a:latin typeface="Times New Roman"/>
              <a:ea typeface="Times New Roman"/>
              <a:cs typeface="Times New Roman"/>
              <a:sym typeface="Times New Roman"/>
            </a:endParaRPr>
          </a:p>
          <a:p>
            <a:pPr indent="-101600" lvl="1" marL="160655" rtl="0" algn="l">
              <a:lnSpc>
                <a:spcPct val="100000"/>
              </a:lnSpc>
              <a:spcBef>
                <a:spcPts val="600"/>
              </a:spcBef>
              <a:spcAft>
                <a:spcPts val="0"/>
              </a:spcAft>
              <a:buClr>
                <a:srgbClr val="333333"/>
              </a:buClr>
              <a:buSzPts val="1600"/>
              <a:buFont typeface="Noto Sans Symbols"/>
              <a:buChar char="●"/>
            </a:pPr>
            <a:r>
              <a:rPr b="1" lang="en-US" sz="1600">
                <a:solidFill>
                  <a:srgbClr val="333333"/>
                </a:solidFill>
                <a:latin typeface="Times New Roman"/>
                <a:ea typeface="Times New Roman"/>
                <a:cs typeface="Times New Roman"/>
                <a:sym typeface="Times New Roman"/>
              </a:rPr>
              <a:t>Individual/Sole Proprietor/Single Person Business</a:t>
            </a:r>
            <a:r>
              <a:rPr lang="en-US" sz="1600">
                <a:solidFill>
                  <a:srgbClr val="333333"/>
                </a:solidFill>
                <a:latin typeface="Times New Roman"/>
                <a:ea typeface="Times New Roman"/>
                <a:cs typeface="Times New Roman"/>
                <a:sym typeface="Times New Roman"/>
              </a:rPr>
              <a:t>: Individuals or companies without an officially recognised business (company without a Dun and Bradstreet number). This account only allows for a single primary login to be created to the iOS Developer Account</a:t>
            </a:r>
            <a:endParaRPr b="1" sz="1600">
              <a:solidFill>
                <a:srgbClr val="333333"/>
              </a:solidFill>
              <a:latin typeface="Times New Roman"/>
              <a:ea typeface="Times New Roman"/>
              <a:cs typeface="Times New Roman"/>
              <a:sym typeface="Times New Roman"/>
            </a:endParaRPr>
          </a:p>
          <a:p>
            <a:pPr indent="-101600" lvl="1" marL="160655" rtl="0" algn="l">
              <a:lnSpc>
                <a:spcPct val="100000"/>
              </a:lnSpc>
              <a:spcBef>
                <a:spcPts val="0"/>
              </a:spcBef>
              <a:spcAft>
                <a:spcPts val="0"/>
              </a:spcAft>
              <a:buClr>
                <a:schemeClr val="dk1"/>
              </a:buClr>
              <a:buSzPts val="1600"/>
              <a:buFont typeface="Noto Sans Symbols"/>
              <a:buChar char="●"/>
            </a:pPr>
            <a:r>
              <a:rPr b="1" lang="en-US" sz="1600">
                <a:solidFill>
                  <a:srgbClr val="333333"/>
                </a:solidFill>
                <a:latin typeface="Times New Roman"/>
                <a:ea typeface="Times New Roman"/>
                <a:cs typeface="Times New Roman"/>
                <a:sym typeface="Times New Roman"/>
              </a:rPr>
              <a:t>Company/Organisation: </a:t>
            </a:r>
            <a:r>
              <a:rPr lang="en-US" sz="1600">
                <a:solidFill>
                  <a:srgbClr val="333333"/>
                </a:solidFill>
                <a:latin typeface="Times New Roman"/>
                <a:ea typeface="Times New Roman"/>
                <a:cs typeface="Times New Roman"/>
                <a:sym typeface="Times New Roman"/>
              </a:rPr>
              <a:t>Legally recognised Companies with a Dun and Bradstreet number can select this option. This will allow multiple user logins to be created and managed with varying permissions capabilities for each login. See </a:t>
            </a: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here</a:t>
            </a:r>
            <a:r>
              <a:rPr lang="en-US" sz="1600">
                <a:solidFill>
                  <a:srgbClr val="333333"/>
                </a:solidFill>
                <a:latin typeface="Times New Roman"/>
                <a:ea typeface="Times New Roman"/>
                <a:cs typeface="Times New Roman"/>
                <a:sym typeface="Times New Roman"/>
              </a:rPr>
              <a:t> to check if your company is a legal recognised company with a Dun and Bradstreet (DUNS) number.</a:t>
            </a:r>
            <a:endParaRPr sz="1600">
              <a:solidFill>
                <a:schemeClr val="dk1"/>
              </a:solidFill>
              <a:latin typeface="Times New Roman"/>
              <a:ea typeface="Times New Roman"/>
              <a:cs typeface="Times New Roman"/>
              <a:sym typeface="Times New Roman"/>
            </a:endParaRPr>
          </a:p>
        </p:txBody>
      </p:sp>
      <p:sp>
        <p:nvSpPr>
          <p:cNvPr id="492" name="Google Shape;492;p7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838200" y="1230150"/>
            <a:ext cx="10515600" cy="56280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Similarities between classes and structures</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In </a:t>
            </a:r>
            <a:r>
              <a:rPr lang="en-US" sz="2000">
                <a:latin typeface="Times New Roman"/>
                <a:ea typeface="Times New Roman"/>
                <a:cs typeface="Times New Roman"/>
                <a:sym typeface="Times New Roman"/>
              </a:rPr>
              <a:t>Swift</a:t>
            </a:r>
            <a:r>
              <a:rPr lang="en-US" sz="2000">
                <a:latin typeface="Times New Roman"/>
                <a:ea typeface="Times New Roman"/>
                <a:cs typeface="Times New Roman"/>
                <a:sym typeface="Times New Roman"/>
              </a:rPr>
              <a:t>, classes and structures are more similar than they are in other languages, such as Objective-C. The following is a list of some of the features that classes and structures share:</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Properties:</a:t>
            </a:r>
            <a:r>
              <a:rPr lang="en-US" sz="2000">
                <a:latin typeface="Times New Roman"/>
                <a:ea typeface="Times New Roman"/>
                <a:cs typeface="Times New Roman"/>
                <a:sym typeface="Times New Roman"/>
              </a:rPr>
              <a:t> These are used to store information in our classes and structures</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Methods:</a:t>
            </a:r>
            <a:r>
              <a:rPr lang="en-US" sz="2000">
                <a:latin typeface="Times New Roman"/>
                <a:ea typeface="Times New Roman"/>
                <a:cs typeface="Times New Roman"/>
                <a:sym typeface="Times New Roman"/>
              </a:rPr>
              <a:t> These provide functionality for our classes and structures</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Initializers:</a:t>
            </a:r>
            <a:r>
              <a:rPr lang="en-US" sz="2000">
                <a:latin typeface="Times New Roman"/>
                <a:ea typeface="Times New Roman"/>
                <a:cs typeface="Times New Roman"/>
                <a:sym typeface="Times New Roman"/>
              </a:rPr>
              <a:t> These are used when initializing instances of our classes and structures</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Subscripts:</a:t>
            </a:r>
            <a:r>
              <a:rPr lang="en-US" sz="2000">
                <a:latin typeface="Times New Roman"/>
                <a:ea typeface="Times New Roman"/>
                <a:cs typeface="Times New Roman"/>
                <a:sym typeface="Times New Roman"/>
              </a:rPr>
              <a:t> These provide access to values using the subscript syntax</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Extensions:</a:t>
            </a:r>
            <a:r>
              <a:rPr lang="en-US" sz="2000">
                <a:latin typeface="Times New Roman"/>
                <a:ea typeface="Times New Roman"/>
                <a:cs typeface="Times New Roman"/>
                <a:sym typeface="Times New Roman"/>
              </a:rPr>
              <a:t> These help extend both classes and structures</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Now, let's take a quick look at some of the differences between classes and structures</a:t>
            </a:r>
            <a:endParaRPr sz="2000">
              <a:latin typeface="Times New Roman"/>
              <a:ea typeface="Times New Roman"/>
              <a:cs typeface="Times New Roman"/>
              <a:sym typeface="Times New Roman"/>
            </a:endParaRPr>
          </a:p>
        </p:txBody>
      </p:sp>
      <p:sp>
        <p:nvSpPr>
          <p:cNvPr id="96" name="Google Shape;96;p1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80"/>
          <p:cNvPicPr preferRelativeResize="0"/>
          <p:nvPr/>
        </p:nvPicPr>
        <p:blipFill>
          <a:blip r:embed="rId3">
            <a:alphaModFix/>
          </a:blip>
          <a:stretch>
            <a:fillRect/>
          </a:stretch>
        </p:blipFill>
        <p:spPr>
          <a:xfrm>
            <a:off x="1770350" y="1310475"/>
            <a:ext cx="8651300" cy="5230100"/>
          </a:xfrm>
          <a:prstGeom prst="rect">
            <a:avLst/>
          </a:prstGeom>
          <a:noFill/>
          <a:ln>
            <a:noFill/>
          </a:ln>
        </p:spPr>
      </p:pic>
      <p:sp>
        <p:nvSpPr>
          <p:cNvPr id="498" name="Google Shape;498;p8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1"/>
          <p:cNvSpPr txBox="1"/>
          <p:nvPr>
            <p:ph idx="1" type="body"/>
          </p:nvPr>
        </p:nvSpPr>
        <p:spPr>
          <a:xfrm>
            <a:off x="838200" y="1217975"/>
            <a:ext cx="10515600" cy="11448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lang="en-US" sz="2000">
                <a:solidFill>
                  <a:srgbClr val="333333"/>
                </a:solidFill>
                <a:latin typeface="Times New Roman"/>
                <a:ea typeface="Times New Roman"/>
                <a:cs typeface="Times New Roman"/>
                <a:sym typeface="Times New Roman"/>
              </a:rPr>
              <a:t>4. Fill in all the contact details for your Developer Account.</a:t>
            </a:r>
            <a:endParaRPr sz="2000">
              <a:solidFill>
                <a:srgbClr val="333333"/>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US" sz="2000">
                <a:solidFill>
                  <a:srgbClr val="333333"/>
                </a:solidFill>
                <a:latin typeface="Times New Roman"/>
                <a:ea typeface="Times New Roman"/>
                <a:cs typeface="Times New Roman"/>
                <a:sym typeface="Times New Roman"/>
              </a:rPr>
              <a:t>5. Read the Apple Developer Program License Agreement, check the box confirming you have read the agreement and click ‘Continue'.</a:t>
            </a:r>
            <a:endParaRPr sz="20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p:txBody>
      </p:sp>
      <p:pic>
        <p:nvPicPr>
          <p:cNvPr id="504" name="Google Shape;504;p81"/>
          <p:cNvPicPr preferRelativeResize="0"/>
          <p:nvPr/>
        </p:nvPicPr>
        <p:blipFill>
          <a:blip r:embed="rId3">
            <a:alphaModFix/>
          </a:blip>
          <a:stretch>
            <a:fillRect/>
          </a:stretch>
        </p:blipFill>
        <p:spPr>
          <a:xfrm>
            <a:off x="2235150" y="2362775"/>
            <a:ext cx="6655381" cy="4190425"/>
          </a:xfrm>
          <a:prstGeom prst="rect">
            <a:avLst/>
          </a:prstGeom>
          <a:noFill/>
          <a:ln>
            <a:noFill/>
          </a:ln>
        </p:spPr>
      </p:pic>
      <p:sp>
        <p:nvSpPr>
          <p:cNvPr id="505" name="Google Shape;505;p8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82"/>
          <p:cNvPicPr preferRelativeResize="0"/>
          <p:nvPr/>
        </p:nvPicPr>
        <p:blipFill>
          <a:blip r:embed="rId3">
            <a:alphaModFix/>
          </a:blip>
          <a:stretch>
            <a:fillRect/>
          </a:stretch>
        </p:blipFill>
        <p:spPr>
          <a:xfrm>
            <a:off x="2386990" y="1127319"/>
            <a:ext cx="6986625" cy="5438901"/>
          </a:xfrm>
          <a:prstGeom prst="rect">
            <a:avLst/>
          </a:prstGeom>
          <a:noFill/>
          <a:ln>
            <a:noFill/>
          </a:ln>
        </p:spPr>
      </p:pic>
      <p:sp>
        <p:nvSpPr>
          <p:cNvPr id="511" name="Google Shape;511;p82"/>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3"/>
          <p:cNvSpPr txBox="1"/>
          <p:nvPr>
            <p:ph idx="1" type="body"/>
          </p:nvPr>
        </p:nvSpPr>
        <p:spPr>
          <a:xfrm>
            <a:off x="838200" y="1180099"/>
            <a:ext cx="10515600" cy="11220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6. Confirm that all the previously entered information is correct en click continue.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60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7. Click ‘Purchase’ to enrol and pay for your yearly iOS Developer Account. Don't forget to check the Automatic Renewal box if you want you membership to be automatically renewed.</a:t>
            </a:r>
            <a:endParaRPr sz="2000">
              <a:solidFill>
                <a:schemeClr val="dk1"/>
              </a:solidFill>
              <a:latin typeface="Times New Roman"/>
              <a:ea typeface="Times New Roman"/>
              <a:cs typeface="Times New Roman"/>
              <a:sym typeface="Times New Roman"/>
            </a:endParaRPr>
          </a:p>
        </p:txBody>
      </p:sp>
      <p:pic>
        <p:nvPicPr>
          <p:cNvPr id="517" name="Google Shape;517;p83"/>
          <p:cNvPicPr preferRelativeResize="0"/>
          <p:nvPr/>
        </p:nvPicPr>
        <p:blipFill>
          <a:blip r:embed="rId3">
            <a:alphaModFix/>
          </a:blip>
          <a:stretch>
            <a:fillRect/>
          </a:stretch>
        </p:blipFill>
        <p:spPr>
          <a:xfrm>
            <a:off x="2673700" y="2611976"/>
            <a:ext cx="6844600" cy="4246024"/>
          </a:xfrm>
          <a:prstGeom prst="rect">
            <a:avLst/>
          </a:prstGeom>
          <a:noFill/>
          <a:ln>
            <a:noFill/>
          </a:ln>
        </p:spPr>
      </p:pic>
      <p:sp>
        <p:nvSpPr>
          <p:cNvPr id="518" name="Google Shape;518;p83"/>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4"/>
          <p:cNvSpPr txBox="1"/>
          <p:nvPr>
            <p:ph idx="1" type="body"/>
          </p:nvPr>
        </p:nvSpPr>
        <p:spPr>
          <a:xfrm>
            <a:off x="838200" y="1253400"/>
            <a:ext cx="10515600" cy="4761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2000">
                <a:solidFill>
                  <a:srgbClr val="333333"/>
                </a:solidFill>
                <a:latin typeface="Times New Roman"/>
                <a:ea typeface="Times New Roman"/>
                <a:cs typeface="Times New Roman"/>
                <a:sym typeface="Times New Roman"/>
              </a:rPr>
              <a:t>8. Sign in with your Apple ID and fill in your billing information. Then click continue to complete the setup of your iOS Developer Account.</a:t>
            </a:r>
            <a:endParaRPr sz="2000">
              <a:solidFill>
                <a:srgbClr val="333333"/>
              </a:solidFill>
              <a:latin typeface="Times New Roman"/>
              <a:ea typeface="Times New Roman"/>
              <a:cs typeface="Times New Roman"/>
              <a:sym typeface="Times New Roman"/>
            </a:endParaRPr>
          </a:p>
        </p:txBody>
      </p:sp>
      <p:pic>
        <p:nvPicPr>
          <p:cNvPr id="524" name="Google Shape;524;p84"/>
          <p:cNvPicPr preferRelativeResize="0"/>
          <p:nvPr/>
        </p:nvPicPr>
        <p:blipFill>
          <a:blip r:embed="rId3">
            <a:alphaModFix/>
          </a:blip>
          <a:stretch>
            <a:fillRect/>
          </a:stretch>
        </p:blipFill>
        <p:spPr>
          <a:xfrm>
            <a:off x="2876225" y="1997500"/>
            <a:ext cx="6439551" cy="4823701"/>
          </a:xfrm>
          <a:prstGeom prst="rect">
            <a:avLst/>
          </a:prstGeom>
          <a:noFill/>
          <a:ln>
            <a:noFill/>
          </a:ln>
        </p:spPr>
      </p:pic>
      <p:sp>
        <p:nvSpPr>
          <p:cNvPr id="525" name="Google Shape;525;p84"/>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5"/>
          <p:cNvSpPr txBox="1"/>
          <p:nvPr>
            <p:ph idx="1" type="body"/>
          </p:nvPr>
        </p:nvSpPr>
        <p:spPr>
          <a:xfrm>
            <a:off x="838200" y="1291050"/>
            <a:ext cx="10515600" cy="718500"/>
          </a:xfrm>
          <a:prstGeom prst="rect">
            <a:avLst/>
          </a:prstGeom>
        </p:spPr>
        <p:txBody>
          <a:bodyPr anchorCtr="0" anchor="t" bIns="45700" lIns="45700" spcFirstLastPara="1" rIns="45700" wrap="square" tIns="45700">
            <a:noAutofit/>
          </a:bodyPr>
          <a:lstStyle/>
          <a:p>
            <a:pPr indent="-355600" lvl="0" marL="457200" rtl="0" algn="l">
              <a:lnSpc>
                <a:spcPct val="100000"/>
              </a:lnSpc>
              <a:spcBef>
                <a:spcPts val="0"/>
              </a:spcBef>
              <a:spcAft>
                <a:spcPts val="0"/>
              </a:spcAft>
              <a:buClr>
                <a:schemeClr val="dk1"/>
              </a:buClr>
              <a:buSzPts val="2000"/>
              <a:buFont typeface="Times New Roman"/>
              <a:buAutoNum type="arabicPeriod" startAt="9"/>
            </a:pPr>
            <a:r>
              <a:rPr lang="en-US" sz="2000">
                <a:solidFill>
                  <a:srgbClr val="333333"/>
                </a:solidFill>
                <a:latin typeface="Times New Roman"/>
                <a:ea typeface="Times New Roman"/>
                <a:cs typeface="Times New Roman"/>
                <a:sym typeface="Times New Roman"/>
              </a:rPr>
              <a:t>Fill in any remaining information on the following pages. Within 24 hours you will receive a confirmation email from Apple letting you know the setup of your iOS Developer Account was successful.</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pic>
        <p:nvPicPr>
          <p:cNvPr id="531" name="Google Shape;531;p85"/>
          <p:cNvPicPr preferRelativeResize="0"/>
          <p:nvPr/>
        </p:nvPicPr>
        <p:blipFill>
          <a:blip r:embed="rId3">
            <a:alphaModFix/>
          </a:blip>
          <a:stretch>
            <a:fillRect/>
          </a:stretch>
        </p:blipFill>
        <p:spPr>
          <a:xfrm>
            <a:off x="2315863" y="2463174"/>
            <a:ext cx="7560271" cy="4232525"/>
          </a:xfrm>
          <a:prstGeom prst="rect">
            <a:avLst/>
          </a:prstGeom>
          <a:noFill/>
          <a:ln>
            <a:noFill/>
          </a:ln>
        </p:spPr>
      </p:pic>
      <p:sp>
        <p:nvSpPr>
          <p:cNvPr id="532" name="Google Shape;532;p85"/>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6"/>
          <p:cNvSpPr txBox="1"/>
          <p:nvPr>
            <p:ph type="title"/>
          </p:nvPr>
        </p:nvSpPr>
        <p:spPr>
          <a:xfrm>
            <a:off x="838200" y="913475"/>
            <a:ext cx="10515600" cy="777300"/>
          </a:xfrm>
          <a:prstGeom prst="rect">
            <a:avLst/>
          </a:prstGeom>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Creating Apple iOS Developer Account </a:t>
            </a:r>
            <a:endParaRPr b="1"/>
          </a:p>
        </p:txBody>
      </p:sp>
      <p:sp>
        <p:nvSpPr>
          <p:cNvPr id="538" name="Google Shape;538;p86"/>
          <p:cNvSpPr txBox="1"/>
          <p:nvPr>
            <p:ph idx="1" type="body"/>
          </p:nvPr>
        </p:nvSpPr>
        <p:spPr>
          <a:xfrm>
            <a:off x="838200" y="1690775"/>
            <a:ext cx="10515600" cy="50325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1:</a:t>
            </a:r>
            <a:r>
              <a:rPr lang="en-US" sz="2000">
                <a:solidFill>
                  <a:schemeClr val="dk1"/>
                </a:solidFill>
                <a:latin typeface="Times New Roman"/>
                <a:ea typeface="Times New Roman"/>
                <a:cs typeface="Times New Roman"/>
                <a:sym typeface="Times New Roman"/>
              </a:rPr>
              <a:t> Open any Browser, Go to </a:t>
            </a: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https://developer.apple.com/</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2:</a:t>
            </a:r>
            <a:r>
              <a:rPr lang="en-US" sz="2000">
                <a:solidFill>
                  <a:schemeClr val="dk1"/>
                </a:solidFill>
                <a:latin typeface="Times New Roman"/>
                <a:ea typeface="Times New Roman"/>
                <a:cs typeface="Times New Roman"/>
                <a:sym typeface="Times New Roman"/>
              </a:rPr>
              <a:t> Select Account Option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3: </a:t>
            </a:r>
            <a:r>
              <a:rPr lang="en-US" sz="2000">
                <a:solidFill>
                  <a:schemeClr val="dk1"/>
                </a:solidFill>
                <a:latin typeface="Times New Roman"/>
                <a:ea typeface="Times New Roman"/>
                <a:cs typeface="Times New Roman"/>
                <a:sym typeface="Times New Roman"/>
              </a:rPr>
              <a:t>Select Create Your's Now option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4:</a:t>
            </a:r>
            <a:r>
              <a:rPr lang="en-US" sz="2000">
                <a:solidFill>
                  <a:schemeClr val="dk1"/>
                </a:solidFill>
                <a:latin typeface="Times New Roman"/>
                <a:ea typeface="Times New Roman"/>
                <a:cs typeface="Times New Roman"/>
                <a:sym typeface="Times New Roman"/>
              </a:rPr>
              <a:t> Fill all the details i.e Name, Country/Region, Date of Birth, Mail id and Create Passwords,  Security Questions, Enter Character's in Image and Select Continue option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5:</a:t>
            </a:r>
            <a:r>
              <a:rPr lang="en-US" sz="2000">
                <a:solidFill>
                  <a:schemeClr val="dk1"/>
                </a:solidFill>
                <a:latin typeface="Times New Roman"/>
                <a:ea typeface="Times New Roman"/>
                <a:cs typeface="Times New Roman"/>
                <a:sym typeface="Times New Roman"/>
              </a:rPr>
              <a:t> Apple will send you the activation mail and code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6:</a:t>
            </a:r>
            <a:r>
              <a:rPr lang="en-US" sz="2000">
                <a:solidFill>
                  <a:schemeClr val="dk1"/>
                </a:solidFill>
                <a:latin typeface="Times New Roman"/>
                <a:ea typeface="Times New Roman"/>
                <a:cs typeface="Times New Roman"/>
                <a:sym typeface="Times New Roman"/>
              </a:rPr>
              <a:t> After Entering the code then Apple iOS Developer Account will be created</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Step 7:</a:t>
            </a:r>
            <a:r>
              <a:rPr lang="en-US" sz="2000">
                <a:solidFill>
                  <a:schemeClr val="dk1"/>
                </a:solidFill>
                <a:latin typeface="Times New Roman"/>
                <a:ea typeface="Times New Roman"/>
                <a:cs typeface="Times New Roman"/>
                <a:sym typeface="Times New Roman"/>
              </a:rPr>
              <a:t> Now Sign-In to Developer Portal and then Access the Documents and Software's  provided by Apple.</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p:txBody>
      </p:sp>
      <p:sp>
        <p:nvSpPr>
          <p:cNvPr id="539" name="Google Shape;539;p86"/>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7"/>
          <p:cNvSpPr txBox="1"/>
          <p:nvPr>
            <p:ph type="title"/>
          </p:nvPr>
        </p:nvSpPr>
        <p:spPr>
          <a:xfrm>
            <a:off x="838200" y="899825"/>
            <a:ext cx="10515600" cy="925800"/>
          </a:xfrm>
          <a:prstGeom prst="rect">
            <a:avLst/>
          </a:prstGeom>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Creating and Testing Simple iOS Application in Simulator</a:t>
            </a:r>
            <a:endParaRPr sz="2800">
              <a:latin typeface="Times New Roman"/>
              <a:ea typeface="Times New Roman"/>
              <a:cs typeface="Times New Roman"/>
              <a:sym typeface="Times New Roman"/>
            </a:endParaRPr>
          </a:p>
        </p:txBody>
      </p:sp>
      <p:sp>
        <p:nvSpPr>
          <p:cNvPr id="545" name="Google Shape;545;p87"/>
          <p:cNvSpPr txBox="1"/>
          <p:nvPr>
            <p:ph idx="1" type="body"/>
          </p:nvPr>
        </p:nvSpPr>
        <p:spPr>
          <a:xfrm>
            <a:off x="838200" y="1825625"/>
            <a:ext cx="10515600" cy="50325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1:</a:t>
            </a:r>
            <a:r>
              <a:rPr lang="en-US" sz="1800">
                <a:solidFill>
                  <a:schemeClr val="dk1"/>
                </a:solidFill>
                <a:latin typeface="Times New Roman"/>
                <a:ea typeface="Times New Roman"/>
                <a:cs typeface="Times New Roman"/>
                <a:sym typeface="Times New Roman"/>
              </a:rPr>
              <a:t> Open XCODE TOOL</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2:</a:t>
            </a:r>
            <a:r>
              <a:rPr lang="en-US" sz="1800">
                <a:solidFill>
                  <a:schemeClr val="dk1"/>
                </a:solidFill>
                <a:latin typeface="Times New Roman"/>
                <a:ea typeface="Times New Roman"/>
                <a:cs typeface="Times New Roman"/>
                <a:sym typeface="Times New Roman"/>
              </a:rPr>
              <a:t> Select iOS Option</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3: </a:t>
            </a:r>
            <a:r>
              <a:rPr lang="en-US" sz="1800">
                <a:solidFill>
                  <a:schemeClr val="dk1"/>
                </a:solidFill>
                <a:latin typeface="Times New Roman"/>
                <a:ea typeface="Times New Roman"/>
                <a:cs typeface="Times New Roman"/>
                <a:sym typeface="Times New Roman"/>
              </a:rPr>
              <a:t>Select Single-View Based Application Template, then Continue</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4: </a:t>
            </a:r>
            <a:r>
              <a:rPr lang="en-US" sz="1800">
                <a:solidFill>
                  <a:schemeClr val="dk1"/>
                </a:solidFill>
                <a:latin typeface="Times New Roman"/>
                <a:ea typeface="Times New Roman"/>
                <a:cs typeface="Times New Roman"/>
                <a:sym typeface="Times New Roman"/>
              </a:rPr>
              <a:t>Give the Product Name, Organisation Name, Organisation Identifier, Select Programming language as Swift, By default options will checked including Unit and UI TEST and Select continue</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5:</a:t>
            </a:r>
            <a:r>
              <a:rPr lang="en-US" sz="1800">
                <a:solidFill>
                  <a:schemeClr val="dk1"/>
                </a:solidFill>
                <a:latin typeface="Times New Roman"/>
                <a:ea typeface="Times New Roman"/>
                <a:cs typeface="Times New Roman"/>
                <a:sym typeface="Times New Roman"/>
              </a:rPr>
              <a:t> Select the Path to save Project and Select Create Option</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6:</a:t>
            </a:r>
            <a:r>
              <a:rPr lang="en-US" sz="1800">
                <a:solidFill>
                  <a:schemeClr val="dk1"/>
                </a:solidFill>
                <a:latin typeface="Times New Roman"/>
                <a:ea typeface="Times New Roman"/>
                <a:cs typeface="Times New Roman"/>
                <a:sym typeface="Times New Roman"/>
              </a:rPr>
              <a:t> Now Single-View iOS application Template will be created</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Step 7:</a:t>
            </a:r>
            <a:r>
              <a:rPr lang="en-US" sz="1800">
                <a:solidFill>
                  <a:schemeClr val="dk1"/>
                </a:solidFill>
                <a:latin typeface="Times New Roman"/>
                <a:ea typeface="Times New Roman"/>
                <a:cs typeface="Times New Roman"/>
                <a:sym typeface="Times New Roman"/>
              </a:rPr>
              <a:t> Select Play Option in iOS Application Window, then the out put will be Displayed in iOS Simulator &amp; Select Stop Option in iOS Application window then Application will stop in running iOS Simulator</a:t>
            </a:r>
            <a:endParaRPr sz="1800">
              <a:solidFill>
                <a:schemeClr val="dk1"/>
              </a:solidFill>
              <a:latin typeface="Times New Roman"/>
              <a:ea typeface="Times New Roman"/>
              <a:cs typeface="Times New Roman"/>
              <a:sym typeface="Times New Roman"/>
            </a:endParaRPr>
          </a:p>
        </p:txBody>
      </p:sp>
      <p:sp>
        <p:nvSpPr>
          <p:cNvPr id="546" name="Google Shape;546;p87"/>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88"/>
          <p:cNvPicPr preferRelativeResize="0"/>
          <p:nvPr/>
        </p:nvPicPr>
        <p:blipFill>
          <a:blip r:embed="rId3">
            <a:alphaModFix/>
          </a:blip>
          <a:stretch>
            <a:fillRect/>
          </a:stretch>
        </p:blipFill>
        <p:spPr>
          <a:xfrm>
            <a:off x="4641000" y="1291050"/>
            <a:ext cx="3348475" cy="5273875"/>
          </a:xfrm>
          <a:prstGeom prst="rect">
            <a:avLst/>
          </a:prstGeom>
          <a:noFill/>
          <a:ln>
            <a:noFill/>
          </a:ln>
        </p:spPr>
      </p:pic>
      <p:sp>
        <p:nvSpPr>
          <p:cNvPr id="552" name="Google Shape;552;p8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9"/>
          <p:cNvSpPr txBox="1"/>
          <p:nvPr>
            <p:ph idx="1" type="body"/>
          </p:nvPr>
        </p:nvSpPr>
        <p:spPr>
          <a:xfrm>
            <a:off x="925675" y="1918625"/>
            <a:ext cx="10662300" cy="4597500"/>
          </a:xfrm>
          <a:prstGeom prst="rect">
            <a:avLst/>
          </a:prstGeom>
          <a:noFill/>
          <a:ln>
            <a:noFill/>
          </a:ln>
        </p:spPr>
        <p:txBody>
          <a:bodyPr anchorCtr="0" anchor="t" bIns="45700" lIns="45700" spcFirstLastPara="1" rIns="45700" wrap="square" tIns="45700">
            <a:noAutofit/>
          </a:bodyPr>
          <a:lstStyle/>
          <a:p>
            <a:pPr indent="-387350" lvl="0" marL="228600" rtl="0" algn="just">
              <a:lnSpc>
                <a:spcPct val="100000"/>
              </a:lnSpc>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Write a program to collect n names and print them using arrays.</a:t>
            </a:r>
            <a:endParaRPr sz="2500">
              <a:solidFill>
                <a:schemeClr val="dk1"/>
              </a:solidFill>
              <a:latin typeface="Times New Roman"/>
              <a:ea typeface="Times New Roman"/>
              <a:cs typeface="Times New Roman"/>
              <a:sym typeface="Times New Roman"/>
            </a:endParaRPr>
          </a:p>
          <a:p>
            <a:pPr indent="0" lvl="0" marL="228600" rtl="0" algn="just">
              <a:lnSpc>
                <a:spcPct val="100000"/>
              </a:lnSpc>
              <a:spcBef>
                <a:spcPts val="0"/>
              </a:spcBef>
              <a:spcAft>
                <a:spcPts val="0"/>
              </a:spcAft>
              <a:buClr>
                <a:schemeClr val="dk1"/>
              </a:buClr>
              <a:buSzPts val="1100"/>
              <a:buFont typeface="Arial"/>
              <a:buNone/>
            </a:pPr>
            <a:r>
              <a:t/>
            </a:r>
            <a:endParaRPr sz="2500">
              <a:solidFill>
                <a:schemeClr val="dk1"/>
              </a:solidFill>
              <a:latin typeface="Times New Roman"/>
              <a:ea typeface="Times New Roman"/>
              <a:cs typeface="Times New Roman"/>
              <a:sym typeface="Times New Roman"/>
            </a:endParaRPr>
          </a:p>
          <a:p>
            <a:pPr indent="-387350" lvl="0" marL="228600" rtl="0" algn="just">
              <a:lnSpc>
                <a:spcPct val="100000"/>
              </a:lnSpc>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Write a program to traverse array using fast enumerations.</a:t>
            </a:r>
            <a:endParaRPr sz="2500">
              <a:solidFill>
                <a:schemeClr val="dk1"/>
              </a:solidFill>
              <a:latin typeface="Times New Roman"/>
              <a:ea typeface="Times New Roman"/>
              <a:cs typeface="Times New Roman"/>
              <a:sym typeface="Times New Roman"/>
            </a:endParaRPr>
          </a:p>
          <a:p>
            <a:pPr indent="0" lvl="0" marL="228600" rtl="0" algn="just">
              <a:lnSpc>
                <a:spcPct val="100000"/>
              </a:lnSpc>
              <a:spcBef>
                <a:spcPts val="0"/>
              </a:spcBef>
              <a:spcAft>
                <a:spcPts val="0"/>
              </a:spcAft>
              <a:buClr>
                <a:schemeClr val="dk1"/>
              </a:buClr>
              <a:buSzPts val="1100"/>
              <a:buFont typeface="Arial"/>
              <a:buNone/>
            </a:pPr>
            <a:r>
              <a:t/>
            </a:r>
            <a:endParaRPr sz="2500">
              <a:solidFill>
                <a:schemeClr val="dk1"/>
              </a:solidFill>
              <a:latin typeface="Times New Roman"/>
              <a:ea typeface="Times New Roman"/>
              <a:cs typeface="Times New Roman"/>
              <a:sym typeface="Times New Roman"/>
            </a:endParaRPr>
          </a:p>
          <a:p>
            <a:pPr indent="-387350" lvl="0" marL="228600" rtl="0" algn="just">
              <a:lnSpc>
                <a:spcPct val="100000"/>
              </a:lnSpc>
              <a:spcBef>
                <a:spcPts val="0"/>
              </a:spcBef>
              <a:spcAft>
                <a:spcPts val="0"/>
              </a:spcAft>
              <a:buClr>
                <a:schemeClr val="dk1"/>
              </a:buClr>
              <a:buSzPts val="2500"/>
              <a:buFont typeface="Times New Roman"/>
              <a:buAutoNum type="arabicPeriod"/>
            </a:pPr>
            <a:r>
              <a:rPr lang="en-US" sz="2500">
                <a:solidFill>
                  <a:schemeClr val="dk1"/>
                </a:solidFill>
                <a:latin typeface="Times New Roman"/>
                <a:ea typeface="Times New Roman"/>
                <a:cs typeface="Times New Roman"/>
                <a:sym typeface="Times New Roman"/>
              </a:rPr>
              <a:t>Write a program to call one function on another function using Calling Methods Syntax.</a:t>
            </a:r>
            <a:endParaRPr sz="2500">
              <a:solidFill>
                <a:schemeClr val="dk1"/>
              </a:solidFill>
              <a:latin typeface="Times New Roman"/>
              <a:ea typeface="Times New Roman"/>
              <a:cs typeface="Times New Roman"/>
              <a:sym typeface="Times New Roman"/>
            </a:endParaRPr>
          </a:p>
          <a:p>
            <a:pPr indent="0" lvl="0" marL="228600" marR="0" rtl="0" algn="l">
              <a:lnSpc>
                <a:spcPct val="150000"/>
              </a:lnSpc>
              <a:spcBef>
                <a:spcPts val="0"/>
              </a:spcBef>
              <a:spcAft>
                <a:spcPts val="0"/>
              </a:spcAft>
              <a:buNone/>
            </a:pPr>
            <a:r>
              <a:t/>
            </a:r>
            <a:endParaRPr sz="2500">
              <a:latin typeface="Times New Roman"/>
              <a:ea typeface="Times New Roman"/>
              <a:cs typeface="Times New Roman"/>
              <a:sym typeface="Times New Roman"/>
            </a:endParaRPr>
          </a:p>
        </p:txBody>
      </p:sp>
      <p:sp>
        <p:nvSpPr>
          <p:cNvPr id="558" name="Google Shape;558;p89"/>
          <p:cNvSpPr txBox="1"/>
          <p:nvPr/>
        </p:nvSpPr>
        <p:spPr>
          <a:xfrm>
            <a:off x="374422" y="1336023"/>
            <a:ext cx="31308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Assignment</a:t>
            </a:r>
            <a:endParaRPr/>
          </a:p>
        </p:txBody>
      </p:sp>
      <p:sp>
        <p:nvSpPr>
          <p:cNvPr id="559" name="Google Shape;559;p8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838200" y="1144900"/>
            <a:ext cx="10515600" cy="5407800"/>
          </a:xfrm>
          <a:prstGeom prst="rect">
            <a:avLst/>
          </a:prstGeom>
        </p:spPr>
        <p:txBody>
          <a:bodyPr anchorCtr="0" anchor="t" bIns="45700" lIns="45700" spcFirstLastPara="1" rIns="45700" wrap="square" tIns="45700">
            <a:noAutofit/>
          </a:bodyPr>
          <a:lstStyle/>
          <a:p>
            <a:pPr indent="0" lvl="0" marL="0" rtl="0" algn="l">
              <a:spcBef>
                <a:spcPts val="1000"/>
              </a:spcBef>
              <a:spcAft>
                <a:spcPts val="0"/>
              </a:spcAft>
              <a:buNone/>
            </a:pPr>
            <a:r>
              <a:rPr b="1" lang="en-US" sz="2500">
                <a:latin typeface="Times New Roman"/>
                <a:ea typeface="Times New Roman"/>
                <a:cs typeface="Times New Roman"/>
                <a:sym typeface="Times New Roman"/>
              </a:rPr>
              <a:t>Differences between classes and structures</a:t>
            </a:r>
            <a:endParaRPr b="1" sz="25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While classes and structures are very similar, there are also several very important differences. </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The following is a list of some of the differences between classes and structures in Swift:</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Type:</a:t>
            </a:r>
            <a:r>
              <a:rPr lang="en-US" sz="2000">
                <a:latin typeface="Times New Roman"/>
                <a:ea typeface="Times New Roman"/>
                <a:cs typeface="Times New Roman"/>
                <a:sym typeface="Times New Roman"/>
              </a:rPr>
              <a:t> A structure is a value type, while a class is a reference type</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Inheritance:</a:t>
            </a:r>
            <a:r>
              <a:rPr lang="en-US" sz="2000">
                <a:latin typeface="Times New Roman"/>
                <a:ea typeface="Times New Roman"/>
                <a:cs typeface="Times New Roman"/>
                <a:sym typeface="Times New Roman"/>
              </a:rPr>
              <a:t> A structure cannot inherit from other types, while a class can</a:t>
            </a:r>
            <a:endParaRPr sz="2000">
              <a:latin typeface="Times New Roman"/>
              <a:ea typeface="Times New Roman"/>
              <a:cs typeface="Times New Roman"/>
              <a:sym typeface="Times New Roman"/>
            </a:endParaRPr>
          </a:p>
          <a:p>
            <a:pPr indent="0" lvl="0" marL="0" rtl="0" algn="l">
              <a:spcBef>
                <a:spcPts val="1000"/>
              </a:spcBef>
              <a:spcAft>
                <a:spcPts val="0"/>
              </a:spcAft>
              <a:buNone/>
            </a:pPr>
            <a:r>
              <a:rPr b="1" lang="en-US" sz="2000">
                <a:latin typeface="Times New Roman"/>
                <a:ea typeface="Times New Roman"/>
                <a:cs typeface="Times New Roman"/>
                <a:sym typeface="Times New Roman"/>
              </a:rPr>
              <a:t>Deinitializers:</a:t>
            </a:r>
            <a:r>
              <a:rPr lang="en-US" sz="2000">
                <a:latin typeface="Times New Roman"/>
                <a:ea typeface="Times New Roman"/>
                <a:cs typeface="Times New Roman"/>
                <a:sym typeface="Times New Roman"/>
              </a:rPr>
              <a:t> Structures cannot have custom deinitializers, while a class can</a:t>
            </a:r>
            <a:endParaRPr sz="2000">
              <a:latin typeface="Times New Roman"/>
              <a:ea typeface="Times New Roman"/>
              <a:cs typeface="Times New Roman"/>
              <a:sym typeface="Times New Roman"/>
            </a:endParaRPr>
          </a:p>
        </p:txBody>
      </p:sp>
      <p:sp>
        <p:nvSpPr>
          <p:cNvPr id="102" name="Google Shape;102;p18"/>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0"/>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565" name="Google Shape;565;p90"/>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5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Document Links</a:t>
            </a:r>
            <a:endParaRPr/>
          </a:p>
        </p:txBody>
      </p:sp>
      <p:pic>
        <p:nvPicPr>
          <p:cNvPr id="566" name="Google Shape;566;p90"/>
          <p:cNvPicPr preferRelativeResize="0"/>
          <p:nvPr/>
        </p:nvPicPr>
        <p:blipFill>
          <a:blip r:embed="rId3">
            <a:alphaModFix/>
          </a:blip>
          <a:stretch>
            <a:fillRect/>
          </a:stretch>
        </p:blipFill>
        <p:spPr>
          <a:xfrm>
            <a:off x="721875" y="2157225"/>
            <a:ext cx="11201401" cy="3642875"/>
          </a:xfrm>
          <a:prstGeom prst="rect">
            <a:avLst/>
          </a:prstGeom>
          <a:noFill/>
          <a:ln>
            <a:noFill/>
          </a:ln>
        </p:spPr>
      </p:pic>
      <p:sp>
        <p:nvSpPr>
          <p:cNvPr id="567" name="Google Shape;567;p90"/>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1"/>
          <p:cNvSpPr txBox="1"/>
          <p:nvPr>
            <p:ph idx="4294967295" type="sldNum"/>
          </p:nvPr>
        </p:nvSpPr>
        <p:spPr>
          <a:xfrm>
            <a:off x="11095176" y="6414760"/>
            <a:ext cx="258624" cy="248305"/>
          </a:xfrm>
          <a:prstGeom prst="rect">
            <a:avLst/>
          </a:prstGeom>
          <a:noFill/>
          <a:ln>
            <a:noFill/>
          </a:ln>
        </p:spPr>
        <p:txBody>
          <a:bodyPr anchorCtr="0" anchor="ctr" bIns="45700" lIns="45700" spcFirstLastPara="1" rIns="45700"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rPr>
              <a:t>‹#›</a:t>
            </a:fld>
            <a:endParaRPr/>
          </a:p>
        </p:txBody>
      </p:sp>
      <p:sp>
        <p:nvSpPr>
          <p:cNvPr id="573" name="Google Shape;573;p91"/>
          <p:cNvSpPr txBox="1"/>
          <p:nvPr/>
        </p:nvSpPr>
        <p:spPr>
          <a:xfrm>
            <a:off x="252753" y="1121183"/>
            <a:ext cx="11744002" cy="421393"/>
          </a:xfrm>
          <a:prstGeom prst="rect">
            <a:avLst/>
          </a:prstGeom>
          <a:noFill/>
          <a:ln>
            <a:noFill/>
          </a:ln>
        </p:spPr>
        <p:txBody>
          <a:bodyPr anchorCtr="0" anchor="t" bIns="45700" lIns="45700" spcFirstLastPara="1" rIns="45700" wrap="square" tIns="45700">
            <a:noAutofit/>
          </a:bodyPr>
          <a:lstStyle/>
          <a:p>
            <a:pPr indent="359999" lvl="4"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E-Book Links</a:t>
            </a:r>
            <a:endParaRPr/>
          </a:p>
        </p:txBody>
      </p:sp>
      <p:pic>
        <p:nvPicPr>
          <p:cNvPr id="574" name="Google Shape;574;p91"/>
          <p:cNvPicPr preferRelativeResize="0"/>
          <p:nvPr/>
        </p:nvPicPr>
        <p:blipFill>
          <a:blip r:embed="rId3">
            <a:alphaModFix/>
          </a:blip>
          <a:stretch>
            <a:fillRect/>
          </a:stretch>
        </p:blipFill>
        <p:spPr>
          <a:xfrm>
            <a:off x="1017625" y="2166876"/>
            <a:ext cx="10156751" cy="3639325"/>
          </a:xfrm>
          <a:prstGeom prst="rect">
            <a:avLst/>
          </a:prstGeom>
          <a:noFill/>
          <a:ln>
            <a:noFill/>
          </a:ln>
        </p:spPr>
      </p:pic>
      <p:sp>
        <p:nvSpPr>
          <p:cNvPr id="575" name="Google Shape;575;p91"/>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838200" y="1071825"/>
            <a:ext cx="10515600" cy="5505300"/>
          </a:xfrm>
          <a:prstGeom prst="rect">
            <a:avLst/>
          </a:prstGeom>
        </p:spPr>
        <p:txBody>
          <a:bodyPr anchorCtr="0" anchor="t" bIns="45700" lIns="45700" spcFirstLastPara="1" rIns="45700" wrap="square" tIns="45700">
            <a:noAutofit/>
          </a:bodyPr>
          <a:lstStyle/>
          <a:p>
            <a:pPr indent="0" lvl="0" marL="0" rtl="0" algn="just">
              <a:spcBef>
                <a:spcPts val="1000"/>
              </a:spcBef>
              <a:spcAft>
                <a:spcPts val="0"/>
              </a:spcAft>
              <a:buNone/>
            </a:pPr>
            <a:r>
              <a:rPr b="1" lang="en-US" sz="2500">
                <a:latin typeface="Times New Roman"/>
                <a:ea typeface="Times New Roman"/>
                <a:cs typeface="Times New Roman"/>
                <a:sym typeface="Times New Roman"/>
              </a:rPr>
              <a:t>Creating a class or structure</a:t>
            </a:r>
            <a:endParaRPr b="1" sz="2500">
              <a:latin typeface="Times New Roman"/>
              <a:ea typeface="Times New Roman"/>
              <a:cs typeface="Times New Roman"/>
              <a:sym typeface="Times New Roman"/>
            </a:endParaRPr>
          </a:p>
          <a:p>
            <a:pPr indent="0" lvl="0" marL="0" rtl="0" algn="just">
              <a:spcBef>
                <a:spcPts val="1000"/>
              </a:spcBef>
              <a:spcAft>
                <a:spcPts val="0"/>
              </a:spcAft>
              <a:buNone/>
            </a:pPr>
            <a:r>
              <a:rPr lang="en-US" sz="2000">
                <a:latin typeface="Times New Roman"/>
                <a:ea typeface="Times New Roman"/>
                <a:cs typeface="Times New Roman"/>
                <a:sym typeface="Times New Roman"/>
              </a:rPr>
              <a:t>We use the same syntax to define classes and structures. The only difference is that we define a class using the class keyword and a structure using the struct keyword. Let's look at the syntax that's used to create both classes and structures:</a:t>
            </a:r>
            <a:endParaRPr sz="2000">
              <a:latin typeface="Times New Roman"/>
              <a:ea typeface="Times New Roman"/>
              <a:cs typeface="Times New Roman"/>
              <a:sym typeface="Times New Roman"/>
            </a:endParaRPr>
          </a:p>
          <a:p>
            <a:pPr indent="0" lvl="0" marL="0" rtl="0" algn="just">
              <a:spcBef>
                <a:spcPts val="10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class MyClass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 MyClass definition</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struct MyStruct {</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 // MyStruct definition</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b="1" lang="en-US"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just">
              <a:spcBef>
                <a:spcPts val="1000"/>
              </a:spcBef>
              <a:spcAft>
                <a:spcPts val="0"/>
              </a:spcAft>
              <a:buNone/>
            </a:pPr>
            <a:r>
              <a:rPr lang="en-US" sz="1500">
                <a:latin typeface="Times New Roman"/>
                <a:ea typeface="Times New Roman"/>
                <a:cs typeface="Times New Roman"/>
                <a:sym typeface="Times New Roman"/>
              </a:rPr>
              <a:t>In the preceding code, we define a new class named MyClass and a new structure named MyStruct. This effectively creates two new Swift types named MyClass and MyStruct. When we name a new type, we want to use the standard naming convention set by Swift, where the name is in camel case, with the first letter being uppercase. This is also known as PascalCase. Any method or property defined within the class or structure should also be named using camel case, with the first letter being uppercase.Empty classes and structures are not that useful, so let's look at how we can add properties to our classes and structures</a:t>
            </a:r>
            <a:r>
              <a:rPr lang="en-US"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p:txBody>
      </p:sp>
      <p:sp>
        <p:nvSpPr>
          <p:cNvPr id="108" name="Google Shape;108;p19"/>
          <p:cNvSpPr txBox="1"/>
          <p:nvPr/>
        </p:nvSpPr>
        <p:spPr>
          <a:xfrm>
            <a:off x="248920" y="377825"/>
            <a:ext cx="4909200" cy="459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Helvetica Neue"/>
              <a:buNone/>
            </a:pPr>
            <a:r>
              <a:rPr b="1" lang="en-US" sz="2400">
                <a:latin typeface="Helvetica Neue"/>
                <a:ea typeface="Helvetica Neue"/>
                <a:cs typeface="Helvetica Neue"/>
                <a:sym typeface="Helvetica Neue"/>
              </a:rPr>
              <a:t>Swift Explorations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