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12192000"/>
  <p:notesSz cx="6858000" cy="9144000"/>
  <p:embeddedFontLst>
    <p:embeddedFont>
      <p:font typeface="Helvetica Neue"/>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7A63F0-7132-407B-9111-8760F87A5A31}">
  <a:tblStyle styleId="{A37A63F0-7132-407B-9111-8760F87A5A31}"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D0DEEF"/>
          </a:solidFill>
        </a:fill>
      </a:tcStyle>
    </a:wholeTbl>
    <a:band1H>
      <a:tcTxStyle/>
    </a:band1H>
    <a:band2H>
      <a:tcTxStyle b="off" i="off"/>
      <a:tcStyle>
        <a:fill>
          <a:solidFill>
            <a:srgbClr val="E9EFF7"/>
          </a:solidFill>
        </a:fill>
      </a:tcStyle>
    </a:band2H>
    <a:band1V>
      <a:tcTxStyle/>
    </a:band1V>
    <a:band2V>
      <a:tcTxStyle/>
    </a:band2V>
    <a:lastCol>
      <a:tcTxStyle/>
    </a:lastCol>
    <a:firstCol>
      <a:tcTxStyle b="on" i="off">
        <a:font>
          <a:latin typeface="Helvetica"/>
          <a:ea typeface="Helvetica"/>
          <a:cs typeface="Helvetica"/>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Helvetica"/>
          <a:ea typeface="Helvetica"/>
          <a:cs typeface="Helvetica"/>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Helvetica"/>
          <a:ea typeface="Helvetica"/>
          <a:cs typeface="Helvetica"/>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HelveticaNeue-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HelveticaNeue-italic.fntdata"/><Relationship Id="rId63" Type="http://schemas.openxmlformats.org/officeDocument/2006/relationships/font" Target="fonts/HelveticaNeue-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HelveticaNeue-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ae6974042_1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ae6974042_1_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ae6974042_1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ae6974042_1_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ae6974042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ae6974042_1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ae6974042_1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ae6974042_1_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ae6974042_1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ae6974042_1_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b788c21a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b788c21a9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b788c21a9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b788c21a9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b788c21a9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b788c21a9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b788c21a9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b788c21a9_0_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b788c21a9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b788c21a9_0_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b788c21a9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b788c21a9_0_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b788c21a9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b788c21a9_0_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b788c21a9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b788c21a9_0_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b788c21a9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b788c21a9_0_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b788c21a9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b788c21a9_0_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b788c21a9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b788c21a9_0_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b788c21a9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9b788c21a9_0_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b788c21a9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b788c21a9_0_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b788c21a9_0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b788c21a9_0_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b788c21a9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b788c21a9_0_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b788c21a9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b788c21a9_0_1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b788c21a9_0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b788c21a9_0_10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b788c21a9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b788c21a9_0_1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b788c21a9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b788c21a9_0_1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b788c21a9_0_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b788c21a9_0_1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9bcb492f9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9bcb492f96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bcb492f96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bcb492f96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bcb492f96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9bcb492f96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bcb492f96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bcb492f96_0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bcb492f96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bcb492f96_0_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bcb492f96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bcb492f96_0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9bcb492f96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9bcb492f96_0_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bcb492f96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9bcb492f96_0_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bcb492f96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bcb492f96_0_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bcb492f96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9bcb492f96_0_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0d092ffa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0d092ffad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a0d092ffad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a0d092ffad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0d092ffad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0d092ffad_0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0d092ffad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a0d092ffad_0_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0d092ffad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a0d092ffad_0_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0d092ffad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0d092ffad_0_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0d092ffad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a0d092ffad_0_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a0d092ffad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a0d092ffad_0_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a0d092ffad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a0d092ffad_0_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ae6974042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ae6974042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ae6974042_1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ae6974042_1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ae6974042_1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ae6974042_1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ae6974042_1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ae6974042_1_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Autofit/>
          </a:bodyPr>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Autofit/>
          </a:bodyPr>
          <a:lstStyle>
            <a:lvl1pPr indent="-228600" lvl="0" marL="457200" algn="ctr">
              <a:lnSpc>
                <a:spcPct val="90000"/>
              </a:lnSpc>
              <a:spcBef>
                <a:spcPts val="1000"/>
              </a:spcBef>
              <a:spcAft>
                <a:spcPts val="0"/>
              </a:spcAft>
              <a:buClr>
                <a:srgbClr val="000000"/>
              </a:buClr>
              <a:buSzPts val="2400"/>
              <a:buFont typeface="Calibri"/>
              <a:buNone/>
              <a:defRPr sz="2400"/>
            </a:lvl1pPr>
            <a:lvl2pPr indent="-228600" lvl="1" marL="914400" algn="ctr">
              <a:lnSpc>
                <a:spcPct val="90000"/>
              </a:lnSpc>
              <a:spcBef>
                <a:spcPts val="1000"/>
              </a:spcBef>
              <a:spcAft>
                <a:spcPts val="0"/>
              </a:spcAft>
              <a:buClr>
                <a:srgbClr val="000000"/>
              </a:buClr>
              <a:buSzPts val="2400"/>
              <a:buFont typeface="Calibri"/>
              <a:buNone/>
              <a:defRPr sz="2400"/>
            </a:lvl2pPr>
            <a:lvl3pPr indent="-228600" lvl="2" marL="1371600" algn="ctr">
              <a:lnSpc>
                <a:spcPct val="90000"/>
              </a:lnSpc>
              <a:spcBef>
                <a:spcPts val="1000"/>
              </a:spcBef>
              <a:spcAft>
                <a:spcPts val="0"/>
              </a:spcAft>
              <a:buClr>
                <a:srgbClr val="000000"/>
              </a:buClr>
              <a:buSzPts val="2400"/>
              <a:buFont typeface="Calibri"/>
              <a:buNone/>
              <a:defRPr sz="2400"/>
            </a:lvl3pPr>
            <a:lvl4pPr indent="-228600" lvl="3" marL="1828800" algn="ctr">
              <a:lnSpc>
                <a:spcPct val="90000"/>
              </a:lnSpc>
              <a:spcBef>
                <a:spcPts val="1000"/>
              </a:spcBef>
              <a:spcAft>
                <a:spcPts val="0"/>
              </a:spcAft>
              <a:buClr>
                <a:srgbClr val="000000"/>
              </a:buClr>
              <a:buSzPts val="2400"/>
              <a:buFont typeface="Calibri"/>
              <a:buNone/>
              <a:defRPr sz="2400"/>
            </a:lvl4pPr>
            <a:lvl5pPr indent="-228600" lvl="4" marL="2286000" algn="ctr">
              <a:lnSpc>
                <a:spcPct val="90000"/>
              </a:lnSpc>
              <a:spcBef>
                <a:spcPts val="1000"/>
              </a:spcBef>
              <a:spcAft>
                <a:spcPts val="0"/>
              </a:spcAft>
              <a:buClr>
                <a:srgbClr val="000000"/>
              </a:buClr>
              <a:buSzPts val="2400"/>
              <a:buFont typeface="Calibri"/>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 name="Google Shape;12;p2"/>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6" name="Google Shape;16;p3"/>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7" name="Shape 17"/>
        <p:cNvGrpSpPr/>
        <p:nvPr/>
      </p:nvGrpSpPr>
      <p:grpSpPr>
        <a:xfrm>
          <a:off x="0" y="0"/>
          <a:ext cx="0" cy="0"/>
          <a:chOff x="0" y="0"/>
          <a:chExt cx="0" cy="0"/>
        </a:xfrm>
      </p:grpSpPr>
      <p:sp>
        <p:nvSpPr>
          <p:cNvPr id="18" name="Google Shape;18;p4"/>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9" name="Google Shape;19;p4"/>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100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1000"/>
              </a:spcBef>
              <a:spcAft>
                <a:spcPts val="0"/>
              </a:spcAft>
              <a:buClr>
                <a:srgbClr val="888888"/>
              </a:buClr>
              <a:buSzPts val="2400"/>
              <a:buFont typeface="Calibri"/>
              <a:buNone/>
              <a:defRPr sz="2400">
                <a:solidFill>
                  <a:srgbClr val="888888"/>
                </a:solidFill>
              </a:defRPr>
            </a:lvl2pPr>
            <a:lvl3pPr indent="-228600" lvl="2" marL="1371600" algn="l">
              <a:lnSpc>
                <a:spcPct val="90000"/>
              </a:lnSpc>
              <a:spcBef>
                <a:spcPts val="1000"/>
              </a:spcBef>
              <a:spcAft>
                <a:spcPts val="0"/>
              </a:spcAft>
              <a:buClr>
                <a:srgbClr val="888888"/>
              </a:buClr>
              <a:buSzPts val="2400"/>
              <a:buFont typeface="Calibri"/>
              <a:buNone/>
              <a:defRPr sz="2400">
                <a:solidFill>
                  <a:srgbClr val="888888"/>
                </a:solidFill>
              </a:defRPr>
            </a:lvl3pPr>
            <a:lvl4pPr indent="-228600" lvl="3" marL="1828800" algn="l">
              <a:lnSpc>
                <a:spcPct val="90000"/>
              </a:lnSpc>
              <a:spcBef>
                <a:spcPts val="1000"/>
              </a:spcBef>
              <a:spcAft>
                <a:spcPts val="0"/>
              </a:spcAft>
              <a:buClr>
                <a:srgbClr val="888888"/>
              </a:buClr>
              <a:buSzPts val="2400"/>
              <a:buFont typeface="Calibri"/>
              <a:buNone/>
              <a:defRPr sz="2400">
                <a:solidFill>
                  <a:srgbClr val="888888"/>
                </a:solidFill>
              </a:defRPr>
            </a:lvl4pPr>
            <a:lvl5pPr indent="-228600" lvl="4" marL="2286000" algn="l">
              <a:lnSpc>
                <a:spcPct val="90000"/>
              </a:lnSpc>
              <a:spcBef>
                <a:spcPts val="1000"/>
              </a:spcBef>
              <a:spcAft>
                <a:spcPts val="0"/>
              </a:spcAft>
              <a:buClr>
                <a:srgbClr val="888888"/>
              </a:buClr>
              <a:buSzPts val="2400"/>
              <a:buFont typeface="Calibri"/>
              <a:buNone/>
              <a:defRPr sz="24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0" name="Google Shape;20;p4"/>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sp>
        <p:nvSpPr>
          <p:cNvPr id="22" name="Google Shape;22;p5"/>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3" name="Google Shape;23;p5"/>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4" name="Google Shape;24;p5"/>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5" name="Shape 25"/>
        <p:cNvGrpSpPr/>
        <p:nvPr/>
      </p:nvGrpSpPr>
      <p:grpSpPr>
        <a:xfrm>
          <a:off x="0" y="0"/>
          <a:ext cx="0" cy="0"/>
          <a:chOff x="0" y="0"/>
          <a:chExt cx="0" cy="0"/>
        </a:xfrm>
      </p:grpSpPr>
      <p:sp>
        <p:nvSpPr>
          <p:cNvPr id="26" name="Google Shape;26;p6"/>
          <p:cNvSpPr txBox="1"/>
          <p:nvPr>
            <p:ph type="title"/>
          </p:nvPr>
        </p:nvSpPr>
        <p:spPr>
          <a:xfrm>
            <a:off x="839787" y="365125"/>
            <a:ext cx="10515601"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7" name="Google Shape;27;p6"/>
          <p:cNvSpPr txBox="1"/>
          <p:nvPr>
            <p:ph idx="1" type="body"/>
          </p:nvPr>
        </p:nvSpPr>
        <p:spPr>
          <a:xfrm>
            <a:off x="839787" y="1681163"/>
            <a:ext cx="5157789" cy="823913"/>
          </a:xfrm>
          <a:prstGeom prst="rect">
            <a:avLst/>
          </a:prstGeom>
          <a:noFill/>
          <a:ln>
            <a:noFill/>
          </a:ln>
        </p:spPr>
        <p:txBody>
          <a:bodyPr anchorCtr="0" anchor="b" bIns="45700" lIns="45700" spcFirstLastPara="1" rIns="45700" wrap="square" tIns="45700">
            <a:noAutofit/>
          </a:bodyPr>
          <a:lstStyle>
            <a:lvl1pPr indent="-228600" lvl="0" marL="4572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1pPr>
            <a:lvl2pPr indent="-228600" lvl="1" marL="9144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2pPr>
            <a:lvl3pPr indent="-228600" lvl="2" marL="13716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3pPr>
            <a:lvl4pPr indent="-228600" lvl="3" marL="18288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4pPr>
            <a:lvl5pPr indent="-228600" lvl="4" marL="22860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8" name="Google Shape;28;p6"/>
          <p:cNvSpPr txBox="1"/>
          <p:nvPr>
            <p:ph idx="2" type="body"/>
          </p:nvPr>
        </p:nvSpPr>
        <p:spPr>
          <a:xfrm>
            <a:off x="6172200" y="1681163"/>
            <a:ext cx="5183188" cy="823913"/>
          </a:xfrm>
          <a:prstGeom prst="rect">
            <a:avLst/>
          </a:prstGeom>
          <a:noFill/>
          <a:ln>
            <a:noFill/>
          </a:ln>
        </p:spPr>
        <p:txBody>
          <a:bodyPr anchorCtr="0" anchor="b"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9" name="Google Shape;29;p6"/>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 name="Shape 30"/>
        <p:cNvGrpSpPr/>
        <p:nvPr/>
      </p:nvGrpSpPr>
      <p:grpSpPr>
        <a:xfrm>
          <a:off x="0" y="0"/>
          <a:ext cx="0" cy="0"/>
          <a:chOff x="0" y="0"/>
          <a:chExt cx="0" cy="0"/>
        </a:xfrm>
      </p:grpSpPr>
      <p:sp>
        <p:nvSpPr>
          <p:cNvPr id="31" name="Google Shape;31;p7"/>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2" name="Google Shape;32;p7"/>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8"/>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5" name="Shape 35"/>
        <p:cNvGrpSpPr/>
        <p:nvPr/>
      </p:nvGrpSpPr>
      <p:grpSpPr>
        <a:xfrm>
          <a:off x="0" y="0"/>
          <a:ext cx="0" cy="0"/>
          <a:chOff x="0" y="0"/>
          <a:chExt cx="0" cy="0"/>
        </a:xfrm>
      </p:grpSpPr>
      <p:sp>
        <p:nvSpPr>
          <p:cNvPr id="36" name="Google Shape;36;p9"/>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7" name="Google Shape;37;p9"/>
          <p:cNvSpPr txBox="1"/>
          <p:nvPr>
            <p:ph idx="1" type="body"/>
          </p:nvPr>
        </p:nvSpPr>
        <p:spPr>
          <a:xfrm>
            <a:off x="5183187" y="987425"/>
            <a:ext cx="6172201" cy="4873625"/>
          </a:xfrm>
          <a:prstGeom prst="rect">
            <a:avLst/>
          </a:prstGeom>
          <a:noFill/>
          <a:ln>
            <a:noFill/>
          </a:ln>
        </p:spPr>
        <p:txBody>
          <a:bodyPr anchorCtr="0" anchor="t" bIns="45700" lIns="45700" spcFirstLastPara="1" rIns="45700" wrap="square" tIns="45700">
            <a:no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8" name="Google Shape;38;p9"/>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9" name="Google Shape;39;p9"/>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0" name="Shape 40"/>
        <p:cNvGrpSpPr/>
        <p:nvPr/>
      </p:nvGrpSpPr>
      <p:grpSpPr>
        <a:xfrm>
          <a:off x="0" y="0"/>
          <a:ext cx="0" cy="0"/>
          <a:chOff x="0" y="0"/>
          <a:chExt cx="0" cy="0"/>
        </a:xfrm>
      </p:grpSpPr>
      <p:sp>
        <p:nvSpPr>
          <p:cNvPr id="41" name="Google Shape;41;p10"/>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2" name="Google Shape;42;p10"/>
          <p:cNvSpPr/>
          <p:nvPr>
            <p:ph idx="2" type="pic"/>
          </p:nvPr>
        </p:nvSpPr>
        <p:spPr>
          <a:xfrm>
            <a:off x="5183187" y="987425"/>
            <a:ext cx="6172201"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lvl="1"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lvl="2"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lvl="3"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lvl="4"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lvl="5"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lvl="6"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lvl="7"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lvl="8"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43" name="Google Shape;43;p10"/>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1000"/>
              </a:spcBef>
              <a:spcAft>
                <a:spcPts val="0"/>
              </a:spcAft>
              <a:buClr>
                <a:srgbClr val="000000"/>
              </a:buClr>
              <a:buSzPts val="1600"/>
              <a:buFont typeface="Calibri"/>
              <a:buNone/>
              <a:defRPr sz="1600"/>
            </a:lvl1pPr>
            <a:lvl2pPr indent="-228600" lvl="1" marL="914400" algn="l">
              <a:lnSpc>
                <a:spcPct val="90000"/>
              </a:lnSpc>
              <a:spcBef>
                <a:spcPts val="1000"/>
              </a:spcBef>
              <a:spcAft>
                <a:spcPts val="0"/>
              </a:spcAft>
              <a:buClr>
                <a:srgbClr val="000000"/>
              </a:buClr>
              <a:buSzPts val="1600"/>
              <a:buFont typeface="Calibri"/>
              <a:buNone/>
              <a:defRPr sz="1600"/>
            </a:lvl2pPr>
            <a:lvl3pPr indent="-228600" lvl="2" marL="1371600" algn="l">
              <a:lnSpc>
                <a:spcPct val="90000"/>
              </a:lnSpc>
              <a:spcBef>
                <a:spcPts val="1000"/>
              </a:spcBef>
              <a:spcAft>
                <a:spcPts val="0"/>
              </a:spcAft>
              <a:buClr>
                <a:srgbClr val="000000"/>
              </a:buClr>
              <a:buSzPts val="1600"/>
              <a:buFont typeface="Calibri"/>
              <a:buNone/>
              <a:defRPr sz="1600"/>
            </a:lvl3pPr>
            <a:lvl4pPr indent="-228600" lvl="3" marL="1828800" algn="l">
              <a:lnSpc>
                <a:spcPct val="90000"/>
              </a:lnSpc>
              <a:spcBef>
                <a:spcPts val="1000"/>
              </a:spcBef>
              <a:spcAft>
                <a:spcPts val="0"/>
              </a:spcAft>
              <a:buClr>
                <a:srgbClr val="000000"/>
              </a:buClr>
              <a:buSzPts val="1600"/>
              <a:buFont typeface="Calibri"/>
              <a:buNone/>
              <a:defRPr sz="1600"/>
            </a:lvl4pPr>
            <a:lvl5pPr indent="-228600" lvl="4" marL="2286000" algn="l">
              <a:lnSpc>
                <a:spcPct val="90000"/>
              </a:lnSpc>
              <a:spcBef>
                <a:spcPts val="1000"/>
              </a:spcBef>
              <a:spcAft>
                <a:spcPts val="0"/>
              </a:spcAft>
              <a:buClr>
                <a:srgbClr val="000000"/>
              </a:buClr>
              <a:buSzPts val="1600"/>
              <a:buFont typeface="Calibri"/>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4" name="Google Shape;44;p10"/>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s://swift.org/"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hyperlink" Target="https://swift.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p:nvPr/>
        </p:nvSpPr>
        <p:spPr>
          <a:xfrm>
            <a:off x="120649" y="138112"/>
            <a:ext cx="11904665" cy="1863726"/>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50" name="Google Shape;50;p11"/>
          <p:cNvCxnSpPr/>
          <p:nvPr/>
        </p:nvCxnSpPr>
        <p:spPr>
          <a:xfrm>
            <a:off x="3219450" y="2278063"/>
            <a:ext cx="5797550" cy="1"/>
          </a:xfrm>
          <a:prstGeom prst="straightConnector1">
            <a:avLst/>
          </a:prstGeom>
          <a:noFill/>
          <a:ln cap="flat" cmpd="sng" w="9525">
            <a:solidFill>
              <a:srgbClr val="BFBFBF"/>
            </a:solidFill>
            <a:prstDash val="solid"/>
            <a:miter lim="8000"/>
            <a:headEnd len="sm" w="sm" type="none"/>
            <a:tailEnd len="sm" w="sm" type="none"/>
          </a:ln>
        </p:spPr>
      </p:cxnSp>
      <p:sp>
        <p:nvSpPr>
          <p:cNvPr id="51" name="Google Shape;51;p11"/>
          <p:cNvSpPr txBox="1"/>
          <p:nvPr/>
        </p:nvSpPr>
        <p:spPr>
          <a:xfrm>
            <a:off x="1815850" y="2278075"/>
            <a:ext cx="8514300" cy="4372200"/>
          </a:xfrm>
          <a:prstGeom prst="rect">
            <a:avLst/>
          </a:prstGeom>
          <a:noFill/>
          <a:ln>
            <a:noFill/>
          </a:ln>
        </p:spPr>
        <p:txBody>
          <a:bodyPr anchorCtr="0" anchor="t" bIns="45700" lIns="45700" spcFirstLastPara="1" rIns="45700" wrap="square" tIns="45700">
            <a:noAutofit/>
          </a:bodyPr>
          <a:lstStyle/>
          <a:p>
            <a:pPr indent="12700" lvl="0" marL="0" marR="0" rtl="0" algn="ctr">
              <a:lnSpc>
                <a:spcPct val="150000"/>
              </a:lnSpc>
              <a:spcBef>
                <a:spcPts val="0"/>
              </a:spcBef>
              <a:spcAft>
                <a:spcPts val="0"/>
              </a:spcAft>
              <a:buClr>
                <a:srgbClr val="000000"/>
              </a:buClr>
              <a:buSzPts val="4000"/>
              <a:buFont typeface="Helvetica Neue"/>
              <a:buNone/>
            </a:pPr>
            <a:r>
              <a:rPr b="1" i="0" lang="en-US" sz="4000" u="none" cap="none" strike="noStrike">
                <a:solidFill>
                  <a:srgbClr val="000000"/>
                </a:solidFill>
                <a:latin typeface="Helvetica Neue"/>
                <a:ea typeface="Helvetica Neue"/>
                <a:cs typeface="Helvetica Neue"/>
                <a:sym typeface="Helvetica Neue"/>
              </a:rPr>
              <a:t>Subject: </a:t>
            </a:r>
            <a:r>
              <a:rPr b="1" lang="en-US" sz="4000">
                <a:latin typeface="Helvetica Neue"/>
                <a:ea typeface="Helvetica Neue"/>
                <a:cs typeface="Helvetica Neue"/>
                <a:sym typeface="Helvetica Neue"/>
              </a:rPr>
              <a:t>FUNDAMENTALS OF iOS APPLICATION DEVELOPMENT WITH SWIFT</a:t>
            </a:r>
            <a:endParaRPr/>
          </a:p>
          <a:p>
            <a:pPr indent="12700" lvl="0" marL="0" marR="0" rtl="0" algn="ctr">
              <a:lnSpc>
                <a:spcPct val="150000"/>
              </a:lnSpc>
              <a:spcBef>
                <a:spcPts val="0"/>
              </a:spcBef>
              <a:spcAft>
                <a:spcPts val="0"/>
              </a:spcAft>
              <a:buClr>
                <a:srgbClr val="000000"/>
              </a:buClr>
              <a:buSzPts val="1800"/>
              <a:buFont typeface="Helvetica Neue"/>
              <a:buNone/>
            </a:pPr>
            <a:r>
              <a:rPr b="1" i="0" lang="en-US" sz="1800" u="none" cap="none" strike="noStrike">
                <a:solidFill>
                  <a:srgbClr val="000000"/>
                </a:solidFill>
                <a:latin typeface="Helvetica Neue"/>
                <a:ea typeface="Helvetica Neue"/>
                <a:cs typeface="Helvetica Neue"/>
                <a:sym typeface="Helvetica Neue"/>
              </a:rPr>
              <a:t>Module Number -</a:t>
            </a:r>
            <a:r>
              <a:rPr b="1" lang="en-US" sz="1800">
                <a:latin typeface="Helvetica Neue"/>
                <a:ea typeface="Helvetica Neue"/>
                <a:cs typeface="Helvetica Neue"/>
                <a:sym typeface="Helvetica Neue"/>
              </a:rPr>
              <a:t> 3</a:t>
            </a:r>
            <a:endParaRPr/>
          </a:p>
          <a:p>
            <a:pPr indent="12700" lvl="0" marL="0" marR="0" rtl="0" algn="ctr">
              <a:lnSpc>
                <a:spcPct val="150000"/>
              </a:lnSpc>
              <a:spcBef>
                <a:spcPts val="0"/>
              </a:spcBef>
              <a:spcAft>
                <a:spcPts val="0"/>
              </a:spcAft>
              <a:buClr>
                <a:srgbClr val="000000"/>
              </a:buClr>
              <a:buSzPts val="2800"/>
              <a:buFont typeface="Helvetica Neue"/>
              <a:buNone/>
            </a:pPr>
            <a:r>
              <a:rPr b="1" i="0" lang="en-US" sz="2800" u="none" cap="none" strike="noStrike">
                <a:solidFill>
                  <a:srgbClr val="000000"/>
                </a:solidFill>
                <a:latin typeface="Helvetica Neue"/>
                <a:ea typeface="Helvetica Neue"/>
                <a:cs typeface="Helvetica Neue"/>
                <a:sym typeface="Helvetica Neue"/>
              </a:rPr>
              <a:t>Module Name: </a:t>
            </a:r>
            <a:r>
              <a:rPr b="1" lang="en-US" sz="2800">
                <a:latin typeface="Helvetica Neue"/>
                <a:ea typeface="Helvetica Neue"/>
                <a:cs typeface="Helvetica Neue"/>
                <a:sym typeface="Helvetica Neue"/>
              </a:rPr>
              <a:t>Getting Started With App Development &amp; Introduction to UIKit</a:t>
            </a:r>
            <a:endParaRPr/>
          </a:p>
          <a:p>
            <a:pPr indent="12700" lvl="0" marL="0" marR="0" rtl="0" algn="ctr">
              <a:lnSpc>
                <a:spcPct val="150000"/>
              </a:lnSpc>
              <a:spcBef>
                <a:spcPts val="0"/>
              </a:spcBef>
              <a:spcAft>
                <a:spcPts val="0"/>
              </a:spcAft>
              <a:buClr>
                <a:srgbClr val="000000"/>
              </a:buClr>
              <a:buSzPts val="2800"/>
              <a:buFont typeface="Helvetica Neue"/>
              <a:buNone/>
            </a:pPr>
            <a:r>
              <a:t/>
            </a:r>
            <a:endParaRPr b="1" i="0" sz="2800" u="none" cap="none" strike="noStrike">
              <a:solidFill>
                <a:srgbClr val="000000"/>
              </a:solidFill>
              <a:latin typeface="Helvetica Neue"/>
              <a:ea typeface="Helvetica Neue"/>
              <a:cs typeface="Helvetica Neue"/>
              <a:sym typeface="Helvetica Neue"/>
            </a:endParaRPr>
          </a:p>
        </p:txBody>
      </p:sp>
      <p:pic>
        <p:nvPicPr>
          <p:cNvPr descr="Picture 14" id="52" name="Google Shape;52;p11"/>
          <p:cNvPicPr preferRelativeResize="0"/>
          <p:nvPr/>
        </p:nvPicPr>
        <p:blipFill rotWithShape="1">
          <a:blip r:embed="rId3">
            <a:alphaModFix/>
          </a:blip>
          <a:srcRect b="0" l="0" r="0" t="0"/>
          <a:stretch/>
        </p:blipFill>
        <p:spPr>
          <a:xfrm>
            <a:off x="4432300" y="512762"/>
            <a:ext cx="3419475" cy="14620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838200" y="1171300"/>
            <a:ext cx="10515600" cy="54831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rgbClr val="0C0C0C"/>
                </a:solidFill>
                <a:latin typeface="Times New Roman"/>
                <a:ea typeface="Times New Roman"/>
                <a:cs typeface="Times New Roman"/>
                <a:sym typeface="Times New Roman"/>
              </a:rPr>
              <a:t>4. Text</a:t>
            </a:r>
            <a:endParaRPr b="1" sz="2000">
              <a:solidFill>
                <a:srgbClr val="0C0C0C"/>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600">
                <a:solidFill>
                  <a:srgbClr val="1D1D1D"/>
                </a:solidFill>
                <a:latin typeface="Times New Roman"/>
                <a:ea typeface="Times New Roman"/>
                <a:cs typeface="Times New Roman"/>
                <a:sym typeface="Times New Roman"/>
              </a:rPr>
              <a:t>In addition to text views that simplify displaying text in your app, UIKit provides custom text management and rendering that supports the system keyboards.</a:t>
            </a:r>
            <a:endParaRPr sz="16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600">
                <a:solidFill>
                  <a:srgbClr val="0D42AF"/>
                </a:solidFill>
                <a:latin typeface="Times New Roman"/>
                <a:ea typeface="Times New Roman"/>
                <a:cs typeface="Times New Roman"/>
                <a:sym typeface="Times New Roman"/>
              </a:rPr>
              <a:t>Text Display and Fonts</a:t>
            </a:r>
            <a:endParaRPr sz="16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600">
                <a:solidFill>
                  <a:srgbClr val="1D1D1D"/>
                </a:solidFill>
                <a:latin typeface="Times New Roman"/>
                <a:ea typeface="Times New Roman"/>
                <a:cs typeface="Times New Roman"/>
                <a:sym typeface="Times New Roman"/>
              </a:rPr>
              <a:t>Display text, manage fonts, and check spelling.</a:t>
            </a:r>
            <a:endParaRPr sz="16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600">
                <a:solidFill>
                  <a:srgbClr val="0D42AF"/>
                </a:solidFill>
                <a:latin typeface="Times New Roman"/>
                <a:ea typeface="Times New Roman"/>
                <a:cs typeface="Times New Roman"/>
                <a:sym typeface="Times New Roman"/>
              </a:rPr>
              <a:t>Text Storage</a:t>
            </a:r>
            <a:endParaRPr sz="16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600">
                <a:solidFill>
                  <a:srgbClr val="1D1D1D"/>
                </a:solidFill>
                <a:latin typeface="Times New Roman"/>
                <a:ea typeface="Times New Roman"/>
                <a:cs typeface="Times New Roman"/>
                <a:sym typeface="Times New Roman"/>
              </a:rPr>
              <a:t>Manage text storage and coordinate the layout of text.</a:t>
            </a:r>
            <a:endParaRPr sz="16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600">
                <a:solidFill>
                  <a:srgbClr val="0D42AF"/>
                </a:solidFill>
                <a:latin typeface="Times New Roman"/>
                <a:ea typeface="Times New Roman"/>
                <a:cs typeface="Times New Roman"/>
                <a:sym typeface="Times New Roman"/>
              </a:rPr>
              <a:t>Keyboards and Input</a:t>
            </a:r>
            <a:endParaRPr sz="16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600">
                <a:solidFill>
                  <a:srgbClr val="1D1D1D"/>
                </a:solidFill>
                <a:latin typeface="Times New Roman"/>
                <a:ea typeface="Times New Roman"/>
                <a:cs typeface="Times New Roman"/>
                <a:sym typeface="Times New Roman"/>
              </a:rPr>
              <a:t>Configure the system keyboard, create your own keyboards to handle input, or detect key presses on a physical keyboard.</a:t>
            </a:r>
            <a:endParaRPr sz="16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600">
                <a:solidFill>
                  <a:srgbClr val="0D42AF"/>
                </a:solidFill>
                <a:latin typeface="Times New Roman"/>
                <a:ea typeface="Times New Roman"/>
                <a:cs typeface="Times New Roman"/>
                <a:sym typeface="Times New Roman"/>
              </a:rPr>
              <a:t>Handwriting Recognition</a:t>
            </a:r>
            <a:endParaRPr sz="16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600">
                <a:solidFill>
                  <a:srgbClr val="1D1D1D"/>
                </a:solidFill>
                <a:latin typeface="Times New Roman"/>
                <a:ea typeface="Times New Roman"/>
                <a:cs typeface="Times New Roman"/>
                <a:sym typeface="Times New Roman"/>
              </a:rPr>
              <a:t>Configure text fields and custom views that accept text to handle input from Apple Pencil.</a:t>
            </a:r>
            <a:endParaRPr sz="16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50">
              <a:solidFill>
                <a:srgbClr val="1D1D1D"/>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113" name="Google Shape;113;p20"/>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049550" y="377825"/>
            <a:ext cx="4092900" cy="459600"/>
          </a:xfrm>
          <a:prstGeom prst="rect">
            <a:avLst/>
          </a:prstGeom>
        </p:spPr>
        <p:txBody>
          <a:bodyPr anchorCtr="0" anchor="ctr" bIns="45700" lIns="45700" spcFirstLastPara="1" rIns="45700" wrap="square" tIns="45700">
            <a:noAutofit/>
          </a:bodyPr>
          <a:lstStyle/>
          <a:p>
            <a:pPr indent="0" lvl="0" marL="0" rtl="0" algn="l">
              <a:lnSpc>
                <a:spcPct val="115000"/>
              </a:lnSpc>
              <a:spcBef>
                <a:spcPts val="0"/>
              </a:spcBef>
              <a:spcAft>
                <a:spcPts val="0"/>
              </a:spcAft>
              <a:buNone/>
            </a:pPr>
            <a:r>
              <a:t/>
            </a:r>
            <a:endParaRPr b="1" sz="2500">
              <a:solidFill>
                <a:schemeClr val="dk1"/>
              </a:solidFill>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b="1" lang="en-US" sz="3000">
                <a:solidFill>
                  <a:schemeClr val="dk1"/>
                </a:solidFill>
                <a:latin typeface="Arial"/>
                <a:ea typeface="Arial"/>
                <a:cs typeface="Arial"/>
                <a:sym typeface="Arial"/>
              </a:rPr>
              <a:t>Controllers &amp; Outlets</a:t>
            </a:r>
            <a:endParaRPr b="1" sz="30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119" name="Google Shape;119;p21"/>
          <p:cNvSpPr txBox="1"/>
          <p:nvPr>
            <p:ph idx="1" type="body"/>
          </p:nvPr>
        </p:nvSpPr>
        <p:spPr>
          <a:xfrm>
            <a:off x="838200" y="1748325"/>
            <a:ext cx="10515600" cy="47532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Controllers</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You use view controllers to manage your UIKit app’s interface.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view controller manages a single root view, which may itself contain any number of subviews.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User interactions with that view hierarchy are handled by your view controller, which coordinates with other objects of your app as needed.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Every app has at least one view controller whose content fills the main window. If your app has more content than can fit onscreen at once, use multiple view controllers to manage different parts of that content.</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120" name="Google Shape;120;p21"/>
          <p:cNvSpPr txBox="1"/>
          <p:nvPr/>
        </p:nvSpPr>
        <p:spPr>
          <a:xfrm>
            <a:off x="21497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838200" y="1239200"/>
            <a:ext cx="10515600" cy="52284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In Xcode StoryBoard File, the Object Library includes 9 different Controllers</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1. UIViewController</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An object that manages a view hierarchy for your UIKit app.</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2. UITableViewController</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A view controller that specialises in managing a table view.</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3. UICollectionViewController</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A view controller that specialises in managing a collection view.</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4. UISplitViewController</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A container view controller that implements a master-detail interface.</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5. UINavigationController</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A container view controller that defines a stack-based scheme for navigating hierarchical content.</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chemeClr val="dk1"/>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3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126" name="Google Shape;126;p22"/>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838200" y="1239200"/>
            <a:ext cx="10515600" cy="52623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6. UITabBarController</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container view controller that manages a radio-style selection interface, where the selection determines which</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child view controller to display.</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7. UIPageViewController</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container view controller that manages navigation between pages of content, where each page is managed by a</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child view controller.</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8. GLKViewController</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view controller that manages an OpenGL ES rendering loop.</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9. AVKit Player ViewController</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controller that manages an AVPlayer object, which can display audiovisual content and standard playback controls.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132" name="Google Shape;132;p23"/>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838200" y="1425925"/>
            <a:ext cx="10515600" cy="47508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Outlets</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An outlet connection is created when you need to send a message from your code to a user interface object in Xcode’s storyboard.</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object can be a control, such as a button, a slider, and a switch, or it can be any other object defined in your storyboard, such as a label and a progress bar.</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For example, when your code determines that a label should display some texts, the code sends a message through the outlet telling the label to display the new text.</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38" name="Google Shape;138;p24"/>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5111550" y="441350"/>
            <a:ext cx="1968900" cy="526200"/>
          </a:xfrm>
          <a:prstGeom prst="rect">
            <a:avLst/>
          </a:prstGeom>
        </p:spPr>
        <p:txBody>
          <a:bodyPr anchorCtr="0" anchor="ctr" bIns="45700" lIns="45700" spcFirstLastPara="1" rIns="45700" wrap="square" tIns="45700">
            <a:noAutofit/>
          </a:bodyPr>
          <a:lstStyle/>
          <a:p>
            <a:pPr indent="0" lvl="0" marL="0" rtl="0" algn="l">
              <a:lnSpc>
                <a:spcPct val="115000"/>
              </a:lnSpc>
              <a:spcBef>
                <a:spcPts val="0"/>
              </a:spcBef>
              <a:spcAft>
                <a:spcPts val="0"/>
              </a:spcAft>
              <a:buNone/>
            </a:pPr>
            <a:r>
              <a:t/>
            </a:r>
            <a:endParaRPr b="1" sz="2700">
              <a:solidFill>
                <a:schemeClr val="dk1"/>
              </a:solidFill>
              <a:latin typeface="Arial"/>
              <a:ea typeface="Arial"/>
              <a:cs typeface="Arial"/>
              <a:sym typeface="Arial"/>
            </a:endParaRPr>
          </a:p>
          <a:p>
            <a:pPr indent="0" lvl="0" marL="0" rtl="0" algn="ctr">
              <a:lnSpc>
                <a:spcPct val="115000"/>
              </a:lnSpc>
              <a:spcBef>
                <a:spcPts val="0"/>
              </a:spcBef>
              <a:spcAft>
                <a:spcPts val="0"/>
              </a:spcAft>
              <a:buNone/>
            </a:pPr>
            <a:r>
              <a:t/>
            </a:r>
            <a:endParaRPr b="1" sz="3000">
              <a:solidFill>
                <a:schemeClr val="dk1"/>
              </a:solidFill>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b="1" lang="en-US" sz="3000">
                <a:solidFill>
                  <a:schemeClr val="dk1"/>
                </a:solidFill>
                <a:latin typeface="Arial"/>
                <a:ea typeface="Arial"/>
                <a:cs typeface="Arial"/>
                <a:sym typeface="Arial"/>
              </a:rPr>
              <a:t>TextField</a:t>
            </a:r>
            <a:endParaRPr b="1" sz="30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144" name="Google Shape;144;p25"/>
          <p:cNvSpPr txBox="1"/>
          <p:nvPr>
            <p:ph idx="1" type="body"/>
          </p:nvPr>
        </p:nvSpPr>
        <p:spPr>
          <a:xfrm>
            <a:off x="838200" y="1612650"/>
            <a:ext cx="10515600" cy="4922700"/>
          </a:xfrm>
          <a:prstGeom prst="rect">
            <a:avLst/>
          </a:prstGeom>
        </p:spPr>
        <p:txBody>
          <a:bodyPr anchorCtr="0" anchor="t" bIns="45700" lIns="45700" spcFirstLastPara="1" rIns="45700" wrap="square" tIns="45700">
            <a:noAutofit/>
          </a:bodyPr>
          <a:lstStyle/>
          <a:p>
            <a:pPr indent="-279400" lvl="0" marL="29210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Class</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23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UITextField</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An object that displays an editable text area in your interface.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Overview</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You use text fields to gather text-based input from the user using the onscreen keyboard. The keyboard is configurable for many different types of input such as plain text, emails, numbers, and so on. Text fields use the target-action mechanism and a delegate object to report changes made during the course of editing.</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In addition to its basic text-editing behavior, you can add overlay views to a text field to display additional information and provide additional tappable controls. You might add custom overlay views for elements such as a bookmarks button or search icon. Text fields provide a built-in overlay view to clear the current text. The use of custom overlay views is optional.</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45" name="Google Shape;145;p25"/>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idx="1" type="body"/>
          </p:nvPr>
        </p:nvSpPr>
        <p:spPr>
          <a:xfrm>
            <a:off x="838200" y="1154250"/>
            <a:ext cx="6019800" cy="53472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Swift Code to display TextField on UserInterface</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300">
                <a:solidFill>
                  <a:srgbClr val="9B2393"/>
                </a:solidFill>
                <a:highlight>
                  <a:srgbClr val="FFFFFF"/>
                </a:highlight>
                <a:latin typeface="Times New Roman"/>
                <a:ea typeface="Times New Roman"/>
                <a:cs typeface="Times New Roman"/>
                <a:sym typeface="Times New Roman"/>
              </a:rPr>
              <a:t>var</a:t>
            </a:r>
            <a:r>
              <a:rPr lang="en-US" sz="1300">
                <a:solidFill>
                  <a:srgbClr val="3900A0"/>
                </a:solidFill>
                <a:highlight>
                  <a:srgbClr val="FFFFFF"/>
                </a:highlight>
                <a:latin typeface="Times New Roman"/>
                <a:ea typeface="Times New Roman"/>
                <a:cs typeface="Times New Roman"/>
                <a:sym typeface="Times New Roman"/>
              </a:rPr>
              <a:t> </a:t>
            </a:r>
            <a:r>
              <a:rPr lang="en-US" sz="1300">
                <a:solidFill>
                  <a:srgbClr val="0F68A0"/>
                </a:solidFill>
                <a:highlight>
                  <a:srgbClr val="FFFFFF"/>
                </a:highlight>
                <a:latin typeface="Times New Roman"/>
                <a:ea typeface="Times New Roman"/>
                <a:cs typeface="Times New Roman"/>
                <a:sym typeface="Times New Roman"/>
              </a:rPr>
              <a:t>t1</a:t>
            </a:r>
            <a:r>
              <a:rPr lang="en-US" sz="1300">
                <a:solidFill>
                  <a:srgbClr val="3900A0"/>
                </a:solidFill>
                <a:highlight>
                  <a:srgbClr val="FFFFFF"/>
                </a:highlight>
                <a:latin typeface="Times New Roman"/>
                <a:ea typeface="Times New Roman"/>
                <a:cs typeface="Times New Roman"/>
                <a:sym typeface="Times New Roman"/>
              </a:rPr>
              <a:t>: UITextField!</a:t>
            </a:r>
            <a:endParaRPr sz="13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highlight>
                  <a:srgbClr val="FFFFFF"/>
                </a:highlight>
                <a:latin typeface="Times New Roman"/>
                <a:ea typeface="Times New Roman"/>
                <a:cs typeface="Times New Roman"/>
                <a:sym typeface="Times New Roman"/>
              </a:rPr>
              <a:t> </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326D74"/>
                </a:solidFill>
                <a:highlight>
                  <a:srgbClr val="FFFFFF"/>
                </a:highlight>
                <a:latin typeface="Times New Roman"/>
                <a:ea typeface="Times New Roman"/>
                <a:cs typeface="Times New Roman"/>
                <a:sym typeface="Times New Roman"/>
              </a:rPr>
              <a:t>t1</a:t>
            </a:r>
            <a:r>
              <a:rPr lang="en-US" sz="1300">
                <a:solidFill>
                  <a:srgbClr val="3900A0"/>
                </a:solidFill>
                <a:highlight>
                  <a:srgbClr val="FFFFFF"/>
                </a:highlight>
                <a:latin typeface="Times New Roman"/>
                <a:ea typeface="Times New Roman"/>
                <a:cs typeface="Times New Roman"/>
                <a:sym typeface="Times New Roman"/>
              </a:rPr>
              <a:t> = UITextField()</a:t>
            </a:r>
            <a:endParaRPr sz="13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highlight>
                  <a:srgbClr val="FFFFFF"/>
                </a:highlight>
                <a:latin typeface="Times New Roman"/>
                <a:ea typeface="Times New Roman"/>
                <a:cs typeface="Times New Roman"/>
                <a:sym typeface="Times New Roman"/>
              </a:rPr>
              <a:t>// size inspector</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rgbClr val="5D6C7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326D74"/>
                </a:solidFill>
                <a:highlight>
                  <a:srgbClr val="FFFFFF"/>
                </a:highlight>
                <a:latin typeface="Times New Roman"/>
                <a:ea typeface="Times New Roman"/>
                <a:cs typeface="Times New Roman"/>
                <a:sym typeface="Times New Roman"/>
              </a:rPr>
              <a:t>t1</a:t>
            </a:r>
            <a:r>
              <a:rPr lang="en-US" sz="1300">
                <a:solidFill>
                  <a:schemeClr val="dk1"/>
                </a:solidFill>
                <a:highlight>
                  <a:srgbClr val="FFFFFF"/>
                </a:highlight>
                <a:latin typeface="Times New Roman"/>
                <a:ea typeface="Times New Roman"/>
                <a:cs typeface="Times New Roman"/>
                <a:sym typeface="Times New Roman"/>
              </a:rPr>
              <a:t>.</a:t>
            </a:r>
            <a:r>
              <a:rPr lang="en-US" sz="1300">
                <a:solidFill>
                  <a:srgbClr val="6C36A9"/>
                </a:solidFill>
                <a:highlight>
                  <a:srgbClr val="FFFFFF"/>
                </a:highlight>
                <a:latin typeface="Times New Roman"/>
                <a:ea typeface="Times New Roman"/>
                <a:cs typeface="Times New Roman"/>
                <a:sym typeface="Times New Roman"/>
              </a:rPr>
              <a:t>frame</a:t>
            </a:r>
            <a:r>
              <a:rPr lang="en-US" sz="1300">
                <a:solidFill>
                  <a:schemeClr val="dk1"/>
                </a:solidFill>
                <a:highlight>
                  <a:srgbClr val="FFFFFF"/>
                </a:highlight>
                <a:latin typeface="Times New Roman"/>
                <a:ea typeface="Times New Roman"/>
                <a:cs typeface="Times New Roman"/>
                <a:sym typeface="Times New Roman"/>
              </a:rPr>
              <a:t> = </a:t>
            </a:r>
            <a:r>
              <a:rPr lang="en-US" sz="1300">
                <a:solidFill>
                  <a:srgbClr val="3900A0"/>
                </a:solidFill>
                <a:highlight>
                  <a:srgbClr val="FFFFFF"/>
                </a:highlight>
                <a:latin typeface="Times New Roman"/>
                <a:ea typeface="Times New Roman"/>
                <a:cs typeface="Times New Roman"/>
                <a:sym typeface="Times New Roman"/>
              </a:rPr>
              <a:t>CGRect</a:t>
            </a:r>
            <a:r>
              <a:rPr lang="en-US" sz="1300">
                <a:solidFill>
                  <a:schemeClr val="dk1"/>
                </a:solidFill>
                <a:highlight>
                  <a:srgbClr val="FFFFFF"/>
                </a:highlight>
                <a:latin typeface="Times New Roman"/>
                <a:ea typeface="Times New Roman"/>
                <a:cs typeface="Times New Roman"/>
                <a:sym typeface="Times New Roman"/>
              </a:rPr>
              <a:t>(x: </a:t>
            </a:r>
            <a:r>
              <a:rPr lang="en-US" sz="1300">
                <a:solidFill>
                  <a:srgbClr val="1C00CF"/>
                </a:solidFill>
                <a:highlight>
                  <a:srgbClr val="FFFFFF"/>
                </a:highlight>
                <a:latin typeface="Times New Roman"/>
                <a:ea typeface="Times New Roman"/>
                <a:cs typeface="Times New Roman"/>
                <a:sym typeface="Times New Roman"/>
              </a:rPr>
              <a:t>100</a:t>
            </a:r>
            <a:r>
              <a:rPr lang="en-US" sz="1300">
                <a:solidFill>
                  <a:schemeClr val="dk1"/>
                </a:solidFill>
                <a:highlight>
                  <a:srgbClr val="FFFFFF"/>
                </a:highlight>
                <a:latin typeface="Times New Roman"/>
                <a:ea typeface="Times New Roman"/>
                <a:cs typeface="Times New Roman"/>
                <a:sym typeface="Times New Roman"/>
              </a:rPr>
              <a:t>, y: </a:t>
            </a:r>
            <a:r>
              <a:rPr lang="en-US" sz="1300">
                <a:solidFill>
                  <a:srgbClr val="1C00CF"/>
                </a:solidFill>
                <a:highlight>
                  <a:srgbClr val="FFFFFF"/>
                </a:highlight>
                <a:latin typeface="Times New Roman"/>
                <a:ea typeface="Times New Roman"/>
                <a:cs typeface="Times New Roman"/>
                <a:sym typeface="Times New Roman"/>
              </a:rPr>
              <a:t>100</a:t>
            </a:r>
            <a:r>
              <a:rPr lang="en-US" sz="1300">
                <a:solidFill>
                  <a:schemeClr val="dk1"/>
                </a:solidFill>
                <a:highlight>
                  <a:srgbClr val="FFFFFF"/>
                </a:highlight>
                <a:latin typeface="Times New Roman"/>
                <a:ea typeface="Times New Roman"/>
                <a:cs typeface="Times New Roman"/>
                <a:sym typeface="Times New Roman"/>
              </a:rPr>
              <a:t>, width: </a:t>
            </a:r>
            <a:r>
              <a:rPr lang="en-US" sz="1300">
                <a:solidFill>
                  <a:srgbClr val="1C00CF"/>
                </a:solidFill>
                <a:highlight>
                  <a:srgbClr val="FFFFFF"/>
                </a:highlight>
                <a:latin typeface="Times New Roman"/>
                <a:ea typeface="Times New Roman"/>
                <a:cs typeface="Times New Roman"/>
                <a:sym typeface="Times New Roman"/>
              </a:rPr>
              <a:t>150</a:t>
            </a:r>
            <a:r>
              <a:rPr lang="en-US" sz="1300">
                <a:solidFill>
                  <a:schemeClr val="dk1"/>
                </a:solidFill>
                <a:highlight>
                  <a:srgbClr val="FFFFFF"/>
                </a:highlight>
                <a:latin typeface="Times New Roman"/>
                <a:ea typeface="Times New Roman"/>
                <a:cs typeface="Times New Roman"/>
                <a:sym typeface="Times New Roman"/>
              </a:rPr>
              <a:t>, height: </a:t>
            </a:r>
            <a:r>
              <a:rPr lang="en-US" sz="1300">
                <a:solidFill>
                  <a:srgbClr val="1C00CF"/>
                </a:solidFill>
                <a:highlight>
                  <a:srgbClr val="FFFFFF"/>
                </a:highlight>
                <a:latin typeface="Times New Roman"/>
                <a:ea typeface="Times New Roman"/>
                <a:cs typeface="Times New Roman"/>
                <a:sym typeface="Times New Roman"/>
              </a:rPr>
              <a:t>30</a:t>
            </a:r>
            <a:r>
              <a:rPr lang="en-US" sz="1300">
                <a:solidFill>
                  <a:schemeClr val="dk1"/>
                </a:solidFill>
                <a:highlight>
                  <a:srgbClr val="FFFFFF"/>
                </a:highlight>
                <a:latin typeface="Times New Roman"/>
                <a:ea typeface="Times New Roman"/>
                <a:cs typeface="Times New Roman"/>
                <a:sym typeface="Times New Roman"/>
              </a:rPr>
              <a:t>)</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highlight>
                  <a:srgbClr val="FFFFFF"/>
                </a:highlight>
                <a:latin typeface="Times New Roman"/>
                <a:ea typeface="Times New Roman"/>
                <a:cs typeface="Times New Roman"/>
                <a:sym typeface="Times New Roman"/>
              </a:rPr>
              <a:t>        </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highlight>
                  <a:srgbClr val="FFFFFF"/>
                </a:highlight>
                <a:latin typeface="Times New Roman"/>
                <a:ea typeface="Times New Roman"/>
                <a:cs typeface="Times New Roman"/>
                <a:sym typeface="Times New Roman"/>
              </a:rPr>
              <a:t>// attributes</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326D74"/>
                </a:solidFill>
                <a:highlight>
                  <a:srgbClr val="FFFFFF"/>
                </a:highlight>
                <a:latin typeface="Times New Roman"/>
                <a:ea typeface="Times New Roman"/>
                <a:cs typeface="Times New Roman"/>
                <a:sym typeface="Times New Roman"/>
              </a:rPr>
              <a:t>t1</a:t>
            </a:r>
            <a:r>
              <a:rPr lang="en-US" sz="1300">
                <a:solidFill>
                  <a:srgbClr val="6C36A9"/>
                </a:solidFill>
                <a:highlight>
                  <a:srgbClr val="FFFFFF"/>
                </a:highlight>
                <a:latin typeface="Times New Roman"/>
                <a:ea typeface="Times New Roman"/>
                <a:cs typeface="Times New Roman"/>
                <a:sym typeface="Times New Roman"/>
              </a:rPr>
              <a:t>.backgroundColor = .white</a:t>
            </a:r>
            <a:endParaRPr sz="13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326D74"/>
                </a:solidFill>
                <a:highlight>
                  <a:srgbClr val="FFFFFF"/>
                </a:highlight>
                <a:latin typeface="Times New Roman"/>
                <a:ea typeface="Times New Roman"/>
                <a:cs typeface="Times New Roman"/>
                <a:sym typeface="Times New Roman"/>
              </a:rPr>
              <a:t>t1</a:t>
            </a:r>
            <a:r>
              <a:rPr lang="en-US" sz="1300">
                <a:solidFill>
                  <a:srgbClr val="6C36A9"/>
                </a:solidFill>
                <a:highlight>
                  <a:srgbClr val="FFFFFF"/>
                </a:highlight>
                <a:latin typeface="Times New Roman"/>
                <a:ea typeface="Times New Roman"/>
                <a:cs typeface="Times New Roman"/>
                <a:sym typeface="Times New Roman"/>
              </a:rPr>
              <a:t>.borderStyle = .roundedRect</a:t>
            </a:r>
            <a:endParaRPr sz="13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326D74"/>
                </a:solidFill>
                <a:highlight>
                  <a:srgbClr val="FFFFFF"/>
                </a:highlight>
                <a:latin typeface="Times New Roman"/>
                <a:ea typeface="Times New Roman"/>
                <a:cs typeface="Times New Roman"/>
                <a:sym typeface="Times New Roman"/>
              </a:rPr>
              <a:t>t1</a:t>
            </a:r>
            <a:r>
              <a:rPr lang="en-US" sz="1300">
                <a:solidFill>
                  <a:srgbClr val="C41A16"/>
                </a:solidFill>
                <a:highlight>
                  <a:srgbClr val="FFFFFF"/>
                </a:highlight>
                <a:latin typeface="Times New Roman"/>
                <a:ea typeface="Times New Roman"/>
                <a:cs typeface="Times New Roman"/>
                <a:sym typeface="Times New Roman"/>
              </a:rPr>
              <a:t>.</a:t>
            </a:r>
            <a:r>
              <a:rPr lang="en-US" sz="1300">
                <a:solidFill>
                  <a:srgbClr val="6C36A9"/>
                </a:solidFill>
                <a:highlight>
                  <a:srgbClr val="FFFFFF"/>
                </a:highlight>
                <a:latin typeface="Times New Roman"/>
                <a:ea typeface="Times New Roman"/>
                <a:cs typeface="Times New Roman"/>
                <a:sym typeface="Times New Roman"/>
              </a:rPr>
              <a:t>placeholder</a:t>
            </a:r>
            <a:r>
              <a:rPr lang="en-US" sz="1300">
                <a:solidFill>
                  <a:srgbClr val="C41A16"/>
                </a:solidFill>
                <a:highlight>
                  <a:srgbClr val="FFFFFF"/>
                </a:highlight>
                <a:latin typeface="Times New Roman"/>
                <a:ea typeface="Times New Roman"/>
                <a:cs typeface="Times New Roman"/>
                <a:sym typeface="Times New Roman"/>
              </a:rPr>
              <a:t>="enter text here"</a:t>
            </a:r>
            <a:endParaRPr sz="1300">
              <a:solidFill>
                <a:srgbClr val="C41A1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326D74"/>
                </a:solidFill>
                <a:highlight>
                  <a:srgbClr val="FFFFFF"/>
                </a:highlight>
                <a:latin typeface="Times New Roman"/>
                <a:ea typeface="Times New Roman"/>
                <a:cs typeface="Times New Roman"/>
                <a:sym typeface="Times New Roman"/>
              </a:rPr>
              <a:t>t1</a:t>
            </a:r>
            <a:r>
              <a:rPr lang="en-US" sz="1300">
                <a:solidFill>
                  <a:srgbClr val="6C36A9"/>
                </a:solidFill>
                <a:highlight>
                  <a:srgbClr val="FFFFFF"/>
                </a:highlight>
                <a:latin typeface="Times New Roman"/>
                <a:ea typeface="Times New Roman"/>
                <a:cs typeface="Times New Roman"/>
                <a:sym typeface="Times New Roman"/>
              </a:rPr>
              <a:t>.keyboardType = .default</a:t>
            </a:r>
            <a:endParaRPr sz="13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326D74"/>
                </a:solidFill>
                <a:highlight>
                  <a:srgbClr val="FFFFFF"/>
                </a:highlight>
                <a:latin typeface="Times New Roman"/>
                <a:ea typeface="Times New Roman"/>
                <a:cs typeface="Times New Roman"/>
                <a:sym typeface="Times New Roman"/>
              </a:rPr>
              <a:t>t1</a:t>
            </a:r>
            <a:r>
              <a:rPr lang="en-US" sz="1300">
                <a:solidFill>
                  <a:srgbClr val="6C36A9"/>
                </a:solidFill>
                <a:highlight>
                  <a:srgbClr val="FFFFFF"/>
                </a:highlight>
                <a:latin typeface="Times New Roman"/>
                <a:ea typeface="Times New Roman"/>
                <a:cs typeface="Times New Roman"/>
                <a:sym typeface="Times New Roman"/>
              </a:rPr>
              <a:t>.returnKeyType = .done</a:t>
            </a:r>
            <a:endParaRPr sz="13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326D74"/>
                </a:solidFill>
                <a:highlight>
                  <a:srgbClr val="FFFFFF"/>
                </a:highlight>
                <a:latin typeface="Times New Roman"/>
                <a:ea typeface="Times New Roman"/>
                <a:cs typeface="Times New Roman"/>
                <a:sym typeface="Times New Roman"/>
              </a:rPr>
              <a:t>t1</a:t>
            </a:r>
            <a:r>
              <a:rPr lang="en-US" sz="1300">
                <a:solidFill>
                  <a:srgbClr val="6C36A9"/>
                </a:solidFill>
                <a:highlight>
                  <a:srgbClr val="FFFFFF"/>
                </a:highlight>
                <a:latin typeface="Times New Roman"/>
                <a:ea typeface="Times New Roman"/>
                <a:cs typeface="Times New Roman"/>
                <a:sym typeface="Times New Roman"/>
              </a:rPr>
              <a:t>.isSecureTextEntry = </a:t>
            </a:r>
            <a:r>
              <a:rPr b="1" lang="en-US" sz="1300">
                <a:solidFill>
                  <a:srgbClr val="9B2393"/>
                </a:solidFill>
                <a:highlight>
                  <a:srgbClr val="FFFFFF"/>
                </a:highlight>
                <a:latin typeface="Times New Roman"/>
                <a:ea typeface="Times New Roman"/>
                <a:cs typeface="Times New Roman"/>
                <a:sym typeface="Times New Roman"/>
              </a:rPr>
              <a:t>true</a:t>
            </a:r>
            <a:endParaRPr b="1" sz="13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326D74"/>
                </a:solidFill>
                <a:highlight>
                  <a:srgbClr val="FFFFFF"/>
                </a:highlight>
                <a:latin typeface="Times New Roman"/>
                <a:ea typeface="Times New Roman"/>
                <a:cs typeface="Times New Roman"/>
                <a:sym typeface="Times New Roman"/>
              </a:rPr>
              <a:t>t1</a:t>
            </a:r>
            <a:r>
              <a:rPr lang="en-US" sz="1300">
                <a:solidFill>
                  <a:srgbClr val="6C36A9"/>
                </a:solidFill>
                <a:highlight>
                  <a:srgbClr val="FFFFFF"/>
                </a:highlight>
                <a:latin typeface="Times New Roman"/>
                <a:ea typeface="Times New Roman"/>
                <a:cs typeface="Times New Roman"/>
                <a:sym typeface="Times New Roman"/>
              </a:rPr>
              <a:t>.textColor = .black</a:t>
            </a:r>
            <a:endParaRPr sz="13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326D74"/>
                </a:solidFill>
                <a:highlight>
                  <a:srgbClr val="FFFFFF"/>
                </a:highlight>
                <a:latin typeface="Times New Roman"/>
                <a:ea typeface="Times New Roman"/>
                <a:cs typeface="Times New Roman"/>
                <a:sym typeface="Times New Roman"/>
              </a:rPr>
              <a:t>t1</a:t>
            </a:r>
            <a:r>
              <a:rPr lang="en-US" sz="1300">
                <a:solidFill>
                  <a:srgbClr val="6C36A9"/>
                </a:solidFill>
                <a:highlight>
                  <a:srgbClr val="FFFFFF"/>
                </a:highlight>
                <a:latin typeface="Times New Roman"/>
                <a:ea typeface="Times New Roman"/>
                <a:cs typeface="Times New Roman"/>
                <a:sym typeface="Times New Roman"/>
              </a:rPr>
              <a:t>.textAlignment = .center</a:t>
            </a:r>
            <a:endParaRPr sz="13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highlight>
                  <a:srgbClr val="FFFFFF"/>
                </a:highlight>
                <a:latin typeface="Times New Roman"/>
                <a:ea typeface="Times New Roman"/>
                <a:cs typeface="Times New Roman"/>
                <a:sym typeface="Times New Roman"/>
              </a:rPr>
              <a:t>        </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highlight>
                  <a:srgbClr val="FFFFFF"/>
                </a:highlight>
                <a:latin typeface="Times New Roman"/>
                <a:ea typeface="Times New Roman"/>
                <a:cs typeface="Times New Roman"/>
                <a:sym typeface="Times New Roman"/>
              </a:rPr>
              <a:t>// display textfield    </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300">
                <a:solidFill>
                  <a:srgbClr val="9B2393"/>
                </a:solidFill>
                <a:highlight>
                  <a:srgbClr val="FFFFFF"/>
                </a:highlight>
                <a:latin typeface="Times New Roman"/>
                <a:ea typeface="Times New Roman"/>
                <a:cs typeface="Times New Roman"/>
                <a:sym typeface="Times New Roman"/>
              </a:rPr>
              <a:t>self</a:t>
            </a:r>
            <a:r>
              <a:rPr lang="en-US" sz="1300">
                <a:solidFill>
                  <a:srgbClr val="6C36A9"/>
                </a:solidFill>
                <a:highlight>
                  <a:srgbClr val="FFFFFF"/>
                </a:highlight>
                <a:latin typeface="Times New Roman"/>
                <a:ea typeface="Times New Roman"/>
                <a:cs typeface="Times New Roman"/>
                <a:sym typeface="Times New Roman"/>
              </a:rPr>
              <a:t>.view.addSubview(</a:t>
            </a:r>
            <a:r>
              <a:rPr lang="en-US" sz="1300">
                <a:solidFill>
                  <a:srgbClr val="326D74"/>
                </a:solidFill>
                <a:highlight>
                  <a:srgbClr val="FFFFFF"/>
                </a:highlight>
                <a:latin typeface="Times New Roman"/>
                <a:ea typeface="Times New Roman"/>
                <a:cs typeface="Times New Roman"/>
                <a:sym typeface="Times New Roman"/>
              </a:rPr>
              <a:t>t1</a:t>
            </a:r>
            <a:r>
              <a:rPr lang="en-US" sz="1300">
                <a:solidFill>
                  <a:srgbClr val="6C36A9"/>
                </a:solidFill>
                <a:highlight>
                  <a:srgbClr val="FFFFFF"/>
                </a:highlight>
                <a:latin typeface="Times New Roman"/>
                <a:ea typeface="Times New Roman"/>
                <a:cs typeface="Times New Roman"/>
                <a:sym typeface="Times New Roman"/>
              </a:rPr>
              <a:t>)</a:t>
            </a:r>
            <a:endParaRPr sz="1300">
              <a:solidFill>
                <a:srgbClr val="6C36A9"/>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sz="1800">
              <a:latin typeface="Times New Roman"/>
              <a:ea typeface="Times New Roman"/>
              <a:cs typeface="Times New Roman"/>
              <a:sym typeface="Times New Roman"/>
            </a:endParaRPr>
          </a:p>
        </p:txBody>
      </p:sp>
      <p:pic>
        <p:nvPicPr>
          <p:cNvPr id="151" name="Google Shape;151;p26"/>
          <p:cNvPicPr preferRelativeResize="0"/>
          <p:nvPr/>
        </p:nvPicPr>
        <p:blipFill>
          <a:blip r:embed="rId3">
            <a:alphaModFix/>
          </a:blip>
          <a:stretch>
            <a:fillRect/>
          </a:stretch>
        </p:blipFill>
        <p:spPr>
          <a:xfrm>
            <a:off x="7638475" y="2817525"/>
            <a:ext cx="3974200" cy="1001900"/>
          </a:xfrm>
          <a:prstGeom prst="rect">
            <a:avLst/>
          </a:prstGeom>
          <a:noFill/>
          <a:ln>
            <a:noFill/>
          </a:ln>
        </p:spPr>
      </p:pic>
      <p:sp>
        <p:nvSpPr>
          <p:cNvPr id="152" name="Google Shape;152;p26"/>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5584850" y="339500"/>
            <a:ext cx="1393800" cy="6450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sz="3000">
                <a:latin typeface="Times New Roman"/>
                <a:ea typeface="Times New Roman"/>
                <a:cs typeface="Times New Roman"/>
                <a:sym typeface="Times New Roman"/>
              </a:rPr>
              <a:t> </a:t>
            </a:r>
            <a:r>
              <a:rPr b="1" lang="en-US" sz="3000">
                <a:latin typeface="Times New Roman"/>
                <a:ea typeface="Times New Roman"/>
                <a:cs typeface="Times New Roman"/>
                <a:sym typeface="Times New Roman"/>
              </a:rPr>
              <a:t>Label</a:t>
            </a:r>
            <a:endParaRPr b="1" sz="3000">
              <a:latin typeface="Times New Roman"/>
              <a:ea typeface="Times New Roman"/>
              <a:cs typeface="Times New Roman"/>
              <a:sym typeface="Times New Roman"/>
            </a:endParaRPr>
          </a:p>
        </p:txBody>
      </p:sp>
      <p:sp>
        <p:nvSpPr>
          <p:cNvPr id="158" name="Google Shape;158;p27"/>
          <p:cNvSpPr txBox="1"/>
          <p:nvPr>
            <p:ph idx="1" type="body"/>
          </p:nvPr>
        </p:nvSpPr>
        <p:spPr>
          <a:xfrm>
            <a:off x="838200" y="1256125"/>
            <a:ext cx="10515600" cy="5228400"/>
          </a:xfrm>
          <a:prstGeom prst="rect">
            <a:avLst/>
          </a:prstGeom>
        </p:spPr>
        <p:txBody>
          <a:bodyPr anchorCtr="0" anchor="t" bIns="45700" lIns="45700" spcFirstLastPara="1" rIns="45700" wrap="square" tIns="45700">
            <a:noAutofit/>
          </a:bodyPr>
          <a:lstStyle/>
          <a:p>
            <a:pPr indent="-279400" lvl="0" marL="292100" rtl="0" algn="l">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Class</a:t>
            </a:r>
            <a:endParaRPr b="1" sz="1800">
              <a:solidFill>
                <a:schemeClr val="dk1"/>
              </a:solidFill>
              <a:latin typeface="Times New Roman"/>
              <a:ea typeface="Times New Roman"/>
              <a:cs typeface="Times New Roman"/>
              <a:sym typeface="Times New Roman"/>
            </a:endParaRPr>
          </a:p>
          <a:p>
            <a:pPr indent="-279400" lvl="0" marL="292100" rtl="0" algn="l">
              <a:lnSpc>
                <a:spcPct val="115000"/>
              </a:lnSpc>
              <a:spcBef>
                <a:spcPts val="23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UILabel</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2300"/>
              </a:spcBef>
              <a:spcAft>
                <a:spcPts val="0"/>
              </a:spcAft>
              <a:buNone/>
            </a:pPr>
            <a:r>
              <a:rPr lang="en-US" sz="1800">
                <a:solidFill>
                  <a:schemeClr val="dk1"/>
                </a:solidFill>
                <a:latin typeface="Times New Roman"/>
                <a:ea typeface="Times New Roman"/>
                <a:cs typeface="Times New Roman"/>
                <a:sym typeface="Times New Roman"/>
              </a:rPr>
              <a:t>A view that displays one or more lines of read-only text, often used in conjunction with controls to describe their intended purpose.</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Overview</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appearance of labels is configurable, and they can display attributed strings, allowing you to customize the appearance of substrings within a label. You can add labels to your interface programmatically or by using Interface Builder.</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following steps are required to add a label to your interface:</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Supply either a string or an attributed string that represents the content.</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If using a non-attributed string, configure the appearance of the label.</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Set up Auto Layout rules to govern the size and position of the label in your interface.</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Provide accessibility information and localized strings.</a:t>
            </a:r>
            <a:endParaRPr sz="18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
        <p:nvSpPr>
          <p:cNvPr id="159" name="Google Shape;159;p27"/>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idx="1" type="body"/>
          </p:nvPr>
        </p:nvSpPr>
        <p:spPr>
          <a:xfrm>
            <a:off x="838200" y="1171300"/>
            <a:ext cx="5765100" cy="54660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Swift Code to display Label on UserInterface</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rgbClr val="9B2393"/>
                </a:solidFill>
                <a:highlight>
                  <a:srgbClr val="FFFFFF"/>
                </a:highlight>
                <a:latin typeface="Times New Roman"/>
                <a:ea typeface="Times New Roman"/>
                <a:cs typeface="Times New Roman"/>
                <a:sym typeface="Times New Roman"/>
              </a:rPr>
              <a:t>var</a:t>
            </a:r>
            <a:r>
              <a:rPr lang="en-US" sz="1800">
                <a:solidFill>
                  <a:srgbClr val="3900A0"/>
                </a:solidFill>
                <a:highlight>
                  <a:srgbClr val="FFFFFF"/>
                </a:highlight>
                <a:latin typeface="Times New Roman"/>
                <a:ea typeface="Times New Roman"/>
                <a:cs typeface="Times New Roman"/>
                <a:sym typeface="Times New Roman"/>
              </a:rPr>
              <a:t> </a:t>
            </a:r>
            <a:r>
              <a:rPr lang="en-US" sz="1800">
                <a:solidFill>
                  <a:srgbClr val="0F68A0"/>
                </a:solidFill>
                <a:highlight>
                  <a:srgbClr val="FFFFFF"/>
                </a:highlight>
                <a:latin typeface="Times New Roman"/>
                <a:ea typeface="Times New Roman"/>
                <a:cs typeface="Times New Roman"/>
                <a:sym typeface="Times New Roman"/>
              </a:rPr>
              <a:t>lab1</a:t>
            </a:r>
            <a:r>
              <a:rPr lang="en-US" sz="1800">
                <a:solidFill>
                  <a:srgbClr val="3900A0"/>
                </a:solidFill>
                <a:highlight>
                  <a:srgbClr val="FFFFFF"/>
                </a:highlight>
                <a:latin typeface="Times New Roman"/>
                <a:ea typeface="Times New Roman"/>
                <a:cs typeface="Times New Roman"/>
                <a:sym typeface="Times New Roman"/>
              </a:rPr>
              <a:t>: UILabel!</a:t>
            </a:r>
            <a:endParaRPr sz="18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lab1</a:t>
            </a:r>
            <a:r>
              <a:rPr lang="en-US" sz="1800">
                <a:solidFill>
                  <a:srgbClr val="3900A0"/>
                </a:solidFill>
                <a:highlight>
                  <a:srgbClr val="FFFFFF"/>
                </a:highlight>
                <a:latin typeface="Times New Roman"/>
                <a:ea typeface="Times New Roman"/>
                <a:cs typeface="Times New Roman"/>
                <a:sym typeface="Times New Roman"/>
              </a:rPr>
              <a:t> = UILabel()</a:t>
            </a:r>
            <a:endParaRPr sz="18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 size inspector</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rgbClr val="326D74"/>
                </a:solidFill>
                <a:highlight>
                  <a:srgbClr val="FFFFFF"/>
                </a:highlight>
                <a:latin typeface="Times New Roman"/>
                <a:ea typeface="Times New Roman"/>
                <a:cs typeface="Times New Roman"/>
                <a:sym typeface="Times New Roman"/>
              </a:rPr>
              <a:t>lab1</a:t>
            </a:r>
            <a:r>
              <a:rPr lang="en-US" sz="1800">
                <a:solidFill>
                  <a:schemeClr val="dk1"/>
                </a:solidFill>
                <a:highlight>
                  <a:srgbClr val="FFFFFF"/>
                </a:highlight>
                <a:latin typeface="Times New Roman"/>
                <a:ea typeface="Times New Roman"/>
                <a:cs typeface="Times New Roman"/>
                <a:sym typeface="Times New Roman"/>
              </a:rPr>
              <a:t>.</a:t>
            </a:r>
            <a:r>
              <a:rPr lang="en-US" sz="1800">
                <a:solidFill>
                  <a:srgbClr val="6C36A9"/>
                </a:solidFill>
                <a:highlight>
                  <a:srgbClr val="FFFFFF"/>
                </a:highlight>
                <a:latin typeface="Times New Roman"/>
                <a:ea typeface="Times New Roman"/>
                <a:cs typeface="Times New Roman"/>
                <a:sym typeface="Times New Roman"/>
              </a:rPr>
              <a:t>frame</a:t>
            </a:r>
            <a:r>
              <a:rPr lang="en-US" sz="1800">
                <a:solidFill>
                  <a:schemeClr val="dk1"/>
                </a:solidFill>
                <a:highlight>
                  <a:srgbClr val="FFFFFF"/>
                </a:highlight>
                <a:latin typeface="Times New Roman"/>
                <a:ea typeface="Times New Roman"/>
                <a:cs typeface="Times New Roman"/>
                <a:sym typeface="Times New Roman"/>
              </a:rPr>
              <a:t> = </a:t>
            </a:r>
            <a:r>
              <a:rPr lang="en-US" sz="1800">
                <a:solidFill>
                  <a:srgbClr val="3900A0"/>
                </a:solidFill>
                <a:highlight>
                  <a:srgbClr val="FFFFFF"/>
                </a:highlight>
                <a:latin typeface="Times New Roman"/>
                <a:ea typeface="Times New Roman"/>
                <a:cs typeface="Times New Roman"/>
                <a:sym typeface="Times New Roman"/>
              </a:rPr>
              <a:t>CGRect</a:t>
            </a:r>
            <a:r>
              <a:rPr lang="en-US" sz="1800">
                <a:solidFill>
                  <a:schemeClr val="dk1"/>
                </a:solidFill>
                <a:highlight>
                  <a:srgbClr val="FFFFFF"/>
                </a:highlight>
                <a:latin typeface="Times New Roman"/>
                <a:ea typeface="Times New Roman"/>
                <a:cs typeface="Times New Roman"/>
                <a:sym typeface="Times New Roman"/>
              </a:rPr>
              <a:t>(x: </a:t>
            </a:r>
            <a:r>
              <a:rPr lang="en-US" sz="1800">
                <a:solidFill>
                  <a:srgbClr val="1C00CF"/>
                </a:solidFill>
                <a:highlight>
                  <a:srgbClr val="FFFFFF"/>
                </a:highlight>
                <a:latin typeface="Times New Roman"/>
                <a:ea typeface="Times New Roman"/>
                <a:cs typeface="Times New Roman"/>
                <a:sym typeface="Times New Roman"/>
              </a:rPr>
              <a:t>100</a:t>
            </a:r>
            <a:r>
              <a:rPr lang="en-US" sz="1800">
                <a:solidFill>
                  <a:schemeClr val="dk1"/>
                </a:solidFill>
                <a:highlight>
                  <a:srgbClr val="FFFFFF"/>
                </a:highlight>
                <a:latin typeface="Times New Roman"/>
                <a:ea typeface="Times New Roman"/>
                <a:cs typeface="Times New Roman"/>
                <a:sym typeface="Times New Roman"/>
              </a:rPr>
              <a:t>, y: </a:t>
            </a:r>
            <a:r>
              <a:rPr lang="en-US" sz="1800">
                <a:solidFill>
                  <a:srgbClr val="1C00CF"/>
                </a:solidFill>
                <a:highlight>
                  <a:srgbClr val="FFFFFF"/>
                </a:highlight>
                <a:latin typeface="Times New Roman"/>
                <a:ea typeface="Times New Roman"/>
                <a:cs typeface="Times New Roman"/>
                <a:sym typeface="Times New Roman"/>
              </a:rPr>
              <a:t>150</a:t>
            </a:r>
            <a:r>
              <a:rPr lang="en-US" sz="1800">
                <a:solidFill>
                  <a:schemeClr val="dk1"/>
                </a:solidFill>
                <a:highlight>
                  <a:srgbClr val="FFFFFF"/>
                </a:highlight>
                <a:latin typeface="Times New Roman"/>
                <a:ea typeface="Times New Roman"/>
                <a:cs typeface="Times New Roman"/>
                <a:sym typeface="Times New Roman"/>
              </a:rPr>
              <a:t>, width: </a:t>
            </a:r>
            <a:r>
              <a:rPr lang="en-US" sz="1800">
                <a:solidFill>
                  <a:srgbClr val="1C00CF"/>
                </a:solidFill>
                <a:highlight>
                  <a:srgbClr val="FFFFFF"/>
                </a:highlight>
                <a:latin typeface="Times New Roman"/>
                <a:ea typeface="Times New Roman"/>
                <a:cs typeface="Times New Roman"/>
                <a:sym typeface="Times New Roman"/>
              </a:rPr>
              <a:t>150</a:t>
            </a:r>
            <a:r>
              <a:rPr lang="en-US" sz="1800">
                <a:solidFill>
                  <a:schemeClr val="dk1"/>
                </a:solidFill>
                <a:highlight>
                  <a:srgbClr val="FFFFFF"/>
                </a:highlight>
                <a:latin typeface="Times New Roman"/>
                <a:ea typeface="Times New Roman"/>
                <a:cs typeface="Times New Roman"/>
                <a:sym typeface="Times New Roman"/>
              </a:rPr>
              <a:t>, height: </a:t>
            </a:r>
            <a:r>
              <a:rPr lang="en-US" sz="1800">
                <a:solidFill>
                  <a:srgbClr val="1C00CF"/>
                </a:solidFill>
                <a:highlight>
                  <a:srgbClr val="FFFFFF"/>
                </a:highlight>
                <a:latin typeface="Times New Roman"/>
                <a:ea typeface="Times New Roman"/>
                <a:cs typeface="Times New Roman"/>
                <a:sym typeface="Times New Roman"/>
              </a:rPr>
              <a:t>30</a:t>
            </a:r>
            <a:r>
              <a:rPr lang="en-US" sz="1800">
                <a:solidFill>
                  <a:schemeClr val="dk1"/>
                </a:solidFill>
                <a:highlight>
                  <a:srgbClr val="FFFFFF"/>
                </a:highlight>
                <a:latin typeface="Times New Roman"/>
                <a:ea typeface="Times New Roman"/>
                <a:cs typeface="Times New Roman"/>
                <a:sym typeface="Times New Roman"/>
              </a:rPr>
              <a:t>)</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 attributes</a:t>
            </a:r>
            <a:endParaRPr sz="1800">
              <a:solidFill>
                <a:srgbClr val="5D6C7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lab1</a:t>
            </a:r>
            <a:r>
              <a:rPr lang="en-US" sz="1800">
                <a:solidFill>
                  <a:srgbClr val="6C36A9"/>
                </a:solidFill>
                <a:highlight>
                  <a:srgbClr val="FFFFFF"/>
                </a:highlight>
                <a:latin typeface="Times New Roman"/>
                <a:ea typeface="Times New Roman"/>
                <a:cs typeface="Times New Roman"/>
                <a:sym typeface="Times New Roman"/>
              </a:rPr>
              <a:t>.backgroundColor = .brown</a:t>
            </a:r>
            <a:endParaRPr sz="18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lab1</a:t>
            </a:r>
            <a:r>
              <a:rPr lang="en-US" sz="1800">
                <a:solidFill>
                  <a:srgbClr val="6C36A9"/>
                </a:solidFill>
                <a:highlight>
                  <a:srgbClr val="FFFFFF"/>
                </a:highlight>
                <a:latin typeface="Times New Roman"/>
                <a:ea typeface="Times New Roman"/>
                <a:cs typeface="Times New Roman"/>
                <a:sym typeface="Times New Roman"/>
              </a:rPr>
              <a:t>.textAlignment = .center</a:t>
            </a:r>
            <a:endParaRPr sz="18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lab1</a:t>
            </a:r>
            <a:r>
              <a:rPr lang="en-US" sz="1800">
                <a:solidFill>
                  <a:srgbClr val="6C36A9"/>
                </a:solidFill>
                <a:highlight>
                  <a:srgbClr val="FFFFFF"/>
                </a:highlight>
                <a:latin typeface="Times New Roman"/>
                <a:ea typeface="Times New Roman"/>
                <a:cs typeface="Times New Roman"/>
                <a:sym typeface="Times New Roman"/>
              </a:rPr>
              <a:t>.textColor = .white</a:t>
            </a:r>
            <a:endParaRPr sz="18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rgbClr val="326D74"/>
                </a:solidFill>
                <a:highlight>
                  <a:srgbClr val="FFFFFF"/>
                </a:highlight>
                <a:latin typeface="Times New Roman"/>
                <a:ea typeface="Times New Roman"/>
                <a:cs typeface="Times New Roman"/>
                <a:sym typeface="Times New Roman"/>
              </a:rPr>
              <a:t>lab1</a:t>
            </a:r>
            <a:r>
              <a:rPr lang="en-US" sz="1800">
                <a:solidFill>
                  <a:srgbClr val="6C36A9"/>
                </a:solidFill>
                <a:highlight>
                  <a:srgbClr val="FFFFFF"/>
                </a:highlight>
                <a:latin typeface="Times New Roman"/>
                <a:ea typeface="Times New Roman"/>
                <a:cs typeface="Times New Roman"/>
                <a:sym typeface="Times New Roman"/>
              </a:rPr>
              <a:t>.numberOfLines = </a:t>
            </a:r>
            <a:r>
              <a:rPr lang="en-US" sz="1800">
                <a:solidFill>
                  <a:srgbClr val="1C00CF"/>
                </a:solidFill>
                <a:highlight>
                  <a:srgbClr val="FFFFFF"/>
                </a:highlight>
                <a:latin typeface="Times New Roman"/>
                <a:ea typeface="Times New Roman"/>
                <a:cs typeface="Times New Roman"/>
                <a:sym typeface="Times New Roman"/>
              </a:rPr>
              <a:t>2</a:t>
            </a:r>
            <a:endParaRPr sz="1800">
              <a:solidFill>
                <a:srgbClr val="1C00C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rgbClr val="1C00C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 display label</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rgbClr val="9B2393"/>
                </a:solidFill>
                <a:highlight>
                  <a:srgbClr val="FFFFFF"/>
                </a:highlight>
                <a:latin typeface="Times New Roman"/>
                <a:ea typeface="Times New Roman"/>
                <a:cs typeface="Times New Roman"/>
                <a:sym typeface="Times New Roman"/>
              </a:rPr>
              <a:t>self</a:t>
            </a:r>
            <a:r>
              <a:rPr lang="en-US" sz="1800">
                <a:solidFill>
                  <a:srgbClr val="6C36A9"/>
                </a:solidFill>
                <a:highlight>
                  <a:srgbClr val="FFFFFF"/>
                </a:highlight>
                <a:latin typeface="Times New Roman"/>
                <a:ea typeface="Times New Roman"/>
                <a:cs typeface="Times New Roman"/>
                <a:sym typeface="Times New Roman"/>
              </a:rPr>
              <a:t>.view.addSubview(</a:t>
            </a:r>
            <a:r>
              <a:rPr lang="en-US" sz="1800">
                <a:solidFill>
                  <a:srgbClr val="326D74"/>
                </a:solidFill>
                <a:highlight>
                  <a:srgbClr val="FFFFFF"/>
                </a:highlight>
                <a:latin typeface="Times New Roman"/>
                <a:ea typeface="Times New Roman"/>
                <a:cs typeface="Times New Roman"/>
                <a:sym typeface="Times New Roman"/>
              </a:rPr>
              <a:t>lab1</a:t>
            </a:r>
            <a:r>
              <a:rPr lang="en-US" sz="1800">
                <a:solidFill>
                  <a:srgbClr val="6C36A9"/>
                </a:solidFill>
                <a:highlight>
                  <a:srgbClr val="FFFFFF"/>
                </a:highlight>
                <a:latin typeface="Times New Roman"/>
                <a:ea typeface="Times New Roman"/>
                <a:cs typeface="Times New Roman"/>
                <a:sym typeface="Times New Roman"/>
              </a:rPr>
              <a:t>)</a:t>
            </a:r>
            <a:endParaRPr sz="18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pic>
        <p:nvPicPr>
          <p:cNvPr id="165" name="Google Shape;165;p28"/>
          <p:cNvPicPr preferRelativeResize="0"/>
          <p:nvPr/>
        </p:nvPicPr>
        <p:blipFill>
          <a:blip r:embed="rId3">
            <a:alphaModFix/>
          </a:blip>
          <a:stretch>
            <a:fillRect/>
          </a:stretch>
        </p:blipFill>
        <p:spPr>
          <a:xfrm>
            <a:off x="8385325" y="3133725"/>
            <a:ext cx="2362200" cy="590550"/>
          </a:xfrm>
          <a:prstGeom prst="rect">
            <a:avLst/>
          </a:prstGeom>
          <a:noFill/>
          <a:ln>
            <a:noFill/>
          </a:ln>
        </p:spPr>
      </p:pic>
      <p:sp>
        <p:nvSpPr>
          <p:cNvPr id="166" name="Google Shape;166;p28"/>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5179350" y="423525"/>
            <a:ext cx="1833300" cy="476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Button</a:t>
            </a:r>
            <a:endParaRPr b="1" sz="3000">
              <a:latin typeface="Times New Roman"/>
              <a:ea typeface="Times New Roman"/>
              <a:cs typeface="Times New Roman"/>
              <a:sym typeface="Times New Roman"/>
            </a:endParaRPr>
          </a:p>
        </p:txBody>
      </p:sp>
      <p:sp>
        <p:nvSpPr>
          <p:cNvPr id="172" name="Google Shape;172;p29"/>
          <p:cNvSpPr txBox="1"/>
          <p:nvPr>
            <p:ph idx="1" type="body"/>
          </p:nvPr>
        </p:nvSpPr>
        <p:spPr>
          <a:xfrm>
            <a:off x="838200" y="1255950"/>
            <a:ext cx="10515600" cy="42780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Class</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23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UIButton</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control that executes your custom code in response to user interactions.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Overview</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When you tap a button, or select a button that has focus, the button performs any actions attached to it. You communicate the purpose of a button using a text label, an image, or both.  The appearance of buttons is configurable, so you can tint buttons or format titles to match the design of your app. You can add buttons to your interface programmatically or using Interface Builder.</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pic>
        <p:nvPicPr>
          <p:cNvPr id="173" name="Google Shape;173;p29"/>
          <p:cNvPicPr preferRelativeResize="0"/>
          <p:nvPr/>
        </p:nvPicPr>
        <p:blipFill>
          <a:blip r:embed="rId3">
            <a:alphaModFix/>
          </a:blip>
          <a:stretch>
            <a:fillRect/>
          </a:stretch>
        </p:blipFill>
        <p:spPr>
          <a:xfrm>
            <a:off x="4486275" y="5957850"/>
            <a:ext cx="3219450" cy="571500"/>
          </a:xfrm>
          <a:prstGeom prst="rect">
            <a:avLst/>
          </a:prstGeom>
          <a:noFill/>
          <a:ln>
            <a:noFill/>
          </a:ln>
        </p:spPr>
      </p:pic>
      <p:sp>
        <p:nvSpPr>
          <p:cNvPr id="174" name="Google Shape;174;p29"/>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2"/>
          <p:cNvSpPr txBox="1"/>
          <p:nvPr/>
        </p:nvSpPr>
        <p:spPr>
          <a:xfrm>
            <a:off x="1107000" y="1086300"/>
            <a:ext cx="9978000" cy="5381100"/>
          </a:xfrm>
          <a:prstGeom prst="rect">
            <a:avLst/>
          </a:prstGeom>
          <a:noFill/>
          <a:ln>
            <a:noFill/>
          </a:ln>
        </p:spPr>
        <p:txBody>
          <a:bodyPr anchorCtr="0" anchor="t" bIns="45700" lIns="45700" spcFirstLastPara="1" rIns="45700" wrap="square" tIns="45700">
            <a:noAutofit/>
          </a:bodyPr>
          <a:lstStyle/>
          <a:p>
            <a:pPr indent="0" lvl="0" marL="457200" rtl="0" algn="ctr">
              <a:lnSpc>
                <a:spcPct val="115000"/>
              </a:lnSpc>
              <a:spcBef>
                <a:spcPts val="0"/>
              </a:spcBef>
              <a:spcAft>
                <a:spcPts val="0"/>
              </a:spcAft>
              <a:buNone/>
            </a:pPr>
            <a:r>
              <a:rPr b="1" lang="en-US" sz="3000">
                <a:solidFill>
                  <a:schemeClr val="dk1"/>
                </a:solidFill>
                <a:latin typeface="Times New Roman"/>
                <a:ea typeface="Times New Roman"/>
                <a:cs typeface="Times New Roman"/>
                <a:sym typeface="Times New Roman"/>
              </a:rPr>
              <a:t>Syllabus</a:t>
            </a:r>
            <a:endParaRPr b="1" sz="30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Introduction to UIKit Framework</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Controllers &amp; Outlets</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TextField</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Label</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Button</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Switch</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Text View</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Segmented Control</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Page Control</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Image View</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Slider</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Stepper</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ActivityIndicator View</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Progress View</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Web View</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AlertController (Alert View &amp; Action Sheet)</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View</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Tool Bar &amp; BarButtonItem</a:t>
            </a:r>
            <a:endParaRPr b="1" sz="1500">
              <a:solidFill>
                <a:schemeClr val="dk1"/>
              </a:solidFill>
              <a:latin typeface="Times New Roman"/>
              <a:ea typeface="Times New Roman"/>
              <a:cs typeface="Times New Roman"/>
              <a:sym typeface="Times New Roman"/>
            </a:endParaRPr>
          </a:p>
        </p:txBody>
      </p:sp>
      <p:sp>
        <p:nvSpPr>
          <p:cNvPr id="58" name="Google Shape;58;p1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idx="1" type="body"/>
          </p:nvPr>
        </p:nvSpPr>
        <p:spPr>
          <a:xfrm>
            <a:off x="838200" y="1197550"/>
            <a:ext cx="10515600" cy="22485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When adding a button to your interface, perform the following steps: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Set the type of the button at creation time.</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Supply a title string or image; size the button appropriately for your content.</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Connect one or more action methods to the button.</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Set up Auto Layout rules to govern the size and position of the button in your interface.</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Provide accessibility information and localized strings.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1400">
              <a:latin typeface="Times New Roman"/>
              <a:ea typeface="Times New Roman"/>
              <a:cs typeface="Times New Roman"/>
              <a:sym typeface="Times New Roman"/>
            </a:endParaRPr>
          </a:p>
        </p:txBody>
      </p:sp>
      <p:sp>
        <p:nvSpPr>
          <p:cNvPr id="180" name="Google Shape;180;p30"/>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idx="1" type="body"/>
          </p:nvPr>
        </p:nvSpPr>
        <p:spPr>
          <a:xfrm>
            <a:off x="838200" y="1222225"/>
            <a:ext cx="5901000" cy="53301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Swift Code to display Button on UserInterface</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500">
                <a:solidFill>
                  <a:srgbClr val="9B2393"/>
                </a:solidFill>
                <a:highlight>
                  <a:srgbClr val="FFFFFF"/>
                </a:highlight>
                <a:latin typeface="Times New Roman"/>
                <a:ea typeface="Times New Roman"/>
                <a:cs typeface="Times New Roman"/>
                <a:sym typeface="Times New Roman"/>
              </a:rPr>
              <a:t>var</a:t>
            </a:r>
            <a:r>
              <a:rPr lang="en-US" sz="1500">
                <a:solidFill>
                  <a:srgbClr val="3900A0"/>
                </a:solidFill>
                <a:highlight>
                  <a:srgbClr val="FFFFFF"/>
                </a:highlight>
                <a:latin typeface="Times New Roman"/>
                <a:ea typeface="Times New Roman"/>
                <a:cs typeface="Times New Roman"/>
                <a:sym typeface="Times New Roman"/>
              </a:rPr>
              <a:t> </a:t>
            </a:r>
            <a:r>
              <a:rPr lang="en-US" sz="1500">
                <a:solidFill>
                  <a:srgbClr val="0F68A0"/>
                </a:solidFill>
                <a:highlight>
                  <a:srgbClr val="FFFFFF"/>
                </a:highlight>
                <a:latin typeface="Times New Roman"/>
                <a:ea typeface="Times New Roman"/>
                <a:cs typeface="Times New Roman"/>
                <a:sym typeface="Times New Roman"/>
              </a:rPr>
              <a:t>b1</a:t>
            </a:r>
            <a:r>
              <a:rPr lang="en-US" sz="1500">
                <a:solidFill>
                  <a:srgbClr val="3900A0"/>
                </a:solidFill>
                <a:highlight>
                  <a:srgbClr val="FFFFFF"/>
                </a:highlight>
                <a:latin typeface="Times New Roman"/>
                <a:ea typeface="Times New Roman"/>
                <a:cs typeface="Times New Roman"/>
                <a:sym typeface="Times New Roman"/>
              </a:rPr>
              <a:t>: UIButton!</a:t>
            </a:r>
            <a:endParaRPr sz="15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3900A0"/>
                </a:solidFill>
                <a:highlight>
                  <a:srgbClr val="FFFFFF"/>
                </a:highlight>
                <a:latin typeface="Times New Roman"/>
                <a:ea typeface="Times New Roman"/>
                <a:cs typeface="Times New Roman"/>
                <a:sym typeface="Times New Roman"/>
              </a:rPr>
              <a:t> </a:t>
            </a:r>
            <a:r>
              <a:rPr lang="en-US" sz="1500">
                <a:solidFill>
                  <a:srgbClr val="326D74"/>
                </a:solidFill>
                <a:highlight>
                  <a:srgbClr val="FFFFFF"/>
                </a:highlight>
                <a:latin typeface="Times New Roman"/>
                <a:ea typeface="Times New Roman"/>
                <a:cs typeface="Times New Roman"/>
                <a:sym typeface="Times New Roman"/>
              </a:rPr>
              <a:t>b1</a:t>
            </a:r>
            <a:r>
              <a:rPr lang="en-US" sz="1500">
                <a:solidFill>
                  <a:srgbClr val="3900A0"/>
                </a:solidFill>
                <a:highlight>
                  <a:srgbClr val="FFFFFF"/>
                </a:highlight>
                <a:latin typeface="Times New Roman"/>
                <a:ea typeface="Times New Roman"/>
                <a:cs typeface="Times New Roman"/>
                <a:sym typeface="Times New Roman"/>
              </a:rPr>
              <a:t> = UIButton()</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 // size inspector</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        </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 </a:t>
            </a:r>
            <a:r>
              <a:rPr lang="en-US" sz="1500">
                <a:solidFill>
                  <a:srgbClr val="326D74"/>
                </a:solidFill>
                <a:highlight>
                  <a:srgbClr val="FFFFFF"/>
                </a:highlight>
                <a:latin typeface="Times New Roman"/>
                <a:ea typeface="Times New Roman"/>
                <a:cs typeface="Times New Roman"/>
                <a:sym typeface="Times New Roman"/>
              </a:rPr>
              <a:t>b1.</a:t>
            </a:r>
            <a:r>
              <a:rPr lang="en-US" sz="1500">
                <a:solidFill>
                  <a:srgbClr val="6C36A9"/>
                </a:solidFill>
                <a:highlight>
                  <a:srgbClr val="FFFFFF"/>
                </a:highlight>
                <a:latin typeface="Times New Roman"/>
                <a:ea typeface="Times New Roman"/>
                <a:cs typeface="Times New Roman"/>
                <a:sym typeface="Times New Roman"/>
              </a:rPr>
              <a:t>frame</a:t>
            </a:r>
            <a:r>
              <a:rPr lang="en-US" sz="1500">
                <a:solidFill>
                  <a:schemeClr val="dk1"/>
                </a:solidFill>
                <a:highlight>
                  <a:srgbClr val="FFFFFF"/>
                </a:highlight>
                <a:latin typeface="Times New Roman"/>
                <a:ea typeface="Times New Roman"/>
                <a:cs typeface="Times New Roman"/>
                <a:sym typeface="Times New Roman"/>
              </a:rPr>
              <a:t> = </a:t>
            </a:r>
            <a:r>
              <a:rPr lang="en-US" sz="1500">
                <a:solidFill>
                  <a:srgbClr val="3900A0"/>
                </a:solidFill>
                <a:highlight>
                  <a:srgbClr val="FFFFFF"/>
                </a:highlight>
                <a:latin typeface="Times New Roman"/>
                <a:ea typeface="Times New Roman"/>
                <a:cs typeface="Times New Roman"/>
                <a:sym typeface="Times New Roman"/>
              </a:rPr>
              <a:t>CGRect</a:t>
            </a:r>
            <a:r>
              <a:rPr lang="en-US" sz="1500">
                <a:solidFill>
                  <a:schemeClr val="dk1"/>
                </a:solidFill>
                <a:highlight>
                  <a:srgbClr val="FFFFFF"/>
                </a:highlight>
                <a:latin typeface="Times New Roman"/>
                <a:ea typeface="Times New Roman"/>
                <a:cs typeface="Times New Roman"/>
                <a:sym typeface="Times New Roman"/>
              </a:rPr>
              <a:t>(x: </a:t>
            </a:r>
            <a:r>
              <a:rPr lang="en-US" sz="1500">
                <a:solidFill>
                  <a:srgbClr val="1C00CF"/>
                </a:solidFill>
                <a:highlight>
                  <a:srgbClr val="FFFFFF"/>
                </a:highlight>
                <a:latin typeface="Times New Roman"/>
                <a:ea typeface="Times New Roman"/>
                <a:cs typeface="Times New Roman"/>
                <a:sym typeface="Times New Roman"/>
              </a:rPr>
              <a:t>100</a:t>
            </a:r>
            <a:r>
              <a:rPr lang="en-US" sz="1500">
                <a:solidFill>
                  <a:schemeClr val="dk1"/>
                </a:solidFill>
                <a:highlight>
                  <a:srgbClr val="FFFFFF"/>
                </a:highlight>
                <a:latin typeface="Times New Roman"/>
                <a:ea typeface="Times New Roman"/>
                <a:cs typeface="Times New Roman"/>
                <a:sym typeface="Times New Roman"/>
              </a:rPr>
              <a:t>, y: </a:t>
            </a:r>
            <a:r>
              <a:rPr lang="en-US" sz="1500">
                <a:solidFill>
                  <a:srgbClr val="1C00CF"/>
                </a:solidFill>
                <a:highlight>
                  <a:srgbClr val="FFFFFF"/>
                </a:highlight>
                <a:latin typeface="Times New Roman"/>
                <a:ea typeface="Times New Roman"/>
                <a:cs typeface="Times New Roman"/>
                <a:sym typeface="Times New Roman"/>
              </a:rPr>
              <a:t>250</a:t>
            </a:r>
            <a:r>
              <a:rPr lang="en-US" sz="1500">
                <a:solidFill>
                  <a:schemeClr val="dk1"/>
                </a:solidFill>
                <a:highlight>
                  <a:srgbClr val="FFFFFF"/>
                </a:highlight>
                <a:latin typeface="Times New Roman"/>
                <a:ea typeface="Times New Roman"/>
                <a:cs typeface="Times New Roman"/>
                <a:sym typeface="Times New Roman"/>
              </a:rPr>
              <a:t>, width: </a:t>
            </a:r>
            <a:r>
              <a:rPr lang="en-US" sz="1500">
                <a:solidFill>
                  <a:srgbClr val="1C00CF"/>
                </a:solidFill>
                <a:highlight>
                  <a:srgbClr val="FFFFFF"/>
                </a:highlight>
                <a:latin typeface="Times New Roman"/>
                <a:ea typeface="Times New Roman"/>
                <a:cs typeface="Times New Roman"/>
                <a:sym typeface="Times New Roman"/>
              </a:rPr>
              <a:t>150</a:t>
            </a:r>
            <a:r>
              <a:rPr lang="en-US" sz="1500">
                <a:solidFill>
                  <a:schemeClr val="dk1"/>
                </a:solidFill>
                <a:highlight>
                  <a:srgbClr val="FFFFFF"/>
                </a:highlight>
                <a:latin typeface="Times New Roman"/>
                <a:ea typeface="Times New Roman"/>
                <a:cs typeface="Times New Roman"/>
                <a:sym typeface="Times New Roman"/>
              </a:rPr>
              <a:t>, height: </a:t>
            </a:r>
            <a:r>
              <a:rPr lang="en-US" sz="1500">
                <a:solidFill>
                  <a:srgbClr val="1C00CF"/>
                </a:solidFill>
                <a:highlight>
                  <a:srgbClr val="FFFFFF"/>
                </a:highlight>
                <a:latin typeface="Times New Roman"/>
                <a:ea typeface="Times New Roman"/>
                <a:cs typeface="Times New Roman"/>
                <a:sym typeface="Times New Roman"/>
              </a:rPr>
              <a:t>30</a:t>
            </a:r>
            <a:r>
              <a:rPr lang="en-US" sz="1500">
                <a:solidFill>
                  <a:schemeClr val="dk1"/>
                </a:solidFill>
                <a:highlight>
                  <a:srgbClr val="FFFFFF"/>
                </a:highlight>
                <a:latin typeface="Times New Roman"/>
                <a:ea typeface="Times New Roman"/>
                <a:cs typeface="Times New Roman"/>
                <a:sym typeface="Times New Roman"/>
              </a:rPr>
              <a:t>))</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        </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 // attributes</a:t>
            </a:r>
            <a:endParaRPr sz="1500">
              <a:solidFill>
                <a:srgbClr val="5D6C7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6C36A9"/>
                </a:solidFill>
                <a:highlight>
                  <a:srgbClr val="FFFFFF"/>
                </a:highlight>
                <a:latin typeface="Times New Roman"/>
                <a:ea typeface="Times New Roman"/>
                <a:cs typeface="Times New Roman"/>
                <a:sym typeface="Times New Roman"/>
              </a:rPr>
              <a:t> </a:t>
            </a:r>
            <a:r>
              <a:rPr lang="en-US" sz="1500">
                <a:solidFill>
                  <a:srgbClr val="326D74"/>
                </a:solidFill>
                <a:highlight>
                  <a:srgbClr val="FFFFFF"/>
                </a:highlight>
                <a:latin typeface="Times New Roman"/>
                <a:ea typeface="Times New Roman"/>
                <a:cs typeface="Times New Roman"/>
                <a:sym typeface="Times New Roman"/>
              </a:rPr>
              <a:t>b1</a:t>
            </a:r>
            <a:r>
              <a:rPr lang="en-US" sz="1500">
                <a:solidFill>
                  <a:srgbClr val="6C36A9"/>
                </a:solidFill>
                <a:highlight>
                  <a:srgbClr val="FFFFFF"/>
                </a:highlight>
                <a:latin typeface="Times New Roman"/>
                <a:ea typeface="Times New Roman"/>
                <a:cs typeface="Times New Roman"/>
                <a:sym typeface="Times New Roman"/>
              </a:rPr>
              <a:t>.setTitle("</a:t>
            </a:r>
            <a:r>
              <a:rPr lang="en-US" sz="1500">
                <a:solidFill>
                  <a:schemeClr val="dk1"/>
                </a:solidFill>
                <a:highlight>
                  <a:srgbClr val="FFFFFF"/>
                </a:highlight>
                <a:latin typeface="Times New Roman"/>
                <a:ea typeface="Times New Roman"/>
                <a:cs typeface="Times New Roman"/>
                <a:sym typeface="Times New Roman"/>
              </a:rPr>
              <a:t>clickhere</a:t>
            </a:r>
            <a:r>
              <a:rPr lang="en-US" sz="1500">
                <a:solidFill>
                  <a:srgbClr val="6C36A9"/>
                </a:solidFill>
                <a:highlight>
                  <a:srgbClr val="FFFFFF"/>
                </a:highlight>
                <a:latin typeface="Times New Roman"/>
                <a:ea typeface="Times New Roman"/>
                <a:cs typeface="Times New Roman"/>
                <a:sym typeface="Times New Roman"/>
              </a:rPr>
              <a:t>", for: .normal)</a:t>
            </a:r>
            <a:endParaRPr sz="15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6C36A9"/>
                </a:solidFill>
                <a:highlight>
                  <a:srgbClr val="FFFFFF"/>
                </a:highlight>
                <a:latin typeface="Times New Roman"/>
                <a:ea typeface="Times New Roman"/>
                <a:cs typeface="Times New Roman"/>
                <a:sym typeface="Times New Roman"/>
              </a:rPr>
              <a:t> </a:t>
            </a:r>
            <a:r>
              <a:rPr lang="en-US" sz="1500">
                <a:solidFill>
                  <a:srgbClr val="326D74"/>
                </a:solidFill>
                <a:highlight>
                  <a:srgbClr val="FFFFFF"/>
                </a:highlight>
                <a:latin typeface="Times New Roman"/>
                <a:ea typeface="Times New Roman"/>
                <a:cs typeface="Times New Roman"/>
                <a:sym typeface="Times New Roman"/>
              </a:rPr>
              <a:t>b1</a:t>
            </a:r>
            <a:r>
              <a:rPr lang="en-US" sz="1500">
                <a:solidFill>
                  <a:srgbClr val="6C36A9"/>
                </a:solidFill>
                <a:highlight>
                  <a:srgbClr val="FFFFFF"/>
                </a:highlight>
                <a:latin typeface="Times New Roman"/>
                <a:ea typeface="Times New Roman"/>
                <a:cs typeface="Times New Roman"/>
                <a:sym typeface="Times New Roman"/>
              </a:rPr>
              <a:t>.setTitleColor(.black, for: .normal)</a:t>
            </a:r>
            <a:endParaRPr sz="15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6C36A9"/>
                </a:solidFill>
                <a:highlight>
                  <a:srgbClr val="FFFFFF"/>
                </a:highlight>
                <a:latin typeface="Times New Roman"/>
                <a:ea typeface="Times New Roman"/>
                <a:cs typeface="Times New Roman"/>
                <a:sym typeface="Times New Roman"/>
              </a:rPr>
              <a:t> </a:t>
            </a:r>
            <a:r>
              <a:rPr lang="en-US" sz="1500">
                <a:solidFill>
                  <a:srgbClr val="326D74"/>
                </a:solidFill>
                <a:highlight>
                  <a:srgbClr val="FFFFFF"/>
                </a:highlight>
                <a:latin typeface="Times New Roman"/>
                <a:ea typeface="Times New Roman"/>
                <a:cs typeface="Times New Roman"/>
                <a:sym typeface="Times New Roman"/>
              </a:rPr>
              <a:t>b1</a:t>
            </a:r>
            <a:r>
              <a:rPr lang="en-US" sz="1500">
                <a:solidFill>
                  <a:srgbClr val="6C36A9"/>
                </a:solidFill>
                <a:highlight>
                  <a:srgbClr val="FFFFFF"/>
                </a:highlight>
                <a:latin typeface="Times New Roman"/>
                <a:ea typeface="Times New Roman"/>
                <a:cs typeface="Times New Roman"/>
                <a:sym typeface="Times New Roman"/>
              </a:rPr>
              <a:t>.backgroundColor = .cyan</a:t>
            </a:r>
            <a:endParaRPr sz="15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 </a:t>
            </a:r>
            <a:r>
              <a:rPr lang="en-US" sz="1500">
                <a:solidFill>
                  <a:srgbClr val="326D74"/>
                </a:solidFill>
                <a:highlight>
                  <a:srgbClr val="FFFFFF"/>
                </a:highlight>
                <a:latin typeface="Times New Roman"/>
                <a:ea typeface="Times New Roman"/>
                <a:cs typeface="Times New Roman"/>
                <a:sym typeface="Times New Roman"/>
              </a:rPr>
              <a:t>b1</a:t>
            </a:r>
            <a:r>
              <a:rPr lang="en-US" sz="1500">
                <a:solidFill>
                  <a:schemeClr val="dk1"/>
                </a:solidFill>
                <a:highlight>
                  <a:srgbClr val="FFFFFF"/>
                </a:highlight>
                <a:latin typeface="Times New Roman"/>
                <a:ea typeface="Times New Roman"/>
                <a:cs typeface="Times New Roman"/>
                <a:sym typeface="Times New Roman"/>
              </a:rPr>
              <a:t>.</a:t>
            </a:r>
            <a:r>
              <a:rPr lang="en-US" sz="1500">
                <a:solidFill>
                  <a:srgbClr val="6C36A9"/>
                </a:solidFill>
                <a:highlight>
                  <a:srgbClr val="FFFFFF"/>
                </a:highlight>
                <a:latin typeface="Times New Roman"/>
                <a:ea typeface="Times New Roman"/>
                <a:cs typeface="Times New Roman"/>
                <a:sym typeface="Times New Roman"/>
              </a:rPr>
              <a:t>addTarget</a:t>
            </a:r>
            <a:r>
              <a:rPr lang="en-US" sz="1500">
                <a:solidFill>
                  <a:schemeClr val="dk1"/>
                </a:solidFill>
                <a:highlight>
                  <a:srgbClr val="FFFFFF"/>
                </a:highlight>
                <a:latin typeface="Times New Roman"/>
                <a:ea typeface="Times New Roman"/>
                <a:cs typeface="Times New Roman"/>
                <a:sym typeface="Times New Roman"/>
              </a:rPr>
              <a:t>(</a:t>
            </a:r>
            <a:r>
              <a:rPr b="1" lang="en-US" sz="1500">
                <a:solidFill>
                  <a:srgbClr val="9B2393"/>
                </a:solidFill>
                <a:highlight>
                  <a:srgbClr val="FFFFFF"/>
                </a:highlight>
                <a:latin typeface="Times New Roman"/>
                <a:ea typeface="Times New Roman"/>
                <a:cs typeface="Times New Roman"/>
                <a:sym typeface="Times New Roman"/>
              </a:rPr>
              <a:t>self</a:t>
            </a:r>
            <a:r>
              <a:rPr lang="en-US" sz="1500">
                <a:solidFill>
                  <a:schemeClr val="dk1"/>
                </a:solidFill>
                <a:highlight>
                  <a:srgbClr val="FFFFFF"/>
                </a:highlight>
                <a:latin typeface="Times New Roman"/>
                <a:ea typeface="Times New Roman"/>
                <a:cs typeface="Times New Roman"/>
                <a:sym typeface="Times New Roman"/>
              </a:rPr>
              <a:t>, action: </a:t>
            </a:r>
            <a:r>
              <a:rPr b="1" lang="en-US" sz="1500">
                <a:solidFill>
                  <a:srgbClr val="9B2393"/>
                </a:solidFill>
                <a:highlight>
                  <a:srgbClr val="FFFFFF"/>
                </a:highlight>
                <a:latin typeface="Times New Roman"/>
                <a:ea typeface="Times New Roman"/>
                <a:cs typeface="Times New Roman"/>
                <a:sym typeface="Times New Roman"/>
              </a:rPr>
              <a:t>#selector</a:t>
            </a:r>
            <a:r>
              <a:rPr lang="en-US" sz="1500">
                <a:solidFill>
                  <a:schemeClr val="dk1"/>
                </a:solidFill>
                <a:highlight>
                  <a:srgbClr val="FFFFFF"/>
                </a:highlight>
                <a:latin typeface="Times New Roman"/>
                <a:ea typeface="Times New Roman"/>
                <a:cs typeface="Times New Roman"/>
                <a:sym typeface="Times New Roman"/>
              </a:rPr>
              <a:t>(</a:t>
            </a:r>
            <a:r>
              <a:rPr b="1" lang="en-US" sz="1500">
                <a:solidFill>
                  <a:srgbClr val="9B2393"/>
                </a:solidFill>
                <a:highlight>
                  <a:srgbClr val="FFFFFF"/>
                </a:highlight>
                <a:latin typeface="Times New Roman"/>
                <a:ea typeface="Times New Roman"/>
                <a:cs typeface="Times New Roman"/>
                <a:sym typeface="Times New Roman"/>
              </a:rPr>
              <a:t>self</a:t>
            </a:r>
            <a:r>
              <a:rPr lang="en-US" sz="1500">
                <a:solidFill>
                  <a:schemeClr val="dk1"/>
                </a:solidFill>
                <a:highlight>
                  <a:srgbClr val="FFFFFF"/>
                </a:highlight>
                <a:latin typeface="Times New Roman"/>
                <a:ea typeface="Times New Roman"/>
                <a:cs typeface="Times New Roman"/>
                <a:sym typeface="Times New Roman"/>
              </a:rPr>
              <a:t>.</a:t>
            </a:r>
            <a:r>
              <a:rPr lang="en-US" sz="1500">
                <a:solidFill>
                  <a:srgbClr val="326D74"/>
                </a:solidFill>
                <a:highlight>
                  <a:srgbClr val="FFFFFF"/>
                </a:highlight>
                <a:latin typeface="Times New Roman"/>
                <a:ea typeface="Times New Roman"/>
                <a:cs typeface="Times New Roman"/>
                <a:sym typeface="Times New Roman"/>
              </a:rPr>
              <a:t>click1</a:t>
            </a:r>
            <a:r>
              <a:rPr lang="en-US" sz="1500">
                <a:solidFill>
                  <a:schemeClr val="dk1"/>
                </a:solidFill>
                <a:highlight>
                  <a:srgbClr val="FFFFFF"/>
                </a:highlight>
                <a:latin typeface="Times New Roman"/>
                <a:ea typeface="Times New Roman"/>
                <a:cs typeface="Times New Roman"/>
                <a:sym typeface="Times New Roman"/>
              </a:rPr>
              <a:t>),  for: .</a:t>
            </a:r>
            <a:r>
              <a:rPr lang="en-US" sz="1500">
                <a:solidFill>
                  <a:srgbClr val="6C36A9"/>
                </a:solidFill>
                <a:highlight>
                  <a:srgbClr val="FFFFFF"/>
                </a:highlight>
                <a:latin typeface="Times New Roman"/>
                <a:ea typeface="Times New Roman"/>
                <a:cs typeface="Times New Roman"/>
                <a:sym typeface="Times New Roman"/>
              </a:rPr>
              <a:t>touchUpInside</a:t>
            </a:r>
            <a:r>
              <a:rPr lang="en-US" sz="1500">
                <a:solidFill>
                  <a:schemeClr val="dk1"/>
                </a:solidFill>
                <a:highlight>
                  <a:srgbClr val="FFFFFF"/>
                </a:highlight>
                <a:latin typeface="Times New Roman"/>
                <a:ea typeface="Times New Roman"/>
                <a:cs typeface="Times New Roman"/>
                <a:sym typeface="Times New Roman"/>
              </a:rPr>
              <a:t>)</a:t>
            </a:r>
            <a:endParaRPr sz="1500">
              <a:solidFill>
                <a:srgbClr val="1C00C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1C00CF"/>
                </a:solidFill>
                <a:highlight>
                  <a:srgbClr val="FFFFFF"/>
                </a:highlight>
                <a:latin typeface="Times New Roman"/>
                <a:ea typeface="Times New Roman"/>
                <a:cs typeface="Times New Roman"/>
                <a:sym typeface="Times New Roman"/>
              </a:rPr>
              <a:t> </a:t>
            </a:r>
            <a:r>
              <a:rPr lang="en-US" sz="1500">
                <a:solidFill>
                  <a:schemeClr val="dk1"/>
                </a:solidFill>
                <a:highlight>
                  <a:srgbClr val="FFFFFF"/>
                </a:highlight>
                <a:latin typeface="Times New Roman"/>
                <a:ea typeface="Times New Roman"/>
                <a:cs typeface="Times New Roman"/>
                <a:sym typeface="Times New Roman"/>
              </a:rPr>
              <a:t>// display Button</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6C36A9"/>
                </a:solidFill>
                <a:highlight>
                  <a:srgbClr val="FFFFFF"/>
                </a:highlight>
                <a:latin typeface="Times New Roman"/>
                <a:ea typeface="Times New Roman"/>
                <a:cs typeface="Times New Roman"/>
                <a:sym typeface="Times New Roman"/>
              </a:rPr>
              <a:t> </a:t>
            </a:r>
            <a:r>
              <a:rPr b="1" lang="en-US" sz="1500">
                <a:solidFill>
                  <a:srgbClr val="9B2393"/>
                </a:solidFill>
                <a:highlight>
                  <a:srgbClr val="FFFFFF"/>
                </a:highlight>
                <a:latin typeface="Times New Roman"/>
                <a:ea typeface="Times New Roman"/>
                <a:cs typeface="Times New Roman"/>
                <a:sym typeface="Times New Roman"/>
              </a:rPr>
              <a:t>self</a:t>
            </a:r>
            <a:r>
              <a:rPr lang="en-US" sz="1500">
                <a:solidFill>
                  <a:srgbClr val="6C36A9"/>
                </a:solidFill>
                <a:highlight>
                  <a:srgbClr val="FFFFFF"/>
                </a:highlight>
                <a:latin typeface="Times New Roman"/>
                <a:ea typeface="Times New Roman"/>
                <a:cs typeface="Times New Roman"/>
                <a:sym typeface="Times New Roman"/>
              </a:rPr>
              <a:t>.view.addSubview(</a:t>
            </a:r>
            <a:r>
              <a:rPr lang="en-US" sz="1500">
                <a:solidFill>
                  <a:srgbClr val="326D74"/>
                </a:solidFill>
                <a:highlight>
                  <a:srgbClr val="FFFFFF"/>
                </a:highlight>
                <a:latin typeface="Times New Roman"/>
                <a:ea typeface="Times New Roman"/>
                <a:cs typeface="Times New Roman"/>
                <a:sym typeface="Times New Roman"/>
              </a:rPr>
              <a:t>b1</a:t>
            </a:r>
            <a:r>
              <a:rPr lang="en-US" sz="1500">
                <a:solidFill>
                  <a:srgbClr val="6C36A9"/>
                </a:solidFill>
                <a:highlight>
                  <a:srgbClr val="FFFFFF"/>
                </a:highlight>
                <a:latin typeface="Times New Roman"/>
                <a:ea typeface="Times New Roman"/>
                <a:cs typeface="Times New Roman"/>
                <a:sym typeface="Times New Roman"/>
              </a:rPr>
              <a:t>)</a:t>
            </a:r>
            <a:endParaRPr sz="15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500">
                <a:solidFill>
                  <a:srgbClr val="9B2393"/>
                </a:solidFill>
                <a:highlight>
                  <a:srgbClr val="FFFFFF"/>
                </a:highlight>
                <a:latin typeface="Times New Roman"/>
                <a:ea typeface="Times New Roman"/>
                <a:cs typeface="Times New Roman"/>
                <a:sym typeface="Times New Roman"/>
              </a:rPr>
              <a:t>@objc</a:t>
            </a:r>
            <a:r>
              <a:rPr lang="en-US" sz="1500">
                <a:solidFill>
                  <a:srgbClr val="9B2393"/>
                </a:solidFill>
                <a:highlight>
                  <a:srgbClr val="FFFFFF"/>
                </a:highlight>
                <a:latin typeface="Times New Roman"/>
                <a:ea typeface="Times New Roman"/>
                <a:cs typeface="Times New Roman"/>
                <a:sym typeface="Times New Roman"/>
              </a:rPr>
              <a:t> </a:t>
            </a:r>
            <a:r>
              <a:rPr b="1" lang="en-US" sz="1500">
                <a:solidFill>
                  <a:srgbClr val="9B2393"/>
                </a:solidFill>
                <a:highlight>
                  <a:srgbClr val="FFFFFF"/>
                </a:highlight>
                <a:latin typeface="Times New Roman"/>
                <a:ea typeface="Times New Roman"/>
                <a:cs typeface="Times New Roman"/>
                <a:sym typeface="Times New Roman"/>
              </a:rPr>
              <a:t>func</a:t>
            </a:r>
            <a:r>
              <a:rPr lang="en-US" sz="1500">
                <a:solidFill>
                  <a:srgbClr val="9B2393"/>
                </a:solidFill>
                <a:highlight>
                  <a:srgbClr val="FFFFFF"/>
                </a:highlight>
                <a:latin typeface="Times New Roman"/>
                <a:ea typeface="Times New Roman"/>
                <a:cs typeface="Times New Roman"/>
                <a:sym typeface="Times New Roman"/>
              </a:rPr>
              <a:t> </a:t>
            </a:r>
            <a:r>
              <a:rPr lang="en-US" sz="1500">
                <a:solidFill>
                  <a:srgbClr val="0F68A0"/>
                </a:solidFill>
                <a:highlight>
                  <a:srgbClr val="FFFFFF"/>
                </a:highlight>
                <a:latin typeface="Times New Roman"/>
                <a:ea typeface="Times New Roman"/>
                <a:cs typeface="Times New Roman"/>
                <a:sym typeface="Times New Roman"/>
              </a:rPr>
              <a:t>click1</a:t>
            </a:r>
            <a:r>
              <a:rPr lang="en-US" sz="1500">
                <a:solidFill>
                  <a:srgbClr val="9B2393"/>
                </a:solidFill>
                <a:highlight>
                  <a:srgbClr val="FFFFFF"/>
                </a:highlight>
                <a:latin typeface="Times New Roman"/>
                <a:ea typeface="Times New Roman"/>
                <a:cs typeface="Times New Roman"/>
                <a:sym typeface="Times New Roman"/>
              </a:rPr>
              <a:t>() {</a:t>
            </a:r>
            <a:endParaRPr sz="15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        // Implementation Code Here</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p:txBody>
      </p:sp>
      <p:pic>
        <p:nvPicPr>
          <p:cNvPr id="186" name="Google Shape;186;p31"/>
          <p:cNvPicPr preferRelativeResize="0"/>
          <p:nvPr/>
        </p:nvPicPr>
        <p:blipFill>
          <a:blip r:embed="rId3">
            <a:alphaModFix/>
          </a:blip>
          <a:stretch>
            <a:fillRect/>
          </a:stretch>
        </p:blipFill>
        <p:spPr>
          <a:xfrm>
            <a:off x="8368450" y="2981325"/>
            <a:ext cx="2838450" cy="895350"/>
          </a:xfrm>
          <a:prstGeom prst="rect">
            <a:avLst/>
          </a:prstGeom>
          <a:noFill/>
          <a:ln>
            <a:noFill/>
          </a:ln>
        </p:spPr>
      </p:pic>
      <p:sp>
        <p:nvSpPr>
          <p:cNvPr id="187" name="Google Shape;187;p31"/>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5119950" y="322525"/>
            <a:ext cx="1952100" cy="5535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Switch</a:t>
            </a:r>
            <a:endParaRPr b="1" sz="3000">
              <a:latin typeface="Times New Roman"/>
              <a:ea typeface="Times New Roman"/>
              <a:cs typeface="Times New Roman"/>
              <a:sym typeface="Times New Roman"/>
            </a:endParaRPr>
          </a:p>
        </p:txBody>
      </p:sp>
      <p:sp>
        <p:nvSpPr>
          <p:cNvPr id="193" name="Google Shape;193;p32"/>
          <p:cNvSpPr txBox="1"/>
          <p:nvPr>
            <p:ph idx="1" type="body"/>
          </p:nvPr>
        </p:nvSpPr>
        <p:spPr>
          <a:xfrm>
            <a:off x="838200" y="1256175"/>
            <a:ext cx="10515600" cy="4920600"/>
          </a:xfrm>
          <a:prstGeom prst="rect">
            <a:avLst/>
          </a:prstGeom>
        </p:spPr>
        <p:txBody>
          <a:bodyPr anchorCtr="0" anchor="t" bIns="45700" lIns="45700" spcFirstLastPara="1" rIns="45700" wrap="square" tIns="45700">
            <a:noAutofit/>
          </a:bodyPr>
          <a:lstStyle/>
          <a:p>
            <a:pPr indent="-279400" lvl="0" marL="29210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Class</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23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UISwitch</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control that offers a binary choice, such as On/Off.</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Overview</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UISwitch class declares a property and a method to control its on/off state. As with UISlider, when the user manipulates the switch control (“flips” it) a </a:t>
            </a:r>
            <a:r>
              <a:rPr lang="en-US" sz="1800">
                <a:solidFill>
                  <a:srgbClr val="094FD1"/>
                </a:solidFill>
                <a:latin typeface="Times New Roman"/>
                <a:ea typeface="Times New Roman"/>
                <a:cs typeface="Times New Roman"/>
                <a:sym typeface="Times New Roman"/>
              </a:rPr>
              <a:t>valueChanged</a:t>
            </a:r>
            <a:r>
              <a:rPr lang="en-US" sz="1800">
                <a:solidFill>
                  <a:schemeClr val="dk1"/>
                </a:solidFill>
                <a:latin typeface="Times New Roman"/>
                <a:ea typeface="Times New Roman"/>
                <a:cs typeface="Times New Roman"/>
                <a:sym typeface="Times New Roman"/>
              </a:rPr>
              <a:t> event is generated, which results in the control (if properly configured) sending an action message.</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You can customize the appearance of the switch by changing the color used to tint the switch when it is on or off.</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94" name="Google Shape;194;p32"/>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idx="1" type="body"/>
          </p:nvPr>
        </p:nvSpPr>
        <p:spPr>
          <a:xfrm>
            <a:off x="838200" y="1350325"/>
            <a:ext cx="7038300" cy="43512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Swift Code to display Switch on UserInterface</a:t>
            </a:r>
            <a:endParaRPr b="1" sz="21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rgbClr val="9B2393"/>
                </a:solidFill>
                <a:highlight>
                  <a:srgbClr val="FFFFFF"/>
                </a:highlight>
                <a:latin typeface="Times New Roman"/>
                <a:ea typeface="Times New Roman"/>
                <a:cs typeface="Times New Roman"/>
                <a:sym typeface="Times New Roman"/>
              </a:rPr>
              <a:t>var</a:t>
            </a:r>
            <a:r>
              <a:rPr lang="en-US" sz="1800">
                <a:solidFill>
                  <a:schemeClr val="dk1"/>
                </a:solidFill>
                <a:highlight>
                  <a:srgbClr val="FFFFFF"/>
                </a:highlight>
                <a:latin typeface="Times New Roman"/>
                <a:ea typeface="Times New Roman"/>
                <a:cs typeface="Times New Roman"/>
                <a:sym typeface="Times New Roman"/>
              </a:rPr>
              <a:t> </a:t>
            </a:r>
            <a:r>
              <a:rPr lang="en-US" sz="1800">
                <a:solidFill>
                  <a:srgbClr val="0F68A0"/>
                </a:solidFill>
                <a:highlight>
                  <a:srgbClr val="FFFFFF"/>
                </a:highlight>
                <a:latin typeface="Times New Roman"/>
                <a:ea typeface="Times New Roman"/>
                <a:cs typeface="Times New Roman"/>
                <a:sym typeface="Times New Roman"/>
              </a:rPr>
              <a:t>sw2</a:t>
            </a:r>
            <a:r>
              <a:rPr lang="en-US" sz="1800">
                <a:solidFill>
                  <a:schemeClr val="dk1"/>
                </a:solidFill>
                <a:highlight>
                  <a:srgbClr val="FFFFFF"/>
                </a:highlight>
                <a:latin typeface="Times New Roman"/>
                <a:ea typeface="Times New Roman"/>
                <a:cs typeface="Times New Roman"/>
                <a:sym typeface="Times New Roman"/>
              </a:rPr>
              <a:t>: UISwitch!</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sw2</a:t>
            </a:r>
            <a:r>
              <a:rPr lang="en-US" sz="1800">
                <a:solidFill>
                  <a:srgbClr val="3900A0"/>
                </a:solidFill>
                <a:highlight>
                  <a:srgbClr val="FFFFFF"/>
                </a:highlight>
                <a:latin typeface="Times New Roman"/>
                <a:ea typeface="Times New Roman"/>
                <a:cs typeface="Times New Roman"/>
                <a:sym typeface="Times New Roman"/>
              </a:rPr>
              <a:t> = UISwitch()</a:t>
            </a:r>
            <a:endParaRPr sz="18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sw2</a:t>
            </a:r>
            <a:r>
              <a:rPr lang="en-US" sz="1800">
                <a:solidFill>
                  <a:schemeClr val="dk1"/>
                </a:solidFill>
                <a:highlight>
                  <a:srgbClr val="FFFFFF"/>
                </a:highlight>
                <a:latin typeface="Times New Roman"/>
                <a:ea typeface="Times New Roman"/>
                <a:cs typeface="Times New Roman"/>
                <a:sym typeface="Times New Roman"/>
              </a:rPr>
              <a:t>.</a:t>
            </a:r>
            <a:r>
              <a:rPr lang="en-US" sz="1800">
                <a:solidFill>
                  <a:srgbClr val="6C36A9"/>
                </a:solidFill>
                <a:highlight>
                  <a:srgbClr val="FFFFFF"/>
                </a:highlight>
                <a:latin typeface="Times New Roman"/>
                <a:ea typeface="Times New Roman"/>
                <a:cs typeface="Times New Roman"/>
                <a:sym typeface="Times New Roman"/>
              </a:rPr>
              <a:t>frame</a:t>
            </a:r>
            <a:r>
              <a:rPr lang="en-US" sz="1800">
                <a:solidFill>
                  <a:schemeClr val="dk1"/>
                </a:solidFill>
                <a:highlight>
                  <a:srgbClr val="FFFFFF"/>
                </a:highlight>
                <a:latin typeface="Times New Roman"/>
                <a:ea typeface="Times New Roman"/>
                <a:cs typeface="Times New Roman"/>
                <a:sym typeface="Times New Roman"/>
              </a:rPr>
              <a:t> = </a:t>
            </a:r>
            <a:r>
              <a:rPr lang="en-US" sz="1800">
                <a:solidFill>
                  <a:srgbClr val="3900A0"/>
                </a:solidFill>
                <a:highlight>
                  <a:srgbClr val="FFFFFF"/>
                </a:highlight>
                <a:latin typeface="Times New Roman"/>
                <a:ea typeface="Times New Roman"/>
                <a:cs typeface="Times New Roman"/>
                <a:sym typeface="Times New Roman"/>
              </a:rPr>
              <a:t>CGRect</a:t>
            </a:r>
            <a:r>
              <a:rPr lang="en-US" sz="1800">
                <a:solidFill>
                  <a:schemeClr val="dk1"/>
                </a:solidFill>
                <a:highlight>
                  <a:srgbClr val="FFFFFF"/>
                </a:highlight>
                <a:latin typeface="Times New Roman"/>
                <a:ea typeface="Times New Roman"/>
                <a:cs typeface="Times New Roman"/>
                <a:sym typeface="Times New Roman"/>
              </a:rPr>
              <a:t>(x: </a:t>
            </a:r>
            <a:r>
              <a:rPr lang="en-US" sz="1800">
                <a:solidFill>
                  <a:srgbClr val="1C00CF"/>
                </a:solidFill>
                <a:highlight>
                  <a:srgbClr val="FFFFFF"/>
                </a:highlight>
                <a:latin typeface="Times New Roman"/>
                <a:ea typeface="Times New Roman"/>
                <a:cs typeface="Times New Roman"/>
                <a:sym typeface="Times New Roman"/>
              </a:rPr>
              <a:t>150</a:t>
            </a:r>
            <a:r>
              <a:rPr lang="en-US" sz="1800">
                <a:solidFill>
                  <a:schemeClr val="dk1"/>
                </a:solidFill>
                <a:highlight>
                  <a:srgbClr val="FFFFFF"/>
                </a:highlight>
                <a:latin typeface="Times New Roman"/>
                <a:ea typeface="Times New Roman"/>
                <a:cs typeface="Times New Roman"/>
                <a:sym typeface="Times New Roman"/>
              </a:rPr>
              <a:t>, y: </a:t>
            </a:r>
            <a:r>
              <a:rPr lang="en-US" sz="1800">
                <a:solidFill>
                  <a:srgbClr val="1C00CF"/>
                </a:solidFill>
                <a:highlight>
                  <a:srgbClr val="FFFFFF"/>
                </a:highlight>
                <a:latin typeface="Times New Roman"/>
                <a:ea typeface="Times New Roman"/>
                <a:cs typeface="Times New Roman"/>
                <a:sym typeface="Times New Roman"/>
              </a:rPr>
              <a:t>300</a:t>
            </a:r>
            <a:r>
              <a:rPr lang="en-US" sz="1800">
                <a:solidFill>
                  <a:schemeClr val="dk1"/>
                </a:solidFill>
                <a:highlight>
                  <a:srgbClr val="FFFFFF"/>
                </a:highlight>
                <a:latin typeface="Times New Roman"/>
                <a:ea typeface="Times New Roman"/>
                <a:cs typeface="Times New Roman"/>
                <a:sym typeface="Times New Roman"/>
              </a:rPr>
              <a:t>, width: </a:t>
            </a:r>
            <a:r>
              <a:rPr lang="en-US" sz="1800">
                <a:solidFill>
                  <a:srgbClr val="1C00CF"/>
                </a:solidFill>
                <a:highlight>
                  <a:srgbClr val="FFFFFF"/>
                </a:highlight>
                <a:latin typeface="Times New Roman"/>
                <a:ea typeface="Times New Roman"/>
                <a:cs typeface="Times New Roman"/>
                <a:sym typeface="Times New Roman"/>
              </a:rPr>
              <a:t>150</a:t>
            </a:r>
            <a:r>
              <a:rPr lang="en-US" sz="1800">
                <a:solidFill>
                  <a:schemeClr val="dk1"/>
                </a:solidFill>
                <a:highlight>
                  <a:srgbClr val="FFFFFF"/>
                </a:highlight>
                <a:latin typeface="Times New Roman"/>
                <a:ea typeface="Times New Roman"/>
                <a:cs typeface="Times New Roman"/>
                <a:sym typeface="Times New Roman"/>
              </a:rPr>
              <a:t>, height: </a:t>
            </a:r>
            <a:r>
              <a:rPr lang="en-US" sz="1800">
                <a:solidFill>
                  <a:srgbClr val="1C00CF"/>
                </a:solidFill>
                <a:highlight>
                  <a:srgbClr val="FFFFFF"/>
                </a:highlight>
                <a:latin typeface="Times New Roman"/>
                <a:ea typeface="Times New Roman"/>
                <a:cs typeface="Times New Roman"/>
                <a:sym typeface="Times New Roman"/>
              </a:rPr>
              <a:t>40</a:t>
            </a:r>
            <a:r>
              <a:rPr lang="en-US" sz="1800">
                <a:solidFill>
                  <a:schemeClr val="dk1"/>
                </a:solidFill>
                <a:highlight>
                  <a:srgbClr val="FFFFFF"/>
                </a:highlight>
                <a:latin typeface="Times New Roman"/>
                <a:ea typeface="Times New Roman"/>
                <a:cs typeface="Times New Roman"/>
                <a:sym typeface="Times New Roman"/>
              </a:rPr>
              <a:t>) </a:t>
            </a:r>
            <a:r>
              <a:rPr lang="en-US" sz="1800">
                <a:solidFill>
                  <a:srgbClr val="5D6C79"/>
                </a:solidFill>
                <a:highlight>
                  <a:srgbClr val="FFFFFF"/>
                </a:highlight>
                <a:latin typeface="Times New Roman"/>
                <a:ea typeface="Times New Roman"/>
                <a:cs typeface="Times New Roman"/>
                <a:sym typeface="Times New Roman"/>
              </a:rPr>
              <a:t>       </a:t>
            </a:r>
            <a:endParaRPr sz="1800">
              <a:solidFill>
                <a:srgbClr val="5D6C7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sw2</a:t>
            </a:r>
            <a:r>
              <a:rPr lang="en-US" sz="1800">
                <a:solidFill>
                  <a:srgbClr val="5D6C79"/>
                </a:solidFill>
                <a:highlight>
                  <a:srgbClr val="FFFFFF"/>
                </a:highlight>
                <a:latin typeface="Times New Roman"/>
                <a:ea typeface="Times New Roman"/>
                <a:cs typeface="Times New Roman"/>
                <a:sym typeface="Times New Roman"/>
              </a:rPr>
              <a:t>.</a:t>
            </a:r>
            <a:r>
              <a:rPr lang="en-US" sz="1800">
                <a:solidFill>
                  <a:srgbClr val="6C36A9"/>
                </a:solidFill>
                <a:highlight>
                  <a:srgbClr val="FFFFFF"/>
                </a:highlight>
                <a:latin typeface="Times New Roman"/>
                <a:ea typeface="Times New Roman"/>
                <a:cs typeface="Times New Roman"/>
                <a:sym typeface="Times New Roman"/>
              </a:rPr>
              <a:t>isOn</a:t>
            </a:r>
            <a:r>
              <a:rPr lang="en-US" sz="1800">
                <a:solidFill>
                  <a:srgbClr val="5D6C79"/>
                </a:solidFill>
                <a:highlight>
                  <a:srgbClr val="FFFFFF"/>
                </a:highlight>
                <a:latin typeface="Times New Roman"/>
                <a:ea typeface="Times New Roman"/>
                <a:cs typeface="Times New Roman"/>
                <a:sym typeface="Times New Roman"/>
              </a:rPr>
              <a:t> = </a:t>
            </a:r>
            <a:r>
              <a:rPr b="1" lang="en-US" sz="1800">
                <a:solidFill>
                  <a:srgbClr val="9B2393"/>
                </a:solidFill>
                <a:highlight>
                  <a:srgbClr val="FFFFFF"/>
                </a:highlight>
                <a:latin typeface="Times New Roman"/>
                <a:ea typeface="Times New Roman"/>
                <a:cs typeface="Times New Roman"/>
                <a:sym typeface="Times New Roman"/>
              </a:rPr>
              <a:t>false</a:t>
            </a:r>
            <a:endParaRPr b="1" sz="18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sw2</a:t>
            </a:r>
            <a:r>
              <a:rPr lang="en-US" sz="1800">
                <a:solidFill>
                  <a:srgbClr val="6C36A9"/>
                </a:solidFill>
                <a:highlight>
                  <a:srgbClr val="FFFFFF"/>
                </a:highlight>
                <a:latin typeface="Times New Roman"/>
                <a:ea typeface="Times New Roman"/>
                <a:cs typeface="Times New Roman"/>
                <a:sym typeface="Times New Roman"/>
              </a:rPr>
              <a:t>.onTintColor = .yellow</a:t>
            </a:r>
            <a:endParaRPr sz="18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sw2</a:t>
            </a:r>
            <a:r>
              <a:rPr lang="en-US" sz="1800">
                <a:solidFill>
                  <a:srgbClr val="6C36A9"/>
                </a:solidFill>
                <a:highlight>
                  <a:srgbClr val="FFFFFF"/>
                </a:highlight>
                <a:latin typeface="Times New Roman"/>
                <a:ea typeface="Times New Roman"/>
                <a:cs typeface="Times New Roman"/>
                <a:sym typeface="Times New Roman"/>
              </a:rPr>
              <a:t>.thumbTintColor = .red</a:t>
            </a:r>
            <a:endParaRPr sz="18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sw2</a:t>
            </a:r>
            <a:r>
              <a:rPr lang="en-US" sz="1800">
                <a:solidFill>
                  <a:srgbClr val="6C36A9"/>
                </a:solidFill>
                <a:highlight>
                  <a:srgbClr val="FFFFFF"/>
                </a:highlight>
                <a:latin typeface="Times New Roman"/>
                <a:ea typeface="Times New Roman"/>
                <a:cs typeface="Times New Roman"/>
                <a:sym typeface="Times New Roman"/>
              </a:rPr>
              <a:t>.tintColor = .black</a:t>
            </a:r>
            <a:endParaRPr sz="18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sw2</a:t>
            </a:r>
            <a:r>
              <a:rPr lang="en-US" sz="1800">
                <a:solidFill>
                  <a:schemeClr val="dk1"/>
                </a:solidFill>
                <a:highlight>
                  <a:srgbClr val="FFFFFF"/>
                </a:highlight>
                <a:latin typeface="Times New Roman"/>
                <a:ea typeface="Times New Roman"/>
                <a:cs typeface="Times New Roman"/>
                <a:sym typeface="Times New Roman"/>
              </a:rPr>
              <a:t>.</a:t>
            </a:r>
            <a:r>
              <a:rPr lang="en-US" sz="1800">
                <a:solidFill>
                  <a:srgbClr val="6C36A9"/>
                </a:solidFill>
                <a:highlight>
                  <a:srgbClr val="FFFFFF"/>
                </a:highlight>
                <a:latin typeface="Times New Roman"/>
                <a:ea typeface="Times New Roman"/>
                <a:cs typeface="Times New Roman"/>
                <a:sym typeface="Times New Roman"/>
              </a:rPr>
              <a:t>addTarget</a:t>
            </a:r>
            <a:r>
              <a:rPr lang="en-US" sz="1800">
                <a:solidFill>
                  <a:schemeClr val="dk1"/>
                </a:solidFill>
                <a:highlight>
                  <a:srgbClr val="FFFFFF"/>
                </a:highlight>
                <a:latin typeface="Times New Roman"/>
                <a:ea typeface="Times New Roman"/>
                <a:cs typeface="Times New Roman"/>
                <a:sym typeface="Times New Roman"/>
              </a:rPr>
              <a:t>(</a:t>
            </a:r>
            <a:r>
              <a:rPr b="1" lang="en-US" sz="1800">
                <a:solidFill>
                  <a:srgbClr val="9B2393"/>
                </a:solidFill>
                <a:highlight>
                  <a:srgbClr val="FFFFFF"/>
                </a:highlight>
                <a:latin typeface="Times New Roman"/>
                <a:ea typeface="Times New Roman"/>
                <a:cs typeface="Times New Roman"/>
                <a:sym typeface="Times New Roman"/>
              </a:rPr>
              <a:t>self</a:t>
            </a:r>
            <a:r>
              <a:rPr lang="en-US" sz="1800">
                <a:solidFill>
                  <a:schemeClr val="dk1"/>
                </a:solidFill>
                <a:highlight>
                  <a:srgbClr val="FFFFFF"/>
                </a:highlight>
                <a:latin typeface="Times New Roman"/>
                <a:ea typeface="Times New Roman"/>
                <a:cs typeface="Times New Roman"/>
                <a:sym typeface="Times New Roman"/>
              </a:rPr>
              <a:t>, action: </a:t>
            </a:r>
            <a:r>
              <a:rPr b="1" lang="en-US" sz="1800">
                <a:solidFill>
                  <a:srgbClr val="9B2393"/>
                </a:solidFill>
                <a:highlight>
                  <a:srgbClr val="FFFFFF"/>
                </a:highlight>
                <a:latin typeface="Times New Roman"/>
                <a:ea typeface="Times New Roman"/>
                <a:cs typeface="Times New Roman"/>
                <a:sym typeface="Times New Roman"/>
              </a:rPr>
              <a:t>#selector</a:t>
            </a:r>
            <a:r>
              <a:rPr lang="en-US" sz="1800">
                <a:solidFill>
                  <a:schemeClr val="dk1"/>
                </a:solidFill>
                <a:highlight>
                  <a:srgbClr val="FFFFFF"/>
                </a:highlight>
                <a:latin typeface="Times New Roman"/>
                <a:ea typeface="Times New Roman"/>
                <a:cs typeface="Times New Roman"/>
                <a:sym typeface="Times New Roman"/>
              </a:rPr>
              <a:t>(</a:t>
            </a:r>
            <a:r>
              <a:rPr lang="en-US" sz="1800">
                <a:solidFill>
                  <a:srgbClr val="326D74"/>
                </a:solidFill>
                <a:highlight>
                  <a:srgbClr val="FFFFFF"/>
                </a:highlight>
                <a:latin typeface="Times New Roman"/>
                <a:ea typeface="Times New Roman"/>
                <a:cs typeface="Times New Roman"/>
                <a:sym typeface="Times New Roman"/>
              </a:rPr>
              <a:t>SwitchClick2</a:t>
            </a:r>
            <a:r>
              <a:rPr lang="en-US" sz="1800">
                <a:solidFill>
                  <a:schemeClr val="dk1"/>
                </a:solidFill>
                <a:highlight>
                  <a:srgbClr val="FFFFFF"/>
                </a:highlight>
                <a:latin typeface="Times New Roman"/>
                <a:ea typeface="Times New Roman"/>
                <a:cs typeface="Times New Roman"/>
                <a:sym typeface="Times New Roman"/>
              </a:rPr>
              <a:t>), for: .</a:t>
            </a:r>
            <a:r>
              <a:rPr lang="en-US" sz="1800">
                <a:solidFill>
                  <a:srgbClr val="6C36A9"/>
                </a:solidFill>
                <a:highlight>
                  <a:srgbClr val="FFFFFF"/>
                </a:highlight>
                <a:latin typeface="Times New Roman"/>
                <a:ea typeface="Times New Roman"/>
                <a:cs typeface="Times New Roman"/>
                <a:sym typeface="Times New Roman"/>
              </a:rPr>
              <a:t>valueChanged</a:t>
            </a:r>
            <a:r>
              <a:rPr lang="en-US" sz="1800">
                <a:solidFill>
                  <a:schemeClr val="dk1"/>
                </a:solidFill>
                <a:highlight>
                  <a:srgbClr val="FFFFFF"/>
                </a:highlight>
                <a:latin typeface="Times New Roman"/>
                <a:ea typeface="Times New Roman"/>
                <a:cs typeface="Times New Roman"/>
                <a:sym typeface="Times New Roman"/>
              </a:rPr>
              <a:t>)</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rgbClr val="9B2393"/>
                </a:solidFill>
                <a:highlight>
                  <a:srgbClr val="FFFFFF"/>
                </a:highlight>
                <a:latin typeface="Times New Roman"/>
                <a:ea typeface="Times New Roman"/>
                <a:cs typeface="Times New Roman"/>
                <a:sym typeface="Times New Roman"/>
              </a:rPr>
              <a:t>self</a:t>
            </a:r>
            <a:r>
              <a:rPr lang="en-US" sz="1800">
                <a:solidFill>
                  <a:srgbClr val="6C36A9"/>
                </a:solidFill>
                <a:highlight>
                  <a:srgbClr val="FFFFFF"/>
                </a:highlight>
                <a:latin typeface="Times New Roman"/>
                <a:ea typeface="Times New Roman"/>
                <a:cs typeface="Times New Roman"/>
                <a:sym typeface="Times New Roman"/>
              </a:rPr>
              <a:t>.view.addSubview(</a:t>
            </a:r>
            <a:r>
              <a:rPr lang="en-US" sz="1800">
                <a:solidFill>
                  <a:srgbClr val="326D74"/>
                </a:solidFill>
                <a:highlight>
                  <a:srgbClr val="FFFFFF"/>
                </a:highlight>
                <a:latin typeface="Times New Roman"/>
                <a:ea typeface="Times New Roman"/>
                <a:cs typeface="Times New Roman"/>
                <a:sym typeface="Times New Roman"/>
              </a:rPr>
              <a:t>sw2</a:t>
            </a:r>
            <a:r>
              <a:rPr lang="en-US" sz="1800">
                <a:solidFill>
                  <a:srgbClr val="6C36A9"/>
                </a:solidFill>
                <a:highlight>
                  <a:srgbClr val="FFFFFF"/>
                </a:highlight>
                <a:latin typeface="Times New Roman"/>
                <a:ea typeface="Times New Roman"/>
                <a:cs typeface="Times New Roman"/>
                <a:sym typeface="Times New Roman"/>
              </a:rPr>
              <a:t>)</a:t>
            </a:r>
            <a:endParaRPr sz="18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200" name="Google Shape;200;p33"/>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5052000" y="373450"/>
            <a:ext cx="2088000" cy="638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TextView</a:t>
            </a:r>
            <a:endParaRPr b="1" sz="3000">
              <a:latin typeface="Times New Roman"/>
              <a:ea typeface="Times New Roman"/>
              <a:cs typeface="Times New Roman"/>
              <a:sym typeface="Times New Roman"/>
            </a:endParaRPr>
          </a:p>
        </p:txBody>
      </p:sp>
      <p:sp>
        <p:nvSpPr>
          <p:cNvPr id="206" name="Google Shape;206;p34"/>
          <p:cNvSpPr txBox="1"/>
          <p:nvPr>
            <p:ph idx="1" type="body"/>
          </p:nvPr>
        </p:nvSpPr>
        <p:spPr>
          <a:xfrm>
            <a:off x="838200" y="1205250"/>
            <a:ext cx="10515600" cy="49737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highlight>
                  <a:srgbClr val="FFFFFF"/>
                </a:highlight>
                <a:latin typeface="Times New Roman"/>
                <a:ea typeface="Times New Roman"/>
                <a:cs typeface="Times New Roman"/>
                <a:sym typeface="Times New Roman"/>
              </a:rPr>
              <a:t>Class</a:t>
            </a:r>
            <a:endParaRPr b="1"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UITextView</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scrollable, multiline text region.</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Overview</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UITextView supports the display of text using custom style information and also supports text editing. You typically use a text view to display multiple lines of text, such as when displaying the body of a large text document.This class supports multiple text styles through use of the </a:t>
            </a:r>
            <a:r>
              <a:rPr lang="en-US" sz="1800">
                <a:solidFill>
                  <a:srgbClr val="094FD1"/>
                </a:solidFill>
                <a:latin typeface="Times New Roman"/>
                <a:ea typeface="Times New Roman"/>
                <a:cs typeface="Times New Roman"/>
                <a:sym typeface="Times New Roman"/>
              </a:rPr>
              <a:t>attributedText</a:t>
            </a:r>
            <a:r>
              <a:rPr lang="en-US" sz="1800">
                <a:solidFill>
                  <a:schemeClr val="dk1"/>
                </a:solidFill>
                <a:latin typeface="Times New Roman"/>
                <a:ea typeface="Times New Roman"/>
                <a:cs typeface="Times New Roman"/>
                <a:sym typeface="Times New Roman"/>
              </a:rPr>
              <a:t> property. (Styled text is not supported in versions of iOS earlier than iOS 6.) Setting a value for this property causes the text view to use the style information provided in the attributed string. You can still use the </a:t>
            </a:r>
            <a:r>
              <a:rPr lang="en-US" sz="1800">
                <a:solidFill>
                  <a:srgbClr val="094FD1"/>
                </a:solidFill>
                <a:latin typeface="Times New Roman"/>
                <a:ea typeface="Times New Roman"/>
                <a:cs typeface="Times New Roman"/>
                <a:sym typeface="Times New Roman"/>
              </a:rPr>
              <a:t>font</a:t>
            </a:r>
            <a:r>
              <a:rPr lang="en-US" sz="1800">
                <a:solidFill>
                  <a:schemeClr val="dk1"/>
                </a:solidFill>
                <a:latin typeface="Times New Roman"/>
                <a:ea typeface="Times New Roman"/>
                <a:cs typeface="Times New Roman"/>
                <a:sym typeface="Times New Roman"/>
              </a:rPr>
              <a:t>, </a:t>
            </a:r>
            <a:r>
              <a:rPr lang="en-US" sz="1800">
                <a:solidFill>
                  <a:srgbClr val="094FD1"/>
                </a:solidFill>
                <a:latin typeface="Times New Roman"/>
                <a:ea typeface="Times New Roman"/>
                <a:cs typeface="Times New Roman"/>
                <a:sym typeface="Times New Roman"/>
              </a:rPr>
              <a:t>textColor</a:t>
            </a:r>
            <a:r>
              <a:rPr lang="en-US" sz="1800">
                <a:solidFill>
                  <a:schemeClr val="dk1"/>
                </a:solidFill>
                <a:latin typeface="Times New Roman"/>
                <a:ea typeface="Times New Roman"/>
                <a:cs typeface="Times New Roman"/>
                <a:sym typeface="Times New Roman"/>
              </a:rPr>
              <a:t>, and </a:t>
            </a:r>
            <a:r>
              <a:rPr lang="en-US" sz="1800">
                <a:solidFill>
                  <a:srgbClr val="094FD1"/>
                </a:solidFill>
                <a:latin typeface="Times New Roman"/>
                <a:ea typeface="Times New Roman"/>
                <a:cs typeface="Times New Roman"/>
                <a:sym typeface="Times New Roman"/>
              </a:rPr>
              <a:t>textAlignment</a:t>
            </a:r>
            <a:r>
              <a:rPr lang="en-US" sz="1800">
                <a:solidFill>
                  <a:schemeClr val="dk1"/>
                </a:solidFill>
                <a:latin typeface="Times New Roman"/>
                <a:ea typeface="Times New Roman"/>
                <a:cs typeface="Times New Roman"/>
                <a:sym typeface="Times New Roman"/>
              </a:rPr>
              <a:t> properties to set style attributes, but those properties apply to all of the text in the text view. It’s recommended that you use a text view—and not a </a:t>
            </a:r>
            <a:r>
              <a:rPr lang="en-US" sz="1800">
                <a:solidFill>
                  <a:srgbClr val="094FD1"/>
                </a:solidFill>
                <a:latin typeface="Times New Roman"/>
                <a:ea typeface="Times New Roman"/>
                <a:cs typeface="Times New Roman"/>
                <a:sym typeface="Times New Roman"/>
              </a:rPr>
              <a:t>UIWebView</a:t>
            </a:r>
            <a:r>
              <a:rPr lang="en-US" sz="1800">
                <a:solidFill>
                  <a:schemeClr val="dk1"/>
                </a:solidFill>
                <a:latin typeface="Times New Roman"/>
                <a:ea typeface="Times New Roman"/>
                <a:cs typeface="Times New Roman"/>
                <a:sym typeface="Times New Roman"/>
              </a:rPr>
              <a:t> object—to display both plain and rich text in your app.</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207" name="Google Shape;207;p34"/>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idx="1" type="body"/>
          </p:nvPr>
        </p:nvSpPr>
        <p:spPr>
          <a:xfrm>
            <a:off x="838200" y="1290125"/>
            <a:ext cx="6800700" cy="52284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Swift Code to display TextView on UserInterface</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rgbClr val="9B2393"/>
                </a:solidFill>
                <a:highlight>
                  <a:srgbClr val="FFFFFF"/>
                </a:highlight>
                <a:latin typeface="Times New Roman"/>
                <a:ea typeface="Times New Roman"/>
                <a:cs typeface="Times New Roman"/>
                <a:sym typeface="Times New Roman"/>
              </a:rPr>
              <a:t>var</a:t>
            </a:r>
            <a:r>
              <a:rPr lang="en-US" sz="1800">
                <a:solidFill>
                  <a:srgbClr val="3900A0"/>
                </a:solidFill>
                <a:highlight>
                  <a:srgbClr val="FFFFFF"/>
                </a:highlight>
                <a:latin typeface="Times New Roman"/>
                <a:ea typeface="Times New Roman"/>
                <a:cs typeface="Times New Roman"/>
                <a:sym typeface="Times New Roman"/>
              </a:rPr>
              <a:t> </a:t>
            </a:r>
            <a:r>
              <a:rPr lang="en-US" sz="1800">
                <a:solidFill>
                  <a:srgbClr val="0F68A0"/>
                </a:solidFill>
                <a:highlight>
                  <a:srgbClr val="FFFFFF"/>
                </a:highlight>
                <a:latin typeface="Times New Roman"/>
                <a:ea typeface="Times New Roman"/>
                <a:cs typeface="Times New Roman"/>
                <a:sym typeface="Times New Roman"/>
              </a:rPr>
              <a:t>textView2</a:t>
            </a:r>
            <a:r>
              <a:rPr lang="en-US" sz="1800">
                <a:solidFill>
                  <a:srgbClr val="3900A0"/>
                </a:solidFill>
                <a:highlight>
                  <a:srgbClr val="FFFFFF"/>
                </a:highlight>
                <a:latin typeface="Times New Roman"/>
                <a:ea typeface="Times New Roman"/>
                <a:cs typeface="Times New Roman"/>
                <a:sym typeface="Times New Roman"/>
              </a:rPr>
              <a:t>: UITextView!</a:t>
            </a:r>
            <a:endParaRPr sz="18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900A0"/>
                </a:solidFill>
                <a:highlight>
                  <a:srgbClr val="FFFFFF"/>
                </a:highlight>
                <a:latin typeface="Times New Roman"/>
                <a:ea typeface="Times New Roman"/>
                <a:cs typeface="Times New Roman"/>
                <a:sym typeface="Times New Roman"/>
              </a:rPr>
              <a:t> </a:t>
            </a:r>
            <a:r>
              <a:rPr lang="en-US" sz="1800">
                <a:solidFill>
                  <a:srgbClr val="326D74"/>
                </a:solidFill>
                <a:highlight>
                  <a:srgbClr val="FFFFFF"/>
                </a:highlight>
                <a:latin typeface="Times New Roman"/>
                <a:ea typeface="Times New Roman"/>
                <a:cs typeface="Times New Roman"/>
                <a:sym typeface="Times New Roman"/>
              </a:rPr>
              <a:t>textView2</a:t>
            </a:r>
            <a:r>
              <a:rPr lang="en-US" sz="1800">
                <a:solidFill>
                  <a:srgbClr val="3900A0"/>
                </a:solidFill>
                <a:highlight>
                  <a:srgbClr val="FFFFFF"/>
                </a:highlight>
                <a:latin typeface="Times New Roman"/>
                <a:ea typeface="Times New Roman"/>
                <a:cs typeface="Times New Roman"/>
                <a:sym typeface="Times New Roman"/>
              </a:rPr>
              <a:t> = UITextView()</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 // size inspector</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 </a:t>
            </a:r>
            <a:r>
              <a:rPr lang="en-US" sz="1800">
                <a:solidFill>
                  <a:srgbClr val="326D74"/>
                </a:solidFill>
                <a:highlight>
                  <a:srgbClr val="FFFFFF"/>
                </a:highlight>
                <a:latin typeface="Times New Roman"/>
                <a:ea typeface="Times New Roman"/>
                <a:cs typeface="Times New Roman"/>
                <a:sym typeface="Times New Roman"/>
              </a:rPr>
              <a:t>textView2</a:t>
            </a:r>
            <a:r>
              <a:rPr lang="en-US" sz="1800">
                <a:solidFill>
                  <a:schemeClr val="dk1"/>
                </a:solidFill>
                <a:highlight>
                  <a:srgbClr val="FFFFFF"/>
                </a:highlight>
                <a:latin typeface="Times New Roman"/>
                <a:ea typeface="Times New Roman"/>
                <a:cs typeface="Times New Roman"/>
                <a:sym typeface="Times New Roman"/>
              </a:rPr>
              <a:t>.</a:t>
            </a:r>
            <a:r>
              <a:rPr lang="en-US" sz="1800">
                <a:solidFill>
                  <a:srgbClr val="6C36A9"/>
                </a:solidFill>
                <a:highlight>
                  <a:srgbClr val="FFFFFF"/>
                </a:highlight>
                <a:latin typeface="Times New Roman"/>
                <a:ea typeface="Times New Roman"/>
                <a:cs typeface="Times New Roman"/>
                <a:sym typeface="Times New Roman"/>
              </a:rPr>
              <a:t>frame</a:t>
            </a:r>
            <a:r>
              <a:rPr lang="en-US" sz="1800">
                <a:solidFill>
                  <a:schemeClr val="dk1"/>
                </a:solidFill>
                <a:highlight>
                  <a:srgbClr val="FFFFFF"/>
                </a:highlight>
                <a:latin typeface="Times New Roman"/>
                <a:ea typeface="Times New Roman"/>
                <a:cs typeface="Times New Roman"/>
                <a:sym typeface="Times New Roman"/>
              </a:rPr>
              <a:t> = </a:t>
            </a:r>
            <a:r>
              <a:rPr lang="en-US" sz="1800">
                <a:solidFill>
                  <a:srgbClr val="3900A0"/>
                </a:solidFill>
                <a:highlight>
                  <a:srgbClr val="FFFFFF"/>
                </a:highlight>
                <a:latin typeface="Times New Roman"/>
                <a:ea typeface="Times New Roman"/>
                <a:cs typeface="Times New Roman"/>
                <a:sym typeface="Times New Roman"/>
              </a:rPr>
              <a:t>CGRect</a:t>
            </a:r>
            <a:r>
              <a:rPr lang="en-US" sz="1800">
                <a:solidFill>
                  <a:schemeClr val="dk1"/>
                </a:solidFill>
                <a:highlight>
                  <a:srgbClr val="FFFFFF"/>
                </a:highlight>
                <a:latin typeface="Times New Roman"/>
                <a:ea typeface="Times New Roman"/>
                <a:cs typeface="Times New Roman"/>
                <a:sym typeface="Times New Roman"/>
              </a:rPr>
              <a:t>(x: </a:t>
            </a:r>
            <a:r>
              <a:rPr lang="en-US" sz="1800">
                <a:solidFill>
                  <a:srgbClr val="1C00CF"/>
                </a:solidFill>
                <a:highlight>
                  <a:srgbClr val="FFFFFF"/>
                </a:highlight>
                <a:latin typeface="Times New Roman"/>
                <a:ea typeface="Times New Roman"/>
                <a:cs typeface="Times New Roman"/>
                <a:sym typeface="Times New Roman"/>
              </a:rPr>
              <a:t>100</a:t>
            </a:r>
            <a:r>
              <a:rPr lang="en-US" sz="1800">
                <a:solidFill>
                  <a:schemeClr val="dk1"/>
                </a:solidFill>
                <a:highlight>
                  <a:srgbClr val="FFFFFF"/>
                </a:highlight>
                <a:latin typeface="Times New Roman"/>
                <a:ea typeface="Times New Roman"/>
                <a:cs typeface="Times New Roman"/>
                <a:sym typeface="Times New Roman"/>
              </a:rPr>
              <a:t>, y: </a:t>
            </a:r>
            <a:r>
              <a:rPr lang="en-US" sz="1800">
                <a:solidFill>
                  <a:srgbClr val="1C00CF"/>
                </a:solidFill>
                <a:highlight>
                  <a:srgbClr val="FFFFFF"/>
                </a:highlight>
                <a:latin typeface="Times New Roman"/>
                <a:ea typeface="Times New Roman"/>
                <a:cs typeface="Times New Roman"/>
                <a:sym typeface="Times New Roman"/>
              </a:rPr>
              <a:t>350</a:t>
            </a:r>
            <a:r>
              <a:rPr lang="en-US" sz="1800">
                <a:solidFill>
                  <a:schemeClr val="dk1"/>
                </a:solidFill>
                <a:highlight>
                  <a:srgbClr val="FFFFFF"/>
                </a:highlight>
                <a:latin typeface="Times New Roman"/>
                <a:ea typeface="Times New Roman"/>
                <a:cs typeface="Times New Roman"/>
                <a:sym typeface="Times New Roman"/>
              </a:rPr>
              <a:t>, width: </a:t>
            </a:r>
            <a:r>
              <a:rPr lang="en-US" sz="1800">
                <a:solidFill>
                  <a:srgbClr val="1C00CF"/>
                </a:solidFill>
                <a:highlight>
                  <a:srgbClr val="FFFFFF"/>
                </a:highlight>
                <a:latin typeface="Times New Roman"/>
                <a:ea typeface="Times New Roman"/>
                <a:cs typeface="Times New Roman"/>
                <a:sym typeface="Times New Roman"/>
              </a:rPr>
              <a:t>250</a:t>
            </a:r>
            <a:r>
              <a:rPr lang="en-US" sz="1800">
                <a:solidFill>
                  <a:schemeClr val="dk1"/>
                </a:solidFill>
                <a:highlight>
                  <a:srgbClr val="FFFFFF"/>
                </a:highlight>
                <a:latin typeface="Times New Roman"/>
                <a:ea typeface="Times New Roman"/>
                <a:cs typeface="Times New Roman"/>
                <a:sym typeface="Times New Roman"/>
              </a:rPr>
              <a:t>, height: </a:t>
            </a:r>
            <a:r>
              <a:rPr lang="en-US" sz="1800">
                <a:solidFill>
                  <a:srgbClr val="1C00CF"/>
                </a:solidFill>
                <a:highlight>
                  <a:srgbClr val="FFFFFF"/>
                </a:highlight>
                <a:latin typeface="Times New Roman"/>
                <a:ea typeface="Times New Roman"/>
                <a:cs typeface="Times New Roman"/>
                <a:sym typeface="Times New Roman"/>
              </a:rPr>
              <a:t>100</a:t>
            </a:r>
            <a:r>
              <a:rPr lang="en-US" sz="1800">
                <a:solidFill>
                  <a:schemeClr val="dk1"/>
                </a:solidFill>
                <a:highlight>
                  <a:srgbClr val="FFFFFF"/>
                </a:highlight>
                <a:latin typeface="Times New Roman"/>
                <a:ea typeface="Times New Roman"/>
                <a:cs typeface="Times New Roman"/>
                <a:sym typeface="Times New Roman"/>
              </a:rPr>
              <a:t>)</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 // attributes</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6C36A9"/>
                </a:solidFill>
                <a:highlight>
                  <a:srgbClr val="FFFFFF"/>
                </a:highlight>
                <a:latin typeface="Times New Roman"/>
                <a:ea typeface="Times New Roman"/>
                <a:cs typeface="Times New Roman"/>
                <a:sym typeface="Times New Roman"/>
              </a:rPr>
              <a:t> </a:t>
            </a:r>
            <a:r>
              <a:rPr lang="en-US" sz="1800">
                <a:solidFill>
                  <a:srgbClr val="326D74"/>
                </a:solidFill>
                <a:highlight>
                  <a:srgbClr val="FFFFFF"/>
                </a:highlight>
                <a:latin typeface="Times New Roman"/>
                <a:ea typeface="Times New Roman"/>
                <a:cs typeface="Times New Roman"/>
                <a:sym typeface="Times New Roman"/>
              </a:rPr>
              <a:t>textView2</a:t>
            </a:r>
            <a:r>
              <a:rPr lang="en-US" sz="1800">
                <a:solidFill>
                  <a:srgbClr val="6C36A9"/>
                </a:solidFill>
                <a:highlight>
                  <a:srgbClr val="FFFFFF"/>
                </a:highlight>
                <a:latin typeface="Times New Roman"/>
                <a:ea typeface="Times New Roman"/>
                <a:cs typeface="Times New Roman"/>
                <a:sym typeface="Times New Roman"/>
              </a:rPr>
              <a:t>.backgroundColor = .black</a:t>
            </a:r>
            <a:endParaRPr sz="18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6C36A9"/>
                </a:solidFill>
                <a:highlight>
                  <a:srgbClr val="FFFFFF"/>
                </a:highlight>
                <a:latin typeface="Times New Roman"/>
                <a:ea typeface="Times New Roman"/>
                <a:cs typeface="Times New Roman"/>
                <a:sym typeface="Times New Roman"/>
              </a:rPr>
              <a:t> </a:t>
            </a:r>
            <a:r>
              <a:rPr lang="en-US" sz="1800">
                <a:solidFill>
                  <a:srgbClr val="326D74"/>
                </a:solidFill>
                <a:highlight>
                  <a:srgbClr val="FFFFFF"/>
                </a:highlight>
                <a:latin typeface="Times New Roman"/>
                <a:ea typeface="Times New Roman"/>
                <a:cs typeface="Times New Roman"/>
                <a:sym typeface="Times New Roman"/>
              </a:rPr>
              <a:t>textView2</a:t>
            </a:r>
            <a:r>
              <a:rPr lang="en-US" sz="1800">
                <a:solidFill>
                  <a:srgbClr val="6C36A9"/>
                </a:solidFill>
                <a:highlight>
                  <a:srgbClr val="FFFFFF"/>
                </a:highlight>
                <a:latin typeface="Times New Roman"/>
                <a:ea typeface="Times New Roman"/>
                <a:cs typeface="Times New Roman"/>
                <a:sym typeface="Times New Roman"/>
              </a:rPr>
              <a:t>.textColor = .white</a:t>
            </a:r>
            <a:endParaRPr sz="18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C41A16"/>
                </a:solidFill>
                <a:highlight>
                  <a:srgbClr val="FFFFFF"/>
                </a:highlight>
                <a:latin typeface="Times New Roman"/>
                <a:ea typeface="Times New Roman"/>
                <a:cs typeface="Times New Roman"/>
                <a:sym typeface="Times New Roman"/>
              </a:rPr>
              <a:t> </a:t>
            </a:r>
            <a:r>
              <a:rPr lang="en-US" sz="1800">
                <a:solidFill>
                  <a:srgbClr val="326D74"/>
                </a:solidFill>
                <a:highlight>
                  <a:srgbClr val="FFFFFF"/>
                </a:highlight>
                <a:latin typeface="Times New Roman"/>
                <a:ea typeface="Times New Roman"/>
                <a:cs typeface="Times New Roman"/>
                <a:sym typeface="Times New Roman"/>
              </a:rPr>
              <a:t>textView2</a:t>
            </a:r>
            <a:r>
              <a:rPr lang="en-US" sz="1800">
                <a:solidFill>
                  <a:srgbClr val="C41A16"/>
                </a:solidFill>
                <a:highlight>
                  <a:srgbClr val="FFFFFF"/>
                </a:highlight>
                <a:latin typeface="Times New Roman"/>
                <a:ea typeface="Times New Roman"/>
                <a:cs typeface="Times New Roman"/>
                <a:sym typeface="Times New Roman"/>
              </a:rPr>
              <a:t>.</a:t>
            </a:r>
            <a:r>
              <a:rPr lang="en-US" sz="1800">
                <a:solidFill>
                  <a:srgbClr val="6C36A9"/>
                </a:solidFill>
                <a:highlight>
                  <a:srgbClr val="FFFFFF"/>
                </a:highlight>
                <a:latin typeface="Times New Roman"/>
                <a:ea typeface="Times New Roman"/>
                <a:cs typeface="Times New Roman"/>
                <a:sym typeface="Times New Roman"/>
              </a:rPr>
              <a:t>text</a:t>
            </a:r>
            <a:r>
              <a:rPr lang="en-US" sz="1800">
                <a:solidFill>
                  <a:srgbClr val="C41A16"/>
                </a:solidFill>
                <a:highlight>
                  <a:srgbClr val="FFFFFF"/>
                </a:highlight>
                <a:latin typeface="Times New Roman"/>
                <a:ea typeface="Times New Roman"/>
                <a:cs typeface="Times New Roman"/>
                <a:sym typeface="Times New Roman"/>
              </a:rPr>
              <a:t> = "Hi hello </a:t>
            </a:r>
            <a:r>
              <a:rPr lang="en-US" sz="1800">
                <a:solidFill>
                  <a:srgbClr val="C41A16"/>
                </a:solidFill>
                <a:highlight>
                  <a:srgbClr val="FFFFFF"/>
                </a:highlight>
                <a:latin typeface="Times New Roman"/>
                <a:ea typeface="Times New Roman"/>
                <a:cs typeface="Times New Roman"/>
                <a:sym typeface="Times New Roman"/>
              </a:rPr>
              <a:t>welcome</a:t>
            </a:r>
            <a:r>
              <a:rPr lang="en-US" sz="1800">
                <a:solidFill>
                  <a:srgbClr val="C41A16"/>
                </a:solidFill>
                <a:highlight>
                  <a:srgbClr val="FFFFFF"/>
                </a:highlight>
                <a:latin typeface="Times New Roman"/>
                <a:ea typeface="Times New Roman"/>
                <a:cs typeface="Times New Roman"/>
                <a:sym typeface="Times New Roman"/>
              </a:rPr>
              <a:t> to Swift programming </a:t>
            </a:r>
            <a:r>
              <a:rPr lang="en-US" sz="1800">
                <a:solidFill>
                  <a:srgbClr val="C41A16"/>
                </a:solidFill>
                <a:highlight>
                  <a:srgbClr val="FFFFFF"/>
                </a:highlight>
                <a:latin typeface="Times New Roman"/>
                <a:ea typeface="Times New Roman"/>
                <a:cs typeface="Times New Roman"/>
                <a:sym typeface="Times New Roman"/>
              </a:rPr>
              <a:t>Language</a:t>
            </a:r>
            <a:r>
              <a:rPr lang="en-US" sz="1800">
                <a:solidFill>
                  <a:srgbClr val="C41A16"/>
                </a:solidFill>
                <a:highlight>
                  <a:srgbClr val="FFFFFF"/>
                </a:highlight>
                <a:latin typeface="Times New Roman"/>
                <a:ea typeface="Times New Roman"/>
                <a:cs typeface="Times New Roman"/>
                <a:sym typeface="Times New Roman"/>
              </a:rPr>
              <a:t> which was introduced by Apple"</a:t>
            </a:r>
            <a:endParaRPr sz="1800">
              <a:solidFill>
                <a:srgbClr val="C41A1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6C36A9"/>
                </a:solidFill>
                <a:highlight>
                  <a:srgbClr val="FFFFFF"/>
                </a:highlight>
                <a:latin typeface="Times New Roman"/>
                <a:ea typeface="Times New Roman"/>
                <a:cs typeface="Times New Roman"/>
                <a:sym typeface="Times New Roman"/>
              </a:rPr>
              <a:t> </a:t>
            </a:r>
            <a:r>
              <a:rPr lang="en-US" sz="1800">
                <a:solidFill>
                  <a:srgbClr val="326D74"/>
                </a:solidFill>
                <a:highlight>
                  <a:srgbClr val="FFFFFF"/>
                </a:highlight>
                <a:latin typeface="Times New Roman"/>
                <a:ea typeface="Times New Roman"/>
                <a:cs typeface="Times New Roman"/>
                <a:sym typeface="Times New Roman"/>
              </a:rPr>
              <a:t>textView2</a:t>
            </a:r>
            <a:r>
              <a:rPr lang="en-US" sz="1800">
                <a:solidFill>
                  <a:srgbClr val="6C36A9"/>
                </a:solidFill>
                <a:highlight>
                  <a:srgbClr val="FFFFFF"/>
                </a:highlight>
                <a:latin typeface="Times New Roman"/>
                <a:ea typeface="Times New Roman"/>
                <a:cs typeface="Times New Roman"/>
                <a:sym typeface="Times New Roman"/>
              </a:rPr>
              <a:t>.textAlignment = .left</a:t>
            </a:r>
            <a:endParaRPr sz="18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6C36A9"/>
                </a:solidFill>
                <a:highlight>
                  <a:srgbClr val="FFFFFF"/>
                </a:highlight>
                <a:latin typeface="Times New Roman"/>
                <a:ea typeface="Times New Roman"/>
                <a:cs typeface="Times New Roman"/>
                <a:sym typeface="Times New Roman"/>
              </a:rPr>
              <a:t> </a:t>
            </a:r>
            <a:r>
              <a:rPr lang="en-US" sz="1800">
                <a:solidFill>
                  <a:srgbClr val="326D74"/>
                </a:solidFill>
                <a:highlight>
                  <a:srgbClr val="FFFFFF"/>
                </a:highlight>
                <a:latin typeface="Times New Roman"/>
                <a:ea typeface="Times New Roman"/>
                <a:cs typeface="Times New Roman"/>
                <a:sym typeface="Times New Roman"/>
              </a:rPr>
              <a:t>textView2</a:t>
            </a:r>
            <a:r>
              <a:rPr lang="en-US" sz="1800">
                <a:solidFill>
                  <a:srgbClr val="6C36A9"/>
                </a:solidFill>
                <a:highlight>
                  <a:srgbClr val="FFFFFF"/>
                </a:highlight>
                <a:latin typeface="Times New Roman"/>
                <a:ea typeface="Times New Roman"/>
                <a:cs typeface="Times New Roman"/>
                <a:sym typeface="Times New Roman"/>
              </a:rPr>
              <a:t>.isEditable = </a:t>
            </a:r>
            <a:r>
              <a:rPr b="1" lang="en-US" sz="1800">
                <a:solidFill>
                  <a:srgbClr val="9B2393"/>
                </a:solidFill>
                <a:highlight>
                  <a:srgbClr val="FFFFFF"/>
                </a:highlight>
                <a:latin typeface="Times New Roman"/>
                <a:ea typeface="Times New Roman"/>
                <a:cs typeface="Times New Roman"/>
                <a:sym typeface="Times New Roman"/>
              </a:rPr>
              <a:t>false</a:t>
            </a:r>
            <a:endParaRPr b="1" sz="18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6C36A9"/>
                </a:solidFill>
                <a:highlight>
                  <a:srgbClr val="FFFFFF"/>
                </a:highlight>
                <a:latin typeface="Times New Roman"/>
                <a:ea typeface="Times New Roman"/>
                <a:cs typeface="Times New Roman"/>
                <a:sym typeface="Times New Roman"/>
              </a:rPr>
              <a:t> </a:t>
            </a:r>
            <a:r>
              <a:rPr lang="en-US" sz="1800">
                <a:solidFill>
                  <a:srgbClr val="326D74"/>
                </a:solidFill>
                <a:highlight>
                  <a:srgbClr val="FFFFFF"/>
                </a:highlight>
                <a:latin typeface="Times New Roman"/>
                <a:ea typeface="Times New Roman"/>
                <a:cs typeface="Times New Roman"/>
                <a:sym typeface="Times New Roman"/>
              </a:rPr>
              <a:t>textView2</a:t>
            </a:r>
            <a:r>
              <a:rPr lang="en-US" sz="1800">
                <a:solidFill>
                  <a:srgbClr val="6C36A9"/>
                </a:solidFill>
                <a:highlight>
                  <a:srgbClr val="FFFFFF"/>
                </a:highlight>
                <a:latin typeface="Times New Roman"/>
                <a:ea typeface="Times New Roman"/>
                <a:cs typeface="Times New Roman"/>
                <a:sym typeface="Times New Roman"/>
              </a:rPr>
              <a:t>.isSelectable = </a:t>
            </a:r>
            <a:r>
              <a:rPr b="1" lang="en-US" sz="1800">
                <a:solidFill>
                  <a:srgbClr val="9B2393"/>
                </a:solidFill>
                <a:highlight>
                  <a:srgbClr val="FFFFFF"/>
                </a:highlight>
                <a:latin typeface="Times New Roman"/>
                <a:ea typeface="Times New Roman"/>
                <a:cs typeface="Times New Roman"/>
                <a:sym typeface="Times New Roman"/>
              </a:rPr>
              <a:t>false</a:t>
            </a:r>
            <a:endParaRPr b="1" sz="18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 display Button</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6C36A9"/>
                </a:solidFill>
                <a:highlight>
                  <a:srgbClr val="FFFFFF"/>
                </a:highlight>
                <a:latin typeface="Times New Roman"/>
                <a:ea typeface="Times New Roman"/>
                <a:cs typeface="Times New Roman"/>
                <a:sym typeface="Times New Roman"/>
              </a:rPr>
              <a:t> </a:t>
            </a:r>
            <a:r>
              <a:rPr b="1" lang="en-US" sz="1800">
                <a:solidFill>
                  <a:srgbClr val="9B2393"/>
                </a:solidFill>
                <a:highlight>
                  <a:srgbClr val="FFFFFF"/>
                </a:highlight>
                <a:latin typeface="Times New Roman"/>
                <a:ea typeface="Times New Roman"/>
                <a:cs typeface="Times New Roman"/>
                <a:sym typeface="Times New Roman"/>
              </a:rPr>
              <a:t>self</a:t>
            </a:r>
            <a:r>
              <a:rPr lang="en-US" sz="1800">
                <a:solidFill>
                  <a:srgbClr val="6C36A9"/>
                </a:solidFill>
                <a:highlight>
                  <a:srgbClr val="FFFFFF"/>
                </a:highlight>
                <a:latin typeface="Times New Roman"/>
                <a:ea typeface="Times New Roman"/>
                <a:cs typeface="Times New Roman"/>
                <a:sym typeface="Times New Roman"/>
              </a:rPr>
              <a:t>.view.addSubview(</a:t>
            </a:r>
            <a:r>
              <a:rPr lang="en-US" sz="1800">
                <a:solidFill>
                  <a:srgbClr val="326D74"/>
                </a:solidFill>
                <a:highlight>
                  <a:srgbClr val="FFFFFF"/>
                </a:highlight>
                <a:latin typeface="Times New Roman"/>
                <a:ea typeface="Times New Roman"/>
                <a:cs typeface="Times New Roman"/>
                <a:sym typeface="Times New Roman"/>
              </a:rPr>
              <a:t>textView2</a:t>
            </a:r>
            <a:r>
              <a:rPr lang="en-US" sz="1800">
                <a:solidFill>
                  <a:srgbClr val="6C36A9"/>
                </a:solidFill>
                <a:highlight>
                  <a:srgbClr val="FFFFFF"/>
                </a:highlight>
                <a:latin typeface="Times New Roman"/>
                <a:ea typeface="Times New Roman"/>
                <a:cs typeface="Times New Roman"/>
                <a:sym typeface="Times New Roman"/>
              </a:rPr>
              <a:t>)</a:t>
            </a:r>
            <a:endParaRPr sz="18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sz="3000"/>
          </a:p>
        </p:txBody>
      </p:sp>
      <p:pic>
        <p:nvPicPr>
          <p:cNvPr id="213" name="Google Shape;213;p35"/>
          <p:cNvPicPr preferRelativeResize="0"/>
          <p:nvPr/>
        </p:nvPicPr>
        <p:blipFill>
          <a:blip r:embed="rId3">
            <a:alphaModFix/>
          </a:blip>
          <a:stretch>
            <a:fillRect/>
          </a:stretch>
        </p:blipFill>
        <p:spPr>
          <a:xfrm>
            <a:off x="7910500" y="2529125"/>
            <a:ext cx="3672075" cy="1799750"/>
          </a:xfrm>
          <a:prstGeom prst="rect">
            <a:avLst/>
          </a:prstGeom>
          <a:noFill/>
          <a:ln>
            <a:noFill/>
          </a:ln>
        </p:spPr>
      </p:pic>
      <p:sp>
        <p:nvSpPr>
          <p:cNvPr id="214" name="Google Shape;214;p35"/>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4211700" y="475300"/>
            <a:ext cx="3768600" cy="4752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Segmented Control</a:t>
            </a:r>
            <a:endParaRPr b="1" sz="3000">
              <a:latin typeface="Times New Roman"/>
              <a:ea typeface="Times New Roman"/>
              <a:cs typeface="Times New Roman"/>
              <a:sym typeface="Times New Roman"/>
            </a:endParaRPr>
          </a:p>
        </p:txBody>
      </p:sp>
      <p:sp>
        <p:nvSpPr>
          <p:cNvPr id="220" name="Google Shape;220;p36"/>
          <p:cNvSpPr txBox="1"/>
          <p:nvPr>
            <p:ph idx="1" type="body"/>
          </p:nvPr>
        </p:nvSpPr>
        <p:spPr>
          <a:xfrm>
            <a:off x="838200" y="1825625"/>
            <a:ext cx="10515600" cy="4726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rgbClr val="FFFFFF"/>
                </a:highlight>
                <a:latin typeface="Times New Roman"/>
                <a:ea typeface="Times New Roman"/>
                <a:cs typeface="Times New Roman"/>
                <a:sym typeface="Times New Roman"/>
              </a:rPr>
              <a:t>Class</a:t>
            </a:r>
            <a:endParaRPr b="1"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UISegmentedControl</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horizontal control made of multiple segments, each segment functioning as a discrete button.</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Overview</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segmented control can display a title (an </a:t>
            </a:r>
            <a:r>
              <a:rPr lang="en-US" sz="1800">
                <a:solidFill>
                  <a:srgbClr val="094FD1"/>
                </a:solidFill>
                <a:latin typeface="Times New Roman"/>
                <a:ea typeface="Times New Roman"/>
                <a:cs typeface="Times New Roman"/>
                <a:sym typeface="Times New Roman"/>
              </a:rPr>
              <a:t>NSString</a:t>
            </a:r>
            <a:r>
              <a:rPr lang="en-US" sz="1800">
                <a:solidFill>
                  <a:schemeClr val="dk1"/>
                </a:solidFill>
                <a:latin typeface="Times New Roman"/>
                <a:ea typeface="Times New Roman"/>
                <a:cs typeface="Times New Roman"/>
                <a:sym typeface="Times New Roman"/>
              </a:rPr>
              <a:t> object) or an image (</a:t>
            </a:r>
            <a:r>
              <a:rPr lang="en-US" sz="1800">
                <a:solidFill>
                  <a:srgbClr val="094FD1"/>
                </a:solidFill>
                <a:latin typeface="Times New Roman"/>
                <a:ea typeface="Times New Roman"/>
                <a:cs typeface="Times New Roman"/>
                <a:sym typeface="Times New Roman"/>
              </a:rPr>
              <a:t>UIImage</a:t>
            </a:r>
            <a:r>
              <a:rPr lang="en-US" sz="1800">
                <a:solidFill>
                  <a:schemeClr val="dk1"/>
                </a:solidFill>
                <a:latin typeface="Times New Roman"/>
                <a:ea typeface="Times New Roman"/>
                <a:cs typeface="Times New Roman"/>
                <a:sym typeface="Times New Roman"/>
              </a:rPr>
              <a:t> object). The UISegmentedControl object automatically resizes segments to fit proportionally within their superview unless they have a specific width set. When you add and remove segments, you can request that the action be animated with sliding and fading effects.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You register the target-action methods for a segmented control using the </a:t>
            </a:r>
            <a:r>
              <a:rPr lang="en-US" sz="1800">
                <a:solidFill>
                  <a:srgbClr val="094FD1"/>
                </a:solidFill>
                <a:latin typeface="Times New Roman"/>
                <a:ea typeface="Times New Roman"/>
                <a:cs typeface="Times New Roman"/>
                <a:sym typeface="Times New Roman"/>
              </a:rPr>
              <a:t>valueChanged</a:t>
            </a:r>
            <a:r>
              <a:rPr lang="en-US" sz="1800">
                <a:solidFill>
                  <a:schemeClr val="dk1"/>
                </a:solidFill>
                <a:latin typeface="Times New Roman"/>
                <a:ea typeface="Times New Roman"/>
                <a:cs typeface="Times New Roman"/>
                <a:sym typeface="Times New Roman"/>
              </a:rPr>
              <a:t> constant as shown below.</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segmentedControl.addTarget(</a:t>
            </a:r>
            <a:r>
              <a:rPr lang="en-US" sz="1800">
                <a:solidFill>
                  <a:srgbClr val="9B2393"/>
                </a:solidFill>
                <a:highlight>
                  <a:srgbClr val="FFFFFF"/>
                </a:highlight>
                <a:latin typeface="Times New Roman"/>
                <a:ea typeface="Times New Roman"/>
                <a:cs typeface="Times New Roman"/>
                <a:sym typeface="Times New Roman"/>
              </a:rPr>
              <a:t>self</a:t>
            </a:r>
            <a:r>
              <a:rPr lang="en-US" sz="1800">
                <a:solidFill>
                  <a:schemeClr val="dk1"/>
                </a:solidFill>
                <a:highlight>
                  <a:srgbClr val="FFFFFF"/>
                </a:highlight>
                <a:latin typeface="Times New Roman"/>
                <a:ea typeface="Times New Roman"/>
                <a:cs typeface="Times New Roman"/>
                <a:sym typeface="Times New Roman"/>
              </a:rPr>
              <a:t>, action: </a:t>
            </a:r>
            <a:r>
              <a:rPr lang="en-US" sz="1800">
                <a:solidFill>
                  <a:srgbClr val="C51916"/>
                </a:solidFill>
                <a:highlight>
                  <a:srgbClr val="FFFFFF"/>
                </a:highlight>
                <a:latin typeface="Times New Roman"/>
                <a:ea typeface="Times New Roman"/>
                <a:cs typeface="Times New Roman"/>
                <a:sym typeface="Times New Roman"/>
              </a:rPr>
              <a:t>"action:"</a:t>
            </a:r>
            <a:r>
              <a:rPr lang="en-US" sz="1800">
                <a:solidFill>
                  <a:schemeClr val="dk1"/>
                </a:solidFill>
                <a:highlight>
                  <a:srgbClr val="FFFFFF"/>
                </a:highlight>
                <a:latin typeface="Times New Roman"/>
                <a:ea typeface="Times New Roman"/>
                <a:cs typeface="Times New Roman"/>
                <a:sym typeface="Times New Roman"/>
              </a:rPr>
              <a:t>, forControlEvents: .valueChanged)</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221" name="Google Shape;221;p36"/>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idx="1" type="body"/>
          </p:nvPr>
        </p:nvSpPr>
        <p:spPr>
          <a:xfrm>
            <a:off x="838200" y="1154325"/>
            <a:ext cx="6563100" cy="55338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Swift Code to display SegmentedControl on UserInterface</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var</a:t>
            </a:r>
            <a:r>
              <a:rPr lang="en-US" sz="1000">
                <a:solidFill>
                  <a:srgbClr val="3900A0"/>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sc2</a:t>
            </a:r>
            <a:r>
              <a:rPr lang="en-US" sz="1000">
                <a:solidFill>
                  <a:srgbClr val="3900A0"/>
                </a:solidFill>
                <a:highlight>
                  <a:srgbClr val="FFFFFF"/>
                </a:highlight>
                <a:latin typeface="Times New Roman"/>
                <a:ea typeface="Times New Roman"/>
                <a:cs typeface="Times New Roman"/>
                <a:sym typeface="Times New Roman"/>
              </a:rPr>
              <a:t>: UISegmentedControl!</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let</a:t>
            </a:r>
            <a:r>
              <a:rPr lang="en-US" sz="1000">
                <a:solidFill>
                  <a:srgbClr val="C41A16"/>
                </a:solidFill>
                <a:highlight>
                  <a:srgbClr val="FFFFFF"/>
                </a:highlight>
                <a:latin typeface="Times New Roman"/>
                <a:ea typeface="Times New Roman"/>
                <a:cs typeface="Times New Roman"/>
                <a:sym typeface="Times New Roman"/>
              </a:rPr>
              <a:t> arr1 = ["orange", "white", "green"]</a:t>
            </a:r>
            <a:endParaRPr sz="1000">
              <a:solidFill>
                <a:srgbClr val="C41A1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sc2</a:t>
            </a:r>
            <a:r>
              <a:rPr lang="en-US" sz="1000">
                <a:solidFill>
                  <a:srgbClr val="3900A0"/>
                </a:solidFill>
                <a:highlight>
                  <a:srgbClr val="FFFFFF"/>
                </a:highlight>
                <a:latin typeface="Times New Roman"/>
                <a:ea typeface="Times New Roman"/>
                <a:cs typeface="Times New Roman"/>
                <a:sym typeface="Times New Roman"/>
              </a:rPr>
              <a:t> = UISegmentedControl(items: arr1)</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sc2</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frame</a:t>
            </a:r>
            <a:r>
              <a:rPr lang="en-US" sz="1000">
                <a:solidFill>
                  <a:schemeClr val="dk1"/>
                </a:solidFill>
                <a:highlight>
                  <a:srgbClr val="FFFFFF"/>
                </a:highlight>
                <a:latin typeface="Times New Roman"/>
                <a:ea typeface="Times New Roman"/>
                <a:cs typeface="Times New Roman"/>
                <a:sym typeface="Times New Roman"/>
              </a:rPr>
              <a:t> = </a:t>
            </a:r>
            <a:r>
              <a:rPr lang="en-US" sz="1000">
                <a:solidFill>
                  <a:srgbClr val="3900A0"/>
                </a:solidFill>
                <a:highlight>
                  <a:srgbClr val="FFFFFF"/>
                </a:highlight>
                <a:latin typeface="Times New Roman"/>
                <a:ea typeface="Times New Roman"/>
                <a:cs typeface="Times New Roman"/>
                <a:sym typeface="Times New Roman"/>
              </a:rPr>
              <a:t>CGRect</a:t>
            </a:r>
            <a:r>
              <a:rPr lang="en-US" sz="1000">
                <a:solidFill>
                  <a:schemeClr val="dk1"/>
                </a:solidFill>
                <a:highlight>
                  <a:srgbClr val="FFFFFF"/>
                </a:highlight>
                <a:latin typeface="Times New Roman"/>
                <a:ea typeface="Times New Roman"/>
                <a:cs typeface="Times New Roman"/>
                <a:sym typeface="Times New Roman"/>
              </a:rPr>
              <a:t>(x: </a:t>
            </a:r>
            <a:r>
              <a:rPr lang="en-US" sz="1000">
                <a:solidFill>
                  <a:srgbClr val="1C00CF"/>
                </a:solidFill>
                <a:highlight>
                  <a:srgbClr val="FFFFFF"/>
                </a:highlight>
                <a:latin typeface="Times New Roman"/>
                <a:ea typeface="Times New Roman"/>
                <a:cs typeface="Times New Roman"/>
                <a:sym typeface="Times New Roman"/>
              </a:rPr>
              <a:t>100</a:t>
            </a:r>
            <a:r>
              <a:rPr lang="en-US" sz="1000">
                <a:solidFill>
                  <a:schemeClr val="dk1"/>
                </a:solidFill>
                <a:highlight>
                  <a:srgbClr val="FFFFFF"/>
                </a:highlight>
                <a:latin typeface="Times New Roman"/>
                <a:ea typeface="Times New Roman"/>
                <a:cs typeface="Times New Roman"/>
                <a:sym typeface="Times New Roman"/>
              </a:rPr>
              <a:t>, y: </a:t>
            </a:r>
            <a:r>
              <a:rPr lang="en-US" sz="1000">
                <a:solidFill>
                  <a:srgbClr val="1C00CF"/>
                </a:solidFill>
                <a:highlight>
                  <a:srgbClr val="FFFFFF"/>
                </a:highlight>
                <a:latin typeface="Times New Roman"/>
                <a:ea typeface="Times New Roman"/>
                <a:cs typeface="Times New Roman"/>
                <a:sym typeface="Times New Roman"/>
              </a:rPr>
              <a:t>300</a:t>
            </a:r>
            <a:r>
              <a:rPr lang="en-US" sz="1000">
                <a:solidFill>
                  <a:schemeClr val="dk1"/>
                </a:solidFill>
                <a:highlight>
                  <a:srgbClr val="FFFFFF"/>
                </a:highlight>
                <a:latin typeface="Times New Roman"/>
                <a:ea typeface="Times New Roman"/>
                <a:cs typeface="Times New Roman"/>
                <a:sym typeface="Times New Roman"/>
              </a:rPr>
              <a:t>, width: </a:t>
            </a:r>
            <a:r>
              <a:rPr lang="en-US" sz="1000">
                <a:solidFill>
                  <a:srgbClr val="1C00CF"/>
                </a:solidFill>
                <a:highlight>
                  <a:srgbClr val="FFFFFF"/>
                </a:highlight>
                <a:latin typeface="Times New Roman"/>
                <a:ea typeface="Times New Roman"/>
                <a:cs typeface="Times New Roman"/>
                <a:sym typeface="Times New Roman"/>
              </a:rPr>
              <a:t>250</a:t>
            </a:r>
            <a:r>
              <a:rPr lang="en-US" sz="1000">
                <a:solidFill>
                  <a:schemeClr val="dk1"/>
                </a:solidFill>
                <a:highlight>
                  <a:srgbClr val="FFFFFF"/>
                </a:highlight>
                <a:latin typeface="Times New Roman"/>
                <a:ea typeface="Times New Roman"/>
                <a:cs typeface="Times New Roman"/>
                <a:sym typeface="Times New Roman"/>
              </a:rPr>
              <a:t>, height: </a:t>
            </a:r>
            <a:r>
              <a:rPr lang="en-US" sz="1000">
                <a:solidFill>
                  <a:srgbClr val="1C00CF"/>
                </a:solidFill>
                <a:highlight>
                  <a:srgbClr val="FFFFFF"/>
                </a:highlight>
                <a:latin typeface="Times New Roman"/>
                <a:ea typeface="Times New Roman"/>
                <a:cs typeface="Times New Roman"/>
                <a:sym typeface="Times New Roman"/>
              </a:rPr>
              <a:t>50</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sc2</a:t>
            </a:r>
            <a:r>
              <a:rPr lang="en-US" sz="1000">
                <a:solidFill>
                  <a:srgbClr val="6C36A9"/>
                </a:solidFill>
                <a:highlight>
                  <a:srgbClr val="FFFFFF"/>
                </a:highlight>
                <a:latin typeface="Times New Roman"/>
                <a:ea typeface="Times New Roman"/>
                <a:cs typeface="Times New Roman"/>
                <a:sym typeface="Times New Roman"/>
              </a:rPr>
              <a:t>.backgroundColor = .cyan</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sc2</a:t>
            </a:r>
            <a:r>
              <a:rPr lang="en-US" sz="1000">
                <a:solidFill>
                  <a:srgbClr val="6C36A9"/>
                </a:solidFill>
                <a:highlight>
                  <a:srgbClr val="FFFFFF"/>
                </a:highlight>
                <a:latin typeface="Times New Roman"/>
                <a:ea typeface="Times New Roman"/>
                <a:cs typeface="Times New Roman"/>
                <a:sym typeface="Times New Roman"/>
              </a:rPr>
              <a:t>.tintColor = .black</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sc2</a:t>
            </a:r>
            <a:r>
              <a:rPr lang="en-US" sz="1000">
                <a:solidFill>
                  <a:srgbClr val="6C36A9"/>
                </a:solidFill>
                <a:highlight>
                  <a:srgbClr val="FFFFFF"/>
                </a:highlight>
                <a:latin typeface="Times New Roman"/>
                <a:ea typeface="Times New Roman"/>
                <a:cs typeface="Times New Roman"/>
                <a:sym typeface="Times New Roman"/>
              </a:rPr>
              <a:t>.selectedSegmentTintColor = . red</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sc2.</a:t>
            </a:r>
            <a:r>
              <a:rPr lang="en-US" sz="1000">
                <a:solidFill>
                  <a:srgbClr val="6C36A9"/>
                </a:solidFill>
                <a:highlight>
                  <a:srgbClr val="FFFFFF"/>
                </a:highlight>
                <a:latin typeface="Times New Roman"/>
                <a:ea typeface="Times New Roman"/>
                <a:cs typeface="Times New Roman"/>
                <a:sym typeface="Times New Roman"/>
              </a:rPr>
              <a:t>addTarget</a:t>
            </a:r>
            <a:r>
              <a:rPr lang="en-US" sz="1000">
                <a:solidFill>
                  <a:srgbClr val="326D74"/>
                </a:solidFill>
                <a:highlight>
                  <a:srgbClr val="FFFFFF"/>
                </a:highlight>
                <a:latin typeface="Times New Roman"/>
                <a:ea typeface="Times New Roman"/>
                <a:cs typeface="Times New Roman"/>
                <a:sym typeface="Times New Roman"/>
              </a:rPr>
              <a:t>(</a:t>
            </a:r>
            <a:r>
              <a:rPr b="1" lang="en-US" sz="1000">
                <a:solidFill>
                  <a:srgbClr val="9B2393"/>
                </a:solidFill>
                <a:highlight>
                  <a:srgbClr val="FFFFFF"/>
                </a:highlight>
                <a:latin typeface="Times New Roman"/>
                <a:ea typeface="Times New Roman"/>
                <a:cs typeface="Times New Roman"/>
                <a:sym typeface="Times New Roman"/>
              </a:rPr>
              <a:t>self</a:t>
            </a:r>
            <a:r>
              <a:rPr lang="en-US" sz="1000">
                <a:solidFill>
                  <a:srgbClr val="326D74"/>
                </a:solidFill>
                <a:highlight>
                  <a:srgbClr val="FFFFFF"/>
                </a:highlight>
                <a:latin typeface="Times New Roman"/>
                <a:ea typeface="Times New Roman"/>
                <a:cs typeface="Times New Roman"/>
                <a:sym typeface="Times New Roman"/>
              </a:rPr>
              <a:t>, action: </a:t>
            </a:r>
            <a:r>
              <a:rPr b="1" lang="en-US" sz="1000">
                <a:solidFill>
                  <a:srgbClr val="9B2393"/>
                </a:solidFill>
                <a:highlight>
                  <a:srgbClr val="FFFFFF"/>
                </a:highlight>
                <a:latin typeface="Times New Roman"/>
                <a:ea typeface="Times New Roman"/>
                <a:cs typeface="Times New Roman"/>
                <a:sym typeface="Times New Roman"/>
              </a:rPr>
              <a:t>#selector</a:t>
            </a:r>
            <a:r>
              <a:rPr lang="en-US" sz="1000">
                <a:solidFill>
                  <a:srgbClr val="326D74"/>
                </a:solidFill>
                <a:highlight>
                  <a:srgbClr val="FFFFFF"/>
                </a:highlight>
                <a:latin typeface="Times New Roman"/>
                <a:ea typeface="Times New Roman"/>
                <a:cs typeface="Times New Roman"/>
                <a:sym typeface="Times New Roman"/>
              </a:rPr>
              <a:t>(segmentedControlClick2), for: .</a:t>
            </a:r>
            <a:r>
              <a:rPr lang="en-US" sz="1000">
                <a:solidFill>
                  <a:srgbClr val="6C36A9"/>
                </a:solidFill>
                <a:highlight>
                  <a:srgbClr val="FFFFFF"/>
                </a:highlight>
                <a:latin typeface="Times New Roman"/>
                <a:ea typeface="Times New Roman"/>
                <a:cs typeface="Times New Roman"/>
                <a:sym typeface="Times New Roman"/>
              </a:rPr>
              <a:t>valueChanged</a:t>
            </a:r>
            <a:r>
              <a:rPr lang="en-US" sz="1000">
                <a:solidFill>
                  <a:srgbClr val="326D74"/>
                </a:solidFill>
                <a:highlight>
                  <a:srgbClr val="FFFFFF"/>
                </a:highlight>
                <a:latin typeface="Times New Roman"/>
                <a:ea typeface="Times New Roman"/>
                <a:cs typeface="Times New Roman"/>
                <a:sym typeface="Times New Roman"/>
              </a:rPr>
              <a:t>)</a:t>
            </a:r>
            <a:endParaRPr sz="1000">
              <a:solidFill>
                <a:srgbClr val="326D7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self</a:t>
            </a:r>
            <a:r>
              <a:rPr lang="en-US" sz="1000">
                <a:solidFill>
                  <a:srgbClr val="6C36A9"/>
                </a:solidFill>
                <a:highlight>
                  <a:srgbClr val="FFFFFF"/>
                </a:highlight>
                <a:latin typeface="Times New Roman"/>
                <a:ea typeface="Times New Roman"/>
                <a:cs typeface="Times New Roman"/>
                <a:sym typeface="Times New Roman"/>
              </a:rPr>
              <a:t>.view.addSubview(</a:t>
            </a:r>
            <a:r>
              <a:rPr lang="en-US" sz="1000">
                <a:solidFill>
                  <a:srgbClr val="326D74"/>
                </a:solidFill>
                <a:highlight>
                  <a:srgbClr val="FFFFFF"/>
                </a:highlight>
                <a:latin typeface="Times New Roman"/>
                <a:ea typeface="Times New Roman"/>
                <a:cs typeface="Times New Roman"/>
                <a:sym typeface="Times New Roman"/>
              </a:rPr>
              <a:t>sc2</a:t>
            </a:r>
            <a:r>
              <a:rPr lang="en-US" sz="1000">
                <a:solidFill>
                  <a:srgbClr val="6C36A9"/>
                </a:solidFill>
                <a:highlight>
                  <a:srgbClr val="FFFFFF"/>
                </a:highlight>
                <a:latin typeface="Times New Roman"/>
                <a:ea typeface="Times New Roman"/>
                <a:cs typeface="Times New Roman"/>
                <a:sym typeface="Times New Roman"/>
              </a:rPr>
              <a:t>)</a:t>
            </a:r>
            <a:endParaRPr sz="1000">
              <a:solidFill>
                <a:srgbClr val="6C36A9"/>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@objc</a:t>
            </a:r>
            <a:r>
              <a:rPr lang="en-US" sz="1000">
                <a:solidFill>
                  <a:srgbClr val="0F68A0"/>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func</a:t>
            </a:r>
            <a:r>
              <a:rPr lang="en-US" sz="1000">
                <a:solidFill>
                  <a:srgbClr val="0F68A0"/>
                </a:solidFill>
                <a:highlight>
                  <a:srgbClr val="FFFFFF"/>
                </a:highlight>
                <a:latin typeface="Times New Roman"/>
                <a:ea typeface="Times New Roman"/>
                <a:cs typeface="Times New Roman"/>
                <a:sym typeface="Times New Roman"/>
              </a:rPr>
              <a:t> segmentedControlClick() {</a:t>
            </a:r>
            <a:endParaRPr sz="1000">
              <a:solidFill>
                <a:srgbClr val="0F68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let</a:t>
            </a:r>
            <a:r>
              <a:rPr lang="en-US" sz="1000">
                <a:solidFill>
                  <a:schemeClr val="dk1"/>
                </a:solidFill>
                <a:highlight>
                  <a:srgbClr val="FFFFFF"/>
                </a:highlight>
                <a:latin typeface="Times New Roman"/>
                <a:ea typeface="Times New Roman"/>
                <a:cs typeface="Times New Roman"/>
                <a:sym typeface="Times New Roman"/>
              </a:rPr>
              <a:t> i:</a:t>
            </a:r>
            <a:r>
              <a:rPr lang="en-US" sz="1000">
                <a:solidFill>
                  <a:srgbClr val="3900A0"/>
                </a:solidFill>
                <a:highlight>
                  <a:srgbClr val="FFFFFF"/>
                </a:highlight>
                <a:latin typeface="Times New Roman"/>
                <a:ea typeface="Times New Roman"/>
                <a:cs typeface="Times New Roman"/>
                <a:sym typeface="Times New Roman"/>
              </a:rPr>
              <a:t>Int</a:t>
            </a:r>
            <a:r>
              <a:rPr lang="en-US" sz="1000">
                <a:solidFill>
                  <a:schemeClr val="dk1"/>
                </a:solidFill>
                <a:highlight>
                  <a:srgbClr val="FFFFFF"/>
                </a:highlight>
                <a:latin typeface="Times New Roman"/>
                <a:ea typeface="Times New Roman"/>
                <a:cs typeface="Times New Roman"/>
                <a:sym typeface="Times New Roman"/>
              </a:rPr>
              <a:t> = </a:t>
            </a:r>
            <a:r>
              <a:rPr lang="en-US" sz="1000">
                <a:solidFill>
                  <a:srgbClr val="326D74"/>
                </a:solidFill>
                <a:highlight>
                  <a:srgbClr val="FFFFFF"/>
                </a:highlight>
                <a:latin typeface="Times New Roman"/>
                <a:ea typeface="Times New Roman"/>
                <a:cs typeface="Times New Roman"/>
                <a:sym typeface="Times New Roman"/>
              </a:rPr>
              <a:t>sc1</a:t>
            </a:r>
            <a:r>
              <a:rPr lang="en-US" sz="1000">
                <a:solidFill>
                  <a:schemeClr val="dk1"/>
                </a:solidFill>
                <a:highlight>
                  <a:srgbClr val="FFFFFF"/>
                </a:highlight>
                <a:latin typeface="Times New Roman"/>
                <a:ea typeface="Times New Roman"/>
                <a:cs typeface="Times New Roman"/>
                <a:sym typeface="Times New Roman"/>
              </a:rPr>
              <a:t>.selectedSegmentIndex</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if</a:t>
            </a:r>
            <a:r>
              <a:rPr lang="en-US" sz="1000">
                <a:solidFill>
                  <a:schemeClr val="dk1"/>
                </a:solidFill>
                <a:highlight>
                  <a:srgbClr val="FFFFFF"/>
                </a:highlight>
                <a:latin typeface="Times New Roman"/>
                <a:ea typeface="Times New Roman"/>
                <a:cs typeface="Times New Roman"/>
                <a:sym typeface="Times New Roman"/>
              </a:rPr>
              <a:t> i</a:t>
            </a:r>
            <a:r>
              <a:rPr lang="en-US" sz="1000">
                <a:solidFill>
                  <a:srgbClr val="6C36A9"/>
                </a:solidFill>
                <a:highlight>
                  <a:srgbClr val="FFFFFF"/>
                </a:highlight>
                <a:latin typeface="Times New Roman"/>
                <a:ea typeface="Times New Roman"/>
                <a:cs typeface="Times New Roman"/>
                <a:sym typeface="Times New Roman"/>
              </a:rPr>
              <a:t>==</a:t>
            </a:r>
            <a:r>
              <a:rPr lang="en-US" sz="1000">
                <a:solidFill>
                  <a:srgbClr val="1C00CF"/>
                </a:solidFill>
                <a:highlight>
                  <a:srgbClr val="FFFFFF"/>
                </a:highlight>
                <a:latin typeface="Times New Roman"/>
                <a:ea typeface="Times New Roman"/>
                <a:cs typeface="Times New Roman"/>
                <a:sym typeface="Times New Roman"/>
              </a:rPr>
              <a:t>0</a:t>
            </a: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6C36A9"/>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self</a:t>
            </a:r>
            <a:r>
              <a:rPr lang="en-US" sz="1000">
                <a:solidFill>
                  <a:srgbClr val="6C36A9"/>
                </a:solidFill>
                <a:highlight>
                  <a:srgbClr val="FFFFFF"/>
                </a:highlight>
                <a:latin typeface="Times New Roman"/>
                <a:ea typeface="Times New Roman"/>
                <a:cs typeface="Times New Roman"/>
                <a:sym typeface="Times New Roman"/>
              </a:rPr>
              <a:t>.view.backgroundColor = .orange</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else</a:t>
            </a: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if</a:t>
            </a:r>
            <a:r>
              <a:rPr lang="en-US" sz="1000">
                <a:solidFill>
                  <a:schemeClr val="dk1"/>
                </a:solidFill>
                <a:highlight>
                  <a:srgbClr val="FFFFFF"/>
                </a:highlight>
                <a:latin typeface="Times New Roman"/>
                <a:ea typeface="Times New Roman"/>
                <a:cs typeface="Times New Roman"/>
                <a:sym typeface="Times New Roman"/>
              </a:rPr>
              <a:t> i</a:t>
            </a:r>
            <a:r>
              <a:rPr lang="en-US" sz="1000">
                <a:solidFill>
                  <a:srgbClr val="6C36A9"/>
                </a:solidFill>
                <a:highlight>
                  <a:srgbClr val="FFFFFF"/>
                </a:highlight>
                <a:latin typeface="Times New Roman"/>
                <a:ea typeface="Times New Roman"/>
                <a:cs typeface="Times New Roman"/>
                <a:sym typeface="Times New Roman"/>
              </a:rPr>
              <a:t>==</a:t>
            </a:r>
            <a:r>
              <a:rPr lang="en-US" sz="1000">
                <a:solidFill>
                  <a:srgbClr val="1C00CF"/>
                </a:solidFill>
                <a:highlight>
                  <a:srgbClr val="FFFFFF"/>
                </a:highlight>
                <a:latin typeface="Times New Roman"/>
                <a:ea typeface="Times New Roman"/>
                <a:cs typeface="Times New Roman"/>
                <a:sym typeface="Times New Roman"/>
              </a:rPr>
              <a:t>1</a:t>
            </a: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6C36A9"/>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self</a:t>
            </a:r>
            <a:r>
              <a:rPr lang="en-US" sz="1000">
                <a:solidFill>
                  <a:srgbClr val="6C36A9"/>
                </a:solidFill>
                <a:highlight>
                  <a:srgbClr val="FFFFFF"/>
                </a:highlight>
                <a:latin typeface="Times New Roman"/>
                <a:ea typeface="Times New Roman"/>
                <a:cs typeface="Times New Roman"/>
                <a:sym typeface="Times New Roman"/>
              </a:rPr>
              <a:t>.view.backgroundColor = .white</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else</a:t>
            </a: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6C36A9"/>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self</a:t>
            </a:r>
            <a:r>
              <a:rPr lang="en-US" sz="1000">
                <a:solidFill>
                  <a:srgbClr val="6C36A9"/>
                </a:solidFill>
                <a:highlight>
                  <a:srgbClr val="FFFFFF"/>
                </a:highlight>
                <a:latin typeface="Times New Roman"/>
                <a:ea typeface="Times New Roman"/>
                <a:cs typeface="Times New Roman"/>
                <a:sym typeface="Times New Roman"/>
              </a:rPr>
              <a:t>.view.backgroundColor = .green</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900">
              <a:latin typeface="Times New Roman"/>
              <a:ea typeface="Times New Roman"/>
              <a:cs typeface="Times New Roman"/>
              <a:sym typeface="Times New Roman"/>
            </a:endParaRPr>
          </a:p>
        </p:txBody>
      </p:sp>
      <p:pic>
        <p:nvPicPr>
          <p:cNvPr id="227" name="Google Shape;227;p37"/>
          <p:cNvPicPr preferRelativeResize="0"/>
          <p:nvPr/>
        </p:nvPicPr>
        <p:blipFill>
          <a:blip r:embed="rId3">
            <a:alphaModFix/>
          </a:blip>
          <a:stretch>
            <a:fillRect/>
          </a:stretch>
        </p:blipFill>
        <p:spPr>
          <a:xfrm>
            <a:off x="7401300" y="3330675"/>
            <a:ext cx="4549274" cy="1181100"/>
          </a:xfrm>
          <a:prstGeom prst="rect">
            <a:avLst/>
          </a:prstGeom>
          <a:noFill/>
          <a:ln>
            <a:noFill/>
          </a:ln>
        </p:spPr>
      </p:pic>
      <p:sp>
        <p:nvSpPr>
          <p:cNvPr id="228" name="Google Shape;228;p37"/>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4729500" y="390425"/>
            <a:ext cx="2733000" cy="638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PageControl</a:t>
            </a:r>
            <a:endParaRPr b="1" sz="3000">
              <a:latin typeface="Times New Roman"/>
              <a:ea typeface="Times New Roman"/>
              <a:cs typeface="Times New Roman"/>
              <a:sym typeface="Times New Roman"/>
            </a:endParaRPr>
          </a:p>
        </p:txBody>
      </p:sp>
      <p:sp>
        <p:nvSpPr>
          <p:cNvPr id="234" name="Google Shape;234;p38"/>
          <p:cNvSpPr txBox="1"/>
          <p:nvPr>
            <p:ph idx="1" type="body"/>
          </p:nvPr>
        </p:nvSpPr>
        <p:spPr>
          <a:xfrm>
            <a:off x="838200" y="1825625"/>
            <a:ext cx="10515600" cy="43512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rgbClr val="FFFFFF"/>
                </a:highlight>
                <a:latin typeface="Times New Roman"/>
                <a:ea typeface="Times New Roman"/>
                <a:cs typeface="Times New Roman"/>
                <a:sym typeface="Times New Roman"/>
              </a:rPr>
              <a:t>Class</a:t>
            </a:r>
            <a:endParaRPr b="1"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UIPageControl</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A control that displays a horizontal series of dots, each of which corresponds to a page in the app’s document or other data-model entity.</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Overview</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For an example of a page control, see the Weather app when it's configured to display information for more than one location.When a user taps a page control to move to the next or previous page, the control sends the </a:t>
            </a:r>
            <a:r>
              <a:rPr lang="en-US" sz="1700">
                <a:solidFill>
                  <a:srgbClr val="094FD1"/>
                </a:solidFill>
                <a:latin typeface="Times New Roman"/>
                <a:ea typeface="Times New Roman"/>
                <a:cs typeface="Times New Roman"/>
                <a:sym typeface="Times New Roman"/>
              </a:rPr>
              <a:t>valueChanged</a:t>
            </a:r>
            <a:r>
              <a:rPr lang="en-US" sz="1700">
                <a:solidFill>
                  <a:schemeClr val="dk1"/>
                </a:solidFill>
                <a:latin typeface="Times New Roman"/>
                <a:ea typeface="Times New Roman"/>
                <a:cs typeface="Times New Roman"/>
                <a:sym typeface="Times New Roman"/>
              </a:rPr>
              <a:t> event for handling by the delegate. The delegate can then evaluate the </a:t>
            </a:r>
            <a:r>
              <a:rPr lang="en-US" sz="1700">
                <a:solidFill>
                  <a:srgbClr val="094FD1"/>
                </a:solidFill>
                <a:latin typeface="Times New Roman"/>
                <a:ea typeface="Times New Roman"/>
                <a:cs typeface="Times New Roman"/>
                <a:sym typeface="Times New Roman"/>
              </a:rPr>
              <a:t>currentPage</a:t>
            </a:r>
            <a:r>
              <a:rPr lang="en-US" sz="1700">
                <a:solidFill>
                  <a:schemeClr val="dk1"/>
                </a:solidFill>
                <a:latin typeface="Times New Roman"/>
                <a:ea typeface="Times New Roman"/>
                <a:cs typeface="Times New Roman"/>
                <a:sym typeface="Times New Roman"/>
              </a:rPr>
              <a:t> property to determine the page to display. The page control advances only one page in either direction. The currently viewed page is indicated by a white dot. Depending on the device, a certain number of dots are displayed on the screen before they are clipped.</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235" name="Google Shape;235;p38"/>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idx="1" type="body"/>
          </p:nvPr>
        </p:nvSpPr>
        <p:spPr>
          <a:xfrm>
            <a:off x="838200" y="1120375"/>
            <a:ext cx="6121800" cy="54999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Swift Code to display PageControl on UserInterface</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var</a:t>
            </a:r>
            <a:r>
              <a:rPr lang="en-US" sz="1000">
                <a:solidFill>
                  <a:srgbClr val="3900A0"/>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pc2</a:t>
            </a:r>
            <a:r>
              <a:rPr lang="en-US" sz="1000">
                <a:solidFill>
                  <a:srgbClr val="3900A0"/>
                </a:solidFill>
                <a:highlight>
                  <a:srgbClr val="FFFFFF"/>
                </a:highlight>
                <a:latin typeface="Times New Roman"/>
                <a:ea typeface="Times New Roman"/>
                <a:cs typeface="Times New Roman"/>
                <a:sym typeface="Times New Roman"/>
              </a:rPr>
              <a:t>: UIPageControl!</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pc2</a:t>
            </a:r>
            <a:r>
              <a:rPr lang="en-US" sz="1000">
                <a:solidFill>
                  <a:srgbClr val="3900A0"/>
                </a:solidFill>
                <a:highlight>
                  <a:srgbClr val="FFFFFF"/>
                </a:highlight>
                <a:latin typeface="Times New Roman"/>
                <a:ea typeface="Times New Roman"/>
                <a:cs typeface="Times New Roman"/>
                <a:sym typeface="Times New Roman"/>
              </a:rPr>
              <a:t> = UIPageControl()</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pc2</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frame</a:t>
            </a:r>
            <a:r>
              <a:rPr lang="en-US" sz="1000">
                <a:solidFill>
                  <a:schemeClr val="dk1"/>
                </a:solidFill>
                <a:highlight>
                  <a:srgbClr val="FFFFFF"/>
                </a:highlight>
                <a:latin typeface="Times New Roman"/>
                <a:ea typeface="Times New Roman"/>
                <a:cs typeface="Times New Roman"/>
                <a:sym typeface="Times New Roman"/>
              </a:rPr>
              <a:t> = </a:t>
            </a:r>
            <a:r>
              <a:rPr lang="en-US" sz="1000">
                <a:solidFill>
                  <a:srgbClr val="3900A0"/>
                </a:solidFill>
                <a:highlight>
                  <a:srgbClr val="FFFFFF"/>
                </a:highlight>
                <a:latin typeface="Times New Roman"/>
                <a:ea typeface="Times New Roman"/>
                <a:cs typeface="Times New Roman"/>
                <a:sym typeface="Times New Roman"/>
              </a:rPr>
              <a:t>CGRect</a:t>
            </a:r>
            <a:r>
              <a:rPr lang="en-US" sz="1000">
                <a:solidFill>
                  <a:schemeClr val="dk1"/>
                </a:solidFill>
                <a:highlight>
                  <a:srgbClr val="FFFFFF"/>
                </a:highlight>
                <a:latin typeface="Times New Roman"/>
                <a:ea typeface="Times New Roman"/>
                <a:cs typeface="Times New Roman"/>
                <a:sym typeface="Times New Roman"/>
              </a:rPr>
              <a:t>(x: </a:t>
            </a:r>
            <a:r>
              <a:rPr lang="en-US" sz="1000">
                <a:solidFill>
                  <a:srgbClr val="1C00CF"/>
                </a:solidFill>
                <a:highlight>
                  <a:srgbClr val="FFFFFF"/>
                </a:highlight>
                <a:latin typeface="Times New Roman"/>
                <a:ea typeface="Times New Roman"/>
                <a:cs typeface="Times New Roman"/>
                <a:sym typeface="Times New Roman"/>
              </a:rPr>
              <a:t>100</a:t>
            </a:r>
            <a:r>
              <a:rPr lang="en-US" sz="1000">
                <a:solidFill>
                  <a:schemeClr val="dk1"/>
                </a:solidFill>
                <a:highlight>
                  <a:srgbClr val="FFFFFF"/>
                </a:highlight>
                <a:latin typeface="Times New Roman"/>
                <a:ea typeface="Times New Roman"/>
                <a:cs typeface="Times New Roman"/>
                <a:sym typeface="Times New Roman"/>
              </a:rPr>
              <a:t>, y: </a:t>
            </a:r>
            <a:r>
              <a:rPr lang="en-US" sz="1000">
                <a:solidFill>
                  <a:srgbClr val="1C00CF"/>
                </a:solidFill>
                <a:highlight>
                  <a:srgbClr val="FFFFFF"/>
                </a:highlight>
                <a:latin typeface="Times New Roman"/>
                <a:ea typeface="Times New Roman"/>
                <a:cs typeface="Times New Roman"/>
                <a:sym typeface="Times New Roman"/>
              </a:rPr>
              <a:t>300</a:t>
            </a:r>
            <a:r>
              <a:rPr lang="en-US" sz="1000">
                <a:solidFill>
                  <a:schemeClr val="dk1"/>
                </a:solidFill>
                <a:highlight>
                  <a:srgbClr val="FFFFFF"/>
                </a:highlight>
                <a:latin typeface="Times New Roman"/>
                <a:ea typeface="Times New Roman"/>
                <a:cs typeface="Times New Roman"/>
                <a:sym typeface="Times New Roman"/>
              </a:rPr>
              <a:t>, width: </a:t>
            </a:r>
            <a:r>
              <a:rPr lang="en-US" sz="1000">
                <a:solidFill>
                  <a:srgbClr val="1C00CF"/>
                </a:solidFill>
                <a:highlight>
                  <a:srgbClr val="FFFFFF"/>
                </a:highlight>
                <a:latin typeface="Times New Roman"/>
                <a:ea typeface="Times New Roman"/>
                <a:cs typeface="Times New Roman"/>
                <a:sym typeface="Times New Roman"/>
              </a:rPr>
              <a:t>200</a:t>
            </a:r>
            <a:r>
              <a:rPr lang="en-US" sz="1000">
                <a:solidFill>
                  <a:schemeClr val="dk1"/>
                </a:solidFill>
                <a:highlight>
                  <a:srgbClr val="FFFFFF"/>
                </a:highlight>
                <a:latin typeface="Times New Roman"/>
                <a:ea typeface="Times New Roman"/>
                <a:cs typeface="Times New Roman"/>
                <a:sym typeface="Times New Roman"/>
              </a:rPr>
              <a:t>, height: </a:t>
            </a:r>
            <a:r>
              <a:rPr lang="en-US" sz="1000">
                <a:solidFill>
                  <a:srgbClr val="1C00CF"/>
                </a:solidFill>
                <a:highlight>
                  <a:srgbClr val="FFFFFF"/>
                </a:highlight>
                <a:latin typeface="Times New Roman"/>
                <a:ea typeface="Times New Roman"/>
                <a:cs typeface="Times New Roman"/>
                <a:sym typeface="Times New Roman"/>
              </a:rPr>
              <a:t>50</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pc2</a:t>
            </a:r>
            <a:r>
              <a:rPr lang="en-US" sz="1000">
                <a:solidFill>
                  <a:srgbClr val="6C36A9"/>
                </a:solidFill>
                <a:highlight>
                  <a:srgbClr val="FFFFFF"/>
                </a:highlight>
                <a:latin typeface="Times New Roman"/>
                <a:ea typeface="Times New Roman"/>
                <a:cs typeface="Times New Roman"/>
                <a:sym typeface="Times New Roman"/>
              </a:rPr>
              <a:t>.backgroundColor = .yellow</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pc2</a:t>
            </a:r>
            <a:r>
              <a:rPr lang="en-US" sz="1000">
                <a:solidFill>
                  <a:srgbClr val="6C36A9"/>
                </a:solidFill>
                <a:highlight>
                  <a:srgbClr val="FFFFFF"/>
                </a:highlight>
                <a:latin typeface="Times New Roman"/>
                <a:ea typeface="Times New Roman"/>
                <a:cs typeface="Times New Roman"/>
                <a:sym typeface="Times New Roman"/>
              </a:rPr>
              <a:t>.currentPage = </a:t>
            </a:r>
            <a:r>
              <a:rPr lang="en-US" sz="1000">
                <a:solidFill>
                  <a:srgbClr val="1C00CF"/>
                </a:solidFill>
                <a:highlight>
                  <a:srgbClr val="FFFFFF"/>
                </a:highlight>
                <a:latin typeface="Times New Roman"/>
                <a:ea typeface="Times New Roman"/>
                <a:cs typeface="Times New Roman"/>
                <a:sym typeface="Times New Roman"/>
              </a:rPr>
              <a:t>0</a:t>
            </a:r>
            <a:endParaRPr sz="1000">
              <a:solidFill>
                <a:srgbClr val="1C00C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pc2</a:t>
            </a:r>
            <a:r>
              <a:rPr lang="en-US" sz="1000">
                <a:solidFill>
                  <a:srgbClr val="6C36A9"/>
                </a:solidFill>
                <a:highlight>
                  <a:srgbClr val="FFFFFF"/>
                </a:highlight>
                <a:latin typeface="Times New Roman"/>
                <a:ea typeface="Times New Roman"/>
                <a:cs typeface="Times New Roman"/>
                <a:sym typeface="Times New Roman"/>
              </a:rPr>
              <a:t>.currentPageIndicatorTintColor = .red</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pc2</a:t>
            </a:r>
            <a:r>
              <a:rPr lang="en-US" sz="1000">
                <a:solidFill>
                  <a:srgbClr val="6C36A9"/>
                </a:solidFill>
                <a:highlight>
                  <a:srgbClr val="FFFFFF"/>
                </a:highlight>
                <a:latin typeface="Times New Roman"/>
                <a:ea typeface="Times New Roman"/>
                <a:cs typeface="Times New Roman"/>
                <a:sym typeface="Times New Roman"/>
              </a:rPr>
              <a:t>.tintColor = .black</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pc2</a:t>
            </a:r>
            <a:r>
              <a:rPr lang="en-US" sz="1000">
                <a:solidFill>
                  <a:srgbClr val="6C36A9"/>
                </a:solidFill>
                <a:highlight>
                  <a:srgbClr val="FFFFFF"/>
                </a:highlight>
                <a:latin typeface="Times New Roman"/>
                <a:ea typeface="Times New Roman"/>
                <a:cs typeface="Times New Roman"/>
                <a:sym typeface="Times New Roman"/>
              </a:rPr>
              <a:t>.numberOfPages = </a:t>
            </a:r>
            <a:r>
              <a:rPr lang="en-US" sz="1000">
                <a:solidFill>
                  <a:srgbClr val="1C00CF"/>
                </a:solidFill>
                <a:highlight>
                  <a:srgbClr val="FFFFFF"/>
                </a:highlight>
                <a:latin typeface="Times New Roman"/>
                <a:ea typeface="Times New Roman"/>
                <a:cs typeface="Times New Roman"/>
                <a:sym typeface="Times New Roman"/>
              </a:rPr>
              <a:t>3</a:t>
            </a:r>
            <a:endParaRPr sz="1000">
              <a:solidFill>
                <a:srgbClr val="1C00C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pc2</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addTarget</a:t>
            </a:r>
            <a:r>
              <a:rPr lang="en-US" sz="1000">
                <a:solidFill>
                  <a:schemeClr val="dk1"/>
                </a:solidFill>
                <a:highlight>
                  <a:srgbClr val="FFFFFF"/>
                </a:highlight>
                <a:latin typeface="Times New Roman"/>
                <a:ea typeface="Times New Roman"/>
                <a:cs typeface="Times New Roman"/>
                <a:sym typeface="Times New Roman"/>
              </a:rPr>
              <a:t>(</a:t>
            </a:r>
            <a:r>
              <a:rPr b="1" lang="en-US" sz="1000">
                <a:solidFill>
                  <a:srgbClr val="9B2393"/>
                </a:solidFill>
                <a:highlight>
                  <a:srgbClr val="FFFFFF"/>
                </a:highlight>
                <a:latin typeface="Times New Roman"/>
                <a:ea typeface="Times New Roman"/>
                <a:cs typeface="Times New Roman"/>
                <a:sym typeface="Times New Roman"/>
              </a:rPr>
              <a:t>self</a:t>
            </a:r>
            <a:r>
              <a:rPr lang="en-US" sz="1000">
                <a:solidFill>
                  <a:schemeClr val="dk1"/>
                </a:solidFill>
                <a:highlight>
                  <a:srgbClr val="FFFFFF"/>
                </a:highlight>
                <a:latin typeface="Times New Roman"/>
                <a:ea typeface="Times New Roman"/>
                <a:cs typeface="Times New Roman"/>
                <a:sym typeface="Times New Roman"/>
              </a:rPr>
              <a:t>, action: </a:t>
            </a:r>
            <a:r>
              <a:rPr b="1" lang="en-US" sz="1000">
                <a:solidFill>
                  <a:srgbClr val="9B2393"/>
                </a:solidFill>
                <a:highlight>
                  <a:srgbClr val="FFFFFF"/>
                </a:highlight>
                <a:latin typeface="Times New Roman"/>
                <a:ea typeface="Times New Roman"/>
                <a:cs typeface="Times New Roman"/>
                <a:sym typeface="Times New Roman"/>
              </a:rPr>
              <a:t>#selector</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326D74"/>
                </a:solidFill>
                <a:highlight>
                  <a:srgbClr val="FFFFFF"/>
                </a:highlight>
                <a:latin typeface="Times New Roman"/>
                <a:ea typeface="Times New Roman"/>
                <a:cs typeface="Times New Roman"/>
                <a:sym typeface="Times New Roman"/>
              </a:rPr>
              <a:t>click2</a:t>
            </a:r>
            <a:r>
              <a:rPr lang="en-US" sz="1000">
                <a:solidFill>
                  <a:schemeClr val="dk1"/>
                </a:solidFill>
                <a:highlight>
                  <a:srgbClr val="FFFFFF"/>
                </a:highlight>
                <a:latin typeface="Times New Roman"/>
                <a:ea typeface="Times New Roman"/>
                <a:cs typeface="Times New Roman"/>
                <a:sym typeface="Times New Roman"/>
              </a:rPr>
              <a:t>), for: .</a:t>
            </a:r>
            <a:r>
              <a:rPr lang="en-US" sz="1000">
                <a:solidFill>
                  <a:srgbClr val="6C36A9"/>
                </a:solidFill>
                <a:highlight>
                  <a:srgbClr val="FFFFFF"/>
                </a:highlight>
                <a:latin typeface="Times New Roman"/>
                <a:ea typeface="Times New Roman"/>
                <a:cs typeface="Times New Roman"/>
                <a:sym typeface="Times New Roman"/>
              </a:rPr>
              <a:t>valueChanged</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self</a:t>
            </a:r>
            <a:r>
              <a:rPr lang="en-US" sz="1000">
                <a:solidFill>
                  <a:srgbClr val="6C36A9"/>
                </a:solidFill>
                <a:highlight>
                  <a:srgbClr val="FFFFFF"/>
                </a:highlight>
                <a:latin typeface="Times New Roman"/>
                <a:ea typeface="Times New Roman"/>
                <a:cs typeface="Times New Roman"/>
                <a:sym typeface="Times New Roman"/>
              </a:rPr>
              <a:t>.view.addSubview(</a:t>
            </a:r>
            <a:r>
              <a:rPr lang="en-US" sz="1000">
                <a:solidFill>
                  <a:srgbClr val="326D74"/>
                </a:solidFill>
                <a:highlight>
                  <a:srgbClr val="FFFFFF"/>
                </a:highlight>
                <a:latin typeface="Times New Roman"/>
                <a:ea typeface="Times New Roman"/>
                <a:cs typeface="Times New Roman"/>
                <a:sym typeface="Times New Roman"/>
              </a:rPr>
              <a:t>pc2</a:t>
            </a:r>
            <a:r>
              <a:rPr lang="en-US" sz="1000">
                <a:solidFill>
                  <a:srgbClr val="6C36A9"/>
                </a:solidFill>
                <a:highlight>
                  <a:srgbClr val="FFFFFF"/>
                </a:highlight>
                <a:latin typeface="Times New Roman"/>
                <a:ea typeface="Times New Roman"/>
                <a:cs typeface="Times New Roman"/>
                <a:sym typeface="Times New Roman"/>
              </a:rPr>
              <a:t>)</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@objc</a:t>
            </a:r>
            <a:r>
              <a:rPr lang="en-US" sz="1000">
                <a:solidFill>
                  <a:srgbClr val="9B2393"/>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func</a:t>
            </a:r>
            <a:r>
              <a:rPr lang="en-US" sz="1000">
                <a:solidFill>
                  <a:srgbClr val="9B2393"/>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click2</a:t>
            </a:r>
            <a:r>
              <a:rPr lang="en-US" sz="1000">
                <a:solidFill>
                  <a:srgbClr val="9B2393"/>
                </a:solidFill>
                <a:highlight>
                  <a:srgbClr val="FFFFFF"/>
                </a:highlight>
                <a:latin typeface="Times New Roman"/>
                <a:ea typeface="Times New Roman"/>
                <a:cs typeface="Times New Roman"/>
                <a:sym typeface="Times New Roman"/>
              </a:rPr>
              <a:t>() {</a:t>
            </a:r>
            <a:endParaRPr sz="10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let</a:t>
            </a:r>
            <a:r>
              <a:rPr lang="en-US" sz="1000">
                <a:solidFill>
                  <a:schemeClr val="dk1"/>
                </a:solidFill>
                <a:highlight>
                  <a:srgbClr val="FFFFFF"/>
                </a:highlight>
                <a:latin typeface="Times New Roman"/>
                <a:ea typeface="Times New Roman"/>
                <a:cs typeface="Times New Roman"/>
                <a:sym typeface="Times New Roman"/>
              </a:rPr>
              <a:t> j: </a:t>
            </a:r>
            <a:r>
              <a:rPr lang="en-US" sz="1000">
                <a:solidFill>
                  <a:srgbClr val="3900A0"/>
                </a:solidFill>
                <a:highlight>
                  <a:srgbClr val="FFFFFF"/>
                </a:highlight>
                <a:latin typeface="Times New Roman"/>
                <a:ea typeface="Times New Roman"/>
                <a:cs typeface="Times New Roman"/>
                <a:sym typeface="Times New Roman"/>
              </a:rPr>
              <a:t>Int</a:t>
            </a:r>
            <a:r>
              <a:rPr lang="en-US" sz="1000">
                <a:solidFill>
                  <a:schemeClr val="dk1"/>
                </a:solidFill>
                <a:highlight>
                  <a:srgbClr val="FFFFFF"/>
                </a:highlight>
                <a:latin typeface="Times New Roman"/>
                <a:ea typeface="Times New Roman"/>
                <a:cs typeface="Times New Roman"/>
                <a:sym typeface="Times New Roman"/>
              </a:rPr>
              <a:t> = </a:t>
            </a:r>
            <a:r>
              <a:rPr lang="en-US" sz="1000">
                <a:solidFill>
                  <a:srgbClr val="326D74"/>
                </a:solidFill>
                <a:highlight>
                  <a:srgbClr val="FFFFFF"/>
                </a:highlight>
                <a:latin typeface="Times New Roman"/>
                <a:ea typeface="Times New Roman"/>
                <a:cs typeface="Times New Roman"/>
                <a:sym typeface="Times New Roman"/>
              </a:rPr>
              <a:t>pc2</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currentPage</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if</a:t>
            </a:r>
            <a:r>
              <a:rPr lang="en-US" sz="1000">
                <a:solidFill>
                  <a:schemeClr val="dk1"/>
                </a:solidFill>
                <a:highlight>
                  <a:srgbClr val="FFFFFF"/>
                </a:highlight>
                <a:latin typeface="Times New Roman"/>
                <a:ea typeface="Times New Roman"/>
                <a:cs typeface="Times New Roman"/>
                <a:sym typeface="Times New Roman"/>
              </a:rPr>
              <a:t> j </a:t>
            </a:r>
            <a:r>
              <a:rPr lang="en-US" sz="1000">
                <a:solidFill>
                  <a:srgbClr val="6C36A9"/>
                </a:solidFill>
                <a:highlight>
                  <a:srgbClr val="FFFFFF"/>
                </a:highlight>
                <a:latin typeface="Times New Roman"/>
                <a:ea typeface="Times New Roman"/>
                <a:cs typeface="Times New Roman"/>
                <a:sym typeface="Times New Roman"/>
              </a:rPr>
              <a:t>==</a:t>
            </a: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1C00CF"/>
                </a:solidFill>
                <a:highlight>
                  <a:srgbClr val="FFFFFF"/>
                </a:highlight>
                <a:latin typeface="Times New Roman"/>
                <a:ea typeface="Times New Roman"/>
                <a:cs typeface="Times New Roman"/>
                <a:sym typeface="Times New Roman"/>
              </a:rPr>
              <a:t>0</a:t>
            </a: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 Implementation Code Here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else</a:t>
            </a: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if</a:t>
            </a:r>
            <a:r>
              <a:rPr lang="en-US" sz="1000">
                <a:solidFill>
                  <a:schemeClr val="dk1"/>
                </a:solidFill>
                <a:highlight>
                  <a:srgbClr val="FFFFFF"/>
                </a:highlight>
                <a:latin typeface="Times New Roman"/>
                <a:ea typeface="Times New Roman"/>
                <a:cs typeface="Times New Roman"/>
                <a:sym typeface="Times New Roman"/>
              </a:rPr>
              <a:t> j </a:t>
            </a:r>
            <a:r>
              <a:rPr lang="en-US" sz="1000">
                <a:solidFill>
                  <a:srgbClr val="6C36A9"/>
                </a:solidFill>
                <a:highlight>
                  <a:srgbClr val="FFFFFF"/>
                </a:highlight>
                <a:latin typeface="Times New Roman"/>
                <a:ea typeface="Times New Roman"/>
                <a:cs typeface="Times New Roman"/>
                <a:sym typeface="Times New Roman"/>
              </a:rPr>
              <a:t>==</a:t>
            </a: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1C00CF"/>
                </a:solidFill>
                <a:highlight>
                  <a:srgbClr val="FFFFFF"/>
                </a:highlight>
                <a:latin typeface="Times New Roman"/>
                <a:ea typeface="Times New Roman"/>
                <a:cs typeface="Times New Roman"/>
                <a:sym typeface="Times New Roman"/>
              </a:rPr>
              <a:t>1</a:t>
            </a: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 Implementation Code Here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else</a:t>
            </a: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   </a:t>
            </a:r>
            <a:r>
              <a:rPr lang="en-US" sz="1000">
                <a:solidFill>
                  <a:schemeClr val="dk1"/>
                </a:solidFill>
                <a:highlight>
                  <a:srgbClr val="FFFFFF"/>
                </a:highlight>
                <a:latin typeface="Times New Roman"/>
                <a:ea typeface="Times New Roman"/>
                <a:cs typeface="Times New Roman"/>
                <a:sym typeface="Times New Roman"/>
              </a:rPr>
              <a:t>// Implementation Code Here</a:t>
            </a:r>
            <a:r>
              <a:rPr lang="en-US" sz="1000">
                <a:solidFill>
                  <a:srgbClr val="6C36A9"/>
                </a:solidFill>
                <a:highlight>
                  <a:srgbClr val="FFFFFF"/>
                </a:highlight>
                <a:latin typeface="Times New Roman"/>
                <a:ea typeface="Times New Roman"/>
                <a:cs typeface="Times New Roman"/>
                <a:sym typeface="Times New Roman"/>
              </a:rPr>
              <a:t>             </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1000">
              <a:latin typeface="Times New Roman"/>
              <a:ea typeface="Times New Roman"/>
              <a:cs typeface="Times New Roman"/>
              <a:sym typeface="Times New Roman"/>
            </a:endParaRPr>
          </a:p>
        </p:txBody>
      </p:sp>
      <p:pic>
        <p:nvPicPr>
          <p:cNvPr id="241" name="Google Shape;241;p39"/>
          <p:cNvPicPr preferRelativeResize="0"/>
          <p:nvPr/>
        </p:nvPicPr>
        <p:blipFill>
          <a:blip r:embed="rId3">
            <a:alphaModFix/>
          </a:blip>
          <a:stretch>
            <a:fillRect/>
          </a:stretch>
        </p:blipFill>
        <p:spPr>
          <a:xfrm>
            <a:off x="7723525" y="2971800"/>
            <a:ext cx="4229100" cy="914400"/>
          </a:xfrm>
          <a:prstGeom prst="rect">
            <a:avLst/>
          </a:prstGeom>
          <a:noFill/>
          <a:ln>
            <a:noFill/>
          </a:ln>
        </p:spPr>
      </p:pic>
      <p:sp>
        <p:nvSpPr>
          <p:cNvPr id="242" name="Google Shape;242;p39"/>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nvSpPr>
        <p:spPr>
          <a:xfrm>
            <a:off x="453707" y="1265237"/>
            <a:ext cx="11743374" cy="421393"/>
          </a:xfrm>
          <a:prstGeom prst="rect">
            <a:avLst/>
          </a:prstGeom>
          <a:noFill/>
          <a:ln>
            <a:noFill/>
          </a:ln>
        </p:spPr>
        <p:txBody>
          <a:bodyPr anchorCtr="0" anchor="t" bIns="45700" lIns="45700" spcFirstLastPara="1" rIns="45700" wrap="square" tIns="45700">
            <a:noAutofit/>
          </a:bodyPr>
          <a:lstStyle/>
          <a:p>
            <a:pPr indent="358775" lvl="4" marL="0" marR="0" rtl="0" algn="l">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AIM:</a:t>
            </a:r>
            <a:endParaRPr sz="3000">
              <a:latin typeface="Times New Roman"/>
              <a:ea typeface="Times New Roman"/>
              <a:cs typeface="Times New Roman"/>
              <a:sym typeface="Times New Roman"/>
            </a:endParaRPr>
          </a:p>
        </p:txBody>
      </p:sp>
      <p:sp>
        <p:nvSpPr>
          <p:cNvPr id="64" name="Google Shape;64;p13"/>
          <p:cNvSpPr txBox="1"/>
          <p:nvPr/>
        </p:nvSpPr>
        <p:spPr>
          <a:xfrm>
            <a:off x="1106975" y="2447181"/>
            <a:ext cx="9978000" cy="1353000"/>
          </a:xfrm>
          <a:prstGeom prst="rect">
            <a:avLst/>
          </a:prstGeom>
          <a:noFill/>
          <a:ln>
            <a:noFill/>
          </a:ln>
        </p:spPr>
        <p:txBody>
          <a:bodyPr anchorCtr="0" anchor="t" bIns="45700" lIns="45700" spcFirstLastPara="1" rIns="45700" wrap="square" tIns="45700">
            <a:noAutofit/>
          </a:bodyPr>
          <a:lstStyle/>
          <a:p>
            <a:pPr indent="0" lvl="1" marL="0" marR="0" rtl="0" algn="l">
              <a:lnSpc>
                <a:spcPct val="150000"/>
              </a:lnSpc>
              <a:spcBef>
                <a:spcPts val="0"/>
              </a:spcBef>
              <a:spcAft>
                <a:spcPts val="0"/>
              </a:spcAft>
              <a:buClr>
                <a:srgbClr val="000000"/>
              </a:buClr>
              <a:buSzPts val="2000"/>
              <a:buFont typeface="Times New Roman"/>
              <a:buNone/>
            </a:pPr>
            <a:r>
              <a:rPr i="0" lang="en-US" sz="2000" u="none" cap="none" strike="noStrike">
                <a:solidFill>
                  <a:srgbClr val="000000"/>
                </a:solidFill>
                <a:latin typeface="Times New Roman"/>
                <a:ea typeface="Times New Roman"/>
                <a:cs typeface="Times New Roman"/>
                <a:sym typeface="Times New Roman"/>
              </a:rPr>
              <a:t>To understand the concept’s </a:t>
            </a:r>
            <a:r>
              <a:rPr lang="en-US" sz="2000">
                <a:latin typeface="Times New Roman"/>
                <a:ea typeface="Times New Roman"/>
                <a:cs typeface="Times New Roman"/>
                <a:sym typeface="Times New Roman"/>
              </a:rPr>
              <a:t>of Geting Started With App Development and UIKit Framework.</a:t>
            </a:r>
            <a:endParaRPr/>
          </a:p>
        </p:txBody>
      </p:sp>
      <p:sp>
        <p:nvSpPr>
          <p:cNvPr id="65" name="Google Shape;65;p13"/>
          <p:cNvSpPr txBox="1"/>
          <p:nvPr/>
        </p:nvSpPr>
        <p:spPr>
          <a:xfrm>
            <a:off x="248920" y="377825"/>
            <a:ext cx="4909185" cy="4597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66" name="Google Shape;66;p1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4755000" y="492275"/>
            <a:ext cx="2682000" cy="5535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ImageView</a:t>
            </a:r>
            <a:endParaRPr b="1" sz="3000">
              <a:latin typeface="Times New Roman"/>
              <a:ea typeface="Times New Roman"/>
              <a:cs typeface="Times New Roman"/>
              <a:sym typeface="Times New Roman"/>
            </a:endParaRPr>
          </a:p>
        </p:txBody>
      </p:sp>
      <p:sp>
        <p:nvSpPr>
          <p:cNvPr id="248" name="Google Shape;248;p40"/>
          <p:cNvSpPr txBox="1"/>
          <p:nvPr>
            <p:ph idx="1" type="body"/>
          </p:nvPr>
        </p:nvSpPr>
        <p:spPr>
          <a:xfrm>
            <a:off x="838200" y="1825625"/>
            <a:ext cx="10515600" cy="43512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rgbClr val="FFFFFF"/>
                </a:highlight>
                <a:latin typeface="Times New Roman"/>
                <a:ea typeface="Times New Roman"/>
                <a:cs typeface="Times New Roman"/>
                <a:sym typeface="Times New Roman"/>
              </a:rPr>
              <a:t>Class</a:t>
            </a:r>
            <a:endParaRPr b="1"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UIImageView</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An object that displays a single image or a sequence of animated images in your interface.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Overview</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Image views let you efficiently draw any image that can be specified using a </a:t>
            </a:r>
            <a:r>
              <a:rPr lang="en-US" sz="1800">
                <a:solidFill>
                  <a:srgbClr val="094FD1"/>
                </a:solidFill>
                <a:latin typeface="Times New Roman"/>
                <a:ea typeface="Times New Roman"/>
                <a:cs typeface="Times New Roman"/>
                <a:sym typeface="Times New Roman"/>
              </a:rPr>
              <a:t>UIImage</a:t>
            </a:r>
            <a:r>
              <a:rPr lang="en-US" sz="1800">
                <a:solidFill>
                  <a:schemeClr val="dk1"/>
                </a:solidFill>
                <a:latin typeface="Times New Roman"/>
                <a:ea typeface="Times New Roman"/>
                <a:cs typeface="Times New Roman"/>
                <a:sym typeface="Times New Roman"/>
              </a:rPr>
              <a:t> object. For example, you can use the UIImageView class to display the contents of many standard image files, such as JPEG and PNG files. You can configure image views programmatically or in your storyboard file and change the images they display at runtime. For animated images, you can also use the methods of this class to start and stop the animation and specify other animation parameters.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249" name="Google Shape;249;p40"/>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idx="1" type="body"/>
          </p:nvPr>
        </p:nvSpPr>
        <p:spPr>
          <a:xfrm>
            <a:off x="838200" y="1307100"/>
            <a:ext cx="5731200" cy="48696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Swift Code to display Image on UserInterface</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rgbClr val="9B2393"/>
                </a:solidFill>
                <a:highlight>
                  <a:srgbClr val="FFFFFF"/>
                </a:highlight>
                <a:latin typeface="Times New Roman"/>
                <a:ea typeface="Times New Roman"/>
                <a:cs typeface="Times New Roman"/>
                <a:sym typeface="Times New Roman"/>
              </a:rPr>
              <a:t>var</a:t>
            </a:r>
            <a:r>
              <a:rPr lang="en-US" sz="1800">
                <a:solidFill>
                  <a:srgbClr val="3900A0"/>
                </a:solidFill>
                <a:highlight>
                  <a:srgbClr val="FFFFFF"/>
                </a:highlight>
                <a:latin typeface="Times New Roman"/>
                <a:ea typeface="Times New Roman"/>
                <a:cs typeface="Times New Roman"/>
                <a:sym typeface="Times New Roman"/>
              </a:rPr>
              <a:t> </a:t>
            </a:r>
            <a:r>
              <a:rPr lang="en-US" sz="1800">
                <a:solidFill>
                  <a:srgbClr val="0F68A0"/>
                </a:solidFill>
                <a:highlight>
                  <a:srgbClr val="FFFFFF"/>
                </a:highlight>
                <a:latin typeface="Times New Roman"/>
                <a:ea typeface="Times New Roman"/>
                <a:cs typeface="Times New Roman"/>
                <a:sym typeface="Times New Roman"/>
              </a:rPr>
              <a:t>iv1</a:t>
            </a:r>
            <a:r>
              <a:rPr lang="en-US" sz="1800">
                <a:solidFill>
                  <a:srgbClr val="3900A0"/>
                </a:solidFill>
                <a:highlight>
                  <a:srgbClr val="FFFFFF"/>
                </a:highlight>
                <a:latin typeface="Times New Roman"/>
                <a:ea typeface="Times New Roman"/>
                <a:cs typeface="Times New Roman"/>
                <a:sym typeface="Times New Roman"/>
              </a:rPr>
              <a:t>: UIImageView!</a:t>
            </a:r>
            <a:endParaRPr sz="18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iv1</a:t>
            </a:r>
            <a:r>
              <a:rPr lang="en-US" sz="1800">
                <a:solidFill>
                  <a:srgbClr val="3900A0"/>
                </a:solidFill>
                <a:highlight>
                  <a:srgbClr val="FFFFFF"/>
                </a:highlight>
                <a:latin typeface="Times New Roman"/>
                <a:ea typeface="Times New Roman"/>
                <a:cs typeface="Times New Roman"/>
                <a:sym typeface="Times New Roman"/>
              </a:rPr>
              <a:t> = UIImageView()</a:t>
            </a:r>
            <a:endParaRPr sz="18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iv1</a:t>
            </a:r>
            <a:r>
              <a:rPr lang="en-US" sz="1800">
                <a:solidFill>
                  <a:schemeClr val="dk1"/>
                </a:solidFill>
                <a:highlight>
                  <a:srgbClr val="FFFFFF"/>
                </a:highlight>
                <a:latin typeface="Times New Roman"/>
                <a:ea typeface="Times New Roman"/>
                <a:cs typeface="Times New Roman"/>
                <a:sym typeface="Times New Roman"/>
              </a:rPr>
              <a:t>.</a:t>
            </a:r>
            <a:r>
              <a:rPr lang="en-US" sz="1800">
                <a:solidFill>
                  <a:srgbClr val="6C36A9"/>
                </a:solidFill>
                <a:highlight>
                  <a:srgbClr val="FFFFFF"/>
                </a:highlight>
                <a:latin typeface="Times New Roman"/>
                <a:ea typeface="Times New Roman"/>
                <a:cs typeface="Times New Roman"/>
                <a:sym typeface="Times New Roman"/>
              </a:rPr>
              <a:t>frame</a:t>
            </a:r>
            <a:r>
              <a:rPr lang="en-US" sz="1800">
                <a:solidFill>
                  <a:schemeClr val="dk1"/>
                </a:solidFill>
                <a:highlight>
                  <a:srgbClr val="FFFFFF"/>
                </a:highlight>
                <a:latin typeface="Times New Roman"/>
                <a:ea typeface="Times New Roman"/>
                <a:cs typeface="Times New Roman"/>
                <a:sym typeface="Times New Roman"/>
              </a:rPr>
              <a:t> = </a:t>
            </a:r>
            <a:r>
              <a:rPr lang="en-US" sz="1800">
                <a:solidFill>
                  <a:srgbClr val="3900A0"/>
                </a:solidFill>
                <a:highlight>
                  <a:srgbClr val="FFFFFF"/>
                </a:highlight>
                <a:latin typeface="Times New Roman"/>
                <a:ea typeface="Times New Roman"/>
                <a:cs typeface="Times New Roman"/>
                <a:sym typeface="Times New Roman"/>
              </a:rPr>
              <a:t>CGRect</a:t>
            </a:r>
            <a:r>
              <a:rPr lang="en-US" sz="1800">
                <a:solidFill>
                  <a:schemeClr val="dk1"/>
                </a:solidFill>
                <a:highlight>
                  <a:srgbClr val="FFFFFF"/>
                </a:highlight>
                <a:latin typeface="Times New Roman"/>
                <a:ea typeface="Times New Roman"/>
                <a:cs typeface="Times New Roman"/>
                <a:sym typeface="Times New Roman"/>
              </a:rPr>
              <a:t>(x: </a:t>
            </a:r>
            <a:r>
              <a:rPr lang="en-US" sz="1800">
                <a:solidFill>
                  <a:srgbClr val="1C00CF"/>
                </a:solidFill>
                <a:highlight>
                  <a:srgbClr val="FFFFFF"/>
                </a:highlight>
                <a:latin typeface="Times New Roman"/>
                <a:ea typeface="Times New Roman"/>
                <a:cs typeface="Times New Roman"/>
                <a:sym typeface="Times New Roman"/>
              </a:rPr>
              <a:t>50</a:t>
            </a:r>
            <a:r>
              <a:rPr lang="en-US" sz="1800">
                <a:solidFill>
                  <a:schemeClr val="dk1"/>
                </a:solidFill>
                <a:highlight>
                  <a:srgbClr val="FFFFFF"/>
                </a:highlight>
                <a:latin typeface="Times New Roman"/>
                <a:ea typeface="Times New Roman"/>
                <a:cs typeface="Times New Roman"/>
                <a:sym typeface="Times New Roman"/>
              </a:rPr>
              <a:t>, y: </a:t>
            </a:r>
            <a:r>
              <a:rPr lang="en-US" sz="1800">
                <a:solidFill>
                  <a:srgbClr val="1C00CF"/>
                </a:solidFill>
                <a:highlight>
                  <a:srgbClr val="FFFFFF"/>
                </a:highlight>
                <a:latin typeface="Times New Roman"/>
                <a:ea typeface="Times New Roman"/>
                <a:cs typeface="Times New Roman"/>
                <a:sym typeface="Times New Roman"/>
              </a:rPr>
              <a:t>430</a:t>
            </a:r>
            <a:r>
              <a:rPr lang="en-US" sz="1800">
                <a:solidFill>
                  <a:schemeClr val="dk1"/>
                </a:solidFill>
                <a:highlight>
                  <a:srgbClr val="FFFFFF"/>
                </a:highlight>
                <a:latin typeface="Times New Roman"/>
                <a:ea typeface="Times New Roman"/>
                <a:cs typeface="Times New Roman"/>
                <a:sym typeface="Times New Roman"/>
              </a:rPr>
              <a:t>, width: </a:t>
            </a:r>
            <a:r>
              <a:rPr lang="en-US" sz="1800">
                <a:solidFill>
                  <a:srgbClr val="1C00CF"/>
                </a:solidFill>
                <a:highlight>
                  <a:srgbClr val="FFFFFF"/>
                </a:highlight>
                <a:latin typeface="Times New Roman"/>
                <a:ea typeface="Times New Roman"/>
                <a:cs typeface="Times New Roman"/>
                <a:sym typeface="Times New Roman"/>
              </a:rPr>
              <a:t>200</a:t>
            </a:r>
            <a:r>
              <a:rPr lang="en-US" sz="1800">
                <a:solidFill>
                  <a:schemeClr val="dk1"/>
                </a:solidFill>
                <a:highlight>
                  <a:srgbClr val="FFFFFF"/>
                </a:highlight>
                <a:latin typeface="Times New Roman"/>
                <a:ea typeface="Times New Roman"/>
                <a:cs typeface="Times New Roman"/>
                <a:sym typeface="Times New Roman"/>
              </a:rPr>
              <a:t>, height: </a:t>
            </a:r>
            <a:r>
              <a:rPr lang="en-US" sz="1800">
                <a:solidFill>
                  <a:srgbClr val="1C00CF"/>
                </a:solidFill>
                <a:highlight>
                  <a:srgbClr val="FFFFFF"/>
                </a:highlight>
                <a:latin typeface="Times New Roman"/>
                <a:ea typeface="Times New Roman"/>
                <a:cs typeface="Times New Roman"/>
                <a:sym typeface="Times New Roman"/>
              </a:rPr>
              <a:t>200</a:t>
            </a:r>
            <a:r>
              <a:rPr lang="en-US" sz="1800">
                <a:solidFill>
                  <a:schemeClr val="dk1"/>
                </a:solidFill>
                <a:highlight>
                  <a:srgbClr val="FFFFFF"/>
                </a:highlight>
                <a:latin typeface="Times New Roman"/>
                <a:ea typeface="Times New Roman"/>
                <a:cs typeface="Times New Roman"/>
                <a:sym typeface="Times New Roman"/>
              </a:rPr>
              <a:t>)</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iv1</a:t>
            </a:r>
            <a:r>
              <a:rPr lang="en-US" sz="1800">
                <a:solidFill>
                  <a:schemeClr val="dk1"/>
                </a:solidFill>
                <a:highlight>
                  <a:srgbClr val="FFFFFF"/>
                </a:highlight>
                <a:latin typeface="Times New Roman"/>
                <a:ea typeface="Times New Roman"/>
                <a:cs typeface="Times New Roman"/>
                <a:sym typeface="Times New Roman"/>
              </a:rPr>
              <a:t>.</a:t>
            </a:r>
            <a:r>
              <a:rPr lang="en-US" sz="1800">
                <a:solidFill>
                  <a:srgbClr val="6C36A9"/>
                </a:solidFill>
                <a:highlight>
                  <a:srgbClr val="FFFFFF"/>
                </a:highlight>
                <a:latin typeface="Times New Roman"/>
                <a:ea typeface="Times New Roman"/>
                <a:cs typeface="Times New Roman"/>
                <a:sym typeface="Times New Roman"/>
              </a:rPr>
              <a:t>image</a:t>
            </a:r>
            <a:r>
              <a:rPr lang="en-US" sz="1800">
                <a:solidFill>
                  <a:schemeClr val="dk1"/>
                </a:solidFill>
                <a:highlight>
                  <a:srgbClr val="FFFFFF"/>
                </a:highlight>
                <a:latin typeface="Times New Roman"/>
                <a:ea typeface="Times New Roman"/>
                <a:cs typeface="Times New Roman"/>
                <a:sym typeface="Times New Roman"/>
              </a:rPr>
              <a:t> =  </a:t>
            </a:r>
            <a:r>
              <a:rPr lang="en-US" sz="1800">
                <a:solidFill>
                  <a:srgbClr val="3900A0"/>
                </a:solidFill>
                <a:highlight>
                  <a:srgbClr val="FFFFFF"/>
                </a:highlight>
                <a:latin typeface="Times New Roman"/>
                <a:ea typeface="Times New Roman"/>
                <a:cs typeface="Times New Roman"/>
                <a:sym typeface="Times New Roman"/>
              </a:rPr>
              <a:t>UIImage</a:t>
            </a:r>
            <a:r>
              <a:rPr lang="en-US" sz="1800">
                <a:solidFill>
                  <a:schemeClr val="dk1"/>
                </a:solidFill>
                <a:highlight>
                  <a:srgbClr val="FFFFFF"/>
                </a:highlight>
                <a:latin typeface="Times New Roman"/>
                <a:ea typeface="Times New Roman"/>
                <a:cs typeface="Times New Roman"/>
                <a:sym typeface="Times New Roman"/>
              </a:rPr>
              <a:t>(named: </a:t>
            </a:r>
            <a:r>
              <a:rPr lang="en-US" sz="1800">
                <a:solidFill>
                  <a:srgbClr val="C41A16"/>
                </a:solidFill>
                <a:highlight>
                  <a:srgbClr val="FFFFFF"/>
                </a:highlight>
                <a:latin typeface="Times New Roman"/>
                <a:ea typeface="Times New Roman"/>
                <a:cs typeface="Times New Roman"/>
                <a:sym typeface="Times New Roman"/>
              </a:rPr>
              <a:t>"12.jpg"</a:t>
            </a:r>
            <a:r>
              <a:rPr lang="en-US" sz="1800">
                <a:solidFill>
                  <a:schemeClr val="dk1"/>
                </a:solidFill>
                <a:highlight>
                  <a:srgbClr val="FFFFFF"/>
                </a:highlight>
                <a:latin typeface="Times New Roman"/>
                <a:ea typeface="Times New Roman"/>
                <a:cs typeface="Times New Roman"/>
                <a:sym typeface="Times New Roman"/>
              </a:rPr>
              <a:t>)</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iv1</a:t>
            </a:r>
            <a:r>
              <a:rPr lang="en-US" sz="1800">
                <a:solidFill>
                  <a:srgbClr val="6C36A9"/>
                </a:solidFill>
                <a:highlight>
                  <a:srgbClr val="FFFFFF"/>
                </a:highlight>
                <a:latin typeface="Times New Roman"/>
                <a:ea typeface="Times New Roman"/>
                <a:cs typeface="Times New Roman"/>
                <a:sym typeface="Times New Roman"/>
              </a:rPr>
              <a:t>.contentMode = .scaleAspectFit</a:t>
            </a:r>
            <a:endParaRPr sz="18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iv1</a:t>
            </a:r>
            <a:r>
              <a:rPr lang="en-US" sz="1800">
                <a:solidFill>
                  <a:srgbClr val="6C36A9"/>
                </a:solidFill>
                <a:highlight>
                  <a:srgbClr val="FFFFFF"/>
                </a:highlight>
                <a:latin typeface="Times New Roman"/>
                <a:ea typeface="Times New Roman"/>
                <a:cs typeface="Times New Roman"/>
                <a:sym typeface="Times New Roman"/>
              </a:rPr>
              <a:t>.backgroundColor = .black</a:t>
            </a:r>
            <a:endParaRPr sz="18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rgbClr val="9B2393"/>
                </a:solidFill>
                <a:highlight>
                  <a:srgbClr val="FFFFFF"/>
                </a:highlight>
                <a:latin typeface="Times New Roman"/>
                <a:ea typeface="Times New Roman"/>
                <a:cs typeface="Times New Roman"/>
                <a:sym typeface="Times New Roman"/>
              </a:rPr>
              <a:t>self</a:t>
            </a:r>
            <a:r>
              <a:rPr lang="en-US" sz="1800">
                <a:solidFill>
                  <a:srgbClr val="6C36A9"/>
                </a:solidFill>
                <a:highlight>
                  <a:srgbClr val="FFFFFF"/>
                </a:highlight>
                <a:latin typeface="Times New Roman"/>
                <a:ea typeface="Times New Roman"/>
                <a:cs typeface="Times New Roman"/>
                <a:sym typeface="Times New Roman"/>
              </a:rPr>
              <a:t>.view.addSubview(</a:t>
            </a:r>
            <a:r>
              <a:rPr lang="en-US" sz="1800">
                <a:solidFill>
                  <a:srgbClr val="326D74"/>
                </a:solidFill>
                <a:highlight>
                  <a:srgbClr val="FFFFFF"/>
                </a:highlight>
                <a:latin typeface="Times New Roman"/>
                <a:ea typeface="Times New Roman"/>
                <a:cs typeface="Times New Roman"/>
                <a:sym typeface="Times New Roman"/>
              </a:rPr>
              <a:t>iv1</a:t>
            </a:r>
            <a:r>
              <a:rPr lang="en-US" sz="1800">
                <a:solidFill>
                  <a:srgbClr val="6C36A9"/>
                </a:solidFill>
                <a:highlight>
                  <a:srgbClr val="FFFFFF"/>
                </a:highlight>
                <a:latin typeface="Times New Roman"/>
                <a:ea typeface="Times New Roman"/>
                <a:cs typeface="Times New Roman"/>
                <a:sym typeface="Times New Roman"/>
              </a:rPr>
              <a:t>)</a:t>
            </a:r>
            <a:endParaRPr sz="18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255" name="Google Shape;255;p41"/>
          <p:cNvPicPr preferRelativeResize="0"/>
          <p:nvPr/>
        </p:nvPicPr>
        <p:blipFill>
          <a:blip r:embed="rId3">
            <a:alphaModFix/>
          </a:blip>
          <a:stretch>
            <a:fillRect/>
          </a:stretch>
        </p:blipFill>
        <p:spPr>
          <a:xfrm>
            <a:off x="8079825" y="2083375"/>
            <a:ext cx="3208725" cy="3317026"/>
          </a:xfrm>
          <a:prstGeom prst="rect">
            <a:avLst/>
          </a:prstGeom>
          <a:noFill/>
          <a:ln>
            <a:noFill/>
          </a:ln>
        </p:spPr>
      </p:pic>
      <p:sp>
        <p:nvSpPr>
          <p:cNvPr id="256" name="Google Shape;256;p41"/>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4262675" y="560175"/>
            <a:ext cx="3429000" cy="4752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Slider</a:t>
            </a:r>
            <a:endParaRPr b="1" sz="3000">
              <a:latin typeface="Times New Roman"/>
              <a:ea typeface="Times New Roman"/>
              <a:cs typeface="Times New Roman"/>
              <a:sym typeface="Times New Roman"/>
            </a:endParaRPr>
          </a:p>
        </p:txBody>
      </p:sp>
      <p:sp>
        <p:nvSpPr>
          <p:cNvPr id="262" name="Google Shape;262;p42"/>
          <p:cNvSpPr txBox="1"/>
          <p:nvPr>
            <p:ph idx="1" type="body"/>
          </p:nvPr>
        </p:nvSpPr>
        <p:spPr>
          <a:xfrm>
            <a:off x="719375" y="1231500"/>
            <a:ext cx="10515600" cy="33009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rgbClr val="FFFFFF"/>
                </a:highlight>
                <a:latin typeface="Times New Roman"/>
                <a:ea typeface="Times New Roman"/>
                <a:cs typeface="Times New Roman"/>
                <a:sym typeface="Times New Roman"/>
              </a:rPr>
              <a:t>Class</a:t>
            </a:r>
            <a:endParaRPr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UISlider</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control used to select a single value from a continuous range of values.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Overview</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As you move the </a:t>
            </a:r>
            <a:r>
              <a:rPr b="1" lang="en-US" sz="1800">
                <a:solidFill>
                  <a:schemeClr val="dk1"/>
                </a:solidFill>
                <a:latin typeface="Times New Roman"/>
                <a:ea typeface="Times New Roman"/>
                <a:cs typeface="Times New Roman"/>
                <a:sym typeface="Times New Roman"/>
              </a:rPr>
              <a:t>thumb</a:t>
            </a:r>
            <a:r>
              <a:rPr lang="en-US" sz="1800">
                <a:solidFill>
                  <a:schemeClr val="dk1"/>
                </a:solidFill>
                <a:latin typeface="Times New Roman"/>
                <a:ea typeface="Times New Roman"/>
                <a:cs typeface="Times New Roman"/>
                <a:sym typeface="Times New Roman"/>
              </a:rPr>
              <a:t> of a slider, it passes its updated value to any actions attached to it. The appearance of sliders is configurable; you can tint the track and the thumb, and provide images to appear at the ends of the slider. You can add sliders to your interface programmatically or by using Interface Builder.</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Figure 1 shows the terms used to describe the constituent parts of a UISlider object in a left-to-right configuration.</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pic>
        <p:nvPicPr>
          <p:cNvPr id="263" name="Google Shape;263;p42"/>
          <p:cNvPicPr preferRelativeResize="0"/>
          <p:nvPr/>
        </p:nvPicPr>
        <p:blipFill>
          <a:blip r:embed="rId3">
            <a:alphaModFix/>
          </a:blip>
          <a:stretch>
            <a:fillRect/>
          </a:stretch>
        </p:blipFill>
        <p:spPr>
          <a:xfrm>
            <a:off x="2576750" y="4871900"/>
            <a:ext cx="6800850" cy="1731475"/>
          </a:xfrm>
          <a:prstGeom prst="rect">
            <a:avLst/>
          </a:prstGeom>
          <a:noFill/>
          <a:ln>
            <a:noFill/>
          </a:ln>
        </p:spPr>
      </p:pic>
      <p:sp>
        <p:nvSpPr>
          <p:cNvPr id="264" name="Google Shape;264;p42"/>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idx="1" type="body"/>
          </p:nvPr>
        </p:nvSpPr>
        <p:spPr>
          <a:xfrm>
            <a:off x="838200" y="1825625"/>
            <a:ext cx="10515600" cy="43512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following steps are required to add a slider to your interface:</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Specify the range of values the slider represents.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Optionally, configure the appearance of the sli</a:t>
            </a:r>
            <a:r>
              <a:rPr lang="en-US" sz="2000">
                <a:solidFill>
                  <a:schemeClr val="dk1"/>
                </a:solidFill>
                <a:latin typeface="Times New Roman"/>
                <a:ea typeface="Times New Roman"/>
                <a:cs typeface="Times New Roman"/>
                <a:sym typeface="Times New Roman"/>
              </a:rPr>
              <a:t>ppropriate tint colors, </a:t>
            </a:r>
            <a:r>
              <a:rPr lang="en-US" sz="2000">
                <a:solidFill>
                  <a:schemeClr val="dk1"/>
                </a:solidFill>
                <a:latin typeface="Times New Roman"/>
                <a:ea typeface="Times New Roman"/>
                <a:cs typeface="Times New Roman"/>
                <a:sym typeface="Times New Roman"/>
              </a:rPr>
              <a:t>der with and limit images.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Connect one or more action methods to the slider.</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Set up Auto Layout rules to govern the size and position of the slider in your interface.</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270" name="Google Shape;270;p43"/>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idx="1" type="body"/>
          </p:nvPr>
        </p:nvSpPr>
        <p:spPr>
          <a:xfrm>
            <a:off x="838200" y="1375000"/>
            <a:ext cx="5510700" cy="46683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None/>
            </a:pPr>
            <a:r>
              <a:rPr b="1" lang="en-US" sz="2000">
                <a:solidFill>
                  <a:schemeClr val="dk1"/>
                </a:solidFill>
                <a:latin typeface="Times New Roman"/>
                <a:ea typeface="Times New Roman"/>
                <a:cs typeface="Times New Roman"/>
                <a:sym typeface="Times New Roman"/>
              </a:rPr>
              <a:t>Swift Code to display Slider on UserInterface</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1100">
                <a:solidFill>
                  <a:srgbClr val="9B2393"/>
                </a:solidFill>
                <a:highlight>
                  <a:srgbClr val="FFFFFF"/>
                </a:highlight>
                <a:latin typeface="Times New Roman"/>
                <a:ea typeface="Times New Roman"/>
                <a:cs typeface="Times New Roman"/>
                <a:sym typeface="Times New Roman"/>
              </a:rPr>
              <a:t>var</a:t>
            </a:r>
            <a:r>
              <a:rPr lang="en-US" sz="1100">
                <a:solidFill>
                  <a:srgbClr val="3900A0"/>
                </a:solidFill>
                <a:highlight>
                  <a:srgbClr val="FFFFFF"/>
                </a:highlight>
                <a:latin typeface="Times New Roman"/>
                <a:ea typeface="Times New Roman"/>
                <a:cs typeface="Times New Roman"/>
                <a:sym typeface="Times New Roman"/>
              </a:rPr>
              <a:t> </a:t>
            </a:r>
            <a:r>
              <a:rPr lang="en-US" sz="1100">
                <a:solidFill>
                  <a:srgbClr val="0F68A0"/>
                </a:solidFill>
                <a:highlight>
                  <a:srgbClr val="FFFFFF"/>
                </a:highlight>
                <a:latin typeface="Times New Roman"/>
                <a:ea typeface="Times New Roman"/>
                <a:cs typeface="Times New Roman"/>
                <a:sym typeface="Times New Roman"/>
              </a:rPr>
              <a:t>slider2</a:t>
            </a:r>
            <a:r>
              <a:rPr lang="en-US" sz="1100">
                <a:solidFill>
                  <a:srgbClr val="3900A0"/>
                </a:solidFill>
                <a:highlight>
                  <a:srgbClr val="FFFFFF"/>
                </a:highlight>
                <a:latin typeface="Times New Roman"/>
                <a:ea typeface="Times New Roman"/>
                <a:cs typeface="Times New Roman"/>
                <a:sym typeface="Times New Roman"/>
              </a:rPr>
              <a:t>: UISlider!</a:t>
            </a:r>
            <a:endParaRPr sz="11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326D74"/>
                </a:solidFill>
                <a:highlight>
                  <a:srgbClr val="FFFFFF"/>
                </a:highlight>
                <a:latin typeface="Times New Roman"/>
                <a:ea typeface="Times New Roman"/>
                <a:cs typeface="Times New Roman"/>
                <a:sym typeface="Times New Roman"/>
              </a:rPr>
              <a:t>slider2</a:t>
            </a:r>
            <a:r>
              <a:rPr lang="en-US" sz="1100">
                <a:solidFill>
                  <a:srgbClr val="3900A0"/>
                </a:solidFill>
                <a:highlight>
                  <a:srgbClr val="FFFFFF"/>
                </a:highlight>
                <a:latin typeface="Times New Roman"/>
                <a:ea typeface="Times New Roman"/>
                <a:cs typeface="Times New Roman"/>
                <a:sym typeface="Times New Roman"/>
              </a:rPr>
              <a:t> = UISlider()</a:t>
            </a:r>
            <a:endParaRPr sz="11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326D74"/>
                </a:solidFill>
                <a:highlight>
                  <a:srgbClr val="FFFFFF"/>
                </a:highlight>
                <a:latin typeface="Times New Roman"/>
                <a:ea typeface="Times New Roman"/>
                <a:cs typeface="Times New Roman"/>
                <a:sym typeface="Times New Roman"/>
              </a:rPr>
              <a:t>slider2</a:t>
            </a:r>
            <a:r>
              <a:rPr lang="en-US" sz="1100">
                <a:solidFill>
                  <a:schemeClr val="dk1"/>
                </a:solidFill>
                <a:highlight>
                  <a:srgbClr val="FFFFFF"/>
                </a:highlight>
                <a:latin typeface="Times New Roman"/>
                <a:ea typeface="Times New Roman"/>
                <a:cs typeface="Times New Roman"/>
                <a:sym typeface="Times New Roman"/>
              </a:rPr>
              <a:t>.</a:t>
            </a:r>
            <a:r>
              <a:rPr lang="en-US" sz="1100">
                <a:solidFill>
                  <a:srgbClr val="6C36A9"/>
                </a:solidFill>
                <a:highlight>
                  <a:srgbClr val="FFFFFF"/>
                </a:highlight>
                <a:latin typeface="Times New Roman"/>
                <a:ea typeface="Times New Roman"/>
                <a:cs typeface="Times New Roman"/>
                <a:sym typeface="Times New Roman"/>
              </a:rPr>
              <a:t>frame</a:t>
            </a:r>
            <a:r>
              <a:rPr lang="en-US" sz="1100">
                <a:solidFill>
                  <a:schemeClr val="dk1"/>
                </a:solidFill>
                <a:highlight>
                  <a:srgbClr val="FFFFFF"/>
                </a:highlight>
                <a:latin typeface="Times New Roman"/>
                <a:ea typeface="Times New Roman"/>
                <a:cs typeface="Times New Roman"/>
                <a:sym typeface="Times New Roman"/>
              </a:rPr>
              <a:t> = </a:t>
            </a:r>
            <a:r>
              <a:rPr lang="en-US" sz="1100">
                <a:solidFill>
                  <a:srgbClr val="3900A0"/>
                </a:solidFill>
                <a:highlight>
                  <a:srgbClr val="FFFFFF"/>
                </a:highlight>
                <a:latin typeface="Times New Roman"/>
                <a:ea typeface="Times New Roman"/>
                <a:cs typeface="Times New Roman"/>
                <a:sym typeface="Times New Roman"/>
              </a:rPr>
              <a:t>CGRect</a:t>
            </a:r>
            <a:r>
              <a:rPr lang="en-US" sz="1100">
                <a:solidFill>
                  <a:schemeClr val="dk1"/>
                </a:solidFill>
                <a:highlight>
                  <a:srgbClr val="FFFFFF"/>
                </a:highlight>
                <a:latin typeface="Times New Roman"/>
                <a:ea typeface="Times New Roman"/>
                <a:cs typeface="Times New Roman"/>
                <a:sym typeface="Times New Roman"/>
              </a:rPr>
              <a:t>(x: </a:t>
            </a:r>
            <a:r>
              <a:rPr lang="en-US" sz="1100">
                <a:solidFill>
                  <a:srgbClr val="1C00CF"/>
                </a:solidFill>
                <a:highlight>
                  <a:srgbClr val="FFFFFF"/>
                </a:highlight>
                <a:latin typeface="Times New Roman"/>
                <a:ea typeface="Times New Roman"/>
                <a:cs typeface="Times New Roman"/>
                <a:sym typeface="Times New Roman"/>
              </a:rPr>
              <a:t>50</a:t>
            </a:r>
            <a:r>
              <a:rPr lang="en-US" sz="1100">
                <a:solidFill>
                  <a:schemeClr val="dk1"/>
                </a:solidFill>
                <a:highlight>
                  <a:srgbClr val="FFFFFF"/>
                </a:highlight>
                <a:latin typeface="Times New Roman"/>
                <a:ea typeface="Times New Roman"/>
                <a:cs typeface="Times New Roman"/>
                <a:sym typeface="Times New Roman"/>
              </a:rPr>
              <a:t>, y: </a:t>
            </a:r>
            <a:r>
              <a:rPr lang="en-US" sz="1100">
                <a:solidFill>
                  <a:srgbClr val="1C00CF"/>
                </a:solidFill>
                <a:highlight>
                  <a:srgbClr val="FFFFFF"/>
                </a:highlight>
                <a:latin typeface="Times New Roman"/>
                <a:ea typeface="Times New Roman"/>
                <a:cs typeface="Times New Roman"/>
                <a:sym typeface="Times New Roman"/>
              </a:rPr>
              <a:t>350</a:t>
            </a:r>
            <a:r>
              <a:rPr lang="en-US" sz="1100">
                <a:solidFill>
                  <a:schemeClr val="dk1"/>
                </a:solidFill>
                <a:highlight>
                  <a:srgbClr val="FFFFFF"/>
                </a:highlight>
                <a:latin typeface="Times New Roman"/>
                <a:ea typeface="Times New Roman"/>
                <a:cs typeface="Times New Roman"/>
                <a:sym typeface="Times New Roman"/>
              </a:rPr>
              <a:t>, width: </a:t>
            </a:r>
            <a:r>
              <a:rPr lang="en-US" sz="1100">
                <a:solidFill>
                  <a:srgbClr val="1C00CF"/>
                </a:solidFill>
                <a:highlight>
                  <a:srgbClr val="FFFFFF"/>
                </a:highlight>
                <a:latin typeface="Times New Roman"/>
                <a:ea typeface="Times New Roman"/>
                <a:cs typeface="Times New Roman"/>
                <a:sym typeface="Times New Roman"/>
              </a:rPr>
              <a:t>280</a:t>
            </a:r>
            <a:r>
              <a:rPr lang="en-US" sz="1100">
                <a:solidFill>
                  <a:schemeClr val="dk1"/>
                </a:solidFill>
                <a:highlight>
                  <a:srgbClr val="FFFFFF"/>
                </a:highlight>
                <a:latin typeface="Times New Roman"/>
                <a:ea typeface="Times New Roman"/>
                <a:cs typeface="Times New Roman"/>
                <a:sym typeface="Times New Roman"/>
              </a:rPr>
              <a:t>, height: </a:t>
            </a:r>
            <a:r>
              <a:rPr lang="en-US" sz="1100">
                <a:solidFill>
                  <a:srgbClr val="1C00CF"/>
                </a:solidFill>
                <a:highlight>
                  <a:srgbClr val="FFFFFF"/>
                </a:highlight>
                <a:latin typeface="Times New Roman"/>
                <a:ea typeface="Times New Roman"/>
                <a:cs typeface="Times New Roman"/>
                <a:sym typeface="Times New Roman"/>
              </a:rPr>
              <a:t>50</a:t>
            </a:r>
            <a:r>
              <a:rPr lang="en-US" sz="1100">
                <a:solidFill>
                  <a:schemeClr val="dk1"/>
                </a:solidFill>
                <a:highlight>
                  <a:srgbClr val="FFFFFF"/>
                </a:highlight>
                <a:latin typeface="Times New Roman"/>
                <a:ea typeface="Times New Roman"/>
                <a:cs typeface="Times New Roman"/>
                <a:sym typeface="Times New Roman"/>
              </a:rPr>
              <a:t>)</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326D74"/>
                </a:solidFill>
                <a:highlight>
                  <a:srgbClr val="FFFFFF"/>
                </a:highlight>
                <a:latin typeface="Times New Roman"/>
                <a:ea typeface="Times New Roman"/>
                <a:cs typeface="Times New Roman"/>
                <a:sym typeface="Times New Roman"/>
              </a:rPr>
              <a:t>slider2</a:t>
            </a:r>
            <a:r>
              <a:rPr lang="en-US" sz="1100">
                <a:solidFill>
                  <a:srgbClr val="6C36A9"/>
                </a:solidFill>
                <a:highlight>
                  <a:srgbClr val="FFFFFF"/>
                </a:highlight>
                <a:latin typeface="Times New Roman"/>
                <a:ea typeface="Times New Roman"/>
                <a:cs typeface="Times New Roman"/>
                <a:sym typeface="Times New Roman"/>
              </a:rPr>
              <a:t>.minimumValue = </a:t>
            </a:r>
            <a:r>
              <a:rPr lang="en-US" sz="1100">
                <a:solidFill>
                  <a:srgbClr val="1C00CF"/>
                </a:solidFill>
                <a:highlight>
                  <a:srgbClr val="FFFFFF"/>
                </a:highlight>
                <a:latin typeface="Times New Roman"/>
                <a:ea typeface="Times New Roman"/>
                <a:cs typeface="Times New Roman"/>
                <a:sym typeface="Times New Roman"/>
              </a:rPr>
              <a:t>0</a:t>
            </a:r>
            <a:endParaRPr sz="1100">
              <a:solidFill>
                <a:srgbClr val="1C00C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326D74"/>
                </a:solidFill>
                <a:highlight>
                  <a:srgbClr val="FFFFFF"/>
                </a:highlight>
                <a:latin typeface="Times New Roman"/>
                <a:ea typeface="Times New Roman"/>
                <a:cs typeface="Times New Roman"/>
                <a:sym typeface="Times New Roman"/>
              </a:rPr>
              <a:t>slider2</a:t>
            </a:r>
            <a:r>
              <a:rPr lang="en-US" sz="1100">
                <a:solidFill>
                  <a:srgbClr val="6C36A9"/>
                </a:solidFill>
                <a:highlight>
                  <a:srgbClr val="FFFFFF"/>
                </a:highlight>
                <a:latin typeface="Times New Roman"/>
                <a:ea typeface="Times New Roman"/>
                <a:cs typeface="Times New Roman"/>
                <a:sym typeface="Times New Roman"/>
              </a:rPr>
              <a:t>.maximumValue = </a:t>
            </a:r>
            <a:r>
              <a:rPr lang="en-US" sz="1100">
                <a:solidFill>
                  <a:srgbClr val="1C00CF"/>
                </a:solidFill>
                <a:highlight>
                  <a:srgbClr val="FFFFFF"/>
                </a:highlight>
                <a:latin typeface="Times New Roman"/>
                <a:ea typeface="Times New Roman"/>
                <a:cs typeface="Times New Roman"/>
                <a:sym typeface="Times New Roman"/>
              </a:rPr>
              <a:t>1</a:t>
            </a:r>
            <a:endParaRPr sz="1100">
              <a:solidFill>
                <a:srgbClr val="1C00C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326D74"/>
                </a:solidFill>
                <a:highlight>
                  <a:srgbClr val="FFFFFF"/>
                </a:highlight>
                <a:latin typeface="Times New Roman"/>
                <a:ea typeface="Times New Roman"/>
                <a:cs typeface="Times New Roman"/>
                <a:sym typeface="Times New Roman"/>
              </a:rPr>
              <a:t>slider2.</a:t>
            </a:r>
            <a:r>
              <a:rPr lang="en-US" sz="1100">
                <a:solidFill>
                  <a:srgbClr val="6C36A9"/>
                </a:solidFill>
                <a:highlight>
                  <a:srgbClr val="FFFFFF"/>
                </a:highlight>
                <a:latin typeface="Times New Roman"/>
                <a:ea typeface="Times New Roman"/>
                <a:cs typeface="Times New Roman"/>
                <a:sym typeface="Times New Roman"/>
              </a:rPr>
              <a:t>value</a:t>
            </a:r>
            <a:r>
              <a:rPr lang="en-US" sz="1100">
                <a:solidFill>
                  <a:srgbClr val="326D74"/>
                </a:solidFill>
                <a:highlight>
                  <a:srgbClr val="FFFFFF"/>
                </a:highlight>
                <a:latin typeface="Times New Roman"/>
                <a:ea typeface="Times New Roman"/>
                <a:cs typeface="Times New Roman"/>
                <a:sym typeface="Times New Roman"/>
              </a:rPr>
              <a:t> = </a:t>
            </a:r>
            <a:r>
              <a:rPr lang="en-US" sz="1100">
                <a:solidFill>
                  <a:srgbClr val="1C00CF"/>
                </a:solidFill>
                <a:highlight>
                  <a:srgbClr val="FFFFFF"/>
                </a:highlight>
                <a:latin typeface="Times New Roman"/>
                <a:ea typeface="Times New Roman"/>
                <a:cs typeface="Times New Roman"/>
                <a:sym typeface="Times New Roman"/>
              </a:rPr>
              <a:t>0.5</a:t>
            </a:r>
            <a:endParaRPr sz="1100">
              <a:solidFill>
                <a:srgbClr val="1C00C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326D74"/>
                </a:solidFill>
                <a:highlight>
                  <a:srgbClr val="FFFFFF"/>
                </a:highlight>
                <a:latin typeface="Times New Roman"/>
                <a:ea typeface="Times New Roman"/>
                <a:cs typeface="Times New Roman"/>
                <a:sym typeface="Times New Roman"/>
              </a:rPr>
              <a:t>slider2</a:t>
            </a:r>
            <a:r>
              <a:rPr lang="en-US" sz="1100">
                <a:solidFill>
                  <a:srgbClr val="6C36A9"/>
                </a:solidFill>
                <a:highlight>
                  <a:srgbClr val="FFFFFF"/>
                </a:highlight>
                <a:latin typeface="Times New Roman"/>
                <a:ea typeface="Times New Roman"/>
                <a:cs typeface="Times New Roman"/>
                <a:sym typeface="Times New Roman"/>
              </a:rPr>
              <a:t>.minimumTrackTintColor = .cyan</a:t>
            </a:r>
            <a:endParaRPr sz="11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326D74"/>
                </a:solidFill>
                <a:highlight>
                  <a:srgbClr val="FFFFFF"/>
                </a:highlight>
                <a:latin typeface="Times New Roman"/>
                <a:ea typeface="Times New Roman"/>
                <a:cs typeface="Times New Roman"/>
                <a:sym typeface="Times New Roman"/>
              </a:rPr>
              <a:t>slider2</a:t>
            </a:r>
            <a:r>
              <a:rPr lang="en-US" sz="1100">
                <a:solidFill>
                  <a:srgbClr val="6C36A9"/>
                </a:solidFill>
                <a:highlight>
                  <a:srgbClr val="FFFFFF"/>
                </a:highlight>
                <a:latin typeface="Times New Roman"/>
                <a:ea typeface="Times New Roman"/>
                <a:cs typeface="Times New Roman"/>
                <a:sym typeface="Times New Roman"/>
              </a:rPr>
              <a:t>.maximumTrackTintColor = .black</a:t>
            </a:r>
            <a:endParaRPr sz="11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326D74"/>
                </a:solidFill>
                <a:highlight>
                  <a:srgbClr val="FFFFFF"/>
                </a:highlight>
                <a:latin typeface="Times New Roman"/>
                <a:ea typeface="Times New Roman"/>
                <a:cs typeface="Times New Roman"/>
                <a:sym typeface="Times New Roman"/>
              </a:rPr>
              <a:t>slider2</a:t>
            </a:r>
            <a:r>
              <a:rPr lang="en-US" sz="1100">
                <a:solidFill>
                  <a:srgbClr val="6C36A9"/>
                </a:solidFill>
                <a:highlight>
                  <a:srgbClr val="FFFFFF"/>
                </a:highlight>
                <a:latin typeface="Times New Roman"/>
                <a:ea typeface="Times New Roman"/>
                <a:cs typeface="Times New Roman"/>
                <a:sym typeface="Times New Roman"/>
              </a:rPr>
              <a:t>.thumbTintColor = .red</a:t>
            </a:r>
            <a:endParaRPr sz="11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326D74"/>
                </a:solidFill>
                <a:highlight>
                  <a:srgbClr val="FFFFFF"/>
                </a:highlight>
                <a:latin typeface="Times New Roman"/>
                <a:ea typeface="Times New Roman"/>
                <a:cs typeface="Times New Roman"/>
                <a:sym typeface="Times New Roman"/>
              </a:rPr>
              <a:t>slider2</a:t>
            </a:r>
            <a:r>
              <a:rPr lang="en-US" sz="1100">
                <a:solidFill>
                  <a:srgbClr val="6C36A9"/>
                </a:solidFill>
                <a:highlight>
                  <a:srgbClr val="FFFFFF"/>
                </a:highlight>
                <a:latin typeface="Times New Roman"/>
                <a:ea typeface="Times New Roman"/>
                <a:cs typeface="Times New Roman"/>
                <a:sym typeface="Times New Roman"/>
              </a:rPr>
              <a:t>.backgroundColor = .brown</a:t>
            </a:r>
            <a:endParaRPr sz="11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chemeClr val="dk1"/>
                </a:solidFill>
                <a:highlight>
                  <a:srgbClr val="FFFFFF"/>
                </a:highlight>
                <a:latin typeface="Times New Roman"/>
                <a:ea typeface="Times New Roman"/>
                <a:cs typeface="Times New Roman"/>
                <a:sym typeface="Times New Roman"/>
              </a:rPr>
              <a:t>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326D74"/>
                </a:solidFill>
                <a:highlight>
                  <a:srgbClr val="FFFFFF"/>
                </a:highlight>
                <a:latin typeface="Times New Roman"/>
                <a:ea typeface="Times New Roman"/>
                <a:cs typeface="Times New Roman"/>
                <a:sym typeface="Times New Roman"/>
              </a:rPr>
              <a:t>slider2</a:t>
            </a:r>
            <a:r>
              <a:rPr lang="en-US" sz="1100">
                <a:solidFill>
                  <a:schemeClr val="dk1"/>
                </a:solidFill>
                <a:highlight>
                  <a:srgbClr val="FFFFFF"/>
                </a:highlight>
                <a:latin typeface="Times New Roman"/>
                <a:ea typeface="Times New Roman"/>
                <a:cs typeface="Times New Roman"/>
                <a:sym typeface="Times New Roman"/>
              </a:rPr>
              <a:t>.</a:t>
            </a:r>
            <a:r>
              <a:rPr lang="en-US" sz="1100">
                <a:solidFill>
                  <a:srgbClr val="6C36A9"/>
                </a:solidFill>
                <a:highlight>
                  <a:srgbClr val="FFFFFF"/>
                </a:highlight>
                <a:latin typeface="Times New Roman"/>
                <a:ea typeface="Times New Roman"/>
                <a:cs typeface="Times New Roman"/>
                <a:sym typeface="Times New Roman"/>
              </a:rPr>
              <a:t>addTarget</a:t>
            </a:r>
            <a:r>
              <a:rPr lang="en-US" sz="1100">
                <a:solidFill>
                  <a:schemeClr val="dk1"/>
                </a:solidFill>
                <a:highlight>
                  <a:srgbClr val="FFFFFF"/>
                </a:highlight>
                <a:latin typeface="Times New Roman"/>
                <a:ea typeface="Times New Roman"/>
                <a:cs typeface="Times New Roman"/>
                <a:sym typeface="Times New Roman"/>
              </a:rPr>
              <a:t>(</a:t>
            </a:r>
            <a:r>
              <a:rPr b="1" lang="en-US" sz="1100">
                <a:solidFill>
                  <a:srgbClr val="9B2393"/>
                </a:solidFill>
                <a:highlight>
                  <a:srgbClr val="FFFFFF"/>
                </a:highlight>
                <a:latin typeface="Times New Roman"/>
                <a:ea typeface="Times New Roman"/>
                <a:cs typeface="Times New Roman"/>
                <a:sym typeface="Times New Roman"/>
              </a:rPr>
              <a:t>self</a:t>
            </a:r>
            <a:r>
              <a:rPr lang="en-US" sz="1100">
                <a:solidFill>
                  <a:schemeClr val="dk1"/>
                </a:solidFill>
                <a:highlight>
                  <a:srgbClr val="FFFFFF"/>
                </a:highlight>
                <a:latin typeface="Times New Roman"/>
                <a:ea typeface="Times New Roman"/>
                <a:cs typeface="Times New Roman"/>
                <a:sym typeface="Times New Roman"/>
              </a:rPr>
              <a:t>, action: </a:t>
            </a:r>
            <a:r>
              <a:rPr b="1" lang="en-US" sz="1100">
                <a:solidFill>
                  <a:srgbClr val="9B2393"/>
                </a:solidFill>
                <a:highlight>
                  <a:srgbClr val="FFFFFF"/>
                </a:highlight>
                <a:latin typeface="Times New Roman"/>
                <a:ea typeface="Times New Roman"/>
                <a:cs typeface="Times New Roman"/>
                <a:sym typeface="Times New Roman"/>
              </a:rPr>
              <a:t>#selector</a:t>
            </a:r>
            <a:r>
              <a:rPr lang="en-US" sz="1100">
                <a:solidFill>
                  <a:schemeClr val="dk1"/>
                </a:solidFill>
                <a:highlight>
                  <a:srgbClr val="FFFFFF"/>
                </a:highlight>
                <a:latin typeface="Times New Roman"/>
                <a:ea typeface="Times New Roman"/>
                <a:cs typeface="Times New Roman"/>
                <a:sym typeface="Times New Roman"/>
              </a:rPr>
              <a:t>(</a:t>
            </a:r>
            <a:r>
              <a:rPr lang="en-US" sz="1100">
                <a:solidFill>
                  <a:srgbClr val="326D74"/>
                </a:solidFill>
                <a:highlight>
                  <a:srgbClr val="FFFFFF"/>
                </a:highlight>
                <a:latin typeface="Times New Roman"/>
                <a:ea typeface="Times New Roman"/>
                <a:cs typeface="Times New Roman"/>
                <a:sym typeface="Times New Roman"/>
              </a:rPr>
              <a:t>sliderMove2</a:t>
            </a:r>
            <a:r>
              <a:rPr lang="en-US" sz="1100">
                <a:solidFill>
                  <a:schemeClr val="dk1"/>
                </a:solidFill>
                <a:highlight>
                  <a:srgbClr val="FFFFFF"/>
                </a:highlight>
                <a:latin typeface="Times New Roman"/>
                <a:ea typeface="Times New Roman"/>
                <a:cs typeface="Times New Roman"/>
                <a:sym typeface="Times New Roman"/>
              </a:rPr>
              <a:t>), for: .</a:t>
            </a:r>
            <a:r>
              <a:rPr lang="en-US" sz="1100">
                <a:solidFill>
                  <a:srgbClr val="6C36A9"/>
                </a:solidFill>
                <a:highlight>
                  <a:srgbClr val="FFFFFF"/>
                </a:highlight>
                <a:latin typeface="Times New Roman"/>
                <a:ea typeface="Times New Roman"/>
                <a:cs typeface="Times New Roman"/>
                <a:sym typeface="Times New Roman"/>
              </a:rPr>
              <a:t>valueChanged</a:t>
            </a:r>
            <a:r>
              <a:rPr lang="en-US" sz="1100">
                <a:solidFill>
                  <a:schemeClr val="dk1"/>
                </a:solidFill>
                <a:highlight>
                  <a:srgbClr val="FFFFFF"/>
                </a:highlight>
                <a:latin typeface="Times New Roman"/>
                <a:ea typeface="Times New Roman"/>
                <a:cs typeface="Times New Roman"/>
                <a:sym typeface="Times New Roman"/>
              </a:rPr>
              <a:t>)</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chemeClr val="dk1"/>
                </a:solidFill>
                <a:highlight>
                  <a:srgbClr val="FFFFFF"/>
                </a:highlight>
                <a:latin typeface="Times New Roman"/>
                <a:ea typeface="Times New Roman"/>
                <a:cs typeface="Times New Roman"/>
                <a:sym typeface="Times New Roman"/>
              </a:rPr>
              <a:t>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1100">
                <a:solidFill>
                  <a:srgbClr val="9B2393"/>
                </a:solidFill>
                <a:highlight>
                  <a:srgbClr val="FFFFFF"/>
                </a:highlight>
                <a:latin typeface="Times New Roman"/>
                <a:ea typeface="Times New Roman"/>
                <a:cs typeface="Times New Roman"/>
                <a:sym typeface="Times New Roman"/>
              </a:rPr>
              <a:t>self</a:t>
            </a:r>
            <a:r>
              <a:rPr lang="en-US" sz="1100">
                <a:solidFill>
                  <a:srgbClr val="6C36A9"/>
                </a:solidFill>
                <a:highlight>
                  <a:srgbClr val="FFFFFF"/>
                </a:highlight>
                <a:latin typeface="Times New Roman"/>
                <a:ea typeface="Times New Roman"/>
                <a:cs typeface="Times New Roman"/>
                <a:sym typeface="Times New Roman"/>
              </a:rPr>
              <a:t>.view.addSubview(</a:t>
            </a:r>
            <a:r>
              <a:rPr lang="en-US" sz="1100">
                <a:solidFill>
                  <a:srgbClr val="326D74"/>
                </a:solidFill>
                <a:highlight>
                  <a:srgbClr val="FFFFFF"/>
                </a:highlight>
                <a:latin typeface="Times New Roman"/>
                <a:ea typeface="Times New Roman"/>
                <a:cs typeface="Times New Roman"/>
                <a:sym typeface="Times New Roman"/>
              </a:rPr>
              <a:t>slider2</a:t>
            </a:r>
            <a:r>
              <a:rPr lang="en-US" sz="1100">
                <a:solidFill>
                  <a:srgbClr val="6C36A9"/>
                </a:solidFill>
                <a:highlight>
                  <a:srgbClr val="FFFFFF"/>
                </a:highlight>
                <a:latin typeface="Times New Roman"/>
                <a:ea typeface="Times New Roman"/>
                <a:cs typeface="Times New Roman"/>
                <a:sym typeface="Times New Roman"/>
              </a:rPr>
              <a:t>)</a:t>
            </a:r>
            <a:endParaRPr sz="11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1100">
                <a:solidFill>
                  <a:srgbClr val="9B2393"/>
                </a:solidFill>
                <a:highlight>
                  <a:srgbClr val="FFFFFF"/>
                </a:highlight>
                <a:latin typeface="Times New Roman"/>
                <a:ea typeface="Times New Roman"/>
                <a:cs typeface="Times New Roman"/>
                <a:sym typeface="Times New Roman"/>
              </a:rPr>
              <a:t>@objc</a:t>
            </a:r>
            <a:r>
              <a:rPr lang="en-US" sz="1100">
                <a:solidFill>
                  <a:srgbClr val="0F68A0"/>
                </a:solidFill>
                <a:highlight>
                  <a:srgbClr val="FFFFFF"/>
                </a:highlight>
                <a:latin typeface="Times New Roman"/>
                <a:ea typeface="Times New Roman"/>
                <a:cs typeface="Times New Roman"/>
                <a:sym typeface="Times New Roman"/>
              </a:rPr>
              <a:t> </a:t>
            </a:r>
            <a:r>
              <a:rPr b="1" lang="en-US" sz="1100">
                <a:solidFill>
                  <a:srgbClr val="9B2393"/>
                </a:solidFill>
                <a:highlight>
                  <a:srgbClr val="FFFFFF"/>
                </a:highlight>
                <a:latin typeface="Times New Roman"/>
                <a:ea typeface="Times New Roman"/>
                <a:cs typeface="Times New Roman"/>
                <a:sym typeface="Times New Roman"/>
              </a:rPr>
              <a:t>func</a:t>
            </a:r>
            <a:r>
              <a:rPr lang="en-US" sz="1100">
                <a:solidFill>
                  <a:srgbClr val="0F68A0"/>
                </a:solidFill>
                <a:highlight>
                  <a:srgbClr val="FFFFFF"/>
                </a:highlight>
                <a:latin typeface="Times New Roman"/>
                <a:ea typeface="Times New Roman"/>
                <a:cs typeface="Times New Roman"/>
                <a:sym typeface="Times New Roman"/>
              </a:rPr>
              <a:t> sliderMove2() {</a:t>
            </a:r>
            <a:endParaRPr sz="1100">
              <a:solidFill>
                <a:srgbClr val="0F68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chemeClr val="dk1"/>
                </a:solidFill>
                <a:highlight>
                  <a:srgbClr val="FFFFFF"/>
                </a:highlight>
                <a:latin typeface="Times New Roman"/>
                <a:ea typeface="Times New Roman"/>
                <a:cs typeface="Times New Roman"/>
                <a:sym typeface="Times New Roman"/>
              </a:rPr>
              <a:t>// Implementation Code Here</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chemeClr val="dk1"/>
                </a:solidFill>
                <a:highlight>
                  <a:srgbClr val="FFFFFF"/>
                </a:highlight>
                <a:latin typeface="Times New Roman"/>
                <a:ea typeface="Times New Roman"/>
                <a:cs typeface="Times New Roman"/>
                <a:sym typeface="Times New Roman"/>
              </a:rPr>
              <a:t>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chemeClr val="dk1"/>
                </a:solidFill>
                <a:highlight>
                  <a:srgbClr val="FFFFFF"/>
                </a:highlight>
                <a:latin typeface="Times New Roman"/>
                <a:ea typeface="Times New Roman"/>
                <a:cs typeface="Times New Roman"/>
                <a:sym typeface="Times New Roman"/>
              </a:rPr>
              <a:t>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9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276" name="Google Shape;276;p44"/>
          <p:cNvPicPr preferRelativeResize="0"/>
          <p:nvPr/>
        </p:nvPicPr>
        <p:blipFill>
          <a:blip r:embed="rId3">
            <a:alphaModFix/>
          </a:blip>
          <a:stretch>
            <a:fillRect/>
          </a:stretch>
        </p:blipFill>
        <p:spPr>
          <a:xfrm>
            <a:off x="7061500" y="3356725"/>
            <a:ext cx="4552950" cy="704850"/>
          </a:xfrm>
          <a:prstGeom prst="rect">
            <a:avLst/>
          </a:prstGeom>
          <a:noFill/>
          <a:ln>
            <a:noFill/>
          </a:ln>
        </p:spPr>
      </p:pic>
      <p:sp>
        <p:nvSpPr>
          <p:cNvPr id="277" name="Google Shape;277;p44"/>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4975650" y="447125"/>
            <a:ext cx="2240700" cy="390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Stepper</a:t>
            </a:r>
            <a:endParaRPr b="1" sz="1900">
              <a:latin typeface="Times New Roman"/>
              <a:ea typeface="Times New Roman"/>
              <a:cs typeface="Times New Roman"/>
              <a:sym typeface="Times New Roman"/>
            </a:endParaRPr>
          </a:p>
        </p:txBody>
      </p:sp>
      <p:sp>
        <p:nvSpPr>
          <p:cNvPr id="283" name="Google Shape;283;p45"/>
          <p:cNvSpPr txBox="1"/>
          <p:nvPr>
            <p:ph idx="1" type="body"/>
          </p:nvPr>
        </p:nvSpPr>
        <p:spPr>
          <a:xfrm>
            <a:off x="838200" y="1222225"/>
            <a:ext cx="10515600" cy="54831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rgbClr val="FFFFFF"/>
                </a:highlight>
                <a:latin typeface="Times New Roman"/>
                <a:ea typeface="Times New Roman"/>
                <a:cs typeface="Times New Roman"/>
                <a:sym typeface="Times New Roman"/>
              </a:rPr>
              <a:t>Class</a:t>
            </a:r>
            <a:endParaRPr b="1"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UIStepper</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control used to increment or decrement a value.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Overview</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If you set stepper behavior to “autorepeat” (which is the default), pressing and holding one of its buttons increments or decrements the stepper’s value repeatedly. The rate of change depends on how long the user continues pressing the control.</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maximum value must be greater than or equal to the minimum value. If you set a maximum or minimum value that would break this invariant, both values are set to the new value.</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For example, if the minimum value is 200 and you set a maximum value of 100, then both the minimum and maximum become 200.</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284" name="Google Shape;284;p45"/>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idx="1" type="body"/>
          </p:nvPr>
        </p:nvSpPr>
        <p:spPr>
          <a:xfrm>
            <a:off x="838200" y="1188275"/>
            <a:ext cx="5459700" cy="54321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Swift Code to display Stepper on UserInterface</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100">
                <a:solidFill>
                  <a:srgbClr val="9B2393"/>
                </a:solidFill>
                <a:highlight>
                  <a:srgbClr val="FFFFFF"/>
                </a:highlight>
                <a:latin typeface="Times New Roman"/>
                <a:ea typeface="Times New Roman"/>
                <a:cs typeface="Times New Roman"/>
                <a:sym typeface="Times New Roman"/>
              </a:rPr>
              <a:t>var</a:t>
            </a:r>
            <a:r>
              <a:rPr lang="en-US" sz="1100">
                <a:solidFill>
                  <a:srgbClr val="3900A0"/>
                </a:solidFill>
                <a:highlight>
                  <a:srgbClr val="FFFFFF"/>
                </a:highlight>
                <a:latin typeface="Times New Roman"/>
                <a:ea typeface="Times New Roman"/>
                <a:cs typeface="Times New Roman"/>
                <a:sym typeface="Times New Roman"/>
              </a:rPr>
              <a:t> </a:t>
            </a:r>
            <a:r>
              <a:rPr lang="en-US" sz="1100">
                <a:solidFill>
                  <a:srgbClr val="0F68A0"/>
                </a:solidFill>
                <a:highlight>
                  <a:srgbClr val="FFFFFF"/>
                </a:highlight>
                <a:latin typeface="Times New Roman"/>
                <a:ea typeface="Times New Roman"/>
                <a:cs typeface="Times New Roman"/>
                <a:sym typeface="Times New Roman"/>
              </a:rPr>
              <a:t>stepper2</a:t>
            </a:r>
            <a:r>
              <a:rPr lang="en-US" sz="1100">
                <a:solidFill>
                  <a:srgbClr val="3900A0"/>
                </a:solidFill>
                <a:highlight>
                  <a:srgbClr val="FFFFFF"/>
                </a:highlight>
                <a:latin typeface="Times New Roman"/>
                <a:ea typeface="Times New Roman"/>
                <a:cs typeface="Times New Roman"/>
                <a:sym typeface="Times New Roman"/>
              </a:rPr>
              <a:t>: UIStepper!</a:t>
            </a:r>
            <a:endParaRPr sz="11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rgbClr val="326D74"/>
                </a:solidFill>
                <a:highlight>
                  <a:srgbClr val="FFFFFF"/>
                </a:highlight>
                <a:latin typeface="Times New Roman"/>
                <a:ea typeface="Times New Roman"/>
                <a:cs typeface="Times New Roman"/>
                <a:sym typeface="Times New Roman"/>
              </a:rPr>
              <a:t>stepper2</a:t>
            </a:r>
            <a:r>
              <a:rPr lang="en-US" sz="1100">
                <a:solidFill>
                  <a:srgbClr val="3900A0"/>
                </a:solidFill>
                <a:highlight>
                  <a:srgbClr val="FFFFFF"/>
                </a:highlight>
                <a:latin typeface="Times New Roman"/>
                <a:ea typeface="Times New Roman"/>
                <a:cs typeface="Times New Roman"/>
                <a:sym typeface="Times New Roman"/>
              </a:rPr>
              <a:t> = UIStepper()</a:t>
            </a:r>
            <a:endParaRPr sz="11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FFFFF"/>
                </a:highlight>
                <a:latin typeface="Times New Roman"/>
                <a:ea typeface="Times New Roman"/>
                <a:cs typeface="Times New Roman"/>
                <a:sym typeface="Times New Roman"/>
              </a:rPr>
              <a:t>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rgbClr val="326D74"/>
                </a:solidFill>
                <a:highlight>
                  <a:srgbClr val="FFFFFF"/>
                </a:highlight>
                <a:latin typeface="Times New Roman"/>
                <a:ea typeface="Times New Roman"/>
                <a:cs typeface="Times New Roman"/>
                <a:sym typeface="Times New Roman"/>
              </a:rPr>
              <a:t>stepper2</a:t>
            </a:r>
            <a:r>
              <a:rPr lang="en-US" sz="1100">
                <a:solidFill>
                  <a:schemeClr val="dk1"/>
                </a:solidFill>
                <a:highlight>
                  <a:srgbClr val="FFFFFF"/>
                </a:highlight>
                <a:latin typeface="Times New Roman"/>
                <a:ea typeface="Times New Roman"/>
                <a:cs typeface="Times New Roman"/>
                <a:sym typeface="Times New Roman"/>
              </a:rPr>
              <a:t>.</a:t>
            </a:r>
            <a:r>
              <a:rPr lang="en-US" sz="1100">
                <a:solidFill>
                  <a:srgbClr val="6C36A9"/>
                </a:solidFill>
                <a:highlight>
                  <a:srgbClr val="FFFFFF"/>
                </a:highlight>
                <a:latin typeface="Times New Roman"/>
                <a:ea typeface="Times New Roman"/>
                <a:cs typeface="Times New Roman"/>
                <a:sym typeface="Times New Roman"/>
              </a:rPr>
              <a:t>frame</a:t>
            </a:r>
            <a:r>
              <a:rPr lang="en-US" sz="1100">
                <a:solidFill>
                  <a:schemeClr val="dk1"/>
                </a:solidFill>
                <a:highlight>
                  <a:srgbClr val="FFFFFF"/>
                </a:highlight>
                <a:latin typeface="Times New Roman"/>
                <a:ea typeface="Times New Roman"/>
                <a:cs typeface="Times New Roman"/>
                <a:sym typeface="Times New Roman"/>
              </a:rPr>
              <a:t> = </a:t>
            </a:r>
            <a:r>
              <a:rPr lang="en-US" sz="1100">
                <a:solidFill>
                  <a:srgbClr val="3900A0"/>
                </a:solidFill>
                <a:highlight>
                  <a:srgbClr val="FFFFFF"/>
                </a:highlight>
                <a:latin typeface="Times New Roman"/>
                <a:ea typeface="Times New Roman"/>
                <a:cs typeface="Times New Roman"/>
                <a:sym typeface="Times New Roman"/>
              </a:rPr>
              <a:t>CGRect</a:t>
            </a:r>
            <a:r>
              <a:rPr lang="en-US" sz="1100">
                <a:solidFill>
                  <a:schemeClr val="dk1"/>
                </a:solidFill>
                <a:highlight>
                  <a:srgbClr val="FFFFFF"/>
                </a:highlight>
                <a:latin typeface="Times New Roman"/>
                <a:ea typeface="Times New Roman"/>
                <a:cs typeface="Times New Roman"/>
                <a:sym typeface="Times New Roman"/>
              </a:rPr>
              <a:t>(x: </a:t>
            </a:r>
            <a:r>
              <a:rPr lang="en-US" sz="1100">
                <a:solidFill>
                  <a:srgbClr val="1C00CF"/>
                </a:solidFill>
                <a:highlight>
                  <a:srgbClr val="FFFFFF"/>
                </a:highlight>
                <a:latin typeface="Times New Roman"/>
                <a:ea typeface="Times New Roman"/>
                <a:cs typeface="Times New Roman"/>
                <a:sym typeface="Times New Roman"/>
              </a:rPr>
              <a:t>50</a:t>
            </a:r>
            <a:r>
              <a:rPr lang="en-US" sz="1100">
                <a:solidFill>
                  <a:schemeClr val="dk1"/>
                </a:solidFill>
                <a:highlight>
                  <a:srgbClr val="FFFFFF"/>
                </a:highlight>
                <a:latin typeface="Times New Roman"/>
                <a:ea typeface="Times New Roman"/>
                <a:cs typeface="Times New Roman"/>
                <a:sym typeface="Times New Roman"/>
              </a:rPr>
              <a:t>, y: </a:t>
            </a:r>
            <a:r>
              <a:rPr lang="en-US" sz="1100">
                <a:solidFill>
                  <a:srgbClr val="1C00CF"/>
                </a:solidFill>
                <a:highlight>
                  <a:srgbClr val="FFFFFF"/>
                </a:highlight>
                <a:latin typeface="Times New Roman"/>
                <a:ea typeface="Times New Roman"/>
                <a:cs typeface="Times New Roman"/>
                <a:sym typeface="Times New Roman"/>
              </a:rPr>
              <a:t>300</a:t>
            </a:r>
            <a:r>
              <a:rPr lang="en-US" sz="1100">
                <a:solidFill>
                  <a:schemeClr val="dk1"/>
                </a:solidFill>
                <a:highlight>
                  <a:srgbClr val="FFFFFF"/>
                </a:highlight>
                <a:latin typeface="Times New Roman"/>
                <a:ea typeface="Times New Roman"/>
                <a:cs typeface="Times New Roman"/>
                <a:sym typeface="Times New Roman"/>
              </a:rPr>
              <a:t>, width: </a:t>
            </a:r>
            <a:r>
              <a:rPr lang="en-US" sz="1100">
                <a:solidFill>
                  <a:srgbClr val="1C00CF"/>
                </a:solidFill>
                <a:highlight>
                  <a:srgbClr val="FFFFFF"/>
                </a:highlight>
                <a:latin typeface="Times New Roman"/>
                <a:ea typeface="Times New Roman"/>
                <a:cs typeface="Times New Roman"/>
                <a:sym typeface="Times New Roman"/>
              </a:rPr>
              <a:t>150</a:t>
            </a:r>
            <a:r>
              <a:rPr lang="en-US" sz="1100">
                <a:solidFill>
                  <a:schemeClr val="dk1"/>
                </a:solidFill>
                <a:highlight>
                  <a:srgbClr val="FFFFFF"/>
                </a:highlight>
                <a:latin typeface="Times New Roman"/>
                <a:ea typeface="Times New Roman"/>
                <a:cs typeface="Times New Roman"/>
                <a:sym typeface="Times New Roman"/>
              </a:rPr>
              <a:t>, height: </a:t>
            </a:r>
            <a:r>
              <a:rPr lang="en-US" sz="1100">
                <a:solidFill>
                  <a:srgbClr val="1C00CF"/>
                </a:solidFill>
                <a:highlight>
                  <a:srgbClr val="FFFFFF"/>
                </a:highlight>
                <a:latin typeface="Times New Roman"/>
                <a:ea typeface="Times New Roman"/>
                <a:cs typeface="Times New Roman"/>
                <a:sym typeface="Times New Roman"/>
              </a:rPr>
              <a:t>40</a:t>
            </a:r>
            <a:r>
              <a:rPr lang="en-US" sz="1100">
                <a:solidFill>
                  <a:schemeClr val="dk1"/>
                </a:solidFill>
                <a:highlight>
                  <a:srgbClr val="FFFFFF"/>
                </a:highlight>
                <a:latin typeface="Times New Roman"/>
                <a:ea typeface="Times New Roman"/>
                <a:cs typeface="Times New Roman"/>
                <a:sym typeface="Times New Roman"/>
              </a:rPr>
              <a:t>)</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rgbClr val="326D74"/>
                </a:solidFill>
                <a:highlight>
                  <a:srgbClr val="FFFFFF"/>
                </a:highlight>
                <a:latin typeface="Times New Roman"/>
                <a:ea typeface="Times New Roman"/>
                <a:cs typeface="Times New Roman"/>
                <a:sym typeface="Times New Roman"/>
              </a:rPr>
              <a:t>stepper2</a:t>
            </a:r>
            <a:r>
              <a:rPr lang="en-US" sz="1100">
                <a:solidFill>
                  <a:srgbClr val="6C36A9"/>
                </a:solidFill>
                <a:highlight>
                  <a:srgbClr val="FFFFFF"/>
                </a:highlight>
                <a:latin typeface="Times New Roman"/>
                <a:ea typeface="Times New Roman"/>
                <a:cs typeface="Times New Roman"/>
                <a:sym typeface="Times New Roman"/>
              </a:rPr>
              <a:t>.backgroundColor = .green</a:t>
            </a:r>
            <a:endParaRPr sz="11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rgbClr val="326D74"/>
                </a:solidFill>
                <a:highlight>
                  <a:srgbClr val="FFFFFF"/>
                </a:highlight>
                <a:latin typeface="Times New Roman"/>
                <a:ea typeface="Times New Roman"/>
                <a:cs typeface="Times New Roman"/>
                <a:sym typeface="Times New Roman"/>
              </a:rPr>
              <a:t>stepper2.</a:t>
            </a:r>
            <a:r>
              <a:rPr lang="en-US" sz="1100">
                <a:solidFill>
                  <a:srgbClr val="6C36A9"/>
                </a:solidFill>
                <a:highlight>
                  <a:srgbClr val="FFFFFF"/>
                </a:highlight>
                <a:latin typeface="Times New Roman"/>
                <a:ea typeface="Times New Roman"/>
                <a:cs typeface="Times New Roman"/>
                <a:sym typeface="Times New Roman"/>
              </a:rPr>
              <a:t>value</a:t>
            </a:r>
            <a:r>
              <a:rPr lang="en-US" sz="1100">
                <a:solidFill>
                  <a:srgbClr val="326D74"/>
                </a:solidFill>
                <a:highlight>
                  <a:srgbClr val="FFFFFF"/>
                </a:highlight>
                <a:latin typeface="Times New Roman"/>
                <a:ea typeface="Times New Roman"/>
                <a:cs typeface="Times New Roman"/>
                <a:sym typeface="Times New Roman"/>
              </a:rPr>
              <a:t> = </a:t>
            </a:r>
            <a:r>
              <a:rPr lang="en-US" sz="1100">
                <a:solidFill>
                  <a:srgbClr val="1C00CF"/>
                </a:solidFill>
                <a:highlight>
                  <a:srgbClr val="FFFFFF"/>
                </a:highlight>
                <a:latin typeface="Times New Roman"/>
                <a:ea typeface="Times New Roman"/>
                <a:cs typeface="Times New Roman"/>
                <a:sym typeface="Times New Roman"/>
              </a:rPr>
              <a:t>0</a:t>
            </a:r>
            <a:endParaRPr sz="1100">
              <a:solidFill>
                <a:srgbClr val="1C00C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rgbClr val="326D74"/>
                </a:solidFill>
                <a:highlight>
                  <a:srgbClr val="FFFFFF"/>
                </a:highlight>
                <a:latin typeface="Times New Roman"/>
                <a:ea typeface="Times New Roman"/>
                <a:cs typeface="Times New Roman"/>
                <a:sym typeface="Times New Roman"/>
              </a:rPr>
              <a:t>stepper2</a:t>
            </a:r>
            <a:r>
              <a:rPr lang="en-US" sz="1100">
                <a:solidFill>
                  <a:srgbClr val="6C36A9"/>
                </a:solidFill>
                <a:highlight>
                  <a:srgbClr val="FFFFFF"/>
                </a:highlight>
                <a:latin typeface="Times New Roman"/>
                <a:ea typeface="Times New Roman"/>
                <a:cs typeface="Times New Roman"/>
                <a:sym typeface="Times New Roman"/>
              </a:rPr>
              <a:t>.minimumValue = </a:t>
            </a:r>
            <a:r>
              <a:rPr lang="en-US" sz="1100">
                <a:solidFill>
                  <a:srgbClr val="1C00CF"/>
                </a:solidFill>
                <a:highlight>
                  <a:srgbClr val="FFFFFF"/>
                </a:highlight>
                <a:latin typeface="Times New Roman"/>
                <a:ea typeface="Times New Roman"/>
                <a:cs typeface="Times New Roman"/>
                <a:sym typeface="Times New Roman"/>
              </a:rPr>
              <a:t>0</a:t>
            </a:r>
            <a:endParaRPr sz="1100">
              <a:solidFill>
                <a:srgbClr val="1C00C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rgbClr val="326D74"/>
                </a:solidFill>
                <a:highlight>
                  <a:srgbClr val="FFFFFF"/>
                </a:highlight>
                <a:latin typeface="Times New Roman"/>
                <a:ea typeface="Times New Roman"/>
                <a:cs typeface="Times New Roman"/>
                <a:sym typeface="Times New Roman"/>
              </a:rPr>
              <a:t>stepper2</a:t>
            </a:r>
            <a:r>
              <a:rPr lang="en-US" sz="1100">
                <a:solidFill>
                  <a:srgbClr val="6C36A9"/>
                </a:solidFill>
                <a:highlight>
                  <a:srgbClr val="FFFFFF"/>
                </a:highlight>
                <a:latin typeface="Times New Roman"/>
                <a:ea typeface="Times New Roman"/>
                <a:cs typeface="Times New Roman"/>
                <a:sym typeface="Times New Roman"/>
              </a:rPr>
              <a:t>.maximumValue = </a:t>
            </a:r>
            <a:r>
              <a:rPr lang="en-US" sz="1100">
                <a:solidFill>
                  <a:srgbClr val="1C00CF"/>
                </a:solidFill>
                <a:highlight>
                  <a:srgbClr val="FFFFFF"/>
                </a:highlight>
                <a:latin typeface="Times New Roman"/>
                <a:ea typeface="Times New Roman"/>
                <a:cs typeface="Times New Roman"/>
                <a:sym typeface="Times New Roman"/>
              </a:rPr>
              <a:t>20</a:t>
            </a:r>
            <a:endParaRPr sz="1100">
              <a:solidFill>
                <a:srgbClr val="1C00C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rgbClr val="326D74"/>
                </a:solidFill>
                <a:highlight>
                  <a:srgbClr val="FFFFFF"/>
                </a:highlight>
                <a:latin typeface="Times New Roman"/>
                <a:ea typeface="Times New Roman"/>
                <a:cs typeface="Times New Roman"/>
                <a:sym typeface="Times New Roman"/>
              </a:rPr>
              <a:t>stepper2</a:t>
            </a:r>
            <a:r>
              <a:rPr lang="en-US" sz="1100">
                <a:solidFill>
                  <a:srgbClr val="6C36A9"/>
                </a:solidFill>
                <a:highlight>
                  <a:srgbClr val="FFFFFF"/>
                </a:highlight>
                <a:latin typeface="Times New Roman"/>
                <a:ea typeface="Times New Roman"/>
                <a:cs typeface="Times New Roman"/>
                <a:sym typeface="Times New Roman"/>
              </a:rPr>
              <a:t>.stepValue = </a:t>
            </a:r>
            <a:r>
              <a:rPr lang="en-US" sz="1100">
                <a:solidFill>
                  <a:srgbClr val="1C00CF"/>
                </a:solidFill>
                <a:highlight>
                  <a:srgbClr val="FFFFFF"/>
                </a:highlight>
                <a:latin typeface="Times New Roman"/>
                <a:ea typeface="Times New Roman"/>
                <a:cs typeface="Times New Roman"/>
                <a:sym typeface="Times New Roman"/>
              </a:rPr>
              <a:t>2</a:t>
            </a:r>
            <a:endParaRPr sz="1100">
              <a:solidFill>
                <a:srgbClr val="1C00C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rgbClr val="326D74"/>
                </a:solidFill>
                <a:highlight>
                  <a:srgbClr val="FFFFFF"/>
                </a:highlight>
                <a:latin typeface="Times New Roman"/>
                <a:ea typeface="Times New Roman"/>
                <a:cs typeface="Times New Roman"/>
                <a:sym typeface="Times New Roman"/>
              </a:rPr>
              <a:t>stepper2</a:t>
            </a:r>
            <a:r>
              <a:rPr lang="en-US" sz="1100">
                <a:solidFill>
                  <a:schemeClr val="dk1"/>
                </a:solidFill>
                <a:highlight>
                  <a:srgbClr val="FFFFFF"/>
                </a:highlight>
                <a:latin typeface="Times New Roman"/>
                <a:ea typeface="Times New Roman"/>
                <a:cs typeface="Times New Roman"/>
                <a:sym typeface="Times New Roman"/>
              </a:rPr>
              <a:t>.</a:t>
            </a:r>
            <a:r>
              <a:rPr lang="en-US" sz="1100">
                <a:solidFill>
                  <a:srgbClr val="6C36A9"/>
                </a:solidFill>
                <a:highlight>
                  <a:srgbClr val="FFFFFF"/>
                </a:highlight>
                <a:latin typeface="Times New Roman"/>
                <a:ea typeface="Times New Roman"/>
                <a:cs typeface="Times New Roman"/>
                <a:sym typeface="Times New Roman"/>
              </a:rPr>
              <a:t>addTarget</a:t>
            </a:r>
            <a:r>
              <a:rPr lang="en-US" sz="1100">
                <a:solidFill>
                  <a:schemeClr val="dk1"/>
                </a:solidFill>
                <a:highlight>
                  <a:srgbClr val="FFFFFF"/>
                </a:highlight>
                <a:latin typeface="Times New Roman"/>
                <a:ea typeface="Times New Roman"/>
                <a:cs typeface="Times New Roman"/>
                <a:sym typeface="Times New Roman"/>
              </a:rPr>
              <a:t>(</a:t>
            </a:r>
            <a:r>
              <a:rPr b="1" lang="en-US" sz="1100">
                <a:solidFill>
                  <a:srgbClr val="9B2393"/>
                </a:solidFill>
                <a:highlight>
                  <a:srgbClr val="FFFFFF"/>
                </a:highlight>
                <a:latin typeface="Times New Roman"/>
                <a:ea typeface="Times New Roman"/>
                <a:cs typeface="Times New Roman"/>
                <a:sym typeface="Times New Roman"/>
              </a:rPr>
              <a:t>self</a:t>
            </a:r>
            <a:r>
              <a:rPr lang="en-US" sz="1100">
                <a:solidFill>
                  <a:schemeClr val="dk1"/>
                </a:solidFill>
                <a:highlight>
                  <a:srgbClr val="FFFFFF"/>
                </a:highlight>
                <a:latin typeface="Times New Roman"/>
                <a:ea typeface="Times New Roman"/>
                <a:cs typeface="Times New Roman"/>
                <a:sym typeface="Times New Roman"/>
              </a:rPr>
              <a:t>, action: </a:t>
            </a:r>
            <a:r>
              <a:rPr b="1" lang="en-US" sz="1100">
                <a:solidFill>
                  <a:srgbClr val="9B2393"/>
                </a:solidFill>
                <a:highlight>
                  <a:srgbClr val="FFFFFF"/>
                </a:highlight>
                <a:latin typeface="Times New Roman"/>
                <a:ea typeface="Times New Roman"/>
                <a:cs typeface="Times New Roman"/>
                <a:sym typeface="Times New Roman"/>
              </a:rPr>
              <a:t>#selector</a:t>
            </a:r>
            <a:r>
              <a:rPr lang="en-US" sz="1100">
                <a:solidFill>
                  <a:schemeClr val="dk1"/>
                </a:solidFill>
                <a:highlight>
                  <a:srgbClr val="FFFFFF"/>
                </a:highlight>
                <a:latin typeface="Times New Roman"/>
                <a:ea typeface="Times New Roman"/>
                <a:cs typeface="Times New Roman"/>
                <a:sym typeface="Times New Roman"/>
              </a:rPr>
              <a:t>(</a:t>
            </a:r>
            <a:r>
              <a:rPr lang="en-US" sz="1100">
                <a:solidFill>
                  <a:srgbClr val="326D74"/>
                </a:solidFill>
                <a:highlight>
                  <a:srgbClr val="FFFFFF"/>
                </a:highlight>
                <a:latin typeface="Times New Roman"/>
                <a:ea typeface="Times New Roman"/>
                <a:cs typeface="Times New Roman"/>
                <a:sym typeface="Times New Roman"/>
              </a:rPr>
              <a:t>stepperClick2</a:t>
            </a:r>
            <a:r>
              <a:rPr lang="en-US" sz="1100">
                <a:solidFill>
                  <a:schemeClr val="dk1"/>
                </a:solidFill>
                <a:highlight>
                  <a:srgbClr val="FFFFFF"/>
                </a:highlight>
                <a:latin typeface="Times New Roman"/>
                <a:ea typeface="Times New Roman"/>
                <a:cs typeface="Times New Roman"/>
                <a:sym typeface="Times New Roman"/>
              </a:rPr>
              <a:t>), for: .</a:t>
            </a:r>
            <a:r>
              <a:rPr lang="en-US" sz="1100">
                <a:solidFill>
                  <a:srgbClr val="6C36A9"/>
                </a:solidFill>
                <a:highlight>
                  <a:srgbClr val="FFFFFF"/>
                </a:highlight>
                <a:latin typeface="Times New Roman"/>
                <a:ea typeface="Times New Roman"/>
                <a:cs typeface="Times New Roman"/>
                <a:sym typeface="Times New Roman"/>
              </a:rPr>
              <a:t>valueChanged</a:t>
            </a:r>
            <a:r>
              <a:rPr lang="en-US" sz="1100">
                <a:solidFill>
                  <a:schemeClr val="dk1"/>
                </a:solidFill>
                <a:highlight>
                  <a:srgbClr val="FFFFFF"/>
                </a:highlight>
                <a:latin typeface="Times New Roman"/>
                <a:ea typeface="Times New Roman"/>
                <a:cs typeface="Times New Roman"/>
                <a:sym typeface="Times New Roman"/>
              </a:rPr>
              <a:t>)</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100">
                <a:solidFill>
                  <a:srgbClr val="9B2393"/>
                </a:solidFill>
                <a:highlight>
                  <a:srgbClr val="FFFFFF"/>
                </a:highlight>
                <a:latin typeface="Times New Roman"/>
                <a:ea typeface="Times New Roman"/>
                <a:cs typeface="Times New Roman"/>
                <a:sym typeface="Times New Roman"/>
              </a:rPr>
              <a:t>self</a:t>
            </a:r>
            <a:r>
              <a:rPr lang="en-US" sz="1100">
                <a:solidFill>
                  <a:srgbClr val="6C36A9"/>
                </a:solidFill>
                <a:highlight>
                  <a:srgbClr val="FFFFFF"/>
                </a:highlight>
                <a:latin typeface="Times New Roman"/>
                <a:ea typeface="Times New Roman"/>
                <a:cs typeface="Times New Roman"/>
                <a:sym typeface="Times New Roman"/>
              </a:rPr>
              <a:t>.view.addSubview(</a:t>
            </a:r>
            <a:r>
              <a:rPr lang="en-US" sz="1100">
                <a:solidFill>
                  <a:srgbClr val="326D74"/>
                </a:solidFill>
                <a:highlight>
                  <a:srgbClr val="FFFFFF"/>
                </a:highlight>
                <a:latin typeface="Times New Roman"/>
                <a:ea typeface="Times New Roman"/>
                <a:cs typeface="Times New Roman"/>
                <a:sym typeface="Times New Roman"/>
              </a:rPr>
              <a:t>stepper2</a:t>
            </a:r>
            <a:r>
              <a:rPr lang="en-US" sz="1100">
                <a:solidFill>
                  <a:srgbClr val="6C36A9"/>
                </a:solidFill>
                <a:highlight>
                  <a:srgbClr val="FFFFFF"/>
                </a:highlight>
                <a:latin typeface="Times New Roman"/>
                <a:ea typeface="Times New Roman"/>
                <a:cs typeface="Times New Roman"/>
                <a:sym typeface="Times New Roman"/>
              </a:rPr>
              <a:t>)</a:t>
            </a:r>
            <a:endParaRPr sz="11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FFFFF"/>
                </a:highlight>
                <a:latin typeface="Times New Roman"/>
                <a:ea typeface="Times New Roman"/>
                <a:cs typeface="Times New Roman"/>
                <a:sym typeface="Times New Roman"/>
              </a:rPr>
              <a:t>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rgbClr val="0F68A0"/>
                </a:solidFill>
                <a:highlight>
                  <a:srgbClr val="FFFFFF"/>
                </a:highlight>
                <a:latin typeface="Times New Roman"/>
                <a:ea typeface="Times New Roman"/>
                <a:cs typeface="Times New Roman"/>
                <a:sym typeface="Times New Roman"/>
              </a:rPr>
              <a:t> </a:t>
            </a:r>
            <a:r>
              <a:rPr b="1" lang="en-US" sz="1100">
                <a:solidFill>
                  <a:srgbClr val="9B2393"/>
                </a:solidFill>
                <a:highlight>
                  <a:srgbClr val="FFFFFF"/>
                </a:highlight>
                <a:latin typeface="Times New Roman"/>
                <a:ea typeface="Times New Roman"/>
                <a:cs typeface="Times New Roman"/>
                <a:sym typeface="Times New Roman"/>
              </a:rPr>
              <a:t>@objc</a:t>
            </a:r>
            <a:r>
              <a:rPr lang="en-US" sz="1100">
                <a:solidFill>
                  <a:srgbClr val="0F68A0"/>
                </a:solidFill>
                <a:highlight>
                  <a:srgbClr val="FFFFFF"/>
                </a:highlight>
                <a:latin typeface="Times New Roman"/>
                <a:ea typeface="Times New Roman"/>
                <a:cs typeface="Times New Roman"/>
                <a:sym typeface="Times New Roman"/>
              </a:rPr>
              <a:t> </a:t>
            </a:r>
            <a:r>
              <a:rPr b="1" lang="en-US" sz="1100">
                <a:solidFill>
                  <a:srgbClr val="9B2393"/>
                </a:solidFill>
                <a:highlight>
                  <a:srgbClr val="FFFFFF"/>
                </a:highlight>
                <a:latin typeface="Times New Roman"/>
                <a:ea typeface="Times New Roman"/>
                <a:cs typeface="Times New Roman"/>
                <a:sym typeface="Times New Roman"/>
              </a:rPr>
              <a:t>func</a:t>
            </a:r>
            <a:r>
              <a:rPr lang="en-US" sz="1100">
                <a:solidFill>
                  <a:srgbClr val="0F68A0"/>
                </a:solidFill>
                <a:highlight>
                  <a:srgbClr val="FFFFFF"/>
                </a:highlight>
                <a:latin typeface="Times New Roman"/>
                <a:ea typeface="Times New Roman"/>
                <a:cs typeface="Times New Roman"/>
                <a:sym typeface="Times New Roman"/>
              </a:rPr>
              <a:t> stepperClick2() {</a:t>
            </a:r>
            <a:endParaRPr sz="1100">
              <a:solidFill>
                <a:srgbClr val="0F68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FFFFF"/>
                </a:highlight>
                <a:latin typeface="Times New Roman"/>
                <a:ea typeface="Times New Roman"/>
                <a:cs typeface="Times New Roman"/>
                <a:sym typeface="Times New Roman"/>
              </a:rPr>
              <a:t>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FFFFF"/>
                </a:highlight>
                <a:latin typeface="Times New Roman"/>
                <a:ea typeface="Times New Roman"/>
                <a:cs typeface="Times New Roman"/>
                <a:sym typeface="Times New Roman"/>
              </a:rPr>
              <a:t>      // Implementation Code Here</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FFFFF"/>
                </a:highlight>
                <a:latin typeface="Times New Roman"/>
                <a:ea typeface="Times New Roman"/>
                <a:cs typeface="Times New Roman"/>
                <a:sym typeface="Times New Roman"/>
              </a:rPr>
              <a:t>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FFFFF"/>
                </a:highlight>
                <a:latin typeface="Times New Roman"/>
                <a:ea typeface="Times New Roman"/>
                <a:cs typeface="Times New Roman"/>
                <a:sym typeface="Times New Roman"/>
              </a:rPr>
              <a:t>        </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FFFFF"/>
                </a:highlight>
                <a:latin typeface="Times New Roman"/>
                <a:ea typeface="Times New Roman"/>
                <a:cs typeface="Times New Roman"/>
                <a:sym typeface="Times New Roman"/>
              </a:rPr>
              <a:t>    }</a:t>
            </a:r>
            <a:endParaRPr sz="1100">
              <a:solidFill>
                <a:schemeClr val="dk1"/>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290" name="Google Shape;290;p46"/>
          <p:cNvPicPr preferRelativeResize="0"/>
          <p:nvPr/>
        </p:nvPicPr>
        <p:blipFill>
          <a:blip r:embed="rId3">
            <a:alphaModFix/>
          </a:blip>
          <a:stretch>
            <a:fillRect/>
          </a:stretch>
        </p:blipFill>
        <p:spPr>
          <a:xfrm>
            <a:off x="7350000" y="2524125"/>
            <a:ext cx="3905250" cy="1809750"/>
          </a:xfrm>
          <a:prstGeom prst="rect">
            <a:avLst/>
          </a:prstGeom>
          <a:noFill/>
          <a:ln>
            <a:noFill/>
          </a:ln>
        </p:spPr>
      </p:pic>
      <p:sp>
        <p:nvSpPr>
          <p:cNvPr id="291" name="Google Shape;291;p46"/>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4294750" y="365125"/>
            <a:ext cx="3802500" cy="5175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ActivityIndicatorView</a:t>
            </a:r>
            <a:endParaRPr b="1" sz="3000">
              <a:latin typeface="Times New Roman"/>
              <a:ea typeface="Times New Roman"/>
              <a:cs typeface="Times New Roman"/>
              <a:sym typeface="Times New Roman"/>
            </a:endParaRPr>
          </a:p>
        </p:txBody>
      </p:sp>
      <p:sp>
        <p:nvSpPr>
          <p:cNvPr id="297" name="Google Shape;297;p47"/>
          <p:cNvSpPr txBox="1"/>
          <p:nvPr>
            <p:ph idx="1" type="body"/>
          </p:nvPr>
        </p:nvSpPr>
        <p:spPr>
          <a:xfrm>
            <a:off x="838200" y="1205250"/>
            <a:ext cx="10515600" cy="49716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rgbClr val="FFFFFF"/>
                </a:highlight>
                <a:latin typeface="Times New Roman"/>
                <a:ea typeface="Times New Roman"/>
                <a:cs typeface="Times New Roman"/>
                <a:sym typeface="Times New Roman"/>
              </a:rPr>
              <a:t>Class</a:t>
            </a:r>
            <a:endParaRPr b="1"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UIActivityIndicatorView</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view that shows that a task is in progress.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Overview</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You control when an activity indicator animates by calling the </a:t>
            </a:r>
            <a:r>
              <a:rPr lang="en-US" sz="1800">
                <a:solidFill>
                  <a:srgbClr val="094FD1"/>
                </a:solidFill>
                <a:latin typeface="Times New Roman"/>
                <a:ea typeface="Times New Roman"/>
                <a:cs typeface="Times New Roman"/>
                <a:sym typeface="Times New Roman"/>
              </a:rPr>
              <a:t>startAnimating()</a:t>
            </a:r>
            <a:r>
              <a:rPr lang="en-US" sz="1800">
                <a:solidFill>
                  <a:schemeClr val="dk1"/>
                </a:solidFill>
                <a:latin typeface="Times New Roman"/>
                <a:ea typeface="Times New Roman"/>
                <a:cs typeface="Times New Roman"/>
                <a:sym typeface="Times New Roman"/>
              </a:rPr>
              <a:t> and </a:t>
            </a:r>
            <a:r>
              <a:rPr lang="en-US" sz="1800">
                <a:solidFill>
                  <a:srgbClr val="094FD1"/>
                </a:solidFill>
                <a:latin typeface="Times New Roman"/>
                <a:ea typeface="Times New Roman"/>
                <a:cs typeface="Times New Roman"/>
                <a:sym typeface="Times New Roman"/>
              </a:rPr>
              <a:t>stopAnimating()</a:t>
            </a:r>
            <a:r>
              <a:rPr lang="en-US" sz="1800">
                <a:solidFill>
                  <a:schemeClr val="dk1"/>
                </a:solidFill>
                <a:latin typeface="Times New Roman"/>
                <a:ea typeface="Times New Roman"/>
                <a:cs typeface="Times New Roman"/>
                <a:sym typeface="Times New Roman"/>
              </a:rPr>
              <a:t> methods. To automatically hide the activity indicator when animation stops, set the </a:t>
            </a:r>
            <a:r>
              <a:rPr lang="en-US" sz="1800">
                <a:solidFill>
                  <a:srgbClr val="094FD1"/>
                </a:solidFill>
                <a:latin typeface="Times New Roman"/>
                <a:ea typeface="Times New Roman"/>
                <a:cs typeface="Times New Roman"/>
                <a:sym typeface="Times New Roman"/>
              </a:rPr>
              <a:t>hidesWhenStopped</a:t>
            </a:r>
            <a:r>
              <a:rPr lang="en-US" sz="1800">
                <a:solidFill>
                  <a:schemeClr val="dk1"/>
                </a:solidFill>
                <a:latin typeface="Times New Roman"/>
                <a:ea typeface="Times New Roman"/>
                <a:cs typeface="Times New Roman"/>
                <a:sym typeface="Times New Roman"/>
              </a:rPr>
              <a:t> property to true.</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You can set the color of the activity indicator by using the </a:t>
            </a:r>
            <a:r>
              <a:rPr lang="en-US" sz="1800">
                <a:solidFill>
                  <a:srgbClr val="094FD1"/>
                </a:solidFill>
                <a:latin typeface="Times New Roman"/>
                <a:ea typeface="Times New Roman"/>
                <a:cs typeface="Times New Roman"/>
                <a:sym typeface="Times New Roman"/>
              </a:rPr>
              <a:t>color</a:t>
            </a:r>
            <a:r>
              <a:rPr lang="en-US" sz="1800">
                <a:solidFill>
                  <a:schemeClr val="dk1"/>
                </a:solidFill>
                <a:latin typeface="Times New Roman"/>
                <a:ea typeface="Times New Roman"/>
                <a:cs typeface="Times New Roman"/>
                <a:sym typeface="Times New Roman"/>
              </a:rPr>
              <a:t> property.</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298" name="Google Shape;298;p47"/>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idx="1" type="body"/>
          </p:nvPr>
        </p:nvSpPr>
        <p:spPr>
          <a:xfrm>
            <a:off x="838200" y="1188275"/>
            <a:ext cx="7751400" cy="54999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Swift Code to display UIActivityIndicatorView on UserInterface</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200">
                <a:solidFill>
                  <a:srgbClr val="9B2393"/>
                </a:solidFill>
                <a:highlight>
                  <a:srgbClr val="FFFFFF"/>
                </a:highlight>
                <a:latin typeface="Times New Roman"/>
                <a:ea typeface="Times New Roman"/>
                <a:cs typeface="Times New Roman"/>
                <a:sym typeface="Times New Roman"/>
              </a:rPr>
              <a:t>var</a:t>
            </a:r>
            <a:r>
              <a:rPr lang="en-US" sz="1200">
                <a:solidFill>
                  <a:srgbClr val="3900A0"/>
                </a:solidFill>
                <a:highlight>
                  <a:srgbClr val="FFFFFF"/>
                </a:highlight>
                <a:latin typeface="Times New Roman"/>
                <a:ea typeface="Times New Roman"/>
                <a:cs typeface="Times New Roman"/>
                <a:sym typeface="Times New Roman"/>
              </a:rPr>
              <a:t> </a:t>
            </a:r>
            <a:r>
              <a:rPr lang="en-US" sz="1200">
                <a:solidFill>
                  <a:srgbClr val="0F68A0"/>
                </a:solidFill>
                <a:highlight>
                  <a:srgbClr val="FFFFFF"/>
                </a:highlight>
                <a:latin typeface="Times New Roman"/>
                <a:ea typeface="Times New Roman"/>
                <a:cs typeface="Times New Roman"/>
                <a:sym typeface="Times New Roman"/>
              </a:rPr>
              <a:t>activity2</a:t>
            </a:r>
            <a:r>
              <a:rPr lang="en-US" sz="1200">
                <a:solidFill>
                  <a:srgbClr val="3900A0"/>
                </a:solidFill>
                <a:highlight>
                  <a:srgbClr val="FFFFFF"/>
                </a:highlight>
                <a:latin typeface="Times New Roman"/>
                <a:ea typeface="Times New Roman"/>
                <a:cs typeface="Times New Roman"/>
                <a:sym typeface="Times New Roman"/>
              </a:rPr>
              <a:t>: UIActivityIndicatorView!</a:t>
            </a:r>
            <a:endParaRPr sz="12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200">
                <a:solidFill>
                  <a:srgbClr val="9B2393"/>
                </a:solidFill>
                <a:highlight>
                  <a:srgbClr val="FFFFFF"/>
                </a:highlight>
                <a:latin typeface="Times New Roman"/>
                <a:ea typeface="Times New Roman"/>
                <a:cs typeface="Times New Roman"/>
                <a:sym typeface="Times New Roman"/>
              </a:rPr>
              <a:t>var</a:t>
            </a:r>
            <a:r>
              <a:rPr lang="en-US" sz="1200">
                <a:solidFill>
                  <a:schemeClr val="dk1"/>
                </a:solidFill>
                <a:highlight>
                  <a:srgbClr val="FFFFFF"/>
                </a:highlight>
                <a:latin typeface="Times New Roman"/>
                <a:ea typeface="Times New Roman"/>
                <a:cs typeface="Times New Roman"/>
                <a:sym typeface="Times New Roman"/>
              </a:rPr>
              <a:t> timer2: </a:t>
            </a:r>
            <a:r>
              <a:rPr lang="en-US" sz="1200">
                <a:solidFill>
                  <a:srgbClr val="3900A0"/>
                </a:solidFill>
                <a:highlight>
                  <a:srgbClr val="FFFFFF"/>
                </a:highlight>
                <a:latin typeface="Times New Roman"/>
                <a:ea typeface="Times New Roman"/>
                <a:cs typeface="Times New Roman"/>
                <a:sym typeface="Times New Roman"/>
              </a:rPr>
              <a:t>Timer</a:t>
            </a:r>
            <a:r>
              <a:rPr lang="en-US"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rgbClr val="326D74"/>
                </a:solidFill>
                <a:highlight>
                  <a:srgbClr val="FFFFFF"/>
                </a:highlight>
                <a:latin typeface="Times New Roman"/>
                <a:ea typeface="Times New Roman"/>
                <a:cs typeface="Times New Roman"/>
                <a:sym typeface="Times New Roman"/>
              </a:rPr>
              <a:t>activity2</a:t>
            </a:r>
            <a:r>
              <a:rPr lang="en-US" sz="1200">
                <a:solidFill>
                  <a:srgbClr val="3900A0"/>
                </a:solidFill>
                <a:highlight>
                  <a:srgbClr val="FFFFFF"/>
                </a:highlight>
                <a:latin typeface="Times New Roman"/>
                <a:ea typeface="Times New Roman"/>
                <a:cs typeface="Times New Roman"/>
                <a:sym typeface="Times New Roman"/>
              </a:rPr>
              <a:t> = UIActivityIndicatorView()</a:t>
            </a:r>
            <a:endParaRPr sz="12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rgbClr val="326D74"/>
                </a:solidFill>
                <a:highlight>
                  <a:srgbClr val="FFFFFF"/>
                </a:highlight>
                <a:latin typeface="Times New Roman"/>
                <a:ea typeface="Times New Roman"/>
                <a:cs typeface="Times New Roman"/>
                <a:sym typeface="Times New Roman"/>
              </a:rPr>
              <a:t>activity2</a:t>
            </a:r>
            <a:r>
              <a:rPr lang="en-US" sz="1200">
                <a:solidFill>
                  <a:schemeClr val="dk1"/>
                </a:solidFill>
                <a:highlight>
                  <a:srgbClr val="FFFFFF"/>
                </a:highlight>
                <a:latin typeface="Times New Roman"/>
                <a:ea typeface="Times New Roman"/>
                <a:cs typeface="Times New Roman"/>
                <a:sym typeface="Times New Roman"/>
              </a:rPr>
              <a:t>.</a:t>
            </a:r>
            <a:r>
              <a:rPr lang="en-US" sz="1200">
                <a:solidFill>
                  <a:srgbClr val="6C36A9"/>
                </a:solidFill>
                <a:highlight>
                  <a:srgbClr val="FFFFFF"/>
                </a:highlight>
                <a:latin typeface="Times New Roman"/>
                <a:ea typeface="Times New Roman"/>
                <a:cs typeface="Times New Roman"/>
                <a:sym typeface="Times New Roman"/>
              </a:rPr>
              <a:t>frame</a:t>
            </a:r>
            <a:r>
              <a:rPr lang="en-US" sz="1200">
                <a:solidFill>
                  <a:schemeClr val="dk1"/>
                </a:solidFill>
                <a:highlight>
                  <a:srgbClr val="FFFFFF"/>
                </a:highlight>
                <a:latin typeface="Times New Roman"/>
                <a:ea typeface="Times New Roman"/>
                <a:cs typeface="Times New Roman"/>
                <a:sym typeface="Times New Roman"/>
              </a:rPr>
              <a:t> = </a:t>
            </a:r>
            <a:r>
              <a:rPr lang="en-US" sz="1200">
                <a:solidFill>
                  <a:srgbClr val="3900A0"/>
                </a:solidFill>
                <a:highlight>
                  <a:srgbClr val="FFFFFF"/>
                </a:highlight>
                <a:latin typeface="Times New Roman"/>
                <a:ea typeface="Times New Roman"/>
                <a:cs typeface="Times New Roman"/>
                <a:sym typeface="Times New Roman"/>
              </a:rPr>
              <a:t>CGRect</a:t>
            </a:r>
            <a:r>
              <a:rPr lang="en-US" sz="1200">
                <a:solidFill>
                  <a:schemeClr val="dk1"/>
                </a:solidFill>
                <a:highlight>
                  <a:srgbClr val="FFFFFF"/>
                </a:highlight>
                <a:latin typeface="Times New Roman"/>
                <a:ea typeface="Times New Roman"/>
                <a:cs typeface="Times New Roman"/>
                <a:sym typeface="Times New Roman"/>
              </a:rPr>
              <a:t>(x: </a:t>
            </a:r>
            <a:r>
              <a:rPr lang="en-US" sz="1200">
                <a:solidFill>
                  <a:srgbClr val="1C00CF"/>
                </a:solidFill>
                <a:highlight>
                  <a:srgbClr val="FFFFFF"/>
                </a:highlight>
                <a:latin typeface="Times New Roman"/>
                <a:ea typeface="Times New Roman"/>
                <a:cs typeface="Times New Roman"/>
                <a:sym typeface="Times New Roman"/>
              </a:rPr>
              <a:t>100</a:t>
            </a:r>
            <a:r>
              <a:rPr lang="en-US" sz="1200">
                <a:solidFill>
                  <a:schemeClr val="dk1"/>
                </a:solidFill>
                <a:highlight>
                  <a:srgbClr val="FFFFFF"/>
                </a:highlight>
                <a:latin typeface="Times New Roman"/>
                <a:ea typeface="Times New Roman"/>
                <a:cs typeface="Times New Roman"/>
                <a:sym typeface="Times New Roman"/>
              </a:rPr>
              <a:t>, y: </a:t>
            </a:r>
            <a:r>
              <a:rPr lang="en-US" sz="1200">
                <a:solidFill>
                  <a:srgbClr val="1C00CF"/>
                </a:solidFill>
                <a:highlight>
                  <a:srgbClr val="FFFFFF"/>
                </a:highlight>
                <a:latin typeface="Times New Roman"/>
                <a:ea typeface="Times New Roman"/>
                <a:cs typeface="Times New Roman"/>
                <a:sym typeface="Times New Roman"/>
              </a:rPr>
              <a:t>200</a:t>
            </a:r>
            <a:r>
              <a:rPr lang="en-US" sz="1200">
                <a:solidFill>
                  <a:schemeClr val="dk1"/>
                </a:solidFill>
                <a:highlight>
                  <a:srgbClr val="FFFFFF"/>
                </a:highlight>
                <a:latin typeface="Times New Roman"/>
                <a:ea typeface="Times New Roman"/>
                <a:cs typeface="Times New Roman"/>
                <a:sym typeface="Times New Roman"/>
              </a:rPr>
              <a:t>, width: </a:t>
            </a:r>
            <a:r>
              <a:rPr lang="en-US" sz="1200">
                <a:solidFill>
                  <a:srgbClr val="1C00CF"/>
                </a:solidFill>
                <a:highlight>
                  <a:srgbClr val="FFFFFF"/>
                </a:highlight>
                <a:latin typeface="Times New Roman"/>
                <a:ea typeface="Times New Roman"/>
                <a:cs typeface="Times New Roman"/>
                <a:sym typeface="Times New Roman"/>
              </a:rPr>
              <a:t>50</a:t>
            </a:r>
            <a:r>
              <a:rPr lang="en-US" sz="1200">
                <a:solidFill>
                  <a:schemeClr val="dk1"/>
                </a:solidFill>
                <a:highlight>
                  <a:srgbClr val="FFFFFF"/>
                </a:highlight>
                <a:latin typeface="Times New Roman"/>
                <a:ea typeface="Times New Roman"/>
                <a:cs typeface="Times New Roman"/>
                <a:sym typeface="Times New Roman"/>
              </a:rPr>
              <a:t>, height: </a:t>
            </a:r>
            <a:r>
              <a:rPr lang="en-US" sz="1200">
                <a:solidFill>
                  <a:srgbClr val="1C00CF"/>
                </a:solidFill>
                <a:highlight>
                  <a:srgbClr val="FFFFFF"/>
                </a:highlight>
                <a:latin typeface="Times New Roman"/>
                <a:ea typeface="Times New Roman"/>
                <a:cs typeface="Times New Roman"/>
                <a:sym typeface="Times New Roman"/>
              </a:rPr>
              <a:t>40</a:t>
            </a:r>
            <a:r>
              <a:rPr lang="en-US"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rgbClr val="326D74"/>
                </a:solidFill>
                <a:highlight>
                  <a:srgbClr val="FFFFFF"/>
                </a:highlight>
                <a:latin typeface="Times New Roman"/>
                <a:ea typeface="Times New Roman"/>
                <a:cs typeface="Times New Roman"/>
                <a:sym typeface="Times New Roman"/>
              </a:rPr>
              <a:t>activity2.</a:t>
            </a:r>
            <a:r>
              <a:rPr lang="en-US" sz="1200">
                <a:solidFill>
                  <a:srgbClr val="6C36A9"/>
                </a:solidFill>
                <a:highlight>
                  <a:srgbClr val="FFFFFF"/>
                </a:highlight>
                <a:latin typeface="Times New Roman"/>
                <a:ea typeface="Times New Roman"/>
                <a:cs typeface="Times New Roman"/>
                <a:sym typeface="Times New Roman"/>
              </a:rPr>
              <a:t>color</a:t>
            </a:r>
            <a:r>
              <a:rPr lang="en-US" sz="1200">
                <a:solidFill>
                  <a:srgbClr val="326D74"/>
                </a:solidFill>
                <a:highlight>
                  <a:srgbClr val="FFFFFF"/>
                </a:highlight>
                <a:latin typeface="Times New Roman"/>
                <a:ea typeface="Times New Roman"/>
                <a:cs typeface="Times New Roman"/>
                <a:sym typeface="Times New Roman"/>
              </a:rPr>
              <a:t> = .</a:t>
            </a:r>
            <a:r>
              <a:rPr lang="en-US" sz="1200">
                <a:solidFill>
                  <a:srgbClr val="6C36A9"/>
                </a:solidFill>
                <a:highlight>
                  <a:srgbClr val="FFFFFF"/>
                </a:highlight>
                <a:latin typeface="Times New Roman"/>
                <a:ea typeface="Times New Roman"/>
                <a:cs typeface="Times New Roman"/>
                <a:sym typeface="Times New Roman"/>
              </a:rPr>
              <a:t>red</a:t>
            </a:r>
            <a:endParaRPr sz="12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rgbClr val="326D74"/>
                </a:solidFill>
                <a:highlight>
                  <a:srgbClr val="FFFFFF"/>
                </a:highlight>
                <a:latin typeface="Times New Roman"/>
                <a:ea typeface="Times New Roman"/>
                <a:cs typeface="Times New Roman"/>
                <a:sym typeface="Times New Roman"/>
              </a:rPr>
              <a:t>activity2</a:t>
            </a:r>
            <a:r>
              <a:rPr lang="en-US" sz="1200">
                <a:solidFill>
                  <a:srgbClr val="6C36A9"/>
                </a:solidFill>
                <a:highlight>
                  <a:srgbClr val="FFFFFF"/>
                </a:highlight>
                <a:latin typeface="Times New Roman"/>
                <a:ea typeface="Times New Roman"/>
                <a:cs typeface="Times New Roman"/>
                <a:sym typeface="Times New Roman"/>
              </a:rPr>
              <a:t>.style = .large</a:t>
            </a:r>
            <a:endParaRPr sz="12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200">
                <a:solidFill>
                  <a:srgbClr val="9B2393"/>
                </a:solidFill>
                <a:highlight>
                  <a:srgbClr val="FFFFFF"/>
                </a:highlight>
                <a:latin typeface="Times New Roman"/>
                <a:ea typeface="Times New Roman"/>
                <a:cs typeface="Times New Roman"/>
                <a:sym typeface="Times New Roman"/>
              </a:rPr>
              <a:t>self</a:t>
            </a:r>
            <a:r>
              <a:rPr lang="en-US" sz="1200">
                <a:solidFill>
                  <a:srgbClr val="6C36A9"/>
                </a:solidFill>
                <a:highlight>
                  <a:srgbClr val="FFFFFF"/>
                </a:highlight>
                <a:latin typeface="Times New Roman"/>
                <a:ea typeface="Times New Roman"/>
                <a:cs typeface="Times New Roman"/>
                <a:sym typeface="Times New Roman"/>
              </a:rPr>
              <a:t>.view.addSubview(</a:t>
            </a:r>
            <a:r>
              <a:rPr lang="en-US" sz="1200">
                <a:solidFill>
                  <a:srgbClr val="326D74"/>
                </a:solidFill>
                <a:highlight>
                  <a:srgbClr val="FFFFFF"/>
                </a:highlight>
                <a:latin typeface="Times New Roman"/>
                <a:ea typeface="Times New Roman"/>
                <a:cs typeface="Times New Roman"/>
                <a:sym typeface="Times New Roman"/>
              </a:rPr>
              <a:t>activity2</a:t>
            </a:r>
            <a:r>
              <a:rPr lang="en-US" sz="1200">
                <a:solidFill>
                  <a:srgbClr val="6C36A9"/>
                </a:solidFill>
                <a:highlight>
                  <a:srgbClr val="FFFFFF"/>
                </a:highlight>
                <a:latin typeface="Times New Roman"/>
                <a:ea typeface="Times New Roman"/>
                <a:cs typeface="Times New Roman"/>
                <a:sym typeface="Times New Roman"/>
              </a:rPr>
              <a:t>)</a:t>
            </a:r>
            <a:endParaRPr sz="12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rgbClr val="326D74"/>
                </a:solidFill>
                <a:highlight>
                  <a:srgbClr val="FFFFFF"/>
                </a:highlight>
                <a:latin typeface="Times New Roman"/>
                <a:ea typeface="Times New Roman"/>
                <a:cs typeface="Times New Roman"/>
                <a:sym typeface="Times New Roman"/>
              </a:rPr>
              <a:t>activity2</a:t>
            </a:r>
            <a:r>
              <a:rPr lang="en-US" sz="1200">
                <a:solidFill>
                  <a:srgbClr val="6C36A9"/>
                </a:solidFill>
                <a:highlight>
                  <a:srgbClr val="FFFFFF"/>
                </a:highlight>
                <a:latin typeface="Times New Roman"/>
                <a:ea typeface="Times New Roman"/>
                <a:cs typeface="Times New Roman"/>
                <a:sym typeface="Times New Roman"/>
              </a:rPr>
              <a:t>.startAnimating()</a:t>
            </a:r>
            <a:endParaRPr sz="12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rgbClr val="326D74"/>
                </a:solidFill>
                <a:highlight>
                  <a:srgbClr val="FFFFFF"/>
                </a:highlight>
                <a:latin typeface="Times New Roman"/>
                <a:ea typeface="Times New Roman"/>
                <a:cs typeface="Times New Roman"/>
                <a:sym typeface="Times New Roman"/>
              </a:rPr>
              <a:t>timer2</a:t>
            </a:r>
            <a:r>
              <a:rPr lang="en-US" sz="1200">
                <a:solidFill>
                  <a:schemeClr val="dk1"/>
                </a:solidFill>
                <a:highlight>
                  <a:srgbClr val="FFFFFF"/>
                </a:highlight>
                <a:latin typeface="Times New Roman"/>
                <a:ea typeface="Times New Roman"/>
                <a:cs typeface="Times New Roman"/>
                <a:sym typeface="Times New Roman"/>
              </a:rPr>
              <a:t> = </a:t>
            </a:r>
            <a:r>
              <a:rPr lang="en-US" sz="1200">
                <a:solidFill>
                  <a:srgbClr val="3900A0"/>
                </a:solidFill>
                <a:highlight>
                  <a:srgbClr val="FFFFFF"/>
                </a:highlight>
                <a:latin typeface="Times New Roman"/>
                <a:ea typeface="Times New Roman"/>
                <a:cs typeface="Times New Roman"/>
                <a:sym typeface="Times New Roman"/>
              </a:rPr>
              <a:t>Timer</a:t>
            </a:r>
            <a:r>
              <a:rPr lang="en-US" sz="1200">
                <a:solidFill>
                  <a:schemeClr val="dk1"/>
                </a:solidFill>
                <a:highlight>
                  <a:srgbClr val="FFFFFF"/>
                </a:highlight>
                <a:latin typeface="Times New Roman"/>
                <a:ea typeface="Times New Roman"/>
                <a:cs typeface="Times New Roman"/>
                <a:sym typeface="Times New Roman"/>
              </a:rPr>
              <a:t>.</a:t>
            </a:r>
            <a:r>
              <a:rPr lang="en-US" sz="1200">
                <a:solidFill>
                  <a:srgbClr val="6C36A9"/>
                </a:solidFill>
                <a:highlight>
                  <a:srgbClr val="FFFFFF"/>
                </a:highlight>
                <a:latin typeface="Times New Roman"/>
                <a:ea typeface="Times New Roman"/>
                <a:cs typeface="Times New Roman"/>
                <a:sym typeface="Times New Roman"/>
              </a:rPr>
              <a:t>scheduledTimer</a:t>
            </a:r>
            <a:r>
              <a:rPr lang="en-US" sz="1200">
                <a:solidFill>
                  <a:schemeClr val="dk1"/>
                </a:solidFill>
                <a:highlight>
                  <a:srgbClr val="FFFFFF"/>
                </a:highlight>
                <a:latin typeface="Times New Roman"/>
                <a:ea typeface="Times New Roman"/>
                <a:cs typeface="Times New Roman"/>
                <a:sym typeface="Times New Roman"/>
              </a:rPr>
              <a:t>(timeInterval: </a:t>
            </a:r>
            <a:r>
              <a:rPr lang="en-US" sz="1200">
                <a:solidFill>
                  <a:srgbClr val="1C00CF"/>
                </a:solidFill>
                <a:highlight>
                  <a:srgbClr val="FFFFFF"/>
                </a:highlight>
                <a:latin typeface="Times New Roman"/>
                <a:ea typeface="Times New Roman"/>
                <a:cs typeface="Times New Roman"/>
                <a:sym typeface="Times New Roman"/>
              </a:rPr>
              <a:t>10.0</a:t>
            </a:r>
            <a:r>
              <a:rPr lang="en-US" sz="1200">
                <a:solidFill>
                  <a:schemeClr val="dk1"/>
                </a:solidFill>
                <a:highlight>
                  <a:srgbClr val="FFFFFF"/>
                </a:highlight>
                <a:latin typeface="Times New Roman"/>
                <a:ea typeface="Times New Roman"/>
                <a:cs typeface="Times New Roman"/>
                <a:sym typeface="Times New Roman"/>
              </a:rPr>
              <a:t>, target: </a:t>
            </a:r>
            <a:r>
              <a:rPr b="1" lang="en-US" sz="1200">
                <a:solidFill>
                  <a:srgbClr val="9B2393"/>
                </a:solidFill>
                <a:highlight>
                  <a:srgbClr val="FFFFFF"/>
                </a:highlight>
                <a:latin typeface="Times New Roman"/>
                <a:ea typeface="Times New Roman"/>
                <a:cs typeface="Times New Roman"/>
                <a:sym typeface="Times New Roman"/>
              </a:rPr>
              <a:t>self</a:t>
            </a:r>
            <a:r>
              <a:rPr lang="en-US" sz="1200">
                <a:solidFill>
                  <a:schemeClr val="dk1"/>
                </a:solidFill>
                <a:highlight>
                  <a:srgbClr val="FFFFFF"/>
                </a:highlight>
                <a:latin typeface="Times New Roman"/>
                <a:ea typeface="Times New Roman"/>
                <a:cs typeface="Times New Roman"/>
                <a:sym typeface="Times New Roman"/>
              </a:rPr>
              <a:t>, selector: </a:t>
            </a:r>
            <a:r>
              <a:rPr b="1" lang="en-US" sz="1200">
                <a:solidFill>
                  <a:srgbClr val="9B2393"/>
                </a:solidFill>
                <a:highlight>
                  <a:srgbClr val="FFFFFF"/>
                </a:highlight>
                <a:latin typeface="Times New Roman"/>
                <a:ea typeface="Times New Roman"/>
                <a:cs typeface="Times New Roman"/>
                <a:sym typeface="Times New Roman"/>
              </a:rPr>
              <a:t>#selector</a:t>
            </a:r>
            <a:r>
              <a:rPr lang="en-US" sz="1200">
                <a:solidFill>
                  <a:schemeClr val="dk1"/>
                </a:solidFill>
                <a:highlight>
                  <a:srgbClr val="FFFFFF"/>
                </a:highlight>
                <a:latin typeface="Times New Roman"/>
                <a:ea typeface="Times New Roman"/>
                <a:cs typeface="Times New Roman"/>
                <a:sym typeface="Times New Roman"/>
              </a:rPr>
              <a:t>(</a:t>
            </a:r>
            <a:r>
              <a:rPr lang="en-US" sz="1200">
                <a:solidFill>
                  <a:srgbClr val="326D74"/>
                </a:solidFill>
                <a:highlight>
                  <a:srgbClr val="FFFFFF"/>
                </a:highlight>
                <a:latin typeface="Times New Roman"/>
                <a:ea typeface="Times New Roman"/>
                <a:cs typeface="Times New Roman"/>
                <a:sym typeface="Times New Roman"/>
              </a:rPr>
              <a:t>stopTimer2</a:t>
            </a:r>
            <a:r>
              <a:rPr lang="en-US" sz="1200">
                <a:solidFill>
                  <a:schemeClr val="dk1"/>
                </a:solidFill>
                <a:highlight>
                  <a:srgbClr val="FFFFFF"/>
                </a:highlight>
                <a:latin typeface="Times New Roman"/>
                <a:ea typeface="Times New Roman"/>
                <a:cs typeface="Times New Roman"/>
                <a:sym typeface="Times New Roman"/>
              </a:rPr>
              <a:t>), userInfo: </a:t>
            </a:r>
            <a:r>
              <a:rPr b="1" lang="en-US" sz="1200">
                <a:solidFill>
                  <a:srgbClr val="9B2393"/>
                </a:solidFill>
                <a:highlight>
                  <a:srgbClr val="FFFFFF"/>
                </a:highlight>
                <a:latin typeface="Times New Roman"/>
                <a:ea typeface="Times New Roman"/>
                <a:cs typeface="Times New Roman"/>
                <a:sym typeface="Times New Roman"/>
              </a:rPr>
              <a:t>nil</a:t>
            </a:r>
            <a:r>
              <a:rPr lang="en-US" sz="1200">
                <a:solidFill>
                  <a:schemeClr val="dk1"/>
                </a:solidFill>
                <a:highlight>
                  <a:srgbClr val="FFFFFF"/>
                </a:highlight>
                <a:latin typeface="Times New Roman"/>
                <a:ea typeface="Times New Roman"/>
                <a:cs typeface="Times New Roman"/>
                <a:sym typeface="Times New Roman"/>
              </a:rPr>
              <a:t>, repeats: </a:t>
            </a:r>
            <a:r>
              <a:rPr b="1" lang="en-US" sz="1200">
                <a:solidFill>
                  <a:srgbClr val="9B2393"/>
                </a:solidFill>
                <a:highlight>
                  <a:srgbClr val="FFFFFF"/>
                </a:highlight>
                <a:latin typeface="Times New Roman"/>
                <a:ea typeface="Times New Roman"/>
                <a:cs typeface="Times New Roman"/>
                <a:sym typeface="Times New Roman"/>
              </a:rPr>
              <a:t>true</a:t>
            </a:r>
            <a:r>
              <a:rPr lang="en-US"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F68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200">
                <a:solidFill>
                  <a:srgbClr val="9B2393"/>
                </a:solidFill>
                <a:highlight>
                  <a:srgbClr val="FFFFFF"/>
                </a:highlight>
                <a:latin typeface="Times New Roman"/>
                <a:ea typeface="Times New Roman"/>
                <a:cs typeface="Times New Roman"/>
                <a:sym typeface="Times New Roman"/>
              </a:rPr>
              <a:t>@objc</a:t>
            </a:r>
            <a:r>
              <a:rPr lang="en-US" sz="1200">
                <a:solidFill>
                  <a:srgbClr val="0F68A0"/>
                </a:solidFill>
                <a:highlight>
                  <a:srgbClr val="FFFFFF"/>
                </a:highlight>
                <a:latin typeface="Times New Roman"/>
                <a:ea typeface="Times New Roman"/>
                <a:cs typeface="Times New Roman"/>
                <a:sym typeface="Times New Roman"/>
              </a:rPr>
              <a:t> </a:t>
            </a:r>
            <a:r>
              <a:rPr b="1" lang="en-US" sz="1200">
                <a:solidFill>
                  <a:srgbClr val="9B2393"/>
                </a:solidFill>
                <a:highlight>
                  <a:srgbClr val="FFFFFF"/>
                </a:highlight>
                <a:latin typeface="Times New Roman"/>
                <a:ea typeface="Times New Roman"/>
                <a:cs typeface="Times New Roman"/>
                <a:sym typeface="Times New Roman"/>
              </a:rPr>
              <a:t>func</a:t>
            </a:r>
            <a:r>
              <a:rPr lang="en-US" sz="1200">
                <a:solidFill>
                  <a:srgbClr val="0F68A0"/>
                </a:solidFill>
                <a:highlight>
                  <a:srgbClr val="FFFFFF"/>
                </a:highlight>
                <a:latin typeface="Times New Roman"/>
                <a:ea typeface="Times New Roman"/>
                <a:cs typeface="Times New Roman"/>
                <a:sym typeface="Times New Roman"/>
              </a:rPr>
              <a:t> stopTimer2() {</a:t>
            </a:r>
            <a:endParaRPr sz="1200">
              <a:solidFill>
                <a:srgbClr val="0F68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r>
              <a:rPr lang="en-US" sz="1200">
                <a:solidFill>
                  <a:srgbClr val="326D74"/>
                </a:solidFill>
                <a:highlight>
                  <a:srgbClr val="FFFFFF"/>
                </a:highlight>
                <a:latin typeface="Times New Roman"/>
                <a:ea typeface="Times New Roman"/>
                <a:cs typeface="Times New Roman"/>
                <a:sym typeface="Times New Roman"/>
              </a:rPr>
              <a:t>activity2</a:t>
            </a:r>
            <a:r>
              <a:rPr lang="en-US" sz="1200">
                <a:solidFill>
                  <a:schemeClr val="dk1"/>
                </a:solidFill>
                <a:highlight>
                  <a:srgbClr val="FFFFFF"/>
                </a:highlight>
                <a:latin typeface="Times New Roman"/>
                <a:ea typeface="Times New Roman"/>
                <a:cs typeface="Times New Roman"/>
                <a:sym typeface="Times New Roman"/>
              </a:rPr>
              <a:t>.</a:t>
            </a:r>
            <a:r>
              <a:rPr lang="en-US" sz="1200">
                <a:solidFill>
                  <a:srgbClr val="6C36A9"/>
                </a:solidFill>
                <a:highlight>
                  <a:srgbClr val="FFFFFF"/>
                </a:highlight>
                <a:latin typeface="Times New Roman"/>
                <a:ea typeface="Times New Roman"/>
                <a:cs typeface="Times New Roman"/>
                <a:sym typeface="Times New Roman"/>
              </a:rPr>
              <a:t>stopAnimating</a:t>
            </a:r>
            <a:r>
              <a:rPr lang="en-US"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rgbClr val="6C36A9"/>
                </a:solidFill>
                <a:highlight>
                  <a:srgbClr val="FFFFFF"/>
                </a:highlight>
                <a:latin typeface="Times New Roman"/>
                <a:ea typeface="Times New Roman"/>
                <a:cs typeface="Times New Roman"/>
                <a:sym typeface="Times New Roman"/>
              </a:rPr>
              <a:t>           </a:t>
            </a:r>
            <a:r>
              <a:rPr lang="en-US" sz="1200">
                <a:solidFill>
                  <a:srgbClr val="326D74"/>
                </a:solidFill>
                <a:highlight>
                  <a:srgbClr val="FFFFFF"/>
                </a:highlight>
                <a:latin typeface="Times New Roman"/>
                <a:ea typeface="Times New Roman"/>
                <a:cs typeface="Times New Roman"/>
                <a:sym typeface="Times New Roman"/>
              </a:rPr>
              <a:t>activity2</a:t>
            </a:r>
            <a:r>
              <a:rPr lang="en-US" sz="1200">
                <a:solidFill>
                  <a:srgbClr val="6C36A9"/>
                </a:solidFill>
                <a:highlight>
                  <a:srgbClr val="FFFFFF"/>
                </a:highlight>
                <a:latin typeface="Times New Roman"/>
                <a:ea typeface="Times New Roman"/>
                <a:cs typeface="Times New Roman"/>
                <a:sym typeface="Times New Roman"/>
              </a:rPr>
              <a:t>.hidesWhenStopped = </a:t>
            </a:r>
            <a:r>
              <a:rPr b="1" lang="en-US" sz="1200">
                <a:solidFill>
                  <a:srgbClr val="9B2393"/>
                </a:solidFill>
                <a:highlight>
                  <a:srgbClr val="FFFFFF"/>
                </a:highlight>
                <a:latin typeface="Times New Roman"/>
                <a:ea typeface="Times New Roman"/>
                <a:cs typeface="Times New Roman"/>
                <a:sym typeface="Times New Roman"/>
              </a:rPr>
              <a:t>true</a:t>
            </a:r>
            <a:endParaRPr b="1" sz="12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pic>
        <p:nvPicPr>
          <p:cNvPr id="304" name="Google Shape;304;p48"/>
          <p:cNvPicPr preferRelativeResize="0"/>
          <p:nvPr/>
        </p:nvPicPr>
        <p:blipFill>
          <a:blip r:embed="rId3">
            <a:alphaModFix/>
          </a:blip>
          <a:stretch>
            <a:fillRect/>
          </a:stretch>
        </p:blipFill>
        <p:spPr>
          <a:xfrm>
            <a:off x="9200600" y="2610324"/>
            <a:ext cx="2431600" cy="1637375"/>
          </a:xfrm>
          <a:prstGeom prst="rect">
            <a:avLst/>
          </a:prstGeom>
          <a:noFill/>
          <a:ln>
            <a:noFill/>
          </a:ln>
        </p:spPr>
      </p:pic>
      <p:sp>
        <p:nvSpPr>
          <p:cNvPr id="305" name="Google Shape;305;p48"/>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4339050" y="365125"/>
            <a:ext cx="3513900" cy="4836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ProgressView</a:t>
            </a:r>
            <a:endParaRPr b="1" sz="3000">
              <a:latin typeface="Times New Roman"/>
              <a:ea typeface="Times New Roman"/>
              <a:cs typeface="Times New Roman"/>
              <a:sym typeface="Times New Roman"/>
            </a:endParaRPr>
          </a:p>
        </p:txBody>
      </p:sp>
      <p:sp>
        <p:nvSpPr>
          <p:cNvPr id="311" name="Google Shape;311;p49"/>
          <p:cNvSpPr txBox="1"/>
          <p:nvPr>
            <p:ph idx="1" type="body"/>
          </p:nvPr>
        </p:nvSpPr>
        <p:spPr>
          <a:xfrm>
            <a:off x="838200" y="1171300"/>
            <a:ext cx="10515600" cy="53982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rgbClr val="FFFFFF"/>
                </a:highlight>
                <a:latin typeface="Times New Roman"/>
                <a:ea typeface="Times New Roman"/>
                <a:cs typeface="Times New Roman"/>
                <a:sym typeface="Times New Roman"/>
              </a:rPr>
              <a:t>Class</a:t>
            </a:r>
            <a:endParaRPr b="1"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UIProgressView</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view that depicts the progress of a task over time.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Overview</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UIProgressView class provides properties for managing the style of the progress bar and for getting and setting values that are pinned to the progress of a task.</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For an indeterminate progress indicator—or, informally, a “spinner”—use an instance of the </a:t>
            </a:r>
            <a:r>
              <a:rPr lang="en-US" sz="1800">
                <a:solidFill>
                  <a:srgbClr val="094FD1"/>
                </a:solidFill>
                <a:latin typeface="Times New Roman"/>
                <a:ea typeface="Times New Roman"/>
                <a:cs typeface="Times New Roman"/>
                <a:sym typeface="Times New Roman"/>
              </a:rPr>
              <a:t>UIActivityIndicatorView</a:t>
            </a:r>
            <a:r>
              <a:rPr lang="en-US" sz="1800">
                <a:solidFill>
                  <a:schemeClr val="dk1"/>
                </a:solidFill>
                <a:latin typeface="Times New Roman"/>
                <a:ea typeface="Times New Roman"/>
                <a:cs typeface="Times New Roman"/>
                <a:sym typeface="Times New Roman"/>
              </a:rPr>
              <a:t> class.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312" name="Google Shape;312;p49"/>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nvSpPr>
        <p:spPr>
          <a:xfrm>
            <a:off x="453707" y="1265237"/>
            <a:ext cx="11743374" cy="421393"/>
          </a:xfrm>
          <a:prstGeom prst="rect">
            <a:avLst/>
          </a:prstGeom>
          <a:noFill/>
          <a:ln>
            <a:noFill/>
          </a:ln>
        </p:spPr>
        <p:txBody>
          <a:bodyPr anchorCtr="0" anchor="t" bIns="45700" lIns="45700" spcFirstLastPara="1" rIns="45700" wrap="square" tIns="45700">
            <a:noAutofit/>
          </a:bodyPr>
          <a:lstStyle/>
          <a:p>
            <a:pPr indent="358775" lvl="4" marL="0" marR="0" rtl="0" algn="l">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Objectives:</a:t>
            </a:r>
            <a:endParaRPr sz="3000">
              <a:latin typeface="Times New Roman"/>
              <a:ea typeface="Times New Roman"/>
              <a:cs typeface="Times New Roman"/>
              <a:sym typeface="Times New Roman"/>
            </a:endParaRPr>
          </a:p>
        </p:txBody>
      </p:sp>
      <p:sp>
        <p:nvSpPr>
          <p:cNvPr id="72" name="Google Shape;72;p14"/>
          <p:cNvSpPr txBox="1"/>
          <p:nvPr/>
        </p:nvSpPr>
        <p:spPr>
          <a:xfrm>
            <a:off x="1106975" y="2114304"/>
            <a:ext cx="9978000" cy="2794500"/>
          </a:xfrm>
          <a:prstGeom prst="rect">
            <a:avLst/>
          </a:prstGeom>
          <a:noFill/>
          <a:ln>
            <a:noFill/>
          </a:ln>
        </p:spPr>
        <p:txBody>
          <a:bodyPr anchorCtr="0" anchor="t" bIns="45700" lIns="45700" spcFirstLastPara="1" rIns="45700" wrap="square" tIns="45700">
            <a:noAutofit/>
          </a:bodyPr>
          <a:lstStyle/>
          <a:p>
            <a:pPr indent="-342900" lvl="1" marL="8001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Study and understand the basics of</a:t>
            </a:r>
            <a:r>
              <a:rPr lang="en-US" sz="2000">
                <a:latin typeface="Times New Roman"/>
                <a:ea typeface="Times New Roman"/>
                <a:cs typeface="Times New Roman"/>
                <a:sym typeface="Times New Roman"/>
              </a:rPr>
              <a:t> App Development</a:t>
            </a:r>
            <a:endParaRPr sz="2000">
              <a:latin typeface="Times New Roman"/>
              <a:ea typeface="Times New Roman"/>
              <a:cs typeface="Times New Roman"/>
              <a:sym typeface="Times New Roman"/>
            </a:endParaRPr>
          </a:p>
          <a:p>
            <a:pPr indent="-342900" lvl="1" marL="800100" marR="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Study and understand the UIKit Framework</a:t>
            </a:r>
            <a:endParaRPr sz="2000">
              <a:latin typeface="Times New Roman"/>
              <a:ea typeface="Times New Roman"/>
              <a:cs typeface="Times New Roman"/>
              <a:sym typeface="Times New Roman"/>
            </a:endParaRPr>
          </a:p>
          <a:p>
            <a:pPr indent="-342900" lvl="1" marL="800100" marR="0" rtl="0" algn="l">
              <a:lnSpc>
                <a:spcPct val="150000"/>
              </a:lnSpc>
              <a:spcBef>
                <a:spcPts val="0"/>
              </a:spcBef>
              <a:spcAft>
                <a:spcPts val="0"/>
              </a:spcAft>
              <a:buClr>
                <a:srgbClr val="000000"/>
              </a:buClr>
              <a:buSzPts val="2000"/>
              <a:buFont typeface="Arial"/>
              <a:buChar char="•"/>
            </a:pPr>
            <a:r>
              <a:rPr lang="en-US" sz="2000">
                <a:latin typeface="Times New Roman"/>
                <a:ea typeface="Times New Roman"/>
                <a:cs typeface="Times New Roman"/>
                <a:sym typeface="Times New Roman"/>
              </a:rPr>
              <a:t>Study and understand the concepts of User Interface Designing</a:t>
            </a:r>
            <a:endParaRPr/>
          </a:p>
        </p:txBody>
      </p:sp>
      <p:sp>
        <p:nvSpPr>
          <p:cNvPr id="73" name="Google Shape;73;p14"/>
          <p:cNvSpPr txBox="1"/>
          <p:nvPr/>
        </p:nvSpPr>
        <p:spPr>
          <a:xfrm>
            <a:off x="248920" y="377825"/>
            <a:ext cx="4909185" cy="4597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74" name="Google Shape;74;p1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idx="1" type="body"/>
          </p:nvPr>
        </p:nvSpPr>
        <p:spPr>
          <a:xfrm>
            <a:off x="838200" y="1151550"/>
            <a:ext cx="6512100" cy="53499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900">
                <a:solidFill>
                  <a:schemeClr val="dk1"/>
                </a:solidFill>
                <a:latin typeface="Times New Roman"/>
                <a:ea typeface="Times New Roman"/>
                <a:cs typeface="Times New Roman"/>
                <a:sym typeface="Times New Roman"/>
              </a:rPr>
              <a:t>Swift Code to display UIProgressView on UserInterface</a:t>
            </a:r>
            <a:endParaRPr b="1" sz="19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var</a:t>
            </a:r>
            <a:r>
              <a:rPr lang="en-US" sz="1000">
                <a:solidFill>
                  <a:srgbClr val="3900A0"/>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pv2</a:t>
            </a:r>
            <a:r>
              <a:rPr lang="en-US" sz="1000">
                <a:solidFill>
                  <a:srgbClr val="3900A0"/>
                </a:solidFill>
                <a:highlight>
                  <a:srgbClr val="FFFFFF"/>
                </a:highlight>
                <a:latin typeface="Times New Roman"/>
                <a:ea typeface="Times New Roman"/>
                <a:cs typeface="Times New Roman"/>
                <a:sym typeface="Times New Roman"/>
              </a:rPr>
              <a:t>: UIProgressView!</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var</a:t>
            </a:r>
            <a:r>
              <a:rPr lang="en-US" sz="1000">
                <a:solidFill>
                  <a:schemeClr val="dk1"/>
                </a:solidFill>
                <a:highlight>
                  <a:srgbClr val="FFFFFF"/>
                </a:highlight>
                <a:latin typeface="Times New Roman"/>
                <a:ea typeface="Times New Roman"/>
                <a:cs typeface="Times New Roman"/>
                <a:sym typeface="Times New Roman"/>
              </a:rPr>
              <a:t> timer2 : </a:t>
            </a:r>
            <a:r>
              <a:rPr lang="en-US" sz="1000">
                <a:solidFill>
                  <a:srgbClr val="3900A0"/>
                </a:solidFill>
                <a:highlight>
                  <a:srgbClr val="FFFFFF"/>
                </a:highlight>
                <a:latin typeface="Times New Roman"/>
                <a:ea typeface="Times New Roman"/>
                <a:cs typeface="Times New Roman"/>
                <a:sym typeface="Times New Roman"/>
              </a:rPr>
              <a:t>Timer</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pv2</a:t>
            </a:r>
            <a:r>
              <a:rPr lang="en-US" sz="1000">
                <a:solidFill>
                  <a:srgbClr val="3900A0"/>
                </a:solidFill>
                <a:highlight>
                  <a:srgbClr val="FFFFFF"/>
                </a:highlight>
                <a:latin typeface="Times New Roman"/>
                <a:ea typeface="Times New Roman"/>
                <a:cs typeface="Times New Roman"/>
                <a:sym typeface="Times New Roman"/>
              </a:rPr>
              <a:t> = UIProgressView()</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pv2</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frame</a:t>
            </a:r>
            <a:r>
              <a:rPr lang="en-US" sz="1000">
                <a:solidFill>
                  <a:schemeClr val="dk1"/>
                </a:solidFill>
                <a:highlight>
                  <a:srgbClr val="FFFFFF"/>
                </a:highlight>
                <a:latin typeface="Times New Roman"/>
                <a:ea typeface="Times New Roman"/>
                <a:cs typeface="Times New Roman"/>
                <a:sym typeface="Times New Roman"/>
              </a:rPr>
              <a:t> = </a:t>
            </a:r>
            <a:r>
              <a:rPr lang="en-US" sz="1000">
                <a:solidFill>
                  <a:srgbClr val="3900A0"/>
                </a:solidFill>
                <a:highlight>
                  <a:srgbClr val="FFFFFF"/>
                </a:highlight>
                <a:latin typeface="Times New Roman"/>
                <a:ea typeface="Times New Roman"/>
                <a:cs typeface="Times New Roman"/>
                <a:sym typeface="Times New Roman"/>
              </a:rPr>
              <a:t>CGRect</a:t>
            </a:r>
            <a:r>
              <a:rPr lang="en-US" sz="1000">
                <a:solidFill>
                  <a:schemeClr val="dk1"/>
                </a:solidFill>
                <a:highlight>
                  <a:srgbClr val="FFFFFF"/>
                </a:highlight>
                <a:latin typeface="Times New Roman"/>
                <a:ea typeface="Times New Roman"/>
                <a:cs typeface="Times New Roman"/>
                <a:sym typeface="Times New Roman"/>
              </a:rPr>
              <a:t>(x: </a:t>
            </a:r>
            <a:r>
              <a:rPr lang="en-US" sz="1000">
                <a:solidFill>
                  <a:srgbClr val="1C00CF"/>
                </a:solidFill>
                <a:highlight>
                  <a:srgbClr val="FFFFFF"/>
                </a:highlight>
                <a:latin typeface="Times New Roman"/>
                <a:ea typeface="Times New Roman"/>
                <a:cs typeface="Times New Roman"/>
                <a:sym typeface="Times New Roman"/>
              </a:rPr>
              <a:t>40</a:t>
            </a:r>
            <a:r>
              <a:rPr lang="en-US" sz="1000">
                <a:solidFill>
                  <a:schemeClr val="dk1"/>
                </a:solidFill>
                <a:highlight>
                  <a:srgbClr val="FFFFFF"/>
                </a:highlight>
                <a:latin typeface="Times New Roman"/>
                <a:ea typeface="Times New Roman"/>
                <a:cs typeface="Times New Roman"/>
                <a:sym typeface="Times New Roman"/>
              </a:rPr>
              <a:t>, y: </a:t>
            </a:r>
            <a:r>
              <a:rPr lang="en-US" sz="1000">
                <a:solidFill>
                  <a:srgbClr val="1C00CF"/>
                </a:solidFill>
                <a:highlight>
                  <a:srgbClr val="FFFFFF"/>
                </a:highlight>
                <a:latin typeface="Times New Roman"/>
                <a:ea typeface="Times New Roman"/>
                <a:cs typeface="Times New Roman"/>
                <a:sym typeface="Times New Roman"/>
              </a:rPr>
              <a:t>150</a:t>
            </a:r>
            <a:r>
              <a:rPr lang="en-US" sz="1000">
                <a:solidFill>
                  <a:schemeClr val="dk1"/>
                </a:solidFill>
                <a:highlight>
                  <a:srgbClr val="FFFFFF"/>
                </a:highlight>
                <a:latin typeface="Times New Roman"/>
                <a:ea typeface="Times New Roman"/>
                <a:cs typeface="Times New Roman"/>
                <a:sym typeface="Times New Roman"/>
              </a:rPr>
              <a:t>, width: </a:t>
            </a:r>
            <a:r>
              <a:rPr lang="en-US" sz="1000">
                <a:solidFill>
                  <a:srgbClr val="1C00CF"/>
                </a:solidFill>
                <a:highlight>
                  <a:srgbClr val="FFFFFF"/>
                </a:highlight>
                <a:latin typeface="Times New Roman"/>
                <a:ea typeface="Times New Roman"/>
                <a:cs typeface="Times New Roman"/>
                <a:sym typeface="Times New Roman"/>
              </a:rPr>
              <a:t>200</a:t>
            </a:r>
            <a:r>
              <a:rPr lang="en-US" sz="1000">
                <a:solidFill>
                  <a:schemeClr val="dk1"/>
                </a:solidFill>
                <a:highlight>
                  <a:srgbClr val="FFFFFF"/>
                </a:highlight>
                <a:latin typeface="Times New Roman"/>
                <a:ea typeface="Times New Roman"/>
                <a:cs typeface="Times New Roman"/>
                <a:sym typeface="Times New Roman"/>
              </a:rPr>
              <a:t>, height: </a:t>
            </a:r>
            <a:r>
              <a:rPr lang="en-US" sz="1000">
                <a:solidFill>
                  <a:srgbClr val="1C00CF"/>
                </a:solidFill>
                <a:highlight>
                  <a:srgbClr val="FFFFFF"/>
                </a:highlight>
                <a:latin typeface="Times New Roman"/>
                <a:ea typeface="Times New Roman"/>
                <a:cs typeface="Times New Roman"/>
                <a:sym typeface="Times New Roman"/>
              </a:rPr>
              <a:t>40</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pv2</a:t>
            </a:r>
            <a:r>
              <a:rPr lang="en-US" sz="1000">
                <a:solidFill>
                  <a:srgbClr val="6C36A9"/>
                </a:solidFill>
                <a:highlight>
                  <a:srgbClr val="FFFFFF"/>
                </a:highlight>
                <a:latin typeface="Times New Roman"/>
                <a:ea typeface="Times New Roman"/>
                <a:cs typeface="Times New Roman"/>
                <a:sym typeface="Times New Roman"/>
              </a:rPr>
              <a:t>.progressViewStyle = .bar</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pv2</a:t>
            </a:r>
            <a:r>
              <a:rPr lang="en-US" sz="1000">
                <a:solidFill>
                  <a:srgbClr val="6C36A9"/>
                </a:solidFill>
                <a:highlight>
                  <a:srgbClr val="FFFFFF"/>
                </a:highlight>
                <a:latin typeface="Times New Roman"/>
                <a:ea typeface="Times New Roman"/>
                <a:cs typeface="Times New Roman"/>
                <a:sym typeface="Times New Roman"/>
              </a:rPr>
              <a:t>.progressTintColor = .orange</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pv2</a:t>
            </a:r>
            <a:r>
              <a:rPr lang="en-US" sz="1000">
                <a:solidFill>
                  <a:srgbClr val="6C36A9"/>
                </a:solidFill>
                <a:highlight>
                  <a:srgbClr val="FFFFFF"/>
                </a:highlight>
                <a:latin typeface="Times New Roman"/>
                <a:ea typeface="Times New Roman"/>
                <a:cs typeface="Times New Roman"/>
                <a:sym typeface="Times New Roman"/>
              </a:rPr>
              <a:t>.trackTintColor = .black</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1000">
                <a:solidFill>
                  <a:srgbClr val="9B2393"/>
                </a:solidFill>
                <a:highlight>
                  <a:srgbClr val="FFFFFF"/>
                </a:highlight>
                <a:latin typeface="Times New Roman"/>
                <a:ea typeface="Times New Roman"/>
                <a:cs typeface="Times New Roman"/>
                <a:sym typeface="Times New Roman"/>
              </a:rPr>
              <a:t>self</a:t>
            </a:r>
            <a:r>
              <a:rPr lang="en-US" sz="1000">
                <a:solidFill>
                  <a:srgbClr val="6C36A9"/>
                </a:solidFill>
                <a:highlight>
                  <a:srgbClr val="FFFFFF"/>
                </a:highlight>
                <a:latin typeface="Times New Roman"/>
                <a:ea typeface="Times New Roman"/>
                <a:cs typeface="Times New Roman"/>
                <a:sym typeface="Times New Roman"/>
              </a:rPr>
              <a:t>.view.addSubview(</a:t>
            </a:r>
            <a:r>
              <a:rPr lang="en-US" sz="1000">
                <a:solidFill>
                  <a:srgbClr val="326D74"/>
                </a:solidFill>
                <a:highlight>
                  <a:srgbClr val="FFFFFF"/>
                </a:highlight>
                <a:latin typeface="Times New Roman"/>
                <a:ea typeface="Times New Roman"/>
                <a:cs typeface="Times New Roman"/>
                <a:sym typeface="Times New Roman"/>
              </a:rPr>
              <a:t>pv2</a:t>
            </a:r>
            <a:r>
              <a:rPr lang="en-US" sz="1000">
                <a:solidFill>
                  <a:srgbClr val="6C36A9"/>
                </a:solidFill>
                <a:highlight>
                  <a:srgbClr val="FFFFFF"/>
                </a:highlight>
                <a:latin typeface="Times New Roman"/>
                <a:ea typeface="Times New Roman"/>
                <a:cs typeface="Times New Roman"/>
                <a:sym typeface="Times New Roman"/>
              </a:rPr>
              <a:t>)</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rgbClr val="326D74"/>
                </a:solidFill>
                <a:highlight>
                  <a:srgbClr val="FFFFFF"/>
                </a:highlight>
                <a:latin typeface="Times New Roman"/>
                <a:ea typeface="Times New Roman"/>
                <a:cs typeface="Times New Roman"/>
                <a:sym typeface="Times New Roman"/>
              </a:rPr>
              <a:t>timer2</a:t>
            </a:r>
            <a:r>
              <a:rPr lang="en-US" sz="1000">
                <a:solidFill>
                  <a:srgbClr val="6C36A9"/>
                </a:solidFill>
                <a:highlight>
                  <a:srgbClr val="FFFFFF"/>
                </a:highlight>
                <a:latin typeface="Times New Roman"/>
                <a:ea typeface="Times New Roman"/>
                <a:cs typeface="Times New Roman"/>
                <a:sym typeface="Times New Roman"/>
              </a:rPr>
              <a:t> = </a:t>
            </a:r>
            <a:r>
              <a:rPr lang="en-US" sz="1000">
                <a:solidFill>
                  <a:srgbClr val="3900A0"/>
                </a:solidFill>
                <a:highlight>
                  <a:srgbClr val="FFFFFF"/>
                </a:highlight>
                <a:latin typeface="Times New Roman"/>
                <a:ea typeface="Times New Roman"/>
                <a:cs typeface="Times New Roman"/>
                <a:sym typeface="Times New Roman"/>
              </a:rPr>
              <a:t>Timer</a:t>
            </a:r>
            <a:r>
              <a:rPr lang="en-US" sz="1000">
                <a:solidFill>
                  <a:srgbClr val="6C36A9"/>
                </a:solidFill>
                <a:highlight>
                  <a:srgbClr val="FFFFFF"/>
                </a:highlight>
                <a:latin typeface="Times New Roman"/>
                <a:ea typeface="Times New Roman"/>
                <a:cs typeface="Times New Roman"/>
                <a:sym typeface="Times New Roman"/>
              </a:rPr>
              <a:t>.scheduledTimer(timeInterval: </a:t>
            </a:r>
            <a:r>
              <a:rPr lang="en-US" sz="1000">
                <a:solidFill>
                  <a:srgbClr val="1C00CF"/>
                </a:solidFill>
                <a:highlight>
                  <a:srgbClr val="FFFFFF"/>
                </a:highlight>
                <a:latin typeface="Times New Roman"/>
                <a:ea typeface="Times New Roman"/>
                <a:cs typeface="Times New Roman"/>
                <a:sym typeface="Times New Roman"/>
              </a:rPr>
              <a:t>3.0</a:t>
            </a:r>
            <a:r>
              <a:rPr lang="en-US" sz="1000">
                <a:solidFill>
                  <a:srgbClr val="6C36A9"/>
                </a:solidFill>
                <a:highlight>
                  <a:srgbClr val="FFFFFF"/>
                </a:highlight>
                <a:latin typeface="Times New Roman"/>
                <a:ea typeface="Times New Roman"/>
                <a:cs typeface="Times New Roman"/>
                <a:sym typeface="Times New Roman"/>
              </a:rPr>
              <a:t>, target: </a:t>
            </a:r>
            <a:r>
              <a:rPr b="1" lang="en-US" sz="1000">
                <a:solidFill>
                  <a:srgbClr val="9B2393"/>
                </a:solidFill>
                <a:highlight>
                  <a:srgbClr val="FFFFFF"/>
                </a:highlight>
                <a:latin typeface="Times New Roman"/>
                <a:ea typeface="Times New Roman"/>
                <a:cs typeface="Times New Roman"/>
                <a:sym typeface="Times New Roman"/>
              </a:rPr>
              <a:t>self</a:t>
            </a:r>
            <a:r>
              <a:rPr lang="en-US" sz="1000">
                <a:solidFill>
                  <a:srgbClr val="6C36A9"/>
                </a:solidFill>
                <a:highlight>
                  <a:srgbClr val="FFFFFF"/>
                </a:highlight>
                <a:latin typeface="Times New Roman"/>
                <a:ea typeface="Times New Roman"/>
                <a:cs typeface="Times New Roman"/>
                <a:sym typeface="Times New Roman"/>
              </a:rPr>
              <a:t>, selector: </a:t>
            </a:r>
            <a:r>
              <a:rPr b="1" lang="en-US" sz="1000">
                <a:solidFill>
                  <a:srgbClr val="9B2393"/>
                </a:solidFill>
                <a:highlight>
                  <a:srgbClr val="FFFFFF"/>
                </a:highlight>
                <a:latin typeface="Times New Roman"/>
                <a:ea typeface="Times New Roman"/>
                <a:cs typeface="Times New Roman"/>
                <a:sym typeface="Times New Roman"/>
              </a:rPr>
              <a:t>#selector</a:t>
            </a:r>
            <a:r>
              <a:rPr lang="en-US" sz="1000">
                <a:solidFill>
                  <a:srgbClr val="6C36A9"/>
                </a:solidFill>
                <a:highlight>
                  <a:srgbClr val="FFFFFF"/>
                </a:highlight>
                <a:latin typeface="Times New Roman"/>
                <a:ea typeface="Times New Roman"/>
                <a:cs typeface="Times New Roman"/>
                <a:sym typeface="Times New Roman"/>
              </a:rPr>
              <a:t>(</a:t>
            </a:r>
            <a:r>
              <a:rPr lang="en-US" sz="1000">
                <a:solidFill>
                  <a:srgbClr val="326D74"/>
                </a:solidFill>
                <a:highlight>
                  <a:srgbClr val="FFFFFF"/>
                </a:highlight>
                <a:latin typeface="Times New Roman"/>
                <a:ea typeface="Times New Roman"/>
                <a:cs typeface="Times New Roman"/>
                <a:sym typeface="Times New Roman"/>
              </a:rPr>
              <a:t>stopTimer2</a:t>
            </a:r>
            <a:r>
              <a:rPr lang="en-US" sz="1000">
                <a:solidFill>
                  <a:srgbClr val="6C36A9"/>
                </a:solidFill>
                <a:highlight>
                  <a:srgbClr val="FFFFFF"/>
                </a:highlight>
                <a:latin typeface="Times New Roman"/>
                <a:ea typeface="Times New Roman"/>
                <a:cs typeface="Times New Roman"/>
                <a:sym typeface="Times New Roman"/>
              </a:rPr>
              <a:t>), userInfo: </a:t>
            </a:r>
            <a:r>
              <a:rPr b="1" lang="en-US" sz="1000">
                <a:solidFill>
                  <a:srgbClr val="9B2393"/>
                </a:solidFill>
                <a:highlight>
                  <a:srgbClr val="FFFFFF"/>
                </a:highlight>
                <a:latin typeface="Times New Roman"/>
                <a:ea typeface="Times New Roman"/>
                <a:cs typeface="Times New Roman"/>
                <a:sym typeface="Times New Roman"/>
              </a:rPr>
              <a:t>nil</a:t>
            </a:r>
            <a:r>
              <a:rPr lang="en-US" sz="1000">
                <a:solidFill>
                  <a:srgbClr val="6C36A9"/>
                </a:solidFill>
                <a:highlight>
                  <a:srgbClr val="FFFFFF"/>
                </a:highlight>
                <a:latin typeface="Times New Roman"/>
                <a:ea typeface="Times New Roman"/>
                <a:cs typeface="Times New Roman"/>
                <a:sym typeface="Times New Roman"/>
              </a:rPr>
              <a:t>, repeats: </a:t>
            </a:r>
            <a:r>
              <a:rPr b="1" lang="en-US" sz="1000">
                <a:solidFill>
                  <a:srgbClr val="9B2393"/>
                </a:solidFill>
                <a:highlight>
                  <a:srgbClr val="FFFFFF"/>
                </a:highlight>
                <a:latin typeface="Times New Roman"/>
                <a:ea typeface="Times New Roman"/>
                <a:cs typeface="Times New Roman"/>
                <a:sym typeface="Times New Roman"/>
              </a:rPr>
              <a:t>true</a:t>
            </a:r>
            <a:r>
              <a:rPr lang="en-US" sz="1000">
                <a:solidFill>
                  <a:srgbClr val="6C36A9"/>
                </a:solidFill>
                <a:highlight>
                  <a:srgbClr val="FFFFFF"/>
                </a:highlight>
                <a:latin typeface="Times New Roman"/>
                <a:ea typeface="Times New Roman"/>
                <a:cs typeface="Times New Roman"/>
                <a:sym typeface="Times New Roman"/>
              </a:rPr>
              <a:t>)</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rgbClr val="0F68A0"/>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@objc</a:t>
            </a:r>
            <a:r>
              <a:rPr lang="en-US" sz="1000">
                <a:solidFill>
                  <a:srgbClr val="0F68A0"/>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func</a:t>
            </a:r>
            <a:r>
              <a:rPr lang="en-US" sz="1000">
                <a:solidFill>
                  <a:srgbClr val="0F68A0"/>
                </a:solidFill>
                <a:highlight>
                  <a:srgbClr val="FFFFFF"/>
                </a:highlight>
                <a:latin typeface="Times New Roman"/>
                <a:ea typeface="Times New Roman"/>
                <a:cs typeface="Times New Roman"/>
                <a:sym typeface="Times New Roman"/>
              </a:rPr>
              <a:t> stopTimer2() {</a:t>
            </a:r>
            <a:endParaRPr sz="1000">
              <a:solidFill>
                <a:srgbClr val="0F68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326D74"/>
                </a:solidFill>
                <a:highlight>
                  <a:srgbClr val="FFFFFF"/>
                </a:highlight>
                <a:latin typeface="Times New Roman"/>
                <a:ea typeface="Times New Roman"/>
                <a:cs typeface="Times New Roman"/>
                <a:sym typeface="Times New Roman"/>
              </a:rPr>
              <a:t>pv2</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progress</a:t>
            </a: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6C36A9"/>
                </a:solidFill>
                <a:highlight>
                  <a:srgbClr val="FFFFFF"/>
                </a:highlight>
                <a:latin typeface="Times New Roman"/>
                <a:ea typeface="Times New Roman"/>
                <a:cs typeface="Times New Roman"/>
                <a:sym typeface="Times New Roman"/>
              </a:rPr>
              <a:t>+=</a:t>
            </a: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1C00CF"/>
                </a:solidFill>
                <a:highlight>
                  <a:srgbClr val="FFFFFF"/>
                </a:highlight>
                <a:latin typeface="Times New Roman"/>
                <a:ea typeface="Times New Roman"/>
                <a:cs typeface="Times New Roman"/>
                <a:sym typeface="Times New Roman"/>
              </a:rPr>
              <a:t>0.1</a:t>
            </a:r>
            <a:endParaRPr sz="1000">
              <a:solidFill>
                <a:srgbClr val="1C00C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if</a:t>
            </a: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326D74"/>
                </a:solidFill>
                <a:highlight>
                  <a:srgbClr val="FFFFFF"/>
                </a:highlight>
                <a:latin typeface="Times New Roman"/>
                <a:ea typeface="Times New Roman"/>
                <a:cs typeface="Times New Roman"/>
                <a:sym typeface="Times New Roman"/>
              </a:rPr>
              <a:t>pv2</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progress</a:t>
            </a:r>
            <a:r>
              <a:rPr lang="en-US" sz="1000">
                <a:solidFill>
                  <a:schemeClr val="dk1"/>
                </a:solidFill>
                <a:highlight>
                  <a:srgbClr val="FFFFFF"/>
                </a:highlight>
                <a:latin typeface="Times New Roman"/>
                <a:ea typeface="Times New Roman"/>
                <a:cs typeface="Times New Roman"/>
                <a:sym typeface="Times New Roman"/>
              </a:rPr>
              <a:t> == </a:t>
            </a:r>
            <a:r>
              <a:rPr lang="en-US" sz="1000">
                <a:solidFill>
                  <a:srgbClr val="1C00CF"/>
                </a:solidFill>
                <a:highlight>
                  <a:srgbClr val="FFFFFF"/>
                </a:highlight>
                <a:latin typeface="Times New Roman"/>
                <a:ea typeface="Times New Roman"/>
                <a:cs typeface="Times New Roman"/>
                <a:sym typeface="Times New Roman"/>
              </a:rPr>
              <a:t>1.0</a:t>
            </a:r>
            <a:endParaRPr sz="1000">
              <a:solidFill>
                <a:srgbClr val="1C00C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rgbClr val="6C36A9"/>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self</a:t>
            </a:r>
            <a:r>
              <a:rPr lang="en-US" sz="1000">
                <a:solidFill>
                  <a:srgbClr val="6C36A9"/>
                </a:solidFill>
                <a:highlight>
                  <a:srgbClr val="FFFFFF"/>
                </a:highlight>
                <a:latin typeface="Times New Roman"/>
                <a:ea typeface="Times New Roman"/>
                <a:cs typeface="Times New Roman"/>
                <a:sym typeface="Times New Roman"/>
              </a:rPr>
              <a:t>.view.backgroundColor = .brown</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326D74"/>
                </a:solidFill>
                <a:highlight>
                  <a:srgbClr val="FFFFFF"/>
                </a:highlight>
                <a:latin typeface="Times New Roman"/>
                <a:ea typeface="Times New Roman"/>
                <a:cs typeface="Times New Roman"/>
                <a:sym typeface="Times New Roman"/>
              </a:rPr>
              <a:t>pv2</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isHidden</a:t>
            </a:r>
            <a:r>
              <a:rPr lang="en-US" sz="1000">
                <a:solidFill>
                  <a:schemeClr val="dk1"/>
                </a:solidFill>
                <a:highlight>
                  <a:srgbClr val="FFFFFF"/>
                </a:highlight>
                <a:latin typeface="Times New Roman"/>
                <a:ea typeface="Times New Roman"/>
                <a:cs typeface="Times New Roman"/>
                <a:sym typeface="Times New Roman"/>
              </a:rPr>
              <a:t> = </a:t>
            </a:r>
            <a:r>
              <a:rPr b="1" lang="en-US" sz="1000">
                <a:solidFill>
                  <a:srgbClr val="9B2393"/>
                </a:solidFill>
                <a:highlight>
                  <a:srgbClr val="FFFFFF"/>
                </a:highlight>
                <a:latin typeface="Times New Roman"/>
                <a:ea typeface="Times New Roman"/>
                <a:cs typeface="Times New Roman"/>
                <a:sym typeface="Times New Roman"/>
              </a:rPr>
              <a:t>true</a:t>
            </a:r>
            <a:endParaRPr b="1" sz="10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326D74"/>
                </a:solidFill>
                <a:highlight>
                  <a:srgbClr val="FFFFFF"/>
                </a:highlight>
                <a:latin typeface="Times New Roman"/>
                <a:ea typeface="Times New Roman"/>
                <a:cs typeface="Times New Roman"/>
                <a:sym typeface="Times New Roman"/>
              </a:rPr>
              <a:t>timer2</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invalidate</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solidFill>
                <a:srgbClr val="6C36A9"/>
              </a:solidFill>
              <a:highlight>
                <a:srgbClr val="FFFFFF"/>
              </a:highlight>
              <a:latin typeface="Arial"/>
              <a:ea typeface="Arial"/>
              <a:cs typeface="Arial"/>
              <a:sym typeface="Arial"/>
            </a:endParaRPr>
          </a:p>
        </p:txBody>
      </p:sp>
      <p:pic>
        <p:nvPicPr>
          <p:cNvPr id="318" name="Google Shape;318;p50"/>
          <p:cNvPicPr preferRelativeResize="0"/>
          <p:nvPr/>
        </p:nvPicPr>
        <p:blipFill>
          <a:blip r:embed="rId3">
            <a:alphaModFix/>
          </a:blip>
          <a:stretch>
            <a:fillRect/>
          </a:stretch>
        </p:blipFill>
        <p:spPr>
          <a:xfrm>
            <a:off x="7927075" y="3057525"/>
            <a:ext cx="4057650" cy="742950"/>
          </a:xfrm>
          <a:prstGeom prst="rect">
            <a:avLst/>
          </a:prstGeom>
          <a:noFill/>
          <a:ln>
            <a:noFill/>
          </a:ln>
        </p:spPr>
      </p:pic>
      <p:sp>
        <p:nvSpPr>
          <p:cNvPr id="319" name="Google Shape;319;p50"/>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1"/>
          <p:cNvSpPr txBox="1"/>
          <p:nvPr>
            <p:ph type="title"/>
          </p:nvPr>
        </p:nvSpPr>
        <p:spPr>
          <a:xfrm>
            <a:off x="4868550" y="466975"/>
            <a:ext cx="2454900" cy="4326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WebView</a:t>
            </a:r>
            <a:endParaRPr b="1" sz="3000">
              <a:latin typeface="Times New Roman"/>
              <a:ea typeface="Times New Roman"/>
              <a:cs typeface="Times New Roman"/>
              <a:sym typeface="Times New Roman"/>
            </a:endParaRPr>
          </a:p>
        </p:txBody>
      </p:sp>
      <p:sp>
        <p:nvSpPr>
          <p:cNvPr id="325" name="Google Shape;325;p51"/>
          <p:cNvSpPr txBox="1"/>
          <p:nvPr>
            <p:ph idx="1" type="body"/>
          </p:nvPr>
        </p:nvSpPr>
        <p:spPr>
          <a:xfrm>
            <a:off x="838200" y="1253400"/>
            <a:ext cx="10515600" cy="36864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rgbClr val="FFFFFF"/>
                </a:highlight>
                <a:latin typeface="Times New Roman"/>
                <a:ea typeface="Times New Roman"/>
                <a:cs typeface="Times New Roman"/>
                <a:sym typeface="Times New Roman"/>
              </a:rPr>
              <a:t>Class</a:t>
            </a:r>
            <a:endParaRPr b="1"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WKWebView</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An object that displays interactive web content, such as for an in-app browser.</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Overview</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You can use the WKWebView class to embed web content in your app. To do so, create a WKWebView object, set it as the view, and send it a request to load web content.</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In Info.plist, Setup the Permissions</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Add a row select App Transport Security Settings and set Allow Arbitrary Loads to YES.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pic>
        <p:nvPicPr>
          <p:cNvPr id="326" name="Google Shape;326;p51"/>
          <p:cNvPicPr preferRelativeResize="0"/>
          <p:nvPr/>
        </p:nvPicPr>
        <p:blipFill>
          <a:blip r:embed="rId3">
            <a:alphaModFix/>
          </a:blip>
          <a:stretch>
            <a:fillRect/>
          </a:stretch>
        </p:blipFill>
        <p:spPr>
          <a:xfrm>
            <a:off x="1385888" y="5397750"/>
            <a:ext cx="9420225" cy="1066800"/>
          </a:xfrm>
          <a:prstGeom prst="rect">
            <a:avLst/>
          </a:prstGeom>
          <a:noFill/>
          <a:ln>
            <a:noFill/>
          </a:ln>
        </p:spPr>
      </p:pic>
      <p:sp>
        <p:nvSpPr>
          <p:cNvPr id="327" name="Google Shape;327;p51"/>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idx="1" type="body"/>
          </p:nvPr>
        </p:nvSpPr>
        <p:spPr>
          <a:xfrm>
            <a:off x="838200" y="1083650"/>
            <a:ext cx="6019800" cy="53499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Swift Code to display WKWebView on UserInterface</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import</a:t>
            </a:r>
            <a:r>
              <a:rPr lang="en-US" sz="1000">
                <a:solidFill>
                  <a:schemeClr val="dk1"/>
                </a:solidFill>
                <a:highlight>
                  <a:srgbClr val="FFFFFF"/>
                </a:highlight>
                <a:latin typeface="Times New Roman"/>
                <a:ea typeface="Times New Roman"/>
                <a:cs typeface="Times New Roman"/>
                <a:sym typeface="Times New Roman"/>
              </a:rPr>
              <a:t> UIKit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import</a:t>
            </a:r>
            <a:r>
              <a:rPr lang="en-US" sz="1000">
                <a:solidFill>
                  <a:schemeClr val="dk1"/>
                </a:solidFill>
                <a:highlight>
                  <a:srgbClr val="FFFFFF"/>
                </a:highlight>
                <a:latin typeface="Times New Roman"/>
                <a:ea typeface="Times New Roman"/>
                <a:cs typeface="Times New Roman"/>
                <a:sym typeface="Times New Roman"/>
              </a:rPr>
              <a:t> WebKit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class</a:t>
            </a:r>
            <a:r>
              <a:rPr lang="en-US" sz="1000">
                <a:solidFill>
                  <a:srgbClr val="3900A0"/>
                </a:solidFill>
                <a:highlight>
                  <a:srgbClr val="FFFFFF"/>
                </a:highlight>
                <a:latin typeface="Times New Roman"/>
                <a:ea typeface="Times New Roman"/>
                <a:cs typeface="Times New Roman"/>
                <a:sym typeface="Times New Roman"/>
              </a:rPr>
              <a:t> </a:t>
            </a:r>
            <a:r>
              <a:rPr lang="en-US" sz="1000">
                <a:solidFill>
                  <a:srgbClr val="0B4F79"/>
                </a:solidFill>
                <a:highlight>
                  <a:srgbClr val="FFFFFF"/>
                </a:highlight>
                <a:latin typeface="Times New Roman"/>
                <a:ea typeface="Times New Roman"/>
                <a:cs typeface="Times New Roman"/>
                <a:sym typeface="Times New Roman"/>
              </a:rPr>
              <a:t>ViewController</a:t>
            </a:r>
            <a:r>
              <a:rPr lang="en-US" sz="1000">
                <a:solidFill>
                  <a:srgbClr val="3900A0"/>
                </a:solidFill>
                <a:highlight>
                  <a:srgbClr val="FFFFFF"/>
                </a:highlight>
                <a:latin typeface="Times New Roman"/>
                <a:ea typeface="Times New Roman"/>
                <a:cs typeface="Times New Roman"/>
                <a:sym typeface="Times New Roman"/>
              </a:rPr>
              <a:t>: UIViewController {</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900A0"/>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var</a:t>
            </a:r>
            <a:r>
              <a:rPr lang="en-US" sz="1000">
                <a:solidFill>
                  <a:srgbClr val="3900A0"/>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webView2</a:t>
            </a:r>
            <a:r>
              <a:rPr lang="en-US" sz="1000">
                <a:solidFill>
                  <a:srgbClr val="3900A0"/>
                </a:solidFill>
                <a:highlight>
                  <a:srgbClr val="FFFFFF"/>
                </a:highlight>
                <a:latin typeface="Times New Roman"/>
                <a:ea typeface="Times New Roman"/>
                <a:cs typeface="Times New Roman"/>
                <a:sym typeface="Times New Roman"/>
              </a:rPr>
              <a:t>: WKWebView!</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var</a:t>
            </a: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url2</a:t>
            </a: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3900A0"/>
                </a:solidFill>
                <a:highlight>
                  <a:srgbClr val="FFFFFF"/>
                </a:highlight>
                <a:latin typeface="Times New Roman"/>
                <a:ea typeface="Times New Roman"/>
                <a:cs typeface="Times New Roman"/>
                <a:sym typeface="Times New Roman"/>
              </a:rPr>
              <a:t>URL</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900A0"/>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var</a:t>
            </a:r>
            <a:r>
              <a:rPr lang="en-US" sz="1000">
                <a:solidFill>
                  <a:srgbClr val="3900A0"/>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request2</a:t>
            </a:r>
            <a:r>
              <a:rPr lang="en-US" sz="1000">
                <a:solidFill>
                  <a:srgbClr val="3900A0"/>
                </a:solidFill>
                <a:highlight>
                  <a:srgbClr val="FFFFFF"/>
                </a:highlight>
                <a:latin typeface="Times New Roman"/>
                <a:ea typeface="Times New Roman"/>
                <a:cs typeface="Times New Roman"/>
                <a:sym typeface="Times New Roman"/>
              </a:rPr>
              <a:t>: URLRequest!</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9B2393"/>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override</a:t>
            </a:r>
            <a:r>
              <a:rPr lang="en-US" sz="1000">
                <a:solidFill>
                  <a:srgbClr val="9B2393"/>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func</a:t>
            </a:r>
            <a:r>
              <a:rPr lang="en-US" sz="1000">
                <a:solidFill>
                  <a:srgbClr val="9B2393"/>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viewDidLoad</a:t>
            </a:r>
            <a:r>
              <a:rPr lang="en-US" sz="1000">
                <a:solidFill>
                  <a:srgbClr val="9B2393"/>
                </a:solidFill>
                <a:highlight>
                  <a:srgbClr val="FFFFFF"/>
                </a:highlight>
                <a:latin typeface="Times New Roman"/>
                <a:ea typeface="Times New Roman"/>
                <a:cs typeface="Times New Roman"/>
                <a:sym typeface="Times New Roman"/>
              </a:rPr>
              <a:t>() {</a:t>
            </a:r>
            <a:endParaRPr sz="10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super</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viewDidLoad</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5D6C79"/>
                </a:solidFill>
                <a:highlight>
                  <a:srgbClr val="FFFFFF"/>
                </a:highlight>
                <a:latin typeface="Times New Roman"/>
                <a:ea typeface="Times New Roman"/>
                <a:cs typeface="Times New Roman"/>
                <a:sym typeface="Times New Roman"/>
              </a:rPr>
              <a:t>        // Do any additional setup after loading the view.</a:t>
            </a:r>
            <a:endParaRPr sz="1000">
              <a:solidFill>
                <a:srgbClr val="5D6C7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5D6C79"/>
                </a:solidFill>
                <a:highlight>
                  <a:srgbClr val="FFFFFF"/>
                </a:highlight>
                <a:latin typeface="Times New Roman"/>
                <a:ea typeface="Times New Roman"/>
                <a:cs typeface="Times New Roman"/>
                <a:sym typeface="Times New Roman"/>
              </a:rPr>
              <a:t>        //WebView COde</a:t>
            </a:r>
            <a:endParaRPr sz="1000">
              <a:solidFill>
                <a:srgbClr val="5D6C7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326D74"/>
                </a:solidFill>
                <a:highlight>
                  <a:srgbClr val="FFFFFF"/>
                </a:highlight>
                <a:latin typeface="Times New Roman"/>
                <a:ea typeface="Times New Roman"/>
                <a:cs typeface="Times New Roman"/>
                <a:sym typeface="Times New Roman"/>
              </a:rPr>
              <a:t>webView2</a:t>
            </a:r>
            <a:r>
              <a:rPr lang="en-US" sz="1000">
                <a:solidFill>
                  <a:schemeClr val="dk1"/>
                </a:solidFill>
                <a:highlight>
                  <a:srgbClr val="FFFFFF"/>
                </a:highlight>
                <a:latin typeface="Times New Roman"/>
                <a:ea typeface="Times New Roman"/>
                <a:cs typeface="Times New Roman"/>
                <a:sym typeface="Times New Roman"/>
              </a:rPr>
              <a:t> = </a:t>
            </a:r>
            <a:r>
              <a:rPr lang="en-US" sz="1000">
                <a:solidFill>
                  <a:srgbClr val="3900A0"/>
                </a:solidFill>
                <a:highlight>
                  <a:srgbClr val="FFFFFF"/>
                </a:highlight>
                <a:latin typeface="Times New Roman"/>
                <a:ea typeface="Times New Roman"/>
                <a:cs typeface="Times New Roman"/>
                <a:sym typeface="Times New Roman"/>
              </a:rPr>
              <a:t>WKWebView</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326D74"/>
                </a:solidFill>
                <a:highlight>
                  <a:srgbClr val="FFFFFF"/>
                </a:highlight>
                <a:latin typeface="Times New Roman"/>
                <a:ea typeface="Times New Roman"/>
                <a:cs typeface="Times New Roman"/>
                <a:sym typeface="Times New Roman"/>
              </a:rPr>
              <a:t>webView2</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frame</a:t>
            </a:r>
            <a:r>
              <a:rPr lang="en-US" sz="1000">
                <a:solidFill>
                  <a:schemeClr val="dk1"/>
                </a:solidFill>
                <a:highlight>
                  <a:srgbClr val="FFFFFF"/>
                </a:highlight>
                <a:latin typeface="Times New Roman"/>
                <a:ea typeface="Times New Roman"/>
                <a:cs typeface="Times New Roman"/>
                <a:sym typeface="Times New Roman"/>
              </a:rPr>
              <a:t> = </a:t>
            </a:r>
            <a:r>
              <a:rPr lang="en-US" sz="1000">
                <a:solidFill>
                  <a:srgbClr val="3900A0"/>
                </a:solidFill>
                <a:highlight>
                  <a:srgbClr val="FFFFFF"/>
                </a:highlight>
                <a:latin typeface="Times New Roman"/>
                <a:ea typeface="Times New Roman"/>
                <a:cs typeface="Times New Roman"/>
                <a:sym typeface="Times New Roman"/>
              </a:rPr>
              <a:t>CGRect</a:t>
            </a:r>
            <a:r>
              <a:rPr lang="en-US" sz="1000">
                <a:solidFill>
                  <a:schemeClr val="dk1"/>
                </a:solidFill>
                <a:highlight>
                  <a:srgbClr val="FFFFFF"/>
                </a:highlight>
                <a:latin typeface="Times New Roman"/>
                <a:ea typeface="Times New Roman"/>
                <a:cs typeface="Times New Roman"/>
                <a:sym typeface="Times New Roman"/>
              </a:rPr>
              <a:t>(x: </a:t>
            </a:r>
            <a:r>
              <a:rPr lang="en-US" sz="1000">
                <a:solidFill>
                  <a:srgbClr val="1C00CF"/>
                </a:solidFill>
                <a:highlight>
                  <a:srgbClr val="FFFFFF"/>
                </a:highlight>
                <a:latin typeface="Times New Roman"/>
                <a:ea typeface="Times New Roman"/>
                <a:cs typeface="Times New Roman"/>
                <a:sym typeface="Times New Roman"/>
              </a:rPr>
              <a:t>10</a:t>
            </a:r>
            <a:r>
              <a:rPr lang="en-US" sz="1000">
                <a:solidFill>
                  <a:schemeClr val="dk1"/>
                </a:solidFill>
                <a:highlight>
                  <a:srgbClr val="FFFFFF"/>
                </a:highlight>
                <a:latin typeface="Times New Roman"/>
                <a:ea typeface="Times New Roman"/>
                <a:cs typeface="Times New Roman"/>
                <a:sym typeface="Times New Roman"/>
              </a:rPr>
              <a:t>, y: </a:t>
            </a:r>
            <a:r>
              <a:rPr lang="en-US" sz="1000">
                <a:solidFill>
                  <a:srgbClr val="1C00CF"/>
                </a:solidFill>
                <a:highlight>
                  <a:srgbClr val="FFFFFF"/>
                </a:highlight>
                <a:latin typeface="Times New Roman"/>
                <a:ea typeface="Times New Roman"/>
                <a:cs typeface="Times New Roman"/>
                <a:sym typeface="Times New Roman"/>
              </a:rPr>
              <a:t>350</a:t>
            </a:r>
            <a:r>
              <a:rPr lang="en-US" sz="1000">
                <a:solidFill>
                  <a:schemeClr val="dk1"/>
                </a:solidFill>
                <a:highlight>
                  <a:srgbClr val="FFFFFF"/>
                </a:highlight>
                <a:latin typeface="Times New Roman"/>
                <a:ea typeface="Times New Roman"/>
                <a:cs typeface="Times New Roman"/>
                <a:sym typeface="Times New Roman"/>
              </a:rPr>
              <a:t>, width: </a:t>
            </a:r>
            <a:r>
              <a:rPr lang="en-US" sz="1000">
                <a:solidFill>
                  <a:srgbClr val="1C00CF"/>
                </a:solidFill>
                <a:highlight>
                  <a:srgbClr val="FFFFFF"/>
                </a:highlight>
                <a:latin typeface="Times New Roman"/>
                <a:ea typeface="Times New Roman"/>
                <a:cs typeface="Times New Roman"/>
                <a:sym typeface="Times New Roman"/>
              </a:rPr>
              <a:t>300</a:t>
            </a:r>
            <a:r>
              <a:rPr lang="en-US" sz="1000">
                <a:solidFill>
                  <a:schemeClr val="dk1"/>
                </a:solidFill>
                <a:highlight>
                  <a:srgbClr val="FFFFFF"/>
                </a:highlight>
                <a:latin typeface="Times New Roman"/>
                <a:ea typeface="Times New Roman"/>
                <a:cs typeface="Times New Roman"/>
                <a:sym typeface="Times New Roman"/>
              </a:rPr>
              <a:t>, height: </a:t>
            </a:r>
            <a:r>
              <a:rPr lang="en-US" sz="1000">
                <a:solidFill>
                  <a:srgbClr val="1C00CF"/>
                </a:solidFill>
                <a:highlight>
                  <a:srgbClr val="FFFFFF"/>
                </a:highlight>
                <a:latin typeface="Times New Roman"/>
                <a:ea typeface="Times New Roman"/>
                <a:cs typeface="Times New Roman"/>
                <a:sym typeface="Times New Roman"/>
              </a:rPr>
              <a:t>200</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6C36A9"/>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self</a:t>
            </a:r>
            <a:r>
              <a:rPr lang="en-US" sz="1000">
                <a:solidFill>
                  <a:srgbClr val="6C36A9"/>
                </a:solidFill>
                <a:highlight>
                  <a:srgbClr val="FFFFFF"/>
                </a:highlight>
                <a:latin typeface="Times New Roman"/>
                <a:ea typeface="Times New Roman"/>
                <a:cs typeface="Times New Roman"/>
                <a:sym typeface="Times New Roman"/>
              </a:rPr>
              <a:t>.view.addSubview(</a:t>
            </a:r>
            <a:r>
              <a:rPr lang="en-US" sz="1000">
                <a:solidFill>
                  <a:srgbClr val="326D74"/>
                </a:solidFill>
                <a:highlight>
                  <a:srgbClr val="FFFFFF"/>
                </a:highlight>
                <a:latin typeface="Times New Roman"/>
                <a:ea typeface="Times New Roman"/>
                <a:cs typeface="Times New Roman"/>
                <a:sym typeface="Times New Roman"/>
              </a:rPr>
              <a:t>webView2</a:t>
            </a:r>
            <a:r>
              <a:rPr lang="en-US" sz="1000">
                <a:solidFill>
                  <a:srgbClr val="6C36A9"/>
                </a:solidFill>
                <a:highlight>
                  <a:srgbClr val="FFFFFF"/>
                </a:highlight>
                <a:latin typeface="Times New Roman"/>
                <a:ea typeface="Times New Roman"/>
                <a:cs typeface="Times New Roman"/>
                <a:sym typeface="Times New Roman"/>
              </a:rPr>
              <a:t>)</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C41A16"/>
                </a:solidFill>
                <a:highlight>
                  <a:srgbClr val="FFFFFF"/>
                </a:highlight>
                <a:latin typeface="Times New Roman"/>
                <a:ea typeface="Times New Roman"/>
                <a:cs typeface="Times New Roman"/>
                <a:sym typeface="Times New Roman"/>
              </a:rPr>
              <a:t>        </a:t>
            </a:r>
            <a:r>
              <a:rPr lang="en-US" sz="1000">
                <a:solidFill>
                  <a:srgbClr val="326D74"/>
                </a:solidFill>
                <a:highlight>
                  <a:srgbClr val="FFFFFF"/>
                </a:highlight>
                <a:latin typeface="Times New Roman"/>
                <a:ea typeface="Times New Roman"/>
                <a:cs typeface="Times New Roman"/>
                <a:sym typeface="Times New Roman"/>
              </a:rPr>
              <a:t>url2</a:t>
            </a:r>
            <a:r>
              <a:rPr lang="en-US" sz="1000">
                <a:solidFill>
                  <a:srgbClr val="C41A16"/>
                </a:solidFill>
                <a:highlight>
                  <a:srgbClr val="FFFFFF"/>
                </a:highlight>
                <a:latin typeface="Times New Roman"/>
                <a:ea typeface="Times New Roman"/>
                <a:cs typeface="Times New Roman"/>
                <a:sym typeface="Times New Roman"/>
              </a:rPr>
              <a:t> = </a:t>
            </a:r>
            <a:r>
              <a:rPr lang="en-US" sz="1000">
                <a:solidFill>
                  <a:srgbClr val="3900A0"/>
                </a:solidFill>
                <a:highlight>
                  <a:srgbClr val="FFFFFF"/>
                </a:highlight>
                <a:latin typeface="Times New Roman"/>
                <a:ea typeface="Times New Roman"/>
                <a:cs typeface="Times New Roman"/>
                <a:sym typeface="Times New Roman"/>
              </a:rPr>
              <a:t>URL</a:t>
            </a:r>
            <a:r>
              <a:rPr lang="en-US" sz="1000">
                <a:solidFill>
                  <a:srgbClr val="C41A16"/>
                </a:solidFill>
                <a:highlight>
                  <a:srgbClr val="FFFFFF"/>
                </a:highlight>
                <a:latin typeface="Times New Roman"/>
                <a:ea typeface="Times New Roman"/>
                <a:cs typeface="Times New Roman"/>
                <a:sym typeface="Times New Roman"/>
              </a:rPr>
              <a:t>(string: "https://www.apple.com")</a:t>
            </a:r>
            <a:endParaRPr sz="1000">
              <a:solidFill>
                <a:srgbClr val="C41A1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326D74"/>
                </a:solidFill>
                <a:highlight>
                  <a:srgbClr val="FFFFFF"/>
                </a:highlight>
                <a:latin typeface="Times New Roman"/>
                <a:ea typeface="Times New Roman"/>
                <a:cs typeface="Times New Roman"/>
                <a:sym typeface="Times New Roman"/>
              </a:rPr>
              <a:t>request2</a:t>
            </a:r>
            <a:r>
              <a:rPr lang="en-US" sz="1000">
                <a:solidFill>
                  <a:schemeClr val="dk1"/>
                </a:solidFill>
                <a:highlight>
                  <a:srgbClr val="FFFFFF"/>
                </a:highlight>
                <a:latin typeface="Times New Roman"/>
                <a:ea typeface="Times New Roman"/>
                <a:cs typeface="Times New Roman"/>
                <a:sym typeface="Times New Roman"/>
              </a:rPr>
              <a:t> = </a:t>
            </a:r>
            <a:r>
              <a:rPr lang="en-US" sz="1000">
                <a:solidFill>
                  <a:srgbClr val="3900A0"/>
                </a:solidFill>
                <a:highlight>
                  <a:srgbClr val="FFFFFF"/>
                </a:highlight>
                <a:latin typeface="Times New Roman"/>
                <a:ea typeface="Times New Roman"/>
                <a:cs typeface="Times New Roman"/>
                <a:sym typeface="Times New Roman"/>
              </a:rPr>
              <a:t>URLRequest</a:t>
            </a:r>
            <a:r>
              <a:rPr lang="en-US" sz="1000">
                <a:solidFill>
                  <a:schemeClr val="dk1"/>
                </a:solidFill>
                <a:highlight>
                  <a:srgbClr val="FFFFFF"/>
                </a:highlight>
                <a:latin typeface="Times New Roman"/>
                <a:ea typeface="Times New Roman"/>
                <a:cs typeface="Times New Roman"/>
                <a:sym typeface="Times New Roman"/>
              </a:rPr>
              <a:t>(url: </a:t>
            </a:r>
            <a:r>
              <a:rPr lang="en-US" sz="1000">
                <a:solidFill>
                  <a:srgbClr val="326D74"/>
                </a:solidFill>
                <a:highlight>
                  <a:srgbClr val="FFFFFF"/>
                </a:highlight>
                <a:latin typeface="Times New Roman"/>
                <a:ea typeface="Times New Roman"/>
                <a:cs typeface="Times New Roman"/>
                <a:sym typeface="Times New Roman"/>
              </a:rPr>
              <a:t>url1</a:t>
            </a: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as</a:t>
            </a: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3900A0"/>
                </a:solidFill>
                <a:highlight>
                  <a:srgbClr val="FFFFFF"/>
                </a:highlight>
                <a:latin typeface="Times New Roman"/>
                <a:ea typeface="Times New Roman"/>
                <a:cs typeface="Times New Roman"/>
                <a:sym typeface="Times New Roman"/>
              </a:rPr>
              <a:t>URL</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326D74"/>
                </a:solidFill>
                <a:highlight>
                  <a:srgbClr val="FFFFFF"/>
                </a:highlight>
                <a:latin typeface="Times New Roman"/>
                <a:ea typeface="Times New Roman"/>
                <a:cs typeface="Times New Roman"/>
                <a:sym typeface="Times New Roman"/>
              </a:rPr>
              <a:t>webView2</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load</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326D74"/>
                </a:solidFill>
                <a:highlight>
                  <a:srgbClr val="FFFFFF"/>
                </a:highlight>
                <a:latin typeface="Times New Roman"/>
                <a:ea typeface="Times New Roman"/>
                <a:cs typeface="Times New Roman"/>
                <a:sym typeface="Times New Roman"/>
              </a:rPr>
              <a:t>request1</a:t>
            </a: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as</a:t>
            </a: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3900A0"/>
                </a:solidFill>
                <a:highlight>
                  <a:srgbClr val="FFFFFF"/>
                </a:highlight>
                <a:latin typeface="Times New Roman"/>
                <a:ea typeface="Times New Roman"/>
                <a:cs typeface="Times New Roman"/>
                <a:sym typeface="Times New Roman"/>
              </a:rPr>
              <a:t>URLRequest</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pic>
        <p:nvPicPr>
          <p:cNvPr id="333" name="Google Shape;333;p52"/>
          <p:cNvPicPr preferRelativeResize="0"/>
          <p:nvPr/>
        </p:nvPicPr>
        <p:blipFill>
          <a:blip r:embed="rId3">
            <a:alphaModFix/>
          </a:blip>
          <a:stretch>
            <a:fillRect/>
          </a:stretch>
        </p:blipFill>
        <p:spPr>
          <a:xfrm>
            <a:off x="8979898" y="1340637"/>
            <a:ext cx="2567800" cy="5209375"/>
          </a:xfrm>
          <a:prstGeom prst="rect">
            <a:avLst/>
          </a:prstGeom>
          <a:noFill/>
          <a:ln>
            <a:noFill/>
          </a:ln>
        </p:spPr>
      </p:pic>
      <p:sp>
        <p:nvSpPr>
          <p:cNvPr id="334" name="Google Shape;334;p52"/>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3"/>
          <p:cNvSpPr txBox="1"/>
          <p:nvPr>
            <p:ph type="title"/>
          </p:nvPr>
        </p:nvSpPr>
        <p:spPr>
          <a:xfrm>
            <a:off x="4593750" y="382100"/>
            <a:ext cx="3004500" cy="5175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AlertController</a:t>
            </a:r>
            <a:endParaRPr b="1" sz="3000">
              <a:latin typeface="Times New Roman"/>
              <a:ea typeface="Times New Roman"/>
              <a:cs typeface="Times New Roman"/>
              <a:sym typeface="Times New Roman"/>
            </a:endParaRPr>
          </a:p>
        </p:txBody>
      </p:sp>
      <p:sp>
        <p:nvSpPr>
          <p:cNvPr id="340" name="Google Shape;340;p53"/>
          <p:cNvSpPr txBox="1"/>
          <p:nvPr>
            <p:ph idx="1" type="body"/>
          </p:nvPr>
        </p:nvSpPr>
        <p:spPr>
          <a:xfrm>
            <a:off x="838200" y="1273150"/>
            <a:ext cx="10515600" cy="52284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rgbClr val="FFFFFF"/>
                </a:highlight>
                <a:latin typeface="Times New Roman"/>
                <a:ea typeface="Times New Roman"/>
                <a:cs typeface="Times New Roman"/>
                <a:sym typeface="Times New Roman"/>
              </a:rPr>
              <a:t>Class</a:t>
            </a:r>
            <a:endParaRPr b="1"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UIAlertController</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An object that displays interactive web content, such as for an in-app browser.</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Overview</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Use this class to configure alerts and action sheets with the message that you want to display and the actions from which to choose. After configuring the alert controller with the actions and style you want, present it using the </a:t>
            </a:r>
            <a:r>
              <a:rPr lang="en-US" sz="1800">
                <a:solidFill>
                  <a:srgbClr val="094FD1"/>
                </a:solidFill>
                <a:latin typeface="Times New Roman"/>
                <a:ea typeface="Times New Roman"/>
                <a:cs typeface="Times New Roman"/>
                <a:sym typeface="Times New Roman"/>
              </a:rPr>
              <a:t>present(_:animated:completion:)</a:t>
            </a:r>
            <a:r>
              <a:rPr lang="en-US" sz="1800">
                <a:solidFill>
                  <a:schemeClr val="dk1"/>
                </a:solidFill>
                <a:latin typeface="Times New Roman"/>
                <a:ea typeface="Times New Roman"/>
                <a:cs typeface="Times New Roman"/>
                <a:sym typeface="Times New Roman"/>
              </a:rPr>
              <a:t> method. UIKit displays alerts and action sheets modally over your app's content.</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In addition to displaying a message to a user, you can associate actions with your alert controller to give the user a way to respond. For each action you add using the </a:t>
            </a:r>
            <a:r>
              <a:rPr lang="en-US" sz="1800">
                <a:solidFill>
                  <a:srgbClr val="094FD1"/>
                </a:solidFill>
                <a:latin typeface="Times New Roman"/>
                <a:ea typeface="Times New Roman"/>
                <a:cs typeface="Times New Roman"/>
                <a:sym typeface="Times New Roman"/>
              </a:rPr>
              <a:t>addAction(_:)</a:t>
            </a:r>
            <a:r>
              <a:rPr lang="en-US" sz="1800">
                <a:solidFill>
                  <a:schemeClr val="dk1"/>
                </a:solidFill>
                <a:latin typeface="Times New Roman"/>
                <a:ea typeface="Times New Roman"/>
                <a:cs typeface="Times New Roman"/>
                <a:sym typeface="Times New Roman"/>
              </a:rPr>
              <a:t> method, the alert controller configures a button with the action details. When the user taps that action, the alert controller executes the block you provided when creating the action object.</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341" name="Google Shape;341;p53"/>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4"/>
          <p:cNvSpPr txBox="1"/>
          <p:nvPr>
            <p:ph idx="1" type="body"/>
          </p:nvPr>
        </p:nvSpPr>
        <p:spPr>
          <a:xfrm>
            <a:off x="838200" y="1066675"/>
            <a:ext cx="10515600" cy="28545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AlertView</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UIAlertController is one of the most basic component of the app development, because using the UIAlertController to get the feedback, confirmation, choose between the options from the user, also we do alerts.</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highlight>
                  <a:srgbClr val="FFFFFF"/>
                </a:highlight>
                <a:latin typeface="Times New Roman"/>
                <a:ea typeface="Times New Roman"/>
                <a:cs typeface="Times New Roman"/>
                <a:sym typeface="Times New Roman"/>
              </a:rPr>
              <a:t>Components</a:t>
            </a:r>
            <a:endParaRPr b="1" sz="20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1.</a:t>
            </a:r>
            <a:r>
              <a:rPr b="1" lang="en-US" sz="1500">
                <a:solidFill>
                  <a:schemeClr val="dk1"/>
                </a:solidFill>
                <a:highlight>
                  <a:srgbClr val="FFFFFF"/>
                </a:highlight>
                <a:latin typeface="Times New Roman"/>
                <a:ea typeface="Times New Roman"/>
                <a:cs typeface="Times New Roman"/>
                <a:sym typeface="Times New Roman"/>
              </a:rPr>
              <a:t>Title :</a:t>
            </a:r>
            <a:r>
              <a:rPr lang="en-US" sz="1500">
                <a:solidFill>
                  <a:schemeClr val="dk1"/>
                </a:solidFill>
                <a:highlight>
                  <a:srgbClr val="FFFFFF"/>
                </a:highlight>
                <a:latin typeface="Times New Roman"/>
                <a:ea typeface="Times New Roman"/>
                <a:cs typeface="Times New Roman"/>
                <a:sym typeface="Times New Roman"/>
              </a:rPr>
              <a:t> The title of the alert.</a:t>
            </a:r>
            <a:endParaRPr sz="15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2. </a:t>
            </a:r>
            <a:r>
              <a:rPr b="1" lang="en-US" sz="1500">
                <a:solidFill>
                  <a:schemeClr val="dk1"/>
                </a:solidFill>
                <a:highlight>
                  <a:srgbClr val="FFFFFF"/>
                </a:highlight>
                <a:latin typeface="Times New Roman"/>
                <a:ea typeface="Times New Roman"/>
                <a:cs typeface="Times New Roman"/>
                <a:sym typeface="Times New Roman"/>
              </a:rPr>
              <a:t>Alert Message :</a:t>
            </a:r>
            <a:r>
              <a:rPr lang="en-US" sz="1500">
                <a:solidFill>
                  <a:schemeClr val="dk1"/>
                </a:solidFill>
                <a:highlight>
                  <a:srgbClr val="FFFFFF"/>
                </a:highlight>
                <a:latin typeface="Times New Roman"/>
                <a:ea typeface="Times New Roman"/>
                <a:cs typeface="Times New Roman"/>
                <a:sym typeface="Times New Roman"/>
              </a:rPr>
              <a:t> Descriptive text that provides more details about the reason for the alert.</a:t>
            </a:r>
            <a:endParaRPr sz="15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3. </a:t>
            </a:r>
            <a:r>
              <a:rPr b="1" lang="en-US" sz="1500">
                <a:solidFill>
                  <a:schemeClr val="dk1"/>
                </a:solidFill>
                <a:highlight>
                  <a:srgbClr val="FFFFFF"/>
                </a:highlight>
                <a:latin typeface="Times New Roman"/>
                <a:ea typeface="Times New Roman"/>
                <a:cs typeface="Times New Roman"/>
                <a:sym typeface="Times New Roman"/>
              </a:rPr>
              <a:t>Alert Style :</a:t>
            </a:r>
            <a:r>
              <a:rPr lang="en-US" sz="1500">
                <a:solidFill>
                  <a:schemeClr val="dk1"/>
                </a:solidFill>
                <a:highlight>
                  <a:srgbClr val="FFFFFF"/>
                </a:highlight>
                <a:latin typeface="Times New Roman"/>
                <a:ea typeface="Times New Roman"/>
                <a:cs typeface="Times New Roman"/>
                <a:sym typeface="Times New Roman"/>
              </a:rPr>
              <a:t> Indicating the type of alert to display.</a:t>
            </a:r>
            <a:endParaRPr sz="15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4.</a:t>
            </a:r>
            <a:r>
              <a:rPr b="1" lang="en-US" sz="1500">
                <a:solidFill>
                  <a:schemeClr val="dk1"/>
                </a:solidFill>
                <a:highlight>
                  <a:srgbClr val="FFFFFF"/>
                </a:highlight>
                <a:latin typeface="Times New Roman"/>
                <a:ea typeface="Times New Roman"/>
                <a:cs typeface="Times New Roman"/>
                <a:sym typeface="Times New Roman"/>
              </a:rPr>
              <a:t> Alert Actions : </a:t>
            </a:r>
            <a:r>
              <a:rPr lang="en-US" sz="1500">
                <a:solidFill>
                  <a:schemeClr val="dk1"/>
                </a:solidFill>
                <a:highlight>
                  <a:srgbClr val="FFFFFF"/>
                </a:highlight>
                <a:latin typeface="Times New Roman"/>
                <a:ea typeface="Times New Roman"/>
                <a:cs typeface="Times New Roman"/>
                <a:sym typeface="Times New Roman"/>
              </a:rPr>
              <a:t>The actions that the user can take in response to the alert or action sheet.</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pic>
        <p:nvPicPr>
          <p:cNvPr id="347" name="Google Shape;347;p54"/>
          <p:cNvPicPr preferRelativeResize="0"/>
          <p:nvPr/>
        </p:nvPicPr>
        <p:blipFill>
          <a:blip r:embed="rId3">
            <a:alphaModFix/>
          </a:blip>
          <a:stretch>
            <a:fillRect/>
          </a:stretch>
        </p:blipFill>
        <p:spPr>
          <a:xfrm>
            <a:off x="4113500" y="4074050"/>
            <a:ext cx="3964999" cy="2563650"/>
          </a:xfrm>
          <a:prstGeom prst="rect">
            <a:avLst/>
          </a:prstGeom>
          <a:noFill/>
          <a:ln>
            <a:noFill/>
          </a:ln>
        </p:spPr>
      </p:pic>
      <p:sp>
        <p:nvSpPr>
          <p:cNvPr id="348" name="Google Shape;348;p54"/>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5"/>
          <p:cNvSpPr txBox="1"/>
          <p:nvPr>
            <p:ph idx="1" type="body"/>
          </p:nvPr>
        </p:nvSpPr>
        <p:spPr>
          <a:xfrm>
            <a:off x="838200" y="1078725"/>
            <a:ext cx="10515600" cy="32331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rgbClr val="FFFFFF"/>
                </a:highlight>
                <a:latin typeface="Times New Roman"/>
                <a:ea typeface="Times New Roman"/>
                <a:cs typeface="Times New Roman"/>
                <a:sym typeface="Times New Roman"/>
              </a:rPr>
              <a:t>Simple Alert Syntax</a:t>
            </a:r>
            <a:endParaRPr b="1"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Times New Roman"/>
                <a:ea typeface="Times New Roman"/>
                <a:cs typeface="Times New Roman"/>
                <a:sym typeface="Times New Roman"/>
              </a:rPr>
              <a:t> </a:t>
            </a:r>
            <a:r>
              <a:rPr b="1" lang="en-US" sz="1200">
                <a:solidFill>
                  <a:srgbClr val="9B2393"/>
                </a:solidFill>
                <a:highlight>
                  <a:srgbClr val="FEFFFF"/>
                </a:highlight>
                <a:latin typeface="Times New Roman"/>
                <a:ea typeface="Times New Roman"/>
                <a:cs typeface="Times New Roman"/>
                <a:sym typeface="Times New Roman"/>
              </a:rPr>
              <a:t>let</a:t>
            </a:r>
            <a:r>
              <a:rPr lang="en-US" sz="1200">
                <a:solidFill>
                  <a:schemeClr val="dk1"/>
                </a:solidFill>
                <a:highlight>
                  <a:srgbClr val="FEFFFF"/>
                </a:highlight>
                <a:latin typeface="Times New Roman"/>
                <a:ea typeface="Times New Roman"/>
                <a:cs typeface="Times New Roman"/>
                <a:sym typeface="Times New Roman"/>
              </a:rPr>
              <a:t> alert = </a:t>
            </a:r>
            <a:r>
              <a:rPr lang="en-US" sz="1200">
                <a:solidFill>
                  <a:srgbClr val="5C2699"/>
                </a:solidFill>
                <a:highlight>
                  <a:srgbClr val="FEFFFF"/>
                </a:highlight>
                <a:latin typeface="Times New Roman"/>
                <a:ea typeface="Times New Roman"/>
                <a:cs typeface="Times New Roman"/>
                <a:sym typeface="Times New Roman"/>
              </a:rPr>
              <a:t>UIAlertController</a:t>
            </a:r>
            <a:r>
              <a:rPr lang="en-US" sz="1200">
                <a:solidFill>
                  <a:schemeClr val="dk1"/>
                </a:solidFill>
                <a:highlight>
                  <a:srgbClr val="FEFFFF"/>
                </a:highlight>
                <a:latin typeface="Times New Roman"/>
                <a:ea typeface="Times New Roman"/>
                <a:cs typeface="Times New Roman"/>
                <a:sym typeface="Times New Roman"/>
              </a:rPr>
              <a:t>(title: </a:t>
            </a:r>
            <a:r>
              <a:rPr lang="en-US" sz="1200">
                <a:solidFill>
                  <a:srgbClr val="C41A16"/>
                </a:solidFill>
                <a:highlight>
                  <a:srgbClr val="FEFFFF"/>
                </a:highlight>
                <a:latin typeface="Times New Roman"/>
                <a:ea typeface="Times New Roman"/>
                <a:cs typeface="Times New Roman"/>
                <a:sym typeface="Times New Roman"/>
              </a:rPr>
              <a:t>"Sign out?"</a:t>
            </a:r>
            <a:r>
              <a:rPr lang="en-US" sz="1200">
                <a:solidFill>
                  <a:schemeClr val="dk1"/>
                </a:solidFill>
                <a:highlight>
                  <a:srgbClr val="FEFFFF"/>
                </a:highlight>
                <a:latin typeface="Times New Roman"/>
                <a:ea typeface="Times New Roman"/>
                <a:cs typeface="Times New Roman"/>
                <a:sym typeface="Times New Roman"/>
              </a:rPr>
              <a:t>, message: </a:t>
            </a:r>
            <a:r>
              <a:rPr lang="en-US" sz="1200">
                <a:solidFill>
                  <a:srgbClr val="C41A16"/>
                </a:solidFill>
                <a:highlight>
                  <a:srgbClr val="FEFFFF"/>
                </a:highlight>
                <a:latin typeface="Times New Roman"/>
                <a:ea typeface="Times New Roman"/>
                <a:cs typeface="Times New Roman"/>
                <a:sym typeface="Times New Roman"/>
              </a:rPr>
              <a:t>"You can always access your content by signing back in"</a:t>
            </a:r>
            <a:r>
              <a:rPr lang="en-US" sz="1200">
                <a:solidFill>
                  <a:schemeClr val="dk1"/>
                </a:solidFill>
                <a:highlight>
                  <a:srgbClr val="FEFFFF"/>
                </a:highlight>
                <a:latin typeface="Times New Roman"/>
                <a:ea typeface="Times New Roman"/>
                <a:cs typeface="Times New Roman"/>
                <a:sym typeface="Times New Roman"/>
              </a:rPr>
              <a:t>,         preferredStyle: .</a:t>
            </a:r>
            <a:r>
              <a:rPr lang="en-US" sz="1200">
                <a:solidFill>
                  <a:srgbClr val="3900A0"/>
                </a:solidFill>
                <a:highlight>
                  <a:srgbClr val="FEFFFF"/>
                </a:highlight>
                <a:latin typeface="Times New Roman"/>
                <a:ea typeface="Times New Roman"/>
                <a:cs typeface="Times New Roman"/>
                <a:sym typeface="Times New Roman"/>
              </a:rPr>
              <a:t>alert</a:t>
            </a:r>
            <a:r>
              <a:rPr lang="en-US" sz="1200">
                <a:solidFill>
                  <a:schemeClr val="dk1"/>
                </a:solidFill>
                <a:highlight>
                  <a:srgbClr val="FEFFFF"/>
                </a:highlight>
                <a:latin typeface="Times New Roman"/>
                <a:ea typeface="Times New Roman"/>
                <a:cs typeface="Times New Roman"/>
                <a:sym typeface="Times New Roman"/>
              </a:rPr>
              <a:t>)</a:t>
            </a:r>
            <a:endParaRPr sz="12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Times New Roman"/>
                <a:ea typeface="Times New Roman"/>
                <a:cs typeface="Times New Roman"/>
                <a:sym typeface="Times New Roman"/>
              </a:rPr>
              <a:t>        </a:t>
            </a:r>
            <a:endParaRPr sz="12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Times New Roman"/>
                <a:ea typeface="Times New Roman"/>
                <a:cs typeface="Times New Roman"/>
                <a:sym typeface="Times New Roman"/>
              </a:rPr>
              <a:t>        alert.</a:t>
            </a:r>
            <a:r>
              <a:rPr lang="en-US" sz="1200">
                <a:solidFill>
                  <a:srgbClr val="3900A0"/>
                </a:solidFill>
                <a:highlight>
                  <a:srgbClr val="FEFFFF"/>
                </a:highlight>
                <a:latin typeface="Times New Roman"/>
                <a:ea typeface="Times New Roman"/>
                <a:cs typeface="Times New Roman"/>
                <a:sym typeface="Times New Roman"/>
              </a:rPr>
              <a:t>addAction</a:t>
            </a:r>
            <a:r>
              <a:rPr lang="en-US" sz="1200">
                <a:solidFill>
                  <a:schemeClr val="dk1"/>
                </a:solidFill>
                <a:highlight>
                  <a:srgbClr val="FEFFFF"/>
                </a:highlight>
                <a:latin typeface="Times New Roman"/>
                <a:ea typeface="Times New Roman"/>
                <a:cs typeface="Times New Roman"/>
                <a:sym typeface="Times New Roman"/>
              </a:rPr>
              <a:t>(</a:t>
            </a:r>
            <a:r>
              <a:rPr lang="en-US" sz="1200">
                <a:solidFill>
                  <a:srgbClr val="5C2699"/>
                </a:solidFill>
                <a:highlight>
                  <a:srgbClr val="FEFFFF"/>
                </a:highlight>
                <a:latin typeface="Times New Roman"/>
                <a:ea typeface="Times New Roman"/>
                <a:cs typeface="Times New Roman"/>
                <a:sym typeface="Times New Roman"/>
              </a:rPr>
              <a:t>UIAlertAction</a:t>
            </a:r>
            <a:r>
              <a:rPr lang="en-US" sz="1200">
                <a:solidFill>
                  <a:schemeClr val="dk1"/>
                </a:solidFill>
                <a:highlight>
                  <a:srgbClr val="FEFFFF"/>
                </a:highlight>
                <a:latin typeface="Times New Roman"/>
                <a:ea typeface="Times New Roman"/>
                <a:cs typeface="Times New Roman"/>
                <a:sym typeface="Times New Roman"/>
              </a:rPr>
              <a:t>(title: </a:t>
            </a:r>
            <a:r>
              <a:rPr lang="en-US" sz="1200">
                <a:solidFill>
                  <a:srgbClr val="C41A16"/>
                </a:solidFill>
                <a:highlight>
                  <a:srgbClr val="FEFFFF"/>
                </a:highlight>
                <a:latin typeface="Times New Roman"/>
                <a:ea typeface="Times New Roman"/>
                <a:cs typeface="Times New Roman"/>
                <a:sym typeface="Times New Roman"/>
              </a:rPr>
              <a:t>"Cancel"</a:t>
            </a:r>
            <a:r>
              <a:rPr lang="en-US" sz="1200">
                <a:solidFill>
                  <a:schemeClr val="dk1"/>
                </a:solidFill>
                <a:highlight>
                  <a:srgbClr val="FEFFFF"/>
                </a:highlight>
                <a:latin typeface="Times New Roman"/>
                <a:ea typeface="Times New Roman"/>
                <a:cs typeface="Times New Roman"/>
                <a:sym typeface="Times New Roman"/>
              </a:rPr>
              <a:t>, style: .</a:t>
            </a:r>
            <a:r>
              <a:rPr lang="en-US" sz="1200">
                <a:solidFill>
                  <a:srgbClr val="3900A0"/>
                </a:solidFill>
                <a:highlight>
                  <a:srgbClr val="FEFFFF"/>
                </a:highlight>
                <a:latin typeface="Times New Roman"/>
                <a:ea typeface="Times New Roman"/>
                <a:cs typeface="Times New Roman"/>
                <a:sym typeface="Times New Roman"/>
              </a:rPr>
              <a:t>default</a:t>
            </a:r>
            <a:r>
              <a:rPr lang="en-US" sz="1200">
                <a:solidFill>
                  <a:schemeClr val="dk1"/>
                </a:solidFill>
                <a:highlight>
                  <a:srgbClr val="FEFFFF"/>
                </a:highlight>
                <a:latin typeface="Times New Roman"/>
                <a:ea typeface="Times New Roman"/>
                <a:cs typeface="Times New Roman"/>
                <a:sym typeface="Times New Roman"/>
              </a:rPr>
              <a:t>, handler: { </a:t>
            </a:r>
            <a:r>
              <a:rPr b="1" lang="en-US" sz="1200">
                <a:solidFill>
                  <a:srgbClr val="9B2393"/>
                </a:solidFill>
                <a:highlight>
                  <a:srgbClr val="FEFFFF"/>
                </a:highlight>
                <a:latin typeface="Times New Roman"/>
                <a:ea typeface="Times New Roman"/>
                <a:cs typeface="Times New Roman"/>
                <a:sym typeface="Times New Roman"/>
              </a:rPr>
              <a:t>_</a:t>
            </a:r>
            <a:r>
              <a:rPr lang="en-US" sz="1200">
                <a:solidFill>
                  <a:schemeClr val="dk1"/>
                </a:solidFill>
                <a:highlight>
                  <a:srgbClr val="FEFFFF"/>
                </a:highlight>
                <a:latin typeface="Times New Roman"/>
                <a:ea typeface="Times New Roman"/>
                <a:cs typeface="Times New Roman"/>
                <a:sym typeface="Times New Roman"/>
              </a:rPr>
              <a:t> </a:t>
            </a:r>
            <a:r>
              <a:rPr b="1" lang="en-US" sz="1200">
                <a:solidFill>
                  <a:srgbClr val="9B2393"/>
                </a:solidFill>
                <a:highlight>
                  <a:srgbClr val="FEFFFF"/>
                </a:highlight>
                <a:latin typeface="Times New Roman"/>
                <a:ea typeface="Times New Roman"/>
                <a:cs typeface="Times New Roman"/>
                <a:sym typeface="Times New Roman"/>
              </a:rPr>
              <a:t>in</a:t>
            </a:r>
            <a:endParaRPr b="1" sz="1200">
              <a:solidFill>
                <a:srgbClr val="9B2393"/>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Times New Roman"/>
                <a:ea typeface="Times New Roman"/>
                <a:cs typeface="Times New Roman"/>
                <a:sym typeface="Times New Roman"/>
              </a:rPr>
              <a:t>            </a:t>
            </a:r>
            <a:r>
              <a:rPr i="1" lang="en-US" sz="1200">
                <a:solidFill>
                  <a:srgbClr val="536579"/>
                </a:solidFill>
                <a:highlight>
                  <a:srgbClr val="FEFFFF"/>
                </a:highlight>
                <a:latin typeface="Times New Roman"/>
                <a:ea typeface="Times New Roman"/>
                <a:cs typeface="Times New Roman"/>
                <a:sym typeface="Times New Roman"/>
              </a:rPr>
              <a:t>//Cancel Action</a:t>
            </a:r>
            <a:endParaRPr i="1" sz="1200">
              <a:solidFill>
                <a:srgbClr val="536579"/>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Times New Roman"/>
                <a:ea typeface="Times New Roman"/>
                <a:cs typeface="Times New Roman"/>
                <a:sym typeface="Times New Roman"/>
              </a:rPr>
              <a:t>        }))</a:t>
            </a:r>
            <a:endParaRPr sz="12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Times New Roman"/>
                <a:ea typeface="Times New Roman"/>
                <a:cs typeface="Times New Roman"/>
                <a:sym typeface="Times New Roman"/>
              </a:rPr>
              <a:t>        alert.</a:t>
            </a:r>
            <a:r>
              <a:rPr lang="en-US" sz="1200">
                <a:solidFill>
                  <a:srgbClr val="3900A0"/>
                </a:solidFill>
                <a:highlight>
                  <a:srgbClr val="FEFFFF"/>
                </a:highlight>
                <a:latin typeface="Times New Roman"/>
                <a:ea typeface="Times New Roman"/>
                <a:cs typeface="Times New Roman"/>
                <a:sym typeface="Times New Roman"/>
              </a:rPr>
              <a:t>addAction</a:t>
            </a:r>
            <a:r>
              <a:rPr lang="en-US" sz="1200">
                <a:solidFill>
                  <a:schemeClr val="dk1"/>
                </a:solidFill>
                <a:highlight>
                  <a:srgbClr val="FEFFFF"/>
                </a:highlight>
                <a:latin typeface="Times New Roman"/>
                <a:ea typeface="Times New Roman"/>
                <a:cs typeface="Times New Roman"/>
                <a:sym typeface="Times New Roman"/>
              </a:rPr>
              <a:t>(</a:t>
            </a:r>
            <a:r>
              <a:rPr lang="en-US" sz="1200">
                <a:solidFill>
                  <a:srgbClr val="5C2699"/>
                </a:solidFill>
                <a:highlight>
                  <a:srgbClr val="FEFFFF"/>
                </a:highlight>
                <a:latin typeface="Times New Roman"/>
                <a:ea typeface="Times New Roman"/>
                <a:cs typeface="Times New Roman"/>
                <a:sym typeface="Times New Roman"/>
              </a:rPr>
              <a:t>UIAlertAction</a:t>
            </a:r>
            <a:r>
              <a:rPr lang="en-US" sz="1200">
                <a:solidFill>
                  <a:schemeClr val="dk1"/>
                </a:solidFill>
                <a:highlight>
                  <a:srgbClr val="FEFFFF"/>
                </a:highlight>
                <a:latin typeface="Times New Roman"/>
                <a:ea typeface="Times New Roman"/>
                <a:cs typeface="Times New Roman"/>
                <a:sym typeface="Times New Roman"/>
              </a:rPr>
              <a:t>(title: </a:t>
            </a:r>
            <a:r>
              <a:rPr lang="en-US" sz="1200">
                <a:solidFill>
                  <a:srgbClr val="C41A16"/>
                </a:solidFill>
                <a:highlight>
                  <a:srgbClr val="FEFFFF"/>
                </a:highlight>
                <a:latin typeface="Times New Roman"/>
                <a:ea typeface="Times New Roman"/>
                <a:cs typeface="Times New Roman"/>
                <a:sym typeface="Times New Roman"/>
              </a:rPr>
              <a:t>"Sign out"</a:t>
            </a:r>
            <a:r>
              <a:rPr lang="en-US" sz="1200">
                <a:solidFill>
                  <a:schemeClr val="dk1"/>
                </a:solidFill>
                <a:highlight>
                  <a:srgbClr val="FEFFFF"/>
                </a:highlight>
                <a:latin typeface="Times New Roman"/>
                <a:ea typeface="Times New Roman"/>
                <a:cs typeface="Times New Roman"/>
                <a:sym typeface="Times New Roman"/>
              </a:rPr>
              <a:t>,</a:t>
            </a:r>
            <a:endParaRPr sz="12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Times New Roman"/>
                <a:ea typeface="Times New Roman"/>
                <a:cs typeface="Times New Roman"/>
                <a:sym typeface="Times New Roman"/>
              </a:rPr>
              <a:t>                                      style: .</a:t>
            </a:r>
            <a:r>
              <a:rPr lang="en-US" sz="1200">
                <a:solidFill>
                  <a:srgbClr val="3900A0"/>
                </a:solidFill>
                <a:highlight>
                  <a:srgbClr val="FEFFFF"/>
                </a:highlight>
                <a:latin typeface="Times New Roman"/>
                <a:ea typeface="Times New Roman"/>
                <a:cs typeface="Times New Roman"/>
                <a:sym typeface="Times New Roman"/>
              </a:rPr>
              <a:t>default</a:t>
            </a:r>
            <a:r>
              <a:rPr lang="en-US" sz="1200">
                <a:solidFill>
                  <a:schemeClr val="dk1"/>
                </a:solidFill>
                <a:highlight>
                  <a:srgbClr val="FEFFFF"/>
                </a:highlight>
                <a:latin typeface="Times New Roman"/>
                <a:ea typeface="Times New Roman"/>
                <a:cs typeface="Times New Roman"/>
                <a:sym typeface="Times New Roman"/>
              </a:rPr>
              <a:t>,</a:t>
            </a:r>
            <a:endParaRPr sz="12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Times New Roman"/>
                <a:ea typeface="Times New Roman"/>
                <a:cs typeface="Times New Roman"/>
                <a:sym typeface="Times New Roman"/>
              </a:rPr>
              <a:t>                                      handler: {(</a:t>
            </a:r>
            <a:r>
              <a:rPr b="1" lang="en-US" sz="1200">
                <a:solidFill>
                  <a:srgbClr val="9B2393"/>
                </a:solidFill>
                <a:highlight>
                  <a:srgbClr val="FEFFFF"/>
                </a:highlight>
                <a:latin typeface="Times New Roman"/>
                <a:ea typeface="Times New Roman"/>
                <a:cs typeface="Times New Roman"/>
                <a:sym typeface="Times New Roman"/>
              </a:rPr>
              <a:t>_</a:t>
            </a:r>
            <a:r>
              <a:rPr lang="en-US" sz="1200">
                <a:solidFill>
                  <a:schemeClr val="dk1"/>
                </a:solidFill>
                <a:highlight>
                  <a:srgbClr val="FEFFFF"/>
                </a:highlight>
                <a:latin typeface="Times New Roman"/>
                <a:ea typeface="Times New Roman"/>
                <a:cs typeface="Times New Roman"/>
                <a:sym typeface="Times New Roman"/>
              </a:rPr>
              <a:t>: </a:t>
            </a:r>
            <a:r>
              <a:rPr lang="en-US" sz="1200">
                <a:solidFill>
                  <a:srgbClr val="5C2699"/>
                </a:solidFill>
                <a:highlight>
                  <a:srgbClr val="FEFFFF"/>
                </a:highlight>
                <a:latin typeface="Times New Roman"/>
                <a:ea typeface="Times New Roman"/>
                <a:cs typeface="Times New Roman"/>
                <a:sym typeface="Times New Roman"/>
              </a:rPr>
              <a:t>UIAlertAction</a:t>
            </a:r>
            <a:r>
              <a:rPr lang="en-US" sz="1200">
                <a:solidFill>
                  <a:schemeClr val="dk1"/>
                </a:solidFill>
                <a:highlight>
                  <a:srgbClr val="FEFFFF"/>
                </a:highlight>
                <a:latin typeface="Times New Roman"/>
                <a:ea typeface="Times New Roman"/>
                <a:cs typeface="Times New Roman"/>
                <a:sym typeface="Times New Roman"/>
              </a:rPr>
              <a:t>!) </a:t>
            </a:r>
            <a:r>
              <a:rPr b="1" lang="en-US" sz="1200">
                <a:solidFill>
                  <a:srgbClr val="9B2393"/>
                </a:solidFill>
                <a:highlight>
                  <a:srgbClr val="FEFFFF"/>
                </a:highlight>
                <a:latin typeface="Times New Roman"/>
                <a:ea typeface="Times New Roman"/>
                <a:cs typeface="Times New Roman"/>
                <a:sym typeface="Times New Roman"/>
              </a:rPr>
              <a:t>in</a:t>
            </a:r>
            <a:endParaRPr b="1" sz="1200">
              <a:solidFill>
                <a:srgbClr val="9B2393"/>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Times New Roman"/>
                <a:ea typeface="Times New Roman"/>
                <a:cs typeface="Times New Roman"/>
                <a:sym typeface="Times New Roman"/>
              </a:rPr>
              <a:t>                                        </a:t>
            </a:r>
            <a:r>
              <a:rPr i="1" lang="en-US" sz="1200">
                <a:solidFill>
                  <a:srgbClr val="536579"/>
                </a:solidFill>
                <a:highlight>
                  <a:srgbClr val="FEFFFF"/>
                </a:highlight>
                <a:latin typeface="Times New Roman"/>
                <a:ea typeface="Times New Roman"/>
                <a:cs typeface="Times New Roman"/>
                <a:sym typeface="Times New Roman"/>
              </a:rPr>
              <a:t>//Sign out action</a:t>
            </a:r>
            <a:endParaRPr i="1" sz="1200">
              <a:solidFill>
                <a:srgbClr val="536579"/>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Times New Roman"/>
                <a:ea typeface="Times New Roman"/>
                <a:cs typeface="Times New Roman"/>
                <a:sym typeface="Times New Roman"/>
              </a:rPr>
              <a:t>        }))</a:t>
            </a:r>
            <a:endParaRPr sz="12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chemeClr val="dk1"/>
                </a:solidFill>
                <a:highlight>
                  <a:srgbClr val="FEFFFF"/>
                </a:highlight>
                <a:latin typeface="Times New Roman"/>
                <a:ea typeface="Times New Roman"/>
                <a:cs typeface="Times New Roman"/>
                <a:sym typeface="Times New Roman"/>
              </a:rPr>
              <a:t>        </a:t>
            </a:r>
            <a:r>
              <a:rPr b="1" lang="en-US" sz="1200">
                <a:solidFill>
                  <a:srgbClr val="9B2393"/>
                </a:solidFill>
                <a:highlight>
                  <a:srgbClr val="FEFFFF"/>
                </a:highlight>
                <a:latin typeface="Times New Roman"/>
                <a:ea typeface="Times New Roman"/>
                <a:cs typeface="Times New Roman"/>
                <a:sym typeface="Times New Roman"/>
              </a:rPr>
              <a:t>self</a:t>
            </a:r>
            <a:r>
              <a:rPr lang="en-US" sz="1200">
                <a:solidFill>
                  <a:schemeClr val="dk1"/>
                </a:solidFill>
                <a:highlight>
                  <a:srgbClr val="FEFFFF"/>
                </a:highlight>
                <a:latin typeface="Times New Roman"/>
                <a:ea typeface="Times New Roman"/>
                <a:cs typeface="Times New Roman"/>
                <a:sym typeface="Times New Roman"/>
              </a:rPr>
              <a:t>.</a:t>
            </a:r>
            <a:r>
              <a:rPr lang="en-US" sz="1200">
                <a:solidFill>
                  <a:srgbClr val="3900A0"/>
                </a:solidFill>
                <a:highlight>
                  <a:srgbClr val="FEFFFF"/>
                </a:highlight>
                <a:latin typeface="Times New Roman"/>
                <a:ea typeface="Times New Roman"/>
                <a:cs typeface="Times New Roman"/>
                <a:sym typeface="Times New Roman"/>
              </a:rPr>
              <a:t>present</a:t>
            </a:r>
            <a:r>
              <a:rPr lang="en-US" sz="1200">
                <a:solidFill>
                  <a:schemeClr val="dk1"/>
                </a:solidFill>
                <a:highlight>
                  <a:srgbClr val="FEFFFF"/>
                </a:highlight>
                <a:latin typeface="Times New Roman"/>
                <a:ea typeface="Times New Roman"/>
                <a:cs typeface="Times New Roman"/>
                <a:sym typeface="Times New Roman"/>
              </a:rPr>
              <a:t>(alert, animated: </a:t>
            </a:r>
            <a:r>
              <a:rPr b="1" lang="en-US" sz="1200">
                <a:solidFill>
                  <a:srgbClr val="9B2393"/>
                </a:solidFill>
                <a:highlight>
                  <a:srgbClr val="FEFFFF"/>
                </a:highlight>
                <a:latin typeface="Times New Roman"/>
                <a:ea typeface="Times New Roman"/>
                <a:cs typeface="Times New Roman"/>
                <a:sym typeface="Times New Roman"/>
              </a:rPr>
              <a:t>true</a:t>
            </a:r>
            <a:r>
              <a:rPr lang="en-US" sz="1200">
                <a:solidFill>
                  <a:schemeClr val="dk1"/>
                </a:solidFill>
                <a:highlight>
                  <a:srgbClr val="FEFFFF"/>
                </a:highlight>
                <a:latin typeface="Times New Roman"/>
                <a:ea typeface="Times New Roman"/>
                <a:cs typeface="Times New Roman"/>
                <a:sym typeface="Times New Roman"/>
              </a:rPr>
              <a:t>, completion: </a:t>
            </a:r>
            <a:r>
              <a:rPr b="1" lang="en-US" sz="1200">
                <a:solidFill>
                  <a:srgbClr val="9B2393"/>
                </a:solidFill>
                <a:highlight>
                  <a:srgbClr val="FEFFFF"/>
                </a:highlight>
                <a:latin typeface="Times New Roman"/>
                <a:ea typeface="Times New Roman"/>
                <a:cs typeface="Times New Roman"/>
                <a:sym typeface="Times New Roman"/>
              </a:rPr>
              <a:t>nil</a:t>
            </a:r>
            <a:r>
              <a:rPr lang="en-US" sz="1200">
                <a:solidFill>
                  <a:schemeClr val="dk1"/>
                </a:solidFill>
                <a:highlight>
                  <a:srgbClr val="FEFFFF"/>
                </a:highlight>
                <a:latin typeface="Times New Roman"/>
                <a:ea typeface="Times New Roman"/>
                <a:cs typeface="Times New Roman"/>
                <a:sym typeface="Times New Roman"/>
              </a:rPr>
              <a:t>)</a:t>
            </a:r>
            <a:endParaRPr sz="12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Times New Roman"/>
                <a:ea typeface="Times New Roman"/>
                <a:cs typeface="Times New Roman"/>
                <a:sym typeface="Times New Roman"/>
              </a:rPr>
              <a:t>Output is</a:t>
            </a:r>
            <a:endParaRPr sz="12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pic>
        <p:nvPicPr>
          <p:cNvPr id="354" name="Google Shape;354;p55"/>
          <p:cNvPicPr preferRelativeResize="0"/>
          <p:nvPr/>
        </p:nvPicPr>
        <p:blipFill>
          <a:blip r:embed="rId3">
            <a:alphaModFix/>
          </a:blip>
          <a:stretch>
            <a:fillRect/>
          </a:stretch>
        </p:blipFill>
        <p:spPr>
          <a:xfrm>
            <a:off x="4005800" y="4498450"/>
            <a:ext cx="4328174" cy="2156599"/>
          </a:xfrm>
          <a:prstGeom prst="rect">
            <a:avLst/>
          </a:prstGeom>
          <a:noFill/>
          <a:ln>
            <a:noFill/>
          </a:ln>
        </p:spPr>
      </p:pic>
      <p:sp>
        <p:nvSpPr>
          <p:cNvPr id="355" name="Google Shape;355;p55"/>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6"/>
          <p:cNvSpPr txBox="1"/>
          <p:nvPr>
            <p:ph idx="1" type="body"/>
          </p:nvPr>
        </p:nvSpPr>
        <p:spPr>
          <a:xfrm>
            <a:off x="838200" y="1083650"/>
            <a:ext cx="10515600" cy="3499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rgbClr val="FFFFFF"/>
                </a:highlight>
                <a:latin typeface="Arial"/>
                <a:ea typeface="Arial"/>
                <a:cs typeface="Arial"/>
                <a:sym typeface="Arial"/>
              </a:rPr>
              <a:t>Alert with distractive button</a:t>
            </a:r>
            <a:endParaRPr b="1" sz="20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Arial"/>
                <a:ea typeface="Arial"/>
                <a:cs typeface="Arial"/>
                <a:sym typeface="Arial"/>
              </a:rPr>
              <a:t> </a:t>
            </a:r>
            <a:r>
              <a:rPr b="1" lang="en-US" sz="1200">
                <a:solidFill>
                  <a:srgbClr val="9B2393"/>
                </a:solidFill>
                <a:highlight>
                  <a:srgbClr val="FEFFFF"/>
                </a:highlight>
                <a:latin typeface="Arial"/>
                <a:ea typeface="Arial"/>
                <a:cs typeface="Arial"/>
                <a:sym typeface="Arial"/>
              </a:rPr>
              <a:t>let</a:t>
            </a:r>
            <a:r>
              <a:rPr lang="en-US" sz="1200">
                <a:solidFill>
                  <a:schemeClr val="dk1"/>
                </a:solidFill>
                <a:highlight>
                  <a:srgbClr val="FEFFFF"/>
                </a:highlight>
                <a:latin typeface="Arial"/>
                <a:ea typeface="Arial"/>
                <a:cs typeface="Arial"/>
                <a:sym typeface="Arial"/>
              </a:rPr>
              <a:t> alert = </a:t>
            </a:r>
            <a:r>
              <a:rPr lang="en-US" sz="1200">
                <a:solidFill>
                  <a:srgbClr val="5C2699"/>
                </a:solidFill>
                <a:highlight>
                  <a:srgbClr val="FEFFFF"/>
                </a:highlight>
                <a:latin typeface="Arial"/>
                <a:ea typeface="Arial"/>
                <a:cs typeface="Arial"/>
                <a:sym typeface="Arial"/>
              </a:rPr>
              <a:t>UIAlertController</a:t>
            </a:r>
            <a:r>
              <a:rPr lang="en-US" sz="1200">
                <a:solidFill>
                  <a:schemeClr val="dk1"/>
                </a:solidFill>
                <a:highlight>
                  <a:srgbClr val="FEFFFF"/>
                </a:highlight>
                <a:latin typeface="Arial"/>
                <a:ea typeface="Arial"/>
                <a:cs typeface="Arial"/>
                <a:sym typeface="Arial"/>
              </a:rPr>
              <a:t>(title: </a:t>
            </a:r>
            <a:r>
              <a:rPr lang="en-US" sz="1200">
                <a:solidFill>
                  <a:srgbClr val="C41A16"/>
                </a:solidFill>
                <a:highlight>
                  <a:srgbClr val="FEFFFF"/>
                </a:highlight>
                <a:latin typeface="Arial"/>
                <a:ea typeface="Arial"/>
                <a:cs typeface="Arial"/>
                <a:sym typeface="Arial"/>
              </a:rPr>
              <a:t>"Sign out?"</a:t>
            </a:r>
            <a:r>
              <a:rPr lang="en-US" sz="1200">
                <a:solidFill>
                  <a:schemeClr val="dk1"/>
                </a:solidFill>
                <a:highlight>
                  <a:srgbClr val="FEFFFF"/>
                </a:highlight>
                <a:latin typeface="Arial"/>
                <a:ea typeface="Arial"/>
                <a:cs typeface="Arial"/>
                <a:sym typeface="Arial"/>
              </a:rPr>
              <a:t>, message: </a:t>
            </a:r>
            <a:r>
              <a:rPr lang="en-US" sz="1200">
                <a:solidFill>
                  <a:srgbClr val="C41A16"/>
                </a:solidFill>
                <a:highlight>
                  <a:srgbClr val="FEFFFF"/>
                </a:highlight>
                <a:latin typeface="Arial"/>
                <a:ea typeface="Arial"/>
                <a:cs typeface="Arial"/>
                <a:sym typeface="Arial"/>
              </a:rPr>
              <a:t>"You can always access your content by signing back in"</a:t>
            </a:r>
            <a:r>
              <a:rPr lang="en-US" sz="1200">
                <a:solidFill>
                  <a:schemeClr val="dk1"/>
                </a:solidFill>
                <a:highlight>
                  <a:srgbClr val="FEFFFF"/>
                </a:highlight>
                <a:latin typeface="Arial"/>
                <a:ea typeface="Arial"/>
                <a:cs typeface="Arial"/>
                <a:sym typeface="Arial"/>
              </a:rPr>
              <a:t>, preferredStyle: .</a:t>
            </a:r>
            <a:r>
              <a:rPr lang="en-US" sz="1200">
                <a:solidFill>
                  <a:srgbClr val="3900A0"/>
                </a:solidFill>
                <a:highlight>
                  <a:srgbClr val="FEFFFF"/>
                </a:highlight>
                <a:latin typeface="Arial"/>
                <a:ea typeface="Arial"/>
                <a:cs typeface="Arial"/>
                <a:sym typeface="Arial"/>
              </a:rPr>
              <a:t>alert</a:t>
            </a:r>
            <a:r>
              <a:rPr lang="en-US" sz="1200">
                <a:solidFill>
                  <a:schemeClr val="dk1"/>
                </a:solidFill>
                <a:highlight>
                  <a:srgbClr val="FEFFFF"/>
                </a:highlight>
                <a:latin typeface="Arial"/>
                <a:ea typeface="Arial"/>
                <a:cs typeface="Arial"/>
                <a:sym typeface="Arial"/>
              </a:rPr>
              <a:t>)</a:t>
            </a:r>
            <a:endParaRPr sz="1200">
              <a:solidFill>
                <a:schemeClr val="dk1"/>
              </a:solidFill>
              <a:highlight>
                <a:srgbClr val="FE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Arial"/>
                <a:ea typeface="Arial"/>
                <a:cs typeface="Arial"/>
                <a:sym typeface="Arial"/>
              </a:rPr>
              <a:t>        </a:t>
            </a:r>
            <a:endParaRPr sz="1200">
              <a:solidFill>
                <a:schemeClr val="dk1"/>
              </a:solidFill>
              <a:highlight>
                <a:srgbClr val="FE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Arial"/>
                <a:ea typeface="Arial"/>
                <a:cs typeface="Arial"/>
                <a:sym typeface="Arial"/>
              </a:rPr>
              <a:t>        alert.</a:t>
            </a:r>
            <a:r>
              <a:rPr lang="en-US" sz="1200">
                <a:solidFill>
                  <a:srgbClr val="3900A0"/>
                </a:solidFill>
                <a:highlight>
                  <a:srgbClr val="FEFFFF"/>
                </a:highlight>
                <a:latin typeface="Arial"/>
                <a:ea typeface="Arial"/>
                <a:cs typeface="Arial"/>
                <a:sym typeface="Arial"/>
              </a:rPr>
              <a:t>addAction</a:t>
            </a:r>
            <a:r>
              <a:rPr lang="en-US" sz="1200">
                <a:solidFill>
                  <a:schemeClr val="dk1"/>
                </a:solidFill>
                <a:highlight>
                  <a:srgbClr val="FEFFFF"/>
                </a:highlight>
                <a:latin typeface="Arial"/>
                <a:ea typeface="Arial"/>
                <a:cs typeface="Arial"/>
                <a:sym typeface="Arial"/>
              </a:rPr>
              <a:t>(</a:t>
            </a:r>
            <a:r>
              <a:rPr lang="en-US" sz="1200">
                <a:solidFill>
                  <a:srgbClr val="5C2699"/>
                </a:solidFill>
                <a:highlight>
                  <a:srgbClr val="FEFFFF"/>
                </a:highlight>
                <a:latin typeface="Arial"/>
                <a:ea typeface="Arial"/>
                <a:cs typeface="Arial"/>
                <a:sym typeface="Arial"/>
              </a:rPr>
              <a:t>UIAlertAction</a:t>
            </a:r>
            <a:r>
              <a:rPr lang="en-US" sz="1200">
                <a:solidFill>
                  <a:schemeClr val="dk1"/>
                </a:solidFill>
                <a:highlight>
                  <a:srgbClr val="FEFFFF"/>
                </a:highlight>
                <a:latin typeface="Arial"/>
                <a:ea typeface="Arial"/>
                <a:cs typeface="Arial"/>
                <a:sym typeface="Arial"/>
              </a:rPr>
              <a:t>(title: </a:t>
            </a:r>
            <a:r>
              <a:rPr lang="en-US" sz="1200">
                <a:solidFill>
                  <a:srgbClr val="C41A16"/>
                </a:solidFill>
                <a:highlight>
                  <a:srgbClr val="FEFFFF"/>
                </a:highlight>
                <a:latin typeface="Arial"/>
                <a:ea typeface="Arial"/>
                <a:cs typeface="Arial"/>
                <a:sym typeface="Arial"/>
              </a:rPr>
              <a:t>"Cancel"</a:t>
            </a:r>
            <a:r>
              <a:rPr lang="en-US" sz="1200">
                <a:solidFill>
                  <a:schemeClr val="dk1"/>
                </a:solidFill>
                <a:highlight>
                  <a:srgbClr val="FEFFFF"/>
                </a:highlight>
                <a:latin typeface="Arial"/>
                <a:ea typeface="Arial"/>
                <a:cs typeface="Arial"/>
                <a:sym typeface="Arial"/>
              </a:rPr>
              <a:t>, style: .</a:t>
            </a:r>
            <a:r>
              <a:rPr lang="en-US" sz="1200">
                <a:solidFill>
                  <a:srgbClr val="3900A0"/>
                </a:solidFill>
                <a:highlight>
                  <a:srgbClr val="FEFFFF"/>
                </a:highlight>
                <a:latin typeface="Arial"/>
                <a:ea typeface="Arial"/>
                <a:cs typeface="Arial"/>
                <a:sym typeface="Arial"/>
              </a:rPr>
              <a:t>default</a:t>
            </a:r>
            <a:r>
              <a:rPr lang="en-US" sz="1200">
                <a:solidFill>
                  <a:schemeClr val="dk1"/>
                </a:solidFill>
                <a:highlight>
                  <a:srgbClr val="FEFFFF"/>
                </a:highlight>
                <a:latin typeface="Arial"/>
                <a:ea typeface="Arial"/>
                <a:cs typeface="Arial"/>
                <a:sym typeface="Arial"/>
              </a:rPr>
              <a:t>, handler: { </a:t>
            </a:r>
            <a:r>
              <a:rPr b="1" lang="en-US" sz="1200">
                <a:solidFill>
                  <a:srgbClr val="9B2393"/>
                </a:solidFill>
                <a:highlight>
                  <a:srgbClr val="FEFFFF"/>
                </a:highlight>
                <a:latin typeface="Arial"/>
                <a:ea typeface="Arial"/>
                <a:cs typeface="Arial"/>
                <a:sym typeface="Arial"/>
              </a:rPr>
              <a:t>_</a:t>
            </a:r>
            <a:r>
              <a:rPr lang="en-US" sz="1200">
                <a:solidFill>
                  <a:schemeClr val="dk1"/>
                </a:solidFill>
                <a:highlight>
                  <a:srgbClr val="FEFFFF"/>
                </a:highlight>
                <a:latin typeface="Arial"/>
                <a:ea typeface="Arial"/>
                <a:cs typeface="Arial"/>
                <a:sym typeface="Arial"/>
              </a:rPr>
              <a:t> </a:t>
            </a:r>
            <a:r>
              <a:rPr b="1" lang="en-US" sz="1200">
                <a:solidFill>
                  <a:srgbClr val="9B2393"/>
                </a:solidFill>
                <a:highlight>
                  <a:srgbClr val="FEFFFF"/>
                </a:highlight>
                <a:latin typeface="Arial"/>
                <a:ea typeface="Arial"/>
                <a:cs typeface="Arial"/>
                <a:sym typeface="Arial"/>
              </a:rPr>
              <a:t>in</a:t>
            </a:r>
            <a:endParaRPr b="1" sz="1200">
              <a:solidFill>
                <a:srgbClr val="9B2393"/>
              </a:solidFill>
              <a:highlight>
                <a:srgbClr val="FE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Arial"/>
                <a:ea typeface="Arial"/>
                <a:cs typeface="Arial"/>
                <a:sym typeface="Arial"/>
              </a:rPr>
              <a:t>            </a:t>
            </a:r>
            <a:r>
              <a:rPr i="1" lang="en-US" sz="1200">
                <a:solidFill>
                  <a:srgbClr val="536579"/>
                </a:solidFill>
                <a:highlight>
                  <a:srgbClr val="FEFFFF"/>
                </a:highlight>
                <a:latin typeface="Arial"/>
                <a:ea typeface="Arial"/>
                <a:cs typeface="Arial"/>
                <a:sym typeface="Arial"/>
              </a:rPr>
              <a:t>//Cancel Action</a:t>
            </a:r>
            <a:endParaRPr i="1" sz="1200">
              <a:solidFill>
                <a:srgbClr val="536579"/>
              </a:solidFill>
              <a:highlight>
                <a:srgbClr val="FE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Arial"/>
                <a:ea typeface="Arial"/>
                <a:cs typeface="Arial"/>
                <a:sym typeface="Arial"/>
              </a:rPr>
              <a:t>        }))</a:t>
            </a:r>
            <a:endParaRPr sz="1200">
              <a:solidFill>
                <a:schemeClr val="dk1"/>
              </a:solidFill>
              <a:highlight>
                <a:srgbClr val="FE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Arial"/>
                <a:ea typeface="Arial"/>
                <a:cs typeface="Arial"/>
                <a:sym typeface="Arial"/>
              </a:rPr>
              <a:t>        alert.</a:t>
            </a:r>
            <a:r>
              <a:rPr lang="en-US" sz="1200">
                <a:solidFill>
                  <a:srgbClr val="3900A0"/>
                </a:solidFill>
                <a:highlight>
                  <a:srgbClr val="FEFFFF"/>
                </a:highlight>
                <a:latin typeface="Arial"/>
                <a:ea typeface="Arial"/>
                <a:cs typeface="Arial"/>
                <a:sym typeface="Arial"/>
              </a:rPr>
              <a:t>addAction</a:t>
            </a:r>
            <a:r>
              <a:rPr lang="en-US" sz="1200">
                <a:solidFill>
                  <a:schemeClr val="dk1"/>
                </a:solidFill>
                <a:highlight>
                  <a:srgbClr val="FEFFFF"/>
                </a:highlight>
                <a:latin typeface="Arial"/>
                <a:ea typeface="Arial"/>
                <a:cs typeface="Arial"/>
                <a:sym typeface="Arial"/>
              </a:rPr>
              <a:t>(</a:t>
            </a:r>
            <a:r>
              <a:rPr lang="en-US" sz="1200">
                <a:solidFill>
                  <a:srgbClr val="5C2699"/>
                </a:solidFill>
                <a:highlight>
                  <a:srgbClr val="FEFFFF"/>
                </a:highlight>
                <a:latin typeface="Arial"/>
                <a:ea typeface="Arial"/>
                <a:cs typeface="Arial"/>
                <a:sym typeface="Arial"/>
              </a:rPr>
              <a:t>UIAlertAction</a:t>
            </a:r>
            <a:r>
              <a:rPr lang="en-US" sz="1200">
                <a:solidFill>
                  <a:schemeClr val="dk1"/>
                </a:solidFill>
                <a:highlight>
                  <a:srgbClr val="FEFFFF"/>
                </a:highlight>
                <a:latin typeface="Arial"/>
                <a:ea typeface="Arial"/>
                <a:cs typeface="Arial"/>
                <a:sym typeface="Arial"/>
              </a:rPr>
              <a:t>(title: </a:t>
            </a:r>
            <a:r>
              <a:rPr lang="en-US" sz="1200">
                <a:solidFill>
                  <a:srgbClr val="C41A16"/>
                </a:solidFill>
                <a:highlight>
                  <a:srgbClr val="FEFFFF"/>
                </a:highlight>
                <a:latin typeface="Arial"/>
                <a:ea typeface="Arial"/>
                <a:cs typeface="Arial"/>
                <a:sym typeface="Arial"/>
              </a:rPr>
              <a:t>"Sign out"</a:t>
            </a:r>
            <a:r>
              <a:rPr lang="en-US" sz="1200">
                <a:solidFill>
                  <a:schemeClr val="dk1"/>
                </a:solidFill>
                <a:highlight>
                  <a:srgbClr val="FEFFFF"/>
                </a:highlight>
                <a:latin typeface="Arial"/>
                <a:ea typeface="Arial"/>
                <a:cs typeface="Arial"/>
                <a:sym typeface="Arial"/>
              </a:rPr>
              <a:t>,</a:t>
            </a:r>
            <a:endParaRPr sz="1200">
              <a:solidFill>
                <a:schemeClr val="dk1"/>
              </a:solidFill>
              <a:highlight>
                <a:srgbClr val="FE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Arial"/>
                <a:ea typeface="Arial"/>
                <a:cs typeface="Arial"/>
                <a:sym typeface="Arial"/>
              </a:rPr>
              <a:t>                                      style:.</a:t>
            </a:r>
            <a:r>
              <a:rPr lang="en-US" sz="1200">
                <a:solidFill>
                  <a:srgbClr val="3900A0"/>
                </a:solidFill>
                <a:highlight>
                  <a:srgbClr val="FEFFFF"/>
                </a:highlight>
                <a:latin typeface="Arial"/>
                <a:ea typeface="Arial"/>
                <a:cs typeface="Arial"/>
                <a:sym typeface="Arial"/>
              </a:rPr>
              <a:t>destructive</a:t>
            </a:r>
            <a:r>
              <a:rPr lang="en-US" sz="1200">
                <a:solidFill>
                  <a:schemeClr val="dk1"/>
                </a:solidFill>
                <a:highlight>
                  <a:srgbClr val="FEFFFF"/>
                </a:highlight>
                <a:latin typeface="Arial"/>
                <a:ea typeface="Arial"/>
                <a:cs typeface="Arial"/>
                <a:sym typeface="Arial"/>
              </a:rPr>
              <a:t>,</a:t>
            </a:r>
            <a:endParaRPr sz="1200">
              <a:solidFill>
                <a:schemeClr val="dk1"/>
              </a:solidFill>
              <a:highlight>
                <a:srgbClr val="FE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Arial"/>
                <a:ea typeface="Arial"/>
                <a:cs typeface="Arial"/>
                <a:sym typeface="Arial"/>
              </a:rPr>
              <a:t>                                      handler: {(</a:t>
            </a:r>
            <a:r>
              <a:rPr b="1" lang="en-US" sz="1200">
                <a:solidFill>
                  <a:srgbClr val="9B2393"/>
                </a:solidFill>
                <a:highlight>
                  <a:srgbClr val="FEFFFF"/>
                </a:highlight>
                <a:latin typeface="Arial"/>
                <a:ea typeface="Arial"/>
                <a:cs typeface="Arial"/>
                <a:sym typeface="Arial"/>
              </a:rPr>
              <a:t>_</a:t>
            </a:r>
            <a:r>
              <a:rPr lang="en-US" sz="1200">
                <a:solidFill>
                  <a:schemeClr val="dk1"/>
                </a:solidFill>
                <a:highlight>
                  <a:srgbClr val="FEFFFF"/>
                </a:highlight>
                <a:latin typeface="Arial"/>
                <a:ea typeface="Arial"/>
                <a:cs typeface="Arial"/>
                <a:sym typeface="Arial"/>
              </a:rPr>
              <a:t>: </a:t>
            </a:r>
            <a:r>
              <a:rPr lang="en-US" sz="1200">
                <a:solidFill>
                  <a:srgbClr val="5C2699"/>
                </a:solidFill>
                <a:highlight>
                  <a:srgbClr val="FEFFFF"/>
                </a:highlight>
                <a:latin typeface="Arial"/>
                <a:ea typeface="Arial"/>
                <a:cs typeface="Arial"/>
                <a:sym typeface="Arial"/>
              </a:rPr>
              <a:t>UIAlertAction</a:t>
            </a:r>
            <a:r>
              <a:rPr lang="en-US" sz="1200">
                <a:solidFill>
                  <a:schemeClr val="dk1"/>
                </a:solidFill>
                <a:highlight>
                  <a:srgbClr val="FEFFFF"/>
                </a:highlight>
                <a:latin typeface="Arial"/>
                <a:ea typeface="Arial"/>
                <a:cs typeface="Arial"/>
                <a:sym typeface="Arial"/>
              </a:rPr>
              <a:t>!) </a:t>
            </a:r>
            <a:r>
              <a:rPr b="1" lang="en-US" sz="1200">
                <a:solidFill>
                  <a:srgbClr val="9B2393"/>
                </a:solidFill>
                <a:highlight>
                  <a:srgbClr val="FEFFFF"/>
                </a:highlight>
                <a:latin typeface="Arial"/>
                <a:ea typeface="Arial"/>
                <a:cs typeface="Arial"/>
                <a:sym typeface="Arial"/>
              </a:rPr>
              <a:t>in</a:t>
            </a:r>
            <a:endParaRPr b="1" sz="1200">
              <a:solidFill>
                <a:srgbClr val="9B2393"/>
              </a:solidFill>
              <a:highlight>
                <a:srgbClr val="FE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Arial"/>
                <a:ea typeface="Arial"/>
                <a:cs typeface="Arial"/>
                <a:sym typeface="Arial"/>
              </a:rPr>
              <a:t>                                        </a:t>
            </a:r>
            <a:r>
              <a:rPr i="1" lang="en-US" sz="1200">
                <a:solidFill>
                  <a:srgbClr val="536579"/>
                </a:solidFill>
                <a:highlight>
                  <a:srgbClr val="FEFFFF"/>
                </a:highlight>
                <a:latin typeface="Arial"/>
                <a:ea typeface="Arial"/>
                <a:cs typeface="Arial"/>
                <a:sym typeface="Arial"/>
              </a:rPr>
              <a:t>//Sign out action</a:t>
            </a:r>
            <a:endParaRPr i="1" sz="1200">
              <a:solidFill>
                <a:srgbClr val="536579"/>
              </a:solidFill>
              <a:highlight>
                <a:srgbClr val="FE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Arial"/>
                <a:ea typeface="Arial"/>
                <a:cs typeface="Arial"/>
                <a:sym typeface="Arial"/>
              </a:rPr>
              <a:t>        }))</a:t>
            </a:r>
            <a:endParaRPr sz="1200">
              <a:solidFill>
                <a:schemeClr val="dk1"/>
              </a:solidFill>
              <a:highlight>
                <a:srgbClr val="FE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Arial"/>
                <a:ea typeface="Arial"/>
                <a:cs typeface="Arial"/>
                <a:sym typeface="Arial"/>
              </a:rPr>
              <a:t>        </a:t>
            </a:r>
            <a:r>
              <a:rPr b="1" lang="en-US" sz="1200">
                <a:solidFill>
                  <a:srgbClr val="9B2393"/>
                </a:solidFill>
                <a:highlight>
                  <a:srgbClr val="FEFFFF"/>
                </a:highlight>
                <a:latin typeface="Arial"/>
                <a:ea typeface="Arial"/>
                <a:cs typeface="Arial"/>
                <a:sym typeface="Arial"/>
              </a:rPr>
              <a:t>self</a:t>
            </a:r>
            <a:r>
              <a:rPr lang="en-US" sz="1200">
                <a:solidFill>
                  <a:schemeClr val="dk1"/>
                </a:solidFill>
                <a:highlight>
                  <a:srgbClr val="FEFFFF"/>
                </a:highlight>
                <a:latin typeface="Arial"/>
                <a:ea typeface="Arial"/>
                <a:cs typeface="Arial"/>
                <a:sym typeface="Arial"/>
              </a:rPr>
              <a:t>.</a:t>
            </a:r>
            <a:r>
              <a:rPr lang="en-US" sz="1200">
                <a:solidFill>
                  <a:srgbClr val="3900A0"/>
                </a:solidFill>
                <a:highlight>
                  <a:srgbClr val="FEFFFF"/>
                </a:highlight>
                <a:latin typeface="Arial"/>
                <a:ea typeface="Arial"/>
                <a:cs typeface="Arial"/>
                <a:sym typeface="Arial"/>
              </a:rPr>
              <a:t>present</a:t>
            </a:r>
            <a:r>
              <a:rPr lang="en-US" sz="1200">
                <a:solidFill>
                  <a:schemeClr val="dk1"/>
                </a:solidFill>
                <a:highlight>
                  <a:srgbClr val="FEFFFF"/>
                </a:highlight>
                <a:latin typeface="Arial"/>
                <a:ea typeface="Arial"/>
                <a:cs typeface="Arial"/>
                <a:sym typeface="Arial"/>
              </a:rPr>
              <a:t>(alert, animated: </a:t>
            </a:r>
            <a:r>
              <a:rPr b="1" lang="en-US" sz="1200">
                <a:solidFill>
                  <a:srgbClr val="9B2393"/>
                </a:solidFill>
                <a:highlight>
                  <a:srgbClr val="FEFFFF"/>
                </a:highlight>
                <a:latin typeface="Arial"/>
                <a:ea typeface="Arial"/>
                <a:cs typeface="Arial"/>
                <a:sym typeface="Arial"/>
              </a:rPr>
              <a:t>true</a:t>
            </a:r>
            <a:r>
              <a:rPr lang="en-US" sz="1200">
                <a:solidFill>
                  <a:schemeClr val="dk1"/>
                </a:solidFill>
                <a:highlight>
                  <a:srgbClr val="FEFFFF"/>
                </a:highlight>
                <a:latin typeface="Arial"/>
                <a:ea typeface="Arial"/>
                <a:cs typeface="Arial"/>
                <a:sym typeface="Arial"/>
              </a:rPr>
              <a:t>, completion: </a:t>
            </a:r>
            <a:r>
              <a:rPr b="1" lang="en-US" sz="1200">
                <a:solidFill>
                  <a:srgbClr val="9B2393"/>
                </a:solidFill>
                <a:highlight>
                  <a:srgbClr val="FEFFFF"/>
                </a:highlight>
                <a:latin typeface="Arial"/>
                <a:ea typeface="Arial"/>
                <a:cs typeface="Arial"/>
                <a:sym typeface="Arial"/>
              </a:rPr>
              <a:t>nil</a:t>
            </a:r>
            <a:r>
              <a:rPr lang="en-US" sz="1200">
                <a:solidFill>
                  <a:schemeClr val="dk1"/>
                </a:solidFill>
                <a:highlight>
                  <a:srgbClr val="FEFFFF"/>
                </a:highlight>
                <a:latin typeface="Arial"/>
                <a:ea typeface="Arial"/>
                <a:cs typeface="Arial"/>
                <a:sym typeface="Arial"/>
              </a:rPr>
              <a:t>)</a:t>
            </a:r>
            <a:endParaRPr sz="1200">
              <a:solidFill>
                <a:schemeClr val="dk1"/>
              </a:solidFill>
              <a:highlight>
                <a:srgbClr val="FE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E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E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EFFFF"/>
                </a:highlight>
                <a:latin typeface="Arial"/>
                <a:ea typeface="Arial"/>
                <a:cs typeface="Arial"/>
                <a:sym typeface="Arial"/>
              </a:rPr>
              <a:t>Output is</a:t>
            </a:r>
            <a:endParaRPr sz="1200">
              <a:solidFill>
                <a:schemeClr val="dk1"/>
              </a:solidFill>
              <a:highlight>
                <a:srgbClr val="FE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pic>
        <p:nvPicPr>
          <p:cNvPr id="361" name="Google Shape;361;p56"/>
          <p:cNvPicPr preferRelativeResize="0"/>
          <p:nvPr/>
        </p:nvPicPr>
        <p:blipFill>
          <a:blip r:embed="rId3">
            <a:alphaModFix/>
          </a:blip>
          <a:stretch>
            <a:fillRect/>
          </a:stretch>
        </p:blipFill>
        <p:spPr>
          <a:xfrm>
            <a:off x="4068875" y="4701900"/>
            <a:ext cx="4054242" cy="1969750"/>
          </a:xfrm>
          <a:prstGeom prst="rect">
            <a:avLst/>
          </a:prstGeom>
          <a:noFill/>
          <a:ln>
            <a:noFill/>
          </a:ln>
        </p:spPr>
      </p:pic>
      <p:sp>
        <p:nvSpPr>
          <p:cNvPr id="362" name="Google Shape;362;p56"/>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7"/>
          <p:cNvSpPr txBox="1"/>
          <p:nvPr>
            <p:ph idx="1" type="body"/>
          </p:nvPr>
        </p:nvSpPr>
        <p:spPr>
          <a:xfrm>
            <a:off x="838200" y="1095700"/>
            <a:ext cx="10515600" cy="34875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rgbClr val="FFFFFF"/>
                </a:highlight>
                <a:latin typeface="Times New Roman"/>
                <a:ea typeface="Times New Roman"/>
                <a:cs typeface="Times New Roman"/>
                <a:sym typeface="Times New Roman"/>
              </a:rPr>
              <a:t>Alert with more than 2 buttons</a:t>
            </a:r>
            <a:endParaRPr b="1"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EFFFF"/>
                </a:highlight>
                <a:latin typeface="Times New Roman"/>
                <a:ea typeface="Times New Roman"/>
                <a:cs typeface="Times New Roman"/>
                <a:sym typeface="Times New Roman"/>
              </a:rPr>
              <a:t> </a:t>
            </a:r>
            <a:endParaRPr sz="11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100">
                <a:solidFill>
                  <a:srgbClr val="9B2393"/>
                </a:solidFill>
                <a:highlight>
                  <a:srgbClr val="FEFFFF"/>
                </a:highlight>
                <a:latin typeface="Times New Roman"/>
                <a:ea typeface="Times New Roman"/>
                <a:cs typeface="Times New Roman"/>
                <a:sym typeface="Times New Roman"/>
              </a:rPr>
              <a:t>let</a:t>
            </a:r>
            <a:r>
              <a:rPr lang="en-US" sz="1100">
                <a:solidFill>
                  <a:schemeClr val="dk1"/>
                </a:solidFill>
                <a:highlight>
                  <a:srgbClr val="FEFFFF"/>
                </a:highlight>
                <a:latin typeface="Times New Roman"/>
                <a:ea typeface="Times New Roman"/>
                <a:cs typeface="Times New Roman"/>
                <a:sym typeface="Times New Roman"/>
              </a:rPr>
              <a:t> alert = </a:t>
            </a:r>
            <a:r>
              <a:rPr lang="en-US" sz="1100">
                <a:solidFill>
                  <a:srgbClr val="5C2699"/>
                </a:solidFill>
                <a:highlight>
                  <a:srgbClr val="FEFFFF"/>
                </a:highlight>
                <a:latin typeface="Times New Roman"/>
                <a:ea typeface="Times New Roman"/>
                <a:cs typeface="Times New Roman"/>
                <a:sym typeface="Times New Roman"/>
              </a:rPr>
              <a:t>UIAlertController</a:t>
            </a:r>
            <a:r>
              <a:rPr lang="en-US" sz="1100">
                <a:solidFill>
                  <a:schemeClr val="dk1"/>
                </a:solidFill>
                <a:highlight>
                  <a:srgbClr val="FEFFFF"/>
                </a:highlight>
                <a:latin typeface="Times New Roman"/>
                <a:ea typeface="Times New Roman"/>
                <a:cs typeface="Times New Roman"/>
                <a:sym typeface="Times New Roman"/>
              </a:rPr>
              <a:t>(title: </a:t>
            </a:r>
            <a:r>
              <a:rPr lang="en-US" sz="1100">
                <a:solidFill>
                  <a:srgbClr val="C41A16"/>
                </a:solidFill>
                <a:highlight>
                  <a:srgbClr val="FEFFFF"/>
                </a:highlight>
                <a:latin typeface="Times New Roman"/>
                <a:ea typeface="Times New Roman"/>
                <a:cs typeface="Times New Roman"/>
                <a:sym typeface="Times New Roman"/>
              </a:rPr>
              <a:t>"Alert"</a:t>
            </a:r>
            <a:r>
              <a:rPr lang="en-US" sz="1100">
                <a:solidFill>
                  <a:schemeClr val="dk1"/>
                </a:solidFill>
                <a:highlight>
                  <a:srgbClr val="FEFFFF"/>
                </a:highlight>
                <a:latin typeface="Times New Roman"/>
                <a:ea typeface="Times New Roman"/>
                <a:cs typeface="Times New Roman"/>
                <a:sym typeface="Times New Roman"/>
              </a:rPr>
              <a:t>, message: </a:t>
            </a:r>
            <a:r>
              <a:rPr lang="en-US" sz="1100">
                <a:solidFill>
                  <a:srgbClr val="C41A16"/>
                </a:solidFill>
                <a:highlight>
                  <a:srgbClr val="FEFFFF"/>
                </a:highlight>
                <a:latin typeface="Times New Roman"/>
                <a:ea typeface="Times New Roman"/>
                <a:cs typeface="Times New Roman"/>
                <a:sym typeface="Times New Roman"/>
              </a:rPr>
              <a:t>"Alert with more than 2 buttons"</a:t>
            </a:r>
            <a:r>
              <a:rPr lang="en-US" sz="1100">
                <a:solidFill>
                  <a:schemeClr val="dk1"/>
                </a:solidFill>
                <a:highlight>
                  <a:srgbClr val="FEFFFF"/>
                </a:highlight>
                <a:latin typeface="Times New Roman"/>
                <a:ea typeface="Times New Roman"/>
                <a:cs typeface="Times New Roman"/>
                <a:sym typeface="Times New Roman"/>
              </a:rPr>
              <a:t>, preferredStyle: .</a:t>
            </a:r>
            <a:r>
              <a:rPr lang="en-US" sz="1100">
                <a:solidFill>
                  <a:srgbClr val="3900A0"/>
                </a:solidFill>
                <a:highlight>
                  <a:srgbClr val="FEFFFF"/>
                </a:highlight>
                <a:latin typeface="Times New Roman"/>
                <a:ea typeface="Times New Roman"/>
                <a:cs typeface="Times New Roman"/>
                <a:sym typeface="Times New Roman"/>
              </a:rPr>
              <a:t>alert</a:t>
            </a:r>
            <a:r>
              <a:rPr lang="en-US" sz="1100">
                <a:solidFill>
                  <a:schemeClr val="dk1"/>
                </a:solidFill>
                <a:highlight>
                  <a:srgbClr val="FEFFFF"/>
                </a:highlight>
                <a:latin typeface="Times New Roman"/>
                <a:ea typeface="Times New Roman"/>
                <a:cs typeface="Times New Roman"/>
                <a:sym typeface="Times New Roman"/>
              </a:rPr>
              <a:t>)</a:t>
            </a:r>
            <a:endParaRPr sz="11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EFFFF"/>
                </a:highlight>
                <a:latin typeface="Times New Roman"/>
                <a:ea typeface="Times New Roman"/>
                <a:cs typeface="Times New Roman"/>
                <a:sym typeface="Times New Roman"/>
              </a:rPr>
              <a:t>        </a:t>
            </a:r>
            <a:endParaRPr sz="11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EFFFF"/>
                </a:highlight>
                <a:latin typeface="Times New Roman"/>
                <a:ea typeface="Times New Roman"/>
                <a:cs typeface="Times New Roman"/>
                <a:sym typeface="Times New Roman"/>
              </a:rPr>
              <a:t>        alert.</a:t>
            </a:r>
            <a:r>
              <a:rPr lang="en-US" sz="1100">
                <a:solidFill>
                  <a:srgbClr val="3900A0"/>
                </a:solidFill>
                <a:highlight>
                  <a:srgbClr val="FEFFFF"/>
                </a:highlight>
                <a:latin typeface="Times New Roman"/>
                <a:ea typeface="Times New Roman"/>
                <a:cs typeface="Times New Roman"/>
                <a:sym typeface="Times New Roman"/>
              </a:rPr>
              <a:t>addAction</a:t>
            </a:r>
            <a:r>
              <a:rPr lang="en-US" sz="1100">
                <a:solidFill>
                  <a:schemeClr val="dk1"/>
                </a:solidFill>
                <a:highlight>
                  <a:srgbClr val="FEFFFF"/>
                </a:highlight>
                <a:latin typeface="Times New Roman"/>
                <a:ea typeface="Times New Roman"/>
                <a:cs typeface="Times New Roman"/>
                <a:sym typeface="Times New Roman"/>
              </a:rPr>
              <a:t>(</a:t>
            </a:r>
            <a:r>
              <a:rPr lang="en-US" sz="1100">
                <a:solidFill>
                  <a:srgbClr val="5C2699"/>
                </a:solidFill>
                <a:highlight>
                  <a:srgbClr val="FEFFFF"/>
                </a:highlight>
                <a:latin typeface="Times New Roman"/>
                <a:ea typeface="Times New Roman"/>
                <a:cs typeface="Times New Roman"/>
                <a:sym typeface="Times New Roman"/>
              </a:rPr>
              <a:t>UIAlertAction</a:t>
            </a:r>
            <a:r>
              <a:rPr lang="en-US" sz="1100">
                <a:solidFill>
                  <a:schemeClr val="dk1"/>
                </a:solidFill>
                <a:highlight>
                  <a:srgbClr val="FEFFFF"/>
                </a:highlight>
                <a:latin typeface="Times New Roman"/>
                <a:ea typeface="Times New Roman"/>
                <a:cs typeface="Times New Roman"/>
                <a:sym typeface="Times New Roman"/>
              </a:rPr>
              <a:t>(title: </a:t>
            </a:r>
            <a:r>
              <a:rPr lang="en-US" sz="1100">
                <a:solidFill>
                  <a:srgbClr val="C41A16"/>
                </a:solidFill>
                <a:highlight>
                  <a:srgbClr val="FEFFFF"/>
                </a:highlight>
                <a:latin typeface="Times New Roman"/>
                <a:ea typeface="Times New Roman"/>
                <a:cs typeface="Times New Roman"/>
                <a:sym typeface="Times New Roman"/>
              </a:rPr>
              <a:t>"Default"</a:t>
            </a:r>
            <a:r>
              <a:rPr lang="en-US" sz="1100">
                <a:solidFill>
                  <a:schemeClr val="dk1"/>
                </a:solidFill>
                <a:highlight>
                  <a:srgbClr val="FEFFFF"/>
                </a:highlight>
                <a:latin typeface="Times New Roman"/>
                <a:ea typeface="Times New Roman"/>
                <a:cs typeface="Times New Roman"/>
                <a:sym typeface="Times New Roman"/>
              </a:rPr>
              <a:t>, style: .</a:t>
            </a:r>
            <a:r>
              <a:rPr lang="en-US" sz="1100">
                <a:solidFill>
                  <a:srgbClr val="3900A0"/>
                </a:solidFill>
                <a:highlight>
                  <a:srgbClr val="FEFFFF"/>
                </a:highlight>
                <a:latin typeface="Times New Roman"/>
                <a:ea typeface="Times New Roman"/>
                <a:cs typeface="Times New Roman"/>
                <a:sym typeface="Times New Roman"/>
              </a:rPr>
              <a:t>default</a:t>
            </a:r>
            <a:r>
              <a:rPr lang="en-US" sz="1100">
                <a:solidFill>
                  <a:schemeClr val="dk1"/>
                </a:solidFill>
                <a:highlight>
                  <a:srgbClr val="FEFFFF"/>
                </a:highlight>
                <a:latin typeface="Times New Roman"/>
                <a:ea typeface="Times New Roman"/>
                <a:cs typeface="Times New Roman"/>
                <a:sym typeface="Times New Roman"/>
              </a:rPr>
              <a:t>, handler: { (</a:t>
            </a:r>
            <a:r>
              <a:rPr b="1" lang="en-US" sz="1100">
                <a:solidFill>
                  <a:srgbClr val="9B2393"/>
                </a:solidFill>
                <a:highlight>
                  <a:srgbClr val="FEFFFF"/>
                </a:highlight>
                <a:latin typeface="Times New Roman"/>
                <a:ea typeface="Times New Roman"/>
                <a:cs typeface="Times New Roman"/>
                <a:sym typeface="Times New Roman"/>
              </a:rPr>
              <a:t>_</a:t>
            </a:r>
            <a:r>
              <a:rPr lang="en-US" sz="1100">
                <a:solidFill>
                  <a:schemeClr val="dk1"/>
                </a:solidFill>
                <a:highlight>
                  <a:srgbClr val="FEFFFF"/>
                </a:highlight>
                <a:latin typeface="Times New Roman"/>
                <a:ea typeface="Times New Roman"/>
                <a:cs typeface="Times New Roman"/>
                <a:sym typeface="Times New Roman"/>
              </a:rPr>
              <a:t>) </a:t>
            </a:r>
            <a:r>
              <a:rPr b="1" lang="en-US" sz="1100">
                <a:solidFill>
                  <a:srgbClr val="9B2393"/>
                </a:solidFill>
                <a:highlight>
                  <a:srgbClr val="FEFFFF"/>
                </a:highlight>
                <a:latin typeface="Times New Roman"/>
                <a:ea typeface="Times New Roman"/>
                <a:cs typeface="Times New Roman"/>
                <a:sym typeface="Times New Roman"/>
              </a:rPr>
              <a:t>in</a:t>
            </a:r>
            <a:endParaRPr b="1" sz="1100">
              <a:solidFill>
                <a:srgbClr val="9B2393"/>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EFFFF"/>
                </a:highlight>
                <a:latin typeface="Times New Roman"/>
                <a:ea typeface="Times New Roman"/>
                <a:cs typeface="Times New Roman"/>
                <a:sym typeface="Times New Roman"/>
              </a:rPr>
              <a:t>            </a:t>
            </a:r>
            <a:r>
              <a:rPr lang="en-US" sz="1100">
                <a:solidFill>
                  <a:srgbClr val="3900A0"/>
                </a:solidFill>
                <a:highlight>
                  <a:srgbClr val="FEFFFF"/>
                </a:highlight>
                <a:latin typeface="Times New Roman"/>
                <a:ea typeface="Times New Roman"/>
                <a:cs typeface="Times New Roman"/>
                <a:sym typeface="Times New Roman"/>
              </a:rPr>
              <a:t>print</a:t>
            </a:r>
            <a:r>
              <a:rPr lang="en-US" sz="1100">
                <a:solidFill>
                  <a:schemeClr val="dk1"/>
                </a:solidFill>
                <a:highlight>
                  <a:srgbClr val="FEFFFF"/>
                </a:highlight>
                <a:latin typeface="Times New Roman"/>
                <a:ea typeface="Times New Roman"/>
                <a:cs typeface="Times New Roman"/>
                <a:sym typeface="Times New Roman"/>
              </a:rPr>
              <a:t>(</a:t>
            </a:r>
            <a:r>
              <a:rPr lang="en-US" sz="1100">
                <a:solidFill>
                  <a:srgbClr val="C41A16"/>
                </a:solidFill>
                <a:highlight>
                  <a:srgbClr val="FEFFFF"/>
                </a:highlight>
                <a:latin typeface="Times New Roman"/>
                <a:ea typeface="Times New Roman"/>
                <a:cs typeface="Times New Roman"/>
                <a:sym typeface="Times New Roman"/>
              </a:rPr>
              <a:t>"You've pressed default"</a:t>
            </a:r>
            <a:r>
              <a:rPr lang="en-US" sz="1100">
                <a:solidFill>
                  <a:schemeClr val="dk1"/>
                </a:solidFill>
                <a:highlight>
                  <a:srgbClr val="FEFFFF"/>
                </a:highlight>
                <a:latin typeface="Times New Roman"/>
                <a:ea typeface="Times New Roman"/>
                <a:cs typeface="Times New Roman"/>
                <a:sym typeface="Times New Roman"/>
              </a:rPr>
              <a:t>)</a:t>
            </a:r>
            <a:endParaRPr sz="11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EFFFF"/>
                </a:highlight>
                <a:latin typeface="Times New Roman"/>
                <a:ea typeface="Times New Roman"/>
                <a:cs typeface="Times New Roman"/>
                <a:sym typeface="Times New Roman"/>
              </a:rPr>
              <a:t>        }))</a:t>
            </a:r>
            <a:endParaRPr sz="11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EFFFF"/>
                </a:highlight>
                <a:latin typeface="Times New Roman"/>
                <a:ea typeface="Times New Roman"/>
                <a:cs typeface="Times New Roman"/>
                <a:sym typeface="Times New Roman"/>
              </a:rPr>
              <a:t>        </a:t>
            </a:r>
            <a:endParaRPr sz="11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EFFFF"/>
                </a:highlight>
                <a:latin typeface="Times New Roman"/>
                <a:ea typeface="Times New Roman"/>
                <a:cs typeface="Times New Roman"/>
                <a:sym typeface="Times New Roman"/>
              </a:rPr>
              <a:t>        alert.</a:t>
            </a:r>
            <a:r>
              <a:rPr lang="en-US" sz="1100">
                <a:solidFill>
                  <a:srgbClr val="3900A0"/>
                </a:solidFill>
                <a:highlight>
                  <a:srgbClr val="FEFFFF"/>
                </a:highlight>
                <a:latin typeface="Times New Roman"/>
                <a:ea typeface="Times New Roman"/>
                <a:cs typeface="Times New Roman"/>
                <a:sym typeface="Times New Roman"/>
              </a:rPr>
              <a:t>addAction</a:t>
            </a:r>
            <a:r>
              <a:rPr lang="en-US" sz="1100">
                <a:solidFill>
                  <a:schemeClr val="dk1"/>
                </a:solidFill>
                <a:highlight>
                  <a:srgbClr val="FEFFFF"/>
                </a:highlight>
                <a:latin typeface="Times New Roman"/>
                <a:ea typeface="Times New Roman"/>
                <a:cs typeface="Times New Roman"/>
                <a:sym typeface="Times New Roman"/>
              </a:rPr>
              <a:t>(</a:t>
            </a:r>
            <a:r>
              <a:rPr lang="en-US" sz="1100">
                <a:solidFill>
                  <a:srgbClr val="5C2699"/>
                </a:solidFill>
                <a:highlight>
                  <a:srgbClr val="FEFFFF"/>
                </a:highlight>
                <a:latin typeface="Times New Roman"/>
                <a:ea typeface="Times New Roman"/>
                <a:cs typeface="Times New Roman"/>
                <a:sym typeface="Times New Roman"/>
              </a:rPr>
              <a:t>UIAlertAction</a:t>
            </a:r>
            <a:r>
              <a:rPr lang="en-US" sz="1100">
                <a:solidFill>
                  <a:schemeClr val="dk1"/>
                </a:solidFill>
                <a:highlight>
                  <a:srgbClr val="FEFFFF"/>
                </a:highlight>
                <a:latin typeface="Times New Roman"/>
                <a:ea typeface="Times New Roman"/>
                <a:cs typeface="Times New Roman"/>
                <a:sym typeface="Times New Roman"/>
              </a:rPr>
              <a:t>(title: </a:t>
            </a:r>
            <a:r>
              <a:rPr lang="en-US" sz="1100">
                <a:solidFill>
                  <a:srgbClr val="C41A16"/>
                </a:solidFill>
                <a:highlight>
                  <a:srgbClr val="FEFFFF"/>
                </a:highlight>
                <a:latin typeface="Times New Roman"/>
                <a:ea typeface="Times New Roman"/>
                <a:cs typeface="Times New Roman"/>
                <a:sym typeface="Times New Roman"/>
              </a:rPr>
              <a:t>"Cancel"</a:t>
            </a:r>
            <a:r>
              <a:rPr lang="en-US" sz="1100">
                <a:solidFill>
                  <a:schemeClr val="dk1"/>
                </a:solidFill>
                <a:highlight>
                  <a:srgbClr val="FEFFFF"/>
                </a:highlight>
                <a:latin typeface="Times New Roman"/>
                <a:ea typeface="Times New Roman"/>
                <a:cs typeface="Times New Roman"/>
                <a:sym typeface="Times New Roman"/>
              </a:rPr>
              <a:t>, style: .</a:t>
            </a:r>
            <a:r>
              <a:rPr lang="en-US" sz="1100">
                <a:solidFill>
                  <a:srgbClr val="3900A0"/>
                </a:solidFill>
                <a:highlight>
                  <a:srgbClr val="FEFFFF"/>
                </a:highlight>
                <a:latin typeface="Times New Roman"/>
                <a:ea typeface="Times New Roman"/>
                <a:cs typeface="Times New Roman"/>
                <a:sym typeface="Times New Roman"/>
              </a:rPr>
              <a:t>default</a:t>
            </a:r>
            <a:r>
              <a:rPr lang="en-US" sz="1100">
                <a:solidFill>
                  <a:schemeClr val="dk1"/>
                </a:solidFill>
                <a:highlight>
                  <a:srgbClr val="FEFFFF"/>
                </a:highlight>
                <a:latin typeface="Times New Roman"/>
                <a:ea typeface="Times New Roman"/>
                <a:cs typeface="Times New Roman"/>
                <a:sym typeface="Times New Roman"/>
              </a:rPr>
              <a:t>, handler: { (</a:t>
            </a:r>
            <a:r>
              <a:rPr b="1" lang="en-US" sz="1100">
                <a:solidFill>
                  <a:srgbClr val="9B2393"/>
                </a:solidFill>
                <a:highlight>
                  <a:srgbClr val="FEFFFF"/>
                </a:highlight>
                <a:latin typeface="Times New Roman"/>
                <a:ea typeface="Times New Roman"/>
                <a:cs typeface="Times New Roman"/>
                <a:sym typeface="Times New Roman"/>
              </a:rPr>
              <a:t>_</a:t>
            </a:r>
            <a:r>
              <a:rPr lang="en-US" sz="1100">
                <a:solidFill>
                  <a:schemeClr val="dk1"/>
                </a:solidFill>
                <a:highlight>
                  <a:srgbClr val="FEFFFF"/>
                </a:highlight>
                <a:latin typeface="Times New Roman"/>
                <a:ea typeface="Times New Roman"/>
                <a:cs typeface="Times New Roman"/>
                <a:sym typeface="Times New Roman"/>
              </a:rPr>
              <a:t>) </a:t>
            </a:r>
            <a:r>
              <a:rPr b="1" lang="en-US" sz="1100">
                <a:solidFill>
                  <a:srgbClr val="9B2393"/>
                </a:solidFill>
                <a:highlight>
                  <a:srgbClr val="FEFFFF"/>
                </a:highlight>
                <a:latin typeface="Times New Roman"/>
                <a:ea typeface="Times New Roman"/>
                <a:cs typeface="Times New Roman"/>
                <a:sym typeface="Times New Roman"/>
              </a:rPr>
              <a:t>in</a:t>
            </a:r>
            <a:endParaRPr b="1" sz="1100">
              <a:solidFill>
                <a:srgbClr val="9B2393"/>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EFFFF"/>
                </a:highlight>
                <a:latin typeface="Times New Roman"/>
                <a:ea typeface="Times New Roman"/>
                <a:cs typeface="Times New Roman"/>
                <a:sym typeface="Times New Roman"/>
              </a:rPr>
              <a:t>            </a:t>
            </a:r>
            <a:r>
              <a:rPr lang="en-US" sz="1100">
                <a:solidFill>
                  <a:srgbClr val="3900A0"/>
                </a:solidFill>
                <a:highlight>
                  <a:srgbClr val="FEFFFF"/>
                </a:highlight>
                <a:latin typeface="Times New Roman"/>
                <a:ea typeface="Times New Roman"/>
                <a:cs typeface="Times New Roman"/>
                <a:sym typeface="Times New Roman"/>
              </a:rPr>
              <a:t>print</a:t>
            </a:r>
            <a:r>
              <a:rPr lang="en-US" sz="1100">
                <a:solidFill>
                  <a:schemeClr val="dk1"/>
                </a:solidFill>
                <a:highlight>
                  <a:srgbClr val="FEFFFF"/>
                </a:highlight>
                <a:latin typeface="Times New Roman"/>
                <a:ea typeface="Times New Roman"/>
                <a:cs typeface="Times New Roman"/>
                <a:sym typeface="Times New Roman"/>
              </a:rPr>
              <a:t>(</a:t>
            </a:r>
            <a:r>
              <a:rPr lang="en-US" sz="1100">
                <a:solidFill>
                  <a:srgbClr val="C41A16"/>
                </a:solidFill>
                <a:highlight>
                  <a:srgbClr val="FEFFFF"/>
                </a:highlight>
                <a:latin typeface="Times New Roman"/>
                <a:ea typeface="Times New Roman"/>
                <a:cs typeface="Times New Roman"/>
                <a:sym typeface="Times New Roman"/>
              </a:rPr>
              <a:t>"You've pressed cancel"</a:t>
            </a:r>
            <a:r>
              <a:rPr lang="en-US" sz="1100">
                <a:solidFill>
                  <a:schemeClr val="dk1"/>
                </a:solidFill>
                <a:highlight>
                  <a:srgbClr val="FEFFFF"/>
                </a:highlight>
                <a:latin typeface="Times New Roman"/>
                <a:ea typeface="Times New Roman"/>
                <a:cs typeface="Times New Roman"/>
                <a:sym typeface="Times New Roman"/>
              </a:rPr>
              <a:t>)</a:t>
            </a:r>
            <a:endParaRPr sz="11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EFFFF"/>
                </a:highlight>
                <a:latin typeface="Times New Roman"/>
                <a:ea typeface="Times New Roman"/>
                <a:cs typeface="Times New Roman"/>
                <a:sym typeface="Times New Roman"/>
              </a:rPr>
              <a:t>        }))</a:t>
            </a:r>
            <a:endParaRPr sz="11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EFFFF"/>
                </a:highlight>
                <a:latin typeface="Times New Roman"/>
                <a:ea typeface="Times New Roman"/>
                <a:cs typeface="Times New Roman"/>
                <a:sym typeface="Times New Roman"/>
              </a:rPr>
              <a:t>        </a:t>
            </a:r>
            <a:endParaRPr sz="11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EFFFF"/>
                </a:highlight>
                <a:latin typeface="Times New Roman"/>
                <a:ea typeface="Times New Roman"/>
                <a:cs typeface="Times New Roman"/>
                <a:sym typeface="Times New Roman"/>
              </a:rPr>
              <a:t>        alert.</a:t>
            </a:r>
            <a:r>
              <a:rPr lang="en-US" sz="1100">
                <a:solidFill>
                  <a:srgbClr val="3900A0"/>
                </a:solidFill>
                <a:highlight>
                  <a:srgbClr val="FEFFFF"/>
                </a:highlight>
                <a:latin typeface="Times New Roman"/>
                <a:ea typeface="Times New Roman"/>
                <a:cs typeface="Times New Roman"/>
                <a:sym typeface="Times New Roman"/>
              </a:rPr>
              <a:t>addAction</a:t>
            </a:r>
            <a:r>
              <a:rPr lang="en-US" sz="1100">
                <a:solidFill>
                  <a:schemeClr val="dk1"/>
                </a:solidFill>
                <a:highlight>
                  <a:srgbClr val="FEFFFF"/>
                </a:highlight>
                <a:latin typeface="Times New Roman"/>
                <a:ea typeface="Times New Roman"/>
                <a:cs typeface="Times New Roman"/>
                <a:sym typeface="Times New Roman"/>
              </a:rPr>
              <a:t>(</a:t>
            </a:r>
            <a:r>
              <a:rPr lang="en-US" sz="1100">
                <a:solidFill>
                  <a:srgbClr val="5C2699"/>
                </a:solidFill>
                <a:highlight>
                  <a:srgbClr val="FEFFFF"/>
                </a:highlight>
                <a:latin typeface="Times New Roman"/>
                <a:ea typeface="Times New Roman"/>
                <a:cs typeface="Times New Roman"/>
                <a:sym typeface="Times New Roman"/>
              </a:rPr>
              <a:t>UIAlertAction</a:t>
            </a:r>
            <a:r>
              <a:rPr lang="en-US" sz="1100">
                <a:solidFill>
                  <a:schemeClr val="dk1"/>
                </a:solidFill>
                <a:highlight>
                  <a:srgbClr val="FEFFFF"/>
                </a:highlight>
                <a:latin typeface="Times New Roman"/>
                <a:ea typeface="Times New Roman"/>
                <a:cs typeface="Times New Roman"/>
                <a:sym typeface="Times New Roman"/>
              </a:rPr>
              <a:t>(title: </a:t>
            </a:r>
            <a:r>
              <a:rPr lang="en-US" sz="1100">
                <a:solidFill>
                  <a:srgbClr val="C41A16"/>
                </a:solidFill>
                <a:highlight>
                  <a:srgbClr val="FEFFFF"/>
                </a:highlight>
                <a:latin typeface="Times New Roman"/>
                <a:ea typeface="Times New Roman"/>
                <a:cs typeface="Times New Roman"/>
                <a:sym typeface="Times New Roman"/>
              </a:rPr>
              <a:t>"Destructive"</a:t>
            </a:r>
            <a:r>
              <a:rPr lang="en-US" sz="1100">
                <a:solidFill>
                  <a:schemeClr val="dk1"/>
                </a:solidFill>
                <a:highlight>
                  <a:srgbClr val="FEFFFF"/>
                </a:highlight>
                <a:latin typeface="Times New Roman"/>
                <a:ea typeface="Times New Roman"/>
                <a:cs typeface="Times New Roman"/>
                <a:sym typeface="Times New Roman"/>
              </a:rPr>
              <a:t>, style: .</a:t>
            </a:r>
            <a:r>
              <a:rPr lang="en-US" sz="1100">
                <a:solidFill>
                  <a:srgbClr val="3900A0"/>
                </a:solidFill>
                <a:highlight>
                  <a:srgbClr val="FEFFFF"/>
                </a:highlight>
                <a:latin typeface="Times New Roman"/>
                <a:ea typeface="Times New Roman"/>
                <a:cs typeface="Times New Roman"/>
                <a:sym typeface="Times New Roman"/>
              </a:rPr>
              <a:t>destructive</a:t>
            </a:r>
            <a:r>
              <a:rPr lang="en-US" sz="1100">
                <a:solidFill>
                  <a:schemeClr val="dk1"/>
                </a:solidFill>
                <a:highlight>
                  <a:srgbClr val="FEFFFF"/>
                </a:highlight>
                <a:latin typeface="Times New Roman"/>
                <a:ea typeface="Times New Roman"/>
                <a:cs typeface="Times New Roman"/>
                <a:sym typeface="Times New Roman"/>
              </a:rPr>
              <a:t>, handler: { (</a:t>
            </a:r>
            <a:r>
              <a:rPr b="1" lang="en-US" sz="1100">
                <a:solidFill>
                  <a:srgbClr val="9B2393"/>
                </a:solidFill>
                <a:highlight>
                  <a:srgbClr val="FEFFFF"/>
                </a:highlight>
                <a:latin typeface="Times New Roman"/>
                <a:ea typeface="Times New Roman"/>
                <a:cs typeface="Times New Roman"/>
                <a:sym typeface="Times New Roman"/>
              </a:rPr>
              <a:t>_</a:t>
            </a:r>
            <a:r>
              <a:rPr lang="en-US" sz="1100">
                <a:solidFill>
                  <a:schemeClr val="dk1"/>
                </a:solidFill>
                <a:highlight>
                  <a:srgbClr val="FEFFFF"/>
                </a:highlight>
                <a:latin typeface="Times New Roman"/>
                <a:ea typeface="Times New Roman"/>
                <a:cs typeface="Times New Roman"/>
                <a:sym typeface="Times New Roman"/>
              </a:rPr>
              <a:t>) </a:t>
            </a:r>
            <a:r>
              <a:rPr b="1" lang="en-US" sz="1100">
                <a:solidFill>
                  <a:srgbClr val="9B2393"/>
                </a:solidFill>
                <a:highlight>
                  <a:srgbClr val="FEFFFF"/>
                </a:highlight>
                <a:latin typeface="Times New Roman"/>
                <a:ea typeface="Times New Roman"/>
                <a:cs typeface="Times New Roman"/>
                <a:sym typeface="Times New Roman"/>
              </a:rPr>
              <a:t>in</a:t>
            </a:r>
            <a:endParaRPr b="1" sz="1100">
              <a:solidFill>
                <a:srgbClr val="9B2393"/>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EFFFF"/>
                </a:highlight>
                <a:latin typeface="Times New Roman"/>
                <a:ea typeface="Times New Roman"/>
                <a:cs typeface="Times New Roman"/>
                <a:sym typeface="Times New Roman"/>
              </a:rPr>
              <a:t>            </a:t>
            </a:r>
            <a:r>
              <a:rPr lang="en-US" sz="1100">
                <a:solidFill>
                  <a:srgbClr val="3900A0"/>
                </a:solidFill>
                <a:highlight>
                  <a:srgbClr val="FEFFFF"/>
                </a:highlight>
                <a:latin typeface="Times New Roman"/>
                <a:ea typeface="Times New Roman"/>
                <a:cs typeface="Times New Roman"/>
                <a:sym typeface="Times New Roman"/>
              </a:rPr>
              <a:t>print</a:t>
            </a:r>
            <a:r>
              <a:rPr lang="en-US" sz="1100">
                <a:solidFill>
                  <a:schemeClr val="dk1"/>
                </a:solidFill>
                <a:highlight>
                  <a:srgbClr val="FEFFFF"/>
                </a:highlight>
                <a:latin typeface="Times New Roman"/>
                <a:ea typeface="Times New Roman"/>
                <a:cs typeface="Times New Roman"/>
                <a:sym typeface="Times New Roman"/>
              </a:rPr>
              <a:t>(</a:t>
            </a:r>
            <a:r>
              <a:rPr lang="en-US" sz="1100">
                <a:solidFill>
                  <a:srgbClr val="C41A16"/>
                </a:solidFill>
                <a:highlight>
                  <a:srgbClr val="FEFFFF"/>
                </a:highlight>
                <a:latin typeface="Times New Roman"/>
                <a:ea typeface="Times New Roman"/>
                <a:cs typeface="Times New Roman"/>
                <a:sym typeface="Times New Roman"/>
              </a:rPr>
              <a:t>"You've pressed the destructive"</a:t>
            </a:r>
            <a:r>
              <a:rPr lang="en-US" sz="1100">
                <a:solidFill>
                  <a:schemeClr val="dk1"/>
                </a:solidFill>
                <a:highlight>
                  <a:srgbClr val="FEFFFF"/>
                </a:highlight>
                <a:latin typeface="Times New Roman"/>
                <a:ea typeface="Times New Roman"/>
                <a:cs typeface="Times New Roman"/>
                <a:sym typeface="Times New Roman"/>
              </a:rPr>
              <a:t>)</a:t>
            </a:r>
            <a:endParaRPr sz="11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EFFFF"/>
                </a:highlight>
                <a:latin typeface="Times New Roman"/>
                <a:ea typeface="Times New Roman"/>
                <a:cs typeface="Times New Roman"/>
                <a:sym typeface="Times New Roman"/>
              </a:rPr>
              <a:t>        }))</a:t>
            </a:r>
            <a:endParaRPr sz="11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EFFFF"/>
                </a:highlight>
                <a:latin typeface="Times New Roman"/>
                <a:ea typeface="Times New Roman"/>
                <a:cs typeface="Times New Roman"/>
                <a:sym typeface="Times New Roman"/>
              </a:rPr>
              <a:t>        </a:t>
            </a:r>
            <a:r>
              <a:rPr b="1" lang="en-US" sz="1100">
                <a:solidFill>
                  <a:srgbClr val="9B2393"/>
                </a:solidFill>
                <a:highlight>
                  <a:srgbClr val="FEFFFF"/>
                </a:highlight>
                <a:latin typeface="Times New Roman"/>
                <a:ea typeface="Times New Roman"/>
                <a:cs typeface="Times New Roman"/>
                <a:sym typeface="Times New Roman"/>
              </a:rPr>
              <a:t>self</a:t>
            </a:r>
            <a:r>
              <a:rPr lang="en-US" sz="1100">
                <a:solidFill>
                  <a:schemeClr val="dk1"/>
                </a:solidFill>
                <a:highlight>
                  <a:srgbClr val="FEFFFF"/>
                </a:highlight>
                <a:latin typeface="Times New Roman"/>
                <a:ea typeface="Times New Roman"/>
                <a:cs typeface="Times New Roman"/>
                <a:sym typeface="Times New Roman"/>
              </a:rPr>
              <a:t>.</a:t>
            </a:r>
            <a:r>
              <a:rPr lang="en-US" sz="1100">
                <a:solidFill>
                  <a:srgbClr val="3900A0"/>
                </a:solidFill>
                <a:highlight>
                  <a:srgbClr val="FEFFFF"/>
                </a:highlight>
                <a:latin typeface="Times New Roman"/>
                <a:ea typeface="Times New Roman"/>
                <a:cs typeface="Times New Roman"/>
                <a:sym typeface="Times New Roman"/>
              </a:rPr>
              <a:t>present</a:t>
            </a:r>
            <a:r>
              <a:rPr lang="en-US" sz="1100">
                <a:solidFill>
                  <a:schemeClr val="dk1"/>
                </a:solidFill>
                <a:highlight>
                  <a:srgbClr val="FEFFFF"/>
                </a:highlight>
                <a:latin typeface="Times New Roman"/>
                <a:ea typeface="Times New Roman"/>
                <a:cs typeface="Times New Roman"/>
                <a:sym typeface="Times New Roman"/>
              </a:rPr>
              <a:t>(alert, animated: </a:t>
            </a:r>
            <a:r>
              <a:rPr b="1" lang="en-US" sz="1100">
                <a:solidFill>
                  <a:srgbClr val="9B2393"/>
                </a:solidFill>
                <a:highlight>
                  <a:srgbClr val="FEFFFF"/>
                </a:highlight>
                <a:latin typeface="Times New Roman"/>
                <a:ea typeface="Times New Roman"/>
                <a:cs typeface="Times New Roman"/>
                <a:sym typeface="Times New Roman"/>
              </a:rPr>
              <a:t>true</a:t>
            </a:r>
            <a:r>
              <a:rPr lang="en-US" sz="1100">
                <a:solidFill>
                  <a:schemeClr val="dk1"/>
                </a:solidFill>
                <a:highlight>
                  <a:srgbClr val="FEFFFF"/>
                </a:highlight>
                <a:latin typeface="Times New Roman"/>
                <a:ea typeface="Times New Roman"/>
                <a:cs typeface="Times New Roman"/>
                <a:sym typeface="Times New Roman"/>
              </a:rPr>
              <a:t>, completion: </a:t>
            </a:r>
            <a:r>
              <a:rPr b="1" lang="en-US" sz="1100">
                <a:solidFill>
                  <a:srgbClr val="9B2393"/>
                </a:solidFill>
                <a:highlight>
                  <a:srgbClr val="FEFFFF"/>
                </a:highlight>
                <a:latin typeface="Times New Roman"/>
                <a:ea typeface="Times New Roman"/>
                <a:cs typeface="Times New Roman"/>
                <a:sym typeface="Times New Roman"/>
              </a:rPr>
              <a:t>nil</a:t>
            </a:r>
            <a:r>
              <a:rPr lang="en-US" sz="1100">
                <a:solidFill>
                  <a:schemeClr val="dk1"/>
                </a:solidFill>
                <a:highlight>
                  <a:srgbClr val="FEFFFF"/>
                </a:highlight>
                <a:latin typeface="Times New Roman"/>
                <a:ea typeface="Times New Roman"/>
                <a:cs typeface="Times New Roman"/>
                <a:sym typeface="Times New Roman"/>
              </a:rPr>
              <a:t>)</a:t>
            </a:r>
            <a:endParaRPr sz="11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EFFFF"/>
                </a:highlight>
                <a:latin typeface="Times New Roman"/>
                <a:ea typeface="Times New Roman"/>
                <a:cs typeface="Times New Roman"/>
                <a:sym typeface="Times New Roman"/>
              </a:rPr>
              <a:t>Output is</a:t>
            </a:r>
            <a:endParaRPr sz="11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pic>
        <p:nvPicPr>
          <p:cNvPr id="368" name="Google Shape;368;p57"/>
          <p:cNvPicPr preferRelativeResize="0"/>
          <p:nvPr/>
        </p:nvPicPr>
        <p:blipFill>
          <a:blip r:embed="rId3">
            <a:alphaModFix/>
          </a:blip>
          <a:stretch>
            <a:fillRect/>
          </a:stretch>
        </p:blipFill>
        <p:spPr>
          <a:xfrm>
            <a:off x="4594363" y="4701650"/>
            <a:ext cx="3003283" cy="1969999"/>
          </a:xfrm>
          <a:prstGeom prst="rect">
            <a:avLst/>
          </a:prstGeom>
          <a:noFill/>
          <a:ln>
            <a:noFill/>
          </a:ln>
        </p:spPr>
      </p:pic>
      <p:sp>
        <p:nvSpPr>
          <p:cNvPr id="369" name="Google Shape;369;p57"/>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8"/>
          <p:cNvSpPr txBox="1"/>
          <p:nvPr>
            <p:ph idx="1" type="body"/>
          </p:nvPr>
        </p:nvSpPr>
        <p:spPr>
          <a:xfrm>
            <a:off x="295000" y="1129650"/>
            <a:ext cx="7224900" cy="53040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600">
                <a:solidFill>
                  <a:schemeClr val="dk1"/>
                </a:solidFill>
                <a:highlight>
                  <a:srgbClr val="FEFFFF"/>
                </a:highlight>
                <a:latin typeface="Times New Roman"/>
                <a:ea typeface="Times New Roman"/>
                <a:cs typeface="Times New Roman"/>
                <a:sym typeface="Times New Roman"/>
              </a:rPr>
              <a:t>ActionSheet Syntax</a:t>
            </a:r>
            <a:endParaRPr b="1" sz="2600">
              <a:solidFill>
                <a:schemeClr val="dk1"/>
              </a:solidFill>
              <a:highlight>
                <a:srgbClr val="FE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E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r>
              <a:rPr b="1" lang="en-US" sz="1200">
                <a:solidFill>
                  <a:srgbClr val="9B2393"/>
                </a:solidFill>
                <a:highlight>
                  <a:srgbClr val="FFFFFF"/>
                </a:highlight>
                <a:latin typeface="Times New Roman"/>
                <a:ea typeface="Times New Roman"/>
                <a:cs typeface="Times New Roman"/>
                <a:sym typeface="Times New Roman"/>
              </a:rPr>
              <a:t>let</a:t>
            </a:r>
            <a:r>
              <a:rPr lang="en-US" sz="1200">
                <a:solidFill>
                  <a:schemeClr val="dk1"/>
                </a:solidFill>
                <a:highlight>
                  <a:srgbClr val="FFFFFF"/>
                </a:highlight>
                <a:latin typeface="Times New Roman"/>
                <a:ea typeface="Times New Roman"/>
                <a:cs typeface="Times New Roman"/>
                <a:sym typeface="Times New Roman"/>
              </a:rPr>
              <a:t> optionMenu = </a:t>
            </a:r>
            <a:r>
              <a:rPr lang="en-US" sz="1200">
                <a:solidFill>
                  <a:srgbClr val="3900A0"/>
                </a:solidFill>
                <a:highlight>
                  <a:srgbClr val="FFFFFF"/>
                </a:highlight>
                <a:latin typeface="Times New Roman"/>
                <a:ea typeface="Times New Roman"/>
                <a:cs typeface="Times New Roman"/>
                <a:sym typeface="Times New Roman"/>
              </a:rPr>
              <a:t>UIAlertController</a:t>
            </a:r>
            <a:r>
              <a:rPr lang="en-US" sz="1200">
                <a:solidFill>
                  <a:schemeClr val="dk1"/>
                </a:solidFill>
                <a:highlight>
                  <a:srgbClr val="FFFFFF"/>
                </a:highlight>
                <a:latin typeface="Times New Roman"/>
                <a:ea typeface="Times New Roman"/>
                <a:cs typeface="Times New Roman"/>
                <a:sym typeface="Times New Roman"/>
              </a:rPr>
              <a:t>(title: </a:t>
            </a:r>
            <a:r>
              <a:rPr lang="en-US" sz="1200">
                <a:solidFill>
                  <a:srgbClr val="C41A16"/>
                </a:solidFill>
                <a:highlight>
                  <a:srgbClr val="FFFFFF"/>
                </a:highlight>
                <a:latin typeface="Times New Roman"/>
                <a:ea typeface="Times New Roman"/>
                <a:cs typeface="Times New Roman"/>
                <a:sym typeface="Times New Roman"/>
              </a:rPr>
              <a:t>"Social Networking Sites"</a:t>
            </a:r>
            <a:r>
              <a:rPr lang="en-US" sz="1200">
                <a:solidFill>
                  <a:schemeClr val="dk1"/>
                </a:solidFill>
                <a:highlight>
                  <a:srgbClr val="FFFFFF"/>
                </a:highlight>
                <a:latin typeface="Times New Roman"/>
                <a:ea typeface="Times New Roman"/>
                <a:cs typeface="Times New Roman"/>
                <a:sym typeface="Times New Roman"/>
              </a:rPr>
              <a:t>, message: </a:t>
            </a:r>
            <a:r>
              <a:rPr lang="en-US" sz="1200">
                <a:solidFill>
                  <a:srgbClr val="C41A16"/>
                </a:solidFill>
                <a:highlight>
                  <a:srgbClr val="FFFFFF"/>
                </a:highlight>
                <a:latin typeface="Times New Roman"/>
                <a:ea typeface="Times New Roman"/>
                <a:cs typeface="Times New Roman"/>
                <a:sym typeface="Times New Roman"/>
              </a:rPr>
              <a:t>"Choose Any Site”</a:t>
            </a:r>
            <a:r>
              <a:rPr lang="en-US" sz="1200">
                <a:solidFill>
                  <a:schemeClr val="dk1"/>
                </a:solidFill>
                <a:highlight>
                  <a:srgbClr val="FFFFFF"/>
                </a:highlight>
                <a:latin typeface="Times New Roman"/>
                <a:ea typeface="Times New Roman"/>
                <a:cs typeface="Times New Roman"/>
                <a:sym typeface="Times New Roman"/>
              </a:rPr>
              <a:t>, preferredStyle: .</a:t>
            </a:r>
            <a:r>
              <a:rPr lang="en-US" sz="1200">
                <a:solidFill>
                  <a:srgbClr val="6C36A9"/>
                </a:solidFill>
                <a:highlight>
                  <a:srgbClr val="FFFFFF"/>
                </a:highlight>
                <a:latin typeface="Times New Roman"/>
                <a:ea typeface="Times New Roman"/>
                <a:cs typeface="Times New Roman"/>
                <a:sym typeface="Times New Roman"/>
              </a:rPr>
              <a:t>actionSheet</a:t>
            </a:r>
            <a:r>
              <a:rPr lang="en-US"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rgbClr val="5D6C79"/>
                </a:solidFill>
                <a:highlight>
                  <a:srgbClr val="FFFFFF"/>
                </a:highlight>
                <a:latin typeface="Times New Roman"/>
                <a:ea typeface="Times New Roman"/>
                <a:cs typeface="Times New Roman"/>
                <a:sym typeface="Times New Roman"/>
              </a:rPr>
              <a:t>   // create an action</a:t>
            </a:r>
            <a:endParaRPr sz="1200">
              <a:solidFill>
                <a:srgbClr val="5D6C7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r>
              <a:rPr b="1" lang="en-US" sz="1200">
                <a:solidFill>
                  <a:srgbClr val="9B2393"/>
                </a:solidFill>
                <a:highlight>
                  <a:srgbClr val="FFFFFF"/>
                </a:highlight>
                <a:latin typeface="Times New Roman"/>
                <a:ea typeface="Times New Roman"/>
                <a:cs typeface="Times New Roman"/>
                <a:sym typeface="Times New Roman"/>
              </a:rPr>
              <a:t>let</a:t>
            </a:r>
            <a:r>
              <a:rPr lang="en-US" sz="1200">
                <a:solidFill>
                  <a:schemeClr val="dk1"/>
                </a:solidFill>
                <a:highlight>
                  <a:srgbClr val="FFFFFF"/>
                </a:highlight>
                <a:latin typeface="Times New Roman"/>
                <a:ea typeface="Times New Roman"/>
                <a:cs typeface="Times New Roman"/>
                <a:sym typeface="Times New Roman"/>
              </a:rPr>
              <a:t> fbAction: </a:t>
            </a:r>
            <a:r>
              <a:rPr lang="en-US" sz="1200">
                <a:solidFill>
                  <a:srgbClr val="3900A0"/>
                </a:solidFill>
                <a:highlight>
                  <a:srgbClr val="FFFFFF"/>
                </a:highlight>
                <a:latin typeface="Times New Roman"/>
                <a:ea typeface="Times New Roman"/>
                <a:cs typeface="Times New Roman"/>
                <a:sym typeface="Times New Roman"/>
              </a:rPr>
              <a:t>UIAlertAction</a:t>
            </a:r>
            <a:r>
              <a:rPr lang="en-US" sz="1200">
                <a:solidFill>
                  <a:schemeClr val="dk1"/>
                </a:solidFill>
                <a:highlight>
                  <a:srgbClr val="FFFFFF"/>
                </a:highlight>
                <a:latin typeface="Times New Roman"/>
                <a:ea typeface="Times New Roman"/>
                <a:cs typeface="Times New Roman"/>
                <a:sym typeface="Times New Roman"/>
              </a:rPr>
              <a:t> = </a:t>
            </a:r>
            <a:r>
              <a:rPr lang="en-US" sz="1200">
                <a:solidFill>
                  <a:srgbClr val="3900A0"/>
                </a:solidFill>
                <a:highlight>
                  <a:srgbClr val="FFFFFF"/>
                </a:highlight>
                <a:latin typeface="Times New Roman"/>
                <a:ea typeface="Times New Roman"/>
                <a:cs typeface="Times New Roman"/>
                <a:sym typeface="Times New Roman"/>
              </a:rPr>
              <a:t>UIAlertAction</a:t>
            </a:r>
            <a:r>
              <a:rPr lang="en-US" sz="1200">
                <a:solidFill>
                  <a:schemeClr val="dk1"/>
                </a:solidFill>
                <a:highlight>
                  <a:srgbClr val="FFFFFF"/>
                </a:highlight>
                <a:latin typeface="Times New Roman"/>
                <a:ea typeface="Times New Roman"/>
                <a:cs typeface="Times New Roman"/>
                <a:sym typeface="Times New Roman"/>
              </a:rPr>
              <a:t>(title: </a:t>
            </a:r>
            <a:r>
              <a:rPr lang="en-US" sz="1200">
                <a:solidFill>
                  <a:srgbClr val="C41A16"/>
                </a:solidFill>
                <a:highlight>
                  <a:srgbClr val="FFFFFF"/>
                </a:highlight>
                <a:latin typeface="Times New Roman"/>
                <a:ea typeface="Times New Roman"/>
                <a:cs typeface="Times New Roman"/>
                <a:sym typeface="Times New Roman"/>
              </a:rPr>
              <a:t>"FaceBook"</a:t>
            </a:r>
            <a:r>
              <a:rPr lang="en-US" sz="1200">
                <a:solidFill>
                  <a:schemeClr val="dk1"/>
                </a:solidFill>
                <a:highlight>
                  <a:srgbClr val="FFFFFF"/>
                </a:highlight>
                <a:latin typeface="Times New Roman"/>
                <a:ea typeface="Times New Roman"/>
                <a:cs typeface="Times New Roman"/>
                <a:sym typeface="Times New Roman"/>
              </a:rPr>
              <a:t>, style: .</a:t>
            </a:r>
            <a:r>
              <a:rPr lang="en-US" sz="1200">
                <a:solidFill>
                  <a:srgbClr val="6C36A9"/>
                </a:solidFill>
                <a:highlight>
                  <a:srgbClr val="FFFFFF"/>
                </a:highlight>
                <a:latin typeface="Times New Roman"/>
                <a:ea typeface="Times New Roman"/>
                <a:cs typeface="Times New Roman"/>
                <a:sym typeface="Times New Roman"/>
              </a:rPr>
              <a:t>default</a:t>
            </a:r>
            <a:r>
              <a:rPr lang="en-US" sz="1200">
                <a:solidFill>
                  <a:schemeClr val="dk1"/>
                </a:solidFill>
                <a:highlight>
                  <a:srgbClr val="FFFFFF"/>
                </a:highlight>
                <a:latin typeface="Times New Roman"/>
                <a:ea typeface="Times New Roman"/>
                <a:cs typeface="Times New Roman"/>
                <a:sym typeface="Times New Roman"/>
              </a:rPr>
              <a:t>) { action -&gt; </a:t>
            </a:r>
            <a:r>
              <a:rPr lang="en-US" sz="1200">
                <a:solidFill>
                  <a:srgbClr val="3900A0"/>
                </a:solidFill>
                <a:highlight>
                  <a:srgbClr val="FFFFFF"/>
                </a:highlight>
                <a:latin typeface="Times New Roman"/>
                <a:ea typeface="Times New Roman"/>
                <a:cs typeface="Times New Roman"/>
                <a:sym typeface="Times New Roman"/>
              </a:rPr>
              <a:t>Void</a:t>
            </a:r>
            <a:r>
              <a:rPr lang="en-US" sz="1200">
                <a:solidFill>
                  <a:schemeClr val="dk1"/>
                </a:solidFill>
                <a:highlight>
                  <a:srgbClr val="FFFFFF"/>
                </a:highlight>
                <a:latin typeface="Times New Roman"/>
                <a:ea typeface="Times New Roman"/>
                <a:cs typeface="Times New Roman"/>
                <a:sym typeface="Times New Roman"/>
              </a:rPr>
              <a:t> </a:t>
            </a:r>
            <a:r>
              <a:rPr b="1" lang="en-US" sz="1200">
                <a:solidFill>
                  <a:srgbClr val="9B2393"/>
                </a:solidFill>
                <a:highlight>
                  <a:srgbClr val="FFFFFF"/>
                </a:highlight>
                <a:latin typeface="Times New Roman"/>
                <a:ea typeface="Times New Roman"/>
                <a:cs typeface="Times New Roman"/>
                <a:sym typeface="Times New Roman"/>
              </a:rPr>
              <a:t>in</a:t>
            </a:r>
            <a:endParaRPr b="1" sz="12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rgbClr val="C41A16"/>
                </a:solidFill>
                <a:highlight>
                  <a:srgbClr val="FFFFFF"/>
                </a:highlight>
                <a:latin typeface="Times New Roman"/>
                <a:ea typeface="Times New Roman"/>
                <a:cs typeface="Times New Roman"/>
                <a:sym typeface="Times New Roman"/>
              </a:rPr>
              <a:t>               </a:t>
            </a:r>
            <a:r>
              <a:rPr lang="en-US" sz="1200">
                <a:solidFill>
                  <a:srgbClr val="6C36A9"/>
                </a:solidFill>
                <a:highlight>
                  <a:srgbClr val="FFFFFF"/>
                </a:highlight>
                <a:latin typeface="Times New Roman"/>
                <a:ea typeface="Times New Roman"/>
                <a:cs typeface="Times New Roman"/>
                <a:sym typeface="Times New Roman"/>
              </a:rPr>
              <a:t>print</a:t>
            </a:r>
            <a:r>
              <a:rPr lang="en-US" sz="1200">
                <a:solidFill>
                  <a:srgbClr val="C41A16"/>
                </a:solidFill>
                <a:highlight>
                  <a:srgbClr val="FFFFFF"/>
                </a:highlight>
                <a:latin typeface="Times New Roman"/>
                <a:ea typeface="Times New Roman"/>
                <a:cs typeface="Times New Roman"/>
                <a:sym typeface="Times New Roman"/>
              </a:rPr>
              <a:t>("First Action pressed")</a:t>
            </a:r>
            <a:endParaRPr sz="1200">
              <a:solidFill>
                <a:srgbClr val="C41A1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r>
              <a:rPr b="1" lang="en-US" sz="1200">
                <a:solidFill>
                  <a:srgbClr val="9B2393"/>
                </a:solidFill>
                <a:highlight>
                  <a:srgbClr val="FFFFFF"/>
                </a:highlight>
                <a:latin typeface="Times New Roman"/>
                <a:ea typeface="Times New Roman"/>
                <a:cs typeface="Times New Roman"/>
                <a:sym typeface="Times New Roman"/>
              </a:rPr>
              <a:t>let</a:t>
            </a:r>
            <a:r>
              <a:rPr lang="en-US" sz="1200">
                <a:solidFill>
                  <a:schemeClr val="dk1"/>
                </a:solidFill>
                <a:highlight>
                  <a:srgbClr val="FFFFFF"/>
                </a:highlight>
                <a:latin typeface="Times New Roman"/>
                <a:ea typeface="Times New Roman"/>
                <a:cs typeface="Times New Roman"/>
                <a:sym typeface="Times New Roman"/>
              </a:rPr>
              <a:t> twitterAction: </a:t>
            </a:r>
            <a:r>
              <a:rPr lang="en-US" sz="1200">
                <a:solidFill>
                  <a:srgbClr val="3900A0"/>
                </a:solidFill>
                <a:highlight>
                  <a:srgbClr val="FFFFFF"/>
                </a:highlight>
                <a:latin typeface="Times New Roman"/>
                <a:ea typeface="Times New Roman"/>
                <a:cs typeface="Times New Roman"/>
                <a:sym typeface="Times New Roman"/>
              </a:rPr>
              <a:t>UIAlertAction</a:t>
            </a:r>
            <a:r>
              <a:rPr lang="en-US" sz="1200">
                <a:solidFill>
                  <a:schemeClr val="dk1"/>
                </a:solidFill>
                <a:highlight>
                  <a:srgbClr val="FFFFFF"/>
                </a:highlight>
                <a:latin typeface="Times New Roman"/>
                <a:ea typeface="Times New Roman"/>
                <a:cs typeface="Times New Roman"/>
                <a:sym typeface="Times New Roman"/>
              </a:rPr>
              <a:t> = </a:t>
            </a:r>
            <a:r>
              <a:rPr lang="en-US" sz="1200">
                <a:solidFill>
                  <a:srgbClr val="3900A0"/>
                </a:solidFill>
                <a:highlight>
                  <a:srgbClr val="FFFFFF"/>
                </a:highlight>
                <a:latin typeface="Times New Roman"/>
                <a:ea typeface="Times New Roman"/>
                <a:cs typeface="Times New Roman"/>
                <a:sym typeface="Times New Roman"/>
              </a:rPr>
              <a:t>UIAlertAction</a:t>
            </a:r>
            <a:r>
              <a:rPr lang="en-US" sz="1200">
                <a:solidFill>
                  <a:schemeClr val="dk1"/>
                </a:solidFill>
                <a:highlight>
                  <a:srgbClr val="FFFFFF"/>
                </a:highlight>
                <a:latin typeface="Times New Roman"/>
                <a:ea typeface="Times New Roman"/>
                <a:cs typeface="Times New Roman"/>
                <a:sym typeface="Times New Roman"/>
              </a:rPr>
              <a:t>(title: </a:t>
            </a:r>
            <a:r>
              <a:rPr lang="en-US" sz="1200">
                <a:solidFill>
                  <a:srgbClr val="C41A16"/>
                </a:solidFill>
                <a:highlight>
                  <a:srgbClr val="FFFFFF"/>
                </a:highlight>
                <a:latin typeface="Times New Roman"/>
                <a:ea typeface="Times New Roman"/>
                <a:cs typeface="Times New Roman"/>
                <a:sym typeface="Times New Roman"/>
              </a:rPr>
              <a:t>"Twitter"</a:t>
            </a:r>
            <a:r>
              <a:rPr lang="en-US" sz="1200">
                <a:solidFill>
                  <a:schemeClr val="dk1"/>
                </a:solidFill>
                <a:highlight>
                  <a:srgbClr val="FFFFFF"/>
                </a:highlight>
                <a:latin typeface="Times New Roman"/>
                <a:ea typeface="Times New Roman"/>
                <a:cs typeface="Times New Roman"/>
                <a:sym typeface="Times New Roman"/>
              </a:rPr>
              <a:t>, style: .</a:t>
            </a:r>
            <a:r>
              <a:rPr lang="en-US" sz="1200">
                <a:solidFill>
                  <a:srgbClr val="6C36A9"/>
                </a:solidFill>
                <a:highlight>
                  <a:srgbClr val="FFFFFF"/>
                </a:highlight>
                <a:latin typeface="Times New Roman"/>
                <a:ea typeface="Times New Roman"/>
                <a:cs typeface="Times New Roman"/>
                <a:sym typeface="Times New Roman"/>
              </a:rPr>
              <a:t>default</a:t>
            </a:r>
            <a:r>
              <a:rPr lang="en-US" sz="1200">
                <a:solidFill>
                  <a:schemeClr val="dk1"/>
                </a:solidFill>
                <a:highlight>
                  <a:srgbClr val="FFFFFF"/>
                </a:highlight>
                <a:latin typeface="Times New Roman"/>
                <a:ea typeface="Times New Roman"/>
                <a:cs typeface="Times New Roman"/>
                <a:sym typeface="Times New Roman"/>
              </a:rPr>
              <a:t>) { action -&gt; </a:t>
            </a:r>
            <a:r>
              <a:rPr lang="en-US" sz="1200">
                <a:solidFill>
                  <a:srgbClr val="3900A0"/>
                </a:solidFill>
                <a:highlight>
                  <a:srgbClr val="FFFFFF"/>
                </a:highlight>
                <a:latin typeface="Times New Roman"/>
                <a:ea typeface="Times New Roman"/>
                <a:cs typeface="Times New Roman"/>
                <a:sym typeface="Times New Roman"/>
              </a:rPr>
              <a:t>Void</a:t>
            </a:r>
            <a:r>
              <a:rPr lang="en-US" sz="1200">
                <a:solidFill>
                  <a:schemeClr val="dk1"/>
                </a:solidFill>
                <a:highlight>
                  <a:srgbClr val="FFFFFF"/>
                </a:highlight>
                <a:latin typeface="Times New Roman"/>
                <a:ea typeface="Times New Roman"/>
                <a:cs typeface="Times New Roman"/>
                <a:sym typeface="Times New Roman"/>
              </a:rPr>
              <a:t> </a:t>
            </a:r>
            <a:r>
              <a:rPr b="1" lang="en-US" sz="1200">
                <a:solidFill>
                  <a:srgbClr val="9B2393"/>
                </a:solidFill>
                <a:highlight>
                  <a:srgbClr val="FFFFFF"/>
                </a:highlight>
                <a:latin typeface="Times New Roman"/>
                <a:ea typeface="Times New Roman"/>
                <a:cs typeface="Times New Roman"/>
                <a:sym typeface="Times New Roman"/>
              </a:rPr>
              <a:t>in</a:t>
            </a:r>
            <a:endParaRPr b="1" sz="12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rgbClr val="C41A16"/>
                </a:solidFill>
                <a:highlight>
                  <a:srgbClr val="FFFFFF"/>
                </a:highlight>
                <a:latin typeface="Times New Roman"/>
                <a:ea typeface="Times New Roman"/>
                <a:cs typeface="Times New Roman"/>
                <a:sym typeface="Times New Roman"/>
              </a:rPr>
              <a:t>               </a:t>
            </a:r>
            <a:r>
              <a:rPr lang="en-US" sz="1200">
                <a:solidFill>
                  <a:srgbClr val="6C36A9"/>
                </a:solidFill>
                <a:highlight>
                  <a:srgbClr val="FFFFFF"/>
                </a:highlight>
                <a:latin typeface="Times New Roman"/>
                <a:ea typeface="Times New Roman"/>
                <a:cs typeface="Times New Roman"/>
                <a:sym typeface="Times New Roman"/>
              </a:rPr>
              <a:t>print</a:t>
            </a:r>
            <a:r>
              <a:rPr lang="en-US" sz="1200">
                <a:solidFill>
                  <a:srgbClr val="C41A16"/>
                </a:solidFill>
                <a:highlight>
                  <a:srgbClr val="FFFFFF"/>
                </a:highlight>
                <a:latin typeface="Times New Roman"/>
                <a:ea typeface="Times New Roman"/>
                <a:cs typeface="Times New Roman"/>
                <a:sym typeface="Times New Roman"/>
              </a:rPr>
              <a:t>("Second Action pressed")</a:t>
            </a:r>
            <a:endParaRPr sz="1200">
              <a:solidFill>
                <a:srgbClr val="C41A1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r>
              <a:rPr b="1" lang="en-US" sz="1200">
                <a:solidFill>
                  <a:srgbClr val="9B2393"/>
                </a:solidFill>
                <a:highlight>
                  <a:srgbClr val="FFFFFF"/>
                </a:highlight>
                <a:latin typeface="Times New Roman"/>
                <a:ea typeface="Times New Roman"/>
                <a:cs typeface="Times New Roman"/>
                <a:sym typeface="Times New Roman"/>
              </a:rPr>
              <a:t>let</a:t>
            </a:r>
            <a:r>
              <a:rPr lang="en-US" sz="1200">
                <a:solidFill>
                  <a:schemeClr val="dk1"/>
                </a:solidFill>
                <a:highlight>
                  <a:srgbClr val="FFFFFF"/>
                </a:highlight>
                <a:latin typeface="Times New Roman"/>
                <a:ea typeface="Times New Roman"/>
                <a:cs typeface="Times New Roman"/>
                <a:sym typeface="Times New Roman"/>
              </a:rPr>
              <a:t> cancelAction: </a:t>
            </a:r>
            <a:r>
              <a:rPr lang="en-US" sz="1200">
                <a:solidFill>
                  <a:srgbClr val="3900A0"/>
                </a:solidFill>
                <a:highlight>
                  <a:srgbClr val="FFFFFF"/>
                </a:highlight>
                <a:latin typeface="Times New Roman"/>
                <a:ea typeface="Times New Roman"/>
                <a:cs typeface="Times New Roman"/>
                <a:sym typeface="Times New Roman"/>
              </a:rPr>
              <a:t>UIAlertAction</a:t>
            </a:r>
            <a:r>
              <a:rPr lang="en-US" sz="1200">
                <a:solidFill>
                  <a:schemeClr val="dk1"/>
                </a:solidFill>
                <a:highlight>
                  <a:srgbClr val="FFFFFF"/>
                </a:highlight>
                <a:latin typeface="Times New Roman"/>
                <a:ea typeface="Times New Roman"/>
                <a:cs typeface="Times New Roman"/>
                <a:sym typeface="Times New Roman"/>
              </a:rPr>
              <a:t> = </a:t>
            </a:r>
            <a:r>
              <a:rPr lang="en-US" sz="1200">
                <a:solidFill>
                  <a:srgbClr val="3900A0"/>
                </a:solidFill>
                <a:highlight>
                  <a:srgbClr val="FFFFFF"/>
                </a:highlight>
                <a:latin typeface="Times New Roman"/>
                <a:ea typeface="Times New Roman"/>
                <a:cs typeface="Times New Roman"/>
                <a:sym typeface="Times New Roman"/>
              </a:rPr>
              <a:t>UIAlertAction</a:t>
            </a:r>
            <a:r>
              <a:rPr lang="en-US" sz="1200">
                <a:solidFill>
                  <a:schemeClr val="dk1"/>
                </a:solidFill>
                <a:highlight>
                  <a:srgbClr val="FFFFFF"/>
                </a:highlight>
                <a:latin typeface="Times New Roman"/>
                <a:ea typeface="Times New Roman"/>
                <a:cs typeface="Times New Roman"/>
                <a:sym typeface="Times New Roman"/>
              </a:rPr>
              <a:t>(title: </a:t>
            </a:r>
            <a:r>
              <a:rPr lang="en-US" sz="1200">
                <a:solidFill>
                  <a:srgbClr val="C41A16"/>
                </a:solidFill>
                <a:highlight>
                  <a:srgbClr val="FFFFFF"/>
                </a:highlight>
                <a:latin typeface="Times New Roman"/>
                <a:ea typeface="Times New Roman"/>
                <a:cs typeface="Times New Roman"/>
                <a:sym typeface="Times New Roman"/>
              </a:rPr>
              <a:t>"Cancel"</a:t>
            </a:r>
            <a:r>
              <a:rPr lang="en-US" sz="1200">
                <a:solidFill>
                  <a:schemeClr val="dk1"/>
                </a:solidFill>
                <a:highlight>
                  <a:srgbClr val="FFFFFF"/>
                </a:highlight>
                <a:latin typeface="Times New Roman"/>
                <a:ea typeface="Times New Roman"/>
                <a:cs typeface="Times New Roman"/>
                <a:sym typeface="Times New Roman"/>
              </a:rPr>
              <a:t>, style: .</a:t>
            </a:r>
            <a:r>
              <a:rPr lang="en-US" sz="1200">
                <a:solidFill>
                  <a:srgbClr val="6C36A9"/>
                </a:solidFill>
                <a:highlight>
                  <a:srgbClr val="FFFFFF"/>
                </a:highlight>
                <a:latin typeface="Times New Roman"/>
                <a:ea typeface="Times New Roman"/>
                <a:cs typeface="Times New Roman"/>
                <a:sym typeface="Times New Roman"/>
              </a:rPr>
              <a:t>cancel</a:t>
            </a:r>
            <a:r>
              <a:rPr lang="en-US" sz="1200">
                <a:solidFill>
                  <a:schemeClr val="dk1"/>
                </a:solidFill>
                <a:highlight>
                  <a:srgbClr val="FFFFFF"/>
                </a:highlight>
                <a:latin typeface="Times New Roman"/>
                <a:ea typeface="Times New Roman"/>
                <a:cs typeface="Times New Roman"/>
                <a:sym typeface="Times New Roman"/>
              </a:rPr>
              <a:t>) { action -&gt; </a:t>
            </a:r>
            <a:r>
              <a:rPr lang="en-US" sz="1200">
                <a:solidFill>
                  <a:srgbClr val="3900A0"/>
                </a:solidFill>
                <a:highlight>
                  <a:srgbClr val="FFFFFF"/>
                </a:highlight>
                <a:latin typeface="Times New Roman"/>
                <a:ea typeface="Times New Roman"/>
                <a:cs typeface="Times New Roman"/>
                <a:sym typeface="Times New Roman"/>
              </a:rPr>
              <a:t>Void</a:t>
            </a:r>
            <a:r>
              <a:rPr lang="en-US" sz="1200">
                <a:solidFill>
                  <a:schemeClr val="dk1"/>
                </a:solidFill>
                <a:highlight>
                  <a:srgbClr val="FFFFFF"/>
                </a:highlight>
                <a:latin typeface="Times New Roman"/>
                <a:ea typeface="Times New Roman"/>
                <a:cs typeface="Times New Roman"/>
                <a:sym typeface="Times New Roman"/>
              </a:rPr>
              <a:t> </a:t>
            </a:r>
            <a:r>
              <a:rPr b="1" lang="en-US" sz="1200">
                <a:solidFill>
                  <a:srgbClr val="9B2393"/>
                </a:solidFill>
                <a:highlight>
                  <a:srgbClr val="FFFFFF"/>
                </a:highlight>
                <a:latin typeface="Times New Roman"/>
                <a:ea typeface="Times New Roman"/>
                <a:cs typeface="Times New Roman"/>
                <a:sym typeface="Times New Roman"/>
              </a:rPr>
              <a:t>in</a:t>
            </a:r>
            <a:r>
              <a:rPr lang="en-US"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optionMenu.</a:t>
            </a:r>
            <a:r>
              <a:rPr lang="en-US" sz="1200">
                <a:solidFill>
                  <a:srgbClr val="6C36A9"/>
                </a:solidFill>
                <a:highlight>
                  <a:srgbClr val="FFFFFF"/>
                </a:highlight>
                <a:latin typeface="Times New Roman"/>
                <a:ea typeface="Times New Roman"/>
                <a:cs typeface="Times New Roman"/>
                <a:sym typeface="Times New Roman"/>
              </a:rPr>
              <a:t>addAction</a:t>
            </a:r>
            <a:r>
              <a:rPr lang="en-US" sz="1200">
                <a:solidFill>
                  <a:schemeClr val="dk1"/>
                </a:solidFill>
                <a:highlight>
                  <a:srgbClr val="FFFFFF"/>
                </a:highlight>
                <a:latin typeface="Times New Roman"/>
                <a:ea typeface="Times New Roman"/>
                <a:cs typeface="Times New Roman"/>
                <a:sym typeface="Times New Roman"/>
              </a:rPr>
              <a:t>(fbAction)</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optionMenu.</a:t>
            </a:r>
            <a:r>
              <a:rPr lang="en-US" sz="1200">
                <a:solidFill>
                  <a:srgbClr val="6C36A9"/>
                </a:solidFill>
                <a:highlight>
                  <a:srgbClr val="FFFFFF"/>
                </a:highlight>
                <a:latin typeface="Times New Roman"/>
                <a:ea typeface="Times New Roman"/>
                <a:cs typeface="Times New Roman"/>
                <a:sym typeface="Times New Roman"/>
              </a:rPr>
              <a:t>addAction</a:t>
            </a:r>
            <a:r>
              <a:rPr lang="en-US" sz="1200">
                <a:solidFill>
                  <a:schemeClr val="dk1"/>
                </a:solidFill>
                <a:highlight>
                  <a:srgbClr val="FFFFFF"/>
                </a:highlight>
                <a:latin typeface="Times New Roman"/>
                <a:ea typeface="Times New Roman"/>
                <a:cs typeface="Times New Roman"/>
                <a:sym typeface="Times New Roman"/>
              </a:rPr>
              <a:t>(twitterAction)</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optionMenu.</a:t>
            </a:r>
            <a:r>
              <a:rPr lang="en-US" sz="1200">
                <a:solidFill>
                  <a:srgbClr val="6C36A9"/>
                </a:solidFill>
                <a:highlight>
                  <a:srgbClr val="FFFFFF"/>
                </a:highlight>
                <a:latin typeface="Times New Roman"/>
                <a:ea typeface="Times New Roman"/>
                <a:cs typeface="Times New Roman"/>
                <a:sym typeface="Times New Roman"/>
              </a:rPr>
              <a:t>addAction</a:t>
            </a:r>
            <a:r>
              <a:rPr lang="en-US" sz="1200">
                <a:solidFill>
                  <a:schemeClr val="dk1"/>
                </a:solidFill>
                <a:highlight>
                  <a:srgbClr val="FFFFFF"/>
                </a:highlight>
                <a:latin typeface="Times New Roman"/>
                <a:ea typeface="Times New Roman"/>
                <a:cs typeface="Times New Roman"/>
                <a:sym typeface="Times New Roman"/>
              </a:rPr>
              <a:t>(cancelAction)</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r>
              <a:rPr lang="en-US" sz="1200">
                <a:solidFill>
                  <a:srgbClr val="5D6C79"/>
                </a:solidFill>
                <a:highlight>
                  <a:srgbClr val="FFFFFF"/>
                </a:highlight>
                <a:latin typeface="Times New Roman"/>
                <a:ea typeface="Times New Roman"/>
                <a:cs typeface="Times New Roman"/>
                <a:sym typeface="Times New Roman"/>
              </a:rPr>
              <a:t>// 5</a:t>
            </a:r>
            <a:endParaRPr sz="1200">
              <a:solidFill>
                <a:srgbClr val="5D6C7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           </a:t>
            </a:r>
            <a:r>
              <a:rPr b="1" lang="en-US" sz="1200">
                <a:solidFill>
                  <a:srgbClr val="9B2393"/>
                </a:solidFill>
                <a:highlight>
                  <a:srgbClr val="FFFFFF"/>
                </a:highlight>
                <a:latin typeface="Times New Roman"/>
                <a:ea typeface="Times New Roman"/>
                <a:cs typeface="Times New Roman"/>
                <a:sym typeface="Times New Roman"/>
              </a:rPr>
              <a:t>self</a:t>
            </a:r>
            <a:r>
              <a:rPr lang="en-US" sz="1200">
                <a:solidFill>
                  <a:schemeClr val="dk1"/>
                </a:solidFill>
                <a:highlight>
                  <a:srgbClr val="FFFFFF"/>
                </a:highlight>
                <a:latin typeface="Times New Roman"/>
                <a:ea typeface="Times New Roman"/>
                <a:cs typeface="Times New Roman"/>
                <a:sym typeface="Times New Roman"/>
              </a:rPr>
              <a:t>.</a:t>
            </a:r>
            <a:r>
              <a:rPr lang="en-US" sz="1200">
                <a:solidFill>
                  <a:srgbClr val="6C36A9"/>
                </a:solidFill>
                <a:highlight>
                  <a:srgbClr val="FFFFFF"/>
                </a:highlight>
                <a:latin typeface="Times New Roman"/>
                <a:ea typeface="Times New Roman"/>
                <a:cs typeface="Times New Roman"/>
                <a:sym typeface="Times New Roman"/>
              </a:rPr>
              <a:t>present</a:t>
            </a:r>
            <a:r>
              <a:rPr lang="en-US" sz="1200">
                <a:solidFill>
                  <a:schemeClr val="dk1"/>
                </a:solidFill>
                <a:highlight>
                  <a:srgbClr val="FFFFFF"/>
                </a:highlight>
                <a:latin typeface="Times New Roman"/>
                <a:ea typeface="Times New Roman"/>
                <a:cs typeface="Times New Roman"/>
                <a:sym typeface="Times New Roman"/>
              </a:rPr>
              <a:t>(optionMenu, animated: </a:t>
            </a:r>
            <a:r>
              <a:rPr b="1" lang="en-US" sz="1200">
                <a:solidFill>
                  <a:srgbClr val="9B2393"/>
                </a:solidFill>
                <a:highlight>
                  <a:srgbClr val="FFFFFF"/>
                </a:highlight>
                <a:latin typeface="Times New Roman"/>
                <a:ea typeface="Times New Roman"/>
                <a:cs typeface="Times New Roman"/>
                <a:sym typeface="Times New Roman"/>
              </a:rPr>
              <a:t>true</a:t>
            </a:r>
            <a:r>
              <a:rPr lang="en-US" sz="1200">
                <a:solidFill>
                  <a:schemeClr val="dk1"/>
                </a:solidFill>
                <a:highlight>
                  <a:srgbClr val="FFFFFF"/>
                </a:highlight>
                <a:latin typeface="Times New Roman"/>
                <a:ea typeface="Times New Roman"/>
                <a:cs typeface="Times New Roman"/>
                <a:sym typeface="Times New Roman"/>
              </a:rPr>
              <a:t>, completion: </a:t>
            </a:r>
            <a:r>
              <a:rPr b="1" lang="en-US" sz="1200">
                <a:solidFill>
                  <a:srgbClr val="9B2393"/>
                </a:solidFill>
                <a:highlight>
                  <a:srgbClr val="FFFFFF"/>
                </a:highlight>
                <a:latin typeface="Times New Roman"/>
                <a:ea typeface="Times New Roman"/>
                <a:cs typeface="Times New Roman"/>
                <a:sym typeface="Times New Roman"/>
              </a:rPr>
              <a:t>nil</a:t>
            </a:r>
            <a:r>
              <a:rPr lang="en-US"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pic>
        <p:nvPicPr>
          <p:cNvPr id="375" name="Google Shape;375;p58"/>
          <p:cNvPicPr preferRelativeResize="0"/>
          <p:nvPr/>
        </p:nvPicPr>
        <p:blipFill>
          <a:blip r:embed="rId3">
            <a:alphaModFix/>
          </a:blip>
          <a:stretch>
            <a:fillRect/>
          </a:stretch>
        </p:blipFill>
        <p:spPr>
          <a:xfrm>
            <a:off x="8165100" y="1875874"/>
            <a:ext cx="3857525" cy="3106250"/>
          </a:xfrm>
          <a:prstGeom prst="rect">
            <a:avLst/>
          </a:prstGeom>
          <a:noFill/>
          <a:ln>
            <a:noFill/>
          </a:ln>
        </p:spPr>
      </p:pic>
      <p:sp>
        <p:nvSpPr>
          <p:cNvPr id="376" name="Google Shape;376;p58"/>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9"/>
          <p:cNvSpPr txBox="1"/>
          <p:nvPr>
            <p:ph type="title"/>
          </p:nvPr>
        </p:nvSpPr>
        <p:spPr>
          <a:xfrm>
            <a:off x="5408550" y="424375"/>
            <a:ext cx="1374900" cy="5262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View</a:t>
            </a:r>
            <a:endParaRPr b="1" sz="3000">
              <a:latin typeface="Times New Roman"/>
              <a:ea typeface="Times New Roman"/>
              <a:cs typeface="Times New Roman"/>
              <a:sym typeface="Times New Roman"/>
            </a:endParaRPr>
          </a:p>
        </p:txBody>
      </p:sp>
      <p:sp>
        <p:nvSpPr>
          <p:cNvPr id="382" name="Google Shape;382;p59"/>
          <p:cNvSpPr txBox="1"/>
          <p:nvPr>
            <p:ph idx="1" type="body"/>
          </p:nvPr>
        </p:nvSpPr>
        <p:spPr>
          <a:xfrm>
            <a:off x="838200" y="1120375"/>
            <a:ext cx="10515600" cy="54999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rgbClr val="FFFFFF"/>
                </a:highlight>
                <a:latin typeface="Times New Roman"/>
                <a:ea typeface="Times New Roman"/>
                <a:cs typeface="Times New Roman"/>
                <a:sym typeface="Times New Roman"/>
              </a:rPr>
              <a:t>Class</a:t>
            </a:r>
            <a:endParaRPr b="1"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UIView</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An object that manages the content for a rectangular area on the screen.</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Overview</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Views are the fundamental building blocks of your app's user interface, and the </a:t>
            </a:r>
            <a:r>
              <a:rPr lang="en-US" sz="1800">
                <a:solidFill>
                  <a:srgbClr val="094FD1"/>
                </a:solidFill>
                <a:latin typeface="Times New Roman"/>
                <a:ea typeface="Times New Roman"/>
                <a:cs typeface="Times New Roman"/>
                <a:sym typeface="Times New Roman"/>
              </a:rPr>
              <a:t>UIView</a:t>
            </a:r>
            <a:r>
              <a:rPr lang="en-US" sz="1800">
                <a:solidFill>
                  <a:schemeClr val="dk1"/>
                </a:solidFill>
                <a:latin typeface="Times New Roman"/>
                <a:ea typeface="Times New Roman"/>
                <a:cs typeface="Times New Roman"/>
                <a:sym typeface="Times New Roman"/>
              </a:rPr>
              <a:t> class defines the behaviors that are common to all views.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view object renders content within its bounds rectangle and handles any interactions with that content. The </a:t>
            </a:r>
            <a:r>
              <a:rPr lang="en-US" sz="1800">
                <a:solidFill>
                  <a:srgbClr val="094FD1"/>
                </a:solidFill>
                <a:latin typeface="Times New Roman"/>
                <a:ea typeface="Times New Roman"/>
                <a:cs typeface="Times New Roman"/>
                <a:sym typeface="Times New Roman"/>
              </a:rPr>
              <a:t>UIView</a:t>
            </a:r>
            <a:r>
              <a:rPr lang="en-US" sz="1800">
                <a:solidFill>
                  <a:schemeClr val="dk1"/>
                </a:solidFill>
                <a:latin typeface="Times New Roman"/>
                <a:ea typeface="Times New Roman"/>
                <a:cs typeface="Times New Roman"/>
                <a:sym typeface="Times New Roman"/>
              </a:rPr>
              <a:t> class is a concrete class that you can instantiate and use to display a fixed background color. You can also subclass it to draw more sophisticated content.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To display labels, images, buttons, and other interface elements commonly found in apps, use the view subclasses provided by the UIKit framework rather than trying to define your own.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5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383" name="Google Shape;383;p59"/>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nvSpPr>
        <p:spPr>
          <a:xfrm>
            <a:off x="224250" y="1058550"/>
            <a:ext cx="11743500" cy="459900"/>
          </a:xfrm>
          <a:prstGeom prst="rect">
            <a:avLst/>
          </a:prstGeom>
          <a:noFill/>
          <a:ln>
            <a:noFill/>
          </a:ln>
        </p:spPr>
        <p:txBody>
          <a:bodyPr anchorCtr="0" anchor="t" bIns="45700" lIns="45700" spcFirstLastPara="1" rIns="45700" wrap="square" tIns="45700">
            <a:noAutofit/>
          </a:bodyPr>
          <a:lstStyle/>
          <a:p>
            <a:pPr indent="358775" lvl="4" marL="0" marR="0" rtl="0" algn="ctr">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Table of Contents:	</a:t>
            </a:r>
            <a:endParaRPr sz="3000"/>
          </a:p>
        </p:txBody>
      </p:sp>
      <p:sp>
        <p:nvSpPr>
          <p:cNvPr id="80" name="Google Shape;80;p15"/>
          <p:cNvSpPr txBox="1"/>
          <p:nvPr/>
        </p:nvSpPr>
        <p:spPr>
          <a:xfrm>
            <a:off x="812775" y="1739425"/>
            <a:ext cx="9978000" cy="4762500"/>
          </a:xfrm>
          <a:prstGeom prst="rect">
            <a:avLst/>
          </a:prstGeom>
          <a:noFill/>
          <a:ln>
            <a:noFill/>
          </a:ln>
        </p:spPr>
        <p:txBody>
          <a:bodyPr anchorCtr="0" anchor="t" bIns="45700" lIns="45700" spcFirstLastPara="1" rIns="45700" wrap="square" tIns="45700">
            <a:noAutofit/>
          </a:bodyPr>
          <a:lstStyle/>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Introduction to UIKit Framework</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Controllers &amp; Outlets</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TextField</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Label</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Button</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Switch</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Text View</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Segmented Control</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Page Control</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Image View</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Slider</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Stepper</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ActivityIndicator View</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Progress View</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Web View</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AlertController (Alert View &amp; Action Sheet)</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View</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US" sz="1500">
                <a:solidFill>
                  <a:schemeClr val="dk1"/>
                </a:solidFill>
                <a:latin typeface="Times New Roman"/>
                <a:ea typeface="Times New Roman"/>
                <a:cs typeface="Times New Roman"/>
                <a:sym typeface="Times New Roman"/>
              </a:rPr>
              <a:t>Tool Bar &amp; BarButtonItem</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a:solidFill>
                <a:schemeClr val="dk1"/>
              </a:solidFill>
              <a:latin typeface="Times New Roman"/>
              <a:ea typeface="Times New Roman"/>
              <a:cs typeface="Times New Roman"/>
              <a:sym typeface="Times New Roman"/>
            </a:endParaRPr>
          </a:p>
        </p:txBody>
      </p:sp>
      <p:sp>
        <p:nvSpPr>
          <p:cNvPr id="81" name="Google Shape;81;p15"/>
          <p:cNvSpPr txBox="1"/>
          <p:nvPr/>
        </p:nvSpPr>
        <p:spPr>
          <a:xfrm>
            <a:off x="248920" y="377825"/>
            <a:ext cx="4909185" cy="4597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82" name="Google Shape;82;p1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0"/>
          <p:cNvSpPr txBox="1"/>
          <p:nvPr>
            <p:ph idx="1" type="body"/>
          </p:nvPr>
        </p:nvSpPr>
        <p:spPr>
          <a:xfrm>
            <a:off x="838200" y="1069450"/>
            <a:ext cx="10515600" cy="54489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Because view objects are the main way your application interacts with the user, they have a number of responsibilities. Here are just a few:</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120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Drawing and animation</a:t>
            </a:r>
            <a:endParaRPr b="1" sz="1700">
              <a:solidFill>
                <a:schemeClr val="dk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Views draw content in their rectangular area using UIKit or Core Graphics.</a:t>
            </a:r>
            <a:endParaRPr sz="1700">
              <a:solidFill>
                <a:schemeClr val="dk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Some view properties can be animated to new values. </a:t>
            </a:r>
            <a:endParaRPr sz="1700">
              <a:solidFill>
                <a:schemeClr val="dk1"/>
              </a:solidFill>
              <a:latin typeface="Times New Roman"/>
              <a:ea typeface="Times New Roman"/>
              <a:cs typeface="Times New Roman"/>
              <a:sym typeface="Times New Roman"/>
            </a:endParaRPr>
          </a:p>
          <a:p>
            <a:pPr indent="0" lvl="0" marL="914400" rtl="0" algn="just">
              <a:lnSpc>
                <a:spcPct val="115000"/>
              </a:lnSpc>
              <a:spcBef>
                <a:spcPts val="120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120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Layout and subview management</a:t>
            </a:r>
            <a:endParaRPr b="1" sz="1700">
              <a:solidFill>
                <a:schemeClr val="dk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Views may contain zero or more subviews.</a:t>
            </a:r>
            <a:endParaRPr sz="1700">
              <a:solidFill>
                <a:schemeClr val="dk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Views can adjust the size and position of their subviews.</a:t>
            </a:r>
            <a:endParaRPr sz="1700">
              <a:solidFill>
                <a:schemeClr val="dk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Use Auto Layout to define the rules for resizing and repositioning your views in response to changes in the view hierarchy. </a:t>
            </a:r>
            <a:endParaRPr sz="1700">
              <a:solidFill>
                <a:schemeClr val="dk1"/>
              </a:solidFill>
              <a:latin typeface="Times New Roman"/>
              <a:ea typeface="Times New Roman"/>
              <a:cs typeface="Times New Roman"/>
              <a:sym typeface="Times New Roman"/>
            </a:endParaRPr>
          </a:p>
          <a:p>
            <a:pPr indent="0" lvl="0" marL="914400" rtl="0" algn="just">
              <a:lnSpc>
                <a:spcPct val="115000"/>
              </a:lnSpc>
              <a:spcBef>
                <a:spcPts val="120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120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Event handling</a:t>
            </a:r>
            <a:endParaRPr b="1" sz="1700">
              <a:solidFill>
                <a:schemeClr val="dk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A view is a subclass of </a:t>
            </a:r>
            <a:r>
              <a:rPr lang="en-US" sz="1700">
                <a:solidFill>
                  <a:srgbClr val="094FD1"/>
                </a:solidFill>
                <a:latin typeface="Times New Roman"/>
                <a:ea typeface="Times New Roman"/>
                <a:cs typeface="Times New Roman"/>
                <a:sym typeface="Times New Roman"/>
              </a:rPr>
              <a:t>UIResponder</a:t>
            </a:r>
            <a:r>
              <a:rPr lang="en-US" sz="1700">
                <a:solidFill>
                  <a:schemeClr val="dk1"/>
                </a:solidFill>
                <a:latin typeface="Times New Roman"/>
                <a:ea typeface="Times New Roman"/>
                <a:cs typeface="Times New Roman"/>
                <a:sym typeface="Times New Roman"/>
              </a:rPr>
              <a:t> and can respond to touches and other types of events. </a:t>
            </a:r>
            <a:endParaRPr sz="1700">
              <a:solidFill>
                <a:schemeClr val="dk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Views can install gesture recognizers to handle common gestures.</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
        <p:nvSpPr>
          <p:cNvPr id="389" name="Google Shape;389;p60"/>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1"/>
          <p:cNvSpPr txBox="1"/>
          <p:nvPr>
            <p:ph idx="1" type="body"/>
          </p:nvPr>
        </p:nvSpPr>
        <p:spPr>
          <a:xfrm>
            <a:off x="379875" y="1171300"/>
            <a:ext cx="5046300" cy="54999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Swift Code to display View on UserInterface</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400">
                <a:solidFill>
                  <a:srgbClr val="9B2393"/>
                </a:solidFill>
                <a:highlight>
                  <a:srgbClr val="FFFFFF"/>
                </a:highlight>
                <a:latin typeface="Times New Roman"/>
                <a:ea typeface="Times New Roman"/>
                <a:cs typeface="Times New Roman"/>
                <a:sym typeface="Times New Roman"/>
              </a:rPr>
              <a:t>var</a:t>
            </a:r>
            <a:r>
              <a:rPr lang="en-US" sz="1400">
                <a:solidFill>
                  <a:srgbClr val="3900A0"/>
                </a:solidFill>
                <a:highlight>
                  <a:srgbClr val="FFFFFF"/>
                </a:highlight>
                <a:latin typeface="Times New Roman"/>
                <a:ea typeface="Times New Roman"/>
                <a:cs typeface="Times New Roman"/>
                <a:sym typeface="Times New Roman"/>
              </a:rPr>
              <a:t> </a:t>
            </a:r>
            <a:r>
              <a:rPr lang="en-US" sz="1400">
                <a:solidFill>
                  <a:srgbClr val="0F68A0"/>
                </a:solidFill>
                <a:highlight>
                  <a:srgbClr val="FFFFFF"/>
                </a:highlight>
                <a:latin typeface="Times New Roman"/>
                <a:ea typeface="Times New Roman"/>
                <a:cs typeface="Times New Roman"/>
                <a:sym typeface="Times New Roman"/>
              </a:rPr>
              <a:t>view2</a:t>
            </a:r>
            <a:r>
              <a:rPr lang="en-US" sz="1400">
                <a:solidFill>
                  <a:srgbClr val="3900A0"/>
                </a:solidFill>
                <a:highlight>
                  <a:srgbClr val="FFFFFF"/>
                </a:highlight>
                <a:latin typeface="Times New Roman"/>
                <a:ea typeface="Times New Roman"/>
                <a:cs typeface="Times New Roman"/>
                <a:sym typeface="Times New Roman"/>
              </a:rPr>
              <a:t>: UIView!</a:t>
            </a:r>
            <a:endParaRPr sz="14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400">
                <a:solidFill>
                  <a:srgbClr val="9B2393"/>
                </a:solidFill>
                <a:highlight>
                  <a:srgbClr val="FFFFFF"/>
                </a:highlight>
                <a:latin typeface="Times New Roman"/>
                <a:ea typeface="Times New Roman"/>
                <a:cs typeface="Times New Roman"/>
                <a:sym typeface="Times New Roman"/>
              </a:rPr>
              <a:t>var</a:t>
            </a:r>
            <a:r>
              <a:rPr lang="en-US" sz="1400">
                <a:solidFill>
                  <a:srgbClr val="0F68A0"/>
                </a:solidFill>
                <a:highlight>
                  <a:srgbClr val="FFFFFF"/>
                </a:highlight>
                <a:latin typeface="Times New Roman"/>
                <a:ea typeface="Times New Roman"/>
                <a:cs typeface="Times New Roman"/>
                <a:sym typeface="Times New Roman"/>
              </a:rPr>
              <a:t> view2Label: </a:t>
            </a:r>
            <a:r>
              <a:rPr lang="en-US" sz="1400">
                <a:solidFill>
                  <a:srgbClr val="3900A0"/>
                </a:solidFill>
                <a:highlight>
                  <a:srgbClr val="FFFFFF"/>
                </a:highlight>
                <a:latin typeface="Times New Roman"/>
                <a:ea typeface="Times New Roman"/>
                <a:cs typeface="Times New Roman"/>
                <a:sym typeface="Times New Roman"/>
              </a:rPr>
              <a:t>UILabel</a:t>
            </a:r>
            <a:r>
              <a:rPr lang="en-US" sz="1400">
                <a:solidFill>
                  <a:srgbClr val="0F68A0"/>
                </a:solidFill>
                <a:highlight>
                  <a:srgbClr val="FFFFFF"/>
                </a:highlight>
                <a:latin typeface="Times New Roman"/>
                <a:ea typeface="Times New Roman"/>
                <a:cs typeface="Times New Roman"/>
                <a:sym typeface="Times New Roman"/>
              </a:rPr>
              <a:t>!</a:t>
            </a:r>
            <a:endParaRPr sz="1400">
              <a:solidFill>
                <a:srgbClr val="0F68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solidFill>
                  <a:srgbClr val="5D6C79"/>
                </a:solidFill>
                <a:highlight>
                  <a:srgbClr val="FFFFFF"/>
                </a:highlight>
                <a:latin typeface="Times New Roman"/>
                <a:ea typeface="Times New Roman"/>
                <a:cs typeface="Times New Roman"/>
                <a:sym typeface="Times New Roman"/>
              </a:rPr>
              <a:t>// view code</a:t>
            </a:r>
            <a:endParaRPr sz="1400">
              <a:solidFill>
                <a:srgbClr val="5D6C7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highlight>
                  <a:srgbClr val="FFFFFF"/>
                </a:highlight>
                <a:latin typeface="Times New Roman"/>
                <a:ea typeface="Times New Roman"/>
                <a:cs typeface="Times New Roman"/>
                <a:sym typeface="Times New Roman"/>
              </a:rPr>
              <a:t>        </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solidFill>
                  <a:srgbClr val="326D74"/>
                </a:solidFill>
                <a:highlight>
                  <a:srgbClr val="FFFFFF"/>
                </a:highlight>
                <a:latin typeface="Times New Roman"/>
                <a:ea typeface="Times New Roman"/>
                <a:cs typeface="Times New Roman"/>
                <a:sym typeface="Times New Roman"/>
              </a:rPr>
              <a:t>view2</a:t>
            </a:r>
            <a:r>
              <a:rPr lang="en-US" sz="1400">
                <a:solidFill>
                  <a:srgbClr val="3900A0"/>
                </a:solidFill>
                <a:highlight>
                  <a:srgbClr val="FFFFFF"/>
                </a:highlight>
                <a:latin typeface="Times New Roman"/>
                <a:ea typeface="Times New Roman"/>
                <a:cs typeface="Times New Roman"/>
                <a:sym typeface="Times New Roman"/>
              </a:rPr>
              <a:t> = UIView()</a:t>
            </a:r>
            <a:endParaRPr sz="14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solidFill>
                  <a:srgbClr val="326D74"/>
                </a:solidFill>
                <a:highlight>
                  <a:srgbClr val="FFFFFF"/>
                </a:highlight>
                <a:latin typeface="Times New Roman"/>
                <a:ea typeface="Times New Roman"/>
                <a:cs typeface="Times New Roman"/>
                <a:sym typeface="Times New Roman"/>
              </a:rPr>
              <a:t>view2</a:t>
            </a:r>
            <a:r>
              <a:rPr lang="en-US" sz="1400">
                <a:solidFill>
                  <a:schemeClr val="dk1"/>
                </a:solidFill>
                <a:highlight>
                  <a:srgbClr val="FFFFFF"/>
                </a:highlight>
                <a:latin typeface="Times New Roman"/>
                <a:ea typeface="Times New Roman"/>
                <a:cs typeface="Times New Roman"/>
                <a:sym typeface="Times New Roman"/>
              </a:rPr>
              <a:t>.</a:t>
            </a:r>
            <a:r>
              <a:rPr lang="en-US" sz="1400">
                <a:solidFill>
                  <a:srgbClr val="6C36A9"/>
                </a:solidFill>
                <a:highlight>
                  <a:srgbClr val="FFFFFF"/>
                </a:highlight>
                <a:latin typeface="Times New Roman"/>
                <a:ea typeface="Times New Roman"/>
                <a:cs typeface="Times New Roman"/>
                <a:sym typeface="Times New Roman"/>
              </a:rPr>
              <a:t>frame</a:t>
            </a:r>
            <a:r>
              <a:rPr lang="en-US" sz="1400">
                <a:solidFill>
                  <a:schemeClr val="dk1"/>
                </a:solidFill>
                <a:highlight>
                  <a:srgbClr val="FFFFFF"/>
                </a:highlight>
                <a:latin typeface="Times New Roman"/>
                <a:ea typeface="Times New Roman"/>
                <a:cs typeface="Times New Roman"/>
                <a:sym typeface="Times New Roman"/>
              </a:rPr>
              <a:t> = </a:t>
            </a:r>
            <a:r>
              <a:rPr lang="en-US" sz="1400">
                <a:solidFill>
                  <a:srgbClr val="3900A0"/>
                </a:solidFill>
                <a:highlight>
                  <a:srgbClr val="FFFFFF"/>
                </a:highlight>
                <a:latin typeface="Times New Roman"/>
                <a:ea typeface="Times New Roman"/>
                <a:cs typeface="Times New Roman"/>
                <a:sym typeface="Times New Roman"/>
              </a:rPr>
              <a:t>CGRect</a:t>
            </a:r>
            <a:r>
              <a:rPr lang="en-US" sz="1400">
                <a:solidFill>
                  <a:schemeClr val="dk1"/>
                </a:solidFill>
                <a:highlight>
                  <a:srgbClr val="FFFFFF"/>
                </a:highlight>
                <a:latin typeface="Times New Roman"/>
                <a:ea typeface="Times New Roman"/>
                <a:cs typeface="Times New Roman"/>
                <a:sym typeface="Times New Roman"/>
              </a:rPr>
              <a:t>(x: </a:t>
            </a:r>
            <a:r>
              <a:rPr lang="en-US" sz="1400">
                <a:solidFill>
                  <a:srgbClr val="1C00CF"/>
                </a:solidFill>
                <a:highlight>
                  <a:srgbClr val="FFFFFF"/>
                </a:highlight>
                <a:latin typeface="Times New Roman"/>
                <a:ea typeface="Times New Roman"/>
                <a:cs typeface="Times New Roman"/>
                <a:sym typeface="Times New Roman"/>
              </a:rPr>
              <a:t>20</a:t>
            </a:r>
            <a:r>
              <a:rPr lang="en-US" sz="1400">
                <a:solidFill>
                  <a:schemeClr val="dk1"/>
                </a:solidFill>
                <a:highlight>
                  <a:srgbClr val="FFFFFF"/>
                </a:highlight>
                <a:latin typeface="Times New Roman"/>
                <a:ea typeface="Times New Roman"/>
                <a:cs typeface="Times New Roman"/>
                <a:sym typeface="Times New Roman"/>
              </a:rPr>
              <a:t>, y: </a:t>
            </a:r>
            <a:r>
              <a:rPr lang="en-US" sz="1400">
                <a:solidFill>
                  <a:srgbClr val="1C00CF"/>
                </a:solidFill>
                <a:highlight>
                  <a:srgbClr val="FFFFFF"/>
                </a:highlight>
                <a:latin typeface="Times New Roman"/>
                <a:ea typeface="Times New Roman"/>
                <a:cs typeface="Times New Roman"/>
                <a:sym typeface="Times New Roman"/>
              </a:rPr>
              <a:t>400</a:t>
            </a:r>
            <a:r>
              <a:rPr lang="en-US" sz="1400">
                <a:solidFill>
                  <a:schemeClr val="dk1"/>
                </a:solidFill>
                <a:highlight>
                  <a:srgbClr val="FFFFFF"/>
                </a:highlight>
                <a:latin typeface="Times New Roman"/>
                <a:ea typeface="Times New Roman"/>
                <a:cs typeface="Times New Roman"/>
                <a:sym typeface="Times New Roman"/>
              </a:rPr>
              <a:t>, width: </a:t>
            </a:r>
            <a:r>
              <a:rPr lang="en-US" sz="1400">
                <a:solidFill>
                  <a:srgbClr val="1C00CF"/>
                </a:solidFill>
                <a:highlight>
                  <a:srgbClr val="FFFFFF"/>
                </a:highlight>
                <a:latin typeface="Times New Roman"/>
                <a:ea typeface="Times New Roman"/>
                <a:cs typeface="Times New Roman"/>
                <a:sym typeface="Times New Roman"/>
              </a:rPr>
              <a:t>300</a:t>
            </a:r>
            <a:r>
              <a:rPr lang="en-US" sz="1400">
                <a:solidFill>
                  <a:schemeClr val="dk1"/>
                </a:solidFill>
                <a:highlight>
                  <a:srgbClr val="FFFFFF"/>
                </a:highlight>
                <a:latin typeface="Times New Roman"/>
                <a:ea typeface="Times New Roman"/>
                <a:cs typeface="Times New Roman"/>
                <a:sym typeface="Times New Roman"/>
              </a:rPr>
              <a:t>, height: </a:t>
            </a:r>
            <a:r>
              <a:rPr lang="en-US" sz="1400">
                <a:solidFill>
                  <a:srgbClr val="1C00CF"/>
                </a:solidFill>
                <a:highlight>
                  <a:srgbClr val="FFFFFF"/>
                </a:highlight>
                <a:latin typeface="Times New Roman"/>
                <a:ea typeface="Times New Roman"/>
                <a:cs typeface="Times New Roman"/>
                <a:sym typeface="Times New Roman"/>
              </a:rPr>
              <a:t>200</a:t>
            </a:r>
            <a:r>
              <a:rPr lang="en-US" sz="1400">
                <a:solidFill>
                  <a:schemeClr val="dk1"/>
                </a:solidFill>
                <a:highlight>
                  <a:srgbClr val="FFFFFF"/>
                </a:highlight>
                <a:latin typeface="Times New Roman"/>
                <a:ea typeface="Times New Roman"/>
                <a:cs typeface="Times New Roman"/>
                <a:sym typeface="Times New Roman"/>
              </a:rPr>
              <a:t>)</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solidFill>
                  <a:srgbClr val="326D74"/>
                </a:solidFill>
                <a:highlight>
                  <a:srgbClr val="FFFFFF"/>
                </a:highlight>
                <a:latin typeface="Times New Roman"/>
                <a:ea typeface="Times New Roman"/>
                <a:cs typeface="Times New Roman"/>
                <a:sym typeface="Times New Roman"/>
              </a:rPr>
              <a:t>view2</a:t>
            </a:r>
            <a:r>
              <a:rPr lang="en-US" sz="1400">
                <a:solidFill>
                  <a:srgbClr val="6C36A9"/>
                </a:solidFill>
                <a:highlight>
                  <a:srgbClr val="FFFFFF"/>
                </a:highlight>
                <a:latin typeface="Times New Roman"/>
                <a:ea typeface="Times New Roman"/>
                <a:cs typeface="Times New Roman"/>
                <a:sym typeface="Times New Roman"/>
              </a:rPr>
              <a:t>.backgroundColor = .cyan</a:t>
            </a:r>
            <a:endParaRPr sz="14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solidFill>
                  <a:srgbClr val="326D74"/>
                </a:solidFill>
                <a:highlight>
                  <a:srgbClr val="FFFFFF"/>
                </a:highlight>
                <a:latin typeface="Times New Roman"/>
                <a:ea typeface="Times New Roman"/>
                <a:cs typeface="Times New Roman"/>
                <a:sym typeface="Times New Roman"/>
              </a:rPr>
              <a:t>view2</a:t>
            </a:r>
            <a:r>
              <a:rPr lang="en-US" sz="1400">
                <a:solidFill>
                  <a:srgbClr val="6C36A9"/>
                </a:solidFill>
                <a:highlight>
                  <a:srgbClr val="FFFFFF"/>
                </a:highlight>
                <a:latin typeface="Times New Roman"/>
                <a:ea typeface="Times New Roman"/>
                <a:cs typeface="Times New Roman"/>
                <a:sym typeface="Times New Roman"/>
              </a:rPr>
              <a:t>.isHidden = </a:t>
            </a:r>
            <a:r>
              <a:rPr b="1" lang="en-US" sz="1400">
                <a:solidFill>
                  <a:srgbClr val="9B2393"/>
                </a:solidFill>
                <a:highlight>
                  <a:srgbClr val="FFFFFF"/>
                </a:highlight>
                <a:latin typeface="Times New Roman"/>
                <a:ea typeface="Times New Roman"/>
                <a:cs typeface="Times New Roman"/>
                <a:sym typeface="Times New Roman"/>
              </a:rPr>
              <a:t>false</a:t>
            </a:r>
            <a:endParaRPr b="1" sz="14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highlight>
                  <a:srgbClr val="FFFFFF"/>
                </a:highlight>
                <a:latin typeface="Times New Roman"/>
                <a:ea typeface="Times New Roman"/>
                <a:cs typeface="Times New Roman"/>
                <a:sym typeface="Times New Roman"/>
              </a:rPr>
              <a:t>        </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highlight>
                  <a:srgbClr val="FFFFFF"/>
                </a:highlight>
                <a:latin typeface="Times New Roman"/>
                <a:ea typeface="Times New Roman"/>
                <a:cs typeface="Times New Roman"/>
                <a:sym typeface="Times New Roman"/>
              </a:rPr>
              <a:t>// label code</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highlight>
                  <a:srgbClr val="FFFFFF"/>
                </a:highlight>
                <a:latin typeface="Times New Roman"/>
                <a:ea typeface="Times New Roman"/>
                <a:cs typeface="Times New Roman"/>
                <a:sym typeface="Times New Roman"/>
              </a:rPr>
              <a:t>        </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solidFill>
                  <a:srgbClr val="326D74"/>
                </a:solidFill>
                <a:highlight>
                  <a:srgbClr val="FFFFFF"/>
                </a:highlight>
                <a:latin typeface="Times New Roman"/>
                <a:ea typeface="Times New Roman"/>
                <a:cs typeface="Times New Roman"/>
                <a:sym typeface="Times New Roman"/>
              </a:rPr>
              <a:t>view2Label = </a:t>
            </a:r>
            <a:r>
              <a:rPr lang="en-US" sz="1400">
                <a:solidFill>
                  <a:srgbClr val="3900A0"/>
                </a:solidFill>
                <a:highlight>
                  <a:srgbClr val="FFFFFF"/>
                </a:highlight>
                <a:latin typeface="Times New Roman"/>
                <a:ea typeface="Times New Roman"/>
                <a:cs typeface="Times New Roman"/>
                <a:sym typeface="Times New Roman"/>
              </a:rPr>
              <a:t>UILabel</a:t>
            </a:r>
            <a:r>
              <a:rPr lang="en-US" sz="1400">
                <a:solidFill>
                  <a:srgbClr val="326D74"/>
                </a:solidFill>
                <a:highlight>
                  <a:srgbClr val="FFFFFF"/>
                </a:highlight>
                <a:latin typeface="Times New Roman"/>
                <a:ea typeface="Times New Roman"/>
                <a:cs typeface="Times New Roman"/>
                <a:sym typeface="Times New Roman"/>
              </a:rPr>
              <a:t>()</a:t>
            </a:r>
            <a:endParaRPr sz="1400">
              <a:solidFill>
                <a:srgbClr val="326D7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solidFill>
                  <a:srgbClr val="326D74"/>
                </a:solidFill>
                <a:highlight>
                  <a:srgbClr val="FFFFFF"/>
                </a:highlight>
                <a:latin typeface="Times New Roman"/>
                <a:ea typeface="Times New Roman"/>
                <a:cs typeface="Times New Roman"/>
                <a:sym typeface="Times New Roman"/>
              </a:rPr>
              <a:t>view2Label</a:t>
            </a:r>
            <a:r>
              <a:rPr lang="en-US" sz="1400">
                <a:solidFill>
                  <a:schemeClr val="dk1"/>
                </a:solidFill>
                <a:highlight>
                  <a:srgbClr val="FFFFFF"/>
                </a:highlight>
                <a:latin typeface="Times New Roman"/>
                <a:ea typeface="Times New Roman"/>
                <a:cs typeface="Times New Roman"/>
                <a:sym typeface="Times New Roman"/>
              </a:rPr>
              <a:t>.</a:t>
            </a:r>
            <a:r>
              <a:rPr lang="en-US" sz="1400">
                <a:solidFill>
                  <a:srgbClr val="6C36A9"/>
                </a:solidFill>
                <a:highlight>
                  <a:srgbClr val="FFFFFF"/>
                </a:highlight>
                <a:latin typeface="Times New Roman"/>
                <a:ea typeface="Times New Roman"/>
                <a:cs typeface="Times New Roman"/>
                <a:sym typeface="Times New Roman"/>
              </a:rPr>
              <a:t>frame</a:t>
            </a:r>
            <a:r>
              <a:rPr lang="en-US" sz="1400">
                <a:solidFill>
                  <a:schemeClr val="dk1"/>
                </a:solidFill>
                <a:highlight>
                  <a:srgbClr val="FFFFFF"/>
                </a:highlight>
                <a:latin typeface="Times New Roman"/>
                <a:ea typeface="Times New Roman"/>
                <a:cs typeface="Times New Roman"/>
                <a:sym typeface="Times New Roman"/>
              </a:rPr>
              <a:t> = </a:t>
            </a:r>
            <a:r>
              <a:rPr lang="en-US" sz="1400">
                <a:solidFill>
                  <a:srgbClr val="3900A0"/>
                </a:solidFill>
                <a:highlight>
                  <a:srgbClr val="FFFFFF"/>
                </a:highlight>
                <a:latin typeface="Times New Roman"/>
                <a:ea typeface="Times New Roman"/>
                <a:cs typeface="Times New Roman"/>
                <a:sym typeface="Times New Roman"/>
              </a:rPr>
              <a:t>CGRect</a:t>
            </a:r>
            <a:r>
              <a:rPr lang="en-US" sz="1400">
                <a:solidFill>
                  <a:schemeClr val="dk1"/>
                </a:solidFill>
                <a:highlight>
                  <a:srgbClr val="FFFFFF"/>
                </a:highlight>
                <a:latin typeface="Times New Roman"/>
                <a:ea typeface="Times New Roman"/>
                <a:cs typeface="Times New Roman"/>
                <a:sym typeface="Times New Roman"/>
              </a:rPr>
              <a:t>(x: </a:t>
            </a:r>
            <a:r>
              <a:rPr lang="en-US" sz="1400">
                <a:solidFill>
                  <a:srgbClr val="1C00CF"/>
                </a:solidFill>
                <a:highlight>
                  <a:srgbClr val="FFFFFF"/>
                </a:highlight>
                <a:latin typeface="Times New Roman"/>
                <a:ea typeface="Times New Roman"/>
                <a:cs typeface="Times New Roman"/>
                <a:sym typeface="Times New Roman"/>
              </a:rPr>
              <a:t>30</a:t>
            </a:r>
            <a:r>
              <a:rPr lang="en-US" sz="1400">
                <a:solidFill>
                  <a:schemeClr val="dk1"/>
                </a:solidFill>
                <a:highlight>
                  <a:srgbClr val="FFFFFF"/>
                </a:highlight>
                <a:latin typeface="Times New Roman"/>
                <a:ea typeface="Times New Roman"/>
                <a:cs typeface="Times New Roman"/>
                <a:sym typeface="Times New Roman"/>
              </a:rPr>
              <a:t>, y: </a:t>
            </a:r>
            <a:r>
              <a:rPr lang="en-US" sz="1400">
                <a:solidFill>
                  <a:srgbClr val="1C00CF"/>
                </a:solidFill>
                <a:highlight>
                  <a:srgbClr val="FFFFFF"/>
                </a:highlight>
                <a:latin typeface="Times New Roman"/>
                <a:ea typeface="Times New Roman"/>
                <a:cs typeface="Times New Roman"/>
                <a:sym typeface="Times New Roman"/>
              </a:rPr>
              <a:t>40</a:t>
            </a:r>
            <a:r>
              <a:rPr lang="en-US" sz="1400">
                <a:solidFill>
                  <a:schemeClr val="dk1"/>
                </a:solidFill>
                <a:highlight>
                  <a:srgbClr val="FFFFFF"/>
                </a:highlight>
                <a:latin typeface="Times New Roman"/>
                <a:ea typeface="Times New Roman"/>
                <a:cs typeface="Times New Roman"/>
                <a:sym typeface="Times New Roman"/>
              </a:rPr>
              <a:t>, width: </a:t>
            </a:r>
            <a:r>
              <a:rPr lang="en-US" sz="1400">
                <a:solidFill>
                  <a:srgbClr val="1C00CF"/>
                </a:solidFill>
                <a:highlight>
                  <a:srgbClr val="FFFFFF"/>
                </a:highlight>
                <a:latin typeface="Times New Roman"/>
                <a:ea typeface="Times New Roman"/>
                <a:cs typeface="Times New Roman"/>
                <a:sym typeface="Times New Roman"/>
              </a:rPr>
              <a:t>100</a:t>
            </a:r>
            <a:r>
              <a:rPr lang="en-US" sz="1400">
                <a:solidFill>
                  <a:schemeClr val="dk1"/>
                </a:solidFill>
                <a:highlight>
                  <a:srgbClr val="FFFFFF"/>
                </a:highlight>
                <a:latin typeface="Times New Roman"/>
                <a:ea typeface="Times New Roman"/>
                <a:cs typeface="Times New Roman"/>
                <a:sym typeface="Times New Roman"/>
              </a:rPr>
              <a:t>, height: </a:t>
            </a:r>
            <a:r>
              <a:rPr lang="en-US" sz="1400">
                <a:solidFill>
                  <a:srgbClr val="1C00CF"/>
                </a:solidFill>
                <a:highlight>
                  <a:srgbClr val="FFFFFF"/>
                </a:highlight>
                <a:latin typeface="Times New Roman"/>
                <a:ea typeface="Times New Roman"/>
                <a:cs typeface="Times New Roman"/>
                <a:sym typeface="Times New Roman"/>
              </a:rPr>
              <a:t>30</a:t>
            </a:r>
            <a:r>
              <a:rPr lang="en-US" sz="1400">
                <a:solidFill>
                  <a:schemeClr val="dk1"/>
                </a:solidFill>
                <a:highlight>
                  <a:srgbClr val="FFFFFF"/>
                </a:highlight>
                <a:latin typeface="Times New Roman"/>
                <a:ea typeface="Times New Roman"/>
                <a:cs typeface="Times New Roman"/>
                <a:sym typeface="Times New Roman"/>
              </a:rPr>
              <a:t>)</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solidFill>
                  <a:srgbClr val="326D74"/>
                </a:solidFill>
                <a:highlight>
                  <a:srgbClr val="FFFFFF"/>
                </a:highlight>
                <a:latin typeface="Times New Roman"/>
                <a:ea typeface="Times New Roman"/>
                <a:cs typeface="Times New Roman"/>
                <a:sym typeface="Times New Roman"/>
              </a:rPr>
              <a:t>view2Label</a:t>
            </a:r>
            <a:r>
              <a:rPr lang="en-US" sz="1400">
                <a:solidFill>
                  <a:srgbClr val="6C36A9"/>
                </a:solidFill>
                <a:highlight>
                  <a:srgbClr val="FFFFFF"/>
                </a:highlight>
                <a:latin typeface="Times New Roman"/>
                <a:ea typeface="Times New Roman"/>
                <a:cs typeface="Times New Roman"/>
                <a:sym typeface="Times New Roman"/>
              </a:rPr>
              <a:t>.backgroundColor = .blue</a:t>
            </a:r>
            <a:endParaRPr sz="14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solidFill>
                  <a:srgbClr val="326D74"/>
                </a:solidFill>
                <a:highlight>
                  <a:srgbClr val="FFFFFF"/>
                </a:highlight>
                <a:latin typeface="Times New Roman"/>
                <a:ea typeface="Times New Roman"/>
                <a:cs typeface="Times New Roman"/>
                <a:sym typeface="Times New Roman"/>
              </a:rPr>
              <a:t>view2Label</a:t>
            </a:r>
            <a:r>
              <a:rPr lang="en-US" sz="1400">
                <a:solidFill>
                  <a:srgbClr val="6C36A9"/>
                </a:solidFill>
                <a:highlight>
                  <a:srgbClr val="FFFFFF"/>
                </a:highlight>
                <a:latin typeface="Times New Roman"/>
                <a:ea typeface="Times New Roman"/>
                <a:cs typeface="Times New Roman"/>
                <a:sym typeface="Times New Roman"/>
              </a:rPr>
              <a:t>.textAlignment = .center</a:t>
            </a:r>
            <a:endParaRPr sz="14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highlight>
                  <a:srgbClr val="FFFFFF"/>
                </a:highlight>
                <a:latin typeface="Times New Roman"/>
                <a:ea typeface="Times New Roman"/>
                <a:cs typeface="Times New Roman"/>
                <a:sym typeface="Times New Roman"/>
              </a:rPr>
              <a:t>        </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solidFill>
                  <a:srgbClr val="326D74"/>
                </a:solidFill>
                <a:highlight>
                  <a:srgbClr val="FFFFFF"/>
                </a:highlight>
                <a:latin typeface="Times New Roman"/>
                <a:ea typeface="Times New Roman"/>
                <a:cs typeface="Times New Roman"/>
                <a:sym typeface="Times New Roman"/>
              </a:rPr>
              <a:t>view2.</a:t>
            </a:r>
            <a:r>
              <a:rPr lang="en-US" sz="1400">
                <a:solidFill>
                  <a:srgbClr val="6C36A9"/>
                </a:solidFill>
                <a:highlight>
                  <a:srgbClr val="FFFFFF"/>
                </a:highlight>
                <a:latin typeface="Times New Roman"/>
                <a:ea typeface="Times New Roman"/>
                <a:cs typeface="Times New Roman"/>
                <a:sym typeface="Times New Roman"/>
              </a:rPr>
              <a:t>addSubview</a:t>
            </a:r>
            <a:r>
              <a:rPr lang="en-US" sz="1400">
                <a:solidFill>
                  <a:srgbClr val="326D74"/>
                </a:solidFill>
                <a:highlight>
                  <a:srgbClr val="FFFFFF"/>
                </a:highlight>
                <a:latin typeface="Times New Roman"/>
                <a:ea typeface="Times New Roman"/>
                <a:cs typeface="Times New Roman"/>
                <a:sym typeface="Times New Roman"/>
              </a:rPr>
              <a:t>(view2Label)</a:t>
            </a:r>
            <a:endParaRPr sz="1400">
              <a:solidFill>
                <a:srgbClr val="326D7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highlight>
                  <a:srgbClr val="FFFFFF"/>
                </a:highlight>
                <a:latin typeface="Times New Roman"/>
                <a:ea typeface="Times New Roman"/>
                <a:cs typeface="Times New Roman"/>
                <a:sym typeface="Times New Roman"/>
              </a:rPr>
              <a:t>        </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400">
                <a:solidFill>
                  <a:srgbClr val="9B2393"/>
                </a:solidFill>
                <a:highlight>
                  <a:srgbClr val="FFFFFF"/>
                </a:highlight>
                <a:latin typeface="Times New Roman"/>
                <a:ea typeface="Times New Roman"/>
                <a:cs typeface="Times New Roman"/>
                <a:sym typeface="Times New Roman"/>
              </a:rPr>
              <a:t>self</a:t>
            </a:r>
            <a:r>
              <a:rPr lang="en-US" sz="1400">
                <a:solidFill>
                  <a:schemeClr val="dk1"/>
                </a:solidFill>
                <a:highlight>
                  <a:srgbClr val="FFFFFF"/>
                </a:highlight>
                <a:latin typeface="Times New Roman"/>
                <a:ea typeface="Times New Roman"/>
                <a:cs typeface="Times New Roman"/>
                <a:sym typeface="Times New Roman"/>
              </a:rPr>
              <a:t>.view.addSubview(</a:t>
            </a:r>
            <a:r>
              <a:rPr lang="en-US" sz="1400">
                <a:solidFill>
                  <a:srgbClr val="326D74"/>
                </a:solidFill>
                <a:highlight>
                  <a:srgbClr val="FFFFFF"/>
                </a:highlight>
                <a:latin typeface="Times New Roman"/>
                <a:ea typeface="Times New Roman"/>
                <a:cs typeface="Times New Roman"/>
                <a:sym typeface="Times New Roman"/>
              </a:rPr>
              <a:t>view2</a:t>
            </a:r>
            <a:r>
              <a:rPr lang="en-US" sz="1400">
                <a:solidFill>
                  <a:schemeClr val="dk1"/>
                </a:solidFill>
                <a:highlight>
                  <a:srgbClr val="FFFFFF"/>
                </a:highlight>
                <a:latin typeface="Times New Roman"/>
                <a:ea typeface="Times New Roman"/>
                <a:cs typeface="Times New Roman"/>
                <a:sym typeface="Times New Roman"/>
              </a:rPr>
              <a:t>)</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pic>
        <p:nvPicPr>
          <p:cNvPr id="395" name="Google Shape;395;p61"/>
          <p:cNvPicPr preferRelativeResize="0"/>
          <p:nvPr/>
        </p:nvPicPr>
        <p:blipFill>
          <a:blip r:embed="rId3">
            <a:alphaModFix/>
          </a:blip>
          <a:stretch>
            <a:fillRect/>
          </a:stretch>
        </p:blipFill>
        <p:spPr>
          <a:xfrm>
            <a:off x="6841025" y="1930825"/>
            <a:ext cx="5046175" cy="3980875"/>
          </a:xfrm>
          <a:prstGeom prst="rect">
            <a:avLst/>
          </a:prstGeom>
          <a:noFill/>
          <a:ln>
            <a:noFill/>
          </a:ln>
        </p:spPr>
      </p:pic>
      <p:sp>
        <p:nvSpPr>
          <p:cNvPr id="396" name="Google Shape;396;p61"/>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2"/>
          <p:cNvSpPr txBox="1"/>
          <p:nvPr>
            <p:ph type="title"/>
          </p:nvPr>
        </p:nvSpPr>
        <p:spPr>
          <a:xfrm>
            <a:off x="3694050" y="441350"/>
            <a:ext cx="4803900" cy="356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ToolBar &amp; BarButtonItem</a:t>
            </a:r>
            <a:endParaRPr b="1" sz="3000">
              <a:latin typeface="Times New Roman"/>
              <a:ea typeface="Times New Roman"/>
              <a:cs typeface="Times New Roman"/>
              <a:sym typeface="Times New Roman"/>
            </a:endParaRPr>
          </a:p>
        </p:txBody>
      </p:sp>
      <p:sp>
        <p:nvSpPr>
          <p:cNvPr id="402" name="Google Shape;402;p62"/>
          <p:cNvSpPr txBox="1"/>
          <p:nvPr>
            <p:ph idx="1" type="body"/>
          </p:nvPr>
        </p:nvSpPr>
        <p:spPr>
          <a:xfrm>
            <a:off x="838200" y="1154325"/>
            <a:ext cx="10515600" cy="54150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UIToolbar</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A control that displays one or more buttons along the bottom edge of your interface.</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Overview</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To create toolbar items, use the </a:t>
            </a:r>
            <a:r>
              <a:rPr lang="en-US" sz="1600">
                <a:solidFill>
                  <a:srgbClr val="094FD1"/>
                </a:solidFill>
                <a:latin typeface="Times New Roman"/>
                <a:ea typeface="Times New Roman"/>
                <a:cs typeface="Times New Roman"/>
                <a:sym typeface="Times New Roman"/>
              </a:rPr>
              <a:t>UIBarButtonItem</a:t>
            </a:r>
            <a:r>
              <a:rPr lang="en-US" sz="1600">
                <a:solidFill>
                  <a:schemeClr val="dk1"/>
                </a:solidFill>
                <a:latin typeface="Times New Roman"/>
                <a:ea typeface="Times New Roman"/>
                <a:cs typeface="Times New Roman"/>
                <a:sym typeface="Times New Roman"/>
              </a:rPr>
              <a:t> class. To add toolbar items to a toolbar, use the </a:t>
            </a:r>
            <a:r>
              <a:rPr lang="en-US" sz="1600">
                <a:solidFill>
                  <a:srgbClr val="094FD1"/>
                </a:solidFill>
                <a:latin typeface="Times New Roman"/>
                <a:ea typeface="Times New Roman"/>
                <a:cs typeface="Times New Roman"/>
                <a:sym typeface="Times New Roman"/>
              </a:rPr>
              <a:t>setItems(_:animated:)</a:t>
            </a:r>
            <a:r>
              <a:rPr lang="en-US" sz="1600">
                <a:solidFill>
                  <a:schemeClr val="dk1"/>
                </a:solidFill>
                <a:latin typeface="Times New Roman"/>
                <a:ea typeface="Times New Roman"/>
                <a:cs typeface="Times New Roman"/>
                <a:sym typeface="Times New Roman"/>
              </a:rPr>
              <a:t> method. Toolbar images that represent normal and highlighted states of an item derive from the image you set using the inherited </a:t>
            </a:r>
            <a:r>
              <a:rPr lang="en-US" sz="1600">
                <a:solidFill>
                  <a:srgbClr val="094FD1"/>
                </a:solidFill>
                <a:latin typeface="Times New Roman"/>
                <a:ea typeface="Times New Roman"/>
                <a:cs typeface="Times New Roman"/>
                <a:sym typeface="Times New Roman"/>
              </a:rPr>
              <a:t>image</a:t>
            </a:r>
            <a:r>
              <a:rPr lang="en-US" sz="1600">
                <a:solidFill>
                  <a:schemeClr val="dk1"/>
                </a:solidFill>
                <a:latin typeface="Times New Roman"/>
                <a:ea typeface="Times New Roman"/>
                <a:cs typeface="Times New Roman"/>
                <a:sym typeface="Times New Roman"/>
              </a:rPr>
              <a:t> property from the </a:t>
            </a:r>
            <a:r>
              <a:rPr lang="en-US" sz="1600">
                <a:solidFill>
                  <a:srgbClr val="094FD1"/>
                </a:solidFill>
                <a:latin typeface="Times New Roman"/>
                <a:ea typeface="Times New Roman"/>
                <a:cs typeface="Times New Roman"/>
                <a:sym typeface="Times New Roman"/>
              </a:rPr>
              <a:t>UIBarItem</a:t>
            </a:r>
            <a:r>
              <a:rPr lang="en-US" sz="1600">
                <a:solidFill>
                  <a:schemeClr val="dk1"/>
                </a:solidFill>
                <a:latin typeface="Times New Roman"/>
                <a:ea typeface="Times New Roman"/>
                <a:cs typeface="Times New Roman"/>
                <a:sym typeface="Times New Roman"/>
              </a:rPr>
              <a:t> class. The image is colored with the toolbar’s </a:t>
            </a:r>
            <a:r>
              <a:rPr lang="en-US" sz="1600">
                <a:solidFill>
                  <a:srgbClr val="094FD1"/>
                </a:solidFill>
                <a:latin typeface="Times New Roman"/>
                <a:ea typeface="Times New Roman"/>
                <a:cs typeface="Times New Roman"/>
                <a:sym typeface="Times New Roman"/>
              </a:rPr>
              <a:t>tintColor</a:t>
            </a:r>
            <a:r>
              <a:rPr lang="en-US" sz="1600">
                <a:solidFill>
                  <a:schemeClr val="dk1"/>
                </a:solidFill>
                <a:latin typeface="Times New Roman"/>
                <a:ea typeface="Times New Roman"/>
                <a:cs typeface="Times New Roman"/>
                <a:sym typeface="Times New Roman"/>
              </a:rPr>
              <a:t>. If you need radio button style controls, use the </a:t>
            </a:r>
            <a:r>
              <a:rPr lang="en-US" sz="1600">
                <a:solidFill>
                  <a:srgbClr val="094FD1"/>
                </a:solidFill>
                <a:latin typeface="Times New Roman"/>
                <a:ea typeface="Times New Roman"/>
                <a:cs typeface="Times New Roman"/>
                <a:sym typeface="Times New Roman"/>
              </a:rPr>
              <a:t>UITabBar</a:t>
            </a:r>
            <a:r>
              <a:rPr lang="en-US" sz="1600">
                <a:solidFill>
                  <a:schemeClr val="dk1"/>
                </a:solidFill>
                <a:latin typeface="Times New Roman"/>
                <a:ea typeface="Times New Roman"/>
                <a:cs typeface="Times New Roman"/>
                <a:sym typeface="Times New Roman"/>
              </a:rPr>
              <a:t> class instead of UIToolbar.</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rgbClr val="FFFFFF"/>
                </a:highlight>
                <a:latin typeface="Times New Roman"/>
                <a:ea typeface="Times New Roman"/>
                <a:cs typeface="Times New Roman"/>
                <a:sym typeface="Times New Roman"/>
              </a:rPr>
              <a:t>Class</a:t>
            </a:r>
            <a:endParaRPr b="1"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UIBarButtonItem</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A button specialized for placement on a toolbar or tab bar.</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Overview</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You typically use Interface Builder to create and configure bar button items.</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5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t/>
            </a:r>
            <a:endParaRPr/>
          </a:p>
        </p:txBody>
      </p:sp>
      <p:sp>
        <p:nvSpPr>
          <p:cNvPr id="403" name="Google Shape;403;p62"/>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3"/>
          <p:cNvSpPr txBox="1"/>
          <p:nvPr>
            <p:ph idx="1" type="body"/>
          </p:nvPr>
        </p:nvSpPr>
        <p:spPr>
          <a:xfrm>
            <a:off x="471900" y="1035500"/>
            <a:ext cx="7710300" cy="55338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Swift Code to display Toolbar &amp; BarButtonItem on UserInterface</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var</a:t>
            </a:r>
            <a:r>
              <a:rPr lang="en-US" sz="1000">
                <a:solidFill>
                  <a:srgbClr val="3900A0"/>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toolbar2</a:t>
            </a:r>
            <a:r>
              <a:rPr lang="en-US" sz="1000">
                <a:solidFill>
                  <a:srgbClr val="3900A0"/>
                </a:solidFill>
                <a:highlight>
                  <a:srgbClr val="FFFFFF"/>
                </a:highlight>
                <a:latin typeface="Times New Roman"/>
                <a:ea typeface="Times New Roman"/>
                <a:cs typeface="Times New Roman"/>
                <a:sym typeface="Times New Roman"/>
              </a:rPr>
              <a:t>: UIToolbar!</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var</a:t>
            </a:r>
            <a:r>
              <a:rPr lang="en-US" sz="1000">
                <a:solidFill>
                  <a:srgbClr val="3900A0"/>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b4</a:t>
            </a:r>
            <a:r>
              <a:rPr lang="en-US" sz="1000">
                <a:solidFill>
                  <a:srgbClr val="3900A0"/>
                </a:solidFill>
                <a:highlight>
                  <a:srgbClr val="FFFFFF"/>
                </a:highlight>
                <a:latin typeface="Times New Roman"/>
                <a:ea typeface="Times New Roman"/>
                <a:cs typeface="Times New Roman"/>
                <a:sym typeface="Times New Roman"/>
              </a:rPr>
              <a:t>: UIBarButtonItem!</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var</a:t>
            </a:r>
            <a:r>
              <a:rPr lang="en-US" sz="1000">
                <a:solidFill>
                  <a:srgbClr val="3900A0"/>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b5</a:t>
            </a:r>
            <a:r>
              <a:rPr lang="en-US" sz="1000">
                <a:solidFill>
                  <a:srgbClr val="3900A0"/>
                </a:solidFill>
                <a:highlight>
                  <a:srgbClr val="FFFFFF"/>
                </a:highlight>
                <a:latin typeface="Times New Roman"/>
                <a:ea typeface="Times New Roman"/>
                <a:cs typeface="Times New Roman"/>
                <a:sym typeface="Times New Roman"/>
              </a:rPr>
              <a:t>: UIBarButtonItem!</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toolbar2</a:t>
            </a:r>
            <a:r>
              <a:rPr lang="en-US" sz="1000">
                <a:solidFill>
                  <a:srgbClr val="3900A0"/>
                </a:solidFill>
                <a:highlight>
                  <a:srgbClr val="FFFFFF"/>
                </a:highlight>
                <a:latin typeface="Times New Roman"/>
                <a:ea typeface="Times New Roman"/>
                <a:cs typeface="Times New Roman"/>
                <a:sym typeface="Times New Roman"/>
              </a:rPr>
              <a:t> = UIToolbar()</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toolbar2</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frame</a:t>
            </a:r>
            <a:r>
              <a:rPr lang="en-US" sz="1000">
                <a:solidFill>
                  <a:schemeClr val="dk1"/>
                </a:solidFill>
                <a:highlight>
                  <a:srgbClr val="FFFFFF"/>
                </a:highlight>
                <a:latin typeface="Times New Roman"/>
                <a:ea typeface="Times New Roman"/>
                <a:cs typeface="Times New Roman"/>
                <a:sym typeface="Times New Roman"/>
              </a:rPr>
              <a:t> = </a:t>
            </a:r>
            <a:r>
              <a:rPr lang="en-US" sz="1000">
                <a:solidFill>
                  <a:srgbClr val="3900A0"/>
                </a:solidFill>
                <a:highlight>
                  <a:srgbClr val="FFFFFF"/>
                </a:highlight>
                <a:latin typeface="Times New Roman"/>
                <a:ea typeface="Times New Roman"/>
                <a:cs typeface="Times New Roman"/>
                <a:sym typeface="Times New Roman"/>
              </a:rPr>
              <a:t>CGRect</a:t>
            </a:r>
            <a:r>
              <a:rPr lang="en-US" sz="1000">
                <a:solidFill>
                  <a:schemeClr val="dk1"/>
                </a:solidFill>
                <a:highlight>
                  <a:srgbClr val="FFFFFF"/>
                </a:highlight>
                <a:latin typeface="Times New Roman"/>
                <a:ea typeface="Times New Roman"/>
                <a:cs typeface="Times New Roman"/>
                <a:sym typeface="Times New Roman"/>
              </a:rPr>
              <a:t>(x: </a:t>
            </a:r>
            <a:r>
              <a:rPr lang="en-US" sz="1000">
                <a:solidFill>
                  <a:srgbClr val="1C00CF"/>
                </a:solidFill>
                <a:highlight>
                  <a:srgbClr val="FFFFFF"/>
                </a:highlight>
                <a:latin typeface="Times New Roman"/>
                <a:ea typeface="Times New Roman"/>
                <a:cs typeface="Times New Roman"/>
                <a:sym typeface="Times New Roman"/>
              </a:rPr>
              <a:t>50</a:t>
            </a:r>
            <a:r>
              <a:rPr lang="en-US" sz="1000">
                <a:solidFill>
                  <a:schemeClr val="dk1"/>
                </a:solidFill>
                <a:highlight>
                  <a:srgbClr val="FFFFFF"/>
                </a:highlight>
                <a:latin typeface="Times New Roman"/>
                <a:ea typeface="Times New Roman"/>
                <a:cs typeface="Times New Roman"/>
                <a:sym typeface="Times New Roman"/>
              </a:rPr>
              <a:t>, y: </a:t>
            </a:r>
            <a:r>
              <a:rPr lang="en-US" sz="1000">
                <a:solidFill>
                  <a:srgbClr val="1C00CF"/>
                </a:solidFill>
                <a:highlight>
                  <a:srgbClr val="FFFFFF"/>
                </a:highlight>
                <a:latin typeface="Times New Roman"/>
                <a:ea typeface="Times New Roman"/>
                <a:cs typeface="Times New Roman"/>
                <a:sym typeface="Times New Roman"/>
              </a:rPr>
              <a:t>350</a:t>
            </a:r>
            <a:r>
              <a:rPr lang="en-US" sz="1000">
                <a:solidFill>
                  <a:schemeClr val="dk1"/>
                </a:solidFill>
                <a:highlight>
                  <a:srgbClr val="FFFFFF"/>
                </a:highlight>
                <a:latin typeface="Times New Roman"/>
                <a:ea typeface="Times New Roman"/>
                <a:cs typeface="Times New Roman"/>
                <a:sym typeface="Times New Roman"/>
              </a:rPr>
              <a:t>, width: </a:t>
            </a:r>
            <a:r>
              <a:rPr lang="en-US" sz="1000">
                <a:solidFill>
                  <a:srgbClr val="1C00CF"/>
                </a:solidFill>
                <a:highlight>
                  <a:srgbClr val="FFFFFF"/>
                </a:highlight>
                <a:latin typeface="Times New Roman"/>
                <a:ea typeface="Times New Roman"/>
                <a:cs typeface="Times New Roman"/>
                <a:sym typeface="Times New Roman"/>
              </a:rPr>
              <a:t>300</a:t>
            </a:r>
            <a:r>
              <a:rPr lang="en-US" sz="1000">
                <a:solidFill>
                  <a:schemeClr val="dk1"/>
                </a:solidFill>
                <a:highlight>
                  <a:srgbClr val="FFFFFF"/>
                </a:highlight>
                <a:latin typeface="Times New Roman"/>
                <a:ea typeface="Times New Roman"/>
                <a:cs typeface="Times New Roman"/>
                <a:sym typeface="Times New Roman"/>
              </a:rPr>
              <a:t>, height: </a:t>
            </a:r>
            <a:r>
              <a:rPr lang="en-US" sz="1000">
                <a:solidFill>
                  <a:srgbClr val="1C00CF"/>
                </a:solidFill>
                <a:highlight>
                  <a:srgbClr val="FFFFFF"/>
                </a:highlight>
                <a:latin typeface="Times New Roman"/>
                <a:ea typeface="Times New Roman"/>
                <a:cs typeface="Times New Roman"/>
                <a:sym typeface="Times New Roman"/>
              </a:rPr>
              <a:t>50</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toolbar2</a:t>
            </a:r>
            <a:r>
              <a:rPr lang="en-US" sz="1000">
                <a:solidFill>
                  <a:srgbClr val="6C36A9"/>
                </a:solidFill>
                <a:highlight>
                  <a:srgbClr val="FFFFFF"/>
                </a:highlight>
                <a:latin typeface="Times New Roman"/>
                <a:ea typeface="Times New Roman"/>
                <a:cs typeface="Times New Roman"/>
                <a:sym typeface="Times New Roman"/>
              </a:rPr>
              <a:t>.backgroundColor = .brown</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toolbar2</a:t>
            </a:r>
            <a:r>
              <a:rPr lang="en-US" sz="1000">
                <a:solidFill>
                  <a:srgbClr val="6C36A9"/>
                </a:solidFill>
                <a:highlight>
                  <a:srgbClr val="FFFFFF"/>
                </a:highlight>
                <a:latin typeface="Times New Roman"/>
                <a:ea typeface="Times New Roman"/>
                <a:cs typeface="Times New Roman"/>
                <a:sym typeface="Times New Roman"/>
              </a:rPr>
              <a:t>.tintColor = .red</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b4</a:t>
            </a:r>
            <a:r>
              <a:rPr lang="en-US" sz="1000">
                <a:solidFill>
                  <a:schemeClr val="dk1"/>
                </a:solidFill>
                <a:highlight>
                  <a:srgbClr val="FFFFFF"/>
                </a:highlight>
                <a:latin typeface="Times New Roman"/>
                <a:ea typeface="Times New Roman"/>
                <a:cs typeface="Times New Roman"/>
                <a:sym typeface="Times New Roman"/>
              </a:rPr>
              <a:t> = </a:t>
            </a:r>
            <a:r>
              <a:rPr lang="en-US" sz="1000">
                <a:solidFill>
                  <a:srgbClr val="3900A0"/>
                </a:solidFill>
                <a:highlight>
                  <a:srgbClr val="FFFFFF"/>
                </a:highlight>
                <a:latin typeface="Times New Roman"/>
                <a:ea typeface="Times New Roman"/>
                <a:cs typeface="Times New Roman"/>
                <a:sym typeface="Times New Roman"/>
              </a:rPr>
              <a:t>UIBarButtonItem</a:t>
            </a:r>
            <a:r>
              <a:rPr lang="en-US" sz="1000">
                <a:solidFill>
                  <a:schemeClr val="dk1"/>
                </a:solidFill>
                <a:highlight>
                  <a:srgbClr val="FFFFFF"/>
                </a:highlight>
                <a:latin typeface="Times New Roman"/>
                <a:ea typeface="Times New Roman"/>
                <a:cs typeface="Times New Roman"/>
                <a:sym typeface="Times New Roman"/>
              </a:rPr>
              <a:t>(title: </a:t>
            </a:r>
            <a:r>
              <a:rPr lang="en-US" sz="1000">
                <a:solidFill>
                  <a:srgbClr val="C41A16"/>
                </a:solidFill>
                <a:highlight>
                  <a:srgbClr val="FFFFFF"/>
                </a:highlight>
                <a:latin typeface="Times New Roman"/>
                <a:ea typeface="Times New Roman"/>
                <a:cs typeface="Times New Roman"/>
                <a:sym typeface="Times New Roman"/>
              </a:rPr>
              <a:t>"first"</a:t>
            </a:r>
            <a:r>
              <a:rPr lang="en-US" sz="1000">
                <a:solidFill>
                  <a:schemeClr val="dk1"/>
                </a:solidFill>
                <a:highlight>
                  <a:srgbClr val="FFFFFF"/>
                </a:highlight>
                <a:latin typeface="Times New Roman"/>
                <a:ea typeface="Times New Roman"/>
                <a:cs typeface="Times New Roman"/>
                <a:sym typeface="Times New Roman"/>
              </a:rPr>
              <a:t>, style: .</a:t>
            </a:r>
            <a:r>
              <a:rPr lang="en-US" sz="1000">
                <a:solidFill>
                  <a:srgbClr val="6C36A9"/>
                </a:solidFill>
                <a:highlight>
                  <a:srgbClr val="FFFFFF"/>
                </a:highlight>
                <a:latin typeface="Times New Roman"/>
                <a:ea typeface="Times New Roman"/>
                <a:cs typeface="Times New Roman"/>
                <a:sym typeface="Times New Roman"/>
              </a:rPr>
              <a:t>plain</a:t>
            </a:r>
            <a:r>
              <a:rPr lang="en-US" sz="1000">
                <a:solidFill>
                  <a:schemeClr val="dk1"/>
                </a:solidFill>
                <a:highlight>
                  <a:srgbClr val="FFFFFF"/>
                </a:highlight>
                <a:latin typeface="Times New Roman"/>
                <a:ea typeface="Times New Roman"/>
                <a:cs typeface="Times New Roman"/>
                <a:sym typeface="Times New Roman"/>
              </a:rPr>
              <a:t>, target: </a:t>
            </a:r>
            <a:r>
              <a:rPr b="1" lang="en-US" sz="1000">
                <a:solidFill>
                  <a:srgbClr val="9B2393"/>
                </a:solidFill>
                <a:highlight>
                  <a:srgbClr val="FFFFFF"/>
                </a:highlight>
                <a:latin typeface="Times New Roman"/>
                <a:ea typeface="Times New Roman"/>
                <a:cs typeface="Times New Roman"/>
                <a:sym typeface="Times New Roman"/>
              </a:rPr>
              <a:t>self</a:t>
            </a:r>
            <a:r>
              <a:rPr lang="en-US" sz="1000">
                <a:solidFill>
                  <a:schemeClr val="dk1"/>
                </a:solidFill>
                <a:highlight>
                  <a:srgbClr val="FFFFFF"/>
                </a:highlight>
                <a:latin typeface="Times New Roman"/>
                <a:ea typeface="Times New Roman"/>
                <a:cs typeface="Times New Roman"/>
                <a:sym typeface="Times New Roman"/>
              </a:rPr>
              <a:t>, action: </a:t>
            </a:r>
            <a:r>
              <a:rPr b="1" lang="en-US" sz="1000">
                <a:solidFill>
                  <a:srgbClr val="9B2393"/>
                </a:solidFill>
                <a:highlight>
                  <a:srgbClr val="FFFFFF"/>
                </a:highlight>
                <a:latin typeface="Times New Roman"/>
                <a:ea typeface="Times New Roman"/>
                <a:cs typeface="Times New Roman"/>
                <a:sym typeface="Times New Roman"/>
              </a:rPr>
              <a:t>#selector</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326D74"/>
                </a:solidFill>
                <a:highlight>
                  <a:srgbClr val="FFFFFF"/>
                </a:highlight>
                <a:latin typeface="Times New Roman"/>
                <a:ea typeface="Times New Roman"/>
                <a:cs typeface="Times New Roman"/>
                <a:sym typeface="Times New Roman"/>
              </a:rPr>
              <a:t>click4</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b5</a:t>
            </a:r>
            <a:r>
              <a:rPr lang="en-US" sz="1000">
                <a:solidFill>
                  <a:schemeClr val="dk1"/>
                </a:solidFill>
                <a:highlight>
                  <a:srgbClr val="FFFFFF"/>
                </a:highlight>
                <a:latin typeface="Times New Roman"/>
                <a:ea typeface="Times New Roman"/>
                <a:cs typeface="Times New Roman"/>
                <a:sym typeface="Times New Roman"/>
              </a:rPr>
              <a:t> = </a:t>
            </a:r>
            <a:r>
              <a:rPr lang="en-US" sz="1000">
                <a:solidFill>
                  <a:srgbClr val="3900A0"/>
                </a:solidFill>
                <a:highlight>
                  <a:srgbClr val="FFFFFF"/>
                </a:highlight>
                <a:latin typeface="Times New Roman"/>
                <a:ea typeface="Times New Roman"/>
                <a:cs typeface="Times New Roman"/>
                <a:sym typeface="Times New Roman"/>
              </a:rPr>
              <a:t>UIBarButtonItem</a:t>
            </a:r>
            <a:r>
              <a:rPr lang="en-US" sz="1000">
                <a:solidFill>
                  <a:schemeClr val="dk1"/>
                </a:solidFill>
                <a:highlight>
                  <a:srgbClr val="FFFFFF"/>
                </a:highlight>
                <a:latin typeface="Times New Roman"/>
                <a:ea typeface="Times New Roman"/>
                <a:cs typeface="Times New Roman"/>
                <a:sym typeface="Times New Roman"/>
              </a:rPr>
              <a:t>(barButtonSystemItem: .</a:t>
            </a:r>
            <a:r>
              <a:rPr lang="en-US" sz="1000">
                <a:solidFill>
                  <a:srgbClr val="6C36A9"/>
                </a:solidFill>
                <a:highlight>
                  <a:srgbClr val="FFFFFF"/>
                </a:highlight>
                <a:latin typeface="Times New Roman"/>
                <a:ea typeface="Times New Roman"/>
                <a:cs typeface="Times New Roman"/>
                <a:sym typeface="Times New Roman"/>
              </a:rPr>
              <a:t>camera</a:t>
            </a:r>
            <a:r>
              <a:rPr lang="en-US" sz="1000">
                <a:solidFill>
                  <a:schemeClr val="dk1"/>
                </a:solidFill>
                <a:highlight>
                  <a:srgbClr val="FFFFFF"/>
                </a:highlight>
                <a:latin typeface="Times New Roman"/>
                <a:ea typeface="Times New Roman"/>
                <a:cs typeface="Times New Roman"/>
                <a:sym typeface="Times New Roman"/>
              </a:rPr>
              <a:t>, target: </a:t>
            </a:r>
            <a:r>
              <a:rPr b="1" lang="en-US" sz="1000">
                <a:solidFill>
                  <a:srgbClr val="9B2393"/>
                </a:solidFill>
                <a:highlight>
                  <a:srgbClr val="FFFFFF"/>
                </a:highlight>
                <a:latin typeface="Times New Roman"/>
                <a:ea typeface="Times New Roman"/>
                <a:cs typeface="Times New Roman"/>
                <a:sym typeface="Times New Roman"/>
              </a:rPr>
              <a:t>self</a:t>
            </a:r>
            <a:r>
              <a:rPr lang="en-US" sz="1000">
                <a:solidFill>
                  <a:schemeClr val="dk1"/>
                </a:solidFill>
                <a:highlight>
                  <a:srgbClr val="FFFFFF"/>
                </a:highlight>
                <a:latin typeface="Times New Roman"/>
                <a:ea typeface="Times New Roman"/>
                <a:cs typeface="Times New Roman"/>
                <a:sym typeface="Times New Roman"/>
              </a:rPr>
              <a:t>, action: </a:t>
            </a:r>
            <a:r>
              <a:rPr b="1" lang="en-US" sz="1000">
                <a:solidFill>
                  <a:srgbClr val="9B2393"/>
                </a:solidFill>
                <a:highlight>
                  <a:srgbClr val="FFFFFF"/>
                </a:highlight>
                <a:latin typeface="Times New Roman"/>
                <a:ea typeface="Times New Roman"/>
                <a:cs typeface="Times New Roman"/>
                <a:sym typeface="Times New Roman"/>
              </a:rPr>
              <a:t>#selector</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326D74"/>
                </a:solidFill>
                <a:highlight>
                  <a:srgbClr val="FFFFFF"/>
                </a:highlight>
                <a:latin typeface="Times New Roman"/>
                <a:ea typeface="Times New Roman"/>
                <a:cs typeface="Times New Roman"/>
                <a:sym typeface="Times New Roman"/>
              </a:rPr>
              <a:t>click5</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let</a:t>
            </a:r>
            <a:r>
              <a:rPr lang="en-US" sz="1000">
                <a:solidFill>
                  <a:schemeClr val="dk1"/>
                </a:solidFill>
                <a:highlight>
                  <a:srgbClr val="FFFFFF"/>
                </a:highlight>
                <a:latin typeface="Times New Roman"/>
                <a:ea typeface="Times New Roman"/>
                <a:cs typeface="Times New Roman"/>
                <a:sym typeface="Times New Roman"/>
              </a:rPr>
              <a:t> arr1: </a:t>
            </a:r>
            <a:r>
              <a:rPr lang="en-US" sz="1000">
                <a:solidFill>
                  <a:srgbClr val="3900A0"/>
                </a:solidFill>
                <a:highlight>
                  <a:srgbClr val="FFFFFF"/>
                </a:highlight>
                <a:latin typeface="Times New Roman"/>
                <a:ea typeface="Times New Roman"/>
                <a:cs typeface="Times New Roman"/>
                <a:sym typeface="Times New Roman"/>
              </a:rPr>
              <a:t>Array</a:t>
            </a:r>
            <a:r>
              <a:rPr lang="en-US" sz="1000">
                <a:solidFill>
                  <a:schemeClr val="dk1"/>
                </a:solidFill>
                <a:highlight>
                  <a:srgbClr val="FFFFFF"/>
                </a:highlight>
                <a:latin typeface="Times New Roman"/>
                <a:ea typeface="Times New Roman"/>
                <a:cs typeface="Times New Roman"/>
                <a:sym typeface="Times New Roman"/>
              </a:rPr>
              <a:t> = [</a:t>
            </a:r>
            <a:r>
              <a:rPr lang="en-US" sz="1000">
                <a:solidFill>
                  <a:srgbClr val="326D74"/>
                </a:solidFill>
                <a:highlight>
                  <a:srgbClr val="FFFFFF"/>
                </a:highlight>
                <a:latin typeface="Times New Roman"/>
                <a:ea typeface="Times New Roman"/>
                <a:cs typeface="Times New Roman"/>
                <a:sym typeface="Times New Roman"/>
              </a:rPr>
              <a:t>b4</a:t>
            </a: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326D74"/>
                </a:solidFill>
                <a:highlight>
                  <a:srgbClr val="FFFFFF"/>
                </a:highlight>
                <a:latin typeface="Times New Roman"/>
                <a:ea typeface="Times New Roman"/>
                <a:cs typeface="Times New Roman"/>
                <a:sym typeface="Times New Roman"/>
              </a:rPr>
              <a:t>b5</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326D74"/>
                </a:solidFill>
                <a:highlight>
                  <a:srgbClr val="FFFFFF"/>
                </a:highlight>
                <a:latin typeface="Times New Roman"/>
                <a:ea typeface="Times New Roman"/>
                <a:cs typeface="Times New Roman"/>
                <a:sym typeface="Times New Roman"/>
              </a:rPr>
              <a:t>toolbar2</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setItems</a:t>
            </a:r>
            <a:r>
              <a:rPr lang="en-US" sz="1000">
                <a:solidFill>
                  <a:schemeClr val="dk1"/>
                </a:solidFill>
                <a:highlight>
                  <a:srgbClr val="FFFFFF"/>
                </a:highlight>
                <a:latin typeface="Times New Roman"/>
                <a:ea typeface="Times New Roman"/>
                <a:cs typeface="Times New Roman"/>
                <a:sym typeface="Times New Roman"/>
              </a:rPr>
              <a:t>(arr1 </a:t>
            </a:r>
            <a:r>
              <a:rPr b="1" lang="en-US" sz="1000">
                <a:solidFill>
                  <a:srgbClr val="9B2393"/>
                </a:solidFill>
                <a:highlight>
                  <a:srgbClr val="FFFFFF"/>
                </a:highlight>
                <a:latin typeface="Times New Roman"/>
                <a:ea typeface="Times New Roman"/>
                <a:cs typeface="Times New Roman"/>
                <a:sym typeface="Times New Roman"/>
              </a:rPr>
              <a:t>as</a:t>
            </a: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3900A0"/>
                </a:solidFill>
                <a:highlight>
                  <a:srgbClr val="FFFFFF"/>
                </a:highlight>
                <a:latin typeface="Times New Roman"/>
                <a:ea typeface="Times New Roman"/>
                <a:cs typeface="Times New Roman"/>
                <a:sym typeface="Times New Roman"/>
              </a:rPr>
              <a:t>UIBarButtonItem</a:t>
            </a:r>
            <a:r>
              <a:rPr lang="en-US" sz="1000">
                <a:solidFill>
                  <a:schemeClr val="dk1"/>
                </a:solidFill>
                <a:highlight>
                  <a:srgbClr val="FFFFFF"/>
                </a:highlight>
                <a:latin typeface="Times New Roman"/>
                <a:ea typeface="Times New Roman"/>
                <a:cs typeface="Times New Roman"/>
                <a:sym typeface="Times New Roman"/>
              </a:rPr>
              <a:t>], animated: </a:t>
            </a:r>
            <a:r>
              <a:rPr b="1" lang="en-US" sz="1000">
                <a:solidFill>
                  <a:srgbClr val="9B2393"/>
                </a:solidFill>
                <a:highlight>
                  <a:srgbClr val="FFFFFF"/>
                </a:highlight>
                <a:latin typeface="Times New Roman"/>
                <a:ea typeface="Times New Roman"/>
                <a:cs typeface="Times New Roman"/>
                <a:sym typeface="Times New Roman"/>
              </a:rPr>
              <a:t>true</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self</a:t>
            </a:r>
            <a:r>
              <a:rPr lang="en-US" sz="1000">
                <a:solidFill>
                  <a:srgbClr val="6C36A9"/>
                </a:solidFill>
                <a:highlight>
                  <a:srgbClr val="FFFFFF"/>
                </a:highlight>
                <a:latin typeface="Times New Roman"/>
                <a:ea typeface="Times New Roman"/>
                <a:cs typeface="Times New Roman"/>
                <a:sym typeface="Times New Roman"/>
              </a:rPr>
              <a:t>.view.addSubview(</a:t>
            </a:r>
            <a:r>
              <a:rPr lang="en-US" sz="1000">
                <a:solidFill>
                  <a:srgbClr val="326D74"/>
                </a:solidFill>
                <a:highlight>
                  <a:srgbClr val="FFFFFF"/>
                </a:highlight>
                <a:latin typeface="Times New Roman"/>
                <a:ea typeface="Times New Roman"/>
                <a:cs typeface="Times New Roman"/>
                <a:sym typeface="Times New Roman"/>
              </a:rPr>
              <a:t>toolbar2</a:t>
            </a:r>
            <a:r>
              <a:rPr lang="en-US" sz="1000">
                <a:solidFill>
                  <a:srgbClr val="6C36A9"/>
                </a:solidFill>
                <a:highlight>
                  <a:srgbClr val="FFFFFF"/>
                </a:highlight>
                <a:latin typeface="Times New Roman"/>
                <a:ea typeface="Times New Roman"/>
                <a:cs typeface="Times New Roman"/>
                <a:sym typeface="Times New Roman"/>
              </a:rPr>
              <a:t>)</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@objc</a:t>
            </a:r>
            <a:r>
              <a:rPr lang="en-US" sz="1000">
                <a:solidFill>
                  <a:srgbClr val="9B2393"/>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func</a:t>
            </a:r>
            <a:r>
              <a:rPr lang="en-US" sz="1000">
                <a:solidFill>
                  <a:srgbClr val="9B2393"/>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click4</a:t>
            </a:r>
            <a:r>
              <a:rPr lang="en-US" sz="1000">
                <a:solidFill>
                  <a:srgbClr val="9B2393"/>
                </a:solidFill>
                <a:highlight>
                  <a:srgbClr val="FFFFFF"/>
                </a:highlight>
                <a:latin typeface="Times New Roman"/>
                <a:ea typeface="Times New Roman"/>
                <a:cs typeface="Times New Roman"/>
                <a:sym typeface="Times New Roman"/>
              </a:rPr>
              <a:t>() {</a:t>
            </a:r>
            <a:endParaRPr sz="10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6C36A9"/>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self</a:t>
            </a:r>
            <a:r>
              <a:rPr lang="en-US" sz="1000">
                <a:solidFill>
                  <a:srgbClr val="6C36A9"/>
                </a:solidFill>
                <a:highlight>
                  <a:srgbClr val="FFFFFF"/>
                </a:highlight>
                <a:latin typeface="Times New Roman"/>
                <a:ea typeface="Times New Roman"/>
                <a:cs typeface="Times New Roman"/>
                <a:sym typeface="Times New Roman"/>
              </a:rPr>
              <a:t>.view.backgroundColor = . yellow</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@objc</a:t>
            </a: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func</a:t>
            </a: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click5</a:t>
            </a: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6C36A9"/>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self</a:t>
            </a:r>
            <a:r>
              <a:rPr lang="en-US" sz="1000">
                <a:solidFill>
                  <a:srgbClr val="6C36A9"/>
                </a:solidFill>
                <a:highlight>
                  <a:srgbClr val="FFFFFF"/>
                </a:highlight>
                <a:latin typeface="Times New Roman"/>
                <a:ea typeface="Times New Roman"/>
                <a:cs typeface="Times New Roman"/>
                <a:sym typeface="Times New Roman"/>
              </a:rPr>
              <a:t>.view.backgroundColor = . blue</a:t>
            </a:r>
            <a:endParaRPr sz="1000">
              <a:solidFill>
                <a:srgbClr val="6C36A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p:txBody>
      </p:sp>
      <p:pic>
        <p:nvPicPr>
          <p:cNvPr id="409" name="Google Shape;409;p63"/>
          <p:cNvPicPr preferRelativeResize="0"/>
          <p:nvPr/>
        </p:nvPicPr>
        <p:blipFill>
          <a:blip r:embed="rId3">
            <a:alphaModFix/>
          </a:blip>
          <a:stretch>
            <a:fillRect/>
          </a:stretch>
        </p:blipFill>
        <p:spPr>
          <a:xfrm>
            <a:off x="8182200" y="3183275"/>
            <a:ext cx="3746925" cy="1238250"/>
          </a:xfrm>
          <a:prstGeom prst="rect">
            <a:avLst/>
          </a:prstGeom>
          <a:noFill/>
          <a:ln>
            <a:noFill/>
          </a:ln>
        </p:spPr>
      </p:pic>
      <p:sp>
        <p:nvSpPr>
          <p:cNvPr id="410" name="Google Shape;410;p63"/>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4"/>
          <p:cNvSpPr txBox="1"/>
          <p:nvPr>
            <p:ph idx="1" type="body"/>
          </p:nvPr>
        </p:nvSpPr>
        <p:spPr>
          <a:xfrm>
            <a:off x="603750" y="1918609"/>
            <a:ext cx="10984500" cy="2104500"/>
          </a:xfrm>
          <a:prstGeom prst="rect">
            <a:avLst/>
          </a:prstGeom>
          <a:noFill/>
          <a:ln>
            <a:noFill/>
          </a:ln>
        </p:spPr>
        <p:txBody>
          <a:bodyPr anchorCtr="0" anchor="t" bIns="45700" lIns="45700" spcFirstLastPara="1" rIns="45700" wrap="square" tIns="45700">
            <a:noAutofit/>
          </a:bodyPr>
          <a:lstStyle/>
          <a:p>
            <a:pPr indent="-241300" lvl="0" marL="228600" rtl="0" algn="just">
              <a:lnSpc>
                <a:spcPct val="100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Write a program to Display Digital Clock Using Date &amp; DateFormatter.</a:t>
            </a:r>
            <a:endParaRPr sz="2000">
              <a:solidFill>
                <a:schemeClr val="dk1"/>
              </a:solidFill>
              <a:latin typeface="Times New Roman"/>
              <a:ea typeface="Times New Roman"/>
              <a:cs typeface="Times New Roman"/>
              <a:sym typeface="Times New Roman"/>
            </a:endParaRPr>
          </a:p>
          <a:p>
            <a:pPr indent="0" lvl="0" marL="228600" rtl="0" algn="just">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241300" lvl="0" marL="228600" rtl="0" algn="just">
              <a:lnSpc>
                <a:spcPct val="100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Develop an app to display an Image &amp; Increase or Decrease the Brightness of an Image.</a:t>
            </a:r>
            <a:endParaRPr sz="2000">
              <a:solidFill>
                <a:schemeClr val="dk1"/>
              </a:solidFill>
              <a:latin typeface="Times New Roman"/>
              <a:ea typeface="Times New Roman"/>
              <a:cs typeface="Times New Roman"/>
              <a:sym typeface="Times New Roman"/>
            </a:endParaRPr>
          </a:p>
        </p:txBody>
      </p:sp>
      <p:sp>
        <p:nvSpPr>
          <p:cNvPr id="416" name="Google Shape;416;p64"/>
          <p:cNvSpPr txBox="1"/>
          <p:nvPr/>
        </p:nvSpPr>
        <p:spPr>
          <a:xfrm>
            <a:off x="374422" y="1336023"/>
            <a:ext cx="31308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Assignment</a:t>
            </a:r>
            <a:endParaRPr/>
          </a:p>
        </p:txBody>
      </p:sp>
      <p:sp>
        <p:nvSpPr>
          <p:cNvPr id="417" name="Google Shape;417;p6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5"/>
          <p:cNvSpPr txBox="1"/>
          <p:nvPr>
            <p:ph idx="4294967295"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rPr>
              <a:t>‹#›</a:t>
            </a:fld>
            <a:endParaRPr/>
          </a:p>
        </p:txBody>
      </p:sp>
      <p:sp>
        <p:nvSpPr>
          <p:cNvPr id="423" name="Google Shape;423;p65"/>
          <p:cNvSpPr txBox="1"/>
          <p:nvPr/>
        </p:nvSpPr>
        <p:spPr>
          <a:xfrm>
            <a:off x="252753" y="1121183"/>
            <a:ext cx="11744002" cy="421393"/>
          </a:xfrm>
          <a:prstGeom prst="rect">
            <a:avLst/>
          </a:prstGeom>
          <a:noFill/>
          <a:ln>
            <a:noFill/>
          </a:ln>
        </p:spPr>
        <p:txBody>
          <a:bodyPr anchorCtr="0" anchor="t" bIns="45700" lIns="45700" spcFirstLastPara="1" rIns="45700" wrap="square" tIns="45700">
            <a:noAutofit/>
          </a:bodyPr>
          <a:lstStyle/>
          <a:p>
            <a:pPr indent="359999" lvl="4" marL="0" marR="0" rtl="0" algn="l">
              <a:lnSpc>
                <a:spcPct val="15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Document Links</a:t>
            </a:r>
            <a:endParaRPr/>
          </a:p>
        </p:txBody>
      </p:sp>
      <p:graphicFrame>
        <p:nvGraphicFramePr>
          <p:cNvPr id="424" name="Google Shape;424;p65"/>
          <p:cNvGraphicFramePr/>
          <p:nvPr/>
        </p:nvGraphicFramePr>
        <p:xfrm>
          <a:off x="574060" y="2107344"/>
          <a:ext cx="3000000" cy="3000000"/>
        </p:xfrm>
        <a:graphic>
          <a:graphicData uri="http://schemas.openxmlformats.org/drawingml/2006/table">
            <a:tbl>
              <a:tblPr>
                <a:noFill/>
                <a:tableStyleId>{A37A63F0-7132-407B-9111-8760F87A5A31}</a:tableStyleId>
              </a:tblPr>
              <a:tblGrid>
                <a:gridCol w="3770250"/>
                <a:gridCol w="3188125"/>
                <a:gridCol w="4143025"/>
              </a:tblGrid>
              <a:tr h="697225">
                <a:tc>
                  <a:txBody>
                    <a:bodyPr/>
                    <a:lstStyle/>
                    <a:p>
                      <a:pPr indent="0" lvl="0" marL="0" marR="0" rtl="0" algn="l">
                        <a:lnSpc>
                          <a:spcPct val="100000"/>
                        </a:lnSpc>
                        <a:spcBef>
                          <a:spcPts val="0"/>
                        </a:spcBef>
                        <a:spcAft>
                          <a:spcPts val="0"/>
                        </a:spcAft>
                        <a:buClr>
                          <a:schemeClr val="dk1"/>
                        </a:buClr>
                        <a:buSzPts val="1400"/>
                        <a:buFont typeface="Times New Roman"/>
                        <a:buNone/>
                      </a:pPr>
                      <a:r>
                        <a:rPr b="1" lang="en-US" sz="1400" u="none" cap="none" strike="noStrike">
                          <a:latin typeface="Times New Roman"/>
                          <a:ea typeface="Times New Roman"/>
                          <a:cs typeface="Times New Roman"/>
                          <a:sym typeface="Times New Roman"/>
                        </a:rPr>
                        <a:t>Topics</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b="1" lang="en-US" sz="1400" u="none" cap="none" strike="noStrike">
                          <a:latin typeface="Times New Roman"/>
                          <a:ea typeface="Times New Roman"/>
                          <a:cs typeface="Times New Roman"/>
                          <a:sym typeface="Times New Roman"/>
                        </a:rPr>
                        <a:t>URL</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b="1" lang="en-US" sz="1400" u="none" cap="none" strike="noStrike">
                          <a:latin typeface="Times New Roman"/>
                          <a:ea typeface="Times New Roman"/>
                          <a:cs typeface="Times New Roman"/>
                          <a:sym typeface="Times New Roman"/>
                        </a:rPr>
                        <a:t>Notes</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2325">
                <a:tc>
                  <a:txBody>
                    <a:bodyPr/>
                    <a:lstStyle/>
                    <a:p>
                      <a:pPr indent="0" lvl="0" marL="0" marR="0" rtl="0" algn="just">
                        <a:lnSpc>
                          <a:spcPct val="100000"/>
                        </a:lnSpc>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Swift Pragramming Language</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u="sng">
                          <a:solidFill>
                            <a:schemeClr val="hlink"/>
                          </a:solidFill>
                          <a:hlinkClick r:id="rId3"/>
                        </a:rPr>
                        <a:t>https://swift.org/</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400"/>
                        <a:buFont typeface="Times New Roman"/>
                        <a:buNone/>
                      </a:pPr>
                      <a:r>
                        <a:rPr lang="en-US"/>
                        <a:t>Give the information to learn S</a:t>
                      </a:r>
                      <a:r>
                        <a:rPr lang="en-US"/>
                        <a:t>wift Programming Language</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30275">
                <a:tc>
                  <a:txBody>
                    <a:bodyPr/>
                    <a:lstStyle/>
                    <a:p>
                      <a:pPr indent="0" lvl="0" marL="0" rtl="0" algn="l">
                        <a:spcBef>
                          <a:spcPts val="0"/>
                        </a:spcBef>
                        <a:spcAft>
                          <a:spcPts val="0"/>
                        </a:spcAft>
                        <a:buNone/>
                      </a:pPr>
                      <a:r>
                        <a:rPr lang="en-US"/>
                        <a:t>UI Designing Concepts</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https://developer.apple.com/documentation/</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 UI Designing Concepts</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25" name="Google Shape;425;p6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6"/>
          <p:cNvSpPr txBox="1"/>
          <p:nvPr>
            <p:ph idx="4294967295"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rPr>
              <a:t>‹#›</a:t>
            </a:fld>
            <a:endParaRPr/>
          </a:p>
        </p:txBody>
      </p:sp>
      <p:sp>
        <p:nvSpPr>
          <p:cNvPr id="431" name="Google Shape;431;p66"/>
          <p:cNvSpPr txBox="1"/>
          <p:nvPr/>
        </p:nvSpPr>
        <p:spPr>
          <a:xfrm>
            <a:off x="252754" y="361678"/>
            <a:ext cx="10156741" cy="459741"/>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
        <p:nvSpPr>
          <p:cNvPr id="432" name="Google Shape;432;p66"/>
          <p:cNvSpPr txBox="1"/>
          <p:nvPr/>
        </p:nvSpPr>
        <p:spPr>
          <a:xfrm>
            <a:off x="252753" y="1121183"/>
            <a:ext cx="11744002" cy="421393"/>
          </a:xfrm>
          <a:prstGeom prst="rect">
            <a:avLst/>
          </a:prstGeom>
          <a:noFill/>
          <a:ln>
            <a:noFill/>
          </a:ln>
        </p:spPr>
        <p:txBody>
          <a:bodyPr anchorCtr="0" anchor="t" bIns="45700" lIns="45700" spcFirstLastPara="1" rIns="45700" wrap="square" tIns="45700">
            <a:noAutofit/>
          </a:bodyPr>
          <a:lstStyle/>
          <a:p>
            <a:pPr indent="359999" lvl="4"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E-Book Links</a:t>
            </a:r>
            <a:endParaRPr/>
          </a:p>
        </p:txBody>
      </p:sp>
      <p:sp>
        <p:nvSpPr>
          <p:cNvPr id="433" name="Google Shape;433;p66"/>
          <p:cNvSpPr txBox="1"/>
          <p:nvPr/>
        </p:nvSpPr>
        <p:spPr>
          <a:xfrm>
            <a:off x="1219200" y="1842316"/>
            <a:ext cx="9753600" cy="42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u="sng">
                <a:solidFill>
                  <a:schemeClr val="hlink"/>
                </a:solidFill>
                <a:latin typeface="Times New Roman"/>
                <a:ea typeface="Times New Roman"/>
                <a:cs typeface="Times New Roman"/>
                <a:sym typeface="Times New Roman"/>
                <a:hlinkClick r:id="rId3"/>
              </a:rPr>
              <a:t>https://swift.org/</a:t>
            </a:r>
            <a:endParaRPr sz="2500">
              <a:latin typeface="Times New Roman"/>
              <a:ea typeface="Times New Roman"/>
              <a:cs typeface="Times New Roman"/>
              <a:sym typeface="Times New Roman"/>
            </a:endParaRPr>
          </a:p>
          <a:p>
            <a:pPr indent="0" lvl="0" marL="0" rtl="0" algn="l">
              <a:spcBef>
                <a:spcPts val="0"/>
              </a:spcBef>
              <a:spcAft>
                <a:spcPts val="0"/>
              </a:spcAft>
              <a:buNone/>
            </a:pPr>
            <a:r>
              <a:t/>
            </a:r>
            <a:endParaRPr sz="2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500" u="sng">
                <a:solidFill>
                  <a:srgbClr val="0000FF"/>
                </a:solidFill>
                <a:latin typeface="Times New Roman"/>
                <a:ea typeface="Times New Roman"/>
                <a:cs typeface="Times New Roman"/>
                <a:sym typeface="Times New Roman"/>
              </a:rPr>
              <a:t>https://developer.apple.com/documentation/</a:t>
            </a:r>
            <a:endParaRPr sz="3600" u="sng">
              <a:solidFill>
                <a:srgbClr val="0000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84800" y="1171300"/>
            <a:ext cx="5822400" cy="892200"/>
          </a:xfrm>
          <a:prstGeom prst="rect">
            <a:avLst/>
          </a:prstGeom>
        </p:spPr>
        <p:txBody>
          <a:bodyPr anchorCtr="0" anchor="ctr" bIns="45700" lIns="45700" spcFirstLastPara="1" rIns="45700" wrap="square" tIns="45700">
            <a:noAutofit/>
          </a:bodyPr>
          <a:lstStyle/>
          <a:p>
            <a:pPr indent="0" lvl="0" marL="0" rtl="0" algn="ctr">
              <a:lnSpc>
                <a:spcPct val="115000"/>
              </a:lnSpc>
              <a:spcBef>
                <a:spcPts val="0"/>
              </a:spcBef>
              <a:spcAft>
                <a:spcPts val="0"/>
              </a:spcAft>
              <a:buNone/>
            </a:pPr>
            <a:r>
              <a:t/>
            </a:r>
            <a:endParaRPr b="1" sz="2700">
              <a:solidFill>
                <a:schemeClr val="dk1"/>
              </a:solidFill>
              <a:latin typeface="Arial"/>
              <a:ea typeface="Arial"/>
              <a:cs typeface="Arial"/>
              <a:sym typeface="Arial"/>
            </a:endParaRPr>
          </a:p>
          <a:p>
            <a:pPr indent="0" lvl="0" marL="0" rtl="0" algn="ctr">
              <a:lnSpc>
                <a:spcPct val="115000"/>
              </a:lnSpc>
              <a:spcBef>
                <a:spcPts val="0"/>
              </a:spcBef>
              <a:spcAft>
                <a:spcPts val="0"/>
              </a:spcAft>
              <a:buNone/>
            </a:pPr>
            <a:r>
              <a:rPr b="1" lang="en-US" sz="3000">
                <a:solidFill>
                  <a:schemeClr val="dk1"/>
                </a:solidFill>
                <a:latin typeface="Arial"/>
                <a:ea typeface="Arial"/>
                <a:cs typeface="Arial"/>
                <a:sym typeface="Arial"/>
              </a:rPr>
              <a:t>Introduction To UIKit Framework</a:t>
            </a:r>
            <a:endParaRPr b="1" sz="30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88" name="Google Shape;88;p16"/>
          <p:cNvSpPr txBox="1"/>
          <p:nvPr>
            <p:ph idx="1" type="body"/>
          </p:nvPr>
        </p:nvSpPr>
        <p:spPr>
          <a:xfrm>
            <a:off x="838200" y="2206775"/>
            <a:ext cx="10515600" cy="424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b="1" lang="en-US" sz="2000">
                <a:solidFill>
                  <a:srgbClr val="0C0C0C"/>
                </a:solidFill>
                <a:latin typeface="Times New Roman"/>
                <a:ea typeface="Times New Roman"/>
                <a:cs typeface="Times New Roman"/>
                <a:sym typeface="Times New Roman"/>
              </a:rPr>
              <a:t>UIKit</a:t>
            </a:r>
            <a:endParaRPr b="1" sz="2000">
              <a:solidFill>
                <a:srgbClr val="0C0C0C"/>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0C0C0C"/>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1D1D1D"/>
                </a:solidFill>
                <a:latin typeface="Times New Roman"/>
                <a:ea typeface="Times New Roman"/>
                <a:cs typeface="Times New Roman"/>
                <a:sym typeface="Times New Roman"/>
              </a:rPr>
              <a:t>Construct and manage a graphical, event-driven user interface for your iOS or tvOS app.</a:t>
            </a:r>
            <a:endParaRPr sz="1800">
              <a:solidFill>
                <a:srgbClr val="1D1D1D"/>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rgbClr val="0C0C0C"/>
                </a:solidFill>
                <a:latin typeface="Times New Roman"/>
                <a:ea typeface="Times New Roman"/>
                <a:cs typeface="Times New Roman"/>
                <a:sym typeface="Times New Roman"/>
              </a:rPr>
              <a:t>Overview</a:t>
            </a:r>
            <a:endParaRPr b="1" sz="2000">
              <a:solidFill>
                <a:srgbClr val="0C0C0C"/>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1D1D1D"/>
                </a:solidFill>
                <a:latin typeface="Times New Roman"/>
                <a:ea typeface="Times New Roman"/>
                <a:cs typeface="Times New Roman"/>
                <a:sym typeface="Times New Roman"/>
              </a:rPr>
              <a:t>The UIKit framework provides the required infrastructure for your iOS or tvOS apps. It provides the window and view architecture for implementing your interface, the event handling infrastructure for delivering Multi-Touch and other types of input to your app, and the main run loop needed to manage interactions among the user, the system, and your app. Other features offered by the framework include animation support, document support, drawing and printing support, information about the current device, text management and display, search support, accessibility support, app extension support, and resource management.</a:t>
            </a:r>
            <a:endParaRPr sz="18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p:txBody>
      </p:sp>
      <p:sp>
        <p:nvSpPr>
          <p:cNvPr id="89" name="Google Shape;89;p16"/>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1" type="body"/>
          </p:nvPr>
        </p:nvSpPr>
        <p:spPr>
          <a:xfrm>
            <a:off x="838200" y="1052475"/>
            <a:ext cx="10515600" cy="54831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rgbClr val="0C0C0C"/>
                </a:solidFill>
                <a:latin typeface="Times New Roman"/>
                <a:ea typeface="Times New Roman"/>
                <a:cs typeface="Times New Roman"/>
                <a:sym typeface="Times New Roman"/>
              </a:rPr>
              <a:t>1. User Interface</a:t>
            </a:r>
            <a:endParaRPr b="1" sz="2000">
              <a:solidFill>
                <a:srgbClr val="0C0C0C"/>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1D1D1D"/>
                </a:solidFill>
                <a:latin typeface="Times New Roman"/>
                <a:ea typeface="Times New Roman"/>
                <a:cs typeface="Times New Roman"/>
                <a:sym typeface="Times New Roman"/>
              </a:rPr>
              <a:t>Views help you display content on screen and facilitate user interactions; view controllers help you manage views and the structure of your interface.</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u="sng">
                <a:solidFill>
                  <a:srgbClr val="0D42AF"/>
                </a:solidFill>
                <a:latin typeface="Times New Roman"/>
                <a:ea typeface="Times New Roman"/>
                <a:cs typeface="Times New Roman"/>
                <a:sym typeface="Times New Roman"/>
              </a:rPr>
              <a:t>Views and Controls</a:t>
            </a:r>
            <a:endParaRPr sz="1500" u="sng">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1D1D1D"/>
                </a:solidFill>
                <a:latin typeface="Times New Roman"/>
                <a:ea typeface="Times New Roman"/>
                <a:cs typeface="Times New Roman"/>
                <a:sym typeface="Times New Roman"/>
              </a:rPr>
              <a:t>Present your content onscreen and define the interactions allowed with that content.</a:t>
            </a:r>
            <a:endParaRPr sz="15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0D42AF"/>
                </a:solidFill>
                <a:latin typeface="Times New Roman"/>
                <a:ea typeface="Times New Roman"/>
                <a:cs typeface="Times New Roman"/>
                <a:sym typeface="Times New Roman"/>
              </a:rPr>
              <a:t>View Controllers</a:t>
            </a:r>
            <a:endParaRPr sz="15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1D1D1D"/>
                </a:solidFill>
                <a:latin typeface="Times New Roman"/>
                <a:ea typeface="Times New Roman"/>
                <a:cs typeface="Times New Roman"/>
                <a:sym typeface="Times New Roman"/>
              </a:rPr>
              <a:t>Manage your interface using view controllers and facilitate navigation around your app's content.</a:t>
            </a:r>
            <a:endParaRPr sz="15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0D42AF"/>
                </a:solidFill>
                <a:latin typeface="Times New Roman"/>
                <a:ea typeface="Times New Roman"/>
                <a:cs typeface="Times New Roman"/>
                <a:sym typeface="Times New Roman"/>
              </a:rPr>
              <a:t>View Layout</a:t>
            </a:r>
            <a:endParaRPr sz="15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1D1D1D"/>
                </a:solidFill>
                <a:latin typeface="Times New Roman"/>
                <a:ea typeface="Times New Roman"/>
                <a:cs typeface="Times New Roman"/>
                <a:sym typeface="Times New Roman"/>
              </a:rPr>
              <a:t>Use stack views to lay out the views of your interface automatically. Use Auto Layout when you require precise placement of your views.</a:t>
            </a:r>
            <a:endParaRPr sz="15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0D42AF"/>
                </a:solidFill>
                <a:latin typeface="Times New Roman"/>
                <a:ea typeface="Times New Roman"/>
                <a:cs typeface="Times New Roman"/>
                <a:sym typeface="Times New Roman"/>
              </a:rPr>
              <a:t>Appearance Customisation</a:t>
            </a:r>
            <a:endParaRPr sz="15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1D1D1D"/>
                </a:solidFill>
                <a:latin typeface="Times New Roman"/>
                <a:ea typeface="Times New Roman"/>
                <a:cs typeface="Times New Roman"/>
                <a:sym typeface="Times New Roman"/>
              </a:rPr>
              <a:t>Add Dark Mode support to your app, customise the appearance of bars, and use appearance proxies to modify your UI.</a:t>
            </a:r>
            <a:endParaRPr sz="15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0D42AF"/>
                </a:solidFill>
                <a:latin typeface="Times New Roman"/>
                <a:ea typeface="Times New Roman"/>
                <a:cs typeface="Times New Roman"/>
                <a:sym typeface="Times New Roman"/>
              </a:rPr>
              <a:t>Animation and Haptics</a:t>
            </a:r>
            <a:endParaRPr sz="15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1D1D1D"/>
                </a:solidFill>
                <a:latin typeface="Times New Roman"/>
                <a:ea typeface="Times New Roman"/>
                <a:cs typeface="Times New Roman"/>
                <a:sym typeface="Times New Roman"/>
              </a:rPr>
              <a:t>Provide feedback to users using view-based animations and haptics.</a:t>
            </a:r>
            <a:endParaRPr sz="15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0D42AF"/>
                </a:solidFill>
                <a:latin typeface="Times New Roman"/>
                <a:ea typeface="Times New Roman"/>
                <a:cs typeface="Times New Roman"/>
                <a:sym typeface="Times New Roman"/>
              </a:rPr>
              <a:t>Windows and Screens</a:t>
            </a:r>
            <a:endParaRPr sz="15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1D1D1D"/>
                </a:solidFill>
                <a:latin typeface="Times New Roman"/>
                <a:ea typeface="Times New Roman"/>
                <a:cs typeface="Times New Roman"/>
                <a:sym typeface="Times New Roman"/>
              </a:rPr>
              <a:t>Provide a container for your view hierarchies and other content.</a:t>
            </a:r>
            <a:endParaRPr sz="15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p:txBody>
      </p:sp>
      <p:sp>
        <p:nvSpPr>
          <p:cNvPr id="95" name="Google Shape;95;p17"/>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838200" y="1018525"/>
            <a:ext cx="10515600" cy="57036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rgbClr val="0C0C0C"/>
                </a:solidFill>
                <a:latin typeface="Times New Roman"/>
                <a:ea typeface="Times New Roman"/>
                <a:cs typeface="Times New Roman"/>
                <a:sym typeface="Times New Roman"/>
              </a:rPr>
              <a:t>2. User Interactions</a:t>
            </a:r>
            <a:endParaRPr b="1" sz="2000">
              <a:solidFill>
                <a:srgbClr val="0C0C0C"/>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1D1D1D"/>
                </a:solidFill>
                <a:latin typeface="Times New Roman"/>
                <a:ea typeface="Times New Roman"/>
                <a:cs typeface="Times New Roman"/>
                <a:sym typeface="Times New Roman"/>
              </a:rPr>
              <a:t>Responders and gesture recognizers help you handle touches and other events. Drag and drop, focus, peek and pop, and accessibility handle other user interactions.</a:t>
            </a:r>
            <a:endParaRPr sz="13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0D42AF"/>
                </a:solidFill>
                <a:latin typeface="Times New Roman"/>
                <a:ea typeface="Times New Roman"/>
                <a:cs typeface="Times New Roman"/>
                <a:sym typeface="Times New Roman"/>
              </a:rPr>
              <a:t>Touches, Presses, and Gestures</a:t>
            </a:r>
            <a:endParaRPr sz="13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1D1D1D"/>
                </a:solidFill>
                <a:latin typeface="Times New Roman"/>
                <a:ea typeface="Times New Roman"/>
                <a:cs typeface="Times New Roman"/>
                <a:sym typeface="Times New Roman"/>
              </a:rPr>
              <a:t>Encapsulate your app's event-handling logic in gesture recognizers so that you can reuse that code throughout your app.</a:t>
            </a:r>
            <a:endParaRPr sz="13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0D42AF"/>
                </a:solidFill>
                <a:latin typeface="Times New Roman"/>
                <a:ea typeface="Times New Roman"/>
                <a:cs typeface="Times New Roman"/>
                <a:sym typeface="Times New Roman"/>
              </a:rPr>
              <a:t>Drag and Drop</a:t>
            </a:r>
            <a:endParaRPr sz="13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1D1D1D"/>
                </a:solidFill>
                <a:latin typeface="Times New Roman"/>
                <a:ea typeface="Times New Roman"/>
                <a:cs typeface="Times New Roman"/>
                <a:sym typeface="Times New Roman"/>
              </a:rPr>
              <a:t>Bring drag and drop to your app by using interaction APIs with your views.</a:t>
            </a:r>
            <a:endParaRPr sz="13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0D42AF"/>
                </a:solidFill>
                <a:latin typeface="Times New Roman"/>
                <a:ea typeface="Times New Roman"/>
                <a:cs typeface="Times New Roman"/>
                <a:sym typeface="Times New Roman"/>
              </a:rPr>
              <a:t>Pointer Interactions</a:t>
            </a:r>
            <a:endParaRPr sz="13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1D1D1D"/>
                </a:solidFill>
                <a:latin typeface="Times New Roman"/>
                <a:ea typeface="Times New Roman"/>
                <a:cs typeface="Times New Roman"/>
                <a:sym typeface="Times New Roman"/>
              </a:rPr>
              <a:t>Support pointer interactions in your custom controls and views.</a:t>
            </a:r>
            <a:endParaRPr sz="13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0D42AF"/>
                </a:solidFill>
                <a:latin typeface="Times New Roman"/>
                <a:ea typeface="Times New Roman"/>
                <a:cs typeface="Times New Roman"/>
                <a:sym typeface="Times New Roman"/>
              </a:rPr>
              <a:t>Pencil Interactions</a:t>
            </a:r>
            <a:endParaRPr sz="13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1D1D1D"/>
                </a:solidFill>
                <a:latin typeface="Times New Roman"/>
                <a:ea typeface="Times New Roman"/>
                <a:cs typeface="Times New Roman"/>
                <a:sym typeface="Times New Roman"/>
              </a:rPr>
              <a:t>Handle double-tap user interactions on Apple Pencil.</a:t>
            </a:r>
            <a:endParaRPr sz="13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0D42AF"/>
                </a:solidFill>
                <a:latin typeface="Times New Roman"/>
                <a:ea typeface="Times New Roman"/>
                <a:cs typeface="Times New Roman"/>
                <a:sym typeface="Times New Roman"/>
              </a:rPr>
              <a:t>Focus-based Navigation</a:t>
            </a:r>
            <a:endParaRPr sz="13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1D1D1D"/>
                </a:solidFill>
                <a:latin typeface="Times New Roman"/>
                <a:ea typeface="Times New Roman"/>
                <a:cs typeface="Times New Roman"/>
                <a:sym typeface="Times New Roman"/>
              </a:rPr>
              <a:t>Navigate the interface of your UIKit app using a remote or a game controller.</a:t>
            </a:r>
            <a:endParaRPr sz="13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0D42AF"/>
                </a:solidFill>
                <a:latin typeface="Times New Roman"/>
                <a:ea typeface="Times New Roman"/>
                <a:cs typeface="Times New Roman"/>
                <a:sym typeface="Times New Roman"/>
              </a:rPr>
              <a:t>Menus and Shortcuts</a:t>
            </a:r>
            <a:endParaRPr sz="13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rgbClr val="1D1D1D"/>
                </a:solidFill>
                <a:latin typeface="Times New Roman"/>
                <a:ea typeface="Times New Roman"/>
                <a:cs typeface="Times New Roman"/>
                <a:sym typeface="Times New Roman"/>
              </a:rPr>
              <a:t>Simplify interactions with your app using menu systems, contextual menus, Home screen quick actions, and keyboard shortcuts.</a:t>
            </a:r>
            <a:endParaRPr sz="13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rgbClr val="0D42AF"/>
                </a:solidFill>
                <a:latin typeface="Times New Roman"/>
                <a:ea typeface="Times New Roman"/>
                <a:cs typeface="Times New Roman"/>
                <a:sym typeface="Times New Roman"/>
              </a:rPr>
              <a:t>Accessibility for iOS and tvOS</a:t>
            </a:r>
            <a:endParaRPr sz="13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rgbClr val="1D1D1D"/>
                </a:solidFill>
                <a:latin typeface="Times New Roman"/>
                <a:ea typeface="Times New Roman"/>
                <a:cs typeface="Times New Roman"/>
                <a:sym typeface="Times New Roman"/>
              </a:rPr>
              <a:t>Make your apps accessible to everyone who uses iOS and tvOS apps.</a:t>
            </a:r>
            <a:endParaRPr sz="13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50">
              <a:solidFill>
                <a:srgbClr val="1D1D1D"/>
              </a:solidFill>
              <a:latin typeface="Arial"/>
              <a:ea typeface="Arial"/>
              <a:cs typeface="Arial"/>
              <a:sym typeface="Arial"/>
            </a:endParaRPr>
          </a:p>
        </p:txBody>
      </p:sp>
      <p:sp>
        <p:nvSpPr>
          <p:cNvPr id="101" name="Google Shape;101;p18"/>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1" type="body"/>
          </p:nvPr>
        </p:nvSpPr>
        <p:spPr>
          <a:xfrm>
            <a:off x="838200" y="1052475"/>
            <a:ext cx="10515600" cy="43965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rgbClr val="0C0C0C"/>
                </a:solidFill>
                <a:latin typeface="Times New Roman"/>
                <a:ea typeface="Times New Roman"/>
                <a:cs typeface="Times New Roman"/>
                <a:sym typeface="Times New Roman"/>
              </a:rPr>
              <a:t>3. Graphics, Drawing, and Printing</a:t>
            </a:r>
            <a:endParaRPr b="1" sz="2000">
              <a:solidFill>
                <a:srgbClr val="0C0C0C"/>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1D1D1D"/>
                </a:solidFill>
                <a:latin typeface="Times New Roman"/>
                <a:ea typeface="Times New Roman"/>
                <a:cs typeface="Times New Roman"/>
                <a:sym typeface="Times New Roman"/>
              </a:rPr>
              <a:t>UIKit provides classes and protocols that help you configure your drawing environment and render your content.</a:t>
            </a:r>
            <a:endParaRPr sz="18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0D42AF"/>
                </a:solidFill>
                <a:latin typeface="Times New Roman"/>
                <a:ea typeface="Times New Roman"/>
                <a:cs typeface="Times New Roman"/>
                <a:sym typeface="Times New Roman"/>
              </a:rPr>
              <a:t>Images and PDF</a:t>
            </a:r>
            <a:endParaRPr sz="18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1D1D1D"/>
                </a:solidFill>
                <a:latin typeface="Times New Roman"/>
                <a:ea typeface="Times New Roman"/>
                <a:cs typeface="Times New Roman"/>
                <a:sym typeface="Times New Roman"/>
              </a:rPr>
              <a:t>Create and manage images, including those that use bitmap and PDF formats.</a:t>
            </a:r>
            <a:endParaRPr sz="18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0D42AF"/>
                </a:solidFill>
                <a:latin typeface="Times New Roman"/>
                <a:ea typeface="Times New Roman"/>
                <a:cs typeface="Times New Roman"/>
                <a:sym typeface="Times New Roman"/>
              </a:rPr>
              <a:t>Drawing</a:t>
            </a:r>
            <a:endParaRPr sz="18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1D1D1D"/>
                </a:solidFill>
                <a:latin typeface="Times New Roman"/>
                <a:ea typeface="Times New Roman"/>
                <a:cs typeface="Times New Roman"/>
                <a:sym typeface="Times New Roman"/>
              </a:rPr>
              <a:t>Configure your app's drawing environment using colors, renderers, draw paths, strings, and shadows.</a:t>
            </a:r>
            <a:endParaRPr sz="18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0D42AF"/>
                </a:solidFill>
                <a:latin typeface="Times New Roman"/>
                <a:ea typeface="Times New Roman"/>
                <a:cs typeface="Times New Roman"/>
                <a:sym typeface="Times New Roman"/>
              </a:rPr>
              <a:t>Printing</a:t>
            </a:r>
            <a:endParaRPr sz="1800">
              <a:solidFill>
                <a:srgbClr val="0D42A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1D1D1D"/>
                </a:solidFill>
                <a:latin typeface="Times New Roman"/>
                <a:ea typeface="Times New Roman"/>
                <a:cs typeface="Times New Roman"/>
                <a:sym typeface="Times New Roman"/>
              </a:rPr>
              <a:t>Display the system print panels and manage the printing process.</a:t>
            </a:r>
            <a:endParaRPr sz="1800">
              <a:solidFill>
                <a:srgbClr val="1D1D1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107" name="Google Shape;107;p19"/>
          <p:cNvSpPr txBox="1"/>
          <p:nvPr/>
        </p:nvSpPr>
        <p:spPr>
          <a:xfrm>
            <a:off x="248923" y="377825"/>
            <a:ext cx="25521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UIKit Framework</a:t>
            </a:r>
            <a:endParaRPr b="1" sz="24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