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Lst>
  <p:sldSz cy="6858000" cx="12192000"/>
  <p:notesSz cx="6858000" cy="9144000"/>
  <p:embeddedFontLst>
    <p:embeddedFont>
      <p:font typeface="Helvetica Neue"/>
      <p:regular r:id="rId69"/>
      <p:bold r:id="rId70"/>
      <p:italic r:id="rId71"/>
      <p:boldItalic r:id="rId7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C45C8E6-D848-45B8-8F72-34E808F982D6}">
  <a:tblStyle styleId="{BC45C8E6-D848-45B8-8F72-34E808F982D6}" styleName="Table_0">
    <a:wholeTbl>
      <a:tcTxStyle b="off" i="off">
        <a:font>
          <a:latin typeface="Calibri"/>
          <a:ea typeface="Calibri"/>
          <a:cs typeface="Calibri"/>
        </a:font>
        <a:srgbClr val="000000"/>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rgbClr val="D0DEEF"/>
          </a:solidFill>
        </a:fill>
      </a:tcStyle>
    </a:wholeTbl>
    <a:band1H>
      <a:tcTxStyle/>
    </a:band1H>
    <a:band2H>
      <a:tcTxStyle b="off" i="off"/>
      <a:tcStyle>
        <a:fill>
          <a:solidFill>
            <a:srgbClr val="E9EFF7"/>
          </a:solidFill>
        </a:fill>
      </a:tcStyle>
    </a:band2H>
    <a:band1V>
      <a:tcTxStyle/>
    </a:band1V>
    <a:band2V>
      <a:tcTxStyle/>
    </a:band2V>
    <a:lastCol>
      <a:tcTxStyle/>
    </a:lastCol>
    <a:firstCol>
      <a:tcTxStyle b="on" i="off">
        <a:font>
          <a:latin typeface="Helvetica"/>
          <a:ea typeface="Helvetica"/>
          <a:cs typeface="Helvetica"/>
        </a:font>
        <a:srgbClr val="FFFFFF"/>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chemeClr val="accent1"/>
          </a:solidFill>
        </a:fill>
      </a:tcStyle>
    </a:firstCol>
    <a:lastRow>
      <a:tcTxStyle b="on" i="off">
        <a:font>
          <a:latin typeface="Helvetica"/>
          <a:ea typeface="Helvetica"/>
          <a:cs typeface="Helvetica"/>
        </a:font>
        <a:srgbClr val="FFFFFF"/>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381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chemeClr val="accent1"/>
          </a:solidFill>
        </a:fill>
      </a:tcStyle>
    </a:lastRow>
    <a:seCell>
      <a:tcTxStyle/>
    </a:seCell>
    <a:swCell>
      <a:tcTxStyle/>
    </a:swCell>
    <a:firstRow>
      <a:tcTxStyle b="on" i="off">
        <a:font>
          <a:latin typeface="Helvetica"/>
          <a:ea typeface="Helvetica"/>
          <a:cs typeface="Helvetica"/>
        </a:font>
        <a:srgbClr val="FFFFFF"/>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381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2" Type="http://schemas.openxmlformats.org/officeDocument/2006/relationships/font" Target="fonts/HelveticaNeue-boldItalic.fntdata"/><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HelveticaNeue-italic.fntdata"/><Relationship Id="rId70" Type="http://schemas.openxmlformats.org/officeDocument/2006/relationships/font" Target="fonts/HelveticaNeue-bold.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HelveticaNeue-regular.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 name="Google Shape;47;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a749688d23_0_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a749688d23_0_3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a749688d23_0_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a749688d23_0_4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a749688d23_0_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a749688d23_0_5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a749688d23_0_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a749688d23_0_6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a749688d23_0_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a749688d23_0_6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a749688d23_0_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a749688d23_0_7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a0fad5b5e2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a0fad5b5e2_0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a0fad5b5e2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a0fad5b5e2_0_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a0fad5b5e2_0_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a0fad5b5e2_0_1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a0fad5b5e2_0_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a0fad5b5e2_0_2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 name="Google Shape;55;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a0fad5b5e2_0_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a0fad5b5e2_0_3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a0fad5b5e2_0_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a0fad5b5e2_0_3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a0fad5b5e2_0_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a0fad5b5e2_0_4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a0fad5b5e2_0_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a0fad5b5e2_0_5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a0fad5b5e2_0_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a0fad5b5e2_0_6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a0fad5b5e2_0_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a0fad5b5e2_0_6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a0fad5b5e2_0_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a0fad5b5e2_0_7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a0fad5b5e2_0_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a0fad5b5e2_0_8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a0fad5b5e2_0_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a0fad5b5e2_0_8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a0fad5b5e2_0_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a0fad5b5e2_0_9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 name="Google Shape;61;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a0fad5b5e2_0_9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a0fad5b5e2_0_9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a0fad5b5e2_0_10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a0fad5b5e2_0_10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a0fad5b5e2_0_1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a0fad5b5e2_0_1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a0fad5b5e2_0_1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a0fad5b5e2_0_1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a0fad5b5e2_0_1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a0fad5b5e2_0_12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a0fad5b5e2_0_1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a0fad5b5e2_0_13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a0fad5b5e2_0_1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a0fad5b5e2_0_13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a0fad5b5e2_0_1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a0fad5b5e2_0_14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a0fad5b5e2_0_1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a0fad5b5e2_0_15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a0fad5b5e2_0_1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a0fad5b5e2_0_15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a0fad5b5e2_0_1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a0fad5b5e2_0_16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a0fad5b5e2_0_1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a0fad5b5e2_0_17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a0fad5b5e2_0_1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a0fad5b5e2_0_17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a0fad5b5e2_0_1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a0fad5b5e2_0_18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a0fad5b5e2_0_1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a0fad5b5e2_0_18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a0fad5b5e2_0_19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a0fad5b5e2_0_19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a0fad5b5e2_0_20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a0fad5b5e2_0_20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a0fad5b5e2_0_2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a0fad5b5e2_0_2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a0fad5b5e2_0_2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a0fad5b5e2_0_21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a0fad5b5e2_0_2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a0fad5b5e2_0_22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 name="Google Shape;77;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a0fad5b5e2_0_2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a0fad5b5e2_0_23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a0fad5b5e2_0_2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a0fad5b5e2_0_23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a0fad5b5e2_0_2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a0fad5b5e2_0_24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a0fad5b5e2_0_2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a0fad5b5e2_0_25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a0fad5b5e2_0_2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a0fad5b5e2_0_25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a0fad5b5e2_0_2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a0fad5b5e2_0_26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a0fad5b5e2_0_2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a0fad5b5e2_0_27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a0fad5b5e2_0_2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a0fad5b5e2_0_28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a0fad5b5e2_0_2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a0fad5b5e2_0_28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a0fad5b5e2_0_29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a0fad5b5e2_0_29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a749688d23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a749688d23_0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a0fad5b5e2_0_30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a0fad5b5e2_0_30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2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6" name="Google Shape;436;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2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3" name="Google Shape;443;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3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1" name="Google Shape;451;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a749688d23_0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a749688d23_0_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a749688d23_0_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a749688d23_0_1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a749688d23_0_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a749688d23_0_2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title"/>
          </p:nvPr>
        </p:nvSpPr>
        <p:spPr>
          <a:xfrm>
            <a:off x="1524000" y="1122362"/>
            <a:ext cx="9144000" cy="2387601"/>
          </a:xfrm>
          <a:prstGeom prst="rect">
            <a:avLst/>
          </a:prstGeom>
          <a:noFill/>
          <a:ln>
            <a:noFill/>
          </a:ln>
        </p:spPr>
        <p:txBody>
          <a:bodyPr anchorCtr="0" anchor="b" bIns="45700" lIns="45700" spcFirstLastPara="1" rIns="45700" wrap="square" tIns="45700">
            <a:noAutofit/>
          </a:bodyPr>
          <a:lstStyle>
            <a:lvl1pPr lvl="0" algn="ctr">
              <a:lnSpc>
                <a:spcPct val="90000"/>
              </a:lnSpc>
              <a:spcBef>
                <a:spcPts val="0"/>
              </a:spcBef>
              <a:spcAft>
                <a:spcPts val="0"/>
              </a:spcAft>
              <a:buClr>
                <a:srgbClr val="000000"/>
              </a:buClr>
              <a:buSzPts val="6000"/>
              <a:buFont typeface="Calibri"/>
              <a:buNone/>
              <a:defRPr sz="6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11" name="Google Shape;11;p2"/>
          <p:cNvSpPr txBox="1"/>
          <p:nvPr>
            <p:ph idx="1" type="body"/>
          </p:nvPr>
        </p:nvSpPr>
        <p:spPr>
          <a:xfrm>
            <a:off x="1524000" y="3602037"/>
            <a:ext cx="9144000" cy="1655763"/>
          </a:xfrm>
          <a:prstGeom prst="rect">
            <a:avLst/>
          </a:prstGeom>
          <a:noFill/>
          <a:ln>
            <a:noFill/>
          </a:ln>
        </p:spPr>
        <p:txBody>
          <a:bodyPr anchorCtr="0" anchor="t" bIns="45700" lIns="45700" spcFirstLastPara="1" rIns="45700" wrap="square" tIns="45700">
            <a:noAutofit/>
          </a:bodyPr>
          <a:lstStyle>
            <a:lvl1pPr indent="-228600" lvl="0" marL="457200" algn="ctr">
              <a:lnSpc>
                <a:spcPct val="90000"/>
              </a:lnSpc>
              <a:spcBef>
                <a:spcPts val="1000"/>
              </a:spcBef>
              <a:spcAft>
                <a:spcPts val="0"/>
              </a:spcAft>
              <a:buClr>
                <a:srgbClr val="000000"/>
              </a:buClr>
              <a:buSzPts val="2400"/>
              <a:buFont typeface="Calibri"/>
              <a:buNone/>
              <a:defRPr sz="2400"/>
            </a:lvl1pPr>
            <a:lvl2pPr indent="-228600" lvl="1" marL="914400" algn="ctr">
              <a:lnSpc>
                <a:spcPct val="90000"/>
              </a:lnSpc>
              <a:spcBef>
                <a:spcPts val="1000"/>
              </a:spcBef>
              <a:spcAft>
                <a:spcPts val="0"/>
              </a:spcAft>
              <a:buClr>
                <a:srgbClr val="000000"/>
              </a:buClr>
              <a:buSzPts val="2400"/>
              <a:buFont typeface="Calibri"/>
              <a:buNone/>
              <a:defRPr sz="2400"/>
            </a:lvl2pPr>
            <a:lvl3pPr indent="-228600" lvl="2" marL="1371600" algn="ctr">
              <a:lnSpc>
                <a:spcPct val="90000"/>
              </a:lnSpc>
              <a:spcBef>
                <a:spcPts val="1000"/>
              </a:spcBef>
              <a:spcAft>
                <a:spcPts val="0"/>
              </a:spcAft>
              <a:buClr>
                <a:srgbClr val="000000"/>
              </a:buClr>
              <a:buSzPts val="2400"/>
              <a:buFont typeface="Calibri"/>
              <a:buNone/>
              <a:defRPr sz="2400"/>
            </a:lvl3pPr>
            <a:lvl4pPr indent="-228600" lvl="3" marL="1828800" algn="ctr">
              <a:lnSpc>
                <a:spcPct val="90000"/>
              </a:lnSpc>
              <a:spcBef>
                <a:spcPts val="1000"/>
              </a:spcBef>
              <a:spcAft>
                <a:spcPts val="0"/>
              </a:spcAft>
              <a:buClr>
                <a:srgbClr val="000000"/>
              </a:buClr>
              <a:buSzPts val="2400"/>
              <a:buFont typeface="Calibri"/>
              <a:buNone/>
              <a:defRPr sz="2400"/>
            </a:lvl4pPr>
            <a:lvl5pPr indent="-228600" lvl="4" marL="2286000" algn="ctr">
              <a:lnSpc>
                <a:spcPct val="90000"/>
              </a:lnSpc>
              <a:spcBef>
                <a:spcPts val="1000"/>
              </a:spcBef>
              <a:spcAft>
                <a:spcPts val="0"/>
              </a:spcAft>
              <a:buClr>
                <a:srgbClr val="000000"/>
              </a:buClr>
              <a:buSzPts val="2400"/>
              <a:buFont typeface="Calibri"/>
              <a:buNone/>
              <a:defRPr sz="2400"/>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12" name="Google Shape;12;p2"/>
          <p:cNvSpPr txBox="1"/>
          <p:nvPr>
            <p:ph idx="12" type="sldNum"/>
          </p:nvPr>
        </p:nvSpPr>
        <p:spPr>
          <a:xfrm>
            <a:off x="11095176" y="6414760"/>
            <a:ext cx="258624" cy="248305"/>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838200" y="365125"/>
            <a:ext cx="10515600" cy="1325563"/>
          </a:xfrm>
          <a:prstGeom prst="rect">
            <a:avLst/>
          </a:prstGeom>
          <a:noFill/>
          <a:ln>
            <a:noFill/>
          </a:ln>
        </p:spPr>
        <p:txBody>
          <a:bodyPr anchorCtr="0" anchor="ctr" bIns="45700" lIns="45700" spcFirstLastPara="1" rIns="45700" wrap="square" tIns="45700">
            <a:no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15" name="Google Shape;15;p3"/>
          <p:cNvSpPr txBox="1"/>
          <p:nvPr>
            <p:ph idx="1" type="body"/>
          </p:nvPr>
        </p:nvSpPr>
        <p:spPr>
          <a:xfrm>
            <a:off x="838200" y="1825625"/>
            <a:ext cx="10515600" cy="4351338"/>
          </a:xfrm>
          <a:prstGeom prst="rect">
            <a:avLst/>
          </a:prstGeom>
          <a:noFill/>
          <a:ln>
            <a:noFill/>
          </a:ln>
        </p:spPr>
        <p:txBody>
          <a:bodyPr anchorCtr="0" anchor="t" bIns="45700" lIns="45700" spcFirstLastPara="1" rIns="45700" wrap="square" tIns="45700">
            <a:no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16" name="Google Shape;16;p3"/>
          <p:cNvSpPr txBox="1"/>
          <p:nvPr>
            <p:ph idx="12" type="sldNum"/>
          </p:nvPr>
        </p:nvSpPr>
        <p:spPr>
          <a:xfrm>
            <a:off x="11095176" y="6414760"/>
            <a:ext cx="258624" cy="248305"/>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17" name="Shape 17"/>
        <p:cNvGrpSpPr/>
        <p:nvPr/>
      </p:nvGrpSpPr>
      <p:grpSpPr>
        <a:xfrm>
          <a:off x="0" y="0"/>
          <a:ext cx="0" cy="0"/>
          <a:chOff x="0" y="0"/>
          <a:chExt cx="0" cy="0"/>
        </a:xfrm>
      </p:grpSpPr>
      <p:sp>
        <p:nvSpPr>
          <p:cNvPr id="18" name="Google Shape;18;p4"/>
          <p:cNvSpPr txBox="1"/>
          <p:nvPr>
            <p:ph type="title"/>
          </p:nvPr>
        </p:nvSpPr>
        <p:spPr>
          <a:xfrm>
            <a:off x="831850" y="1709738"/>
            <a:ext cx="10515600" cy="2852737"/>
          </a:xfrm>
          <a:prstGeom prst="rect">
            <a:avLst/>
          </a:prstGeom>
          <a:noFill/>
          <a:ln>
            <a:noFill/>
          </a:ln>
        </p:spPr>
        <p:txBody>
          <a:bodyPr anchorCtr="0" anchor="b" bIns="45700" lIns="45700" spcFirstLastPara="1" rIns="45700" wrap="square" tIns="45700">
            <a:noAutofit/>
          </a:bodyPr>
          <a:lstStyle>
            <a:lvl1pPr lvl="0" algn="l">
              <a:lnSpc>
                <a:spcPct val="90000"/>
              </a:lnSpc>
              <a:spcBef>
                <a:spcPts val="0"/>
              </a:spcBef>
              <a:spcAft>
                <a:spcPts val="0"/>
              </a:spcAft>
              <a:buClr>
                <a:srgbClr val="000000"/>
              </a:buClr>
              <a:buSzPts val="6000"/>
              <a:buFont typeface="Calibri"/>
              <a:buNone/>
              <a:defRPr sz="6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19" name="Google Shape;19;p4"/>
          <p:cNvSpPr txBox="1"/>
          <p:nvPr>
            <p:ph idx="1" type="body"/>
          </p:nvPr>
        </p:nvSpPr>
        <p:spPr>
          <a:xfrm>
            <a:off x="831850" y="4589462"/>
            <a:ext cx="10515600" cy="1500188"/>
          </a:xfrm>
          <a:prstGeom prst="rect">
            <a:avLst/>
          </a:prstGeom>
          <a:noFill/>
          <a:ln>
            <a:noFill/>
          </a:ln>
        </p:spPr>
        <p:txBody>
          <a:bodyPr anchorCtr="0" anchor="t" bIns="45700" lIns="45700" spcFirstLastPara="1" rIns="45700" wrap="square" tIns="45700">
            <a:noAutofit/>
          </a:bodyPr>
          <a:lstStyle>
            <a:lvl1pPr indent="-228600" lvl="0" marL="457200" algn="l">
              <a:lnSpc>
                <a:spcPct val="90000"/>
              </a:lnSpc>
              <a:spcBef>
                <a:spcPts val="1000"/>
              </a:spcBef>
              <a:spcAft>
                <a:spcPts val="0"/>
              </a:spcAft>
              <a:buClr>
                <a:srgbClr val="888888"/>
              </a:buClr>
              <a:buSzPts val="2400"/>
              <a:buFont typeface="Calibri"/>
              <a:buNone/>
              <a:defRPr sz="2400">
                <a:solidFill>
                  <a:srgbClr val="888888"/>
                </a:solidFill>
              </a:defRPr>
            </a:lvl1pPr>
            <a:lvl2pPr indent="-228600" lvl="1" marL="914400" algn="l">
              <a:lnSpc>
                <a:spcPct val="90000"/>
              </a:lnSpc>
              <a:spcBef>
                <a:spcPts val="1000"/>
              </a:spcBef>
              <a:spcAft>
                <a:spcPts val="0"/>
              </a:spcAft>
              <a:buClr>
                <a:srgbClr val="888888"/>
              </a:buClr>
              <a:buSzPts val="2400"/>
              <a:buFont typeface="Calibri"/>
              <a:buNone/>
              <a:defRPr sz="2400">
                <a:solidFill>
                  <a:srgbClr val="888888"/>
                </a:solidFill>
              </a:defRPr>
            </a:lvl2pPr>
            <a:lvl3pPr indent="-228600" lvl="2" marL="1371600" algn="l">
              <a:lnSpc>
                <a:spcPct val="90000"/>
              </a:lnSpc>
              <a:spcBef>
                <a:spcPts val="1000"/>
              </a:spcBef>
              <a:spcAft>
                <a:spcPts val="0"/>
              </a:spcAft>
              <a:buClr>
                <a:srgbClr val="888888"/>
              </a:buClr>
              <a:buSzPts val="2400"/>
              <a:buFont typeface="Calibri"/>
              <a:buNone/>
              <a:defRPr sz="2400">
                <a:solidFill>
                  <a:srgbClr val="888888"/>
                </a:solidFill>
              </a:defRPr>
            </a:lvl3pPr>
            <a:lvl4pPr indent="-228600" lvl="3" marL="1828800" algn="l">
              <a:lnSpc>
                <a:spcPct val="90000"/>
              </a:lnSpc>
              <a:spcBef>
                <a:spcPts val="1000"/>
              </a:spcBef>
              <a:spcAft>
                <a:spcPts val="0"/>
              </a:spcAft>
              <a:buClr>
                <a:srgbClr val="888888"/>
              </a:buClr>
              <a:buSzPts val="2400"/>
              <a:buFont typeface="Calibri"/>
              <a:buNone/>
              <a:defRPr sz="2400">
                <a:solidFill>
                  <a:srgbClr val="888888"/>
                </a:solidFill>
              </a:defRPr>
            </a:lvl4pPr>
            <a:lvl5pPr indent="-228600" lvl="4" marL="2286000" algn="l">
              <a:lnSpc>
                <a:spcPct val="90000"/>
              </a:lnSpc>
              <a:spcBef>
                <a:spcPts val="1000"/>
              </a:spcBef>
              <a:spcAft>
                <a:spcPts val="0"/>
              </a:spcAft>
              <a:buClr>
                <a:srgbClr val="888888"/>
              </a:buClr>
              <a:buSzPts val="2400"/>
              <a:buFont typeface="Calibri"/>
              <a:buNone/>
              <a:defRPr sz="2400">
                <a:solidFill>
                  <a:srgbClr val="888888"/>
                </a:solidFill>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20" name="Google Shape;20;p4"/>
          <p:cNvSpPr txBox="1"/>
          <p:nvPr>
            <p:ph idx="12" type="sldNum"/>
          </p:nvPr>
        </p:nvSpPr>
        <p:spPr>
          <a:xfrm>
            <a:off x="11095176" y="6414760"/>
            <a:ext cx="258624" cy="248305"/>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1" name="Shape 21"/>
        <p:cNvGrpSpPr/>
        <p:nvPr/>
      </p:nvGrpSpPr>
      <p:grpSpPr>
        <a:xfrm>
          <a:off x="0" y="0"/>
          <a:ext cx="0" cy="0"/>
          <a:chOff x="0" y="0"/>
          <a:chExt cx="0" cy="0"/>
        </a:xfrm>
      </p:grpSpPr>
      <p:sp>
        <p:nvSpPr>
          <p:cNvPr id="22" name="Google Shape;22;p5"/>
          <p:cNvSpPr txBox="1"/>
          <p:nvPr>
            <p:ph type="title"/>
          </p:nvPr>
        </p:nvSpPr>
        <p:spPr>
          <a:xfrm>
            <a:off x="838200" y="365125"/>
            <a:ext cx="10515600" cy="1325563"/>
          </a:xfrm>
          <a:prstGeom prst="rect">
            <a:avLst/>
          </a:prstGeom>
          <a:noFill/>
          <a:ln>
            <a:noFill/>
          </a:ln>
        </p:spPr>
        <p:txBody>
          <a:bodyPr anchorCtr="0" anchor="ctr" bIns="45700" lIns="45700" spcFirstLastPara="1" rIns="45700" wrap="square" tIns="45700">
            <a:no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23" name="Google Shape;23;p5"/>
          <p:cNvSpPr txBox="1"/>
          <p:nvPr>
            <p:ph idx="1" type="body"/>
          </p:nvPr>
        </p:nvSpPr>
        <p:spPr>
          <a:xfrm>
            <a:off x="838200" y="1825625"/>
            <a:ext cx="5181600" cy="4351338"/>
          </a:xfrm>
          <a:prstGeom prst="rect">
            <a:avLst/>
          </a:prstGeom>
          <a:noFill/>
          <a:ln>
            <a:noFill/>
          </a:ln>
        </p:spPr>
        <p:txBody>
          <a:bodyPr anchorCtr="0" anchor="t" bIns="45700" lIns="45700" spcFirstLastPara="1" rIns="45700" wrap="square" tIns="45700">
            <a:no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24" name="Google Shape;24;p5"/>
          <p:cNvSpPr txBox="1"/>
          <p:nvPr>
            <p:ph idx="12" type="sldNum"/>
          </p:nvPr>
        </p:nvSpPr>
        <p:spPr>
          <a:xfrm>
            <a:off x="11095176" y="6414760"/>
            <a:ext cx="258624" cy="248305"/>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25" name="Shape 25"/>
        <p:cNvGrpSpPr/>
        <p:nvPr/>
      </p:nvGrpSpPr>
      <p:grpSpPr>
        <a:xfrm>
          <a:off x="0" y="0"/>
          <a:ext cx="0" cy="0"/>
          <a:chOff x="0" y="0"/>
          <a:chExt cx="0" cy="0"/>
        </a:xfrm>
      </p:grpSpPr>
      <p:sp>
        <p:nvSpPr>
          <p:cNvPr id="26" name="Google Shape;26;p6"/>
          <p:cNvSpPr txBox="1"/>
          <p:nvPr>
            <p:ph type="title"/>
          </p:nvPr>
        </p:nvSpPr>
        <p:spPr>
          <a:xfrm>
            <a:off x="839787" y="365125"/>
            <a:ext cx="10515601" cy="1325563"/>
          </a:xfrm>
          <a:prstGeom prst="rect">
            <a:avLst/>
          </a:prstGeom>
          <a:noFill/>
          <a:ln>
            <a:noFill/>
          </a:ln>
        </p:spPr>
        <p:txBody>
          <a:bodyPr anchorCtr="0" anchor="ctr" bIns="45700" lIns="45700" spcFirstLastPara="1" rIns="45700" wrap="square" tIns="45700">
            <a:no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27" name="Google Shape;27;p6"/>
          <p:cNvSpPr txBox="1"/>
          <p:nvPr>
            <p:ph idx="1" type="body"/>
          </p:nvPr>
        </p:nvSpPr>
        <p:spPr>
          <a:xfrm>
            <a:off x="839787" y="1681163"/>
            <a:ext cx="5157789" cy="823913"/>
          </a:xfrm>
          <a:prstGeom prst="rect">
            <a:avLst/>
          </a:prstGeom>
          <a:noFill/>
          <a:ln>
            <a:noFill/>
          </a:ln>
        </p:spPr>
        <p:txBody>
          <a:bodyPr anchorCtr="0" anchor="b" bIns="45700" lIns="45700" spcFirstLastPara="1" rIns="45700" wrap="square" tIns="45700">
            <a:noAutofit/>
          </a:bodyPr>
          <a:lstStyle>
            <a:lvl1pPr indent="-228600" lvl="0" marL="457200" algn="l">
              <a:lnSpc>
                <a:spcPct val="90000"/>
              </a:lnSpc>
              <a:spcBef>
                <a:spcPts val="1000"/>
              </a:spcBef>
              <a:spcAft>
                <a:spcPts val="0"/>
              </a:spcAft>
              <a:buClr>
                <a:srgbClr val="000000"/>
              </a:buClr>
              <a:buSzPts val="2400"/>
              <a:buFont typeface="Helvetica Neue"/>
              <a:buNone/>
              <a:defRPr b="1" sz="2400">
                <a:latin typeface="Helvetica Neue"/>
                <a:ea typeface="Helvetica Neue"/>
                <a:cs typeface="Helvetica Neue"/>
                <a:sym typeface="Helvetica Neue"/>
              </a:defRPr>
            </a:lvl1pPr>
            <a:lvl2pPr indent="-228600" lvl="1" marL="914400" algn="l">
              <a:lnSpc>
                <a:spcPct val="90000"/>
              </a:lnSpc>
              <a:spcBef>
                <a:spcPts val="1000"/>
              </a:spcBef>
              <a:spcAft>
                <a:spcPts val="0"/>
              </a:spcAft>
              <a:buClr>
                <a:srgbClr val="000000"/>
              </a:buClr>
              <a:buSzPts val="2400"/>
              <a:buFont typeface="Helvetica Neue"/>
              <a:buNone/>
              <a:defRPr b="1" sz="2400">
                <a:latin typeface="Helvetica Neue"/>
                <a:ea typeface="Helvetica Neue"/>
                <a:cs typeface="Helvetica Neue"/>
                <a:sym typeface="Helvetica Neue"/>
              </a:defRPr>
            </a:lvl2pPr>
            <a:lvl3pPr indent="-228600" lvl="2" marL="1371600" algn="l">
              <a:lnSpc>
                <a:spcPct val="90000"/>
              </a:lnSpc>
              <a:spcBef>
                <a:spcPts val="1000"/>
              </a:spcBef>
              <a:spcAft>
                <a:spcPts val="0"/>
              </a:spcAft>
              <a:buClr>
                <a:srgbClr val="000000"/>
              </a:buClr>
              <a:buSzPts val="2400"/>
              <a:buFont typeface="Helvetica Neue"/>
              <a:buNone/>
              <a:defRPr b="1" sz="2400">
                <a:latin typeface="Helvetica Neue"/>
                <a:ea typeface="Helvetica Neue"/>
                <a:cs typeface="Helvetica Neue"/>
                <a:sym typeface="Helvetica Neue"/>
              </a:defRPr>
            </a:lvl3pPr>
            <a:lvl4pPr indent="-228600" lvl="3" marL="1828800" algn="l">
              <a:lnSpc>
                <a:spcPct val="90000"/>
              </a:lnSpc>
              <a:spcBef>
                <a:spcPts val="1000"/>
              </a:spcBef>
              <a:spcAft>
                <a:spcPts val="0"/>
              </a:spcAft>
              <a:buClr>
                <a:srgbClr val="000000"/>
              </a:buClr>
              <a:buSzPts val="2400"/>
              <a:buFont typeface="Helvetica Neue"/>
              <a:buNone/>
              <a:defRPr b="1" sz="2400">
                <a:latin typeface="Helvetica Neue"/>
                <a:ea typeface="Helvetica Neue"/>
                <a:cs typeface="Helvetica Neue"/>
                <a:sym typeface="Helvetica Neue"/>
              </a:defRPr>
            </a:lvl4pPr>
            <a:lvl5pPr indent="-228600" lvl="4" marL="2286000" algn="l">
              <a:lnSpc>
                <a:spcPct val="90000"/>
              </a:lnSpc>
              <a:spcBef>
                <a:spcPts val="1000"/>
              </a:spcBef>
              <a:spcAft>
                <a:spcPts val="0"/>
              </a:spcAft>
              <a:buClr>
                <a:srgbClr val="000000"/>
              </a:buClr>
              <a:buSzPts val="2400"/>
              <a:buFont typeface="Helvetica Neue"/>
              <a:buNone/>
              <a:defRPr b="1" sz="2400">
                <a:latin typeface="Helvetica Neue"/>
                <a:ea typeface="Helvetica Neue"/>
                <a:cs typeface="Helvetica Neue"/>
                <a:sym typeface="Helvetica Neue"/>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28" name="Google Shape;28;p6"/>
          <p:cNvSpPr txBox="1"/>
          <p:nvPr>
            <p:ph idx="2" type="body"/>
          </p:nvPr>
        </p:nvSpPr>
        <p:spPr>
          <a:xfrm>
            <a:off x="6172200" y="1681163"/>
            <a:ext cx="5183188" cy="823913"/>
          </a:xfrm>
          <a:prstGeom prst="rect">
            <a:avLst/>
          </a:prstGeom>
          <a:noFill/>
          <a:ln>
            <a:noFill/>
          </a:ln>
        </p:spPr>
        <p:txBody>
          <a:bodyPr anchorCtr="0" anchor="b" bIns="45700" lIns="45700" spcFirstLastPara="1" rIns="45700" wrap="square" tIns="45700">
            <a:no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29" name="Google Shape;29;p6"/>
          <p:cNvSpPr txBox="1"/>
          <p:nvPr>
            <p:ph idx="12" type="sldNum"/>
          </p:nvPr>
        </p:nvSpPr>
        <p:spPr>
          <a:xfrm>
            <a:off x="11095176" y="6414760"/>
            <a:ext cx="258624" cy="248305"/>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0" name="Shape 30"/>
        <p:cNvGrpSpPr/>
        <p:nvPr/>
      </p:nvGrpSpPr>
      <p:grpSpPr>
        <a:xfrm>
          <a:off x="0" y="0"/>
          <a:ext cx="0" cy="0"/>
          <a:chOff x="0" y="0"/>
          <a:chExt cx="0" cy="0"/>
        </a:xfrm>
      </p:grpSpPr>
      <p:sp>
        <p:nvSpPr>
          <p:cNvPr id="31" name="Google Shape;31;p7"/>
          <p:cNvSpPr txBox="1"/>
          <p:nvPr>
            <p:ph type="title"/>
          </p:nvPr>
        </p:nvSpPr>
        <p:spPr>
          <a:xfrm>
            <a:off x="838200" y="365125"/>
            <a:ext cx="10515600" cy="1325563"/>
          </a:xfrm>
          <a:prstGeom prst="rect">
            <a:avLst/>
          </a:prstGeom>
          <a:noFill/>
          <a:ln>
            <a:noFill/>
          </a:ln>
        </p:spPr>
        <p:txBody>
          <a:bodyPr anchorCtr="0" anchor="ctr" bIns="45700" lIns="45700" spcFirstLastPara="1" rIns="45700" wrap="square" tIns="45700">
            <a:no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32" name="Google Shape;32;p7"/>
          <p:cNvSpPr txBox="1"/>
          <p:nvPr>
            <p:ph idx="12" type="sldNum"/>
          </p:nvPr>
        </p:nvSpPr>
        <p:spPr>
          <a:xfrm>
            <a:off x="11095176" y="6414760"/>
            <a:ext cx="258624" cy="248305"/>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3" name="Shape 33"/>
        <p:cNvGrpSpPr/>
        <p:nvPr/>
      </p:nvGrpSpPr>
      <p:grpSpPr>
        <a:xfrm>
          <a:off x="0" y="0"/>
          <a:ext cx="0" cy="0"/>
          <a:chOff x="0" y="0"/>
          <a:chExt cx="0" cy="0"/>
        </a:xfrm>
      </p:grpSpPr>
      <p:sp>
        <p:nvSpPr>
          <p:cNvPr id="34" name="Google Shape;34;p8"/>
          <p:cNvSpPr txBox="1"/>
          <p:nvPr>
            <p:ph idx="12" type="sldNum"/>
          </p:nvPr>
        </p:nvSpPr>
        <p:spPr>
          <a:xfrm>
            <a:off x="11095176" y="6414760"/>
            <a:ext cx="258624" cy="248305"/>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35" name="Shape 35"/>
        <p:cNvGrpSpPr/>
        <p:nvPr/>
      </p:nvGrpSpPr>
      <p:grpSpPr>
        <a:xfrm>
          <a:off x="0" y="0"/>
          <a:ext cx="0" cy="0"/>
          <a:chOff x="0" y="0"/>
          <a:chExt cx="0" cy="0"/>
        </a:xfrm>
      </p:grpSpPr>
      <p:sp>
        <p:nvSpPr>
          <p:cNvPr id="36" name="Google Shape;36;p9"/>
          <p:cNvSpPr txBox="1"/>
          <p:nvPr>
            <p:ph type="title"/>
          </p:nvPr>
        </p:nvSpPr>
        <p:spPr>
          <a:xfrm>
            <a:off x="839787" y="457200"/>
            <a:ext cx="3932239" cy="1600200"/>
          </a:xfrm>
          <a:prstGeom prst="rect">
            <a:avLst/>
          </a:prstGeom>
          <a:noFill/>
          <a:ln>
            <a:noFill/>
          </a:ln>
        </p:spPr>
        <p:txBody>
          <a:bodyPr anchorCtr="0" anchor="b" bIns="45700" lIns="45700" spcFirstLastPara="1" rIns="45700" wrap="square" tIns="45700">
            <a:noAutofit/>
          </a:bodyPr>
          <a:lstStyle>
            <a:lvl1pPr lvl="0" algn="l">
              <a:lnSpc>
                <a:spcPct val="90000"/>
              </a:lnSpc>
              <a:spcBef>
                <a:spcPts val="0"/>
              </a:spcBef>
              <a:spcAft>
                <a:spcPts val="0"/>
              </a:spcAft>
              <a:buClr>
                <a:srgbClr val="000000"/>
              </a:buClr>
              <a:buSzPts val="3200"/>
              <a:buFont typeface="Calibri"/>
              <a:buNone/>
              <a:defRPr sz="32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37" name="Google Shape;37;p9"/>
          <p:cNvSpPr txBox="1"/>
          <p:nvPr>
            <p:ph idx="1" type="body"/>
          </p:nvPr>
        </p:nvSpPr>
        <p:spPr>
          <a:xfrm>
            <a:off x="5183187" y="987425"/>
            <a:ext cx="6172201" cy="4873625"/>
          </a:xfrm>
          <a:prstGeom prst="rect">
            <a:avLst/>
          </a:prstGeom>
          <a:noFill/>
          <a:ln>
            <a:noFill/>
          </a:ln>
        </p:spPr>
        <p:txBody>
          <a:bodyPr anchorCtr="0" anchor="t" bIns="45700" lIns="45700" spcFirstLastPara="1" rIns="45700" wrap="square" tIns="45700">
            <a:noAutofit/>
          </a:bodyPr>
          <a:lstStyle>
            <a:lvl1pPr indent="-431800" lvl="0" marL="457200" algn="l">
              <a:lnSpc>
                <a:spcPct val="90000"/>
              </a:lnSpc>
              <a:spcBef>
                <a:spcPts val="1000"/>
              </a:spcBef>
              <a:spcAft>
                <a:spcPts val="0"/>
              </a:spcAft>
              <a:buClr>
                <a:srgbClr val="000000"/>
              </a:buClr>
              <a:buSzPts val="3200"/>
              <a:buChar char="•"/>
              <a:defRPr sz="3200"/>
            </a:lvl1pPr>
            <a:lvl2pPr indent="-431800" lvl="1" marL="914400" algn="l">
              <a:lnSpc>
                <a:spcPct val="90000"/>
              </a:lnSpc>
              <a:spcBef>
                <a:spcPts val="1000"/>
              </a:spcBef>
              <a:spcAft>
                <a:spcPts val="0"/>
              </a:spcAft>
              <a:buClr>
                <a:srgbClr val="000000"/>
              </a:buClr>
              <a:buSzPts val="3200"/>
              <a:buChar char="•"/>
              <a:defRPr sz="3200"/>
            </a:lvl2pPr>
            <a:lvl3pPr indent="-431800" lvl="2" marL="1371600" algn="l">
              <a:lnSpc>
                <a:spcPct val="90000"/>
              </a:lnSpc>
              <a:spcBef>
                <a:spcPts val="1000"/>
              </a:spcBef>
              <a:spcAft>
                <a:spcPts val="0"/>
              </a:spcAft>
              <a:buClr>
                <a:srgbClr val="000000"/>
              </a:buClr>
              <a:buSzPts val="3200"/>
              <a:buChar char="•"/>
              <a:defRPr sz="3200"/>
            </a:lvl3pPr>
            <a:lvl4pPr indent="-431800" lvl="3" marL="1828800" algn="l">
              <a:lnSpc>
                <a:spcPct val="90000"/>
              </a:lnSpc>
              <a:spcBef>
                <a:spcPts val="1000"/>
              </a:spcBef>
              <a:spcAft>
                <a:spcPts val="0"/>
              </a:spcAft>
              <a:buClr>
                <a:srgbClr val="000000"/>
              </a:buClr>
              <a:buSzPts val="3200"/>
              <a:buChar char="•"/>
              <a:defRPr sz="3200"/>
            </a:lvl4pPr>
            <a:lvl5pPr indent="-431800" lvl="4" marL="2286000" algn="l">
              <a:lnSpc>
                <a:spcPct val="90000"/>
              </a:lnSpc>
              <a:spcBef>
                <a:spcPts val="1000"/>
              </a:spcBef>
              <a:spcAft>
                <a:spcPts val="0"/>
              </a:spcAft>
              <a:buClr>
                <a:srgbClr val="000000"/>
              </a:buClr>
              <a:buSzPts val="3200"/>
              <a:buChar char="•"/>
              <a:defRPr sz="3200"/>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38" name="Google Shape;38;p9"/>
          <p:cNvSpPr txBox="1"/>
          <p:nvPr>
            <p:ph idx="2" type="body"/>
          </p:nvPr>
        </p:nvSpPr>
        <p:spPr>
          <a:xfrm>
            <a:off x="839787" y="2057400"/>
            <a:ext cx="3932238" cy="3811588"/>
          </a:xfrm>
          <a:prstGeom prst="rect">
            <a:avLst/>
          </a:prstGeom>
          <a:noFill/>
          <a:ln>
            <a:noFill/>
          </a:ln>
        </p:spPr>
        <p:txBody>
          <a:bodyPr anchorCtr="0" anchor="t" bIns="45700" lIns="45700" spcFirstLastPara="1" rIns="45700" wrap="square" tIns="45700">
            <a:no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39" name="Google Shape;39;p9"/>
          <p:cNvSpPr txBox="1"/>
          <p:nvPr>
            <p:ph idx="12" type="sldNum"/>
          </p:nvPr>
        </p:nvSpPr>
        <p:spPr>
          <a:xfrm>
            <a:off x="11095176" y="6414760"/>
            <a:ext cx="258624" cy="248305"/>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40" name="Shape 40"/>
        <p:cNvGrpSpPr/>
        <p:nvPr/>
      </p:nvGrpSpPr>
      <p:grpSpPr>
        <a:xfrm>
          <a:off x="0" y="0"/>
          <a:ext cx="0" cy="0"/>
          <a:chOff x="0" y="0"/>
          <a:chExt cx="0" cy="0"/>
        </a:xfrm>
      </p:grpSpPr>
      <p:sp>
        <p:nvSpPr>
          <p:cNvPr id="41" name="Google Shape;41;p10"/>
          <p:cNvSpPr txBox="1"/>
          <p:nvPr>
            <p:ph type="title"/>
          </p:nvPr>
        </p:nvSpPr>
        <p:spPr>
          <a:xfrm>
            <a:off x="839787" y="457200"/>
            <a:ext cx="3932239" cy="1600200"/>
          </a:xfrm>
          <a:prstGeom prst="rect">
            <a:avLst/>
          </a:prstGeom>
          <a:noFill/>
          <a:ln>
            <a:noFill/>
          </a:ln>
        </p:spPr>
        <p:txBody>
          <a:bodyPr anchorCtr="0" anchor="b" bIns="45700" lIns="45700" spcFirstLastPara="1" rIns="45700" wrap="square" tIns="45700">
            <a:noAutofit/>
          </a:bodyPr>
          <a:lstStyle>
            <a:lvl1pPr lvl="0" algn="l">
              <a:lnSpc>
                <a:spcPct val="90000"/>
              </a:lnSpc>
              <a:spcBef>
                <a:spcPts val="0"/>
              </a:spcBef>
              <a:spcAft>
                <a:spcPts val="0"/>
              </a:spcAft>
              <a:buClr>
                <a:srgbClr val="000000"/>
              </a:buClr>
              <a:buSzPts val="3200"/>
              <a:buFont typeface="Calibri"/>
              <a:buNone/>
              <a:defRPr sz="32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42" name="Google Shape;42;p10"/>
          <p:cNvSpPr/>
          <p:nvPr>
            <p:ph idx="2" type="pic"/>
          </p:nvPr>
        </p:nvSpPr>
        <p:spPr>
          <a:xfrm>
            <a:off x="5183187" y="987425"/>
            <a:ext cx="6172201"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1pPr>
            <a:lvl2pPr lvl="1"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2pPr>
            <a:lvl3pPr lvl="2"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3pPr>
            <a:lvl4pPr lvl="3"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4pPr>
            <a:lvl5pPr lvl="4"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5pPr>
            <a:lvl6pPr lvl="5"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6pPr>
            <a:lvl7pPr lvl="6"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7pPr>
            <a:lvl8pPr lvl="7"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8pPr>
            <a:lvl9pPr lvl="8"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9pPr>
          </a:lstStyle>
          <a:p/>
        </p:txBody>
      </p:sp>
      <p:sp>
        <p:nvSpPr>
          <p:cNvPr id="43" name="Google Shape;43;p10"/>
          <p:cNvSpPr txBox="1"/>
          <p:nvPr>
            <p:ph idx="1" type="body"/>
          </p:nvPr>
        </p:nvSpPr>
        <p:spPr>
          <a:xfrm>
            <a:off x="839787" y="2057400"/>
            <a:ext cx="3932239" cy="3811588"/>
          </a:xfrm>
          <a:prstGeom prst="rect">
            <a:avLst/>
          </a:prstGeom>
          <a:noFill/>
          <a:ln>
            <a:noFill/>
          </a:ln>
        </p:spPr>
        <p:txBody>
          <a:bodyPr anchorCtr="0" anchor="t" bIns="45700" lIns="45700" spcFirstLastPara="1" rIns="45700" wrap="square" tIns="45700">
            <a:noAutofit/>
          </a:bodyPr>
          <a:lstStyle>
            <a:lvl1pPr indent="-228600" lvl="0" marL="457200" algn="l">
              <a:lnSpc>
                <a:spcPct val="90000"/>
              </a:lnSpc>
              <a:spcBef>
                <a:spcPts val="1000"/>
              </a:spcBef>
              <a:spcAft>
                <a:spcPts val="0"/>
              </a:spcAft>
              <a:buClr>
                <a:srgbClr val="000000"/>
              </a:buClr>
              <a:buSzPts val="1600"/>
              <a:buFont typeface="Calibri"/>
              <a:buNone/>
              <a:defRPr sz="1600"/>
            </a:lvl1pPr>
            <a:lvl2pPr indent="-228600" lvl="1" marL="914400" algn="l">
              <a:lnSpc>
                <a:spcPct val="90000"/>
              </a:lnSpc>
              <a:spcBef>
                <a:spcPts val="1000"/>
              </a:spcBef>
              <a:spcAft>
                <a:spcPts val="0"/>
              </a:spcAft>
              <a:buClr>
                <a:srgbClr val="000000"/>
              </a:buClr>
              <a:buSzPts val="1600"/>
              <a:buFont typeface="Calibri"/>
              <a:buNone/>
              <a:defRPr sz="1600"/>
            </a:lvl2pPr>
            <a:lvl3pPr indent="-228600" lvl="2" marL="1371600" algn="l">
              <a:lnSpc>
                <a:spcPct val="90000"/>
              </a:lnSpc>
              <a:spcBef>
                <a:spcPts val="1000"/>
              </a:spcBef>
              <a:spcAft>
                <a:spcPts val="0"/>
              </a:spcAft>
              <a:buClr>
                <a:srgbClr val="000000"/>
              </a:buClr>
              <a:buSzPts val="1600"/>
              <a:buFont typeface="Calibri"/>
              <a:buNone/>
              <a:defRPr sz="1600"/>
            </a:lvl3pPr>
            <a:lvl4pPr indent="-228600" lvl="3" marL="1828800" algn="l">
              <a:lnSpc>
                <a:spcPct val="90000"/>
              </a:lnSpc>
              <a:spcBef>
                <a:spcPts val="1000"/>
              </a:spcBef>
              <a:spcAft>
                <a:spcPts val="0"/>
              </a:spcAft>
              <a:buClr>
                <a:srgbClr val="000000"/>
              </a:buClr>
              <a:buSzPts val="1600"/>
              <a:buFont typeface="Calibri"/>
              <a:buNone/>
              <a:defRPr sz="1600"/>
            </a:lvl4pPr>
            <a:lvl5pPr indent="-228600" lvl="4" marL="2286000" algn="l">
              <a:lnSpc>
                <a:spcPct val="90000"/>
              </a:lnSpc>
              <a:spcBef>
                <a:spcPts val="1000"/>
              </a:spcBef>
              <a:spcAft>
                <a:spcPts val="0"/>
              </a:spcAft>
              <a:buClr>
                <a:srgbClr val="000000"/>
              </a:buClr>
              <a:buSzPts val="1600"/>
              <a:buFont typeface="Calibri"/>
              <a:buNone/>
              <a:defRPr sz="1600"/>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44" name="Google Shape;44;p10"/>
          <p:cNvSpPr txBox="1"/>
          <p:nvPr>
            <p:ph idx="12" type="sldNum"/>
          </p:nvPr>
        </p:nvSpPr>
        <p:spPr>
          <a:xfrm>
            <a:off x="11095176" y="6414760"/>
            <a:ext cx="258624" cy="248305"/>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1.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45700" spcFirstLastPara="1" rIns="45700" wrap="square" tIns="45700">
            <a:noAutofit/>
          </a:bodyPr>
          <a:lstStyle>
            <a:lvl1pPr lvl="0"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1pPr>
            <a:lvl2pPr lvl="1"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2pPr>
            <a:lvl3pPr lvl="2"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3pPr>
            <a:lvl4pPr lvl="3"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4pPr>
            <a:lvl5pPr lvl="4"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5pPr>
            <a:lvl6pPr lvl="5"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6pPr>
            <a:lvl7pPr lvl="6"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7pPr>
            <a:lvl8pPr lvl="7"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8pPr>
            <a:lvl9pPr lvl="8"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45700" spcFirstLastPara="1" rIns="45700" wrap="square" tIns="45700">
            <a:noAutofit/>
          </a:bodyPr>
          <a:lstStyle>
            <a:lvl1pPr indent="-406400" lvl="0" marL="457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1pPr>
            <a:lvl2pPr indent="-406400" lvl="1" marL="914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2pPr>
            <a:lvl3pPr indent="-406400" lvl="2" marL="1371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3pPr>
            <a:lvl4pPr indent="-406400" lvl="3" marL="1828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4pPr>
            <a:lvl5pPr indent="-406400" lvl="4" marL="22860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5pPr>
            <a:lvl6pPr indent="-406400" lvl="5" marL="2743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6pPr>
            <a:lvl7pPr indent="-406400" lvl="6" marL="3200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7pPr>
            <a:lvl8pPr indent="-406400" lvl="7" marL="3657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8pPr>
            <a:lvl9pPr indent="-406400" lvl="8" marL="4114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9pPr>
          </a:lstStyle>
          <a:p/>
        </p:txBody>
      </p:sp>
      <p:sp>
        <p:nvSpPr>
          <p:cNvPr id="8" name="Google Shape;8;p1"/>
          <p:cNvSpPr txBox="1"/>
          <p:nvPr>
            <p:ph idx="12" type="sldNum"/>
          </p:nvPr>
        </p:nvSpPr>
        <p:spPr>
          <a:xfrm>
            <a:off x="11095176" y="6414760"/>
            <a:ext cx="258624" cy="248305"/>
          </a:xfrm>
          <a:prstGeom prst="rect">
            <a:avLst/>
          </a:prstGeom>
          <a:noFill/>
          <a:ln>
            <a:noFill/>
          </a:ln>
        </p:spPr>
        <p:txBody>
          <a:bodyPr anchorCtr="0" anchor="ctr" bIns="45700" lIns="45700" spcFirstLastPara="1" rIns="45700" wrap="square" tIns="45700">
            <a:noAutofit/>
          </a:bodyPr>
          <a:lstStyle>
            <a:lvl1pPr indent="0" lvl="0"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docs.swift.org/swift-book/LanguageGuide/ControlFlow.html" TargetMode="External"/><Relationship Id="rId4" Type="http://schemas.openxmlformats.org/officeDocument/2006/relationships/hyperlink" Target="https://docs.swift.org/swift-book/LanguageGuide/ControlFlow.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9.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1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16.png"/><Relationship Id="rId4" Type="http://schemas.openxmlformats.org/officeDocument/2006/relationships/image" Target="../media/image1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1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hyperlink" Target="https://mindsea.com/projects/"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hyperlink" Target="https://mindsea.com/ios-development" TargetMode="External"/><Relationship Id="rId4" Type="http://schemas.openxmlformats.org/officeDocument/2006/relationships/hyperlink" Target="https://mindsea.com/ios-development" TargetMode="External"/><Relationship Id="rId5" Type="http://schemas.openxmlformats.org/officeDocument/2006/relationships/hyperlink" Target="https://mindsea.com/android-development" TargetMode="External"/><Relationship Id="rId6" Type="http://schemas.openxmlformats.org/officeDocument/2006/relationships/hyperlink" Target="https://mindsea.com/android-development" TargetMode="External"/><Relationship Id="rId7" Type="http://schemas.openxmlformats.org/officeDocument/2006/relationships/hyperlink" Target="http://instagram.com/" TargetMode="External"/><Relationship Id="rId8" Type="http://schemas.openxmlformats.org/officeDocument/2006/relationships/hyperlink" Target="http://instagram.com/"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hyperlink" Target="https://mindsea.com/case-study/glue/" TargetMode="External"/><Relationship Id="rId4" Type="http://schemas.openxmlformats.org/officeDocument/2006/relationships/hyperlink" Target="https://mindsea.com/case-study/glue/" TargetMode="External"/><Relationship Id="rId5" Type="http://schemas.openxmlformats.org/officeDocument/2006/relationships/image" Target="../media/image15.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1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hyperlink" Target="https://mindsea.com/2016/02/mobile-prototyping-for-designers-with-xcode-storyboards/" TargetMode="External"/><Relationship Id="rId4" Type="http://schemas.openxmlformats.org/officeDocument/2006/relationships/hyperlink" Target="https://mindsea.com/2016/02/mobile-prototyping-for-designers-with-xcode-storyboards/"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hyperlink" Target="https://mindsea.com/2016/11/mobile-app-inhouse-outsource/" TargetMode="External"/><Relationship Id="rId4" Type="http://schemas.openxmlformats.org/officeDocument/2006/relationships/hyperlink" Target="https://mindsea.com/2016/11/mobile-app-inhouse-outsourc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hyperlink" Target="http://blog.elizabethyin.com/post/149802713000/7-tips-for-cold-emailing-investors" TargetMode="External"/><Relationship Id="rId4" Type="http://schemas.openxmlformats.org/officeDocument/2006/relationships/hyperlink" Target="http://blog.elizabethyin.com/post/149802713000/7-tips-for-cold-emailing-investors" TargetMode="External"/><Relationship Id="rId5" Type="http://schemas.openxmlformats.org/officeDocument/2006/relationships/hyperlink" Target="https://www.appsterhq.com/blog/app-funding/" TargetMode="External"/><Relationship Id="rId6" Type="http://schemas.openxmlformats.org/officeDocument/2006/relationships/hyperlink" Target="https://www.appsterhq.com/blog/app-funding/"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hyperlink" Target="https://swift.org/"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hyperlink" Target="https://swift.or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11"/>
          <p:cNvSpPr/>
          <p:nvPr/>
        </p:nvSpPr>
        <p:spPr>
          <a:xfrm>
            <a:off x="120649" y="138112"/>
            <a:ext cx="11904665" cy="1863726"/>
          </a:xfrm>
          <a:prstGeom prst="rect">
            <a:avLst/>
          </a:prstGeom>
          <a:solidFill>
            <a:srgbClr val="FFFFFF"/>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cxnSp>
        <p:nvCxnSpPr>
          <p:cNvPr id="50" name="Google Shape;50;p11"/>
          <p:cNvCxnSpPr/>
          <p:nvPr/>
        </p:nvCxnSpPr>
        <p:spPr>
          <a:xfrm>
            <a:off x="3219450" y="2278063"/>
            <a:ext cx="5797550" cy="1"/>
          </a:xfrm>
          <a:prstGeom prst="straightConnector1">
            <a:avLst/>
          </a:prstGeom>
          <a:noFill/>
          <a:ln cap="flat" cmpd="sng" w="9525">
            <a:solidFill>
              <a:srgbClr val="BFBFBF"/>
            </a:solidFill>
            <a:prstDash val="solid"/>
            <a:miter lim="8000"/>
            <a:headEnd len="sm" w="sm" type="none"/>
            <a:tailEnd len="sm" w="sm" type="none"/>
          </a:ln>
        </p:spPr>
      </p:cxnSp>
      <p:sp>
        <p:nvSpPr>
          <p:cNvPr id="51" name="Google Shape;51;p11"/>
          <p:cNvSpPr txBox="1"/>
          <p:nvPr/>
        </p:nvSpPr>
        <p:spPr>
          <a:xfrm>
            <a:off x="1815775" y="2552700"/>
            <a:ext cx="8514300" cy="3943800"/>
          </a:xfrm>
          <a:prstGeom prst="rect">
            <a:avLst/>
          </a:prstGeom>
          <a:noFill/>
          <a:ln>
            <a:noFill/>
          </a:ln>
        </p:spPr>
        <p:txBody>
          <a:bodyPr anchorCtr="0" anchor="t" bIns="45700" lIns="45700" spcFirstLastPara="1" rIns="45700" wrap="square" tIns="45700">
            <a:noAutofit/>
          </a:bodyPr>
          <a:lstStyle/>
          <a:p>
            <a:pPr indent="12700" lvl="0" marL="0" marR="0" rtl="0" algn="ctr">
              <a:lnSpc>
                <a:spcPct val="150000"/>
              </a:lnSpc>
              <a:spcBef>
                <a:spcPts val="0"/>
              </a:spcBef>
              <a:spcAft>
                <a:spcPts val="0"/>
              </a:spcAft>
              <a:buClr>
                <a:srgbClr val="000000"/>
              </a:buClr>
              <a:buSzPts val="4000"/>
              <a:buFont typeface="Helvetica Neue"/>
              <a:buNone/>
            </a:pPr>
            <a:r>
              <a:rPr b="1" i="0" lang="en-US" sz="4000" u="none" cap="none" strike="noStrike">
                <a:solidFill>
                  <a:srgbClr val="000000"/>
                </a:solidFill>
                <a:latin typeface="Helvetica Neue"/>
                <a:ea typeface="Helvetica Neue"/>
                <a:cs typeface="Helvetica Neue"/>
                <a:sym typeface="Helvetica Neue"/>
              </a:rPr>
              <a:t>Subject: </a:t>
            </a:r>
            <a:r>
              <a:rPr b="1" lang="en-US" sz="4000">
                <a:solidFill>
                  <a:schemeClr val="dk1"/>
                </a:solidFill>
                <a:latin typeface="Helvetica Neue"/>
                <a:ea typeface="Helvetica Neue"/>
                <a:cs typeface="Helvetica Neue"/>
                <a:sym typeface="Helvetica Neue"/>
              </a:rPr>
              <a:t>FUNDAMENTALS Of iOS APPLICATION DEVELOPMENT WITH SWIFT</a:t>
            </a:r>
            <a:endParaRPr/>
          </a:p>
          <a:p>
            <a:pPr indent="12700" lvl="0" marL="0" marR="0" rtl="0" algn="ctr">
              <a:lnSpc>
                <a:spcPct val="150000"/>
              </a:lnSpc>
              <a:spcBef>
                <a:spcPts val="0"/>
              </a:spcBef>
              <a:spcAft>
                <a:spcPts val="0"/>
              </a:spcAft>
              <a:buClr>
                <a:srgbClr val="000000"/>
              </a:buClr>
              <a:buSzPts val="1800"/>
              <a:buFont typeface="Helvetica Neue"/>
              <a:buNone/>
            </a:pPr>
            <a:r>
              <a:rPr b="1" i="0" lang="en-US" sz="1800" u="none" cap="none" strike="noStrike">
                <a:solidFill>
                  <a:srgbClr val="000000"/>
                </a:solidFill>
                <a:latin typeface="Helvetica Neue"/>
                <a:ea typeface="Helvetica Neue"/>
                <a:cs typeface="Helvetica Neue"/>
                <a:sym typeface="Helvetica Neue"/>
              </a:rPr>
              <a:t>Module Number -</a:t>
            </a:r>
            <a:r>
              <a:rPr b="1" lang="en-US" sz="1800">
                <a:latin typeface="Helvetica Neue"/>
                <a:ea typeface="Helvetica Neue"/>
                <a:cs typeface="Helvetica Neue"/>
                <a:sym typeface="Helvetica Neue"/>
              </a:rPr>
              <a:t> 5</a:t>
            </a:r>
            <a:endParaRPr/>
          </a:p>
          <a:p>
            <a:pPr indent="12700" lvl="0" marL="0" marR="0" rtl="0" algn="ctr">
              <a:lnSpc>
                <a:spcPct val="150000"/>
              </a:lnSpc>
              <a:spcBef>
                <a:spcPts val="0"/>
              </a:spcBef>
              <a:spcAft>
                <a:spcPts val="0"/>
              </a:spcAft>
              <a:buClr>
                <a:srgbClr val="000000"/>
              </a:buClr>
              <a:buSzPts val="2800"/>
              <a:buFont typeface="Helvetica Neue"/>
              <a:buNone/>
            </a:pPr>
            <a:r>
              <a:rPr b="1" i="0" lang="en-US" sz="2800" u="none" cap="none" strike="noStrike">
                <a:solidFill>
                  <a:srgbClr val="000000"/>
                </a:solidFill>
                <a:latin typeface="Helvetica Neue"/>
                <a:ea typeface="Helvetica Neue"/>
                <a:cs typeface="Helvetica Neue"/>
                <a:sym typeface="Helvetica Neue"/>
              </a:rPr>
              <a:t>Module Name: </a:t>
            </a:r>
            <a:r>
              <a:rPr b="1" lang="en-US" sz="2800">
                <a:latin typeface="Helvetica Neue"/>
                <a:ea typeface="Helvetica Neue"/>
                <a:cs typeface="Helvetica Neue"/>
                <a:sym typeface="Helvetica Neue"/>
              </a:rPr>
              <a:t>Navigation &amp; Workflows</a:t>
            </a:r>
            <a:endParaRPr/>
          </a:p>
          <a:p>
            <a:pPr indent="12700" lvl="0" marL="0" marR="0" rtl="0" algn="ctr">
              <a:lnSpc>
                <a:spcPct val="150000"/>
              </a:lnSpc>
              <a:spcBef>
                <a:spcPts val="0"/>
              </a:spcBef>
              <a:spcAft>
                <a:spcPts val="0"/>
              </a:spcAft>
              <a:buClr>
                <a:srgbClr val="000000"/>
              </a:buClr>
              <a:buSzPts val="2800"/>
              <a:buFont typeface="Helvetica Neue"/>
              <a:buNone/>
            </a:pPr>
            <a:r>
              <a:t/>
            </a:r>
            <a:endParaRPr b="1" i="0" sz="2800" u="none" cap="none" strike="noStrike">
              <a:solidFill>
                <a:srgbClr val="000000"/>
              </a:solidFill>
              <a:latin typeface="Helvetica Neue"/>
              <a:ea typeface="Helvetica Neue"/>
              <a:cs typeface="Helvetica Neue"/>
              <a:sym typeface="Helvetica Neue"/>
            </a:endParaRPr>
          </a:p>
        </p:txBody>
      </p:sp>
      <p:pic>
        <p:nvPicPr>
          <p:cNvPr descr="Picture 14" id="52" name="Google Shape;52;p11"/>
          <p:cNvPicPr preferRelativeResize="0"/>
          <p:nvPr/>
        </p:nvPicPr>
        <p:blipFill rotWithShape="1">
          <a:blip r:embed="rId3">
            <a:alphaModFix/>
          </a:blip>
          <a:srcRect b="0" l="0" r="0" t="0"/>
          <a:stretch/>
        </p:blipFill>
        <p:spPr>
          <a:xfrm>
            <a:off x="4432300" y="512762"/>
            <a:ext cx="3419475" cy="146208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idx="1" type="body"/>
          </p:nvPr>
        </p:nvSpPr>
        <p:spPr>
          <a:xfrm>
            <a:off x="838200" y="1137350"/>
            <a:ext cx="10515600" cy="5499900"/>
          </a:xfrm>
          <a:prstGeom prst="rect">
            <a:avLst/>
          </a:prstGeom>
        </p:spPr>
        <p:txBody>
          <a:bodyPr anchorCtr="0" anchor="t" bIns="45700" lIns="45700" spcFirstLastPara="1" rIns="45700" wrap="square" tIns="45700">
            <a:noAutofit/>
          </a:bodyPr>
          <a:lstStyle/>
          <a:p>
            <a:pPr indent="0" lvl="0" marL="0" rtl="0" algn="just">
              <a:lnSpc>
                <a:spcPct val="115000"/>
              </a:lnSpc>
              <a:spcBef>
                <a:spcPts val="0"/>
              </a:spcBef>
              <a:spcAft>
                <a:spcPts val="0"/>
              </a:spcAft>
              <a:buClr>
                <a:schemeClr val="dk1"/>
              </a:buClr>
              <a:buSzPts val="1100"/>
              <a:buFont typeface="Arial"/>
              <a:buNone/>
            </a:pPr>
            <a:r>
              <a:rPr lang="en-US" sz="1800">
                <a:solidFill>
                  <a:srgbClr val="262626"/>
                </a:solidFill>
                <a:latin typeface="Times New Roman"/>
                <a:ea typeface="Times New Roman"/>
                <a:cs typeface="Times New Roman"/>
                <a:sym typeface="Times New Roman"/>
              </a:rPr>
              <a:t>The type of </a:t>
            </a:r>
            <a:r>
              <a:rPr lang="en-US" sz="1800">
                <a:solidFill>
                  <a:schemeClr val="lt2"/>
                </a:solidFill>
                <a:latin typeface="Times New Roman"/>
                <a:ea typeface="Times New Roman"/>
                <a:cs typeface="Times New Roman"/>
                <a:sym typeface="Times New Roman"/>
              </a:rPr>
              <a:t>directionToHead</a:t>
            </a:r>
            <a:r>
              <a:rPr lang="en-US" sz="1800">
                <a:solidFill>
                  <a:srgbClr val="262626"/>
                </a:solidFill>
                <a:latin typeface="Times New Roman"/>
                <a:ea typeface="Times New Roman"/>
                <a:cs typeface="Times New Roman"/>
                <a:sym typeface="Times New Roman"/>
              </a:rPr>
              <a:t> is already known, and so you can drop the type when setting its value. This makes for highly readable code when working with explicitly typed enumeration values.</a:t>
            </a:r>
            <a:endParaRPr sz="1800">
              <a:solidFill>
                <a:srgbClr val="262626"/>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350">
              <a:solidFill>
                <a:srgbClr val="262626"/>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1900">
                <a:solidFill>
                  <a:srgbClr val="262626"/>
                </a:solidFill>
                <a:latin typeface="Times New Roman"/>
                <a:ea typeface="Times New Roman"/>
                <a:cs typeface="Times New Roman"/>
                <a:sym typeface="Times New Roman"/>
              </a:rPr>
              <a:t>Matching Enumeration Values with a Switch Statement</a:t>
            </a:r>
            <a:endParaRPr b="1" sz="1900">
              <a:solidFill>
                <a:srgbClr val="262626"/>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b="1" sz="1100">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800">
                <a:solidFill>
                  <a:srgbClr val="262626"/>
                </a:solidFill>
                <a:latin typeface="Times New Roman"/>
                <a:ea typeface="Times New Roman"/>
                <a:cs typeface="Times New Roman"/>
                <a:sym typeface="Times New Roman"/>
              </a:rPr>
              <a:t>You can match individual enumeration values with a </a:t>
            </a:r>
            <a:r>
              <a:rPr lang="en-US" sz="1800">
                <a:solidFill>
                  <a:schemeClr val="lt2"/>
                </a:solidFill>
                <a:latin typeface="Times New Roman"/>
                <a:ea typeface="Times New Roman"/>
                <a:cs typeface="Times New Roman"/>
                <a:sym typeface="Times New Roman"/>
              </a:rPr>
              <a:t>switch</a:t>
            </a:r>
            <a:r>
              <a:rPr lang="en-US" sz="1800">
                <a:solidFill>
                  <a:srgbClr val="262626"/>
                </a:solidFill>
                <a:latin typeface="Times New Roman"/>
                <a:ea typeface="Times New Roman"/>
                <a:cs typeface="Times New Roman"/>
                <a:sym typeface="Times New Roman"/>
              </a:rPr>
              <a:t> statement:</a:t>
            </a:r>
            <a:endParaRPr sz="1800">
              <a:solidFill>
                <a:srgbClr val="262626"/>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800">
              <a:solidFill>
                <a:srgbClr val="262626"/>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800">
                <a:solidFill>
                  <a:srgbClr val="325B61"/>
                </a:solidFill>
                <a:highlight>
                  <a:srgbClr val="FFFFFF"/>
                </a:highlight>
                <a:latin typeface="Times New Roman"/>
                <a:ea typeface="Times New Roman"/>
                <a:cs typeface="Times New Roman"/>
                <a:sym typeface="Times New Roman"/>
              </a:rPr>
              <a:t>   </a:t>
            </a:r>
            <a:r>
              <a:rPr lang="en-US" sz="1600">
                <a:solidFill>
                  <a:srgbClr val="325B61"/>
                </a:solidFill>
                <a:highlight>
                  <a:srgbClr val="FFFFFF"/>
                </a:highlight>
                <a:latin typeface="Times New Roman"/>
                <a:ea typeface="Times New Roman"/>
                <a:cs typeface="Times New Roman"/>
                <a:sym typeface="Times New Roman"/>
              </a:rPr>
              <a:t> directionToHead</a:t>
            </a:r>
            <a:r>
              <a:rPr lang="en-US" sz="1600">
                <a:solidFill>
                  <a:srgbClr val="262626"/>
                </a:solidFill>
                <a:highlight>
                  <a:srgbClr val="FFFFFF"/>
                </a:highlight>
                <a:latin typeface="Times New Roman"/>
                <a:ea typeface="Times New Roman"/>
                <a:cs typeface="Times New Roman"/>
                <a:sym typeface="Times New Roman"/>
              </a:rPr>
              <a:t> = .</a:t>
            </a:r>
            <a:r>
              <a:rPr lang="en-US" sz="1600">
                <a:solidFill>
                  <a:srgbClr val="325B61"/>
                </a:solidFill>
                <a:highlight>
                  <a:srgbClr val="FFFFFF"/>
                </a:highlight>
                <a:latin typeface="Times New Roman"/>
                <a:ea typeface="Times New Roman"/>
                <a:cs typeface="Times New Roman"/>
                <a:sym typeface="Times New Roman"/>
              </a:rPr>
              <a:t>south</a:t>
            </a:r>
            <a:endParaRPr sz="1600">
              <a:solidFill>
                <a:srgbClr val="325B6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600">
                <a:solidFill>
                  <a:srgbClr val="97007E"/>
                </a:solidFill>
                <a:highlight>
                  <a:srgbClr val="FFFFFF"/>
                </a:highlight>
                <a:latin typeface="Times New Roman"/>
                <a:ea typeface="Times New Roman"/>
                <a:cs typeface="Times New Roman"/>
                <a:sym typeface="Times New Roman"/>
              </a:rPr>
              <a:t>	switch</a:t>
            </a:r>
            <a:r>
              <a:rPr lang="en-US" sz="1600">
                <a:solidFill>
                  <a:srgbClr val="262626"/>
                </a:solidFill>
                <a:highlight>
                  <a:srgbClr val="FFFFFF"/>
                </a:highlight>
                <a:latin typeface="Times New Roman"/>
                <a:ea typeface="Times New Roman"/>
                <a:cs typeface="Times New Roman"/>
                <a:sym typeface="Times New Roman"/>
              </a:rPr>
              <a:t> </a:t>
            </a:r>
            <a:r>
              <a:rPr lang="en-US" sz="1600">
                <a:solidFill>
                  <a:srgbClr val="325B61"/>
                </a:solidFill>
                <a:highlight>
                  <a:srgbClr val="FFFFFF"/>
                </a:highlight>
                <a:latin typeface="Times New Roman"/>
                <a:ea typeface="Times New Roman"/>
                <a:cs typeface="Times New Roman"/>
                <a:sym typeface="Times New Roman"/>
              </a:rPr>
              <a:t>directionToHead</a:t>
            </a:r>
            <a:r>
              <a:rPr lang="en-US" sz="1600">
                <a:solidFill>
                  <a:srgbClr val="262626"/>
                </a:solidFill>
                <a:highlight>
                  <a:srgbClr val="FFFFFF"/>
                </a:highlight>
                <a:latin typeface="Times New Roman"/>
                <a:ea typeface="Times New Roman"/>
                <a:cs typeface="Times New Roman"/>
                <a:sym typeface="Times New Roman"/>
              </a:rPr>
              <a:t> {</a:t>
            </a:r>
            <a:endParaRPr sz="1600">
              <a:solidFill>
                <a:srgbClr val="262626"/>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600">
                <a:solidFill>
                  <a:srgbClr val="97007E"/>
                </a:solidFill>
                <a:highlight>
                  <a:srgbClr val="FFFFFF"/>
                </a:highlight>
                <a:latin typeface="Times New Roman"/>
                <a:ea typeface="Times New Roman"/>
                <a:cs typeface="Times New Roman"/>
                <a:sym typeface="Times New Roman"/>
              </a:rPr>
              <a:t>	case</a:t>
            </a:r>
            <a:r>
              <a:rPr lang="en-US" sz="1600">
                <a:solidFill>
                  <a:srgbClr val="262626"/>
                </a:solidFill>
                <a:highlight>
                  <a:srgbClr val="FFFFFF"/>
                </a:highlight>
                <a:latin typeface="Times New Roman"/>
                <a:ea typeface="Times New Roman"/>
                <a:cs typeface="Times New Roman"/>
                <a:sym typeface="Times New Roman"/>
              </a:rPr>
              <a:t> .</a:t>
            </a:r>
            <a:r>
              <a:rPr lang="en-US" sz="1600">
                <a:solidFill>
                  <a:srgbClr val="325B61"/>
                </a:solidFill>
                <a:highlight>
                  <a:srgbClr val="FFFFFF"/>
                </a:highlight>
                <a:latin typeface="Times New Roman"/>
                <a:ea typeface="Times New Roman"/>
                <a:cs typeface="Times New Roman"/>
                <a:sym typeface="Times New Roman"/>
              </a:rPr>
              <a:t>north</a:t>
            </a:r>
            <a:r>
              <a:rPr lang="en-US" sz="1600">
                <a:solidFill>
                  <a:srgbClr val="262626"/>
                </a:solidFill>
                <a:highlight>
                  <a:srgbClr val="FFFFFF"/>
                </a:highlight>
                <a:latin typeface="Times New Roman"/>
                <a:ea typeface="Times New Roman"/>
                <a:cs typeface="Times New Roman"/>
                <a:sym typeface="Times New Roman"/>
              </a:rPr>
              <a:t>:</a:t>
            </a:r>
            <a:endParaRPr sz="1600">
              <a:solidFill>
                <a:srgbClr val="262626"/>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600">
                <a:solidFill>
                  <a:srgbClr val="262626"/>
                </a:solidFill>
                <a:highlight>
                  <a:srgbClr val="FFFFFF"/>
                </a:highlight>
                <a:latin typeface="Times New Roman"/>
                <a:ea typeface="Times New Roman"/>
                <a:cs typeface="Times New Roman"/>
                <a:sym typeface="Times New Roman"/>
              </a:rPr>
              <a:t>	    </a:t>
            </a:r>
            <a:r>
              <a:rPr lang="en-US" sz="1600">
                <a:solidFill>
                  <a:srgbClr val="325B61"/>
                </a:solidFill>
                <a:highlight>
                  <a:srgbClr val="FFFFFF"/>
                </a:highlight>
                <a:latin typeface="Times New Roman"/>
                <a:ea typeface="Times New Roman"/>
                <a:cs typeface="Times New Roman"/>
                <a:sym typeface="Times New Roman"/>
              </a:rPr>
              <a:t>print</a:t>
            </a:r>
            <a:r>
              <a:rPr lang="en-US" sz="1600">
                <a:solidFill>
                  <a:srgbClr val="262626"/>
                </a:solidFill>
                <a:highlight>
                  <a:srgbClr val="FFFFFF"/>
                </a:highlight>
                <a:latin typeface="Times New Roman"/>
                <a:ea typeface="Times New Roman"/>
                <a:cs typeface="Times New Roman"/>
                <a:sym typeface="Times New Roman"/>
              </a:rPr>
              <a:t>(</a:t>
            </a:r>
            <a:r>
              <a:rPr lang="en-US" sz="1600">
                <a:solidFill>
                  <a:srgbClr val="B50013"/>
                </a:solidFill>
                <a:highlight>
                  <a:srgbClr val="FFFFFF"/>
                </a:highlight>
                <a:latin typeface="Times New Roman"/>
                <a:ea typeface="Times New Roman"/>
                <a:cs typeface="Times New Roman"/>
                <a:sym typeface="Times New Roman"/>
              </a:rPr>
              <a:t>"Lots of planets have a north"</a:t>
            </a:r>
            <a:r>
              <a:rPr lang="en-US" sz="1600">
                <a:solidFill>
                  <a:srgbClr val="262626"/>
                </a:solidFill>
                <a:highlight>
                  <a:srgbClr val="FFFFFF"/>
                </a:highlight>
                <a:latin typeface="Times New Roman"/>
                <a:ea typeface="Times New Roman"/>
                <a:cs typeface="Times New Roman"/>
                <a:sym typeface="Times New Roman"/>
              </a:rPr>
              <a:t>)</a:t>
            </a:r>
            <a:endParaRPr sz="1600">
              <a:solidFill>
                <a:srgbClr val="262626"/>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600">
                <a:solidFill>
                  <a:srgbClr val="97007E"/>
                </a:solidFill>
                <a:highlight>
                  <a:srgbClr val="FFFFFF"/>
                </a:highlight>
                <a:latin typeface="Times New Roman"/>
                <a:ea typeface="Times New Roman"/>
                <a:cs typeface="Times New Roman"/>
                <a:sym typeface="Times New Roman"/>
              </a:rPr>
              <a:t>	case</a:t>
            </a:r>
            <a:r>
              <a:rPr lang="en-US" sz="1600">
                <a:solidFill>
                  <a:srgbClr val="262626"/>
                </a:solidFill>
                <a:highlight>
                  <a:srgbClr val="FFFFFF"/>
                </a:highlight>
                <a:latin typeface="Times New Roman"/>
                <a:ea typeface="Times New Roman"/>
                <a:cs typeface="Times New Roman"/>
                <a:sym typeface="Times New Roman"/>
              </a:rPr>
              <a:t> .</a:t>
            </a:r>
            <a:r>
              <a:rPr lang="en-US" sz="1600">
                <a:solidFill>
                  <a:srgbClr val="325B61"/>
                </a:solidFill>
                <a:highlight>
                  <a:srgbClr val="FFFFFF"/>
                </a:highlight>
                <a:latin typeface="Times New Roman"/>
                <a:ea typeface="Times New Roman"/>
                <a:cs typeface="Times New Roman"/>
                <a:sym typeface="Times New Roman"/>
              </a:rPr>
              <a:t>south</a:t>
            </a:r>
            <a:r>
              <a:rPr lang="en-US" sz="1600">
                <a:solidFill>
                  <a:srgbClr val="262626"/>
                </a:solidFill>
                <a:highlight>
                  <a:srgbClr val="FFFFFF"/>
                </a:highlight>
                <a:latin typeface="Times New Roman"/>
                <a:ea typeface="Times New Roman"/>
                <a:cs typeface="Times New Roman"/>
                <a:sym typeface="Times New Roman"/>
              </a:rPr>
              <a:t>:</a:t>
            </a:r>
            <a:endParaRPr sz="1600">
              <a:solidFill>
                <a:srgbClr val="262626"/>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600">
                <a:solidFill>
                  <a:srgbClr val="262626"/>
                </a:solidFill>
                <a:highlight>
                  <a:srgbClr val="FFFFFF"/>
                </a:highlight>
                <a:latin typeface="Times New Roman"/>
                <a:ea typeface="Times New Roman"/>
                <a:cs typeface="Times New Roman"/>
                <a:sym typeface="Times New Roman"/>
              </a:rPr>
              <a:t>	    </a:t>
            </a:r>
            <a:r>
              <a:rPr lang="en-US" sz="1600">
                <a:solidFill>
                  <a:srgbClr val="325B61"/>
                </a:solidFill>
                <a:highlight>
                  <a:srgbClr val="FFFFFF"/>
                </a:highlight>
                <a:latin typeface="Times New Roman"/>
                <a:ea typeface="Times New Roman"/>
                <a:cs typeface="Times New Roman"/>
                <a:sym typeface="Times New Roman"/>
              </a:rPr>
              <a:t>print</a:t>
            </a:r>
            <a:r>
              <a:rPr lang="en-US" sz="1600">
                <a:solidFill>
                  <a:srgbClr val="262626"/>
                </a:solidFill>
                <a:highlight>
                  <a:srgbClr val="FFFFFF"/>
                </a:highlight>
                <a:latin typeface="Times New Roman"/>
                <a:ea typeface="Times New Roman"/>
                <a:cs typeface="Times New Roman"/>
                <a:sym typeface="Times New Roman"/>
              </a:rPr>
              <a:t>(</a:t>
            </a:r>
            <a:r>
              <a:rPr lang="en-US" sz="1600">
                <a:solidFill>
                  <a:srgbClr val="B50013"/>
                </a:solidFill>
                <a:highlight>
                  <a:srgbClr val="FFFFFF"/>
                </a:highlight>
                <a:latin typeface="Times New Roman"/>
                <a:ea typeface="Times New Roman"/>
                <a:cs typeface="Times New Roman"/>
                <a:sym typeface="Times New Roman"/>
              </a:rPr>
              <a:t>"Watch out for penguins"</a:t>
            </a:r>
            <a:r>
              <a:rPr lang="en-US" sz="1600">
                <a:solidFill>
                  <a:srgbClr val="262626"/>
                </a:solidFill>
                <a:highlight>
                  <a:srgbClr val="FFFFFF"/>
                </a:highlight>
                <a:latin typeface="Times New Roman"/>
                <a:ea typeface="Times New Roman"/>
                <a:cs typeface="Times New Roman"/>
                <a:sym typeface="Times New Roman"/>
              </a:rPr>
              <a:t>)</a:t>
            </a:r>
            <a:endParaRPr sz="1600">
              <a:solidFill>
                <a:srgbClr val="262626"/>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600">
                <a:solidFill>
                  <a:srgbClr val="97007E"/>
                </a:solidFill>
                <a:highlight>
                  <a:srgbClr val="FFFFFF"/>
                </a:highlight>
                <a:latin typeface="Times New Roman"/>
                <a:ea typeface="Times New Roman"/>
                <a:cs typeface="Times New Roman"/>
                <a:sym typeface="Times New Roman"/>
              </a:rPr>
              <a:t>	case</a:t>
            </a:r>
            <a:r>
              <a:rPr lang="en-US" sz="1600">
                <a:solidFill>
                  <a:srgbClr val="262626"/>
                </a:solidFill>
                <a:highlight>
                  <a:srgbClr val="FFFFFF"/>
                </a:highlight>
                <a:latin typeface="Times New Roman"/>
                <a:ea typeface="Times New Roman"/>
                <a:cs typeface="Times New Roman"/>
                <a:sym typeface="Times New Roman"/>
              </a:rPr>
              <a:t> .</a:t>
            </a:r>
            <a:r>
              <a:rPr lang="en-US" sz="1600">
                <a:solidFill>
                  <a:srgbClr val="325B61"/>
                </a:solidFill>
                <a:highlight>
                  <a:srgbClr val="FFFFFF"/>
                </a:highlight>
                <a:latin typeface="Times New Roman"/>
                <a:ea typeface="Times New Roman"/>
                <a:cs typeface="Times New Roman"/>
                <a:sym typeface="Times New Roman"/>
              </a:rPr>
              <a:t>east</a:t>
            </a:r>
            <a:r>
              <a:rPr lang="en-US" sz="1600">
                <a:solidFill>
                  <a:srgbClr val="262626"/>
                </a:solidFill>
                <a:highlight>
                  <a:srgbClr val="FFFFFF"/>
                </a:highlight>
                <a:latin typeface="Times New Roman"/>
                <a:ea typeface="Times New Roman"/>
                <a:cs typeface="Times New Roman"/>
                <a:sym typeface="Times New Roman"/>
              </a:rPr>
              <a:t>:</a:t>
            </a:r>
            <a:endParaRPr sz="1600">
              <a:solidFill>
                <a:srgbClr val="262626"/>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600">
                <a:solidFill>
                  <a:srgbClr val="262626"/>
                </a:solidFill>
                <a:highlight>
                  <a:srgbClr val="FFFFFF"/>
                </a:highlight>
                <a:latin typeface="Times New Roman"/>
                <a:ea typeface="Times New Roman"/>
                <a:cs typeface="Times New Roman"/>
                <a:sym typeface="Times New Roman"/>
              </a:rPr>
              <a:t>	    </a:t>
            </a:r>
            <a:r>
              <a:rPr lang="en-US" sz="1600">
                <a:solidFill>
                  <a:srgbClr val="325B61"/>
                </a:solidFill>
                <a:highlight>
                  <a:srgbClr val="FFFFFF"/>
                </a:highlight>
                <a:latin typeface="Times New Roman"/>
                <a:ea typeface="Times New Roman"/>
                <a:cs typeface="Times New Roman"/>
                <a:sym typeface="Times New Roman"/>
              </a:rPr>
              <a:t>print</a:t>
            </a:r>
            <a:r>
              <a:rPr lang="en-US" sz="1600">
                <a:solidFill>
                  <a:srgbClr val="262626"/>
                </a:solidFill>
                <a:highlight>
                  <a:srgbClr val="FFFFFF"/>
                </a:highlight>
                <a:latin typeface="Times New Roman"/>
                <a:ea typeface="Times New Roman"/>
                <a:cs typeface="Times New Roman"/>
                <a:sym typeface="Times New Roman"/>
              </a:rPr>
              <a:t>(</a:t>
            </a:r>
            <a:r>
              <a:rPr lang="en-US" sz="1600">
                <a:solidFill>
                  <a:srgbClr val="B50013"/>
                </a:solidFill>
                <a:highlight>
                  <a:srgbClr val="FFFFFF"/>
                </a:highlight>
                <a:latin typeface="Times New Roman"/>
                <a:ea typeface="Times New Roman"/>
                <a:cs typeface="Times New Roman"/>
                <a:sym typeface="Times New Roman"/>
              </a:rPr>
              <a:t>"Where the sun rises"</a:t>
            </a:r>
            <a:r>
              <a:rPr lang="en-US" sz="1600">
                <a:solidFill>
                  <a:srgbClr val="262626"/>
                </a:solidFill>
                <a:highlight>
                  <a:srgbClr val="FFFFFF"/>
                </a:highlight>
                <a:latin typeface="Times New Roman"/>
                <a:ea typeface="Times New Roman"/>
                <a:cs typeface="Times New Roman"/>
                <a:sym typeface="Times New Roman"/>
              </a:rPr>
              <a:t>)</a:t>
            </a:r>
            <a:endParaRPr sz="1600">
              <a:solidFill>
                <a:srgbClr val="262626"/>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600">
                <a:solidFill>
                  <a:srgbClr val="97007E"/>
                </a:solidFill>
                <a:highlight>
                  <a:srgbClr val="FFFFFF"/>
                </a:highlight>
                <a:latin typeface="Times New Roman"/>
                <a:ea typeface="Times New Roman"/>
                <a:cs typeface="Times New Roman"/>
                <a:sym typeface="Times New Roman"/>
              </a:rPr>
              <a:t>	case</a:t>
            </a:r>
            <a:r>
              <a:rPr lang="en-US" sz="1600">
                <a:solidFill>
                  <a:srgbClr val="262626"/>
                </a:solidFill>
                <a:highlight>
                  <a:srgbClr val="FFFFFF"/>
                </a:highlight>
                <a:latin typeface="Times New Roman"/>
                <a:ea typeface="Times New Roman"/>
                <a:cs typeface="Times New Roman"/>
                <a:sym typeface="Times New Roman"/>
              </a:rPr>
              <a:t> .</a:t>
            </a:r>
            <a:r>
              <a:rPr lang="en-US" sz="1600">
                <a:solidFill>
                  <a:srgbClr val="325B61"/>
                </a:solidFill>
                <a:highlight>
                  <a:srgbClr val="FFFFFF"/>
                </a:highlight>
                <a:latin typeface="Times New Roman"/>
                <a:ea typeface="Times New Roman"/>
                <a:cs typeface="Times New Roman"/>
                <a:sym typeface="Times New Roman"/>
              </a:rPr>
              <a:t>west</a:t>
            </a:r>
            <a:r>
              <a:rPr lang="en-US" sz="1600">
                <a:solidFill>
                  <a:srgbClr val="262626"/>
                </a:solidFill>
                <a:highlight>
                  <a:srgbClr val="FFFFFF"/>
                </a:highlight>
                <a:latin typeface="Times New Roman"/>
                <a:ea typeface="Times New Roman"/>
                <a:cs typeface="Times New Roman"/>
                <a:sym typeface="Times New Roman"/>
              </a:rPr>
              <a:t>:</a:t>
            </a:r>
            <a:endParaRPr sz="1600">
              <a:solidFill>
                <a:srgbClr val="262626"/>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600">
                <a:solidFill>
                  <a:srgbClr val="262626"/>
                </a:solidFill>
                <a:highlight>
                  <a:srgbClr val="FFFFFF"/>
                </a:highlight>
                <a:latin typeface="Times New Roman"/>
                <a:ea typeface="Times New Roman"/>
                <a:cs typeface="Times New Roman"/>
                <a:sym typeface="Times New Roman"/>
              </a:rPr>
              <a:t>	    </a:t>
            </a:r>
            <a:r>
              <a:rPr lang="en-US" sz="1600">
                <a:solidFill>
                  <a:srgbClr val="325B61"/>
                </a:solidFill>
                <a:highlight>
                  <a:srgbClr val="FFFFFF"/>
                </a:highlight>
                <a:latin typeface="Times New Roman"/>
                <a:ea typeface="Times New Roman"/>
                <a:cs typeface="Times New Roman"/>
                <a:sym typeface="Times New Roman"/>
              </a:rPr>
              <a:t>print</a:t>
            </a:r>
            <a:r>
              <a:rPr lang="en-US" sz="1600">
                <a:solidFill>
                  <a:srgbClr val="262626"/>
                </a:solidFill>
                <a:highlight>
                  <a:srgbClr val="FFFFFF"/>
                </a:highlight>
                <a:latin typeface="Times New Roman"/>
                <a:ea typeface="Times New Roman"/>
                <a:cs typeface="Times New Roman"/>
                <a:sym typeface="Times New Roman"/>
              </a:rPr>
              <a:t>(</a:t>
            </a:r>
            <a:r>
              <a:rPr lang="en-US" sz="1600">
                <a:solidFill>
                  <a:srgbClr val="B50013"/>
                </a:solidFill>
                <a:highlight>
                  <a:srgbClr val="FFFFFF"/>
                </a:highlight>
                <a:latin typeface="Times New Roman"/>
                <a:ea typeface="Times New Roman"/>
                <a:cs typeface="Times New Roman"/>
                <a:sym typeface="Times New Roman"/>
              </a:rPr>
              <a:t>"Where the skies are blue"</a:t>
            </a:r>
            <a:r>
              <a:rPr lang="en-US" sz="1600">
                <a:solidFill>
                  <a:srgbClr val="262626"/>
                </a:solidFill>
                <a:highlight>
                  <a:srgbClr val="FFFFFF"/>
                </a:highlight>
                <a:latin typeface="Times New Roman"/>
                <a:ea typeface="Times New Roman"/>
                <a:cs typeface="Times New Roman"/>
                <a:sym typeface="Times New Roman"/>
              </a:rPr>
              <a:t>)</a:t>
            </a:r>
            <a:endParaRPr sz="1600">
              <a:solidFill>
                <a:srgbClr val="262626"/>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600">
                <a:solidFill>
                  <a:srgbClr val="262626"/>
                </a:solidFill>
                <a:highlight>
                  <a:srgbClr val="FFFFFF"/>
                </a:highlight>
                <a:latin typeface="Times New Roman"/>
                <a:ea typeface="Times New Roman"/>
                <a:cs typeface="Times New Roman"/>
                <a:sym typeface="Times New Roman"/>
              </a:rPr>
              <a:t>	}</a:t>
            </a:r>
            <a:endParaRPr sz="1600">
              <a:solidFill>
                <a:srgbClr val="262626"/>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600">
                <a:solidFill>
                  <a:srgbClr val="0D6401"/>
                </a:solidFill>
                <a:highlight>
                  <a:srgbClr val="FFFFFF"/>
                </a:highlight>
                <a:latin typeface="Times New Roman"/>
                <a:ea typeface="Times New Roman"/>
                <a:cs typeface="Times New Roman"/>
                <a:sym typeface="Times New Roman"/>
              </a:rPr>
              <a:t>	// Prints "Watch out for penguins”</a:t>
            </a:r>
            <a:endParaRPr sz="1600">
              <a:solidFill>
                <a:srgbClr val="0D640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spcBef>
                <a:spcPts val="1000"/>
              </a:spcBef>
              <a:spcAft>
                <a:spcPts val="0"/>
              </a:spcAft>
              <a:buNone/>
            </a:pPr>
            <a:r>
              <a:t/>
            </a:r>
            <a:endParaRPr/>
          </a:p>
        </p:txBody>
      </p:sp>
      <p:sp>
        <p:nvSpPr>
          <p:cNvPr id="113" name="Google Shape;113;p20"/>
          <p:cNvSpPr txBox="1"/>
          <p:nvPr/>
        </p:nvSpPr>
        <p:spPr>
          <a:xfrm>
            <a:off x="152800" y="288575"/>
            <a:ext cx="3853500" cy="46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chemeClr val="dk1"/>
                </a:solidFill>
                <a:latin typeface="Helvetica Neue"/>
                <a:ea typeface="Helvetica Neue"/>
                <a:cs typeface="Helvetica Neue"/>
                <a:sym typeface="Helvetica Neue"/>
              </a:rPr>
              <a:t>Navigation &amp; Workflows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idx="1" type="body"/>
          </p:nvPr>
        </p:nvSpPr>
        <p:spPr>
          <a:xfrm>
            <a:off x="838200" y="1137350"/>
            <a:ext cx="10515600" cy="5279400"/>
          </a:xfrm>
          <a:prstGeom prst="rect">
            <a:avLst/>
          </a:prstGeom>
        </p:spPr>
        <p:txBody>
          <a:bodyPr anchorCtr="0" anchor="t" bIns="45700" lIns="45700" spcFirstLastPara="1" rIns="45700" wrap="square" tIns="45700">
            <a:noAutofit/>
          </a:bodyPr>
          <a:lstStyle/>
          <a:p>
            <a:pPr indent="0" lvl="0" marL="0" rtl="0" algn="just">
              <a:lnSpc>
                <a:spcPct val="115000"/>
              </a:lnSpc>
              <a:spcBef>
                <a:spcPts val="0"/>
              </a:spcBef>
              <a:spcAft>
                <a:spcPts val="0"/>
              </a:spcAft>
              <a:buClr>
                <a:schemeClr val="dk1"/>
              </a:buClr>
              <a:buSzPts val="1100"/>
              <a:buFont typeface="Arial"/>
              <a:buNone/>
            </a:pPr>
            <a:r>
              <a:rPr lang="en-US" sz="1500">
                <a:solidFill>
                  <a:srgbClr val="262626"/>
                </a:solidFill>
                <a:latin typeface="Times New Roman"/>
                <a:ea typeface="Times New Roman"/>
                <a:cs typeface="Times New Roman"/>
                <a:sym typeface="Times New Roman"/>
              </a:rPr>
              <a:t>You can read this code as:</a:t>
            </a:r>
            <a:endParaRPr sz="1500">
              <a:solidFill>
                <a:srgbClr val="262626"/>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500">
                <a:solidFill>
                  <a:srgbClr val="262626"/>
                </a:solidFill>
                <a:latin typeface="Times New Roman"/>
                <a:ea typeface="Times New Roman"/>
                <a:cs typeface="Times New Roman"/>
                <a:sym typeface="Times New Roman"/>
              </a:rPr>
              <a:t>“Consider the value of </a:t>
            </a:r>
            <a:r>
              <a:rPr lang="en-US" sz="1500">
                <a:solidFill>
                  <a:schemeClr val="lt2"/>
                </a:solidFill>
                <a:latin typeface="Times New Roman"/>
                <a:ea typeface="Times New Roman"/>
                <a:cs typeface="Times New Roman"/>
                <a:sym typeface="Times New Roman"/>
              </a:rPr>
              <a:t>directionToHead</a:t>
            </a:r>
            <a:r>
              <a:rPr lang="en-US" sz="1500">
                <a:solidFill>
                  <a:srgbClr val="262626"/>
                </a:solidFill>
                <a:latin typeface="Times New Roman"/>
                <a:ea typeface="Times New Roman"/>
                <a:cs typeface="Times New Roman"/>
                <a:sym typeface="Times New Roman"/>
              </a:rPr>
              <a:t>. In the case where it equals </a:t>
            </a:r>
            <a:r>
              <a:rPr lang="en-US" sz="1500">
                <a:solidFill>
                  <a:schemeClr val="lt2"/>
                </a:solidFill>
                <a:latin typeface="Times New Roman"/>
                <a:ea typeface="Times New Roman"/>
                <a:cs typeface="Times New Roman"/>
                <a:sym typeface="Times New Roman"/>
              </a:rPr>
              <a:t>.north</a:t>
            </a:r>
            <a:r>
              <a:rPr lang="en-US" sz="1500">
                <a:solidFill>
                  <a:srgbClr val="262626"/>
                </a:solidFill>
                <a:latin typeface="Times New Roman"/>
                <a:ea typeface="Times New Roman"/>
                <a:cs typeface="Times New Roman"/>
                <a:sym typeface="Times New Roman"/>
              </a:rPr>
              <a:t>, print </a:t>
            </a:r>
            <a:r>
              <a:rPr lang="en-US" sz="1500">
                <a:solidFill>
                  <a:schemeClr val="lt2"/>
                </a:solidFill>
                <a:latin typeface="Times New Roman"/>
                <a:ea typeface="Times New Roman"/>
                <a:cs typeface="Times New Roman"/>
                <a:sym typeface="Times New Roman"/>
              </a:rPr>
              <a:t>"Lots of planets have a north"</a:t>
            </a:r>
            <a:r>
              <a:rPr lang="en-US" sz="1500">
                <a:solidFill>
                  <a:srgbClr val="262626"/>
                </a:solidFill>
                <a:latin typeface="Times New Roman"/>
                <a:ea typeface="Times New Roman"/>
                <a:cs typeface="Times New Roman"/>
                <a:sym typeface="Times New Roman"/>
              </a:rPr>
              <a:t>. In the case where it equals </a:t>
            </a:r>
            <a:r>
              <a:rPr lang="en-US" sz="1500">
                <a:solidFill>
                  <a:schemeClr val="lt2"/>
                </a:solidFill>
                <a:latin typeface="Times New Roman"/>
                <a:ea typeface="Times New Roman"/>
                <a:cs typeface="Times New Roman"/>
                <a:sym typeface="Times New Roman"/>
              </a:rPr>
              <a:t>.south</a:t>
            </a:r>
            <a:r>
              <a:rPr lang="en-US" sz="1500">
                <a:solidFill>
                  <a:srgbClr val="262626"/>
                </a:solidFill>
                <a:latin typeface="Times New Roman"/>
                <a:ea typeface="Times New Roman"/>
                <a:cs typeface="Times New Roman"/>
                <a:sym typeface="Times New Roman"/>
              </a:rPr>
              <a:t>, print </a:t>
            </a:r>
            <a:r>
              <a:rPr lang="en-US" sz="1500">
                <a:solidFill>
                  <a:schemeClr val="lt2"/>
                </a:solidFill>
                <a:latin typeface="Times New Roman"/>
                <a:ea typeface="Times New Roman"/>
                <a:cs typeface="Times New Roman"/>
                <a:sym typeface="Times New Roman"/>
              </a:rPr>
              <a:t>"Watch out for penguins"</a:t>
            </a:r>
            <a:r>
              <a:rPr lang="en-US" sz="1500">
                <a:solidFill>
                  <a:srgbClr val="262626"/>
                </a:solidFill>
                <a:latin typeface="Times New Roman"/>
                <a:ea typeface="Times New Roman"/>
                <a:cs typeface="Times New Roman"/>
                <a:sym typeface="Times New Roman"/>
              </a:rPr>
              <a:t>.” …and so on.</a:t>
            </a:r>
            <a:endParaRPr sz="1500">
              <a:solidFill>
                <a:srgbClr val="262626"/>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500">
              <a:solidFill>
                <a:srgbClr val="262626"/>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500">
                <a:solidFill>
                  <a:srgbClr val="262626"/>
                </a:solidFill>
                <a:latin typeface="Times New Roman"/>
                <a:ea typeface="Times New Roman"/>
                <a:cs typeface="Times New Roman"/>
                <a:sym typeface="Times New Roman"/>
              </a:rPr>
              <a:t>As described in</a:t>
            </a:r>
            <a:r>
              <a:rPr lang="en-US" sz="1500">
                <a:solidFill>
                  <a:srgbClr val="262626"/>
                </a:solidFill>
                <a:uFill>
                  <a:noFill/>
                </a:uFill>
                <a:latin typeface="Times New Roman"/>
                <a:ea typeface="Times New Roman"/>
                <a:cs typeface="Times New Roman"/>
                <a:sym typeface="Times New Roman"/>
                <a:hlinkClick r:id="rId3">
                  <a:extLst>
                    <a:ext uri="{A12FA001-AC4F-418D-AE19-62706E023703}">
                      <ahyp:hlinkClr val="tx"/>
                    </a:ext>
                  </a:extLst>
                </a:hlinkClick>
              </a:rPr>
              <a:t> </a:t>
            </a:r>
            <a:r>
              <a:rPr lang="en-US" sz="1500" u="sng">
                <a:solidFill>
                  <a:srgbClr val="0E73C0"/>
                </a:solidFill>
                <a:latin typeface="Times New Roman"/>
                <a:ea typeface="Times New Roman"/>
                <a:cs typeface="Times New Roman"/>
                <a:sym typeface="Times New Roman"/>
                <a:hlinkClick r:id="rId4">
                  <a:extLst>
                    <a:ext uri="{A12FA001-AC4F-418D-AE19-62706E023703}">
                      <ahyp:hlinkClr val="tx"/>
                    </a:ext>
                  </a:extLst>
                </a:hlinkClick>
              </a:rPr>
              <a:t>Control Flow</a:t>
            </a:r>
            <a:r>
              <a:rPr lang="en-US" sz="1500">
                <a:solidFill>
                  <a:srgbClr val="262626"/>
                </a:solidFill>
                <a:latin typeface="Times New Roman"/>
                <a:ea typeface="Times New Roman"/>
                <a:cs typeface="Times New Roman"/>
                <a:sym typeface="Times New Roman"/>
              </a:rPr>
              <a:t>, a </a:t>
            </a:r>
            <a:r>
              <a:rPr lang="en-US" sz="1500">
                <a:solidFill>
                  <a:schemeClr val="lt2"/>
                </a:solidFill>
                <a:latin typeface="Times New Roman"/>
                <a:ea typeface="Times New Roman"/>
                <a:cs typeface="Times New Roman"/>
                <a:sym typeface="Times New Roman"/>
              </a:rPr>
              <a:t>switch</a:t>
            </a:r>
            <a:r>
              <a:rPr lang="en-US" sz="1500">
                <a:solidFill>
                  <a:srgbClr val="262626"/>
                </a:solidFill>
                <a:latin typeface="Times New Roman"/>
                <a:ea typeface="Times New Roman"/>
                <a:cs typeface="Times New Roman"/>
                <a:sym typeface="Times New Roman"/>
              </a:rPr>
              <a:t> statement must be exhaustive when considering an enumeration’s cases. If the </a:t>
            </a:r>
            <a:r>
              <a:rPr lang="en-US" sz="1500">
                <a:solidFill>
                  <a:schemeClr val="lt2"/>
                </a:solidFill>
                <a:latin typeface="Times New Roman"/>
                <a:ea typeface="Times New Roman"/>
                <a:cs typeface="Times New Roman"/>
                <a:sym typeface="Times New Roman"/>
              </a:rPr>
              <a:t>case</a:t>
            </a:r>
            <a:r>
              <a:rPr lang="en-US" sz="1500">
                <a:solidFill>
                  <a:srgbClr val="262626"/>
                </a:solidFill>
                <a:latin typeface="Times New Roman"/>
                <a:ea typeface="Times New Roman"/>
                <a:cs typeface="Times New Roman"/>
                <a:sym typeface="Times New Roman"/>
              </a:rPr>
              <a:t> for </a:t>
            </a:r>
            <a:r>
              <a:rPr lang="en-US" sz="1500">
                <a:solidFill>
                  <a:schemeClr val="lt2"/>
                </a:solidFill>
                <a:latin typeface="Times New Roman"/>
                <a:ea typeface="Times New Roman"/>
                <a:cs typeface="Times New Roman"/>
                <a:sym typeface="Times New Roman"/>
              </a:rPr>
              <a:t>.west</a:t>
            </a:r>
            <a:r>
              <a:rPr lang="en-US" sz="1500">
                <a:solidFill>
                  <a:srgbClr val="262626"/>
                </a:solidFill>
                <a:latin typeface="Times New Roman"/>
                <a:ea typeface="Times New Roman"/>
                <a:cs typeface="Times New Roman"/>
                <a:sym typeface="Times New Roman"/>
              </a:rPr>
              <a:t> is omitted, this code doesn’t compile, because it doesn’t consider the complete list of </a:t>
            </a:r>
            <a:r>
              <a:rPr lang="en-US" sz="1500">
                <a:solidFill>
                  <a:schemeClr val="lt2"/>
                </a:solidFill>
                <a:latin typeface="Times New Roman"/>
                <a:ea typeface="Times New Roman"/>
                <a:cs typeface="Times New Roman"/>
                <a:sym typeface="Times New Roman"/>
              </a:rPr>
              <a:t>CompassPoint</a:t>
            </a:r>
            <a:r>
              <a:rPr lang="en-US" sz="1500">
                <a:solidFill>
                  <a:srgbClr val="262626"/>
                </a:solidFill>
                <a:latin typeface="Times New Roman"/>
                <a:ea typeface="Times New Roman"/>
                <a:cs typeface="Times New Roman"/>
                <a:sym typeface="Times New Roman"/>
              </a:rPr>
              <a:t> cases. Requiring exhaustiveness ensures that enumeration cases aren’t accidentally omitted.</a:t>
            </a:r>
            <a:endParaRPr sz="1500">
              <a:solidFill>
                <a:srgbClr val="262626"/>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500">
              <a:solidFill>
                <a:srgbClr val="262626"/>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US" sz="1500">
                <a:solidFill>
                  <a:srgbClr val="262626"/>
                </a:solidFill>
                <a:latin typeface="Times New Roman"/>
                <a:ea typeface="Times New Roman"/>
                <a:cs typeface="Times New Roman"/>
                <a:sym typeface="Times New Roman"/>
              </a:rPr>
              <a:t>When it isn’t appropriate to provide a </a:t>
            </a:r>
            <a:r>
              <a:rPr lang="en-US" sz="1500">
                <a:solidFill>
                  <a:schemeClr val="lt2"/>
                </a:solidFill>
                <a:latin typeface="Times New Roman"/>
                <a:ea typeface="Times New Roman"/>
                <a:cs typeface="Times New Roman"/>
                <a:sym typeface="Times New Roman"/>
              </a:rPr>
              <a:t>case</a:t>
            </a:r>
            <a:r>
              <a:rPr lang="en-US" sz="1500">
                <a:solidFill>
                  <a:srgbClr val="262626"/>
                </a:solidFill>
                <a:latin typeface="Times New Roman"/>
                <a:ea typeface="Times New Roman"/>
                <a:cs typeface="Times New Roman"/>
                <a:sym typeface="Times New Roman"/>
              </a:rPr>
              <a:t> for every enumeration case, you can provide a </a:t>
            </a:r>
            <a:r>
              <a:rPr lang="en-US" sz="1500">
                <a:solidFill>
                  <a:schemeClr val="lt2"/>
                </a:solidFill>
                <a:latin typeface="Times New Roman"/>
                <a:ea typeface="Times New Roman"/>
                <a:cs typeface="Times New Roman"/>
                <a:sym typeface="Times New Roman"/>
              </a:rPr>
              <a:t>default</a:t>
            </a:r>
            <a:r>
              <a:rPr lang="en-US" sz="1500">
                <a:solidFill>
                  <a:srgbClr val="262626"/>
                </a:solidFill>
                <a:latin typeface="Times New Roman"/>
                <a:ea typeface="Times New Roman"/>
                <a:cs typeface="Times New Roman"/>
                <a:sym typeface="Times New Roman"/>
              </a:rPr>
              <a:t> case to cover any cases that aren’t addressed explicitly:</a:t>
            </a:r>
            <a:endParaRPr sz="1500">
              <a:solidFill>
                <a:srgbClr val="262626"/>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300">
              <a:solidFill>
                <a:srgbClr val="262626"/>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300">
                <a:solidFill>
                  <a:srgbClr val="97007E"/>
                </a:solidFill>
                <a:highlight>
                  <a:srgbClr val="FFFFFF"/>
                </a:highlight>
                <a:latin typeface="Times New Roman"/>
                <a:ea typeface="Times New Roman"/>
                <a:cs typeface="Times New Roman"/>
                <a:sym typeface="Times New Roman"/>
              </a:rPr>
              <a:t>	let</a:t>
            </a:r>
            <a:r>
              <a:rPr lang="en-US" sz="1300">
                <a:solidFill>
                  <a:srgbClr val="262626"/>
                </a:solidFill>
                <a:highlight>
                  <a:srgbClr val="FFFFFF"/>
                </a:highlight>
                <a:latin typeface="Times New Roman"/>
                <a:ea typeface="Times New Roman"/>
                <a:cs typeface="Times New Roman"/>
                <a:sym typeface="Times New Roman"/>
              </a:rPr>
              <a:t> </a:t>
            </a:r>
            <a:r>
              <a:rPr lang="en-US" sz="1300">
                <a:solidFill>
                  <a:srgbClr val="325B61"/>
                </a:solidFill>
                <a:highlight>
                  <a:srgbClr val="FFFFFF"/>
                </a:highlight>
                <a:latin typeface="Times New Roman"/>
                <a:ea typeface="Times New Roman"/>
                <a:cs typeface="Times New Roman"/>
                <a:sym typeface="Times New Roman"/>
              </a:rPr>
              <a:t>somePlanet</a:t>
            </a:r>
            <a:r>
              <a:rPr lang="en-US" sz="1300">
                <a:solidFill>
                  <a:srgbClr val="262626"/>
                </a:solidFill>
                <a:highlight>
                  <a:srgbClr val="FFFFFF"/>
                </a:highlight>
                <a:latin typeface="Times New Roman"/>
                <a:ea typeface="Times New Roman"/>
                <a:cs typeface="Times New Roman"/>
                <a:sym typeface="Times New Roman"/>
              </a:rPr>
              <a:t> = </a:t>
            </a:r>
            <a:r>
              <a:rPr lang="en-US" sz="1300">
                <a:solidFill>
                  <a:srgbClr val="325B61"/>
                </a:solidFill>
                <a:highlight>
                  <a:srgbClr val="FFFFFF"/>
                </a:highlight>
                <a:latin typeface="Times New Roman"/>
                <a:ea typeface="Times New Roman"/>
                <a:cs typeface="Times New Roman"/>
                <a:sym typeface="Times New Roman"/>
              </a:rPr>
              <a:t>Planet</a:t>
            </a:r>
            <a:r>
              <a:rPr lang="en-US" sz="1300">
                <a:solidFill>
                  <a:srgbClr val="262626"/>
                </a:solidFill>
                <a:highlight>
                  <a:srgbClr val="FFFFFF"/>
                </a:highlight>
                <a:latin typeface="Times New Roman"/>
                <a:ea typeface="Times New Roman"/>
                <a:cs typeface="Times New Roman"/>
                <a:sym typeface="Times New Roman"/>
              </a:rPr>
              <a:t>.</a:t>
            </a:r>
            <a:r>
              <a:rPr lang="en-US" sz="1300">
                <a:solidFill>
                  <a:srgbClr val="325B61"/>
                </a:solidFill>
                <a:highlight>
                  <a:srgbClr val="FFFFFF"/>
                </a:highlight>
                <a:latin typeface="Times New Roman"/>
                <a:ea typeface="Times New Roman"/>
                <a:cs typeface="Times New Roman"/>
                <a:sym typeface="Times New Roman"/>
              </a:rPr>
              <a:t>earth</a:t>
            </a:r>
            <a:endParaRPr sz="1300">
              <a:solidFill>
                <a:srgbClr val="325B6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300">
              <a:solidFill>
                <a:srgbClr val="262626"/>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300">
                <a:solidFill>
                  <a:srgbClr val="97007E"/>
                </a:solidFill>
                <a:highlight>
                  <a:srgbClr val="FFFFFF"/>
                </a:highlight>
                <a:latin typeface="Times New Roman"/>
                <a:ea typeface="Times New Roman"/>
                <a:cs typeface="Times New Roman"/>
                <a:sym typeface="Times New Roman"/>
              </a:rPr>
              <a:t>	switch</a:t>
            </a:r>
            <a:r>
              <a:rPr lang="en-US" sz="1300">
                <a:solidFill>
                  <a:srgbClr val="262626"/>
                </a:solidFill>
                <a:highlight>
                  <a:srgbClr val="FFFFFF"/>
                </a:highlight>
                <a:latin typeface="Times New Roman"/>
                <a:ea typeface="Times New Roman"/>
                <a:cs typeface="Times New Roman"/>
                <a:sym typeface="Times New Roman"/>
              </a:rPr>
              <a:t> </a:t>
            </a:r>
            <a:r>
              <a:rPr lang="en-US" sz="1300">
                <a:solidFill>
                  <a:srgbClr val="325B61"/>
                </a:solidFill>
                <a:highlight>
                  <a:srgbClr val="FFFFFF"/>
                </a:highlight>
                <a:latin typeface="Times New Roman"/>
                <a:ea typeface="Times New Roman"/>
                <a:cs typeface="Times New Roman"/>
                <a:sym typeface="Times New Roman"/>
              </a:rPr>
              <a:t>somePlanet</a:t>
            </a:r>
            <a:r>
              <a:rPr lang="en-US" sz="1300">
                <a:solidFill>
                  <a:srgbClr val="262626"/>
                </a:solidFill>
                <a:highlight>
                  <a:srgbClr val="FFFFFF"/>
                </a:highlight>
                <a:latin typeface="Times New Roman"/>
                <a:ea typeface="Times New Roman"/>
                <a:cs typeface="Times New Roman"/>
                <a:sym typeface="Times New Roman"/>
              </a:rPr>
              <a:t> {</a:t>
            </a:r>
            <a:endParaRPr sz="1300">
              <a:solidFill>
                <a:srgbClr val="262626"/>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300">
              <a:solidFill>
                <a:srgbClr val="262626"/>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300">
                <a:solidFill>
                  <a:srgbClr val="97007E"/>
                </a:solidFill>
                <a:highlight>
                  <a:srgbClr val="FFFFFF"/>
                </a:highlight>
                <a:latin typeface="Times New Roman"/>
                <a:ea typeface="Times New Roman"/>
                <a:cs typeface="Times New Roman"/>
                <a:sym typeface="Times New Roman"/>
              </a:rPr>
              <a:t>	case</a:t>
            </a:r>
            <a:r>
              <a:rPr lang="en-US" sz="1300">
                <a:solidFill>
                  <a:srgbClr val="262626"/>
                </a:solidFill>
                <a:highlight>
                  <a:srgbClr val="FFFFFF"/>
                </a:highlight>
                <a:latin typeface="Times New Roman"/>
                <a:ea typeface="Times New Roman"/>
                <a:cs typeface="Times New Roman"/>
                <a:sym typeface="Times New Roman"/>
              </a:rPr>
              <a:t> .</a:t>
            </a:r>
            <a:r>
              <a:rPr lang="en-US" sz="1300">
                <a:solidFill>
                  <a:srgbClr val="325B61"/>
                </a:solidFill>
                <a:highlight>
                  <a:srgbClr val="FFFFFF"/>
                </a:highlight>
                <a:latin typeface="Times New Roman"/>
                <a:ea typeface="Times New Roman"/>
                <a:cs typeface="Times New Roman"/>
                <a:sym typeface="Times New Roman"/>
              </a:rPr>
              <a:t>earth</a:t>
            </a:r>
            <a:r>
              <a:rPr lang="en-US" sz="1300">
                <a:solidFill>
                  <a:srgbClr val="262626"/>
                </a:solidFill>
                <a:highlight>
                  <a:srgbClr val="FFFFFF"/>
                </a:highlight>
                <a:latin typeface="Times New Roman"/>
                <a:ea typeface="Times New Roman"/>
                <a:cs typeface="Times New Roman"/>
                <a:sym typeface="Times New Roman"/>
              </a:rPr>
              <a:t>:</a:t>
            </a:r>
            <a:endParaRPr sz="1300">
              <a:solidFill>
                <a:srgbClr val="262626"/>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300">
                <a:solidFill>
                  <a:srgbClr val="262626"/>
                </a:solidFill>
                <a:highlight>
                  <a:srgbClr val="FFFFFF"/>
                </a:highlight>
                <a:latin typeface="Times New Roman"/>
                <a:ea typeface="Times New Roman"/>
                <a:cs typeface="Times New Roman"/>
                <a:sym typeface="Times New Roman"/>
              </a:rPr>
              <a:t>	    </a:t>
            </a:r>
            <a:r>
              <a:rPr lang="en-US" sz="1300">
                <a:solidFill>
                  <a:srgbClr val="325B61"/>
                </a:solidFill>
                <a:highlight>
                  <a:srgbClr val="FFFFFF"/>
                </a:highlight>
                <a:latin typeface="Times New Roman"/>
                <a:ea typeface="Times New Roman"/>
                <a:cs typeface="Times New Roman"/>
                <a:sym typeface="Times New Roman"/>
              </a:rPr>
              <a:t>print</a:t>
            </a:r>
            <a:r>
              <a:rPr lang="en-US" sz="1300">
                <a:solidFill>
                  <a:srgbClr val="262626"/>
                </a:solidFill>
                <a:highlight>
                  <a:srgbClr val="FFFFFF"/>
                </a:highlight>
                <a:latin typeface="Times New Roman"/>
                <a:ea typeface="Times New Roman"/>
                <a:cs typeface="Times New Roman"/>
                <a:sym typeface="Times New Roman"/>
              </a:rPr>
              <a:t>(</a:t>
            </a:r>
            <a:r>
              <a:rPr lang="en-US" sz="1300">
                <a:solidFill>
                  <a:srgbClr val="B50013"/>
                </a:solidFill>
                <a:highlight>
                  <a:srgbClr val="FFFFFF"/>
                </a:highlight>
                <a:latin typeface="Times New Roman"/>
                <a:ea typeface="Times New Roman"/>
                <a:cs typeface="Times New Roman"/>
                <a:sym typeface="Times New Roman"/>
              </a:rPr>
              <a:t>"Mostly harmless"</a:t>
            </a:r>
            <a:r>
              <a:rPr lang="en-US" sz="1300">
                <a:solidFill>
                  <a:srgbClr val="262626"/>
                </a:solidFill>
                <a:highlight>
                  <a:srgbClr val="FFFFFF"/>
                </a:highlight>
                <a:latin typeface="Times New Roman"/>
                <a:ea typeface="Times New Roman"/>
                <a:cs typeface="Times New Roman"/>
                <a:sym typeface="Times New Roman"/>
              </a:rPr>
              <a:t>)</a:t>
            </a:r>
            <a:endParaRPr sz="1300">
              <a:solidFill>
                <a:srgbClr val="262626"/>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300">
                <a:solidFill>
                  <a:srgbClr val="97007E"/>
                </a:solidFill>
                <a:highlight>
                  <a:srgbClr val="FFFFFF"/>
                </a:highlight>
                <a:latin typeface="Times New Roman"/>
                <a:ea typeface="Times New Roman"/>
                <a:cs typeface="Times New Roman"/>
                <a:sym typeface="Times New Roman"/>
              </a:rPr>
              <a:t>	default</a:t>
            </a:r>
            <a:r>
              <a:rPr lang="en-US" sz="1300">
                <a:solidFill>
                  <a:srgbClr val="262626"/>
                </a:solidFill>
                <a:highlight>
                  <a:srgbClr val="FFFFFF"/>
                </a:highlight>
                <a:latin typeface="Times New Roman"/>
                <a:ea typeface="Times New Roman"/>
                <a:cs typeface="Times New Roman"/>
                <a:sym typeface="Times New Roman"/>
              </a:rPr>
              <a:t>:</a:t>
            </a:r>
            <a:endParaRPr sz="1300">
              <a:solidFill>
                <a:srgbClr val="262626"/>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300">
                <a:solidFill>
                  <a:srgbClr val="262626"/>
                </a:solidFill>
                <a:highlight>
                  <a:srgbClr val="FFFFFF"/>
                </a:highlight>
                <a:latin typeface="Times New Roman"/>
                <a:ea typeface="Times New Roman"/>
                <a:cs typeface="Times New Roman"/>
                <a:sym typeface="Times New Roman"/>
              </a:rPr>
              <a:t>	    </a:t>
            </a:r>
            <a:r>
              <a:rPr lang="en-US" sz="1300">
                <a:solidFill>
                  <a:srgbClr val="325B61"/>
                </a:solidFill>
                <a:highlight>
                  <a:srgbClr val="FFFFFF"/>
                </a:highlight>
                <a:latin typeface="Times New Roman"/>
                <a:ea typeface="Times New Roman"/>
                <a:cs typeface="Times New Roman"/>
                <a:sym typeface="Times New Roman"/>
              </a:rPr>
              <a:t>print</a:t>
            </a:r>
            <a:r>
              <a:rPr lang="en-US" sz="1300">
                <a:solidFill>
                  <a:srgbClr val="262626"/>
                </a:solidFill>
                <a:highlight>
                  <a:srgbClr val="FFFFFF"/>
                </a:highlight>
                <a:latin typeface="Times New Roman"/>
                <a:ea typeface="Times New Roman"/>
                <a:cs typeface="Times New Roman"/>
                <a:sym typeface="Times New Roman"/>
              </a:rPr>
              <a:t>(</a:t>
            </a:r>
            <a:r>
              <a:rPr lang="en-US" sz="1300">
                <a:solidFill>
                  <a:srgbClr val="B50013"/>
                </a:solidFill>
                <a:highlight>
                  <a:srgbClr val="FFFFFF"/>
                </a:highlight>
                <a:latin typeface="Times New Roman"/>
                <a:ea typeface="Times New Roman"/>
                <a:cs typeface="Times New Roman"/>
                <a:sym typeface="Times New Roman"/>
              </a:rPr>
              <a:t>"Not a safe place for humans”</a:t>
            </a:r>
            <a:r>
              <a:rPr lang="en-US" sz="1300">
                <a:solidFill>
                  <a:srgbClr val="262626"/>
                </a:solidFill>
                <a:highlight>
                  <a:srgbClr val="FFFFFF"/>
                </a:highlight>
                <a:latin typeface="Times New Roman"/>
                <a:ea typeface="Times New Roman"/>
                <a:cs typeface="Times New Roman"/>
                <a:sym typeface="Times New Roman"/>
              </a:rPr>
              <a:t>)</a:t>
            </a:r>
            <a:endParaRPr sz="1300">
              <a:solidFill>
                <a:srgbClr val="262626"/>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300">
              <a:solidFill>
                <a:srgbClr val="262626"/>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300">
                <a:solidFill>
                  <a:srgbClr val="262626"/>
                </a:solidFill>
                <a:highlight>
                  <a:srgbClr val="FFFFFF"/>
                </a:highlight>
                <a:latin typeface="Times New Roman"/>
                <a:ea typeface="Times New Roman"/>
                <a:cs typeface="Times New Roman"/>
                <a:sym typeface="Times New Roman"/>
              </a:rPr>
              <a:t>	}</a:t>
            </a:r>
            <a:endParaRPr sz="1300">
              <a:solidFill>
                <a:srgbClr val="262626"/>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300">
                <a:solidFill>
                  <a:srgbClr val="0D6401"/>
                </a:solidFill>
                <a:highlight>
                  <a:srgbClr val="FFFFFF"/>
                </a:highlight>
                <a:latin typeface="Times New Roman"/>
                <a:ea typeface="Times New Roman"/>
                <a:cs typeface="Times New Roman"/>
                <a:sym typeface="Times New Roman"/>
              </a:rPr>
              <a:t>	// Prints "Mostly harmless”</a:t>
            </a:r>
            <a:endParaRPr sz="1300">
              <a:solidFill>
                <a:srgbClr val="0D640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300">
              <a:solidFill>
                <a:srgbClr val="0D640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300">
              <a:solidFill>
                <a:srgbClr val="0D6401"/>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300">
              <a:solidFill>
                <a:srgbClr val="262626"/>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300">
              <a:solidFill>
                <a:schemeClr val="dk1"/>
              </a:solidFill>
              <a:latin typeface="Times New Roman"/>
              <a:ea typeface="Times New Roman"/>
              <a:cs typeface="Times New Roman"/>
              <a:sym typeface="Times New Roman"/>
            </a:endParaRPr>
          </a:p>
          <a:p>
            <a:pPr indent="0" lvl="0" marL="0" rtl="0" algn="l">
              <a:spcBef>
                <a:spcPts val="1000"/>
              </a:spcBef>
              <a:spcAft>
                <a:spcPts val="0"/>
              </a:spcAft>
              <a:buNone/>
            </a:pPr>
            <a:r>
              <a:t/>
            </a:r>
            <a:endParaRPr sz="1300">
              <a:latin typeface="Times New Roman"/>
              <a:ea typeface="Times New Roman"/>
              <a:cs typeface="Times New Roman"/>
              <a:sym typeface="Times New Roman"/>
            </a:endParaRPr>
          </a:p>
        </p:txBody>
      </p:sp>
      <p:sp>
        <p:nvSpPr>
          <p:cNvPr id="119" name="Google Shape;119;p21"/>
          <p:cNvSpPr txBox="1"/>
          <p:nvPr/>
        </p:nvSpPr>
        <p:spPr>
          <a:xfrm>
            <a:off x="152800" y="288575"/>
            <a:ext cx="3853500" cy="46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chemeClr val="dk1"/>
                </a:solidFill>
                <a:latin typeface="Helvetica Neue"/>
                <a:ea typeface="Helvetica Neue"/>
                <a:cs typeface="Helvetica Neue"/>
                <a:sym typeface="Helvetica Neue"/>
              </a:rPr>
              <a:t>Navigation &amp; Workflows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490350" y="1035500"/>
            <a:ext cx="5211300" cy="6384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None/>
            </a:pPr>
            <a:r>
              <a:rPr b="1" lang="en-US" sz="3000">
                <a:latin typeface="Times New Roman"/>
                <a:ea typeface="Times New Roman"/>
                <a:cs typeface="Times New Roman"/>
                <a:sym typeface="Times New Roman"/>
              </a:rPr>
              <a:t>Protocols &amp; Delegate</a:t>
            </a:r>
            <a:endParaRPr b="1" sz="3000">
              <a:latin typeface="Times New Roman"/>
              <a:ea typeface="Times New Roman"/>
              <a:cs typeface="Times New Roman"/>
              <a:sym typeface="Times New Roman"/>
            </a:endParaRPr>
          </a:p>
        </p:txBody>
      </p:sp>
      <p:sp>
        <p:nvSpPr>
          <p:cNvPr id="125" name="Google Shape;125;p22"/>
          <p:cNvSpPr txBox="1"/>
          <p:nvPr>
            <p:ph idx="1" type="body"/>
          </p:nvPr>
        </p:nvSpPr>
        <p:spPr>
          <a:xfrm>
            <a:off x="838200" y="1859575"/>
            <a:ext cx="10515600" cy="4675800"/>
          </a:xfrm>
          <a:prstGeom prst="rect">
            <a:avLst/>
          </a:prstGeom>
        </p:spPr>
        <p:txBody>
          <a:bodyPr anchorCtr="0" anchor="t" bIns="45700" lIns="45700" spcFirstLastPara="1" rIns="45700" wrap="square" tIns="45700">
            <a:noAutofit/>
          </a:bodyPr>
          <a:lstStyle/>
          <a:p>
            <a:pPr indent="0" lvl="0" marL="0" rtl="0" algn="just">
              <a:lnSpc>
                <a:spcPct val="115000"/>
              </a:lnSpc>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 In Swift, a protocol declares a programmatic interface that any class can choose to implement.A protocol declares a set of methods, and an adopting class may choose to implement one or more of its declared methods.</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The class that defines the protocol is expected to call the methods in the protocols that are implemented by the adopting class.</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US" sz="1800">
                <a:solidFill>
                  <a:schemeClr val="dk1"/>
                </a:solidFill>
                <a:latin typeface="Times New Roman"/>
                <a:ea typeface="Times New Roman"/>
                <a:cs typeface="Times New Roman"/>
                <a:sym typeface="Times New Roman"/>
              </a:rPr>
              <a:t>class --&gt; protocol name ---&gt; methods (Optional)</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en-US" sz="1800">
                <a:solidFill>
                  <a:schemeClr val="dk1"/>
                </a:solidFill>
                <a:latin typeface="Times New Roman"/>
                <a:ea typeface="Times New Roman"/>
                <a:cs typeface="Times New Roman"/>
                <a:sym typeface="Times New Roman"/>
              </a:rPr>
              <a:t>Steps for How to find a Class is having Protocol Or Not</a:t>
            </a:r>
            <a:endParaRPr sz="1800">
              <a:solidFill>
                <a:schemeClr val="dk1"/>
              </a:solidFill>
              <a:latin typeface="Times New Roman"/>
              <a:ea typeface="Times New Roman"/>
              <a:cs typeface="Times New Roman"/>
              <a:sym typeface="Times New Roman"/>
            </a:endParaRPr>
          </a:p>
          <a:p>
            <a:pPr indent="-342900" lvl="0" marL="457200" rtl="0" algn="just">
              <a:lnSpc>
                <a:spcPct val="115000"/>
              </a:lnSpc>
              <a:spcBef>
                <a:spcPts val="1200"/>
              </a:spcBef>
              <a:spcAft>
                <a:spcPts val="0"/>
              </a:spcAft>
              <a:buClr>
                <a:schemeClr val="dk1"/>
              </a:buClr>
              <a:buSzPts val="1800"/>
              <a:buFont typeface="Times New Roman"/>
              <a:buAutoNum type="arabicPeriod"/>
            </a:pPr>
            <a:r>
              <a:rPr lang="en-US" sz="1800">
                <a:solidFill>
                  <a:schemeClr val="dk1"/>
                </a:solidFill>
                <a:latin typeface="Times New Roman"/>
                <a:ea typeface="Times New Roman"/>
                <a:cs typeface="Times New Roman"/>
                <a:sym typeface="Times New Roman"/>
              </a:rPr>
              <a:t>Select any Swift Class</a:t>
            </a:r>
            <a:endParaRPr sz="1800">
              <a:solidFill>
                <a:schemeClr val="dk1"/>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chemeClr val="dk1"/>
              </a:buClr>
              <a:buSzPts val="1800"/>
              <a:buFont typeface="Times New Roman"/>
              <a:buAutoNum type="arabicPeriod"/>
            </a:pPr>
            <a:r>
              <a:rPr lang="en-US" sz="1800">
                <a:solidFill>
                  <a:schemeClr val="dk1"/>
                </a:solidFill>
                <a:latin typeface="Times New Roman"/>
                <a:ea typeface="Times New Roman"/>
                <a:cs typeface="Times New Roman"/>
                <a:sym typeface="Times New Roman"/>
              </a:rPr>
              <a:t>Right click and select Jump to Definition</a:t>
            </a:r>
            <a:endParaRPr sz="1800">
              <a:solidFill>
                <a:schemeClr val="dk1"/>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chemeClr val="dk1"/>
              </a:buClr>
              <a:buSzPts val="1800"/>
              <a:buFont typeface="Times New Roman"/>
              <a:buAutoNum type="arabicPeriod"/>
            </a:pPr>
            <a:r>
              <a:rPr lang="en-US" sz="1800">
                <a:solidFill>
                  <a:schemeClr val="dk1"/>
                </a:solidFill>
                <a:latin typeface="Times New Roman"/>
                <a:ea typeface="Times New Roman"/>
                <a:cs typeface="Times New Roman"/>
                <a:sym typeface="Times New Roman"/>
              </a:rPr>
              <a:t>Press Command - F, will see the Search Bar </a:t>
            </a:r>
            <a:endParaRPr sz="1800">
              <a:solidFill>
                <a:schemeClr val="dk1"/>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chemeClr val="dk1"/>
              </a:buClr>
              <a:buSzPts val="1800"/>
              <a:buFont typeface="Times New Roman"/>
              <a:buAutoNum type="arabicPeriod"/>
            </a:pPr>
            <a:r>
              <a:rPr lang="en-US" sz="1800">
                <a:solidFill>
                  <a:schemeClr val="dk1"/>
                </a:solidFill>
                <a:latin typeface="Times New Roman"/>
                <a:ea typeface="Times New Roman"/>
                <a:cs typeface="Times New Roman"/>
                <a:sym typeface="Times New Roman"/>
              </a:rPr>
              <a:t>Type Protocol in search bar, then will show the search results i.e Protocol Name &amp; Optional Methods(pre-defined Methods)</a:t>
            </a:r>
            <a:endParaRPr sz="1800">
              <a:solidFill>
                <a:schemeClr val="dk1"/>
              </a:solidFill>
              <a:latin typeface="Times New Roman"/>
              <a:ea typeface="Times New Roman"/>
              <a:cs typeface="Times New Roman"/>
              <a:sym typeface="Times New Roman"/>
            </a:endParaRPr>
          </a:p>
          <a:p>
            <a:pPr indent="0" lvl="0" marL="457200" rtl="0" algn="l">
              <a:lnSpc>
                <a:spcPct val="115000"/>
              </a:lnSpc>
              <a:spcBef>
                <a:spcPts val="1200"/>
              </a:spcBef>
              <a:spcAft>
                <a:spcPts val="0"/>
              </a:spcAft>
              <a:buNone/>
            </a:pPr>
            <a:r>
              <a:t/>
            </a:r>
            <a:endParaRPr sz="1100">
              <a:solidFill>
                <a:schemeClr val="dk1"/>
              </a:solidFill>
              <a:latin typeface="Arial"/>
              <a:ea typeface="Arial"/>
              <a:cs typeface="Arial"/>
              <a:sym typeface="Arial"/>
            </a:endParaRPr>
          </a:p>
          <a:p>
            <a:pPr indent="0" lvl="0" marL="0" rtl="0" algn="just">
              <a:lnSpc>
                <a:spcPct val="115000"/>
              </a:lnSpc>
              <a:spcBef>
                <a:spcPts val="120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0" lvl="0" marL="0" rtl="0" algn="l">
              <a:spcBef>
                <a:spcPts val="1000"/>
              </a:spcBef>
              <a:spcAft>
                <a:spcPts val="0"/>
              </a:spcAft>
              <a:buNone/>
            </a:pPr>
            <a:r>
              <a:t/>
            </a:r>
            <a:endParaRPr/>
          </a:p>
        </p:txBody>
      </p:sp>
      <p:sp>
        <p:nvSpPr>
          <p:cNvPr id="126" name="Google Shape;126;p22"/>
          <p:cNvSpPr txBox="1"/>
          <p:nvPr/>
        </p:nvSpPr>
        <p:spPr>
          <a:xfrm>
            <a:off x="152800" y="288575"/>
            <a:ext cx="3853500" cy="46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chemeClr val="dk1"/>
                </a:solidFill>
                <a:latin typeface="Helvetica Neue"/>
                <a:ea typeface="Helvetica Neue"/>
                <a:cs typeface="Helvetica Neue"/>
                <a:sym typeface="Helvetica Neue"/>
              </a:rPr>
              <a:t>Navigation &amp; Workflows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idx="1" type="body"/>
          </p:nvPr>
        </p:nvSpPr>
        <p:spPr>
          <a:xfrm>
            <a:off x="838200" y="1035500"/>
            <a:ext cx="10515600" cy="5141400"/>
          </a:xfrm>
          <a:prstGeom prst="rect">
            <a:avLst/>
          </a:prstGeom>
        </p:spPr>
        <p:txBody>
          <a:bodyPr anchorCtr="0" anchor="t" bIns="45700" lIns="45700" spcFirstLastPara="1" rIns="45700" wrap="square" tIns="45700">
            <a:noAutofit/>
          </a:bodyPr>
          <a:lstStyle/>
          <a:p>
            <a:pPr indent="0" lvl="0" marL="0" rtl="0" algn="just">
              <a:lnSpc>
                <a:spcPct val="115000"/>
              </a:lnSpc>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Eg: If A is a class name and UIViewController is sub class Of</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800">
              <a:solidFill>
                <a:srgbClr val="9B2393"/>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1800">
                <a:solidFill>
                  <a:srgbClr val="9B2393"/>
                </a:solidFill>
                <a:highlight>
                  <a:srgbClr val="FFFFFF"/>
                </a:highlight>
                <a:latin typeface="Times New Roman"/>
                <a:ea typeface="Times New Roman"/>
                <a:cs typeface="Times New Roman"/>
                <a:sym typeface="Times New Roman"/>
              </a:rPr>
              <a:t>import</a:t>
            </a:r>
            <a:r>
              <a:rPr lang="en-US" sz="1800">
                <a:solidFill>
                  <a:schemeClr val="dk1"/>
                </a:solidFill>
                <a:highlight>
                  <a:srgbClr val="FFFFFF"/>
                </a:highlight>
                <a:latin typeface="Times New Roman"/>
                <a:ea typeface="Times New Roman"/>
                <a:cs typeface="Times New Roman"/>
                <a:sym typeface="Times New Roman"/>
              </a:rPr>
              <a:t> UIKit</a:t>
            </a:r>
            <a:endParaRPr sz="18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1800">
                <a:solidFill>
                  <a:srgbClr val="9B2393"/>
                </a:solidFill>
                <a:highlight>
                  <a:srgbClr val="FFFFFF"/>
                </a:highlight>
                <a:latin typeface="Times New Roman"/>
                <a:ea typeface="Times New Roman"/>
                <a:cs typeface="Times New Roman"/>
                <a:sym typeface="Times New Roman"/>
              </a:rPr>
              <a:t>class</a:t>
            </a:r>
            <a:r>
              <a:rPr lang="en-US" sz="1800">
                <a:solidFill>
                  <a:srgbClr val="3900A0"/>
                </a:solidFill>
                <a:highlight>
                  <a:srgbClr val="FFFFFF"/>
                </a:highlight>
                <a:latin typeface="Times New Roman"/>
                <a:ea typeface="Times New Roman"/>
                <a:cs typeface="Times New Roman"/>
                <a:sym typeface="Times New Roman"/>
              </a:rPr>
              <a:t> </a:t>
            </a:r>
            <a:r>
              <a:rPr lang="en-US" sz="1800">
                <a:solidFill>
                  <a:srgbClr val="0B4F79"/>
                </a:solidFill>
                <a:highlight>
                  <a:srgbClr val="FFFFFF"/>
                </a:highlight>
                <a:latin typeface="Times New Roman"/>
                <a:ea typeface="Times New Roman"/>
                <a:cs typeface="Times New Roman"/>
                <a:sym typeface="Times New Roman"/>
              </a:rPr>
              <a:t>A</a:t>
            </a:r>
            <a:r>
              <a:rPr lang="en-US" sz="1800">
                <a:solidFill>
                  <a:srgbClr val="3900A0"/>
                </a:solidFill>
                <a:highlight>
                  <a:srgbClr val="FFFFFF"/>
                </a:highlight>
                <a:latin typeface="Times New Roman"/>
                <a:ea typeface="Times New Roman"/>
                <a:cs typeface="Times New Roman"/>
                <a:sym typeface="Times New Roman"/>
              </a:rPr>
              <a:t>: UIViewController, UITextFieldDelegate {</a:t>
            </a:r>
            <a:endParaRPr sz="1800">
              <a:solidFill>
                <a:srgbClr val="3900A0"/>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1800">
                <a:solidFill>
                  <a:srgbClr val="9B2393"/>
                </a:solidFill>
                <a:highlight>
                  <a:srgbClr val="FFFFFF"/>
                </a:highlight>
                <a:latin typeface="Times New Roman"/>
                <a:ea typeface="Times New Roman"/>
                <a:cs typeface="Times New Roman"/>
                <a:sym typeface="Times New Roman"/>
              </a:rPr>
              <a:t>var</a:t>
            </a:r>
            <a:r>
              <a:rPr lang="en-US" sz="1800">
                <a:solidFill>
                  <a:srgbClr val="3900A0"/>
                </a:solidFill>
                <a:highlight>
                  <a:srgbClr val="FFFFFF"/>
                </a:highlight>
                <a:latin typeface="Times New Roman"/>
                <a:ea typeface="Times New Roman"/>
                <a:cs typeface="Times New Roman"/>
                <a:sym typeface="Times New Roman"/>
              </a:rPr>
              <a:t> </a:t>
            </a:r>
            <a:r>
              <a:rPr lang="en-US" sz="1800">
                <a:solidFill>
                  <a:srgbClr val="0F68A0"/>
                </a:solidFill>
                <a:highlight>
                  <a:srgbClr val="FFFFFF"/>
                </a:highlight>
                <a:latin typeface="Times New Roman"/>
                <a:ea typeface="Times New Roman"/>
                <a:cs typeface="Times New Roman"/>
                <a:sym typeface="Times New Roman"/>
              </a:rPr>
              <a:t>t1</a:t>
            </a:r>
            <a:r>
              <a:rPr lang="en-US" sz="1800">
                <a:solidFill>
                  <a:srgbClr val="3900A0"/>
                </a:solidFill>
                <a:highlight>
                  <a:srgbClr val="FFFFFF"/>
                </a:highlight>
                <a:latin typeface="Times New Roman"/>
                <a:ea typeface="Times New Roman"/>
                <a:cs typeface="Times New Roman"/>
                <a:sym typeface="Times New Roman"/>
              </a:rPr>
              <a:t>: UITextField!</a:t>
            </a:r>
            <a:endParaRPr sz="1800">
              <a:solidFill>
                <a:srgbClr val="3900A0"/>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8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800">
                <a:solidFill>
                  <a:srgbClr val="9B2393"/>
                </a:solidFill>
                <a:highlight>
                  <a:srgbClr val="FFFFFF"/>
                </a:highlight>
                <a:latin typeface="Times New Roman"/>
                <a:ea typeface="Times New Roman"/>
                <a:cs typeface="Times New Roman"/>
                <a:sym typeface="Times New Roman"/>
              </a:rPr>
              <a:t> </a:t>
            </a:r>
            <a:r>
              <a:rPr b="1" lang="en-US" sz="1800">
                <a:solidFill>
                  <a:srgbClr val="9B2393"/>
                </a:solidFill>
                <a:highlight>
                  <a:srgbClr val="FFFFFF"/>
                </a:highlight>
                <a:latin typeface="Times New Roman"/>
                <a:ea typeface="Times New Roman"/>
                <a:cs typeface="Times New Roman"/>
                <a:sym typeface="Times New Roman"/>
              </a:rPr>
              <a:t>override</a:t>
            </a:r>
            <a:r>
              <a:rPr lang="en-US" sz="1800">
                <a:solidFill>
                  <a:srgbClr val="9B2393"/>
                </a:solidFill>
                <a:highlight>
                  <a:srgbClr val="FFFFFF"/>
                </a:highlight>
                <a:latin typeface="Times New Roman"/>
                <a:ea typeface="Times New Roman"/>
                <a:cs typeface="Times New Roman"/>
                <a:sym typeface="Times New Roman"/>
              </a:rPr>
              <a:t> </a:t>
            </a:r>
            <a:r>
              <a:rPr b="1" lang="en-US" sz="1800">
                <a:solidFill>
                  <a:srgbClr val="9B2393"/>
                </a:solidFill>
                <a:highlight>
                  <a:srgbClr val="FFFFFF"/>
                </a:highlight>
                <a:latin typeface="Times New Roman"/>
                <a:ea typeface="Times New Roman"/>
                <a:cs typeface="Times New Roman"/>
                <a:sym typeface="Times New Roman"/>
              </a:rPr>
              <a:t>func</a:t>
            </a:r>
            <a:r>
              <a:rPr lang="en-US" sz="1800">
                <a:solidFill>
                  <a:srgbClr val="9B2393"/>
                </a:solidFill>
                <a:highlight>
                  <a:srgbClr val="FFFFFF"/>
                </a:highlight>
                <a:latin typeface="Times New Roman"/>
                <a:ea typeface="Times New Roman"/>
                <a:cs typeface="Times New Roman"/>
                <a:sym typeface="Times New Roman"/>
              </a:rPr>
              <a:t> </a:t>
            </a:r>
            <a:r>
              <a:rPr lang="en-US" sz="1800">
                <a:solidFill>
                  <a:srgbClr val="0F68A0"/>
                </a:solidFill>
                <a:highlight>
                  <a:srgbClr val="FFFFFF"/>
                </a:highlight>
                <a:latin typeface="Times New Roman"/>
                <a:ea typeface="Times New Roman"/>
                <a:cs typeface="Times New Roman"/>
                <a:sym typeface="Times New Roman"/>
              </a:rPr>
              <a:t>viewDidLoad</a:t>
            </a:r>
            <a:r>
              <a:rPr lang="en-US" sz="1800">
                <a:solidFill>
                  <a:srgbClr val="9B2393"/>
                </a:solidFill>
                <a:highlight>
                  <a:srgbClr val="FFFFFF"/>
                </a:highlight>
                <a:latin typeface="Times New Roman"/>
                <a:ea typeface="Times New Roman"/>
                <a:cs typeface="Times New Roman"/>
                <a:sym typeface="Times New Roman"/>
              </a:rPr>
              <a:t>() {</a:t>
            </a:r>
            <a:endParaRPr sz="1800">
              <a:solidFill>
                <a:srgbClr val="9B2393"/>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800">
                <a:solidFill>
                  <a:schemeClr val="dk1"/>
                </a:solidFill>
                <a:highlight>
                  <a:srgbClr val="FFFFFF"/>
                </a:highlight>
                <a:latin typeface="Times New Roman"/>
                <a:ea typeface="Times New Roman"/>
                <a:cs typeface="Times New Roman"/>
                <a:sym typeface="Times New Roman"/>
              </a:rPr>
              <a:t>        </a:t>
            </a:r>
            <a:r>
              <a:rPr b="1" lang="en-US" sz="1800">
                <a:solidFill>
                  <a:srgbClr val="9B2393"/>
                </a:solidFill>
                <a:highlight>
                  <a:srgbClr val="FFFFFF"/>
                </a:highlight>
                <a:latin typeface="Times New Roman"/>
                <a:ea typeface="Times New Roman"/>
                <a:cs typeface="Times New Roman"/>
                <a:sym typeface="Times New Roman"/>
              </a:rPr>
              <a:t>super</a:t>
            </a:r>
            <a:r>
              <a:rPr lang="en-US" sz="1800">
                <a:solidFill>
                  <a:schemeClr val="dk1"/>
                </a:solidFill>
                <a:highlight>
                  <a:srgbClr val="FFFFFF"/>
                </a:highlight>
                <a:latin typeface="Times New Roman"/>
                <a:ea typeface="Times New Roman"/>
                <a:cs typeface="Times New Roman"/>
                <a:sym typeface="Times New Roman"/>
              </a:rPr>
              <a:t>.</a:t>
            </a:r>
            <a:r>
              <a:rPr lang="en-US" sz="1800">
                <a:solidFill>
                  <a:srgbClr val="6C36A9"/>
                </a:solidFill>
                <a:highlight>
                  <a:srgbClr val="FFFFFF"/>
                </a:highlight>
                <a:latin typeface="Times New Roman"/>
                <a:ea typeface="Times New Roman"/>
                <a:cs typeface="Times New Roman"/>
                <a:sym typeface="Times New Roman"/>
              </a:rPr>
              <a:t>viewDidLoad</a:t>
            </a:r>
            <a:r>
              <a:rPr lang="en-US" sz="1800">
                <a:solidFill>
                  <a:schemeClr val="dk1"/>
                </a:solidFill>
                <a:highlight>
                  <a:srgbClr val="FFFFFF"/>
                </a:highlight>
                <a:latin typeface="Times New Roman"/>
                <a:ea typeface="Times New Roman"/>
                <a:cs typeface="Times New Roman"/>
                <a:sym typeface="Times New Roman"/>
              </a:rPr>
              <a:t>()</a:t>
            </a:r>
            <a:endParaRPr sz="18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800">
                <a:solidFill>
                  <a:srgbClr val="5D6C79"/>
                </a:solidFill>
                <a:highlight>
                  <a:srgbClr val="FFFFFF"/>
                </a:highlight>
                <a:latin typeface="Times New Roman"/>
                <a:ea typeface="Times New Roman"/>
                <a:cs typeface="Times New Roman"/>
                <a:sym typeface="Times New Roman"/>
              </a:rPr>
              <a:t>        // Do any additional setup after loading the view.</a:t>
            </a:r>
            <a:endParaRPr sz="1800">
              <a:solidFill>
                <a:srgbClr val="5D6C7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800">
                <a:solidFill>
                  <a:schemeClr val="dk1"/>
                </a:solidFill>
                <a:highlight>
                  <a:srgbClr val="FFFFFF"/>
                </a:highlight>
                <a:latin typeface="Times New Roman"/>
                <a:ea typeface="Times New Roman"/>
                <a:cs typeface="Times New Roman"/>
                <a:sym typeface="Times New Roman"/>
              </a:rPr>
              <a:t>}</a:t>
            </a:r>
            <a:endParaRPr sz="18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800">
                <a:solidFill>
                  <a:schemeClr val="dk1"/>
                </a:solidFill>
                <a:highlight>
                  <a:srgbClr val="FFFFFF"/>
                </a:highlight>
                <a:latin typeface="Times New Roman"/>
                <a:ea typeface="Times New Roman"/>
                <a:cs typeface="Times New Roman"/>
                <a:sym typeface="Times New Roman"/>
              </a:rPr>
              <a:t>//UITextFieldDelegate protocol methods implementation here</a:t>
            </a:r>
            <a:endParaRPr sz="18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800">
                <a:solidFill>
                  <a:schemeClr val="dk1"/>
                </a:solidFill>
                <a:highlight>
                  <a:srgbClr val="FFFFFF"/>
                </a:highlight>
                <a:latin typeface="Times New Roman"/>
                <a:ea typeface="Times New Roman"/>
                <a:cs typeface="Times New Roman"/>
                <a:sym typeface="Times New Roman"/>
              </a:rPr>
              <a:t>}</a:t>
            </a:r>
            <a:endParaRPr sz="18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800">
                <a:solidFill>
                  <a:schemeClr val="dk1"/>
                </a:solidFill>
                <a:highlight>
                  <a:srgbClr val="FFFFFF"/>
                </a:highlight>
                <a:latin typeface="Times New Roman"/>
                <a:ea typeface="Times New Roman"/>
                <a:cs typeface="Times New Roman"/>
                <a:sym typeface="Times New Roman"/>
              </a:rPr>
              <a:t>Note: To conform to more than one delegate, separate the protocols with commas, such as UITextFieldDelegate, UITableViewDataSource</a:t>
            </a:r>
            <a:endParaRPr sz="18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1800">
                <a:solidFill>
                  <a:srgbClr val="9B2393"/>
                </a:solidFill>
                <a:highlight>
                  <a:srgbClr val="FFFFFF"/>
                </a:highlight>
                <a:latin typeface="Times New Roman"/>
                <a:ea typeface="Times New Roman"/>
                <a:cs typeface="Times New Roman"/>
                <a:sym typeface="Times New Roman"/>
              </a:rPr>
              <a:t>class</a:t>
            </a:r>
            <a:r>
              <a:rPr lang="en-US" sz="1800">
                <a:solidFill>
                  <a:srgbClr val="3900A0"/>
                </a:solidFill>
                <a:highlight>
                  <a:srgbClr val="FFFFFF"/>
                </a:highlight>
                <a:latin typeface="Times New Roman"/>
                <a:ea typeface="Times New Roman"/>
                <a:cs typeface="Times New Roman"/>
                <a:sym typeface="Times New Roman"/>
              </a:rPr>
              <a:t> </a:t>
            </a:r>
            <a:r>
              <a:rPr lang="en-US" sz="1800">
                <a:solidFill>
                  <a:srgbClr val="0B4F79"/>
                </a:solidFill>
                <a:highlight>
                  <a:srgbClr val="FFFFFF"/>
                </a:highlight>
                <a:latin typeface="Times New Roman"/>
                <a:ea typeface="Times New Roman"/>
                <a:cs typeface="Times New Roman"/>
                <a:sym typeface="Times New Roman"/>
              </a:rPr>
              <a:t>A</a:t>
            </a:r>
            <a:r>
              <a:rPr lang="en-US" sz="1800">
                <a:solidFill>
                  <a:srgbClr val="3900A0"/>
                </a:solidFill>
                <a:highlight>
                  <a:srgbClr val="FFFFFF"/>
                </a:highlight>
                <a:latin typeface="Times New Roman"/>
                <a:ea typeface="Times New Roman"/>
                <a:cs typeface="Times New Roman"/>
                <a:sym typeface="Times New Roman"/>
              </a:rPr>
              <a:t>: UIViewController, UITextFieldDelegate, UITableViewDelate </a:t>
            </a:r>
            <a:endParaRPr sz="1800">
              <a:solidFill>
                <a:srgbClr val="3900A0"/>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0" lvl="0" marL="0" rtl="0" algn="l">
              <a:spcBef>
                <a:spcPts val="1000"/>
              </a:spcBef>
              <a:spcAft>
                <a:spcPts val="0"/>
              </a:spcAft>
              <a:buNone/>
            </a:pPr>
            <a:r>
              <a:t/>
            </a:r>
            <a:endParaRPr/>
          </a:p>
        </p:txBody>
      </p:sp>
      <p:sp>
        <p:nvSpPr>
          <p:cNvPr id="132" name="Google Shape;132;p23"/>
          <p:cNvSpPr txBox="1"/>
          <p:nvPr/>
        </p:nvSpPr>
        <p:spPr>
          <a:xfrm>
            <a:off x="152800" y="288575"/>
            <a:ext cx="3853500" cy="46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chemeClr val="dk1"/>
                </a:solidFill>
                <a:latin typeface="Helvetica Neue"/>
                <a:ea typeface="Helvetica Neue"/>
                <a:cs typeface="Helvetica Neue"/>
                <a:sym typeface="Helvetica Neue"/>
              </a:rPr>
              <a:t>Navigation &amp; Workflows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idx="1" type="body"/>
          </p:nvPr>
        </p:nvSpPr>
        <p:spPr>
          <a:xfrm>
            <a:off x="838200" y="1222225"/>
            <a:ext cx="10515600" cy="4954500"/>
          </a:xfrm>
          <a:prstGeom prst="rect">
            <a:avLst/>
          </a:prstGeom>
        </p:spPr>
        <p:txBody>
          <a:bodyPr anchorCtr="0" anchor="t" bIns="45700" lIns="45700" spcFirstLastPara="1" rIns="45700" wrap="square" tIns="45700">
            <a:noAutofit/>
          </a:bodyPr>
          <a:lstStyle/>
          <a:p>
            <a:pPr indent="0" lvl="0" marL="0" rtl="0" algn="l">
              <a:lnSpc>
                <a:spcPct val="115000"/>
              </a:lnSpc>
              <a:spcBef>
                <a:spcPts val="0"/>
              </a:spcBef>
              <a:spcAft>
                <a:spcPts val="0"/>
              </a:spcAft>
              <a:buClr>
                <a:schemeClr val="dk1"/>
              </a:buClr>
              <a:buSzPts val="1100"/>
              <a:buFont typeface="Arial"/>
              <a:buNone/>
            </a:pPr>
            <a:r>
              <a:rPr b="1" lang="en-US" sz="1900">
                <a:solidFill>
                  <a:schemeClr val="dk1"/>
                </a:solidFill>
                <a:highlight>
                  <a:srgbClr val="FFFFFF"/>
                </a:highlight>
                <a:latin typeface="Times New Roman"/>
                <a:ea typeface="Times New Roman"/>
                <a:cs typeface="Times New Roman"/>
                <a:sym typeface="Times New Roman"/>
              </a:rPr>
              <a:t>Delegate</a:t>
            </a:r>
            <a:endParaRPr b="1" sz="1900">
              <a:solidFill>
                <a:schemeClr val="dk1"/>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400">
                <a:solidFill>
                  <a:schemeClr val="dk1"/>
                </a:solidFill>
                <a:highlight>
                  <a:srgbClr val="FFFFFF"/>
                </a:highlight>
                <a:latin typeface="Times New Roman"/>
                <a:ea typeface="Times New Roman"/>
                <a:cs typeface="Times New Roman"/>
                <a:sym typeface="Times New Roman"/>
              </a:rPr>
              <a:t>In swift, a delegate is just an object that has been assigned by another object as the object responsible for handling events.</a:t>
            </a:r>
            <a:endParaRPr sz="1400">
              <a:solidFill>
                <a:schemeClr val="dk1"/>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400">
              <a:solidFill>
                <a:schemeClr val="dk1"/>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400">
                <a:solidFill>
                  <a:schemeClr val="dk1"/>
                </a:solidFill>
                <a:latin typeface="Times New Roman"/>
                <a:ea typeface="Times New Roman"/>
                <a:cs typeface="Times New Roman"/>
                <a:sym typeface="Times New Roman"/>
              </a:rPr>
              <a:t>Eg: If A is a class name and UIViewController is sub class Of</a:t>
            </a:r>
            <a:endParaRPr sz="14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4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1000">
                <a:solidFill>
                  <a:srgbClr val="9B2393"/>
                </a:solidFill>
                <a:highlight>
                  <a:srgbClr val="FFFFFF"/>
                </a:highlight>
                <a:latin typeface="Times New Roman"/>
                <a:ea typeface="Times New Roman"/>
                <a:cs typeface="Times New Roman"/>
                <a:sym typeface="Times New Roman"/>
              </a:rPr>
              <a:t>import</a:t>
            </a:r>
            <a:r>
              <a:rPr lang="en-US" sz="1000">
                <a:solidFill>
                  <a:schemeClr val="dk1"/>
                </a:solidFill>
                <a:highlight>
                  <a:srgbClr val="FFFFFF"/>
                </a:highlight>
                <a:latin typeface="Times New Roman"/>
                <a:ea typeface="Times New Roman"/>
                <a:cs typeface="Times New Roman"/>
                <a:sym typeface="Times New Roman"/>
              </a:rPr>
              <a:t> UIKit</a:t>
            </a:r>
            <a:endParaRPr sz="1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1000">
                <a:solidFill>
                  <a:srgbClr val="9B2393"/>
                </a:solidFill>
                <a:highlight>
                  <a:srgbClr val="FFFFFF"/>
                </a:highlight>
                <a:latin typeface="Times New Roman"/>
                <a:ea typeface="Times New Roman"/>
                <a:cs typeface="Times New Roman"/>
                <a:sym typeface="Times New Roman"/>
              </a:rPr>
              <a:t>class</a:t>
            </a:r>
            <a:r>
              <a:rPr lang="en-US" sz="1000">
                <a:solidFill>
                  <a:srgbClr val="3900A0"/>
                </a:solidFill>
                <a:highlight>
                  <a:srgbClr val="FFFFFF"/>
                </a:highlight>
                <a:latin typeface="Times New Roman"/>
                <a:ea typeface="Times New Roman"/>
                <a:cs typeface="Times New Roman"/>
                <a:sym typeface="Times New Roman"/>
              </a:rPr>
              <a:t> </a:t>
            </a:r>
            <a:r>
              <a:rPr lang="en-US" sz="1000">
                <a:solidFill>
                  <a:srgbClr val="0B4F79"/>
                </a:solidFill>
                <a:highlight>
                  <a:srgbClr val="FFFFFF"/>
                </a:highlight>
                <a:latin typeface="Times New Roman"/>
                <a:ea typeface="Times New Roman"/>
                <a:cs typeface="Times New Roman"/>
                <a:sym typeface="Times New Roman"/>
              </a:rPr>
              <a:t>A</a:t>
            </a:r>
            <a:r>
              <a:rPr lang="en-US" sz="1000">
                <a:solidFill>
                  <a:srgbClr val="3900A0"/>
                </a:solidFill>
                <a:highlight>
                  <a:srgbClr val="FFFFFF"/>
                </a:highlight>
                <a:latin typeface="Times New Roman"/>
                <a:ea typeface="Times New Roman"/>
                <a:cs typeface="Times New Roman"/>
                <a:sym typeface="Times New Roman"/>
              </a:rPr>
              <a:t>: UIViewController, UITextFieldDelegate {</a:t>
            </a:r>
            <a:endParaRPr sz="1000">
              <a:solidFill>
                <a:srgbClr val="3900A0"/>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1000">
                <a:solidFill>
                  <a:srgbClr val="9B2393"/>
                </a:solidFill>
                <a:highlight>
                  <a:srgbClr val="FFFFFF"/>
                </a:highlight>
                <a:latin typeface="Times New Roman"/>
                <a:ea typeface="Times New Roman"/>
                <a:cs typeface="Times New Roman"/>
                <a:sym typeface="Times New Roman"/>
              </a:rPr>
              <a:t>var</a:t>
            </a:r>
            <a:r>
              <a:rPr lang="en-US" sz="1000">
                <a:solidFill>
                  <a:srgbClr val="3900A0"/>
                </a:solidFill>
                <a:highlight>
                  <a:srgbClr val="FFFFFF"/>
                </a:highlight>
                <a:latin typeface="Times New Roman"/>
                <a:ea typeface="Times New Roman"/>
                <a:cs typeface="Times New Roman"/>
                <a:sym typeface="Times New Roman"/>
              </a:rPr>
              <a:t> </a:t>
            </a:r>
            <a:r>
              <a:rPr lang="en-US" sz="1000">
                <a:solidFill>
                  <a:srgbClr val="0F68A0"/>
                </a:solidFill>
                <a:highlight>
                  <a:srgbClr val="FFFFFF"/>
                </a:highlight>
                <a:latin typeface="Times New Roman"/>
                <a:ea typeface="Times New Roman"/>
                <a:cs typeface="Times New Roman"/>
                <a:sym typeface="Times New Roman"/>
              </a:rPr>
              <a:t>t1</a:t>
            </a:r>
            <a:r>
              <a:rPr lang="en-US" sz="1000">
                <a:solidFill>
                  <a:srgbClr val="3900A0"/>
                </a:solidFill>
                <a:highlight>
                  <a:srgbClr val="FFFFFF"/>
                </a:highlight>
                <a:latin typeface="Times New Roman"/>
                <a:ea typeface="Times New Roman"/>
                <a:cs typeface="Times New Roman"/>
                <a:sym typeface="Times New Roman"/>
              </a:rPr>
              <a:t>: UITextField!</a:t>
            </a:r>
            <a:endParaRPr sz="1000">
              <a:solidFill>
                <a:srgbClr val="3900A0"/>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1000">
                <a:solidFill>
                  <a:srgbClr val="9B2393"/>
                </a:solidFill>
                <a:highlight>
                  <a:srgbClr val="FFFFFF"/>
                </a:highlight>
                <a:latin typeface="Times New Roman"/>
                <a:ea typeface="Times New Roman"/>
                <a:cs typeface="Times New Roman"/>
                <a:sym typeface="Times New Roman"/>
              </a:rPr>
              <a:t>var</a:t>
            </a:r>
            <a:r>
              <a:rPr lang="en-US" sz="1000">
                <a:solidFill>
                  <a:srgbClr val="3900A0"/>
                </a:solidFill>
                <a:highlight>
                  <a:srgbClr val="FFFFFF"/>
                </a:highlight>
                <a:latin typeface="Times New Roman"/>
                <a:ea typeface="Times New Roman"/>
                <a:cs typeface="Times New Roman"/>
                <a:sym typeface="Times New Roman"/>
              </a:rPr>
              <a:t> </a:t>
            </a:r>
            <a:r>
              <a:rPr lang="en-US" sz="1000">
                <a:solidFill>
                  <a:srgbClr val="0F68A0"/>
                </a:solidFill>
                <a:highlight>
                  <a:srgbClr val="FFFFFF"/>
                </a:highlight>
                <a:latin typeface="Times New Roman"/>
                <a:ea typeface="Times New Roman"/>
                <a:cs typeface="Times New Roman"/>
                <a:sym typeface="Times New Roman"/>
              </a:rPr>
              <a:t>t2</a:t>
            </a:r>
            <a:r>
              <a:rPr lang="en-US" sz="1000">
                <a:solidFill>
                  <a:srgbClr val="3900A0"/>
                </a:solidFill>
                <a:highlight>
                  <a:srgbClr val="FFFFFF"/>
                </a:highlight>
                <a:latin typeface="Times New Roman"/>
                <a:ea typeface="Times New Roman"/>
                <a:cs typeface="Times New Roman"/>
                <a:sym typeface="Times New Roman"/>
              </a:rPr>
              <a:t>: UITextField!</a:t>
            </a:r>
            <a:endParaRPr sz="1000">
              <a:solidFill>
                <a:srgbClr val="3900A0"/>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1000">
                <a:solidFill>
                  <a:srgbClr val="9B2393"/>
                </a:solidFill>
                <a:highlight>
                  <a:srgbClr val="FFFFFF"/>
                </a:highlight>
                <a:latin typeface="Times New Roman"/>
                <a:ea typeface="Times New Roman"/>
                <a:cs typeface="Times New Roman"/>
                <a:sym typeface="Times New Roman"/>
              </a:rPr>
              <a:t>var</a:t>
            </a:r>
            <a:r>
              <a:rPr lang="en-US" sz="1000">
                <a:solidFill>
                  <a:srgbClr val="3900A0"/>
                </a:solidFill>
                <a:highlight>
                  <a:srgbClr val="FFFFFF"/>
                </a:highlight>
                <a:latin typeface="Times New Roman"/>
                <a:ea typeface="Times New Roman"/>
                <a:cs typeface="Times New Roman"/>
                <a:sym typeface="Times New Roman"/>
              </a:rPr>
              <a:t> </a:t>
            </a:r>
            <a:r>
              <a:rPr lang="en-US" sz="1000">
                <a:solidFill>
                  <a:srgbClr val="0F68A0"/>
                </a:solidFill>
                <a:highlight>
                  <a:srgbClr val="FFFFFF"/>
                </a:highlight>
                <a:latin typeface="Times New Roman"/>
                <a:ea typeface="Times New Roman"/>
                <a:cs typeface="Times New Roman"/>
                <a:sym typeface="Times New Roman"/>
              </a:rPr>
              <a:t>t3</a:t>
            </a:r>
            <a:r>
              <a:rPr lang="en-US" sz="1000">
                <a:solidFill>
                  <a:srgbClr val="3900A0"/>
                </a:solidFill>
                <a:highlight>
                  <a:srgbClr val="FFFFFF"/>
                </a:highlight>
                <a:latin typeface="Times New Roman"/>
                <a:ea typeface="Times New Roman"/>
                <a:cs typeface="Times New Roman"/>
                <a:sym typeface="Times New Roman"/>
              </a:rPr>
              <a:t>: UITextField!</a:t>
            </a:r>
            <a:endParaRPr sz="1000">
              <a:solidFill>
                <a:srgbClr val="3900A0"/>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1000">
                <a:solidFill>
                  <a:srgbClr val="9B2393"/>
                </a:solidFill>
                <a:highlight>
                  <a:srgbClr val="FFFFFF"/>
                </a:highlight>
                <a:latin typeface="Times New Roman"/>
                <a:ea typeface="Times New Roman"/>
                <a:cs typeface="Times New Roman"/>
                <a:sym typeface="Times New Roman"/>
              </a:rPr>
              <a:t>override</a:t>
            </a:r>
            <a:r>
              <a:rPr lang="en-US" sz="1000">
                <a:solidFill>
                  <a:srgbClr val="9B2393"/>
                </a:solidFill>
                <a:highlight>
                  <a:srgbClr val="FFFFFF"/>
                </a:highlight>
                <a:latin typeface="Times New Roman"/>
                <a:ea typeface="Times New Roman"/>
                <a:cs typeface="Times New Roman"/>
                <a:sym typeface="Times New Roman"/>
              </a:rPr>
              <a:t> </a:t>
            </a:r>
            <a:r>
              <a:rPr b="1" lang="en-US" sz="1000">
                <a:solidFill>
                  <a:srgbClr val="9B2393"/>
                </a:solidFill>
                <a:highlight>
                  <a:srgbClr val="FFFFFF"/>
                </a:highlight>
                <a:latin typeface="Times New Roman"/>
                <a:ea typeface="Times New Roman"/>
                <a:cs typeface="Times New Roman"/>
                <a:sym typeface="Times New Roman"/>
              </a:rPr>
              <a:t>func</a:t>
            </a:r>
            <a:r>
              <a:rPr lang="en-US" sz="1000">
                <a:solidFill>
                  <a:srgbClr val="9B2393"/>
                </a:solidFill>
                <a:highlight>
                  <a:srgbClr val="FFFFFF"/>
                </a:highlight>
                <a:latin typeface="Times New Roman"/>
                <a:ea typeface="Times New Roman"/>
                <a:cs typeface="Times New Roman"/>
                <a:sym typeface="Times New Roman"/>
              </a:rPr>
              <a:t> </a:t>
            </a:r>
            <a:r>
              <a:rPr lang="en-US" sz="1000">
                <a:solidFill>
                  <a:srgbClr val="0F68A0"/>
                </a:solidFill>
                <a:highlight>
                  <a:srgbClr val="FFFFFF"/>
                </a:highlight>
                <a:latin typeface="Times New Roman"/>
                <a:ea typeface="Times New Roman"/>
                <a:cs typeface="Times New Roman"/>
                <a:sym typeface="Times New Roman"/>
              </a:rPr>
              <a:t>viewDidLoad</a:t>
            </a:r>
            <a:r>
              <a:rPr lang="en-US" sz="1000">
                <a:solidFill>
                  <a:srgbClr val="9B2393"/>
                </a:solidFill>
                <a:highlight>
                  <a:srgbClr val="FFFFFF"/>
                </a:highlight>
                <a:latin typeface="Times New Roman"/>
                <a:ea typeface="Times New Roman"/>
                <a:cs typeface="Times New Roman"/>
                <a:sym typeface="Times New Roman"/>
              </a:rPr>
              <a:t>() {</a:t>
            </a:r>
            <a:endParaRPr sz="1000">
              <a:solidFill>
                <a:srgbClr val="9B2393"/>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highlight>
                  <a:srgbClr val="FFFFFF"/>
                </a:highlight>
                <a:latin typeface="Times New Roman"/>
                <a:ea typeface="Times New Roman"/>
                <a:cs typeface="Times New Roman"/>
                <a:sym typeface="Times New Roman"/>
              </a:rPr>
              <a:t>        </a:t>
            </a:r>
            <a:r>
              <a:rPr b="1" lang="en-US" sz="1000">
                <a:solidFill>
                  <a:srgbClr val="9B2393"/>
                </a:solidFill>
                <a:highlight>
                  <a:srgbClr val="FFFFFF"/>
                </a:highlight>
                <a:latin typeface="Times New Roman"/>
                <a:ea typeface="Times New Roman"/>
                <a:cs typeface="Times New Roman"/>
                <a:sym typeface="Times New Roman"/>
              </a:rPr>
              <a:t>super</a:t>
            </a:r>
            <a:r>
              <a:rPr lang="en-US" sz="1000">
                <a:solidFill>
                  <a:schemeClr val="dk1"/>
                </a:solidFill>
                <a:highlight>
                  <a:srgbClr val="FFFFFF"/>
                </a:highlight>
                <a:latin typeface="Times New Roman"/>
                <a:ea typeface="Times New Roman"/>
                <a:cs typeface="Times New Roman"/>
                <a:sym typeface="Times New Roman"/>
              </a:rPr>
              <a:t>.</a:t>
            </a:r>
            <a:r>
              <a:rPr lang="en-US" sz="1000">
                <a:solidFill>
                  <a:srgbClr val="6C36A9"/>
                </a:solidFill>
                <a:highlight>
                  <a:srgbClr val="FFFFFF"/>
                </a:highlight>
                <a:latin typeface="Times New Roman"/>
                <a:ea typeface="Times New Roman"/>
                <a:cs typeface="Times New Roman"/>
                <a:sym typeface="Times New Roman"/>
              </a:rPr>
              <a:t>viewDidLoad</a:t>
            </a:r>
            <a:r>
              <a:rPr lang="en-US" sz="1000">
                <a:solidFill>
                  <a:schemeClr val="dk1"/>
                </a:solidFill>
                <a:highlight>
                  <a:srgbClr val="FFFFFF"/>
                </a:highlight>
                <a:latin typeface="Times New Roman"/>
                <a:ea typeface="Times New Roman"/>
                <a:cs typeface="Times New Roman"/>
                <a:sym typeface="Times New Roman"/>
              </a:rPr>
              <a:t>()</a:t>
            </a:r>
            <a:endParaRPr sz="1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000">
                <a:solidFill>
                  <a:srgbClr val="5D6C79"/>
                </a:solidFill>
                <a:highlight>
                  <a:srgbClr val="FFFFFF"/>
                </a:highlight>
                <a:latin typeface="Times New Roman"/>
                <a:ea typeface="Times New Roman"/>
                <a:cs typeface="Times New Roman"/>
                <a:sym typeface="Times New Roman"/>
              </a:rPr>
              <a:t>        // Do any additional setup after loading the view</a:t>
            </a:r>
            <a:r>
              <a:rPr lang="en-US" sz="1000">
                <a:solidFill>
                  <a:srgbClr val="5D6C79"/>
                </a:solidFill>
                <a:highlight>
                  <a:srgbClr val="FFFFFF"/>
                </a:highlight>
                <a:latin typeface="Times New Roman"/>
                <a:ea typeface="Times New Roman"/>
                <a:cs typeface="Times New Roman"/>
                <a:sym typeface="Times New Roman"/>
              </a:rPr>
              <a:t>.</a:t>
            </a:r>
            <a:endParaRPr sz="1000">
              <a:solidFill>
                <a:srgbClr val="5D6C7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000">
              <a:solidFill>
                <a:srgbClr val="5D6C7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000">
                <a:solidFill>
                  <a:srgbClr val="5D6C79"/>
                </a:solidFill>
                <a:highlight>
                  <a:srgbClr val="FFFFFF"/>
                </a:highlight>
                <a:latin typeface="Times New Roman"/>
                <a:ea typeface="Times New Roman"/>
                <a:cs typeface="Times New Roman"/>
                <a:sym typeface="Times New Roman"/>
              </a:rPr>
              <a:t>      </a:t>
            </a:r>
            <a:r>
              <a:rPr lang="en-US" sz="1000">
                <a:solidFill>
                  <a:srgbClr val="0000FF"/>
                </a:solidFill>
                <a:highlight>
                  <a:srgbClr val="FFFFFF"/>
                </a:highlight>
                <a:latin typeface="Times New Roman"/>
                <a:ea typeface="Times New Roman"/>
                <a:cs typeface="Times New Roman"/>
                <a:sym typeface="Times New Roman"/>
              </a:rPr>
              <a:t>  </a:t>
            </a:r>
            <a:r>
              <a:rPr lang="en-US" sz="1000">
                <a:solidFill>
                  <a:srgbClr val="326D74"/>
                </a:solidFill>
                <a:highlight>
                  <a:srgbClr val="FFFFFF"/>
                </a:highlight>
                <a:latin typeface="Times New Roman"/>
                <a:ea typeface="Times New Roman"/>
                <a:cs typeface="Times New Roman"/>
                <a:sym typeface="Times New Roman"/>
              </a:rPr>
              <a:t>t1</a:t>
            </a:r>
            <a:r>
              <a:rPr lang="en-US" sz="1000">
                <a:solidFill>
                  <a:srgbClr val="0000FF"/>
                </a:solidFill>
                <a:highlight>
                  <a:srgbClr val="FFFFFF"/>
                </a:highlight>
                <a:latin typeface="Times New Roman"/>
                <a:ea typeface="Times New Roman"/>
                <a:cs typeface="Times New Roman"/>
                <a:sym typeface="Times New Roman"/>
              </a:rPr>
              <a:t> = UITextField()</a:t>
            </a:r>
            <a:endParaRPr sz="1000">
              <a:solidFill>
                <a:srgbClr val="0000FF"/>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highlight>
                  <a:srgbClr val="FFFFFF"/>
                </a:highlight>
                <a:latin typeface="Times New Roman"/>
                <a:ea typeface="Times New Roman"/>
                <a:cs typeface="Times New Roman"/>
                <a:sym typeface="Times New Roman"/>
              </a:rPr>
              <a:t>        </a:t>
            </a:r>
            <a:r>
              <a:rPr lang="en-US" sz="1000">
                <a:solidFill>
                  <a:srgbClr val="326D74"/>
                </a:solidFill>
                <a:highlight>
                  <a:srgbClr val="FFFFFF"/>
                </a:highlight>
                <a:latin typeface="Times New Roman"/>
                <a:ea typeface="Times New Roman"/>
                <a:cs typeface="Times New Roman"/>
                <a:sym typeface="Times New Roman"/>
              </a:rPr>
              <a:t>t1</a:t>
            </a:r>
            <a:r>
              <a:rPr lang="en-US" sz="1000">
                <a:solidFill>
                  <a:schemeClr val="dk1"/>
                </a:solidFill>
                <a:highlight>
                  <a:srgbClr val="FFFFFF"/>
                </a:highlight>
                <a:latin typeface="Times New Roman"/>
                <a:ea typeface="Times New Roman"/>
                <a:cs typeface="Times New Roman"/>
                <a:sym typeface="Times New Roman"/>
              </a:rPr>
              <a:t>.</a:t>
            </a:r>
            <a:r>
              <a:rPr lang="en-US" sz="1000">
                <a:solidFill>
                  <a:srgbClr val="6C36A9"/>
                </a:solidFill>
                <a:highlight>
                  <a:srgbClr val="FFFFFF"/>
                </a:highlight>
                <a:latin typeface="Times New Roman"/>
                <a:ea typeface="Times New Roman"/>
                <a:cs typeface="Times New Roman"/>
                <a:sym typeface="Times New Roman"/>
              </a:rPr>
              <a:t>delegate</a:t>
            </a:r>
            <a:r>
              <a:rPr lang="en-US" sz="1000">
                <a:solidFill>
                  <a:schemeClr val="dk1"/>
                </a:solidFill>
                <a:highlight>
                  <a:srgbClr val="FFFFFF"/>
                </a:highlight>
                <a:latin typeface="Times New Roman"/>
                <a:ea typeface="Times New Roman"/>
                <a:cs typeface="Times New Roman"/>
                <a:sym typeface="Times New Roman"/>
              </a:rPr>
              <a:t> = </a:t>
            </a:r>
            <a:r>
              <a:rPr b="1" lang="en-US" sz="1000">
                <a:solidFill>
                  <a:srgbClr val="9B2393"/>
                </a:solidFill>
                <a:highlight>
                  <a:srgbClr val="FFFFFF"/>
                </a:highlight>
                <a:latin typeface="Times New Roman"/>
                <a:ea typeface="Times New Roman"/>
                <a:cs typeface="Times New Roman"/>
                <a:sym typeface="Times New Roman"/>
              </a:rPr>
              <a:t>self </a:t>
            </a:r>
            <a:endParaRPr b="1" sz="1000">
              <a:solidFill>
                <a:srgbClr val="9B2393"/>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000">
              <a:solidFill>
                <a:srgbClr val="9B2393"/>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000">
                <a:solidFill>
                  <a:srgbClr val="5D6C79"/>
                </a:solidFill>
                <a:highlight>
                  <a:srgbClr val="FFFFFF"/>
                </a:highlight>
                <a:latin typeface="Times New Roman"/>
                <a:ea typeface="Times New Roman"/>
                <a:cs typeface="Times New Roman"/>
                <a:sym typeface="Times New Roman"/>
              </a:rPr>
              <a:t>      </a:t>
            </a:r>
            <a:r>
              <a:rPr lang="en-US" sz="1000">
                <a:solidFill>
                  <a:srgbClr val="0000FF"/>
                </a:solidFill>
                <a:highlight>
                  <a:srgbClr val="FFFFFF"/>
                </a:highlight>
                <a:latin typeface="Times New Roman"/>
                <a:ea typeface="Times New Roman"/>
                <a:cs typeface="Times New Roman"/>
                <a:sym typeface="Times New Roman"/>
              </a:rPr>
              <a:t>  </a:t>
            </a:r>
            <a:r>
              <a:rPr lang="en-US" sz="1000">
                <a:solidFill>
                  <a:srgbClr val="326D74"/>
                </a:solidFill>
                <a:highlight>
                  <a:srgbClr val="FFFFFF"/>
                </a:highlight>
                <a:latin typeface="Times New Roman"/>
                <a:ea typeface="Times New Roman"/>
                <a:cs typeface="Times New Roman"/>
                <a:sym typeface="Times New Roman"/>
              </a:rPr>
              <a:t>t2</a:t>
            </a:r>
            <a:r>
              <a:rPr lang="en-US" sz="1000">
                <a:solidFill>
                  <a:srgbClr val="0000FF"/>
                </a:solidFill>
                <a:highlight>
                  <a:srgbClr val="FFFFFF"/>
                </a:highlight>
                <a:latin typeface="Times New Roman"/>
                <a:ea typeface="Times New Roman"/>
                <a:cs typeface="Times New Roman"/>
                <a:sym typeface="Times New Roman"/>
              </a:rPr>
              <a:t> = UITextField()</a:t>
            </a:r>
            <a:endParaRPr sz="1000">
              <a:solidFill>
                <a:srgbClr val="0000FF"/>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highlight>
                  <a:srgbClr val="FFFFFF"/>
                </a:highlight>
                <a:latin typeface="Times New Roman"/>
                <a:ea typeface="Times New Roman"/>
                <a:cs typeface="Times New Roman"/>
                <a:sym typeface="Times New Roman"/>
              </a:rPr>
              <a:t>        </a:t>
            </a:r>
            <a:r>
              <a:rPr lang="en-US" sz="1000">
                <a:solidFill>
                  <a:srgbClr val="326D74"/>
                </a:solidFill>
                <a:highlight>
                  <a:srgbClr val="FFFFFF"/>
                </a:highlight>
                <a:latin typeface="Times New Roman"/>
                <a:ea typeface="Times New Roman"/>
                <a:cs typeface="Times New Roman"/>
                <a:sym typeface="Times New Roman"/>
              </a:rPr>
              <a:t>t2</a:t>
            </a:r>
            <a:r>
              <a:rPr lang="en-US" sz="1000">
                <a:solidFill>
                  <a:schemeClr val="dk1"/>
                </a:solidFill>
                <a:highlight>
                  <a:srgbClr val="FFFFFF"/>
                </a:highlight>
                <a:latin typeface="Times New Roman"/>
                <a:ea typeface="Times New Roman"/>
                <a:cs typeface="Times New Roman"/>
                <a:sym typeface="Times New Roman"/>
              </a:rPr>
              <a:t>.</a:t>
            </a:r>
            <a:r>
              <a:rPr lang="en-US" sz="1000">
                <a:solidFill>
                  <a:srgbClr val="6C36A9"/>
                </a:solidFill>
                <a:highlight>
                  <a:srgbClr val="FFFFFF"/>
                </a:highlight>
                <a:latin typeface="Times New Roman"/>
                <a:ea typeface="Times New Roman"/>
                <a:cs typeface="Times New Roman"/>
                <a:sym typeface="Times New Roman"/>
              </a:rPr>
              <a:t>delegate</a:t>
            </a:r>
            <a:r>
              <a:rPr lang="en-US" sz="1000">
                <a:solidFill>
                  <a:schemeClr val="dk1"/>
                </a:solidFill>
                <a:highlight>
                  <a:srgbClr val="FFFFFF"/>
                </a:highlight>
                <a:latin typeface="Times New Roman"/>
                <a:ea typeface="Times New Roman"/>
                <a:cs typeface="Times New Roman"/>
                <a:sym typeface="Times New Roman"/>
              </a:rPr>
              <a:t> = </a:t>
            </a:r>
            <a:r>
              <a:rPr b="1" lang="en-US" sz="1000">
                <a:solidFill>
                  <a:srgbClr val="9B2393"/>
                </a:solidFill>
                <a:highlight>
                  <a:srgbClr val="FFFFFF"/>
                </a:highlight>
                <a:latin typeface="Times New Roman"/>
                <a:ea typeface="Times New Roman"/>
                <a:cs typeface="Times New Roman"/>
                <a:sym typeface="Times New Roman"/>
              </a:rPr>
              <a:t>self </a:t>
            </a:r>
            <a:endParaRPr b="1" sz="1000">
              <a:solidFill>
                <a:srgbClr val="9B2393"/>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000">
              <a:solidFill>
                <a:srgbClr val="5D6C7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000">
                <a:solidFill>
                  <a:srgbClr val="5D6C79"/>
                </a:solidFill>
                <a:highlight>
                  <a:srgbClr val="FFFFFF"/>
                </a:highlight>
                <a:latin typeface="Times New Roman"/>
                <a:ea typeface="Times New Roman"/>
                <a:cs typeface="Times New Roman"/>
                <a:sym typeface="Times New Roman"/>
              </a:rPr>
              <a:t>      </a:t>
            </a:r>
            <a:r>
              <a:rPr lang="en-US" sz="1000">
                <a:solidFill>
                  <a:srgbClr val="0000FF"/>
                </a:solidFill>
                <a:highlight>
                  <a:srgbClr val="FFFFFF"/>
                </a:highlight>
                <a:latin typeface="Times New Roman"/>
                <a:ea typeface="Times New Roman"/>
                <a:cs typeface="Times New Roman"/>
                <a:sym typeface="Times New Roman"/>
              </a:rPr>
              <a:t>  </a:t>
            </a:r>
            <a:r>
              <a:rPr lang="en-US" sz="1000">
                <a:solidFill>
                  <a:srgbClr val="326D74"/>
                </a:solidFill>
                <a:highlight>
                  <a:srgbClr val="FFFFFF"/>
                </a:highlight>
                <a:latin typeface="Times New Roman"/>
                <a:ea typeface="Times New Roman"/>
                <a:cs typeface="Times New Roman"/>
                <a:sym typeface="Times New Roman"/>
              </a:rPr>
              <a:t>t3</a:t>
            </a:r>
            <a:r>
              <a:rPr lang="en-US" sz="1000">
                <a:solidFill>
                  <a:srgbClr val="0000FF"/>
                </a:solidFill>
                <a:highlight>
                  <a:srgbClr val="FFFFFF"/>
                </a:highlight>
                <a:latin typeface="Times New Roman"/>
                <a:ea typeface="Times New Roman"/>
                <a:cs typeface="Times New Roman"/>
                <a:sym typeface="Times New Roman"/>
              </a:rPr>
              <a:t> = UITextField()</a:t>
            </a:r>
            <a:endParaRPr sz="1000">
              <a:solidFill>
                <a:srgbClr val="0000FF"/>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highlight>
                  <a:srgbClr val="FFFFFF"/>
                </a:highlight>
                <a:latin typeface="Times New Roman"/>
                <a:ea typeface="Times New Roman"/>
                <a:cs typeface="Times New Roman"/>
                <a:sym typeface="Times New Roman"/>
              </a:rPr>
              <a:t>        </a:t>
            </a:r>
            <a:r>
              <a:rPr lang="en-US" sz="1000">
                <a:solidFill>
                  <a:srgbClr val="326D74"/>
                </a:solidFill>
                <a:highlight>
                  <a:srgbClr val="FFFFFF"/>
                </a:highlight>
                <a:latin typeface="Times New Roman"/>
                <a:ea typeface="Times New Roman"/>
                <a:cs typeface="Times New Roman"/>
                <a:sym typeface="Times New Roman"/>
              </a:rPr>
              <a:t>t3</a:t>
            </a:r>
            <a:r>
              <a:rPr lang="en-US" sz="1000">
                <a:solidFill>
                  <a:schemeClr val="dk1"/>
                </a:solidFill>
                <a:highlight>
                  <a:srgbClr val="FFFFFF"/>
                </a:highlight>
                <a:latin typeface="Times New Roman"/>
                <a:ea typeface="Times New Roman"/>
                <a:cs typeface="Times New Roman"/>
                <a:sym typeface="Times New Roman"/>
              </a:rPr>
              <a:t>.</a:t>
            </a:r>
            <a:r>
              <a:rPr lang="en-US" sz="1000">
                <a:solidFill>
                  <a:srgbClr val="6C36A9"/>
                </a:solidFill>
                <a:highlight>
                  <a:srgbClr val="FFFFFF"/>
                </a:highlight>
                <a:latin typeface="Times New Roman"/>
                <a:ea typeface="Times New Roman"/>
                <a:cs typeface="Times New Roman"/>
                <a:sym typeface="Times New Roman"/>
              </a:rPr>
              <a:t>delegate</a:t>
            </a:r>
            <a:r>
              <a:rPr lang="en-US" sz="1000">
                <a:solidFill>
                  <a:schemeClr val="dk1"/>
                </a:solidFill>
                <a:highlight>
                  <a:srgbClr val="FFFFFF"/>
                </a:highlight>
                <a:latin typeface="Times New Roman"/>
                <a:ea typeface="Times New Roman"/>
                <a:cs typeface="Times New Roman"/>
                <a:sym typeface="Times New Roman"/>
              </a:rPr>
              <a:t> = nil</a:t>
            </a:r>
            <a:endParaRPr sz="1000">
              <a:solidFill>
                <a:srgbClr val="7F0080"/>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highlight>
                  <a:srgbClr val="FFFFFF"/>
                </a:highlight>
                <a:latin typeface="Times New Roman"/>
                <a:ea typeface="Times New Roman"/>
                <a:cs typeface="Times New Roman"/>
                <a:sym typeface="Times New Roman"/>
              </a:rPr>
              <a:t>}</a:t>
            </a:r>
            <a:endParaRPr sz="1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highlight>
                  <a:srgbClr val="FFFFFF"/>
                </a:highlight>
                <a:latin typeface="Times New Roman"/>
                <a:ea typeface="Times New Roman"/>
                <a:cs typeface="Times New Roman"/>
                <a:sym typeface="Times New Roman"/>
              </a:rPr>
              <a:t>//UITextFieldDelegate protocol methods implementation here</a:t>
            </a:r>
            <a:endParaRPr sz="1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highlight>
                  <a:srgbClr val="FFFFFF"/>
                </a:highlight>
                <a:latin typeface="Times New Roman"/>
                <a:ea typeface="Times New Roman"/>
                <a:cs typeface="Times New Roman"/>
                <a:sym typeface="Times New Roman"/>
              </a:rPr>
              <a:t>}</a:t>
            </a:r>
            <a:endParaRPr sz="1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0" lvl="0" marL="0" rtl="0" algn="l">
              <a:spcBef>
                <a:spcPts val="1000"/>
              </a:spcBef>
              <a:spcAft>
                <a:spcPts val="0"/>
              </a:spcAft>
              <a:buNone/>
            </a:pPr>
            <a:r>
              <a:t/>
            </a:r>
            <a:endParaRPr/>
          </a:p>
        </p:txBody>
      </p:sp>
      <p:sp>
        <p:nvSpPr>
          <p:cNvPr id="138" name="Google Shape;138;p24"/>
          <p:cNvSpPr txBox="1"/>
          <p:nvPr/>
        </p:nvSpPr>
        <p:spPr>
          <a:xfrm>
            <a:off x="152800" y="288575"/>
            <a:ext cx="3853500" cy="46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chemeClr val="dk1"/>
                </a:solidFill>
                <a:latin typeface="Helvetica Neue"/>
                <a:ea typeface="Helvetica Neue"/>
                <a:cs typeface="Helvetica Neue"/>
                <a:sym typeface="Helvetica Neue"/>
              </a:rPr>
              <a:t>Navigation &amp; Workflows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idx="1" type="body"/>
          </p:nvPr>
        </p:nvSpPr>
        <p:spPr>
          <a:xfrm>
            <a:off x="838200" y="1171300"/>
            <a:ext cx="10515600" cy="5005500"/>
          </a:xfrm>
          <a:prstGeom prst="rect">
            <a:avLst/>
          </a:prstGeom>
        </p:spPr>
        <p:txBody>
          <a:bodyPr anchorCtr="0" anchor="t" bIns="45700" lIns="45700" spcFirstLastPara="1" rIns="45700" wrap="square" tIns="45700">
            <a:noAutofit/>
          </a:bodyPr>
          <a:lstStyle/>
          <a:p>
            <a:pPr indent="0" lvl="0" marL="0" rtl="0" algn="just">
              <a:lnSpc>
                <a:spcPct val="115000"/>
              </a:lnSpc>
              <a:spcBef>
                <a:spcPts val="0"/>
              </a:spcBef>
              <a:spcAft>
                <a:spcPts val="0"/>
              </a:spcAft>
              <a:buClr>
                <a:schemeClr val="dk1"/>
              </a:buClr>
              <a:buSzPts val="1100"/>
              <a:buFont typeface="Arial"/>
              <a:buNone/>
            </a:pPr>
            <a:r>
              <a:rPr lang="en-US" sz="1800">
                <a:solidFill>
                  <a:schemeClr val="dk1"/>
                </a:solidFill>
                <a:highlight>
                  <a:srgbClr val="FFFFFF"/>
                </a:highlight>
                <a:latin typeface="Times New Roman"/>
                <a:ea typeface="Times New Roman"/>
                <a:cs typeface="Times New Roman"/>
                <a:sym typeface="Times New Roman"/>
              </a:rPr>
              <a:t>The initializer of the UITextField class includes a parameter called the delegate. Setting this parameter to self means that the current object is responsible for handling all the events fired by this instance of the UITextField class.</a:t>
            </a:r>
            <a:endParaRPr sz="1800">
              <a:solidFill>
                <a:schemeClr val="dk1"/>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800">
              <a:solidFill>
                <a:schemeClr val="dk1"/>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800">
                <a:solidFill>
                  <a:schemeClr val="dk1"/>
                </a:solidFill>
                <a:highlight>
                  <a:srgbClr val="FFFFFF"/>
                </a:highlight>
                <a:latin typeface="Times New Roman"/>
                <a:ea typeface="Times New Roman"/>
                <a:cs typeface="Times New Roman"/>
                <a:sym typeface="Times New Roman"/>
              </a:rPr>
              <a:t>If you don’t need to handle events fired by this instance, you can simply set it to nil</a:t>
            </a:r>
            <a:endParaRPr sz="18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800">
                <a:solidFill>
                  <a:srgbClr val="326D74"/>
                </a:solidFill>
                <a:highlight>
                  <a:srgbClr val="FFFFFF"/>
                </a:highlight>
                <a:latin typeface="Times New Roman"/>
                <a:ea typeface="Times New Roman"/>
                <a:cs typeface="Times New Roman"/>
                <a:sym typeface="Times New Roman"/>
              </a:rPr>
              <a:t>t1</a:t>
            </a:r>
            <a:r>
              <a:rPr lang="en-US" sz="1800">
                <a:solidFill>
                  <a:srgbClr val="6C36A9"/>
                </a:solidFill>
                <a:highlight>
                  <a:srgbClr val="FFFFFF"/>
                </a:highlight>
                <a:latin typeface="Times New Roman"/>
                <a:ea typeface="Times New Roman"/>
                <a:cs typeface="Times New Roman"/>
                <a:sym typeface="Times New Roman"/>
              </a:rPr>
              <a:t>.delegate = </a:t>
            </a:r>
            <a:r>
              <a:rPr lang="en-US" sz="1800">
                <a:solidFill>
                  <a:schemeClr val="dk1"/>
                </a:solidFill>
                <a:highlight>
                  <a:srgbClr val="FFFFFF"/>
                </a:highlight>
                <a:latin typeface="Times New Roman"/>
                <a:ea typeface="Times New Roman"/>
                <a:cs typeface="Times New Roman"/>
                <a:sym typeface="Times New Roman"/>
              </a:rPr>
              <a:t>nil</a:t>
            </a:r>
            <a:endParaRPr sz="18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800">
                <a:solidFill>
                  <a:srgbClr val="326D74"/>
                </a:solidFill>
                <a:highlight>
                  <a:srgbClr val="FFFFFF"/>
                </a:highlight>
                <a:latin typeface="Times New Roman"/>
                <a:ea typeface="Times New Roman"/>
                <a:cs typeface="Times New Roman"/>
                <a:sym typeface="Times New Roman"/>
              </a:rPr>
              <a:t>t2</a:t>
            </a:r>
            <a:r>
              <a:rPr lang="en-US" sz="1800">
                <a:solidFill>
                  <a:srgbClr val="6C36A9"/>
                </a:solidFill>
                <a:highlight>
                  <a:srgbClr val="FFFFFF"/>
                </a:highlight>
                <a:latin typeface="Times New Roman"/>
                <a:ea typeface="Times New Roman"/>
                <a:cs typeface="Times New Roman"/>
                <a:sym typeface="Times New Roman"/>
              </a:rPr>
              <a:t>.delegate = </a:t>
            </a:r>
            <a:r>
              <a:rPr lang="en-US" sz="1800">
                <a:solidFill>
                  <a:schemeClr val="dk1"/>
                </a:solidFill>
                <a:highlight>
                  <a:srgbClr val="FFFFFF"/>
                </a:highlight>
                <a:latin typeface="Times New Roman"/>
                <a:ea typeface="Times New Roman"/>
                <a:cs typeface="Times New Roman"/>
                <a:sym typeface="Times New Roman"/>
              </a:rPr>
              <a:t>nil</a:t>
            </a:r>
            <a:endParaRPr sz="18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800">
                <a:solidFill>
                  <a:srgbClr val="326D74"/>
                </a:solidFill>
                <a:highlight>
                  <a:srgbClr val="FFFFFF"/>
                </a:highlight>
                <a:latin typeface="Times New Roman"/>
                <a:ea typeface="Times New Roman"/>
                <a:cs typeface="Times New Roman"/>
                <a:sym typeface="Times New Roman"/>
              </a:rPr>
              <a:t>t3</a:t>
            </a:r>
            <a:r>
              <a:rPr lang="en-US" sz="1800">
                <a:solidFill>
                  <a:srgbClr val="6C36A9"/>
                </a:solidFill>
                <a:highlight>
                  <a:srgbClr val="FFFFFF"/>
                </a:highlight>
                <a:latin typeface="Times New Roman"/>
                <a:ea typeface="Times New Roman"/>
                <a:cs typeface="Times New Roman"/>
                <a:sym typeface="Times New Roman"/>
              </a:rPr>
              <a:t>.delegate = </a:t>
            </a:r>
            <a:r>
              <a:rPr lang="en-US" sz="1800">
                <a:solidFill>
                  <a:schemeClr val="dk1"/>
                </a:solidFill>
                <a:highlight>
                  <a:srgbClr val="FFFFFF"/>
                </a:highlight>
                <a:latin typeface="Times New Roman"/>
                <a:ea typeface="Times New Roman"/>
                <a:cs typeface="Times New Roman"/>
                <a:sym typeface="Times New Roman"/>
              </a:rPr>
              <a:t>nil</a:t>
            </a:r>
            <a:endParaRPr sz="1800">
              <a:solidFill>
                <a:schemeClr val="dk1"/>
              </a:solidFill>
              <a:highlight>
                <a:srgbClr val="FFFFFF"/>
              </a:highlight>
              <a:latin typeface="Times New Roman"/>
              <a:ea typeface="Times New Roman"/>
              <a:cs typeface="Times New Roman"/>
              <a:sym typeface="Times New Roman"/>
            </a:endParaRPr>
          </a:p>
          <a:p>
            <a:pPr indent="0" lvl="0" marL="0" rtl="0" algn="l">
              <a:spcBef>
                <a:spcPts val="1000"/>
              </a:spcBef>
              <a:spcAft>
                <a:spcPts val="0"/>
              </a:spcAft>
              <a:buNone/>
            </a:pPr>
            <a:r>
              <a:t/>
            </a:r>
            <a:endParaRPr/>
          </a:p>
        </p:txBody>
      </p:sp>
      <p:sp>
        <p:nvSpPr>
          <p:cNvPr id="144" name="Google Shape;144;p25"/>
          <p:cNvSpPr txBox="1"/>
          <p:nvPr/>
        </p:nvSpPr>
        <p:spPr>
          <a:xfrm>
            <a:off x="152800" y="288575"/>
            <a:ext cx="3853500" cy="46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chemeClr val="dk1"/>
                </a:solidFill>
                <a:latin typeface="Helvetica Neue"/>
                <a:ea typeface="Helvetica Neue"/>
                <a:cs typeface="Helvetica Neue"/>
                <a:sym typeface="Helvetica Neue"/>
              </a:rPr>
              <a:t>Navigation &amp; Workflows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838200" y="1119425"/>
            <a:ext cx="10515600" cy="7062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None/>
            </a:pPr>
            <a:r>
              <a:rPr b="1" lang="en-US" sz="3000">
                <a:latin typeface="Times New Roman"/>
                <a:ea typeface="Times New Roman"/>
                <a:cs typeface="Times New Roman"/>
                <a:sym typeface="Times New Roman"/>
              </a:rPr>
              <a:t>NavigationController &amp; Segues</a:t>
            </a:r>
            <a:endParaRPr b="1" sz="3000">
              <a:latin typeface="Times New Roman"/>
              <a:ea typeface="Times New Roman"/>
              <a:cs typeface="Times New Roman"/>
              <a:sym typeface="Times New Roman"/>
            </a:endParaRPr>
          </a:p>
        </p:txBody>
      </p:sp>
      <p:sp>
        <p:nvSpPr>
          <p:cNvPr id="150" name="Google Shape;150;p26"/>
          <p:cNvSpPr txBox="1"/>
          <p:nvPr>
            <p:ph idx="1" type="body"/>
          </p:nvPr>
        </p:nvSpPr>
        <p:spPr>
          <a:xfrm>
            <a:off x="838200" y="1825625"/>
            <a:ext cx="10515600" cy="4692900"/>
          </a:xfrm>
          <a:prstGeom prst="rect">
            <a:avLst/>
          </a:prstGeom>
        </p:spPr>
        <p:txBody>
          <a:bodyPr anchorCtr="0" anchor="t" bIns="45700" lIns="45700" spcFirstLastPara="1" rIns="45700" wrap="square" tIns="45700">
            <a:noAutofit/>
          </a:bodyPr>
          <a:lstStyle/>
          <a:p>
            <a:pPr indent="-279400" lvl="0" marL="292100" rtl="0" algn="l">
              <a:lnSpc>
                <a:spcPct val="115000"/>
              </a:lnSpc>
              <a:spcBef>
                <a:spcPts val="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Class</a:t>
            </a:r>
            <a:endParaRPr b="1" sz="1800">
              <a:solidFill>
                <a:schemeClr val="dk1"/>
              </a:solidFill>
              <a:latin typeface="Times New Roman"/>
              <a:ea typeface="Times New Roman"/>
              <a:cs typeface="Times New Roman"/>
              <a:sym typeface="Times New Roman"/>
            </a:endParaRPr>
          </a:p>
          <a:p>
            <a:pPr indent="-279400" lvl="0" marL="292100" rtl="0" algn="l">
              <a:lnSpc>
                <a:spcPct val="115000"/>
              </a:lnSpc>
              <a:spcBef>
                <a:spcPts val="230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UINavigationController</a:t>
            </a:r>
            <a:endParaRPr b="1" sz="1800">
              <a:solidFill>
                <a:schemeClr val="dk1"/>
              </a:solidFill>
              <a:latin typeface="Times New Roman"/>
              <a:ea typeface="Times New Roman"/>
              <a:cs typeface="Times New Roman"/>
              <a:sym typeface="Times New Roman"/>
            </a:endParaRPr>
          </a:p>
          <a:p>
            <a:pPr indent="0" lvl="0" marL="0" rtl="0" algn="l">
              <a:lnSpc>
                <a:spcPct val="115000"/>
              </a:lnSpc>
              <a:spcBef>
                <a:spcPts val="230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A container view controller that defines a stack-based scheme for navigating hierarchical content.</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Overview</a:t>
            </a:r>
            <a:endParaRPr b="1"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A navigation controller is a container view controller that manages one or more child view controllers in a navigation interface. In this type of interface, only one child view controller is visible at a time. Selecting an item in the view controller pushes a new view controller onscreen using an animation, thereby hiding the previous view controller. Tapping the back button in the navigation bar at the top of the interface removes the top view controller, thereby revealing the view controller underneath.</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0" lvl="0" marL="0" rtl="0" algn="l">
              <a:spcBef>
                <a:spcPts val="1000"/>
              </a:spcBef>
              <a:spcAft>
                <a:spcPts val="0"/>
              </a:spcAft>
              <a:buNone/>
            </a:pPr>
            <a:r>
              <a:t/>
            </a:r>
            <a:endParaRPr/>
          </a:p>
        </p:txBody>
      </p:sp>
      <p:sp>
        <p:nvSpPr>
          <p:cNvPr id="151" name="Google Shape;151;p26"/>
          <p:cNvSpPr txBox="1"/>
          <p:nvPr/>
        </p:nvSpPr>
        <p:spPr>
          <a:xfrm>
            <a:off x="152800" y="288575"/>
            <a:ext cx="3853500" cy="46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chemeClr val="dk1"/>
                </a:solidFill>
                <a:latin typeface="Helvetica Neue"/>
                <a:ea typeface="Helvetica Neue"/>
                <a:cs typeface="Helvetica Neue"/>
                <a:sym typeface="Helvetica Neue"/>
              </a:rPr>
              <a:t>Navigation &amp; Workflows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7"/>
          <p:cNvSpPr txBox="1"/>
          <p:nvPr>
            <p:ph idx="1" type="body"/>
          </p:nvPr>
        </p:nvSpPr>
        <p:spPr>
          <a:xfrm>
            <a:off x="838200" y="1001550"/>
            <a:ext cx="10515600" cy="2631300"/>
          </a:xfrm>
          <a:prstGeom prst="rect">
            <a:avLst/>
          </a:prstGeom>
        </p:spPr>
        <p:txBody>
          <a:bodyPr anchorCtr="0" anchor="t" bIns="45700" lIns="45700" spcFirstLastPara="1" rIns="45700" wrap="square" tIns="45700">
            <a:noAutofit/>
          </a:bodyPr>
          <a:lstStyle/>
          <a:p>
            <a:pPr indent="0" lvl="0" marL="0" rtl="0" algn="just">
              <a:lnSpc>
                <a:spcPct val="115000"/>
              </a:lnSpc>
              <a:spcBef>
                <a:spcPts val="0"/>
              </a:spcBef>
              <a:spcAft>
                <a:spcPts val="0"/>
              </a:spcAft>
              <a:buNone/>
            </a:pPr>
            <a:r>
              <a:rPr lang="en-US" sz="1800">
                <a:solidFill>
                  <a:schemeClr val="dk1"/>
                </a:solidFill>
                <a:latin typeface="Times New Roman"/>
                <a:ea typeface="Times New Roman"/>
                <a:cs typeface="Times New Roman"/>
                <a:sym typeface="Times New Roman"/>
              </a:rPr>
              <a:t>Use a navigation interface to mimic the organization of hierarchical data managed by your app. At each level of the hierarchy, you provide an appropriate screen (managed by a custom view controller) to display the content at that level. Figure 1 shows an example of the navigation interface presented by the Settings application in iOS Simulator. The first screen presents the user with the list of applications that contain preferences.</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Selecting an application reveals individual settings and groups of settings for that application. Selecting a group yields more settings and so on. For all but the root view, the navigation controller provides a back button to allow the user to move back up the hierarchy.</a:t>
            </a:r>
            <a:endParaRPr sz="1800">
              <a:solidFill>
                <a:schemeClr val="dk1"/>
              </a:solidFill>
              <a:latin typeface="Times New Roman"/>
              <a:ea typeface="Times New Roman"/>
              <a:cs typeface="Times New Roman"/>
              <a:sym typeface="Times New Roman"/>
            </a:endParaRPr>
          </a:p>
          <a:p>
            <a:pPr indent="0" lvl="0" marL="0" rtl="0" algn="l">
              <a:spcBef>
                <a:spcPts val="1000"/>
              </a:spcBef>
              <a:spcAft>
                <a:spcPts val="0"/>
              </a:spcAft>
              <a:buNone/>
            </a:pPr>
            <a:r>
              <a:t/>
            </a:r>
            <a:endParaRPr sz="1800">
              <a:latin typeface="Times New Roman"/>
              <a:ea typeface="Times New Roman"/>
              <a:cs typeface="Times New Roman"/>
              <a:sym typeface="Times New Roman"/>
            </a:endParaRPr>
          </a:p>
        </p:txBody>
      </p:sp>
      <p:pic>
        <p:nvPicPr>
          <p:cNvPr id="157" name="Google Shape;157;p27"/>
          <p:cNvPicPr preferRelativeResize="0"/>
          <p:nvPr/>
        </p:nvPicPr>
        <p:blipFill>
          <a:blip r:embed="rId3">
            <a:alphaModFix/>
          </a:blip>
          <a:stretch>
            <a:fillRect/>
          </a:stretch>
        </p:blipFill>
        <p:spPr>
          <a:xfrm>
            <a:off x="916300" y="3650193"/>
            <a:ext cx="5602200" cy="3021082"/>
          </a:xfrm>
          <a:prstGeom prst="rect">
            <a:avLst/>
          </a:prstGeom>
          <a:noFill/>
          <a:ln>
            <a:noFill/>
          </a:ln>
        </p:spPr>
      </p:pic>
      <p:sp>
        <p:nvSpPr>
          <p:cNvPr id="158" name="Google Shape;158;p27"/>
          <p:cNvSpPr txBox="1"/>
          <p:nvPr/>
        </p:nvSpPr>
        <p:spPr>
          <a:xfrm>
            <a:off x="7435175" y="4685175"/>
            <a:ext cx="3361200" cy="88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1800">
                <a:solidFill>
                  <a:schemeClr val="dk1"/>
                </a:solidFill>
                <a:latin typeface="Times New Roman"/>
                <a:ea typeface="Times New Roman"/>
                <a:cs typeface="Times New Roman"/>
                <a:sym typeface="Times New Roman"/>
              </a:rPr>
              <a:t>Figure 1</a:t>
            </a:r>
            <a:r>
              <a:rPr lang="en-US" sz="1800">
                <a:solidFill>
                  <a:schemeClr val="dk1"/>
                </a:solidFill>
                <a:latin typeface="Times New Roman"/>
                <a:ea typeface="Times New Roman"/>
                <a:cs typeface="Times New Roman"/>
                <a:sym typeface="Times New Roman"/>
              </a:rPr>
              <a:t> </a:t>
            </a:r>
            <a:r>
              <a:rPr b="1" lang="en-US" sz="1800">
                <a:solidFill>
                  <a:schemeClr val="dk1"/>
                </a:solidFill>
                <a:latin typeface="Times New Roman"/>
                <a:ea typeface="Times New Roman"/>
                <a:cs typeface="Times New Roman"/>
                <a:sym typeface="Times New Roman"/>
              </a:rPr>
              <a:t>A sample navigation interface</a:t>
            </a:r>
            <a:endParaRPr b="1" sz="1800">
              <a:solidFill>
                <a:schemeClr val="dk1"/>
              </a:solidFill>
              <a:latin typeface="Times New Roman"/>
              <a:ea typeface="Times New Roman"/>
              <a:cs typeface="Times New Roman"/>
              <a:sym typeface="Times New Roman"/>
            </a:endParaRPr>
          </a:p>
        </p:txBody>
      </p:sp>
      <p:sp>
        <p:nvSpPr>
          <p:cNvPr id="159" name="Google Shape;159;p27"/>
          <p:cNvSpPr txBox="1"/>
          <p:nvPr/>
        </p:nvSpPr>
        <p:spPr>
          <a:xfrm>
            <a:off x="152800" y="288575"/>
            <a:ext cx="3853500" cy="46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chemeClr val="dk1"/>
                </a:solidFill>
                <a:latin typeface="Helvetica Neue"/>
                <a:ea typeface="Helvetica Neue"/>
                <a:cs typeface="Helvetica Neue"/>
                <a:sym typeface="Helvetica Neue"/>
              </a:rPr>
              <a:t>Navigation &amp; Workflows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txBox="1"/>
          <p:nvPr>
            <p:ph idx="1" type="body"/>
          </p:nvPr>
        </p:nvSpPr>
        <p:spPr>
          <a:xfrm>
            <a:off x="838200" y="1253400"/>
            <a:ext cx="10515600" cy="5451900"/>
          </a:xfrm>
          <a:prstGeom prst="rect">
            <a:avLst/>
          </a:prstGeom>
        </p:spPr>
        <p:txBody>
          <a:bodyPr anchorCtr="0" anchor="t" bIns="45700" lIns="45700" spcFirstLastPara="1" rIns="45700" wrap="square" tIns="45700">
            <a:noAutofit/>
          </a:bodyPr>
          <a:lstStyle/>
          <a:p>
            <a:pPr indent="0" lvl="0" marL="0" rtl="0" algn="just">
              <a:lnSpc>
                <a:spcPct val="115000"/>
              </a:lnSpc>
              <a:spcBef>
                <a:spcPts val="0"/>
              </a:spcBef>
              <a:spcAft>
                <a:spcPts val="0"/>
              </a:spcAft>
              <a:buNone/>
            </a:pPr>
            <a:r>
              <a:rPr lang="en-US" sz="1800">
                <a:solidFill>
                  <a:schemeClr val="dk1"/>
                </a:solidFill>
                <a:latin typeface="Times New Roman"/>
                <a:ea typeface="Times New Roman"/>
                <a:cs typeface="Times New Roman"/>
                <a:sym typeface="Times New Roman"/>
              </a:rPr>
              <a:t>A navigation controller object manages its child view controllers using an ordered array, known as the </a:t>
            </a:r>
            <a:r>
              <a:rPr b="1" lang="en-US" sz="1800">
                <a:solidFill>
                  <a:schemeClr val="dk1"/>
                </a:solidFill>
                <a:latin typeface="Times New Roman"/>
                <a:ea typeface="Times New Roman"/>
                <a:cs typeface="Times New Roman"/>
                <a:sym typeface="Times New Roman"/>
              </a:rPr>
              <a:t>navigation stack</a:t>
            </a:r>
            <a:r>
              <a:rPr lang="en-US" sz="1800">
                <a:solidFill>
                  <a:schemeClr val="dk1"/>
                </a:solidFill>
                <a:latin typeface="Times New Roman"/>
                <a:ea typeface="Times New Roman"/>
                <a:cs typeface="Times New Roman"/>
                <a:sym typeface="Times New Roman"/>
              </a:rPr>
              <a:t>. The first view controller in the array is the root view controller and represents the bottom of the stack. The last view controller in the array is the topmost item on the stack, and represents the view controller currently being displayed. You add and remove view controllers from the stack using segues or using the methods of this class. The user can also remove the topmost view controller using the back button in the navigation bar or using a left-edge swipe gesture.</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US" sz="1800">
                <a:solidFill>
                  <a:schemeClr val="dk1"/>
                </a:solidFill>
                <a:latin typeface="Times New Roman"/>
                <a:ea typeface="Times New Roman"/>
                <a:cs typeface="Times New Roman"/>
                <a:sym typeface="Times New Roman"/>
              </a:rPr>
              <a:t>The navigation controller manages the navigation bar at the top of the interface and an optional toolbar at the bottom of the interface. The navigation bar is always present and is managed by the navigation controller itself, which updates the navigation bar using the content provided by its child view controllers. When the </a:t>
            </a:r>
            <a:r>
              <a:rPr lang="en-US" sz="1800">
                <a:solidFill>
                  <a:srgbClr val="094FD1"/>
                </a:solidFill>
                <a:latin typeface="Times New Roman"/>
                <a:ea typeface="Times New Roman"/>
                <a:cs typeface="Times New Roman"/>
                <a:sym typeface="Times New Roman"/>
              </a:rPr>
              <a:t>isToolbarHidden</a:t>
            </a:r>
            <a:r>
              <a:rPr lang="en-US" sz="1800">
                <a:solidFill>
                  <a:schemeClr val="dk1"/>
                </a:solidFill>
                <a:latin typeface="Times New Roman"/>
                <a:ea typeface="Times New Roman"/>
                <a:cs typeface="Times New Roman"/>
                <a:sym typeface="Times New Roman"/>
              </a:rPr>
              <a:t> property is false, the navigation controller similarly updates the toolbar with contents provided by the topmost view controller.</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US" sz="1800">
                <a:solidFill>
                  <a:schemeClr val="dk1"/>
                </a:solidFill>
                <a:latin typeface="Times New Roman"/>
                <a:ea typeface="Times New Roman"/>
                <a:cs typeface="Times New Roman"/>
                <a:sym typeface="Times New Roman"/>
              </a:rPr>
              <a:t>A navigation controller coordinates its behavior with its </a:t>
            </a:r>
            <a:r>
              <a:rPr lang="en-US" sz="1800">
                <a:solidFill>
                  <a:srgbClr val="094FD1"/>
                </a:solidFill>
                <a:latin typeface="Times New Roman"/>
                <a:ea typeface="Times New Roman"/>
                <a:cs typeface="Times New Roman"/>
                <a:sym typeface="Times New Roman"/>
              </a:rPr>
              <a:t>delegate</a:t>
            </a:r>
            <a:r>
              <a:rPr lang="en-US" sz="1800">
                <a:solidFill>
                  <a:schemeClr val="dk1"/>
                </a:solidFill>
                <a:latin typeface="Times New Roman"/>
                <a:ea typeface="Times New Roman"/>
                <a:cs typeface="Times New Roman"/>
                <a:sym typeface="Times New Roman"/>
              </a:rPr>
              <a:t> object. The delegate object can override the pushing or popping of view controllers, provide custom animation transitions, and specify the preferred orientation for the navigation interface. The delegate object you provide must conform to the </a:t>
            </a:r>
            <a:r>
              <a:rPr lang="en-US" sz="1800">
                <a:solidFill>
                  <a:srgbClr val="094FD1"/>
                </a:solidFill>
                <a:latin typeface="Times New Roman"/>
                <a:ea typeface="Times New Roman"/>
                <a:cs typeface="Times New Roman"/>
                <a:sym typeface="Times New Roman"/>
              </a:rPr>
              <a:t>UINavigationControllerDelegate</a:t>
            </a:r>
            <a:r>
              <a:rPr lang="en-US" sz="1800">
                <a:solidFill>
                  <a:schemeClr val="dk1"/>
                </a:solidFill>
                <a:latin typeface="Times New Roman"/>
                <a:ea typeface="Times New Roman"/>
                <a:cs typeface="Times New Roman"/>
                <a:sym typeface="Times New Roman"/>
              </a:rPr>
              <a:t> protocol.</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100">
              <a:solidFill>
                <a:schemeClr val="dk1"/>
              </a:solidFill>
              <a:latin typeface="Arial"/>
              <a:ea typeface="Arial"/>
              <a:cs typeface="Arial"/>
              <a:sym typeface="Arial"/>
            </a:endParaRPr>
          </a:p>
          <a:p>
            <a:pPr indent="0" lvl="0" marL="0" rtl="0" algn="just">
              <a:lnSpc>
                <a:spcPct val="115000"/>
              </a:lnSpc>
              <a:spcBef>
                <a:spcPts val="0"/>
              </a:spcBef>
              <a:spcAft>
                <a:spcPts val="0"/>
              </a:spcAft>
              <a:buClr>
                <a:schemeClr val="dk1"/>
              </a:buClr>
              <a:buSzPts val="1100"/>
              <a:buFont typeface="Arial"/>
              <a:buNone/>
            </a:pPr>
            <a:r>
              <a:t/>
            </a:r>
            <a:endParaRPr sz="1350">
              <a:solidFill>
                <a:schemeClr val="dk1"/>
              </a:solidFill>
              <a:latin typeface="Times New Roman"/>
              <a:ea typeface="Times New Roman"/>
              <a:cs typeface="Times New Roman"/>
              <a:sym typeface="Times New Roman"/>
            </a:endParaRPr>
          </a:p>
          <a:p>
            <a:pPr indent="0" lvl="0" marL="0" rtl="0" algn="l">
              <a:spcBef>
                <a:spcPts val="1000"/>
              </a:spcBef>
              <a:spcAft>
                <a:spcPts val="0"/>
              </a:spcAft>
              <a:buNone/>
            </a:pPr>
            <a:r>
              <a:t/>
            </a:r>
            <a:endParaRPr/>
          </a:p>
        </p:txBody>
      </p:sp>
      <p:sp>
        <p:nvSpPr>
          <p:cNvPr id="165" name="Google Shape;165;p28"/>
          <p:cNvSpPr txBox="1"/>
          <p:nvPr/>
        </p:nvSpPr>
        <p:spPr>
          <a:xfrm>
            <a:off x="152800" y="288575"/>
            <a:ext cx="3853500" cy="46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chemeClr val="dk1"/>
                </a:solidFill>
                <a:latin typeface="Helvetica Neue"/>
                <a:ea typeface="Helvetica Neue"/>
                <a:cs typeface="Helvetica Neue"/>
                <a:sym typeface="Helvetica Neue"/>
              </a:rPr>
              <a:t>Navigation &amp; Workflows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txBox="1"/>
          <p:nvPr>
            <p:ph idx="1" type="body"/>
          </p:nvPr>
        </p:nvSpPr>
        <p:spPr>
          <a:xfrm>
            <a:off x="838200" y="1180575"/>
            <a:ext cx="10515600" cy="1382700"/>
          </a:xfrm>
          <a:prstGeom prst="rect">
            <a:avLst/>
          </a:prstGeom>
        </p:spPr>
        <p:txBody>
          <a:bodyPr anchorCtr="0" anchor="t" bIns="45700" lIns="45700" spcFirstLastPara="1" rIns="45700" wrap="square" tIns="45700">
            <a:noAutofit/>
          </a:bodyPr>
          <a:lstStyle/>
          <a:p>
            <a:pPr indent="0" lvl="0" marL="0" rtl="0" algn="just">
              <a:lnSpc>
                <a:spcPct val="115000"/>
              </a:lnSpc>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Figure 2 shows the relationships between the navigation controller and the objects it manages. Use the specified properties of the navigation controller to access these objects.</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Figure 2</a:t>
            </a:r>
            <a:r>
              <a:rPr lang="en-US" sz="1800">
                <a:solidFill>
                  <a:schemeClr val="dk1"/>
                </a:solidFill>
                <a:latin typeface="Times New Roman"/>
                <a:ea typeface="Times New Roman"/>
                <a:cs typeface="Times New Roman"/>
                <a:sym typeface="Times New Roman"/>
              </a:rPr>
              <a:t> </a:t>
            </a:r>
            <a:r>
              <a:rPr b="1" lang="en-US" sz="1800">
                <a:solidFill>
                  <a:schemeClr val="dk1"/>
                </a:solidFill>
                <a:latin typeface="Times New Roman"/>
                <a:ea typeface="Times New Roman"/>
                <a:cs typeface="Times New Roman"/>
                <a:sym typeface="Times New Roman"/>
              </a:rPr>
              <a:t>Objects managed by the navigation controller</a:t>
            </a:r>
            <a:endParaRPr b="1" sz="1800">
              <a:solidFill>
                <a:schemeClr val="dk1"/>
              </a:solidFill>
              <a:latin typeface="Times New Roman"/>
              <a:ea typeface="Times New Roman"/>
              <a:cs typeface="Times New Roman"/>
              <a:sym typeface="Times New Roman"/>
            </a:endParaRPr>
          </a:p>
          <a:p>
            <a:pPr indent="0" lvl="0" marL="0" rtl="0" algn="l">
              <a:spcBef>
                <a:spcPts val="1000"/>
              </a:spcBef>
              <a:spcAft>
                <a:spcPts val="0"/>
              </a:spcAft>
              <a:buNone/>
            </a:pPr>
            <a:r>
              <a:t/>
            </a:r>
            <a:endParaRPr/>
          </a:p>
        </p:txBody>
      </p:sp>
      <p:pic>
        <p:nvPicPr>
          <p:cNvPr id="171" name="Google Shape;171;p29"/>
          <p:cNvPicPr preferRelativeResize="0"/>
          <p:nvPr/>
        </p:nvPicPr>
        <p:blipFill>
          <a:blip r:embed="rId3">
            <a:alphaModFix/>
          </a:blip>
          <a:stretch>
            <a:fillRect/>
          </a:stretch>
        </p:blipFill>
        <p:spPr>
          <a:xfrm>
            <a:off x="3494275" y="2682100"/>
            <a:ext cx="5203450" cy="3989925"/>
          </a:xfrm>
          <a:prstGeom prst="rect">
            <a:avLst/>
          </a:prstGeom>
          <a:noFill/>
          <a:ln>
            <a:noFill/>
          </a:ln>
        </p:spPr>
      </p:pic>
      <p:sp>
        <p:nvSpPr>
          <p:cNvPr id="172" name="Google Shape;172;p29"/>
          <p:cNvSpPr txBox="1"/>
          <p:nvPr/>
        </p:nvSpPr>
        <p:spPr>
          <a:xfrm>
            <a:off x="152800" y="288575"/>
            <a:ext cx="3853500" cy="46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chemeClr val="dk1"/>
                </a:solidFill>
                <a:latin typeface="Helvetica Neue"/>
                <a:ea typeface="Helvetica Neue"/>
                <a:cs typeface="Helvetica Neue"/>
                <a:sym typeface="Helvetica Neue"/>
              </a:rPr>
              <a:t>Navigation &amp; Workflows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2"/>
          <p:cNvSpPr txBox="1"/>
          <p:nvPr/>
        </p:nvSpPr>
        <p:spPr>
          <a:xfrm>
            <a:off x="1107000" y="1086300"/>
            <a:ext cx="9978000" cy="5381100"/>
          </a:xfrm>
          <a:prstGeom prst="rect">
            <a:avLst/>
          </a:prstGeom>
          <a:noFill/>
          <a:ln>
            <a:noFill/>
          </a:ln>
        </p:spPr>
        <p:txBody>
          <a:bodyPr anchorCtr="0" anchor="t" bIns="45700" lIns="45700" spcFirstLastPara="1" rIns="45700" wrap="square" tIns="45700">
            <a:noAutofit/>
          </a:bodyPr>
          <a:lstStyle/>
          <a:p>
            <a:pPr indent="0" lvl="0" marL="457200" rtl="0" algn="ctr">
              <a:lnSpc>
                <a:spcPct val="115000"/>
              </a:lnSpc>
              <a:spcBef>
                <a:spcPts val="0"/>
              </a:spcBef>
              <a:spcAft>
                <a:spcPts val="0"/>
              </a:spcAft>
              <a:buNone/>
            </a:pPr>
            <a:r>
              <a:rPr b="1" lang="en-US" sz="3000">
                <a:solidFill>
                  <a:schemeClr val="dk1"/>
                </a:solidFill>
                <a:latin typeface="Times New Roman"/>
                <a:ea typeface="Times New Roman"/>
                <a:cs typeface="Times New Roman"/>
                <a:sym typeface="Times New Roman"/>
              </a:rPr>
              <a:t>Syllabus</a:t>
            </a:r>
            <a:endParaRPr b="1" sz="3000">
              <a:solidFill>
                <a:schemeClr val="dk1"/>
              </a:solidFill>
              <a:latin typeface="Times New Roman"/>
              <a:ea typeface="Times New Roman"/>
              <a:cs typeface="Times New Roman"/>
              <a:sym typeface="Times New Roman"/>
            </a:endParaRPr>
          </a:p>
          <a:p>
            <a:pPr indent="-355600" lvl="0" marL="457200" rtl="0" algn="just">
              <a:lnSpc>
                <a:spcPct val="115000"/>
              </a:lnSpc>
              <a:spcBef>
                <a:spcPts val="0"/>
              </a:spcBef>
              <a:spcAft>
                <a:spcPts val="0"/>
              </a:spcAft>
              <a:buSzPts val="2000"/>
              <a:buFont typeface="Times New Roman"/>
              <a:buChar char="➢"/>
            </a:pPr>
            <a:r>
              <a:rPr b="1" lang="en-US" sz="2000">
                <a:solidFill>
                  <a:schemeClr val="dk1"/>
                </a:solidFill>
                <a:latin typeface="Times New Roman"/>
                <a:ea typeface="Times New Roman"/>
                <a:cs typeface="Times New Roman"/>
                <a:sym typeface="Times New Roman"/>
              </a:rPr>
              <a:t>E</a:t>
            </a:r>
            <a:r>
              <a:rPr b="1" lang="en-US" sz="2000">
                <a:solidFill>
                  <a:schemeClr val="dk1"/>
                </a:solidFill>
                <a:latin typeface="Times New Roman"/>
                <a:ea typeface="Times New Roman"/>
                <a:cs typeface="Times New Roman"/>
                <a:sym typeface="Times New Roman"/>
              </a:rPr>
              <a:t>numerations</a:t>
            </a:r>
            <a:endParaRPr b="1" sz="2000">
              <a:solidFill>
                <a:schemeClr val="dk1"/>
              </a:solidFill>
              <a:latin typeface="Times New Roman"/>
              <a:ea typeface="Times New Roman"/>
              <a:cs typeface="Times New Roman"/>
              <a:sym typeface="Times New Roman"/>
            </a:endParaRPr>
          </a:p>
          <a:p>
            <a:pPr indent="-355600" lvl="0" marL="457200" rtl="0" algn="just">
              <a:lnSpc>
                <a:spcPct val="115000"/>
              </a:lnSpc>
              <a:spcBef>
                <a:spcPts val="0"/>
              </a:spcBef>
              <a:spcAft>
                <a:spcPts val="0"/>
              </a:spcAft>
              <a:buSzPts val="2000"/>
              <a:buFont typeface="Times New Roman"/>
              <a:buChar char="➢"/>
            </a:pPr>
            <a:r>
              <a:rPr b="1" lang="en-US" sz="2000">
                <a:solidFill>
                  <a:schemeClr val="dk1"/>
                </a:solidFill>
                <a:latin typeface="Times New Roman"/>
                <a:ea typeface="Times New Roman"/>
                <a:cs typeface="Times New Roman"/>
                <a:sym typeface="Times New Roman"/>
              </a:rPr>
              <a:t>Protocols</a:t>
            </a:r>
            <a:endParaRPr b="1" sz="2000">
              <a:solidFill>
                <a:schemeClr val="dk1"/>
              </a:solidFill>
              <a:latin typeface="Times New Roman"/>
              <a:ea typeface="Times New Roman"/>
              <a:cs typeface="Times New Roman"/>
              <a:sym typeface="Times New Roman"/>
            </a:endParaRPr>
          </a:p>
          <a:p>
            <a:pPr indent="-355600" lvl="0" marL="457200" rtl="0" algn="just">
              <a:lnSpc>
                <a:spcPct val="115000"/>
              </a:lnSpc>
              <a:spcBef>
                <a:spcPts val="0"/>
              </a:spcBef>
              <a:spcAft>
                <a:spcPts val="0"/>
              </a:spcAft>
              <a:buSzPts val="2000"/>
              <a:buFont typeface="Times New Roman"/>
              <a:buChar char="➢"/>
            </a:pPr>
            <a:r>
              <a:rPr b="1" lang="en-US" sz="2000">
                <a:solidFill>
                  <a:schemeClr val="dk1"/>
                </a:solidFill>
                <a:latin typeface="Times New Roman"/>
                <a:ea typeface="Times New Roman"/>
                <a:cs typeface="Times New Roman"/>
                <a:sym typeface="Times New Roman"/>
              </a:rPr>
              <a:t>NavigationController</a:t>
            </a:r>
            <a:endParaRPr b="1" sz="2000">
              <a:solidFill>
                <a:schemeClr val="dk1"/>
              </a:solidFill>
              <a:latin typeface="Times New Roman"/>
              <a:ea typeface="Times New Roman"/>
              <a:cs typeface="Times New Roman"/>
              <a:sym typeface="Times New Roman"/>
            </a:endParaRPr>
          </a:p>
          <a:p>
            <a:pPr indent="-355600" lvl="0" marL="457200" rtl="0" algn="just">
              <a:lnSpc>
                <a:spcPct val="115000"/>
              </a:lnSpc>
              <a:spcBef>
                <a:spcPts val="0"/>
              </a:spcBef>
              <a:spcAft>
                <a:spcPts val="0"/>
              </a:spcAft>
              <a:buSzPts val="2000"/>
              <a:buFont typeface="Times New Roman"/>
              <a:buChar char="➢"/>
            </a:pPr>
            <a:r>
              <a:rPr b="1" lang="en-US" sz="2000">
                <a:solidFill>
                  <a:schemeClr val="dk1"/>
                </a:solidFill>
                <a:latin typeface="Times New Roman"/>
                <a:ea typeface="Times New Roman"/>
                <a:cs typeface="Times New Roman"/>
                <a:sym typeface="Times New Roman"/>
              </a:rPr>
              <a:t>Segues</a:t>
            </a:r>
            <a:endParaRPr b="1" sz="2000">
              <a:solidFill>
                <a:schemeClr val="dk1"/>
              </a:solidFill>
              <a:latin typeface="Times New Roman"/>
              <a:ea typeface="Times New Roman"/>
              <a:cs typeface="Times New Roman"/>
              <a:sym typeface="Times New Roman"/>
            </a:endParaRPr>
          </a:p>
          <a:p>
            <a:pPr indent="-355600" lvl="0" marL="457200" rtl="0" algn="just">
              <a:lnSpc>
                <a:spcPct val="115000"/>
              </a:lnSpc>
              <a:spcBef>
                <a:spcPts val="0"/>
              </a:spcBef>
              <a:spcAft>
                <a:spcPts val="0"/>
              </a:spcAft>
              <a:buSzPts val="2000"/>
              <a:buFont typeface="Times New Roman"/>
              <a:buChar char="➢"/>
            </a:pPr>
            <a:r>
              <a:rPr b="1" lang="en-US" sz="2000">
                <a:solidFill>
                  <a:schemeClr val="dk1"/>
                </a:solidFill>
                <a:latin typeface="Times New Roman"/>
                <a:ea typeface="Times New Roman"/>
                <a:cs typeface="Times New Roman"/>
                <a:sym typeface="Times New Roman"/>
              </a:rPr>
              <a:t>Tab Bar Controller</a:t>
            </a:r>
            <a:endParaRPr b="1" sz="2000">
              <a:solidFill>
                <a:schemeClr val="dk1"/>
              </a:solidFill>
              <a:latin typeface="Times New Roman"/>
              <a:ea typeface="Times New Roman"/>
              <a:cs typeface="Times New Roman"/>
              <a:sym typeface="Times New Roman"/>
            </a:endParaRPr>
          </a:p>
          <a:p>
            <a:pPr indent="-355600" lvl="0" marL="457200" rtl="0" algn="just">
              <a:lnSpc>
                <a:spcPct val="115000"/>
              </a:lnSpc>
              <a:spcBef>
                <a:spcPts val="0"/>
              </a:spcBef>
              <a:spcAft>
                <a:spcPts val="0"/>
              </a:spcAft>
              <a:buSzPts val="2000"/>
              <a:buFont typeface="Times New Roman"/>
              <a:buChar char="➢"/>
            </a:pPr>
            <a:r>
              <a:rPr b="1" lang="en-US" sz="2000">
                <a:solidFill>
                  <a:schemeClr val="dk1"/>
                </a:solidFill>
                <a:latin typeface="Times New Roman"/>
                <a:ea typeface="Times New Roman"/>
                <a:cs typeface="Times New Roman"/>
                <a:sym typeface="Times New Roman"/>
              </a:rPr>
              <a:t>ViewController Life Cycle</a:t>
            </a:r>
            <a:endParaRPr b="1" sz="2000">
              <a:solidFill>
                <a:schemeClr val="dk1"/>
              </a:solidFill>
              <a:latin typeface="Times New Roman"/>
              <a:ea typeface="Times New Roman"/>
              <a:cs typeface="Times New Roman"/>
              <a:sym typeface="Times New Roman"/>
            </a:endParaRPr>
          </a:p>
          <a:p>
            <a:pPr indent="-355600" lvl="0" marL="457200" rtl="0" algn="just">
              <a:lnSpc>
                <a:spcPct val="115000"/>
              </a:lnSpc>
              <a:spcBef>
                <a:spcPts val="0"/>
              </a:spcBef>
              <a:spcAft>
                <a:spcPts val="0"/>
              </a:spcAft>
              <a:buSzPts val="2000"/>
              <a:buFont typeface="Times New Roman"/>
              <a:buChar char="➢"/>
            </a:pPr>
            <a:r>
              <a:rPr b="1" lang="en-US" sz="2000">
                <a:solidFill>
                  <a:schemeClr val="dk1"/>
                </a:solidFill>
                <a:latin typeface="Times New Roman"/>
                <a:ea typeface="Times New Roman"/>
                <a:cs typeface="Times New Roman"/>
                <a:sym typeface="Times New Roman"/>
              </a:rPr>
              <a:t>App Anatomy Life Cycle</a:t>
            </a:r>
            <a:endParaRPr b="1" sz="2000">
              <a:solidFill>
                <a:schemeClr val="dk1"/>
              </a:solidFill>
              <a:latin typeface="Times New Roman"/>
              <a:ea typeface="Times New Roman"/>
              <a:cs typeface="Times New Roman"/>
              <a:sym typeface="Times New Roman"/>
            </a:endParaRPr>
          </a:p>
          <a:p>
            <a:pPr indent="-355600" lvl="0" marL="457200" rtl="0" algn="just">
              <a:lnSpc>
                <a:spcPct val="115000"/>
              </a:lnSpc>
              <a:spcBef>
                <a:spcPts val="0"/>
              </a:spcBef>
              <a:spcAft>
                <a:spcPts val="0"/>
              </a:spcAft>
              <a:buSzPts val="2000"/>
              <a:buFont typeface="Times New Roman"/>
              <a:buChar char="➢"/>
            </a:pPr>
            <a:r>
              <a:rPr b="1" lang="en-US" sz="2000">
                <a:solidFill>
                  <a:schemeClr val="dk1"/>
                </a:solidFill>
                <a:latin typeface="Times New Roman"/>
                <a:ea typeface="Times New Roman"/>
                <a:cs typeface="Times New Roman"/>
                <a:sym typeface="Times New Roman"/>
              </a:rPr>
              <a:t>Model View Controller Design Pattern</a:t>
            </a:r>
            <a:endParaRPr b="1" sz="2000">
              <a:solidFill>
                <a:schemeClr val="dk1"/>
              </a:solidFill>
              <a:latin typeface="Times New Roman"/>
              <a:ea typeface="Times New Roman"/>
              <a:cs typeface="Times New Roman"/>
              <a:sym typeface="Times New Roman"/>
            </a:endParaRPr>
          </a:p>
          <a:p>
            <a:pPr indent="-355600" lvl="0" marL="457200" rtl="0" algn="just">
              <a:lnSpc>
                <a:spcPct val="115000"/>
              </a:lnSpc>
              <a:spcBef>
                <a:spcPts val="0"/>
              </a:spcBef>
              <a:spcAft>
                <a:spcPts val="0"/>
              </a:spcAft>
              <a:buSzPts val="2000"/>
              <a:buFont typeface="Times New Roman"/>
              <a:buChar char="➢"/>
            </a:pPr>
            <a:r>
              <a:rPr b="1" lang="en-US" sz="2000">
                <a:solidFill>
                  <a:schemeClr val="dk1"/>
                </a:solidFill>
                <a:latin typeface="Times New Roman"/>
                <a:ea typeface="Times New Roman"/>
                <a:cs typeface="Times New Roman"/>
                <a:sym typeface="Times New Roman"/>
              </a:rPr>
              <a:t>Prototype &amp; Project Planning</a:t>
            </a:r>
            <a:endParaRPr b="1" sz="2000">
              <a:solidFill>
                <a:schemeClr val="dk1"/>
              </a:solidFill>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t/>
            </a:r>
            <a:endParaRPr b="1" sz="1500">
              <a:solidFill>
                <a:schemeClr val="dk1"/>
              </a:solidFill>
              <a:latin typeface="Times New Roman"/>
              <a:ea typeface="Times New Roman"/>
              <a:cs typeface="Times New Roman"/>
              <a:sym typeface="Times New Roman"/>
            </a:endParaRPr>
          </a:p>
        </p:txBody>
      </p:sp>
      <p:sp>
        <p:nvSpPr>
          <p:cNvPr id="58" name="Google Shape;58;p12"/>
          <p:cNvSpPr txBox="1"/>
          <p:nvPr/>
        </p:nvSpPr>
        <p:spPr>
          <a:xfrm>
            <a:off x="248925" y="377825"/>
            <a:ext cx="37404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Navigation &amp; Workflows</a:t>
            </a:r>
            <a:endParaRPr b="1" sz="24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2400"/>
              <a:buFont typeface="Helvetica Neue"/>
              <a:buNone/>
            </a:pPr>
            <a:r>
              <a:t/>
            </a:r>
            <a:endParaRPr b="1" sz="2400">
              <a:latin typeface="Helvetica Neue"/>
              <a:ea typeface="Helvetica Neue"/>
              <a:cs typeface="Helvetica Neue"/>
              <a:sym typeface="Helvetica Neue"/>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0"/>
          <p:cNvSpPr txBox="1"/>
          <p:nvPr>
            <p:ph idx="1" type="body"/>
          </p:nvPr>
        </p:nvSpPr>
        <p:spPr>
          <a:xfrm>
            <a:off x="838200" y="1239200"/>
            <a:ext cx="10515600" cy="4937700"/>
          </a:xfrm>
          <a:prstGeom prst="rect">
            <a:avLst/>
          </a:prstGeom>
        </p:spPr>
        <p:txBody>
          <a:bodyPr anchorCtr="0" anchor="t" bIns="45700" lIns="45700" spcFirstLastPara="1" rIns="45700" wrap="square" tIns="45700">
            <a:noAutofit/>
          </a:bodyPr>
          <a:lstStyle/>
          <a:p>
            <a:pPr indent="-279400" lvl="0" marL="292100" rtl="0" algn="l">
              <a:lnSpc>
                <a:spcPct val="115000"/>
              </a:lnSpc>
              <a:spcBef>
                <a:spcPts val="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Class</a:t>
            </a:r>
            <a:endParaRPr b="1" sz="1800">
              <a:solidFill>
                <a:schemeClr val="dk1"/>
              </a:solidFill>
              <a:latin typeface="Times New Roman"/>
              <a:ea typeface="Times New Roman"/>
              <a:cs typeface="Times New Roman"/>
              <a:sym typeface="Times New Roman"/>
            </a:endParaRPr>
          </a:p>
          <a:p>
            <a:pPr indent="0" lvl="0" marL="0" rtl="0" algn="l">
              <a:lnSpc>
                <a:spcPct val="115000"/>
              </a:lnSpc>
              <a:spcBef>
                <a:spcPts val="230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UINavigationBar</a:t>
            </a:r>
            <a:endParaRPr b="1"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Navigational controls displayed in a bar along the top of the screen, usually in conjunction with a navigation controller.</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Overview</a:t>
            </a:r>
            <a:endParaRPr b="1"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A UINavigationBar object is a bar, typically displayed at the top of the window, containing buttons for navigating within a hierarchy of screens. The primary components are a left (back) button, a center title, and an optional right button. You can use a navigation bar as a standalone object or in conjunction with a navigation controller object.</a:t>
            </a:r>
            <a:endParaRPr sz="1800">
              <a:solidFill>
                <a:schemeClr val="dk1"/>
              </a:solidFill>
              <a:latin typeface="Times New Roman"/>
              <a:ea typeface="Times New Roman"/>
              <a:cs typeface="Times New Roman"/>
              <a:sym typeface="Times New Roman"/>
            </a:endParaRPr>
          </a:p>
          <a:p>
            <a:pPr indent="0" lvl="0" marL="0" rtl="0" algn="l">
              <a:spcBef>
                <a:spcPts val="1000"/>
              </a:spcBef>
              <a:spcAft>
                <a:spcPts val="0"/>
              </a:spcAft>
              <a:buNone/>
            </a:pPr>
            <a:r>
              <a:t/>
            </a:r>
            <a:endParaRPr/>
          </a:p>
        </p:txBody>
      </p:sp>
      <p:sp>
        <p:nvSpPr>
          <p:cNvPr id="178" name="Google Shape;178;p30"/>
          <p:cNvSpPr txBox="1"/>
          <p:nvPr/>
        </p:nvSpPr>
        <p:spPr>
          <a:xfrm>
            <a:off x="152800" y="288575"/>
            <a:ext cx="3853500" cy="46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chemeClr val="dk1"/>
                </a:solidFill>
                <a:latin typeface="Helvetica Neue"/>
                <a:ea typeface="Helvetica Neue"/>
                <a:cs typeface="Helvetica Neue"/>
                <a:sym typeface="Helvetica Neue"/>
              </a:rPr>
              <a:t>Navigation &amp; Workflows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1"/>
          <p:cNvSpPr txBox="1"/>
          <p:nvPr>
            <p:ph idx="1" type="body"/>
          </p:nvPr>
        </p:nvSpPr>
        <p:spPr>
          <a:xfrm>
            <a:off x="838200" y="1112675"/>
            <a:ext cx="10515600" cy="279300"/>
          </a:xfrm>
          <a:prstGeom prst="rect">
            <a:avLst/>
          </a:prstGeom>
        </p:spPr>
        <p:txBody>
          <a:bodyPr anchorCtr="0" anchor="t" bIns="45700" lIns="45700" spcFirstLastPara="1" rIns="45700" wrap="square" tIns="45700">
            <a:noAutofit/>
          </a:bodyPr>
          <a:lstStyle/>
          <a:p>
            <a:pPr indent="0" lvl="0" marL="0" rtl="0" algn="l">
              <a:lnSpc>
                <a:spcPct val="115000"/>
              </a:lnSpc>
              <a:spcBef>
                <a:spcPts val="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Figure 1 Navigation bar</a:t>
            </a:r>
            <a:endParaRPr b="1" sz="1800">
              <a:solidFill>
                <a:schemeClr val="dk1"/>
              </a:solidFill>
              <a:latin typeface="Times New Roman"/>
              <a:ea typeface="Times New Roman"/>
              <a:cs typeface="Times New Roman"/>
              <a:sym typeface="Times New Roman"/>
            </a:endParaRPr>
          </a:p>
          <a:p>
            <a:pPr indent="0" lvl="0" marL="0" rtl="0" algn="l">
              <a:spcBef>
                <a:spcPts val="1000"/>
              </a:spcBef>
              <a:spcAft>
                <a:spcPts val="0"/>
              </a:spcAft>
              <a:buNone/>
            </a:pPr>
            <a:r>
              <a:t/>
            </a:r>
            <a:endParaRPr/>
          </a:p>
        </p:txBody>
      </p:sp>
      <p:pic>
        <p:nvPicPr>
          <p:cNvPr id="184" name="Google Shape;184;p31"/>
          <p:cNvPicPr preferRelativeResize="0"/>
          <p:nvPr/>
        </p:nvPicPr>
        <p:blipFill>
          <a:blip r:embed="rId3">
            <a:alphaModFix/>
          </a:blip>
          <a:stretch>
            <a:fillRect/>
          </a:stretch>
        </p:blipFill>
        <p:spPr>
          <a:xfrm>
            <a:off x="1504950" y="2121525"/>
            <a:ext cx="9182100" cy="4152900"/>
          </a:xfrm>
          <a:prstGeom prst="rect">
            <a:avLst/>
          </a:prstGeom>
          <a:noFill/>
          <a:ln>
            <a:noFill/>
          </a:ln>
        </p:spPr>
      </p:pic>
      <p:sp>
        <p:nvSpPr>
          <p:cNvPr id="185" name="Google Shape;185;p31"/>
          <p:cNvSpPr txBox="1"/>
          <p:nvPr/>
        </p:nvSpPr>
        <p:spPr>
          <a:xfrm>
            <a:off x="152800" y="288575"/>
            <a:ext cx="3853500" cy="46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chemeClr val="dk1"/>
                </a:solidFill>
                <a:latin typeface="Helvetica Neue"/>
                <a:ea typeface="Helvetica Neue"/>
                <a:cs typeface="Helvetica Neue"/>
                <a:sym typeface="Helvetica Neue"/>
              </a:rPr>
              <a:t>Navigation &amp; Workflows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2"/>
          <p:cNvSpPr txBox="1"/>
          <p:nvPr>
            <p:ph idx="1" type="body"/>
          </p:nvPr>
        </p:nvSpPr>
        <p:spPr>
          <a:xfrm>
            <a:off x="838200" y="1231500"/>
            <a:ext cx="10515600" cy="5185200"/>
          </a:xfrm>
          <a:prstGeom prst="rect">
            <a:avLst/>
          </a:prstGeom>
        </p:spPr>
        <p:txBody>
          <a:bodyPr anchorCtr="0" anchor="t" bIns="45700" lIns="45700" spcFirstLastPara="1" rIns="45700" wrap="square" tIns="45700">
            <a:noAutofit/>
          </a:bodyPr>
          <a:lstStyle/>
          <a:p>
            <a:pPr indent="0" lvl="0" marL="0" rtl="0" algn="just">
              <a:lnSpc>
                <a:spcPct val="115000"/>
              </a:lnSpc>
              <a:spcBef>
                <a:spcPts val="0"/>
              </a:spcBef>
              <a:spcAft>
                <a:spcPts val="0"/>
              </a:spcAft>
              <a:buClr>
                <a:schemeClr val="dk1"/>
              </a:buClr>
              <a:buSzPts val="1100"/>
              <a:buFont typeface="Arial"/>
              <a:buNone/>
            </a:pPr>
            <a:r>
              <a:rPr lang="en-US" sz="1700">
                <a:solidFill>
                  <a:schemeClr val="dk1"/>
                </a:solidFill>
                <a:latin typeface="Times New Roman"/>
                <a:ea typeface="Times New Roman"/>
                <a:cs typeface="Times New Roman"/>
                <a:sym typeface="Times New Roman"/>
              </a:rPr>
              <a:t>A navigation bar is most commonly used within a navigation controller. The </a:t>
            </a:r>
            <a:r>
              <a:rPr lang="en-US" sz="1700">
                <a:solidFill>
                  <a:srgbClr val="094FD1"/>
                </a:solidFill>
                <a:latin typeface="Times New Roman"/>
                <a:ea typeface="Times New Roman"/>
                <a:cs typeface="Times New Roman"/>
                <a:sym typeface="Times New Roman"/>
              </a:rPr>
              <a:t>UINavigationController</a:t>
            </a:r>
            <a:r>
              <a:rPr lang="en-US" sz="1700">
                <a:solidFill>
                  <a:schemeClr val="dk1"/>
                </a:solidFill>
                <a:latin typeface="Times New Roman"/>
                <a:ea typeface="Times New Roman"/>
                <a:cs typeface="Times New Roman"/>
                <a:sym typeface="Times New Roman"/>
              </a:rPr>
              <a:t> object creates, displays, and manages its associated navigation bar, and uses attributes of the view controllers you add to control the content displayed in the navigation bar.</a:t>
            </a:r>
            <a:endParaRPr sz="17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700">
                <a:solidFill>
                  <a:schemeClr val="dk1"/>
                </a:solidFill>
                <a:latin typeface="Times New Roman"/>
                <a:ea typeface="Times New Roman"/>
                <a:cs typeface="Times New Roman"/>
                <a:sym typeface="Times New Roman"/>
              </a:rPr>
              <a:t>To control a navigation bar when using a navigation controller, the following steps are required:</a:t>
            </a:r>
            <a:endParaRPr sz="1700">
              <a:solidFill>
                <a:schemeClr val="dk1"/>
              </a:solidFill>
              <a:latin typeface="Times New Roman"/>
              <a:ea typeface="Times New Roman"/>
              <a:cs typeface="Times New Roman"/>
              <a:sym typeface="Times New Roman"/>
            </a:endParaRPr>
          </a:p>
          <a:p>
            <a:pPr indent="-336550" lvl="0" marL="457200" rtl="0" algn="just">
              <a:lnSpc>
                <a:spcPct val="115000"/>
              </a:lnSpc>
              <a:spcBef>
                <a:spcPts val="120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Create a navigation controller in Interface Builder or in the code.</a:t>
            </a:r>
            <a:endParaRPr sz="1700">
              <a:solidFill>
                <a:schemeClr val="dk1"/>
              </a:solidFill>
              <a:latin typeface="Times New Roman"/>
              <a:ea typeface="Times New Roman"/>
              <a:cs typeface="Times New Roman"/>
              <a:sym typeface="Times New Roman"/>
            </a:endParaRPr>
          </a:p>
          <a:p>
            <a:pPr indent="-336550" lvl="0" marL="457200" rtl="0" algn="just">
              <a:lnSpc>
                <a:spcPct val="115000"/>
              </a:lnSpc>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Configure the appearance of the navigation bar using the </a:t>
            </a:r>
            <a:r>
              <a:rPr lang="en-US" sz="1700">
                <a:solidFill>
                  <a:srgbClr val="094FD1"/>
                </a:solidFill>
                <a:latin typeface="Times New Roman"/>
                <a:ea typeface="Times New Roman"/>
                <a:cs typeface="Times New Roman"/>
                <a:sym typeface="Times New Roman"/>
              </a:rPr>
              <a:t>navigationBar</a:t>
            </a:r>
            <a:r>
              <a:rPr lang="en-US" sz="1700">
                <a:solidFill>
                  <a:schemeClr val="dk1"/>
                </a:solidFill>
                <a:latin typeface="Times New Roman"/>
                <a:ea typeface="Times New Roman"/>
                <a:cs typeface="Times New Roman"/>
                <a:sym typeface="Times New Roman"/>
              </a:rPr>
              <a:t> property on the </a:t>
            </a:r>
            <a:r>
              <a:rPr lang="en-US" sz="1700">
                <a:solidFill>
                  <a:srgbClr val="094FD1"/>
                </a:solidFill>
                <a:latin typeface="Times New Roman"/>
                <a:ea typeface="Times New Roman"/>
                <a:cs typeface="Times New Roman"/>
                <a:sym typeface="Times New Roman"/>
              </a:rPr>
              <a:t>UINavigationController</a:t>
            </a:r>
            <a:r>
              <a:rPr lang="en-US" sz="1700">
                <a:solidFill>
                  <a:schemeClr val="dk1"/>
                </a:solidFill>
                <a:latin typeface="Times New Roman"/>
                <a:ea typeface="Times New Roman"/>
                <a:cs typeface="Times New Roman"/>
                <a:sym typeface="Times New Roman"/>
              </a:rPr>
              <a:t> object.</a:t>
            </a:r>
            <a:endParaRPr sz="1700">
              <a:solidFill>
                <a:schemeClr val="dk1"/>
              </a:solidFill>
              <a:latin typeface="Times New Roman"/>
              <a:ea typeface="Times New Roman"/>
              <a:cs typeface="Times New Roman"/>
              <a:sym typeface="Times New Roman"/>
            </a:endParaRPr>
          </a:p>
          <a:p>
            <a:pPr indent="-336550" lvl="0" marL="457200" rtl="0" algn="just">
              <a:lnSpc>
                <a:spcPct val="115000"/>
              </a:lnSpc>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Control the content of the navigation bar by setting the </a:t>
            </a:r>
            <a:r>
              <a:rPr lang="en-US" sz="1700">
                <a:solidFill>
                  <a:srgbClr val="094FD1"/>
                </a:solidFill>
                <a:latin typeface="Times New Roman"/>
                <a:ea typeface="Times New Roman"/>
                <a:cs typeface="Times New Roman"/>
                <a:sym typeface="Times New Roman"/>
              </a:rPr>
              <a:t>title</a:t>
            </a:r>
            <a:r>
              <a:rPr lang="en-US" sz="1700">
                <a:solidFill>
                  <a:schemeClr val="dk1"/>
                </a:solidFill>
                <a:latin typeface="Times New Roman"/>
                <a:ea typeface="Times New Roman"/>
                <a:cs typeface="Times New Roman"/>
                <a:sym typeface="Times New Roman"/>
              </a:rPr>
              <a:t> and </a:t>
            </a:r>
            <a:r>
              <a:rPr lang="en-US" sz="1700">
                <a:solidFill>
                  <a:srgbClr val="094FD1"/>
                </a:solidFill>
                <a:latin typeface="Times New Roman"/>
                <a:ea typeface="Times New Roman"/>
                <a:cs typeface="Times New Roman"/>
                <a:sym typeface="Times New Roman"/>
              </a:rPr>
              <a:t>navigationItem</a:t>
            </a:r>
            <a:r>
              <a:rPr lang="en-US" sz="1700">
                <a:solidFill>
                  <a:schemeClr val="dk1"/>
                </a:solidFill>
                <a:latin typeface="Times New Roman"/>
                <a:ea typeface="Times New Roman"/>
                <a:cs typeface="Times New Roman"/>
                <a:sym typeface="Times New Roman"/>
              </a:rPr>
              <a:t> properties on each </a:t>
            </a:r>
            <a:r>
              <a:rPr lang="en-US" sz="1700">
                <a:solidFill>
                  <a:srgbClr val="094FD1"/>
                </a:solidFill>
                <a:latin typeface="Times New Roman"/>
                <a:ea typeface="Times New Roman"/>
                <a:cs typeface="Times New Roman"/>
                <a:sym typeface="Times New Roman"/>
              </a:rPr>
              <a:t>UIViewController</a:t>
            </a:r>
            <a:r>
              <a:rPr lang="en-US" sz="1700">
                <a:solidFill>
                  <a:schemeClr val="dk1"/>
                </a:solidFill>
                <a:latin typeface="Times New Roman"/>
                <a:ea typeface="Times New Roman"/>
                <a:cs typeface="Times New Roman"/>
                <a:sym typeface="Times New Roman"/>
              </a:rPr>
              <a:t> you push onto the navigation controller’s stack.</a:t>
            </a:r>
            <a:endParaRPr sz="1700">
              <a:solidFill>
                <a:schemeClr val="dk1"/>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US" sz="1700">
                <a:solidFill>
                  <a:schemeClr val="dk1"/>
                </a:solidFill>
                <a:latin typeface="Times New Roman"/>
                <a:ea typeface="Times New Roman"/>
                <a:cs typeface="Times New Roman"/>
                <a:sym typeface="Times New Roman"/>
              </a:rPr>
              <a:t>You can also use a standalone navigation bar, without using a navigation controller. To add a navigation bar to your interface, the following steps are required:</a:t>
            </a:r>
            <a:endParaRPr sz="1700">
              <a:solidFill>
                <a:schemeClr val="dk1"/>
              </a:solidFill>
              <a:latin typeface="Times New Roman"/>
              <a:ea typeface="Times New Roman"/>
              <a:cs typeface="Times New Roman"/>
              <a:sym typeface="Times New Roman"/>
            </a:endParaRPr>
          </a:p>
          <a:p>
            <a:pPr indent="-336550" lvl="0" marL="457200" rtl="0" algn="just">
              <a:lnSpc>
                <a:spcPct val="115000"/>
              </a:lnSpc>
              <a:spcBef>
                <a:spcPts val="120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Set up Auto Layout rules to govern the position of the navigation bar in your interface.</a:t>
            </a:r>
            <a:endParaRPr sz="1700">
              <a:solidFill>
                <a:schemeClr val="dk1"/>
              </a:solidFill>
              <a:latin typeface="Times New Roman"/>
              <a:ea typeface="Times New Roman"/>
              <a:cs typeface="Times New Roman"/>
              <a:sym typeface="Times New Roman"/>
            </a:endParaRPr>
          </a:p>
          <a:p>
            <a:pPr indent="-336550" lvl="0" marL="457200" rtl="0" algn="just">
              <a:lnSpc>
                <a:spcPct val="115000"/>
              </a:lnSpc>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Create a root navigation item to supply the initial title.</a:t>
            </a:r>
            <a:endParaRPr sz="1700">
              <a:solidFill>
                <a:schemeClr val="dk1"/>
              </a:solidFill>
              <a:latin typeface="Times New Roman"/>
              <a:ea typeface="Times New Roman"/>
              <a:cs typeface="Times New Roman"/>
              <a:sym typeface="Times New Roman"/>
            </a:endParaRPr>
          </a:p>
          <a:p>
            <a:pPr indent="-336550" lvl="0" marL="457200" rtl="0" algn="just">
              <a:lnSpc>
                <a:spcPct val="115000"/>
              </a:lnSpc>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Configure a delegate object to handle user interactions with the navigation bar.</a:t>
            </a:r>
            <a:endParaRPr sz="1700">
              <a:solidFill>
                <a:schemeClr val="dk1"/>
              </a:solidFill>
              <a:latin typeface="Times New Roman"/>
              <a:ea typeface="Times New Roman"/>
              <a:cs typeface="Times New Roman"/>
              <a:sym typeface="Times New Roman"/>
            </a:endParaRPr>
          </a:p>
          <a:p>
            <a:pPr indent="-336550" lvl="0" marL="457200" rtl="0" algn="just">
              <a:lnSpc>
                <a:spcPct val="115000"/>
              </a:lnSpc>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Customise the appearance of the navigation bar.</a:t>
            </a:r>
            <a:endParaRPr sz="1700">
              <a:solidFill>
                <a:schemeClr val="dk1"/>
              </a:solidFill>
              <a:latin typeface="Times New Roman"/>
              <a:ea typeface="Times New Roman"/>
              <a:cs typeface="Times New Roman"/>
              <a:sym typeface="Times New Roman"/>
            </a:endParaRPr>
          </a:p>
          <a:p>
            <a:pPr indent="-336550" lvl="0" marL="457200" rtl="0" algn="just">
              <a:lnSpc>
                <a:spcPct val="115000"/>
              </a:lnSpc>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Configure your app to push and pop relevant navigation items as the user navigates through the hierarchical screens.</a:t>
            </a:r>
            <a:endParaRPr sz="1700">
              <a:solidFill>
                <a:schemeClr val="dk1"/>
              </a:solidFill>
              <a:latin typeface="Times New Roman"/>
              <a:ea typeface="Times New Roman"/>
              <a:cs typeface="Times New Roman"/>
              <a:sym typeface="Times New Roman"/>
            </a:endParaRPr>
          </a:p>
        </p:txBody>
      </p:sp>
      <p:sp>
        <p:nvSpPr>
          <p:cNvPr id="191" name="Google Shape;191;p32"/>
          <p:cNvSpPr txBox="1"/>
          <p:nvPr/>
        </p:nvSpPr>
        <p:spPr>
          <a:xfrm>
            <a:off x="152800" y="288575"/>
            <a:ext cx="3853500" cy="46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chemeClr val="dk1"/>
                </a:solidFill>
                <a:latin typeface="Helvetica Neue"/>
                <a:ea typeface="Helvetica Neue"/>
                <a:cs typeface="Helvetica Neue"/>
                <a:sym typeface="Helvetica Neue"/>
              </a:rPr>
              <a:t>Navigation &amp; Workflows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3"/>
          <p:cNvSpPr txBox="1"/>
          <p:nvPr>
            <p:ph idx="1" type="body"/>
          </p:nvPr>
        </p:nvSpPr>
        <p:spPr>
          <a:xfrm>
            <a:off x="838200" y="1188275"/>
            <a:ext cx="10515600" cy="1323900"/>
          </a:xfrm>
          <a:prstGeom prst="rect">
            <a:avLst/>
          </a:prstGeom>
        </p:spPr>
        <p:txBody>
          <a:bodyPr anchorCtr="0" anchor="t" bIns="45700" lIns="45700" spcFirstLastPara="1" rIns="45700" wrap="square" tIns="45700">
            <a:noAutofit/>
          </a:bodyPr>
          <a:lstStyle/>
          <a:p>
            <a:pPr indent="0" lvl="0" marL="0" rtl="0" algn="just">
              <a:lnSpc>
                <a:spcPct val="115000"/>
              </a:lnSpc>
              <a:spcBef>
                <a:spcPts val="0"/>
              </a:spcBef>
              <a:spcAft>
                <a:spcPts val="0"/>
              </a:spcAft>
              <a:buClr>
                <a:schemeClr val="dk1"/>
              </a:buClr>
              <a:buSzPts val="1100"/>
              <a:buFont typeface="Arial"/>
              <a:buNone/>
            </a:pPr>
            <a:r>
              <a:rPr b="1" lang="en-US" sz="1350">
                <a:solidFill>
                  <a:schemeClr val="dk1"/>
                </a:solidFill>
                <a:latin typeface="Times New Roman"/>
                <a:ea typeface="Times New Roman"/>
                <a:cs typeface="Times New Roman"/>
                <a:sym typeface="Times New Roman"/>
              </a:rPr>
              <a:t>Steps for how to add a navigationController to a ViewController</a:t>
            </a:r>
            <a:endParaRPr b="1" sz="135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35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en-US" sz="1350">
                <a:solidFill>
                  <a:schemeClr val="dk1"/>
                </a:solidFill>
                <a:latin typeface="Times New Roman"/>
                <a:ea typeface="Times New Roman"/>
                <a:cs typeface="Times New Roman"/>
                <a:sym typeface="Times New Roman"/>
              </a:rPr>
              <a:t>Step 1: </a:t>
            </a:r>
            <a:r>
              <a:rPr lang="en-US" sz="1350">
                <a:solidFill>
                  <a:schemeClr val="dk1"/>
                </a:solidFill>
                <a:latin typeface="Times New Roman"/>
                <a:ea typeface="Times New Roman"/>
                <a:cs typeface="Times New Roman"/>
                <a:sym typeface="Times New Roman"/>
              </a:rPr>
              <a:t>Open the StoryBoard file, Select RootViewController(starting Screen)</a:t>
            </a:r>
            <a:endParaRPr sz="135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35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1350">
                <a:solidFill>
                  <a:schemeClr val="dk1"/>
                </a:solidFill>
                <a:latin typeface="Times New Roman"/>
                <a:ea typeface="Times New Roman"/>
                <a:cs typeface="Times New Roman"/>
                <a:sym typeface="Times New Roman"/>
              </a:rPr>
              <a:t>Step 2: </a:t>
            </a:r>
            <a:r>
              <a:rPr lang="en-US" sz="1350">
                <a:solidFill>
                  <a:schemeClr val="dk1"/>
                </a:solidFill>
                <a:latin typeface="Times New Roman"/>
                <a:ea typeface="Times New Roman"/>
                <a:cs typeface="Times New Roman"/>
                <a:sym typeface="Times New Roman"/>
              </a:rPr>
              <a:t>In Mac Toolbar</a:t>
            </a:r>
            <a:r>
              <a:rPr b="1" lang="en-US" sz="1350">
                <a:solidFill>
                  <a:schemeClr val="dk1"/>
                </a:solidFill>
                <a:latin typeface="Times New Roman"/>
                <a:ea typeface="Times New Roman"/>
                <a:cs typeface="Times New Roman"/>
                <a:sym typeface="Times New Roman"/>
              </a:rPr>
              <a:t> </a:t>
            </a:r>
            <a:r>
              <a:rPr lang="en-US" sz="1350">
                <a:solidFill>
                  <a:schemeClr val="dk1"/>
                </a:solidFill>
                <a:latin typeface="Times New Roman"/>
                <a:ea typeface="Times New Roman"/>
                <a:cs typeface="Times New Roman"/>
                <a:sym typeface="Times New Roman"/>
              </a:rPr>
              <a:t>Select Editor, Select Embed In, Select NavigationController Option.</a:t>
            </a:r>
            <a:endParaRPr sz="1350">
              <a:solidFill>
                <a:schemeClr val="dk1"/>
              </a:solidFill>
              <a:latin typeface="Times New Roman"/>
              <a:ea typeface="Times New Roman"/>
              <a:cs typeface="Times New Roman"/>
              <a:sym typeface="Times New Roman"/>
            </a:endParaRPr>
          </a:p>
          <a:p>
            <a:pPr indent="0" lvl="0" marL="0" rtl="0" algn="l">
              <a:spcBef>
                <a:spcPts val="1000"/>
              </a:spcBef>
              <a:spcAft>
                <a:spcPts val="0"/>
              </a:spcAft>
              <a:buNone/>
            </a:pPr>
            <a:r>
              <a:t/>
            </a:r>
            <a:endParaRPr/>
          </a:p>
        </p:txBody>
      </p:sp>
      <p:pic>
        <p:nvPicPr>
          <p:cNvPr id="197" name="Google Shape;197;p33"/>
          <p:cNvPicPr preferRelativeResize="0"/>
          <p:nvPr/>
        </p:nvPicPr>
        <p:blipFill>
          <a:blip r:embed="rId3">
            <a:alphaModFix/>
          </a:blip>
          <a:stretch>
            <a:fillRect/>
          </a:stretch>
        </p:blipFill>
        <p:spPr>
          <a:xfrm>
            <a:off x="186350" y="2953150"/>
            <a:ext cx="5731725" cy="3582324"/>
          </a:xfrm>
          <a:prstGeom prst="rect">
            <a:avLst/>
          </a:prstGeom>
          <a:noFill/>
          <a:ln>
            <a:noFill/>
          </a:ln>
        </p:spPr>
      </p:pic>
      <p:pic>
        <p:nvPicPr>
          <p:cNvPr id="198" name="Google Shape;198;p33"/>
          <p:cNvPicPr preferRelativeResize="0"/>
          <p:nvPr/>
        </p:nvPicPr>
        <p:blipFill>
          <a:blip r:embed="rId4">
            <a:alphaModFix/>
          </a:blip>
          <a:stretch>
            <a:fillRect/>
          </a:stretch>
        </p:blipFill>
        <p:spPr>
          <a:xfrm>
            <a:off x="6413950" y="2953150"/>
            <a:ext cx="5218225" cy="3582325"/>
          </a:xfrm>
          <a:prstGeom prst="rect">
            <a:avLst/>
          </a:prstGeom>
          <a:noFill/>
          <a:ln>
            <a:noFill/>
          </a:ln>
        </p:spPr>
      </p:pic>
      <p:sp>
        <p:nvSpPr>
          <p:cNvPr id="199" name="Google Shape;199;p33"/>
          <p:cNvSpPr txBox="1"/>
          <p:nvPr/>
        </p:nvSpPr>
        <p:spPr>
          <a:xfrm>
            <a:off x="152800" y="288575"/>
            <a:ext cx="3853500" cy="46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chemeClr val="dk1"/>
                </a:solidFill>
                <a:latin typeface="Helvetica Neue"/>
                <a:ea typeface="Helvetica Neue"/>
                <a:cs typeface="Helvetica Neue"/>
                <a:sym typeface="Helvetica Neue"/>
              </a:rPr>
              <a:t>Navigation &amp; Workflows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4"/>
          <p:cNvSpPr txBox="1"/>
          <p:nvPr>
            <p:ph idx="1" type="body"/>
          </p:nvPr>
        </p:nvSpPr>
        <p:spPr>
          <a:xfrm>
            <a:off x="838200" y="1103400"/>
            <a:ext cx="10515600" cy="5584800"/>
          </a:xfrm>
          <a:prstGeom prst="rect">
            <a:avLst/>
          </a:prstGeom>
        </p:spPr>
        <p:txBody>
          <a:bodyPr anchorCtr="0" anchor="t" bIns="45700" lIns="45700" spcFirstLastPara="1" rIns="45700" wrap="square" tIns="45700">
            <a:noAutofit/>
          </a:bodyPr>
          <a:lstStyle/>
          <a:p>
            <a:pPr indent="-279400" lvl="0" marL="292100" rtl="0" algn="l">
              <a:lnSpc>
                <a:spcPct val="115000"/>
              </a:lnSpc>
              <a:spcBef>
                <a:spcPts val="0"/>
              </a:spcBef>
              <a:spcAft>
                <a:spcPts val="0"/>
              </a:spcAft>
              <a:buClr>
                <a:schemeClr val="dk1"/>
              </a:buClr>
              <a:buSzPts val="1100"/>
              <a:buFont typeface="Arial"/>
              <a:buNone/>
            </a:pPr>
            <a:r>
              <a:rPr b="1" lang="en-US" sz="1700">
                <a:solidFill>
                  <a:schemeClr val="dk1"/>
                </a:solidFill>
                <a:latin typeface="Times New Roman"/>
                <a:ea typeface="Times New Roman"/>
                <a:cs typeface="Times New Roman"/>
                <a:sym typeface="Times New Roman"/>
              </a:rPr>
              <a:t>Pushing &amp; Popping Methods</a:t>
            </a:r>
            <a:endParaRPr b="1" sz="1700">
              <a:solidFill>
                <a:schemeClr val="dk1"/>
              </a:solidFill>
              <a:latin typeface="Times New Roman"/>
              <a:ea typeface="Times New Roman"/>
              <a:cs typeface="Times New Roman"/>
              <a:sym typeface="Times New Roman"/>
            </a:endParaRPr>
          </a:p>
          <a:p>
            <a:pPr indent="-279400" lvl="0" marL="292100" rtl="0" algn="l">
              <a:lnSpc>
                <a:spcPct val="115000"/>
              </a:lnSpc>
              <a:spcBef>
                <a:spcPts val="2300"/>
              </a:spcBef>
              <a:spcAft>
                <a:spcPts val="0"/>
              </a:spcAft>
              <a:buClr>
                <a:schemeClr val="dk1"/>
              </a:buClr>
              <a:buSzPts val="1100"/>
              <a:buFont typeface="Arial"/>
              <a:buNone/>
            </a:pPr>
            <a:r>
              <a:rPr b="1" lang="en-US" sz="1700">
                <a:solidFill>
                  <a:schemeClr val="dk1"/>
                </a:solidFill>
                <a:latin typeface="Times New Roman"/>
                <a:ea typeface="Times New Roman"/>
                <a:cs typeface="Times New Roman"/>
                <a:sym typeface="Times New Roman"/>
              </a:rPr>
              <a:t>1. Instance Method</a:t>
            </a:r>
            <a:endParaRPr b="1" sz="1700">
              <a:solidFill>
                <a:schemeClr val="dk1"/>
              </a:solidFill>
              <a:latin typeface="Times New Roman"/>
              <a:ea typeface="Times New Roman"/>
              <a:cs typeface="Times New Roman"/>
              <a:sym typeface="Times New Roman"/>
            </a:endParaRPr>
          </a:p>
          <a:p>
            <a:pPr indent="0" lvl="0" marL="0" rtl="0" algn="l">
              <a:lnSpc>
                <a:spcPct val="115000"/>
              </a:lnSpc>
              <a:spcBef>
                <a:spcPts val="2300"/>
              </a:spcBef>
              <a:spcAft>
                <a:spcPts val="0"/>
              </a:spcAft>
              <a:buClr>
                <a:schemeClr val="dk1"/>
              </a:buClr>
              <a:buSzPts val="1100"/>
              <a:buFont typeface="Arial"/>
              <a:buNone/>
            </a:pPr>
            <a:r>
              <a:rPr b="1" lang="en-US" sz="1700">
                <a:solidFill>
                  <a:schemeClr val="dk1"/>
                </a:solidFill>
                <a:latin typeface="Times New Roman"/>
                <a:ea typeface="Times New Roman"/>
                <a:cs typeface="Times New Roman"/>
                <a:sym typeface="Times New Roman"/>
              </a:rPr>
              <a:t>pushItem(_:animated:)</a:t>
            </a:r>
            <a:endParaRPr b="1" sz="17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7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700">
                <a:solidFill>
                  <a:schemeClr val="dk1"/>
                </a:solidFill>
                <a:latin typeface="Times New Roman"/>
                <a:ea typeface="Times New Roman"/>
                <a:cs typeface="Times New Roman"/>
                <a:sym typeface="Times New Roman"/>
              </a:rPr>
              <a:t>Pushes the given navigation item onto the navigation bar's stack and updates the UI.</a:t>
            </a:r>
            <a:endParaRPr sz="17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7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1700">
                <a:solidFill>
                  <a:schemeClr val="dk1"/>
                </a:solidFill>
                <a:highlight>
                  <a:srgbClr val="FFFFFF"/>
                </a:highlight>
                <a:latin typeface="Times New Roman"/>
                <a:ea typeface="Times New Roman"/>
                <a:cs typeface="Times New Roman"/>
                <a:sym typeface="Times New Roman"/>
              </a:rPr>
              <a:t>Declaration</a:t>
            </a:r>
            <a:endParaRPr b="1" sz="17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7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700">
                <a:solidFill>
                  <a:srgbClr val="9B2393"/>
                </a:solidFill>
                <a:highlight>
                  <a:srgbClr val="FFFFFF"/>
                </a:highlight>
                <a:latin typeface="Times New Roman"/>
                <a:ea typeface="Times New Roman"/>
                <a:cs typeface="Times New Roman"/>
                <a:sym typeface="Times New Roman"/>
              </a:rPr>
              <a:t>func</a:t>
            </a:r>
            <a:r>
              <a:rPr lang="en-US" sz="1700">
                <a:solidFill>
                  <a:schemeClr val="dk1"/>
                </a:solidFill>
                <a:highlight>
                  <a:srgbClr val="FFFFFF"/>
                </a:highlight>
                <a:latin typeface="Times New Roman"/>
                <a:ea typeface="Times New Roman"/>
                <a:cs typeface="Times New Roman"/>
                <a:sym typeface="Times New Roman"/>
              </a:rPr>
              <a:t> pushItem(_ item: </a:t>
            </a:r>
            <a:r>
              <a:rPr lang="en-US" sz="1700">
                <a:solidFill>
                  <a:srgbClr val="3900A0"/>
                </a:solidFill>
                <a:highlight>
                  <a:srgbClr val="FFFFFF"/>
                </a:highlight>
                <a:latin typeface="Times New Roman"/>
                <a:ea typeface="Times New Roman"/>
                <a:cs typeface="Times New Roman"/>
                <a:sym typeface="Times New Roman"/>
              </a:rPr>
              <a:t>UINavigationItem</a:t>
            </a:r>
            <a:r>
              <a:rPr lang="en-US" sz="1700">
                <a:solidFill>
                  <a:schemeClr val="dk1"/>
                </a:solidFill>
                <a:highlight>
                  <a:srgbClr val="FFFFFF"/>
                </a:highlight>
                <a:latin typeface="Times New Roman"/>
                <a:ea typeface="Times New Roman"/>
                <a:cs typeface="Times New Roman"/>
                <a:sym typeface="Times New Roman"/>
              </a:rPr>
              <a:t>, animated: </a:t>
            </a:r>
            <a:r>
              <a:rPr lang="en-US" sz="1700">
                <a:solidFill>
                  <a:srgbClr val="3900A0"/>
                </a:solidFill>
                <a:highlight>
                  <a:srgbClr val="FFFFFF"/>
                </a:highlight>
                <a:latin typeface="Times New Roman"/>
                <a:ea typeface="Times New Roman"/>
                <a:cs typeface="Times New Roman"/>
                <a:sym typeface="Times New Roman"/>
              </a:rPr>
              <a:t>Bool</a:t>
            </a:r>
            <a:r>
              <a:rPr lang="en-US" sz="1700">
                <a:solidFill>
                  <a:schemeClr val="dk1"/>
                </a:solidFill>
                <a:highlight>
                  <a:srgbClr val="FFFFFF"/>
                </a:highlight>
                <a:latin typeface="Times New Roman"/>
                <a:ea typeface="Times New Roman"/>
                <a:cs typeface="Times New Roman"/>
                <a:sym typeface="Times New Roman"/>
              </a:rPr>
              <a:t>)</a:t>
            </a:r>
            <a:endParaRPr sz="17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7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1700">
                <a:solidFill>
                  <a:schemeClr val="dk1"/>
                </a:solidFill>
                <a:latin typeface="Times New Roman"/>
                <a:ea typeface="Times New Roman"/>
                <a:cs typeface="Times New Roman"/>
                <a:sym typeface="Times New Roman"/>
              </a:rPr>
              <a:t>Parameters</a:t>
            </a:r>
            <a:endParaRPr b="1" sz="17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7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1700">
                <a:solidFill>
                  <a:schemeClr val="dk1"/>
                </a:solidFill>
                <a:latin typeface="Times New Roman"/>
                <a:ea typeface="Times New Roman"/>
                <a:cs typeface="Times New Roman"/>
                <a:sym typeface="Times New Roman"/>
              </a:rPr>
              <a:t>item</a:t>
            </a:r>
            <a:endParaRPr b="1" sz="17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700">
                <a:solidFill>
                  <a:schemeClr val="dk1"/>
                </a:solidFill>
                <a:latin typeface="Times New Roman"/>
                <a:ea typeface="Times New Roman"/>
                <a:cs typeface="Times New Roman"/>
                <a:sym typeface="Times New Roman"/>
              </a:rPr>
              <a:t>The navigation item to push on the stack.</a:t>
            </a:r>
            <a:endParaRPr sz="17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7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1700">
                <a:solidFill>
                  <a:schemeClr val="dk1"/>
                </a:solidFill>
                <a:latin typeface="Times New Roman"/>
                <a:ea typeface="Times New Roman"/>
                <a:cs typeface="Times New Roman"/>
                <a:sym typeface="Times New Roman"/>
              </a:rPr>
              <a:t>animated</a:t>
            </a:r>
            <a:endParaRPr b="1" sz="17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700">
                <a:solidFill>
                  <a:schemeClr val="dk1"/>
                </a:solidFill>
                <a:latin typeface="Times New Roman"/>
                <a:ea typeface="Times New Roman"/>
                <a:cs typeface="Times New Roman"/>
                <a:sym typeface="Times New Roman"/>
              </a:rPr>
              <a:t>true if the navigation bar should be animated; otherwise, false.</a:t>
            </a:r>
            <a:endParaRPr sz="1700">
              <a:latin typeface="Times New Roman"/>
              <a:ea typeface="Times New Roman"/>
              <a:cs typeface="Times New Roman"/>
              <a:sym typeface="Times New Roman"/>
            </a:endParaRPr>
          </a:p>
        </p:txBody>
      </p:sp>
      <p:sp>
        <p:nvSpPr>
          <p:cNvPr id="205" name="Google Shape;205;p34"/>
          <p:cNvSpPr txBox="1"/>
          <p:nvPr/>
        </p:nvSpPr>
        <p:spPr>
          <a:xfrm>
            <a:off x="152800" y="288575"/>
            <a:ext cx="3853500" cy="46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chemeClr val="dk1"/>
                </a:solidFill>
                <a:latin typeface="Helvetica Neue"/>
                <a:ea typeface="Helvetica Neue"/>
                <a:cs typeface="Helvetica Neue"/>
                <a:sym typeface="Helvetica Neue"/>
              </a:rPr>
              <a:t>Navigation &amp; Workflows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5"/>
          <p:cNvSpPr txBox="1"/>
          <p:nvPr>
            <p:ph idx="1" type="body"/>
          </p:nvPr>
        </p:nvSpPr>
        <p:spPr>
          <a:xfrm>
            <a:off x="838200" y="1171300"/>
            <a:ext cx="10515600" cy="5466000"/>
          </a:xfrm>
          <a:prstGeom prst="rect">
            <a:avLst/>
          </a:prstGeom>
        </p:spPr>
        <p:txBody>
          <a:bodyPr anchorCtr="0" anchor="t" bIns="45700" lIns="45700" spcFirstLastPara="1" rIns="45700" wrap="square" tIns="45700">
            <a:noAutofit/>
          </a:bodyPr>
          <a:lstStyle/>
          <a:p>
            <a:pPr indent="-279400" lvl="0" marL="292100" rtl="0" algn="l">
              <a:lnSpc>
                <a:spcPct val="115000"/>
              </a:lnSpc>
              <a:spcBef>
                <a:spcPts val="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2. Instance Method</a:t>
            </a:r>
            <a:endParaRPr b="1" sz="1800">
              <a:solidFill>
                <a:schemeClr val="dk1"/>
              </a:solidFill>
              <a:latin typeface="Times New Roman"/>
              <a:ea typeface="Times New Roman"/>
              <a:cs typeface="Times New Roman"/>
              <a:sym typeface="Times New Roman"/>
            </a:endParaRPr>
          </a:p>
          <a:p>
            <a:pPr indent="0" lvl="0" marL="0" rtl="0" algn="l">
              <a:lnSpc>
                <a:spcPct val="115000"/>
              </a:lnSpc>
              <a:spcBef>
                <a:spcPts val="230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popItem(animated:)</a:t>
            </a:r>
            <a:endParaRPr b="1"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Pops the top item from the navigation bar's stack and updates the UI.</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1800">
                <a:solidFill>
                  <a:schemeClr val="dk1"/>
                </a:solidFill>
                <a:highlight>
                  <a:srgbClr val="FFFFFF"/>
                </a:highlight>
                <a:latin typeface="Times New Roman"/>
                <a:ea typeface="Times New Roman"/>
                <a:cs typeface="Times New Roman"/>
                <a:sym typeface="Times New Roman"/>
              </a:rPr>
              <a:t>Declaration</a:t>
            </a:r>
            <a:endParaRPr b="1" sz="18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800">
                <a:solidFill>
                  <a:srgbClr val="9B2393"/>
                </a:solidFill>
                <a:highlight>
                  <a:srgbClr val="FFFFFF"/>
                </a:highlight>
                <a:latin typeface="Times New Roman"/>
                <a:ea typeface="Times New Roman"/>
                <a:cs typeface="Times New Roman"/>
                <a:sym typeface="Times New Roman"/>
              </a:rPr>
              <a:t>func</a:t>
            </a:r>
            <a:r>
              <a:rPr lang="en-US" sz="1800">
                <a:solidFill>
                  <a:schemeClr val="dk1"/>
                </a:solidFill>
                <a:highlight>
                  <a:srgbClr val="FFFFFF"/>
                </a:highlight>
                <a:latin typeface="Times New Roman"/>
                <a:ea typeface="Times New Roman"/>
                <a:cs typeface="Times New Roman"/>
                <a:sym typeface="Times New Roman"/>
              </a:rPr>
              <a:t> popViewController(animated: </a:t>
            </a:r>
            <a:r>
              <a:rPr lang="en-US" sz="1800">
                <a:solidFill>
                  <a:srgbClr val="3900A0"/>
                </a:solidFill>
                <a:highlight>
                  <a:srgbClr val="FFFFFF"/>
                </a:highlight>
                <a:latin typeface="Times New Roman"/>
                <a:ea typeface="Times New Roman"/>
                <a:cs typeface="Times New Roman"/>
                <a:sym typeface="Times New Roman"/>
              </a:rPr>
              <a:t>Bool</a:t>
            </a:r>
            <a:r>
              <a:rPr lang="en-US" sz="1800">
                <a:solidFill>
                  <a:schemeClr val="dk1"/>
                </a:solidFill>
                <a:highlight>
                  <a:srgbClr val="FFFFFF"/>
                </a:highlight>
                <a:latin typeface="Times New Roman"/>
                <a:ea typeface="Times New Roman"/>
                <a:cs typeface="Times New Roman"/>
                <a:sym typeface="Times New Roman"/>
              </a:rPr>
              <a:t>) -&gt; </a:t>
            </a:r>
            <a:r>
              <a:rPr lang="en-US" sz="1800">
                <a:solidFill>
                  <a:srgbClr val="3900A0"/>
                </a:solidFill>
                <a:highlight>
                  <a:srgbClr val="FFFFFF"/>
                </a:highlight>
                <a:latin typeface="Times New Roman"/>
                <a:ea typeface="Times New Roman"/>
                <a:cs typeface="Times New Roman"/>
                <a:sym typeface="Times New Roman"/>
              </a:rPr>
              <a:t>UIViewController</a:t>
            </a:r>
            <a:r>
              <a:rPr lang="en-US" sz="1800">
                <a:solidFill>
                  <a:schemeClr val="dk1"/>
                </a:solidFill>
                <a:highlight>
                  <a:srgbClr val="FFFFFF"/>
                </a:highlight>
                <a:latin typeface="Times New Roman"/>
                <a:ea typeface="Times New Roman"/>
                <a:cs typeface="Times New Roman"/>
                <a:sym typeface="Times New Roman"/>
              </a:rPr>
              <a:t>?</a:t>
            </a:r>
            <a:endParaRPr sz="18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Parameters</a:t>
            </a:r>
            <a:endParaRPr b="1"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animated</a:t>
            </a:r>
            <a:endParaRPr b="1"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Set this value to true to animate the transition. Pass false if you are setting up a navigation controller before its view is displayed.</a:t>
            </a:r>
            <a:endParaRPr sz="1800">
              <a:solidFill>
                <a:schemeClr val="dk1"/>
              </a:solidFill>
              <a:latin typeface="Times New Roman"/>
              <a:ea typeface="Times New Roman"/>
              <a:cs typeface="Times New Roman"/>
              <a:sym typeface="Times New Roman"/>
            </a:endParaRPr>
          </a:p>
          <a:p>
            <a:pPr indent="0" lvl="0" marL="0" rtl="0" algn="l">
              <a:spcBef>
                <a:spcPts val="1000"/>
              </a:spcBef>
              <a:spcAft>
                <a:spcPts val="0"/>
              </a:spcAft>
              <a:buNone/>
            </a:pPr>
            <a:r>
              <a:t/>
            </a:r>
            <a:endParaRPr/>
          </a:p>
        </p:txBody>
      </p:sp>
      <p:sp>
        <p:nvSpPr>
          <p:cNvPr id="211" name="Google Shape;211;p35"/>
          <p:cNvSpPr txBox="1"/>
          <p:nvPr/>
        </p:nvSpPr>
        <p:spPr>
          <a:xfrm>
            <a:off x="152800" y="288575"/>
            <a:ext cx="3853500" cy="46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chemeClr val="dk1"/>
                </a:solidFill>
                <a:latin typeface="Helvetica Neue"/>
                <a:ea typeface="Helvetica Neue"/>
                <a:cs typeface="Helvetica Neue"/>
                <a:sym typeface="Helvetica Neue"/>
              </a:rPr>
              <a:t>Navigation &amp; Workflows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6"/>
          <p:cNvSpPr txBox="1"/>
          <p:nvPr>
            <p:ph idx="1" type="body"/>
          </p:nvPr>
        </p:nvSpPr>
        <p:spPr>
          <a:xfrm>
            <a:off x="838200" y="1120375"/>
            <a:ext cx="10515600" cy="5296200"/>
          </a:xfrm>
          <a:prstGeom prst="rect">
            <a:avLst/>
          </a:prstGeom>
        </p:spPr>
        <p:txBody>
          <a:bodyPr anchorCtr="0" anchor="t" bIns="45700" lIns="45700" spcFirstLastPara="1" rIns="45700" wrap="square" tIns="45700">
            <a:noAutofit/>
          </a:bodyPr>
          <a:lstStyle/>
          <a:p>
            <a:pPr indent="0" lvl="0" marL="0" rtl="0" algn="l">
              <a:lnSpc>
                <a:spcPct val="115000"/>
              </a:lnSpc>
              <a:spcBef>
                <a:spcPts val="0"/>
              </a:spcBef>
              <a:spcAft>
                <a:spcPts val="0"/>
              </a:spcAft>
              <a:buClr>
                <a:schemeClr val="dk1"/>
              </a:buClr>
              <a:buSzPts val="1100"/>
              <a:buFont typeface="Arial"/>
              <a:buNone/>
            </a:pPr>
            <a:r>
              <a:rPr b="1" lang="en-US" sz="1300">
                <a:solidFill>
                  <a:schemeClr val="dk1"/>
                </a:solidFill>
                <a:latin typeface="Times New Roman"/>
                <a:ea typeface="Times New Roman"/>
                <a:cs typeface="Times New Roman"/>
                <a:sym typeface="Times New Roman"/>
              </a:rPr>
              <a:t>3. Instance Method</a:t>
            </a:r>
            <a:endParaRPr b="1" sz="13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3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1300">
                <a:solidFill>
                  <a:schemeClr val="dk1"/>
                </a:solidFill>
                <a:latin typeface="Times New Roman"/>
                <a:ea typeface="Times New Roman"/>
                <a:cs typeface="Times New Roman"/>
                <a:sym typeface="Times New Roman"/>
              </a:rPr>
              <a:t>present(_:animated:completion:)</a:t>
            </a:r>
            <a:endParaRPr b="1" sz="13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3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300">
                <a:solidFill>
                  <a:schemeClr val="dk1"/>
                </a:solidFill>
                <a:latin typeface="Times New Roman"/>
                <a:ea typeface="Times New Roman"/>
                <a:cs typeface="Times New Roman"/>
                <a:sym typeface="Times New Roman"/>
              </a:rPr>
              <a:t>Presents a view controller modally.</a:t>
            </a:r>
            <a:endParaRPr sz="13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3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1300">
                <a:solidFill>
                  <a:schemeClr val="dk1"/>
                </a:solidFill>
                <a:highlight>
                  <a:srgbClr val="FFFFFF"/>
                </a:highlight>
                <a:latin typeface="Times New Roman"/>
                <a:ea typeface="Times New Roman"/>
                <a:cs typeface="Times New Roman"/>
                <a:sym typeface="Times New Roman"/>
              </a:rPr>
              <a:t>Declaration</a:t>
            </a:r>
            <a:endParaRPr b="1" sz="13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3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300">
                <a:solidFill>
                  <a:srgbClr val="9B2393"/>
                </a:solidFill>
                <a:highlight>
                  <a:srgbClr val="FFFFFF"/>
                </a:highlight>
                <a:latin typeface="Times New Roman"/>
                <a:ea typeface="Times New Roman"/>
                <a:cs typeface="Times New Roman"/>
                <a:sym typeface="Times New Roman"/>
              </a:rPr>
              <a:t>func</a:t>
            </a:r>
            <a:r>
              <a:rPr lang="en-US" sz="1300">
                <a:solidFill>
                  <a:schemeClr val="dk1"/>
                </a:solidFill>
                <a:highlight>
                  <a:srgbClr val="FFFFFF"/>
                </a:highlight>
                <a:latin typeface="Times New Roman"/>
                <a:ea typeface="Times New Roman"/>
                <a:cs typeface="Times New Roman"/>
                <a:sym typeface="Times New Roman"/>
              </a:rPr>
              <a:t> present(_ viewControllerToPresent: </a:t>
            </a:r>
            <a:r>
              <a:rPr lang="en-US" sz="1300">
                <a:solidFill>
                  <a:srgbClr val="3900A0"/>
                </a:solidFill>
                <a:highlight>
                  <a:srgbClr val="FFFFFF"/>
                </a:highlight>
                <a:latin typeface="Times New Roman"/>
                <a:ea typeface="Times New Roman"/>
                <a:cs typeface="Times New Roman"/>
                <a:sym typeface="Times New Roman"/>
              </a:rPr>
              <a:t>UIViewController</a:t>
            </a:r>
            <a:r>
              <a:rPr lang="en-US" sz="1300">
                <a:solidFill>
                  <a:schemeClr val="dk1"/>
                </a:solidFill>
                <a:highlight>
                  <a:srgbClr val="FFFFFF"/>
                </a:highlight>
                <a:latin typeface="Times New Roman"/>
                <a:ea typeface="Times New Roman"/>
                <a:cs typeface="Times New Roman"/>
                <a:sym typeface="Times New Roman"/>
              </a:rPr>
              <a:t>, animated flag: </a:t>
            </a:r>
            <a:r>
              <a:rPr lang="en-US" sz="1300">
                <a:solidFill>
                  <a:srgbClr val="3900A0"/>
                </a:solidFill>
                <a:highlight>
                  <a:srgbClr val="FFFFFF"/>
                </a:highlight>
                <a:latin typeface="Times New Roman"/>
                <a:ea typeface="Times New Roman"/>
                <a:cs typeface="Times New Roman"/>
                <a:sym typeface="Times New Roman"/>
              </a:rPr>
              <a:t>Bool</a:t>
            </a:r>
            <a:r>
              <a:rPr lang="en-US" sz="1300">
                <a:solidFill>
                  <a:schemeClr val="dk1"/>
                </a:solidFill>
                <a:highlight>
                  <a:srgbClr val="FFFFFF"/>
                </a:highlight>
                <a:latin typeface="Times New Roman"/>
                <a:ea typeface="Times New Roman"/>
                <a:cs typeface="Times New Roman"/>
                <a:sym typeface="Times New Roman"/>
              </a:rPr>
              <a:t>, completion: (() -&gt; </a:t>
            </a:r>
            <a:r>
              <a:rPr lang="en-US" sz="1300">
                <a:solidFill>
                  <a:srgbClr val="3900A0"/>
                </a:solidFill>
                <a:highlight>
                  <a:srgbClr val="FFFFFF"/>
                </a:highlight>
                <a:latin typeface="Times New Roman"/>
                <a:ea typeface="Times New Roman"/>
                <a:cs typeface="Times New Roman"/>
                <a:sym typeface="Times New Roman"/>
              </a:rPr>
              <a:t>Void</a:t>
            </a:r>
            <a:r>
              <a:rPr lang="en-US" sz="1300">
                <a:solidFill>
                  <a:schemeClr val="dk1"/>
                </a:solidFill>
                <a:highlight>
                  <a:srgbClr val="FFFFFF"/>
                </a:highlight>
                <a:latin typeface="Times New Roman"/>
                <a:ea typeface="Times New Roman"/>
                <a:cs typeface="Times New Roman"/>
                <a:sym typeface="Times New Roman"/>
              </a:rPr>
              <a:t>)? = </a:t>
            </a:r>
            <a:r>
              <a:rPr lang="en-US" sz="1300">
                <a:solidFill>
                  <a:srgbClr val="9B2393"/>
                </a:solidFill>
                <a:highlight>
                  <a:srgbClr val="FFFFFF"/>
                </a:highlight>
                <a:latin typeface="Times New Roman"/>
                <a:ea typeface="Times New Roman"/>
                <a:cs typeface="Times New Roman"/>
                <a:sym typeface="Times New Roman"/>
              </a:rPr>
              <a:t>nil</a:t>
            </a:r>
            <a:r>
              <a:rPr lang="en-US" sz="1300">
                <a:solidFill>
                  <a:schemeClr val="dk1"/>
                </a:solidFill>
                <a:highlight>
                  <a:srgbClr val="FFFFFF"/>
                </a:highlight>
                <a:latin typeface="Times New Roman"/>
                <a:ea typeface="Times New Roman"/>
                <a:cs typeface="Times New Roman"/>
                <a:sym typeface="Times New Roman"/>
              </a:rPr>
              <a:t>)</a:t>
            </a:r>
            <a:endParaRPr sz="13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3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3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300">
                <a:solidFill>
                  <a:schemeClr val="dk1"/>
                </a:solidFill>
                <a:latin typeface="Times New Roman"/>
                <a:ea typeface="Times New Roman"/>
                <a:cs typeface="Times New Roman"/>
                <a:sym typeface="Times New Roman"/>
              </a:rPr>
              <a:t>Parameters</a:t>
            </a:r>
            <a:endParaRPr sz="13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3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1300">
                <a:solidFill>
                  <a:schemeClr val="dk1"/>
                </a:solidFill>
                <a:latin typeface="Times New Roman"/>
                <a:ea typeface="Times New Roman"/>
                <a:cs typeface="Times New Roman"/>
                <a:sym typeface="Times New Roman"/>
              </a:rPr>
              <a:t>viewControllerToPresent</a:t>
            </a:r>
            <a:endParaRPr b="1" sz="13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3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300">
                <a:solidFill>
                  <a:schemeClr val="dk1"/>
                </a:solidFill>
                <a:latin typeface="Times New Roman"/>
                <a:ea typeface="Times New Roman"/>
                <a:cs typeface="Times New Roman"/>
                <a:sym typeface="Times New Roman"/>
              </a:rPr>
              <a:t>The view controller to display over the current view controller’s content.</a:t>
            </a:r>
            <a:endParaRPr sz="13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3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1300">
                <a:solidFill>
                  <a:schemeClr val="dk1"/>
                </a:solidFill>
                <a:latin typeface="Times New Roman"/>
                <a:ea typeface="Times New Roman"/>
                <a:cs typeface="Times New Roman"/>
                <a:sym typeface="Times New Roman"/>
              </a:rPr>
              <a:t>flag</a:t>
            </a:r>
            <a:endParaRPr b="1" sz="13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3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300">
                <a:solidFill>
                  <a:schemeClr val="dk1"/>
                </a:solidFill>
                <a:latin typeface="Times New Roman"/>
                <a:ea typeface="Times New Roman"/>
                <a:cs typeface="Times New Roman"/>
                <a:sym typeface="Times New Roman"/>
              </a:rPr>
              <a:t>Pass true to animate the presentation; otherwise, pass false.</a:t>
            </a:r>
            <a:endParaRPr sz="13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3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1300">
                <a:solidFill>
                  <a:schemeClr val="dk1"/>
                </a:solidFill>
                <a:latin typeface="Times New Roman"/>
                <a:ea typeface="Times New Roman"/>
                <a:cs typeface="Times New Roman"/>
                <a:sym typeface="Times New Roman"/>
              </a:rPr>
              <a:t>completion</a:t>
            </a:r>
            <a:endParaRPr b="1" sz="13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3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300">
                <a:solidFill>
                  <a:schemeClr val="dk1"/>
                </a:solidFill>
                <a:latin typeface="Times New Roman"/>
                <a:ea typeface="Times New Roman"/>
                <a:cs typeface="Times New Roman"/>
                <a:sym typeface="Times New Roman"/>
              </a:rPr>
              <a:t>The block to execute after the presentation finishes. This block has no return value and takes no parameters. You may specify nil for this parameter.</a:t>
            </a:r>
            <a:endParaRPr sz="1300">
              <a:solidFill>
                <a:schemeClr val="dk1"/>
              </a:solidFill>
              <a:latin typeface="Times New Roman"/>
              <a:ea typeface="Times New Roman"/>
              <a:cs typeface="Times New Roman"/>
              <a:sym typeface="Times New Roman"/>
            </a:endParaRPr>
          </a:p>
          <a:p>
            <a:pPr indent="0" lvl="0" marL="0" rtl="0" algn="l">
              <a:spcBef>
                <a:spcPts val="1000"/>
              </a:spcBef>
              <a:spcAft>
                <a:spcPts val="0"/>
              </a:spcAft>
              <a:buNone/>
            </a:pPr>
            <a:r>
              <a:t/>
            </a:r>
            <a:endParaRPr sz="1300">
              <a:latin typeface="Times New Roman"/>
              <a:ea typeface="Times New Roman"/>
              <a:cs typeface="Times New Roman"/>
              <a:sym typeface="Times New Roman"/>
            </a:endParaRPr>
          </a:p>
        </p:txBody>
      </p:sp>
      <p:sp>
        <p:nvSpPr>
          <p:cNvPr id="217" name="Google Shape;217;p36"/>
          <p:cNvSpPr txBox="1"/>
          <p:nvPr/>
        </p:nvSpPr>
        <p:spPr>
          <a:xfrm>
            <a:off x="152800" y="288575"/>
            <a:ext cx="3853500" cy="46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chemeClr val="dk1"/>
                </a:solidFill>
                <a:latin typeface="Helvetica Neue"/>
                <a:ea typeface="Helvetica Neue"/>
                <a:cs typeface="Helvetica Neue"/>
                <a:sym typeface="Helvetica Neue"/>
              </a:rPr>
              <a:t>Navigation &amp; Workflows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7"/>
          <p:cNvSpPr txBox="1"/>
          <p:nvPr>
            <p:ph idx="1" type="body"/>
          </p:nvPr>
        </p:nvSpPr>
        <p:spPr>
          <a:xfrm>
            <a:off x="838200" y="1086425"/>
            <a:ext cx="10515600" cy="5568000"/>
          </a:xfrm>
          <a:prstGeom prst="rect">
            <a:avLst/>
          </a:prstGeom>
        </p:spPr>
        <p:txBody>
          <a:bodyPr anchorCtr="0" anchor="t" bIns="45700" lIns="45700" spcFirstLastPara="1" rIns="45700" wrap="square" tIns="45700">
            <a:noAutofit/>
          </a:bodyPr>
          <a:lstStyle/>
          <a:p>
            <a:pPr indent="0" lvl="0" marL="0" rtl="0" algn="l">
              <a:lnSpc>
                <a:spcPct val="115000"/>
              </a:lnSpc>
              <a:spcBef>
                <a:spcPts val="0"/>
              </a:spcBef>
              <a:spcAft>
                <a:spcPts val="0"/>
              </a:spcAft>
              <a:buClr>
                <a:schemeClr val="dk1"/>
              </a:buClr>
              <a:buSzPts val="1100"/>
              <a:buFont typeface="Arial"/>
              <a:buNone/>
            </a:pPr>
            <a:r>
              <a:rPr b="1" lang="en-US" sz="1700">
                <a:solidFill>
                  <a:schemeClr val="dk1"/>
                </a:solidFill>
                <a:latin typeface="Times New Roman"/>
                <a:ea typeface="Times New Roman"/>
                <a:cs typeface="Times New Roman"/>
                <a:sym typeface="Times New Roman"/>
              </a:rPr>
              <a:t>4. Instance Method</a:t>
            </a:r>
            <a:endParaRPr b="1" sz="17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7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1700">
                <a:solidFill>
                  <a:schemeClr val="dk1"/>
                </a:solidFill>
                <a:latin typeface="Times New Roman"/>
                <a:ea typeface="Times New Roman"/>
                <a:cs typeface="Times New Roman"/>
                <a:sym typeface="Times New Roman"/>
              </a:rPr>
              <a:t>dismiss(animated:completion:)</a:t>
            </a:r>
            <a:endParaRPr b="1" sz="17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7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700">
                <a:solidFill>
                  <a:schemeClr val="dk1"/>
                </a:solidFill>
                <a:latin typeface="Times New Roman"/>
                <a:ea typeface="Times New Roman"/>
                <a:cs typeface="Times New Roman"/>
                <a:sym typeface="Times New Roman"/>
              </a:rPr>
              <a:t>Dismisses the view controller that was presented modally by the view controller.</a:t>
            </a:r>
            <a:endParaRPr sz="17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7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7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1700">
                <a:solidFill>
                  <a:schemeClr val="dk1"/>
                </a:solidFill>
                <a:highlight>
                  <a:srgbClr val="FFFFFF"/>
                </a:highlight>
                <a:latin typeface="Times New Roman"/>
                <a:ea typeface="Times New Roman"/>
                <a:cs typeface="Times New Roman"/>
                <a:sym typeface="Times New Roman"/>
              </a:rPr>
              <a:t>Declaration</a:t>
            </a:r>
            <a:endParaRPr b="1" sz="17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7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700">
                <a:solidFill>
                  <a:srgbClr val="9B2393"/>
                </a:solidFill>
                <a:highlight>
                  <a:srgbClr val="FFFFFF"/>
                </a:highlight>
                <a:latin typeface="Times New Roman"/>
                <a:ea typeface="Times New Roman"/>
                <a:cs typeface="Times New Roman"/>
                <a:sym typeface="Times New Roman"/>
              </a:rPr>
              <a:t>func</a:t>
            </a:r>
            <a:r>
              <a:rPr lang="en-US" sz="1700">
                <a:solidFill>
                  <a:schemeClr val="dk1"/>
                </a:solidFill>
                <a:highlight>
                  <a:srgbClr val="FFFFFF"/>
                </a:highlight>
                <a:latin typeface="Times New Roman"/>
                <a:ea typeface="Times New Roman"/>
                <a:cs typeface="Times New Roman"/>
                <a:sym typeface="Times New Roman"/>
              </a:rPr>
              <a:t> dismiss(animated flag: </a:t>
            </a:r>
            <a:r>
              <a:rPr lang="en-US" sz="1700">
                <a:solidFill>
                  <a:srgbClr val="3900A0"/>
                </a:solidFill>
                <a:highlight>
                  <a:srgbClr val="FFFFFF"/>
                </a:highlight>
                <a:latin typeface="Times New Roman"/>
                <a:ea typeface="Times New Roman"/>
                <a:cs typeface="Times New Roman"/>
                <a:sym typeface="Times New Roman"/>
              </a:rPr>
              <a:t>Bool</a:t>
            </a:r>
            <a:r>
              <a:rPr lang="en-US" sz="1700">
                <a:solidFill>
                  <a:schemeClr val="dk1"/>
                </a:solidFill>
                <a:highlight>
                  <a:srgbClr val="FFFFFF"/>
                </a:highlight>
                <a:latin typeface="Times New Roman"/>
                <a:ea typeface="Times New Roman"/>
                <a:cs typeface="Times New Roman"/>
                <a:sym typeface="Times New Roman"/>
              </a:rPr>
              <a:t>, completion: (() -&gt; </a:t>
            </a:r>
            <a:r>
              <a:rPr lang="en-US" sz="1700">
                <a:solidFill>
                  <a:srgbClr val="3900A0"/>
                </a:solidFill>
                <a:highlight>
                  <a:srgbClr val="FFFFFF"/>
                </a:highlight>
                <a:latin typeface="Times New Roman"/>
                <a:ea typeface="Times New Roman"/>
                <a:cs typeface="Times New Roman"/>
                <a:sym typeface="Times New Roman"/>
              </a:rPr>
              <a:t>Void</a:t>
            </a:r>
            <a:r>
              <a:rPr lang="en-US" sz="1700">
                <a:solidFill>
                  <a:schemeClr val="dk1"/>
                </a:solidFill>
                <a:highlight>
                  <a:srgbClr val="FFFFFF"/>
                </a:highlight>
                <a:latin typeface="Times New Roman"/>
                <a:ea typeface="Times New Roman"/>
                <a:cs typeface="Times New Roman"/>
                <a:sym typeface="Times New Roman"/>
              </a:rPr>
              <a:t>)? = </a:t>
            </a:r>
            <a:r>
              <a:rPr lang="en-US" sz="1700">
                <a:solidFill>
                  <a:srgbClr val="9B2393"/>
                </a:solidFill>
                <a:highlight>
                  <a:srgbClr val="FFFFFF"/>
                </a:highlight>
                <a:latin typeface="Times New Roman"/>
                <a:ea typeface="Times New Roman"/>
                <a:cs typeface="Times New Roman"/>
                <a:sym typeface="Times New Roman"/>
              </a:rPr>
              <a:t>nil</a:t>
            </a:r>
            <a:r>
              <a:rPr lang="en-US" sz="1700">
                <a:solidFill>
                  <a:schemeClr val="dk1"/>
                </a:solidFill>
                <a:highlight>
                  <a:srgbClr val="FFFFFF"/>
                </a:highlight>
                <a:latin typeface="Times New Roman"/>
                <a:ea typeface="Times New Roman"/>
                <a:cs typeface="Times New Roman"/>
                <a:sym typeface="Times New Roman"/>
              </a:rPr>
              <a:t>)</a:t>
            </a:r>
            <a:endParaRPr sz="1700">
              <a:solidFill>
                <a:schemeClr val="dk1"/>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7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700">
                <a:solidFill>
                  <a:schemeClr val="dk1"/>
                </a:solidFill>
                <a:latin typeface="Times New Roman"/>
                <a:ea typeface="Times New Roman"/>
                <a:cs typeface="Times New Roman"/>
                <a:sym typeface="Times New Roman"/>
              </a:rPr>
              <a:t>Parameters</a:t>
            </a:r>
            <a:endParaRPr sz="17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7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1700">
                <a:solidFill>
                  <a:schemeClr val="dk1"/>
                </a:solidFill>
                <a:latin typeface="Times New Roman"/>
                <a:ea typeface="Times New Roman"/>
                <a:cs typeface="Times New Roman"/>
                <a:sym typeface="Times New Roman"/>
              </a:rPr>
              <a:t>flag</a:t>
            </a:r>
            <a:endParaRPr b="1" sz="17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700">
                <a:solidFill>
                  <a:schemeClr val="dk1"/>
                </a:solidFill>
                <a:latin typeface="Times New Roman"/>
                <a:ea typeface="Times New Roman"/>
                <a:cs typeface="Times New Roman"/>
                <a:sym typeface="Times New Roman"/>
              </a:rPr>
              <a:t>Pass true to animate the transition.</a:t>
            </a:r>
            <a:endParaRPr sz="17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7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1700">
                <a:solidFill>
                  <a:schemeClr val="dk1"/>
                </a:solidFill>
                <a:latin typeface="Times New Roman"/>
                <a:ea typeface="Times New Roman"/>
                <a:cs typeface="Times New Roman"/>
                <a:sym typeface="Times New Roman"/>
              </a:rPr>
              <a:t>completion</a:t>
            </a:r>
            <a:endParaRPr b="1" sz="17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700">
                <a:solidFill>
                  <a:schemeClr val="dk1"/>
                </a:solidFill>
                <a:latin typeface="Times New Roman"/>
                <a:ea typeface="Times New Roman"/>
                <a:cs typeface="Times New Roman"/>
                <a:sym typeface="Times New Roman"/>
              </a:rPr>
              <a:t>The block to execute after the view controller is dismissed. This block has no return value and takes no parameters. You may specify nil for this parameter.</a:t>
            </a:r>
            <a:endParaRPr sz="17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0" lvl="0" marL="0" rtl="0" algn="l">
              <a:spcBef>
                <a:spcPts val="1000"/>
              </a:spcBef>
              <a:spcAft>
                <a:spcPts val="0"/>
              </a:spcAft>
              <a:buNone/>
            </a:pPr>
            <a:r>
              <a:t/>
            </a:r>
            <a:endParaRPr/>
          </a:p>
        </p:txBody>
      </p:sp>
      <p:sp>
        <p:nvSpPr>
          <p:cNvPr id="223" name="Google Shape;223;p37"/>
          <p:cNvSpPr txBox="1"/>
          <p:nvPr/>
        </p:nvSpPr>
        <p:spPr>
          <a:xfrm>
            <a:off x="152800" y="288575"/>
            <a:ext cx="3853500" cy="46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chemeClr val="dk1"/>
                </a:solidFill>
                <a:latin typeface="Helvetica Neue"/>
                <a:ea typeface="Helvetica Neue"/>
                <a:cs typeface="Helvetica Neue"/>
                <a:sym typeface="Helvetica Neue"/>
              </a:rPr>
              <a:t>Navigation &amp; Workflows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8"/>
          <p:cNvSpPr txBox="1"/>
          <p:nvPr>
            <p:ph idx="1" type="body"/>
          </p:nvPr>
        </p:nvSpPr>
        <p:spPr>
          <a:xfrm>
            <a:off x="838200" y="1171300"/>
            <a:ext cx="10515600" cy="5398200"/>
          </a:xfrm>
          <a:prstGeom prst="rect">
            <a:avLst/>
          </a:prstGeom>
        </p:spPr>
        <p:txBody>
          <a:bodyPr anchorCtr="0" anchor="t" bIns="45700" lIns="45700" spcFirstLastPara="1" rIns="45700" wrap="square" tIns="45700">
            <a:noAutofit/>
          </a:bodyPr>
          <a:lstStyle/>
          <a:p>
            <a:pPr indent="0" lvl="0" marL="0" rtl="0" algn="l">
              <a:lnSpc>
                <a:spcPct val="115000"/>
              </a:lnSpc>
              <a:spcBef>
                <a:spcPts val="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5. Instance Method</a:t>
            </a:r>
            <a:endParaRPr b="1"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popToRootViewController(animated:)</a:t>
            </a:r>
            <a:endParaRPr b="1"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Pops all the view controllers on the stack except the root view controller and updates the display.</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1800">
                <a:solidFill>
                  <a:schemeClr val="dk1"/>
                </a:solidFill>
                <a:highlight>
                  <a:srgbClr val="FFFFFF"/>
                </a:highlight>
                <a:latin typeface="Times New Roman"/>
                <a:ea typeface="Times New Roman"/>
                <a:cs typeface="Times New Roman"/>
                <a:sym typeface="Times New Roman"/>
              </a:rPr>
              <a:t>Declaration</a:t>
            </a:r>
            <a:endParaRPr b="1" sz="18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800">
                <a:solidFill>
                  <a:srgbClr val="9B2393"/>
                </a:solidFill>
                <a:highlight>
                  <a:srgbClr val="FFFFFF"/>
                </a:highlight>
                <a:latin typeface="Times New Roman"/>
                <a:ea typeface="Times New Roman"/>
                <a:cs typeface="Times New Roman"/>
                <a:sym typeface="Times New Roman"/>
              </a:rPr>
              <a:t>func</a:t>
            </a:r>
            <a:r>
              <a:rPr lang="en-US" sz="1800">
                <a:solidFill>
                  <a:schemeClr val="dk1"/>
                </a:solidFill>
                <a:highlight>
                  <a:srgbClr val="FFFFFF"/>
                </a:highlight>
                <a:latin typeface="Times New Roman"/>
                <a:ea typeface="Times New Roman"/>
                <a:cs typeface="Times New Roman"/>
                <a:sym typeface="Times New Roman"/>
              </a:rPr>
              <a:t> popToRootViewController(animated: </a:t>
            </a:r>
            <a:r>
              <a:rPr lang="en-US" sz="1800">
                <a:solidFill>
                  <a:srgbClr val="3900A0"/>
                </a:solidFill>
                <a:highlight>
                  <a:srgbClr val="FFFFFF"/>
                </a:highlight>
                <a:latin typeface="Times New Roman"/>
                <a:ea typeface="Times New Roman"/>
                <a:cs typeface="Times New Roman"/>
                <a:sym typeface="Times New Roman"/>
              </a:rPr>
              <a:t>Bool</a:t>
            </a:r>
            <a:r>
              <a:rPr lang="en-US" sz="1800">
                <a:solidFill>
                  <a:schemeClr val="dk1"/>
                </a:solidFill>
                <a:highlight>
                  <a:srgbClr val="FFFFFF"/>
                </a:highlight>
                <a:latin typeface="Times New Roman"/>
                <a:ea typeface="Times New Roman"/>
                <a:cs typeface="Times New Roman"/>
                <a:sym typeface="Times New Roman"/>
              </a:rPr>
              <a:t>) -&gt; [</a:t>
            </a:r>
            <a:r>
              <a:rPr lang="en-US" sz="1800">
                <a:solidFill>
                  <a:srgbClr val="3900A0"/>
                </a:solidFill>
                <a:highlight>
                  <a:srgbClr val="FFFFFF"/>
                </a:highlight>
                <a:latin typeface="Times New Roman"/>
                <a:ea typeface="Times New Roman"/>
                <a:cs typeface="Times New Roman"/>
                <a:sym typeface="Times New Roman"/>
              </a:rPr>
              <a:t>UIViewController</a:t>
            </a:r>
            <a:r>
              <a:rPr lang="en-US" sz="1800">
                <a:solidFill>
                  <a:schemeClr val="dk1"/>
                </a:solidFill>
                <a:highlight>
                  <a:srgbClr val="FFFFFF"/>
                </a:highlight>
                <a:latin typeface="Times New Roman"/>
                <a:ea typeface="Times New Roman"/>
                <a:cs typeface="Times New Roman"/>
                <a:sym typeface="Times New Roman"/>
              </a:rPr>
              <a:t>]?</a:t>
            </a:r>
            <a:endParaRPr sz="18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Parameters</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animated</a:t>
            </a:r>
            <a:endParaRPr b="1"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Set this value to true to animate the transition. Pass false if you are setting up a navigation controller before its view is displayed.</a:t>
            </a:r>
            <a:endParaRPr sz="1800">
              <a:solidFill>
                <a:schemeClr val="dk1"/>
              </a:solidFill>
              <a:latin typeface="Times New Roman"/>
              <a:ea typeface="Times New Roman"/>
              <a:cs typeface="Times New Roman"/>
              <a:sym typeface="Times New Roman"/>
            </a:endParaRPr>
          </a:p>
          <a:p>
            <a:pPr indent="0" lvl="0" marL="0" rtl="0" algn="l">
              <a:spcBef>
                <a:spcPts val="1000"/>
              </a:spcBef>
              <a:spcAft>
                <a:spcPts val="0"/>
              </a:spcAft>
              <a:buNone/>
            </a:pPr>
            <a:r>
              <a:t/>
            </a:r>
            <a:endParaRPr/>
          </a:p>
        </p:txBody>
      </p:sp>
      <p:sp>
        <p:nvSpPr>
          <p:cNvPr id="229" name="Google Shape;229;p38"/>
          <p:cNvSpPr txBox="1"/>
          <p:nvPr/>
        </p:nvSpPr>
        <p:spPr>
          <a:xfrm>
            <a:off x="152800" y="288575"/>
            <a:ext cx="3853500" cy="46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chemeClr val="dk1"/>
                </a:solidFill>
                <a:latin typeface="Helvetica Neue"/>
                <a:ea typeface="Helvetica Neue"/>
                <a:cs typeface="Helvetica Neue"/>
                <a:sym typeface="Helvetica Neue"/>
              </a:rPr>
              <a:t>Navigation &amp; Workflows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9"/>
          <p:cNvSpPr txBox="1"/>
          <p:nvPr>
            <p:ph idx="1" type="body"/>
          </p:nvPr>
        </p:nvSpPr>
        <p:spPr>
          <a:xfrm>
            <a:off x="838200" y="1163600"/>
            <a:ext cx="10515600" cy="5439900"/>
          </a:xfrm>
          <a:prstGeom prst="rect">
            <a:avLst/>
          </a:prstGeom>
        </p:spPr>
        <p:txBody>
          <a:bodyPr anchorCtr="0" anchor="t" bIns="45700" lIns="45700" spcFirstLastPara="1" rIns="45700" wrap="square" tIns="45700">
            <a:noAutofit/>
          </a:bodyPr>
          <a:lstStyle/>
          <a:p>
            <a:pPr indent="0" lvl="0" marL="0" rtl="0" algn="l">
              <a:lnSpc>
                <a:spcPct val="115000"/>
              </a:lnSpc>
              <a:spcBef>
                <a:spcPts val="0"/>
              </a:spcBef>
              <a:spcAft>
                <a:spcPts val="0"/>
              </a:spcAft>
              <a:buClr>
                <a:schemeClr val="dk1"/>
              </a:buClr>
              <a:buSzPts val="1100"/>
              <a:buFont typeface="Arial"/>
              <a:buNone/>
            </a:pPr>
            <a:r>
              <a:rPr b="1" lang="en-US" sz="1700">
                <a:solidFill>
                  <a:schemeClr val="dk1"/>
                </a:solidFill>
                <a:latin typeface="Times New Roman"/>
                <a:ea typeface="Times New Roman"/>
                <a:cs typeface="Times New Roman"/>
                <a:sym typeface="Times New Roman"/>
              </a:rPr>
              <a:t>StoryBoard Segue</a:t>
            </a:r>
            <a:endParaRPr b="1" sz="17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1700">
                <a:solidFill>
                  <a:schemeClr val="dk1"/>
                </a:solidFill>
                <a:latin typeface="Times New Roman"/>
                <a:ea typeface="Times New Roman"/>
                <a:cs typeface="Times New Roman"/>
                <a:sym typeface="Times New Roman"/>
              </a:rPr>
              <a:t>Class</a:t>
            </a:r>
            <a:endParaRPr b="1" sz="1700">
              <a:solidFill>
                <a:schemeClr val="dk1"/>
              </a:solidFill>
              <a:latin typeface="Times New Roman"/>
              <a:ea typeface="Times New Roman"/>
              <a:cs typeface="Times New Roman"/>
              <a:sym typeface="Times New Roman"/>
            </a:endParaRPr>
          </a:p>
          <a:p>
            <a:pPr indent="0" lvl="0" marL="0" rtl="0" algn="l">
              <a:lnSpc>
                <a:spcPct val="115000"/>
              </a:lnSpc>
              <a:spcBef>
                <a:spcPts val="2300"/>
              </a:spcBef>
              <a:spcAft>
                <a:spcPts val="0"/>
              </a:spcAft>
              <a:buClr>
                <a:schemeClr val="dk1"/>
              </a:buClr>
              <a:buSzPts val="1100"/>
              <a:buFont typeface="Arial"/>
              <a:buNone/>
            </a:pPr>
            <a:r>
              <a:rPr lang="en-US" sz="1700">
                <a:solidFill>
                  <a:schemeClr val="dk1"/>
                </a:solidFill>
                <a:latin typeface="Times New Roman"/>
                <a:ea typeface="Times New Roman"/>
                <a:cs typeface="Times New Roman"/>
                <a:sym typeface="Times New Roman"/>
              </a:rPr>
              <a:t>UIStoryboardSegue</a:t>
            </a:r>
            <a:endParaRPr sz="17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7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700">
                <a:solidFill>
                  <a:schemeClr val="dk1"/>
                </a:solidFill>
                <a:latin typeface="Times New Roman"/>
                <a:ea typeface="Times New Roman"/>
                <a:cs typeface="Times New Roman"/>
                <a:sym typeface="Times New Roman"/>
              </a:rPr>
              <a:t>An object that prepares for and performs the visual transition between two view controllers.</a:t>
            </a:r>
            <a:endParaRPr sz="17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7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1700">
                <a:solidFill>
                  <a:schemeClr val="dk1"/>
                </a:solidFill>
                <a:latin typeface="Times New Roman"/>
                <a:ea typeface="Times New Roman"/>
                <a:cs typeface="Times New Roman"/>
                <a:sym typeface="Times New Roman"/>
              </a:rPr>
              <a:t>Declaration</a:t>
            </a:r>
            <a:endParaRPr b="1" sz="17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7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700">
                <a:solidFill>
                  <a:srgbClr val="9B2393"/>
                </a:solidFill>
                <a:highlight>
                  <a:srgbClr val="FFFFFF"/>
                </a:highlight>
                <a:latin typeface="Times New Roman"/>
                <a:ea typeface="Times New Roman"/>
                <a:cs typeface="Times New Roman"/>
                <a:sym typeface="Times New Roman"/>
              </a:rPr>
              <a:t>class</a:t>
            </a:r>
            <a:r>
              <a:rPr lang="en-US" sz="1700">
                <a:solidFill>
                  <a:schemeClr val="dk1"/>
                </a:solidFill>
                <a:highlight>
                  <a:srgbClr val="FFFFFF"/>
                </a:highlight>
                <a:latin typeface="Times New Roman"/>
                <a:ea typeface="Times New Roman"/>
                <a:cs typeface="Times New Roman"/>
                <a:sym typeface="Times New Roman"/>
              </a:rPr>
              <a:t> UIStoryboardSegue : </a:t>
            </a:r>
            <a:r>
              <a:rPr lang="en-US" sz="1700">
                <a:solidFill>
                  <a:srgbClr val="3900A0"/>
                </a:solidFill>
                <a:highlight>
                  <a:srgbClr val="FFFFFF"/>
                </a:highlight>
                <a:latin typeface="Times New Roman"/>
                <a:ea typeface="Times New Roman"/>
                <a:cs typeface="Times New Roman"/>
                <a:sym typeface="Times New Roman"/>
              </a:rPr>
              <a:t>NSObject</a:t>
            </a:r>
            <a:endParaRPr sz="1700">
              <a:solidFill>
                <a:srgbClr val="3900A0"/>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700">
              <a:solidFill>
                <a:schemeClr val="dk1"/>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1700">
                <a:solidFill>
                  <a:schemeClr val="dk1"/>
                </a:solidFill>
                <a:latin typeface="Times New Roman"/>
                <a:ea typeface="Times New Roman"/>
                <a:cs typeface="Times New Roman"/>
                <a:sym typeface="Times New Roman"/>
              </a:rPr>
              <a:t>Overview</a:t>
            </a:r>
            <a:endParaRPr b="1" sz="17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7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US" sz="1700">
                <a:solidFill>
                  <a:schemeClr val="dk1"/>
                </a:solidFill>
                <a:latin typeface="Times New Roman"/>
                <a:ea typeface="Times New Roman"/>
                <a:cs typeface="Times New Roman"/>
                <a:sym typeface="Times New Roman"/>
              </a:rPr>
              <a:t>The UIStoryboardSegue class supports the standard visual transitions available in UIKit. You can also subclass to define custom transitions between the view controllers in your storyboard file. Segue objects contain information about the view controllers involved in a transition. When a segue is triggered, but before the visual transition occurs, the storyboard runtime calls the current view controller’s </a:t>
            </a:r>
            <a:r>
              <a:rPr lang="en-US" sz="1700">
                <a:solidFill>
                  <a:srgbClr val="094FD1"/>
                </a:solidFill>
                <a:latin typeface="Times New Roman"/>
                <a:ea typeface="Times New Roman"/>
                <a:cs typeface="Times New Roman"/>
                <a:sym typeface="Times New Roman"/>
              </a:rPr>
              <a:t>prepare(for:sender:)</a:t>
            </a:r>
            <a:r>
              <a:rPr lang="en-US" sz="1700">
                <a:solidFill>
                  <a:schemeClr val="dk1"/>
                </a:solidFill>
                <a:latin typeface="Times New Roman"/>
                <a:ea typeface="Times New Roman"/>
                <a:cs typeface="Times New Roman"/>
                <a:sym typeface="Times New Roman"/>
              </a:rPr>
              <a:t> method so that it can pass any needed data to the view controller that is about to be displayed.</a:t>
            </a:r>
            <a:endParaRPr sz="1700">
              <a:latin typeface="Times New Roman"/>
              <a:ea typeface="Times New Roman"/>
              <a:cs typeface="Times New Roman"/>
              <a:sym typeface="Times New Roman"/>
            </a:endParaRPr>
          </a:p>
        </p:txBody>
      </p:sp>
      <p:sp>
        <p:nvSpPr>
          <p:cNvPr id="235" name="Google Shape;235;p39"/>
          <p:cNvSpPr txBox="1"/>
          <p:nvPr/>
        </p:nvSpPr>
        <p:spPr>
          <a:xfrm>
            <a:off x="152800" y="288575"/>
            <a:ext cx="3853500" cy="46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chemeClr val="dk1"/>
                </a:solidFill>
                <a:latin typeface="Helvetica Neue"/>
                <a:ea typeface="Helvetica Neue"/>
                <a:cs typeface="Helvetica Neue"/>
                <a:sym typeface="Helvetica Neue"/>
              </a:rPr>
              <a:t>Navigation &amp; Workflows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nvSpPr>
        <p:spPr>
          <a:xfrm>
            <a:off x="453707" y="1265237"/>
            <a:ext cx="11743374" cy="421393"/>
          </a:xfrm>
          <a:prstGeom prst="rect">
            <a:avLst/>
          </a:prstGeom>
          <a:noFill/>
          <a:ln>
            <a:noFill/>
          </a:ln>
        </p:spPr>
        <p:txBody>
          <a:bodyPr anchorCtr="0" anchor="t" bIns="45700" lIns="45700" spcFirstLastPara="1" rIns="45700" wrap="square" tIns="45700">
            <a:noAutofit/>
          </a:bodyPr>
          <a:lstStyle/>
          <a:p>
            <a:pPr indent="358775" lvl="4" marL="0" marR="0" rtl="0" algn="l">
              <a:lnSpc>
                <a:spcPct val="100000"/>
              </a:lnSpc>
              <a:spcBef>
                <a:spcPts val="0"/>
              </a:spcBef>
              <a:spcAft>
                <a:spcPts val="0"/>
              </a:spcAft>
              <a:buClr>
                <a:srgbClr val="000000"/>
              </a:buClr>
              <a:buSzPts val="2400"/>
              <a:buFont typeface="Times New Roman"/>
              <a:buNone/>
            </a:pPr>
            <a:r>
              <a:rPr b="1" i="0" lang="en-US" sz="3000" u="none" cap="none" strike="noStrike">
                <a:solidFill>
                  <a:srgbClr val="000000"/>
                </a:solidFill>
                <a:latin typeface="Times New Roman"/>
                <a:ea typeface="Times New Roman"/>
                <a:cs typeface="Times New Roman"/>
                <a:sym typeface="Times New Roman"/>
              </a:rPr>
              <a:t>AIM:</a:t>
            </a:r>
            <a:endParaRPr sz="3000">
              <a:latin typeface="Times New Roman"/>
              <a:ea typeface="Times New Roman"/>
              <a:cs typeface="Times New Roman"/>
              <a:sym typeface="Times New Roman"/>
            </a:endParaRPr>
          </a:p>
        </p:txBody>
      </p:sp>
      <p:sp>
        <p:nvSpPr>
          <p:cNvPr id="64" name="Google Shape;64;p13"/>
          <p:cNvSpPr txBox="1"/>
          <p:nvPr/>
        </p:nvSpPr>
        <p:spPr>
          <a:xfrm>
            <a:off x="1106975" y="2447181"/>
            <a:ext cx="9978000" cy="1353000"/>
          </a:xfrm>
          <a:prstGeom prst="rect">
            <a:avLst/>
          </a:prstGeom>
          <a:noFill/>
          <a:ln>
            <a:noFill/>
          </a:ln>
        </p:spPr>
        <p:txBody>
          <a:bodyPr anchorCtr="0" anchor="t" bIns="45700" lIns="45700" spcFirstLastPara="1" rIns="45700" wrap="square" tIns="45700">
            <a:noAutofit/>
          </a:bodyPr>
          <a:lstStyle/>
          <a:p>
            <a:pPr indent="0" lvl="1" marL="0" marR="0" rtl="0" algn="l">
              <a:lnSpc>
                <a:spcPct val="150000"/>
              </a:lnSpc>
              <a:spcBef>
                <a:spcPts val="0"/>
              </a:spcBef>
              <a:spcAft>
                <a:spcPts val="0"/>
              </a:spcAft>
              <a:buClr>
                <a:srgbClr val="000000"/>
              </a:buClr>
              <a:buSzPts val="2000"/>
              <a:buFont typeface="Times New Roman"/>
              <a:buNone/>
            </a:pPr>
            <a:r>
              <a:rPr i="0" lang="en-US" sz="2000" u="none" cap="none" strike="noStrike">
                <a:solidFill>
                  <a:srgbClr val="000000"/>
                </a:solidFill>
                <a:latin typeface="Times New Roman"/>
                <a:ea typeface="Times New Roman"/>
                <a:cs typeface="Times New Roman"/>
                <a:sym typeface="Times New Roman"/>
              </a:rPr>
              <a:t>To understand the concept’s </a:t>
            </a:r>
            <a:r>
              <a:rPr lang="en-US" sz="2000">
                <a:latin typeface="Times New Roman"/>
                <a:ea typeface="Times New Roman"/>
                <a:cs typeface="Times New Roman"/>
                <a:sym typeface="Times New Roman"/>
              </a:rPr>
              <a:t>of NavigationController. Swift Concepts, Segues, TabBar Controller, App Life Cycle, Prottyping &amp; Project planning.</a:t>
            </a:r>
            <a:endParaRPr/>
          </a:p>
        </p:txBody>
      </p:sp>
      <p:sp>
        <p:nvSpPr>
          <p:cNvPr id="65" name="Google Shape;65;p13"/>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t/>
            </a:r>
            <a:endParaRPr/>
          </a:p>
        </p:txBody>
      </p:sp>
      <p:sp>
        <p:nvSpPr>
          <p:cNvPr id="66" name="Google Shape;66;p13"/>
          <p:cNvSpPr txBox="1"/>
          <p:nvPr/>
        </p:nvSpPr>
        <p:spPr>
          <a:xfrm>
            <a:off x="248925" y="377825"/>
            <a:ext cx="37404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Navigation &amp; Workflows</a:t>
            </a:r>
            <a:endParaRPr b="1" sz="24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2400"/>
              <a:buFont typeface="Helvetica Neue"/>
              <a:buNone/>
            </a:pPr>
            <a:r>
              <a:t/>
            </a:r>
            <a:endParaRPr b="1" sz="2400">
              <a:latin typeface="Helvetica Neue"/>
              <a:ea typeface="Helvetica Neue"/>
              <a:cs typeface="Helvetica Neue"/>
              <a:sym typeface="Helvetica Neue"/>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0"/>
          <p:cNvSpPr txBox="1"/>
          <p:nvPr>
            <p:ph idx="1" type="body"/>
          </p:nvPr>
        </p:nvSpPr>
        <p:spPr>
          <a:xfrm>
            <a:off x="838200" y="1146625"/>
            <a:ext cx="10515600" cy="4489200"/>
          </a:xfrm>
          <a:prstGeom prst="rect">
            <a:avLst/>
          </a:prstGeom>
        </p:spPr>
        <p:txBody>
          <a:bodyPr anchorCtr="0" anchor="t" bIns="45700" lIns="45700" spcFirstLastPara="1" rIns="45700" wrap="square" tIns="45700">
            <a:noAutofit/>
          </a:bodyPr>
          <a:lstStyle/>
          <a:p>
            <a:pPr indent="0" lvl="0" marL="0" rtl="0" algn="just">
              <a:lnSpc>
                <a:spcPct val="115000"/>
              </a:lnSpc>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You do not create segue objects directly. Instead, the storyboard runtime creates them when it must perform a segue between two view controllers. You can still initiate a segue programmatically using the </a:t>
            </a:r>
            <a:r>
              <a:rPr lang="en-US" sz="1800">
                <a:solidFill>
                  <a:srgbClr val="094FD1"/>
                </a:solidFill>
                <a:latin typeface="Times New Roman"/>
                <a:ea typeface="Times New Roman"/>
                <a:cs typeface="Times New Roman"/>
                <a:sym typeface="Times New Roman"/>
              </a:rPr>
              <a:t>performSegue(withIdentifier:sender:)</a:t>
            </a:r>
            <a:r>
              <a:rPr lang="en-US" sz="1800">
                <a:solidFill>
                  <a:schemeClr val="dk1"/>
                </a:solidFill>
                <a:latin typeface="Times New Roman"/>
                <a:ea typeface="Times New Roman"/>
                <a:cs typeface="Times New Roman"/>
                <a:sym typeface="Times New Roman"/>
              </a:rPr>
              <a:t> method of UIViewController if you want. You might do so to initiate a segue from a source that was added programmatically and therefore not available in Interface Builder.</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Subclassing Notes</a:t>
            </a:r>
            <a:endParaRPr b="1"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You can subclass UIStoryboardSegue in situations where you want to provide a custom transition between view controllers in your application. To use your custom segue, create a segue line between the appropriate view controllers in Interface Builder and set its type to Custom in the inspector; you must also specify the class name of the segue to use in the inspector.</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0" lvl="0" marL="0" rtl="0" algn="just">
              <a:lnSpc>
                <a:spcPct val="115000"/>
              </a:lnSpc>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When the storyboard runtime detects a custom segue, it creates a new instance of your class, configures it with the view controller objects, asks the view controller source to prepare for the segue, and then performs the segue.</a:t>
            </a:r>
            <a:endParaRPr sz="1800">
              <a:solidFill>
                <a:schemeClr val="dk1"/>
              </a:solidFill>
              <a:latin typeface="Times New Roman"/>
              <a:ea typeface="Times New Roman"/>
              <a:cs typeface="Times New Roman"/>
              <a:sym typeface="Times New Roman"/>
            </a:endParaRPr>
          </a:p>
          <a:p>
            <a:pPr indent="0" lvl="0" marL="0" rtl="0" algn="l">
              <a:spcBef>
                <a:spcPts val="1000"/>
              </a:spcBef>
              <a:spcAft>
                <a:spcPts val="0"/>
              </a:spcAft>
              <a:buNone/>
            </a:pPr>
            <a:r>
              <a:t/>
            </a:r>
            <a:endParaRPr/>
          </a:p>
        </p:txBody>
      </p:sp>
      <p:sp>
        <p:nvSpPr>
          <p:cNvPr id="241" name="Google Shape;241;p40"/>
          <p:cNvSpPr txBox="1"/>
          <p:nvPr/>
        </p:nvSpPr>
        <p:spPr>
          <a:xfrm>
            <a:off x="152800" y="288575"/>
            <a:ext cx="3853500" cy="46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chemeClr val="dk1"/>
                </a:solidFill>
                <a:latin typeface="Helvetica Neue"/>
                <a:ea typeface="Helvetica Neue"/>
                <a:cs typeface="Helvetica Neue"/>
                <a:sym typeface="Helvetica Neue"/>
              </a:rPr>
              <a:t>Navigation &amp; Workflows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1"/>
          <p:cNvSpPr txBox="1"/>
          <p:nvPr>
            <p:ph idx="1" type="body"/>
          </p:nvPr>
        </p:nvSpPr>
        <p:spPr>
          <a:xfrm>
            <a:off x="838200" y="1137350"/>
            <a:ext cx="10515600" cy="5533800"/>
          </a:xfrm>
          <a:prstGeom prst="rect">
            <a:avLst/>
          </a:prstGeom>
        </p:spPr>
        <p:txBody>
          <a:bodyPr anchorCtr="0" anchor="t" bIns="45700" lIns="45700" spcFirstLastPara="1" rIns="45700" wrap="square" tIns="45700">
            <a:noAutofit/>
          </a:bodyPr>
          <a:lstStyle/>
          <a:p>
            <a:pPr indent="0" lvl="0" marL="0" rtl="0" algn="l">
              <a:lnSpc>
                <a:spcPct val="115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Methods to Override</a:t>
            </a:r>
            <a:endParaRPr b="1" sz="2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For custom segues, the main method you need to override is the </a:t>
            </a:r>
            <a:r>
              <a:rPr lang="en-US" sz="1800">
                <a:solidFill>
                  <a:srgbClr val="094FD1"/>
                </a:solidFill>
                <a:latin typeface="Times New Roman"/>
                <a:ea typeface="Times New Roman"/>
                <a:cs typeface="Times New Roman"/>
                <a:sym typeface="Times New Roman"/>
              </a:rPr>
              <a:t>perform()</a:t>
            </a:r>
            <a:r>
              <a:rPr lang="en-US" sz="1800">
                <a:solidFill>
                  <a:schemeClr val="dk1"/>
                </a:solidFill>
                <a:latin typeface="Times New Roman"/>
                <a:ea typeface="Times New Roman"/>
                <a:cs typeface="Times New Roman"/>
                <a:sym typeface="Times New Roman"/>
              </a:rPr>
              <a:t> method. The storyboard runtime calls this method when it is time to perform the visual transition from the view controller in source to the view controller in destination. If you need to initialize any variables in your custom segue subclass, you can also override the </a:t>
            </a:r>
            <a:r>
              <a:rPr lang="en-US" sz="1800">
                <a:solidFill>
                  <a:srgbClr val="094FD1"/>
                </a:solidFill>
                <a:latin typeface="Times New Roman"/>
                <a:ea typeface="Times New Roman"/>
                <a:cs typeface="Times New Roman"/>
                <a:sym typeface="Times New Roman"/>
              </a:rPr>
              <a:t>init(identifier:source:destination:)</a:t>
            </a:r>
            <a:r>
              <a:rPr lang="en-US" sz="1800">
                <a:solidFill>
                  <a:schemeClr val="dk1"/>
                </a:solidFill>
                <a:latin typeface="Times New Roman"/>
                <a:ea typeface="Times New Roman"/>
                <a:cs typeface="Times New Roman"/>
                <a:sym typeface="Times New Roman"/>
              </a:rPr>
              <a:t> method and initialize them in your custom implementation.</a:t>
            </a:r>
            <a:endParaRPr sz="1800">
              <a:solidFill>
                <a:schemeClr val="dk1"/>
              </a:solidFill>
              <a:latin typeface="Times New Roman"/>
              <a:ea typeface="Times New Roman"/>
              <a:cs typeface="Times New Roman"/>
              <a:sym typeface="Times New Roman"/>
            </a:endParaRPr>
          </a:p>
          <a:p>
            <a:pPr indent="0" lvl="0" marL="0" rtl="0" algn="l">
              <a:spcBef>
                <a:spcPts val="1000"/>
              </a:spcBef>
              <a:spcAft>
                <a:spcPts val="0"/>
              </a:spcAft>
              <a:buNone/>
            </a:pPr>
            <a:r>
              <a:t/>
            </a:r>
            <a:endParaRPr sz="20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Alternatives to Subclassing</a:t>
            </a:r>
            <a:endParaRPr b="1" sz="2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If your segue does not need to store additional information or provide anything other than a </a:t>
            </a:r>
            <a:r>
              <a:rPr lang="en-US" sz="1800">
                <a:solidFill>
                  <a:srgbClr val="094FD1"/>
                </a:solidFill>
                <a:latin typeface="Times New Roman"/>
                <a:ea typeface="Times New Roman"/>
                <a:cs typeface="Times New Roman"/>
                <a:sym typeface="Times New Roman"/>
              </a:rPr>
              <a:t>perform()</a:t>
            </a:r>
            <a:r>
              <a:rPr lang="en-US" sz="1800">
                <a:solidFill>
                  <a:schemeClr val="dk1"/>
                </a:solidFill>
                <a:latin typeface="Times New Roman"/>
                <a:ea typeface="Times New Roman"/>
                <a:cs typeface="Times New Roman"/>
                <a:sym typeface="Times New Roman"/>
              </a:rPr>
              <a:t> method, consider using the </a:t>
            </a:r>
            <a:r>
              <a:rPr lang="en-US" sz="1800">
                <a:solidFill>
                  <a:srgbClr val="094FD1"/>
                </a:solidFill>
                <a:latin typeface="Times New Roman"/>
                <a:ea typeface="Times New Roman"/>
                <a:cs typeface="Times New Roman"/>
                <a:sym typeface="Times New Roman"/>
              </a:rPr>
              <a:t>init(identifier:source:destination:performHandler:)</a:t>
            </a:r>
            <a:r>
              <a:rPr lang="en-US" sz="1800">
                <a:solidFill>
                  <a:schemeClr val="dk1"/>
                </a:solidFill>
                <a:latin typeface="Times New Roman"/>
                <a:ea typeface="Times New Roman"/>
                <a:cs typeface="Times New Roman"/>
                <a:sym typeface="Times New Roman"/>
              </a:rPr>
              <a:t> method instead.</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0" lvl="0" marL="0" rtl="0" algn="l">
              <a:spcBef>
                <a:spcPts val="1000"/>
              </a:spcBef>
              <a:spcAft>
                <a:spcPts val="0"/>
              </a:spcAft>
              <a:buNone/>
            </a:pPr>
            <a:r>
              <a:t/>
            </a:r>
            <a:endParaRPr/>
          </a:p>
        </p:txBody>
      </p:sp>
      <p:sp>
        <p:nvSpPr>
          <p:cNvPr id="247" name="Google Shape;247;p41"/>
          <p:cNvSpPr txBox="1"/>
          <p:nvPr/>
        </p:nvSpPr>
        <p:spPr>
          <a:xfrm>
            <a:off x="152800" y="288575"/>
            <a:ext cx="3853500" cy="46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chemeClr val="dk1"/>
                </a:solidFill>
                <a:latin typeface="Helvetica Neue"/>
                <a:ea typeface="Helvetica Neue"/>
                <a:cs typeface="Helvetica Neue"/>
                <a:sym typeface="Helvetica Neue"/>
              </a:rPr>
              <a:t>Navigation &amp; Workflows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2"/>
          <p:cNvSpPr txBox="1"/>
          <p:nvPr>
            <p:ph type="title"/>
          </p:nvPr>
        </p:nvSpPr>
        <p:spPr>
          <a:xfrm>
            <a:off x="838200" y="921800"/>
            <a:ext cx="10515600" cy="6045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None/>
            </a:pPr>
            <a:r>
              <a:rPr b="1" lang="en-US" sz="3000">
                <a:latin typeface="Times New Roman"/>
                <a:ea typeface="Times New Roman"/>
                <a:cs typeface="Times New Roman"/>
                <a:sym typeface="Times New Roman"/>
              </a:rPr>
              <a:t>App Anatomy Life Cycle</a:t>
            </a:r>
            <a:endParaRPr b="1" sz="3000">
              <a:latin typeface="Times New Roman"/>
              <a:ea typeface="Times New Roman"/>
              <a:cs typeface="Times New Roman"/>
              <a:sym typeface="Times New Roman"/>
            </a:endParaRPr>
          </a:p>
        </p:txBody>
      </p:sp>
      <p:sp>
        <p:nvSpPr>
          <p:cNvPr id="253" name="Google Shape;253;p42"/>
          <p:cNvSpPr txBox="1"/>
          <p:nvPr>
            <p:ph idx="1" type="body"/>
          </p:nvPr>
        </p:nvSpPr>
        <p:spPr>
          <a:xfrm>
            <a:off x="838197" y="1526296"/>
            <a:ext cx="10515600" cy="4811700"/>
          </a:xfrm>
          <a:prstGeom prst="rect">
            <a:avLst/>
          </a:prstGeom>
        </p:spPr>
        <p:txBody>
          <a:bodyPr anchorCtr="0" anchor="t" bIns="45700" lIns="45700" spcFirstLastPara="1" rIns="45700" wrap="square" tIns="45700">
            <a:noAutofit/>
          </a:bodyPr>
          <a:lstStyle/>
          <a:p>
            <a:pPr indent="0" lvl="0" marL="0" rtl="0" algn="just">
              <a:lnSpc>
                <a:spcPct val="115000"/>
              </a:lnSpc>
              <a:spcBef>
                <a:spcPts val="0"/>
              </a:spcBef>
              <a:spcAft>
                <a:spcPts val="0"/>
              </a:spcAft>
              <a:buNone/>
            </a:pPr>
            <a:r>
              <a:rPr i="1" lang="en-US" sz="1700">
                <a:solidFill>
                  <a:srgbClr val="1E1E1F"/>
                </a:solidFill>
                <a:highlight>
                  <a:srgbClr val="FFFFFF"/>
                </a:highlight>
                <a:latin typeface="Times New Roman"/>
                <a:ea typeface="Times New Roman"/>
                <a:cs typeface="Times New Roman"/>
                <a:sym typeface="Times New Roman"/>
              </a:rPr>
              <a:t>An application which is written in iOS Framework have to traverse through multiple states as it runs. These states are known as state’s of application lifecycle.</a:t>
            </a:r>
            <a:endParaRPr i="1" sz="1700">
              <a:solidFill>
                <a:srgbClr val="1E1E1F"/>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i="1" sz="1700">
              <a:solidFill>
                <a:srgbClr val="1E1E1F"/>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700">
                <a:solidFill>
                  <a:srgbClr val="1E1E1F"/>
                </a:solidFill>
                <a:highlight>
                  <a:srgbClr val="FFFFFF"/>
                </a:highlight>
                <a:latin typeface="Times New Roman"/>
                <a:ea typeface="Times New Roman"/>
                <a:cs typeface="Times New Roman"/>
                <a:sym typeface="Times New Roman"/>
              </a:rPr>
              <a:t>The current state of your app determines what it can and cannot do at any time.</a:t>
            </a:r>
            <a:endParaRPr sz="1700">
              <a:solidFill>
                <a:srgbClr val="1E1E1F"/>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700">
                <a:solidFill>
                  <a:srgbClr val="1E1E1F"/>
                </a:solidFill>
                <a:highlight>
                  <a:srgbClr val="FFFFFF"/>
                </a:highlight>
                <a:latin typeface="Times New Roman"/>
                <a:ea typeface="Times New Roman"/>
                <a:cs typeface="Times New Roman"/>
                <a:sym typeface="Times New Roman"/>
              </a:rPr>
              <a:t>Example:</a:t>
            </a:r>
            <a:endParaRPr sz="1700">
              <a:solidFill>
                <a:srgbClr val="1E1E1F"/>
              </a:solidFill>
              <a:highlight>
                <a:srgbClr val="FFFFFF"/>
              </a:highlight>
              <a:latin typeface="Times New Roman"/>
              <a:ea typeface="Times New Roman"/>
              <a:cs typeface="Times New Roman"/>
              <a:sym typeface="Times New Roman"/>
            </a:endParaRPr>
          </a:p>
          <a:p>
            <a:pPr indent="-336550" lvl="0" marL="457200" rtl="0" algn="just">
              <a:lnSpc>
                <a:spcPct val="115000"/>
              </a:lnSpc>
              <a:spcBef>
                <a:spcPts val="1200"/>
              </a:spcBef>
              <a:spcAft>
                <a:spcPts val="0"/>
              </a:spcAft>
              <a:buClr>
                <a:srgbClr val="1E1E1F"/>
              </a:buClr>
              <a:buSzPts val="1700"/>
              <a:buFont typeface="Times New Roman"/>
              <a:buChar char="●"/>
            </a:pPr>
            <a:r>
              <a:rPr lang="en-US" sz="1700">
                <a:solidFill>
                  <a:srgbClr val="1E1E1F"/>
                </a:solidFill>
                <a:highlight>
                  <a:srgbClr val="FFFFFF"/>
                </a:highlight>
                <a:latin typeface="Times New Roman"/>
                <a:ea typeface="Times New Roman"/>
                <a:cs typeface="Times New Roman"/>
                <a:sym typeface="Times New Roman"/>
              </a:rPr>
              <a:t>A foreground app has the user’s attention, so it has priority over system resources, including the CPU.</a:t>
            </a:r>
            <a:endParaRPr sz="1700">
              <a:solidFill>
                <a:srgbClr val="1E1E1F"/>
              </a:solidFill>
              <a:highlight>
                <a:srgbClr val="FFFFFF"/>
              </a:highlight>
              <a:latin typeface="Times New Roman"/>
              <a:ea typeface="Times New Roman"/>
              <a:cs typeface="Times New Roman"/>
              <a:sym typeface="Times New Roman"/>
            </a:endParaRPr>
          </a:p>
          <a:p>
            <a:pPr indent="-336550" lvl="0" marL="457200" rtl="0" algn="just">
              <a:lnSpc>
                <a:spcPct val="115000"/>
              </a:lnSpc>
              <a:spcBef>
                <a:spcPts val="0"/>
              </a:spcBef>
              <a:spcAft>
                <a:spcPts val="0"/>
              </a:spcAft>
              <a:buClr>
                <a:srgbClr val="1E1E1F"/>
              </a:buClr>
              <a:buSzPts val="1700"/>
              <a:buFont typeface="Times New Roman"/>
              <a:buChar char="●"/>
            </a:pPr>
            <a:r>
              <a:rPr lang="en-US" sz="1700">
                <a:solidFill>
                  <a:srgbClr val="1E1E1F"/>
                </a:solidFill>
                <a:highlight>
                  <a:srgbClr val="FFFFFF"/>
                </a:highlight>
                <a:latin typeface="Times New Roman"/>
                <a:ea typeface="Times New Roman"/>
                <a:cs typeface="Times New Roman"/>
                <a:sym typeface="Times New Roman"/>
              </a:rPr>
              <a:t>By contrast, a background app must do as little work as possible, and preferably nothing, because it is offscreen.</a:t>
            </a:r>
            <a:endParaRPr sz="1700">
              <a:solidFill>
                <a:srgbClr val="1E1E1F"/>
              </a:solidFill>
              <a:highlight>
                <a:srgbClr val="FFFFFF"/>
              </a:highlight>
              <a:latin typeface="Times New Roman"/>
              <a:ea typeface="Times New Roman"/>
              <a:cs typeface="Times New Roman"/>
              <a:sym typeface="Times New Roman"/>
            </a:endParaRPr>
          </a:p>
          <a:p>
            <a:pPr indent="-336550" lvl="0" marL="457200" rtl="0" algn="just">
              <a:lnSpc>
                <a:spcPct val="115000"/>
              </a:lnSpc>
              <a:spcBef>
                <a:spcPts val="0"/>
              </a:spcBef>
              <a:spcAft>
                <a:spcPts val="0"/>
              </a:spcAft>
              <a:buClr>
                <a:srgbClr val="1E1E1F"/>
              </a:buClr>
              <a:buSzPts val="1700"/>
              <a:buFont typeface="Times New Roman"/>
              <a:buChar char="●"/>
            </a:pPr>
            <a:r>
              <a:rPr lang="en-US" sz="1700">
                <a:solidFill>
                  <a:srgbClr val="1E1E1F"/>
                </a:solidFill>
                <a:highlight>
                  <a:srgbClr val="FFFFFF"/>
                </a:highlight>
                <a:latin typeface="Times New Roman"/>
                <a:ea typeface="Times New Roman"/>
                <a:cs typeface="Times New Roman"/>
                <a:sym typeface="Times New Roman"/>
              </a:rPr>
              <a:t>As your app changes from state to state, you must adjust its behavior accordingly.</a:t>
            </a:r>
            <a:endParaRPr sz="1700">
              <a:solidFill>
                <a:srgbClr val="1E1E1F"/>
              </a:solidFill>
              <a:highlight>
                <a:srgbClr val="FFFFFF"/>
              </a:highlight>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dk1"/>
              </a:buClr>
              <a:buSzPts val="1100"/>
              <a:buFont typeface="Arial"/>
              <a:buNone/>
            </a:pPr>
            <a:r>
              <a:t/>
            </a:r>
            <a:endParaRPr sz="1700">
              <a:solidFill>
                <a:srgbClr val="1E1E1F"/>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700">
                <a:solidFill>
                  <a:srgbClr val="1E1E1F"/>
                </a:solidFill>
                <a:highlight>
                  <a:srgbClr val="FFFFFF"/>
                </a:highlight>
                <a:latin typeface="Times New Roman"/>
                <a:ea typeface="Times New Roman"/>
                <a:cs typeface="Times New Roman"/>
                <a:sym typeface="Times New Roman"/>
              </a:rPr>
              <a:t>When your app’s state changes, UIKit notifies you by calling methods of the appropriate delegate object:</a:t>
            </a:r>
            <a:endParaRPr sz="1700">
              <a:solidFill>
                <a:srgbClr val="1E1E1F"/>
              </a:solidFill>
              <a:highlight>
                <a:srgbClr val="FFFFFF"/>
              </a:highlight>
              <a:latin typeface="Times New Roman"/>
              <a:ea typeface="Times New Roman"/>
              <a:cs typeface="Times New Roman"/>
              <a:sym typeface="Times New Roman"/>
            </a:endParaRPr>
          </a:p>
          <a:p>
            <a:pPr indent="-336550" lvl="0" marL="457200" rtl="0" algn="just">
              <a:lnSpc>
                <a:spcPct val="115000"/>
              </a:lnSpc>
              <a:spcBef>
                <a:spcPts val="1200"/>
              </a:spcBef>
              <a:spcAft>
                <a:spcPts val="0"/>
              </a:spcAft>
              <a:buClr>
                <a:srgbClr val="1E1E1F"/>
              </a:buClr>
              <a:buSzPts val="1700"/>
              <a:buFont typeface="Times New Roman"/>
              <a:buChar char="●"/>
            </a:pPr>
            <a:r>
              <a:rPr lang="en-US" sz="1700">
                <a:solidFill>
                  <a:srgbClr val="1E1E1F"/>
                </a:solidFill>
                <a:highlight>
                  <a:srgbClr val="FFFFFF"/>
                </a:highlight>
                <a:latin typeface="Times New Roman"/>
                <a:ea typeface="Times New Roman"/>
                <a:cs typeface="Times New Roman"/>
                <a:sym typeface="Times New Roman"/>
              </a:rPr>
              <a:t>In iOS 13 and later, use </a:t>
            </a:r>
            <a:r>
              <a:rPr lang="en-US" sz="1700">
                <a:solidFill>
                  <a:srgbClr val="505153"/>
                </a:solidFill>
                <a:highlight>
                  <a:srgbClr val="F5F5F6"/>
                </a:highlight>
                <a:latin typeface="Times New Roman"/>
                <a:ea typeface="Times New Roman"/>
                <a:cs typeface="Times New Roman"/>
                <a:sym typeface="Times New Roman"/>
              </a:rPr>
              <a:t>UISceneDelegate</a:t>
            </a:r>
            <a:r>
              <a:rPr lang="en-US" sz="1700">
                <a:solidFill>
                  <a:srgbClr val="1E1E1F"/>
                </a:solidFill>
                <a:highlight>
                  <a:srgbClr val="FFFFFF"/>
                </a:highlight>
                <a:latin typeface="Times New Roman"/>
                <a:ea typeface="Times New Roman"/>
                <a:cs typeface="Times New Roman"/>
                <a:sym typeface="Times New Roman"/>
              </a:rPr>
              <a:t> objects to respond to life-cycle events in a scene-based app.</a:t>
            </a:r>
            <a:endParaRPr sz="1700">
              <a:solidFill>
                <a:srgbClr val="1E1E1F"/>
              </a:solidFill>
              <a:highlight>
                <a:srgbClr val="FFFFFF"/>
              </a:highlight>
              <a:latin typeface="Times New Roman"/>
              <a:ea typeface="Times New Roman"/>
              <a:cs typeface="Times New Roman"/>
              <a:sym typeface="Times New Roman"/>
            </a:endParaRPr>
          </a:p>
          <a:p>
            <a:pPr indent="-336550" lvl="0" marL="457200" rtl="0" algn="just">
              <a:lnSpc>
                <a:spcPct val="115000"/>
              </a:lnSpc>
              <a:spcBef>
                <a:spcPts val="0"/>
              </a:spcBef>
              <a:spcAft>
                <a:spcPts val="0"/>
              </a:spcAft>
              <a:buClr>
                <a:srgbClr val="1E1E1F"/>
              </a:buClr>
              <a:buSzPts val="1700"/>
              <a:buFont typeface="Times New Roman"/>
              <a:buChar char="●"/>
            </a:pPr>
            <a:r>
              <a:rPr lang="en-US" sz="1700">
                <a:solidFill>
                  <a:srgbClr val="1E1E1F"/>
                </a:solidFill>
                <a:highlight>
                  <a:srgbClr val="FFFFFF"/>
                </a:highlight>
                <a:latin typeface="Times New Roman"/>
                <a:ea typeface="Times New Roman"/>
                <a:cs typeface="Times New Roman"/>
                <a:sym typeface="Times New Roman"/>
              </a:rPr>
              <a:t>In iOS 12 and earlier, use the </a:t>
            </a:r>
            <a:r>
              <a:rPr lang="en-US" sz="1700">
                <a:solidFill>
                  <a:srgbClr val="505153"/>
                </a:solidFill>
                <a:highlight>
                  <a:srgbClr val="F5F5F6"/>
                </a:highlight>
                <a:latin typeface="Times New Roman"/>
                <a:ea typeface="Times New Roman"/>
                <a:cs typeface="Times New Roman"/>
                <a:sym typeface="Times New Roman"/>
              </a:rPr>
              <a:t>UIApplicationDelegate</a:t>
            </a:r>
            <a:r>
              <a:rPr lang="en-US" sz="1700">
                <a:solidFill>
                  <a:srgbClr val="1E1E1F"/>
                </a:solidFill>
                <a:highlight>
                  <a:srgbClr val="FFFFFF"/>
                </a:highlight>
                <a:latin typeface="Times New Roman"/>
                <a:ea typeface="Times New Roman"/>
                <a:cs typeface="Times New Roman"/>
                <a:sym typeface="Times New Roman"/>
              </a:rPr>
              <a:t> object to respond to life-cycle events.</a:t>
            </a:r>
            <a:endParaRPr sz="17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sz="1700">
              <a:latin typeface="Times New Roman"/>
              <a:ea typeface="Times New Roman"/>
              <a:cs typeface="Times New Roman"/>
              <a:sym typeface="Times New Roman"/>
            </a:endParaRPr>
          </a:p>
        </p:txBody>
      </p:sp>
      <p:sp>
        <p:nvSpPr>
          <p:cNvPr id="254" name="Google Shape;254;p42"/>
          <p:cNvSpPr txBox="1"/>
          <p:nvPr/>
        </p:nvSpPr>
        <p:spPr>
          <a:xfrm>
            <a:off x="152800" y="288575"/>
            <a:ext cx="3853500" cy="46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chemeClr val="dk1"/>
                </a:solidFill>
                <a:latin typeface="Helvetica Neue"/>
                <a:ea typeface="Helvetica Neue"/>
                <a:cs typeface="Helvetica Neue"/>
                <a:sym typeface="Helvetica Neue"/>
              </a:rPr>
              <a:t>Navigation &amp; Workflows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pic>
        <p:nvPicPr>
          <p:cNvPr id="259" name="Google Shape;259;p43"/>
          <p:cNvPicPr preferRelativeResize="0"/>
          <p:nvPr/>
        </p:nvPicPr>
        <p:blipFill>
          <a:blip r:embed="rId3">
            <a:alphaModFix/>
          </a:blip>
          <a:stretch>
            <a:fillRect/>
          </a:stretch>
        </p:blipFill>
        <p:spPr>
          <a:xfrm>
            <a:off x="3187388" y="1147825"/>
            <a:ext cx="5817224" cy="5523449"/>
          </a:xfrm>
          <a:prstGeom prst="rect">
            <a:avLst/>
          </a:prstGeom>
          <a:noFill/>
          <a:ln>
            <a:noFill/>
          </a:ln>
        </p:spPr>
      </p:pic>
      <p:sp>
        <p:nvSpPr>
          <p:cNvPr id="260" name="Google Shape;260;p43"/>
          <p:cNvSpPr txBox="1"/>
          <p:nvPr/>
        </p:nvSpPr>
        <p:spPr>
          <a:xfrm>
            <a:off x="152800" y="288575"/>
            <a:ext cx="3853500" cy="46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chemeClr val="dk1"/>
                </a:solidFill>
                <a:latin typeface="Helvetica Neue"/>
                <a:ea typeface="Helvetica Neue"/>
                <a:cs typeface="Helvetica Neue"/>
                <a:sym typeface="Helvetica Neue"/>
              </a:rPr>
              <a:t>Navigation &amp; Workflows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4"/>
          <p:cNvSpPr txBox="1"/>
          <p:nvPr>
            <p:ph idx="1" type="body"/>
          </p:nvPr>
        </p:nvSpPr>
        <p:spPr>
          <a:xfrm>
            <a:off x="838200" y="1171300"/>
            <a:ext cx="10515600" cy="5005500"/>
          </a:xfrm>
          <a:prstGeom prst="rect">
            <a:avLst/>
          </a:prstGeom>
        </p:spPr>
        <p:txBody>
          <a:bodyPr anchorCtr="0" anchor="t" bIns="45700" lIns="45700" spcFirstLastPara="1" rIns="45700" wrap="square" tIns="45700">
            <a:noAutofit/>
          </a:bodyPr>
          <a:lstStyle/>
          <a:p>
            <a:pPr indent="0" lvl="0" marL="0" rtl="0" algn="just">
              <a:lnSpc>
                <a:spcPct val="115000"/>
              </a:lnSpc>
              <a:spcBef>
                <a:spcPts val="0"/>
              </a:spcBef>
              <a:spcAft>
                <a:spcPts val="0"/>
              </a:spcAft>
              <a:buClr>
                <a:schemeClr val="dk1"/>
              </a:buClr>
              <a:buSzPts val="1100"/>
              <a:buFont typeface="Arial"/>
              <a:buNone/>
            </a:pPr>
            <a:r>
              <a:rPr lang="en-US" sz="1800">
                <a:solidFill>
                  <a:srgbClr val="1F1F1F"/>
                </a:solidFill>
                <a:highlight>
                  <a:srgbClr val="FFFFFF"/>
                </a:highlight>
                <a:latin typeface="Times New Roman"/>
                <a:ea typeface="Times New Roman"/>
                <a:cs typeface="Times New Roman"/>
                <a:sym typeface="Times New Roman"/>
              </a:rPr>
              <a:t>When an iOS app is launched the first thing called is</a:t>
            </a:r>
            <a:endParaRPr sz="1800">
              <a:solidFill>
                <a:srgbClr val="1F1F1F"/>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1800">
                <a:solidFill>
                  <a:srgbClr val="1F1F1F"/>
                </a:solidFill>
                <a:highlight>
                  <a:srgbClr val="FFFFFF"/>
                </a:highlight>
                <a:latin typeface="Times New Roman"/>
                <a:ea typeface="Times New Roman"/>
                <a:cs typeface="Times New Roman"/>
                <a:sym typeface="Times New Roman"/>
              </a:rPr>
              <a:t>application: willFinishLaunchingWithOptions:-&gt; Bool</a:t>
            </a:r>
            <a:r>
              <a:rPr lang="en-US" sz="1800">
                <a:solidFill>
                  <a:srgbClr val="1F1F1F"/>
                </a:solidFill>
                <a:highlight>
                  <a:srgbClr val="FFFFFF"/>
                </a:highlight>
                <a:latin typeface="Times New Roman"/>
                <a:ea typeface="Times New Roman"/>
                <a:cs typeface="Times New Roman"/>
                <a:sym typeface="Times New Roman"/>
              </a:rPr>
              <a:t>. This method is intended for initial application setup. Storyboards have already been loaded at this point but state restoration hasn’t occurred yet.</a:t>
            </a:r>
            <a:endParaRPr sz="1800">
              <a:solidFill>
                <a:srgbClr val="1F1F1F"/>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800">
              <a:solidFill>
                <a:srgbClr val="1F1F1F"/>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i="1" lang="en-US" sz="1800">
                <a:solidFill>
                  <a:srgbClr val="1F1F1F"/>
                </a:solidFill>
                <a:highlight>
                  <a:srgbClr val="FFFFFF"/>
                </a:highlight>
                <a:latin typeface="Times New Roman"/>
                <a:ea typeface="Times New Roman"/>
                <a:cs typeface="Times New Roman"/>
                <a:sym typeface="Times New Roman"/>
              </a:rPr>
              <a:t>Launch</a:t>
            </a:r>
            <a:endParaRPr b="1" i="1" sz="1800">
              <a:solidFill>
                <a:srgbClr val="1F1F1F"/>
              </a:solidFill>
              <a:highlight>
                <a:srgbClr val="FFFFFF"/>
              </a:highlight>
              <a:latin typeface="Times New Roman"/>
              <a:ea typeface="Times New Roman"/>
              <a:cs typeface="Times New Roman"/>
              <a:sym typeface="Times New Roman"/>
            </a:endParaRPr>
          </a:p>
          <a:p>
            <a:pPr indent="-342900" lvl="0" marL="457200" rtl="0" algn="just">
              <a:lnSpc>
                <a:spcPct val="115000"/>
              </a:lnSpc>
              <a:spcBef>
                <a:spcPts val="1200"/>
              </a:spcBef>
              <a:spcAft>
                <a:spcPts val="0"/>
              </a:spcAft>
              <a:buClr>
                <a:srgbClr val="1F1F1F"/>
              </a:buClr>
              <a:buSzPts val="1800"/>
              <a:buFont typeface="Times New Roman"/>
              <a:buChar char="●"/>
            </a:pPr>
            <a:r>
              <a:rPr b="1" lang="en-US" sz="1800">
                <a:solidFill>
                  <a:srgbClr val="1F1F1F"/>
                </a:solidFill>
                <a:highlight>
                  <a:srgbClr val="FFFFFF"/>
                </a:highlight>
                <a:latin typeface="Times New Roman"/>
                <a:ea typeface="Times New Roman"/>
                <a:cs typeface="Times New Roman"/>
                <a:sym typeface="Times New Roman"/>
              </a:rPr>
              <a:t>	application: didFinishLaunchingWithOptions: -&gt; Bool </a:t>
            </a:r>
            <a:r>
              <a:rPr lang="en-US" sz="1800">
                <a:solidFill>
                  <a:srgbClr val="1F1F1F"/>
                </a:solidFill>
                <a:highlight>
                  <a:srgbClr val="FFFFFF"/>
                </a:highlight>
                <a:latin typeface="Times New Roman"/>
                <a:ea typeface="Times New Roman"/>
                <a:cs typeface="Times New Roman"/>
                <a:sym typeface="Times New Roman"/>
              </a:rPr>
              <a:t>is called next. This callback method is called when the application has finished launching and restored state and can do final initialization such as creating UI.</a:t>
            </a:r>
            <a:br>
              <a:rPr lang="en-US" sz="1800">
                <a:solidFill>
                  <a:srgbClr val="1F1F1F"/>
                </a:solidFill>
                <a:highlight>
                  <a:srgbClr val="FFFFFF"/>
                </a:highlight>
                <a:latin typeface="Times New Roman"/>
                <a:ea typeface="Times New Roman"/>
                <a:cs typeface="Times New Roman"/>
                <a:sym typeface="Times New Roman"/>
              </a:rPr>
            </a:br>
            <a:endParaRPr sz="1800">
              <a:solidFill>
                <a:srgbClr val="1F1F1F"/>
              </a:solidFill>
              <a:highlight>
                <a:srgbClr val="FFFFFF"/>
              </a:highlight>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rgbClr val="1F1F1F"/>
              </a:buClr>
              <a:buSzPts val="1800"/>
              <a:buFont typeface="Times New Roman"/>
              <a:buChar char="●"/>
            </a:pPr>
            <a:r>
              <a:rPr b="1" lang="en-US" sz="1800">
                <a:solidFill>
                  <a:srgbClr val="1F1F1F"/>
                </a:solidFill>
                <a:highlight>
                  <a:srgbClr val="FFFFFF"/>
                </a:highlight>
                <a:latin typeface="Times New Roman"/>
                <a:ea typeface="Times New Roman"/>
                <a:cs typeface="Times New Roman"/>
                <a:sym typeface="Times New Roman"/>
              </a:rPr>
              <a:t>	applicationWillEnterForeground: </a:t>
            </a:r>
            <a:r>
              <a:rPr lang="en-US" sz="1800">
                <a:solidFill>
                  <a:srgbClr val="1F1F1F"/>
                </a:solidFill>
                <a:highlight>
                  <a:srgbClr val="FFFFFF"/>
                </a:highlight>
                <a:latin typeface="Times New Roman"/>
                <a:ea typeface="Times New Roman"/>
                <a:cs typeface="Times New Roman"/>
                <a:sym typeface="Times New Roman"/>
              </a:rPr>
              <a:t>is called after </a:t>
            </a:r>
            <a:r>
              <a:rPr b="1" lang="en-US" sz="1800">
                <a:solidFill>
                  <a:srgbClr val="1F1F1F"/>
                </a:solidFill>
                <a:highlight>
                  <a:srgbClr val="FFFFFF"/>
                </a:highlight>
                <a:latin typeface="Times New Roman"/>
                <a:ea typeface="Times New Roman"/>
                <a:cs typeface="Times New Roman"/>
                <a:sym typeface="Times New Roman"/>
              </a:rPr>
              <a:t>application: </a:t>
            </a:r>
            <a:r>
              <a:rPr b="1" lang="en-US" sz="1800">
                <a:solidFill>
                  <a:srgbClr val="1F1F1F"/>
                </a:solidFill>
                <a:latin typeface="Times New Roman"/>
                <a:ea typeface="Times New Roman"/>
                <a:cs typeface="Times New Roman"/>
                <a:sym typeface="Times New Roman"/>
              </a:rPr>
              <a:t>didFinishLaunchingWithOptions</a:t>
            </a:r>
            <a:r>
              <a:rPr b="1" lang="en-US" sz="1800">
                <a:solidFill>
                  <a:srgbClr val="1F1F1F"/>
                </a:solidFill>
                <a:highlight>
                  <a:srgbClr val="FFFFFF"/>
                </a:highlight>
                <a:latin typeface="Times New Roman"/>
                <a:ea typeface="Times New Roman"/>
                <a:cs typeface="Times New Roman"/>
                <a:sym typeface="Times New Roman"/>
              </a:rPr>
              <a:t>: </a:t>
            </a:r>
            <a:r>
              <a:rPr lang="en-US" sz="1800">
                <a:solidFill>
                  <a:srgbClr val="1F1F1F"/>
                </a:solidFill>
                <a:highlight>
                  <a:srgbClr val="FFFFFF"/>
                </a:highlight>
                <a:latin typeface="Times New Roman"/>
                <a:ea typeface="Times New Roman"/>
                <a:cs typeface="Times New Roman"/>
                <a:sym typeface="Times New Roman"/>
              </a:rPr>
              <a:t>or if your app becomes active again after receiving a phone call or other system interruption.</a:t>
            </a:r>
            <a:endParaRPr sz="1800">
              <a:solidFill>
                <a:srgbClr val="1F1F1F"/>
              </a:solidFill>
              <a:highlight>
                <a:srgbClr val="FFFFFF"/>
              </a:highlight>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dk1"/>
              </a:buClr>
              <a:buSzPts val="1100"/>
              <a:buFont typeface="Arial"/>
              <a:buNone/>
            </a:pPr>
            <a:r>
              <a:t/>
            </a:r>
            <a:endParaRPr sz="1800">
              <a:solidFill>
                <a:srgbClr val="1F1F1F"/>
              </a:solidFill>
              <a:highlight>
                <a:srgbClr val="FFFFFF"/>
              </a:highlight>
              <a:latin typeface="Times New Roman"/>
              <a:ea typeface="Times New Roman"/>
              <a:cs typeface="Times New Roman"/>
              <a:sym typeface="Times New Roman"/>
            </a:endParaRPr>
          </a:p>
          <a:p>
            <a:pPr indent="-342900" lvl="0" marL="457200" rtl="0" algn="just">
              <a:lnSpc>
                <a:spcPct val="115000"/>
              </a:lnSpc>
              <a:spcBef>
                <a:spcPts val="1200"/>
              </a:spcBef>
              <a:spcAft>
                <a:spcPts val="0"/>
              </a:spcAft>
              <a:buClr>
                <a:srgbClr val="1F1F1F"/>
              </a:buClr>
              <a:buSzPts val="1800"/>
              <a:buFont typeface="Times New Roman"/>
              <a:buChar char="●"/>
            </a:pPr>
            <a:r>
              <a:rPr b="1" lang="en-US" sz="1800">
                <a:solidFill>
                  <a:srgbClr val="1F1F1F"/>
                </a:solidFill>
                <a:highlight>
                  <a:srgbClr val="FFFFFF"/>
                </a:highlight>
                <a:latin typeface="Times New Roman"/>
                <a:ea typeface="Times New Roman"/>
                <a:cs typeface="Times New Roman"/>
                <a:sym typeface="Times New Roman"/>
              </a:rPr>
              <a:t>	applicationDidBecomeActive: </a:t>
            </a:r>
            <a:r>
              <a:rPr lang="en-US" sz="1800">
                <a:solidFill>
                  <a:srgbClr val="1F1F1F"/>
                </a:solidFill>
                <a:highlight>
                  <a:srgbClr val="FFFFFF"/>
                </a:highlight>
                <a:latin typeface="Times New Roman"/>
                <a:ea typeface="Times New Roman"/>
                <a:cs typeface="Times New Roman"/>
                <a:sym typeface="Times New Roman"/>
              </a:rPr>
              <a:t>is called after </a:t>
            </a:r>
            <a:r>
              <a:rPr b="1" lang="en-US" sz="1800">
                <a:solidFill>
                  <a:srgbClr val="1F1F1F"/>
                </a:solidFill>
                <a:highlight>
                  <a:srgbClr val="FFFFFF"/>
                </a:highlight>
                <a:latin typeface="Times New Roman"/>
                <a:ea typeface="Times New Roman"/>
                <a:cs typeface="Times New Roman"/>
                <a:sym typeface="Times New Roman"/>
              </a:rPr>
              <a:t>applicationWillEnterForeground: </a:t>
            </a:r>
            <a:r>
              <a:rPr lang="en-US" sz="1800">
                <a:solidFill>
                  <a:srgbClr val="1F1F1F"/>
                </a:solidFill>
                <a:highlight>
                  <a:srgbClr val="FFFFFF"/>
                </a:highlight>
                <a:latin typeface="Times New Roman"/>
                <a:ea typeface="Times New Roman"/>
                <a:cs typeface="Times New Roman"/>
                <a:sym typeface="Times New Roman"/>
              </a:rPr>
              <a:t>to finish up the transition to the foreground.</a:t>
            </a:r>
            <a:endParaRPr sz="1800">
              <a:solidFill>
                <a:srgbClr val="1F1F1F"/>
              </a:solidFill>
              <a:highlight>
                <a:srgbClr val="FFFFFF"/>
              </a:highlight>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t/>
            </a:r>
            <a:endParaRPr sz="1100">
              <a:solidFill>
                <a:schemeClr val="dk1"/>
              </a:solidFill>
              <a:latin typeface="Arial"/>
              <a:ea typeface="Arial"/>
              <a:cs typeface="Arial"/>
              <a:sym typeface="Arial"/>
            </a:endParaRPr>
          </a:p>
        </p:txBody>
      </p:sp>
      <p:sp>
        <p:nvSpPr>
          <p:cNvPr id="266" name="Google Shape;266;p44"/>
          <p:cNvSpPr txBox="1"/>
          <p:nvPr/>
        </p:nvSpPr>
        <p:spPr>
          <a:xfrm>
            <a:off x="152800" y="288575"/>
            <a:ext cx="3853500" cy="46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chemeClr val="dk1"/>
                </a:solidFill>
                <a:latin typeface="Helvetica Neue"/>
                <a:ea typeface="Helvetica Neue"/>
                <a:cs typeface="Helvetica Neue"/>
                <a:sym typeface="Helvetica Neue"/>
              </a:rPr>
              <a:t>Navigation &amp; Workflows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5"/>
          <p:cNvSpPr txBox="1"/>
          <p:nvPr>
            <p:ph idx="1" type="body"/>
          </p:nvPr>
        </p:nvSpPr>
        <p:spPr>
          <a:xfrm>
            <a:off x="838200" y="1120375"/>
            <a:ext cx="10515600" cy="5568000"/>
          </a:xfrm>
          <a:prstGeom prst="rect">
            <a:avLst/>
          </a:prstGeom>
        </p:spPr>
        <p:txBody>
          <a:bodyPr anchorCtr="0" anchor="t" bIns="45700" lIns="45700" spcFirstLastPara="1" rIns="45700" wrap="square" tIns="45700">
            <a:noAutofit/>
          </a:bodyPr>
          <a:lstStyle/>
          <a:p>
            <a:pPr indent="0" lvl="0" marL="0" rtl="0" algn="just">
              <a:lnSpc>
                <a:spcPct val="115000"/>
              </a:lnSpc>
              <a:spcBef>
                <a:spcPts val="0"/>
              </a:spcBef>
              <a:spcAft>
                <a:spcPts val="0"/>
              </a:spcAft>
              <a:buClr>
                <a:schemeClr val="dk1"/>
              </a:buClr>
              <a:buSzPts val="1100"/>
              <a:buFont typeface="Arial"/>
              <a:buNone/>
            </a:pPr>
            <a:r>
              <a:rPr b="1" i="1" lang="en-US" sz="1800">
                <a:solidFill>
                  <a:srgbClr val="1F1F1F"/>
                </a:solidFill>
                <a:highlight>
                  <a:srgbClr val="FFFFFF"/>
                </a:highlight>
                <a:latin typeface="Times New Roman"/>
                <a:ea typeface="Times New Roman"/>
                <a:cs typeface="Times New Roman"/>
                <a:sym typeface="Times New Roman"/>
              </a:rPr>
              <a:t>Termination</a:t>
            </a:r>
            <a:endParaRPr b="1" i="1" sz="1800">
              <a:solidFill>
                <a:srgbClr val="1F1F1F"/>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800">
              <a:solidFill>
                <a:srgbClr val="1F1F1F"/>
              </a:solidFill>
              <a:highlight>
                <a:srgbClr val="FFFFFF"/>
              </a:highlight>
              <a:latin typeface="Times New Roman"/>
              <a:ea typeface="Times New Roman"/>
              <a:cs typeface="Times New Roman"/>
              <a:sym typeface="Times New Roman"/>
            </a:endParaRPr>
          </a:p>
          <a:p>
            <a:pPr indent="-342900" lvl="0" marL="457200" rtl="0" algn="just">
              <a:lnSpc>
                <a:spcPct val="115000"/>
              </a:lnSpc>
              <a:spcBef>
                <a:spcPts val="1200"/>
              </a:spcBef>
              <a:spcAft>
                <a:spcPts val="0"/>
              </a:spcAft>
              <a:buClr>
                <a:srgbClr val="1F1F1F"/>
              </a:buClr>
              <a:buSzPts val="1800"/>
              <a:buFont typeface="Times New Roman"/>
              <a:buChar char="●"/>
            </a:pPr>
            <a:r>
              <a:rPr b="1" lang="en-US" sz="1800">
                <a:solidFill>
                  <a:srgbClr val="1F1F1F"/>
                </a:solidFill>
                <a:highlight>
                  <a:srgbClr val="FFFFFF"/>
                </a:highlight>
                <a:latin typeface="Times New Roman"/>
                <a:ea typeface="Times New Roman"/>
                <a:cs typeface="Times New Roman"/>
                <a:sym typeface="Times New Roman"/>
              </a:rPr>
              <a:t>	applicationWillResignActive: </a:t>
            </a:r>
            <a:r>
              <a:rPr lang="en-US" sz="1800">
                <a:solidFill>
                  <a:srgbClr val="1F1F1F"/>
                </a:solidFill>
                <a:highlight>
                  <a:srgbClr val="FFFFFF"/>
                </a:highlight>
                <a:latin typeface="Times New Roman"/>
                <a:ea typeface="Times New Roman"/>
                <a:cs typeface="Times New Roman"/>
                <a:sym typeface="Times New Roman"/>
              </a:rPr>
              <a:t>is called when the app is about to become inactive (for example, when the phone receives a call or the user hits the Home button).</a:t>
            </a:r>
            <a:endParaRPr sz="1800">
              <a:solidFill>
                <a:srgbClr val="1F1F1F"/>
              </a:solidFill>
              <a:highlight>
                <a:srgbClr val="FFFFFF"/>
              </a:highlight>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dk1"/>
              </a:buClr>
              <a:buSzPts val="1100"/>
              <a:buFont typeface="Arial"/>
              <a:buNone/>
            </a:pPr>
            <a:r>
              <a:t/>
            </a:r>
            <a:endParaRPr sz="1800">
              <a:solidFill>
                <a:srgbClr val="1F1F1F"/>
              </a:solidFill>
              <a:highlight>
                <a:srgbClr val="FFFFFF"/>
              </a:highlight>
              <a:latin typeface="Times New Roman"/>
              <a:ea typeface="Times New Roman"/>
              <a:cs typeface="Times New Roman"/>
              <a:sym typeface="Times New Roman"/>
            </a:endParaRPr>
          </a:p>
          <a:p>
            <a:pPr indent="-342900" lvl="0" marL="457200" rtl="0" algn="just">
              <a:lnSpc>
                <a:spcPct val="115000"/>
              </a:lnSpc>
              <a:spcBef>
                <a:spcPts val="1200"/>
              </a:spcBef>
              <a:spcAft>
                <a:spcPts val="0"/>
              </a:spcAft>
              <a:buClr>
                <a:srgbClr val="1F1F1F"/>
              </a:buClr>
              <a:buSzPts val="1800"/>
              <a:buFont typeface="Times New Roman"/>
              <a:buChar char="●"/>
            </a:pPr>
            <a:r>
              <a:rPr b="1" lang="en-US" sz="1800">
                <a:solidFill>
                  <a:srgbClr val="1F1F1F"/>
                </a:solidFill>
                <a:highlight>
                  <a:srgbClr val="FFFFFF"/>
                </a:highlight>
                <a:latin typeface="Times New Roman"/>
                <a:ea typeface="Times New Roman"/>
                <a:cs typeface="Times New Roman"/>
                <a:sym typeface="Times New Roman"/>
              </a:rPr>
              <a:t>	applicationDidEnterBackground: </a:t>
            </a:r>
            <a:r>
              <a:rPr lang="en-US" sz="1800">
                <a:solidFill>
                  <a:srgbClr val="1F1F1F"/>
                </a:solidFill>
                <a:highlight>
                  <a:srgbClr val="FFFFFF"/>
                </a:highlight>
                <a:latin typeface="Times New Roman"/>
                <a:ea typeface="Times New Roman"/>
                <a:cs typeface="Times New Roman"/>
                <a:sym typeface="Times New Roman"/>
              </a:rPr>
              <a:t>is called when your app enters a background state after becoming inactive. You have approximately five seconds to run any tasks you need to back things up in case the app gets terminated later or right after that.</a:t>
            </a:r>
            <a:endParaRPr sz="1800">
              <a:solidFill>
                <a:srgbClr val="1F1F1F"/>
              </a:solidFill>
              <a:highlight>
                <a:srgbClr val="FFFFFF"/>
              </a:highlight>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dk1"/>
              </a:buClr>
              <a:buSzPts val="1100"/>
              <a:buFont typeface="Arial"/>
              <a:buNone/>
            </a:pPr>
            <a:r>
              <a:t/>
            </a:r>
            <a:endParaRPr sz="1800">
              <a:solidFill>
                <a:srgbClr val="1F1F1F"/>
              </a:solidFill>
              <a:highlight>
                <a:srgbClr val="FFFFFF"/>
              </a:highlight>
              <a:latin typeface="Times New Roman"/>
              <a:ea typeface="Times New Roman"/>
              <a:cs typeface="Times New Roman"/>
              <a:sym typeface="Times New Roman"/>
            </a:endParaRPr>
          </a:p>
          <a:p>
            <a:pPr indent="-342900" lvl="0" marL="457200" rtl="0" algn="just">
              <a:lnSpc>
                <a:spcPct val="115000"/>
              </a:lnSpc>
              <a:spcBef>
                <a:spcPts val="1200"/>
              </a:spcBef>
              <a:spcAft>
                <a:spcPts val="0"/>
              </a:spcAft>
              <a:buClr>
                <a:srgbClr val="1F1F1F"/>
              </a:buClr>
              <a:buSzPts val="1800"/>
              <a:buFont typeface="Times New Roman"/>
              <a:buChar char="●"/>
            </a:pPr>
            <a:r>
              <a:rPr b="1" lang="en-US" sz="1800">
                <a:solidFill>
                  <a:srgbClr val="1F1F1F"/>
                </a:solidFill>
                <a:highlight>
                  <a:srgbClr val="FFFFFF"/>
                </a:highlight>
                <a:latin typeface="Times New Roman"/>
                <a:ea typeface="Times New Roman"/>
                <a:cs typeface="Times New Roman"/>
                <a:sym typeface="Times New Roman"/>
              </a:rPr>
              <a:t>	applicationWillTerminate: </a:t>
            </a:r>
            <a:r>
              <a:rPr lang="en-US" sz="1800">
                <a:solidFill>
                  <a:srgbClr val="1F1F1F"/>
                </a:solidFill>
                <a:highlight>
                  <a:srgbClr val="FFFFFF"/>
                </a:highlight>
                <a:latin typeface="Times New Roman"/>
                <a:ea typeface="Times New Roman"/>
                <a:cs typeface="Times New Roman"/>
                <a:sym typeface="Times New Roman"/>
              </a:rPr>
              <a:t>is called when your app is about to be purged from memory. Call any final cleanups here.</a:t>
            </a:r>
            <a:endParaRPr sz="1800">
              <a:solidFill>
                <a:srgbClr val="1F1F1F"/>
              </a:solidFill>
              <a:highlight>
                <a:srgbClr val="FFFFFF"/>
              </a:highlight>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dk1"/>
              </a:buClr>
              <a:buSzPts val="1100"/>
              <a:buFont typeface="Arial"/>
              <a:buNone/>
            </a:pPr>
            <a:r>
              <a:rPr lang="en-US" sz="1800">
                <a:solidFill>
                  <a:srgbClr val="1F1F1F"/>
                </a:solidFill>
                <a:highlight>
                  <a:srgbClr val="FFFFFF"/>
                </a:highlight>
                <a:latin typeface="Times New Roman"/>
                <a:ea typeface="Times New Roman"/>
                <a:cs typeface="Times New Roman"/>
                <a:sym typeface="Times New Roman"/>
              </a:rPr>
              <a:t>Both </a:t>
            </a:r>
            <a:r>
              <a:rPr b="1" lang="en-US" sz="1800">
                <a:solidFill>
                  <a:srgbClr val="1F1F1F"/>
                </a:solidFill>
                <a:highlight>
                  <a:srgbClr val="FFFFFF"/>
                </a:highlight>
                <a:latin typeface="Times New Roman"/>
                <a:ea typeface="Times New Roman"/>
                <a:cs typeface="Times New Roman"/>
                <a:sym typeface="Times New Roman"/>
              </a:rPr>
              <a:t>application: willFinishLaunchingWithOptions: </a:t>
            </a:r>
            <a:r>
              <a:rPr lang="en-US" sz="1800">
                <a:solidFill>
                  <a:srgbClr val="1F1F1F"/>
                </a:solidFill>
                <a:highlight>
                  <a:srgbClr val="FFFFFF"/>
                </a:highlight>
                <a:latin typeface="Times New Roman"/>
                <a:ea typeface="Times New Roman"/>
                <a:cs typeface="Times New Roman"/>
                <a:sym typeface="Times New Roman"/>
              </a:rPr>
              <a:t>and </a:t>
            </a:r>
            <a:r>
              <a:rPr b="1" lang="en-US" sz="1800">
                <a:solidFill>
                  <a:srgbClr val="1F1F1F"/>
                </a:solidFill>
                <a:highlight>
                  <a:srgbClr val="FFFFFF"/>
                </a:highlight>
                <a:latin typeface="Times New Roman"/>
                <a:ea typeface="Times New Roman"/>
                <a:cs typeface="Times New Roman"/>
                <a:sym typeface="Times New Roman"/>
              </a:rPr>
              <a:t>application: didFinishLaunchingWithOptions: </a:t>
            </a:r>
            <a:r>
              <a:rPr lang="en-US" sz="1800">
                <a:solidFill>
                  <a:srgbClr val="1F1F1F"/>
                </a:solidFill>
                <a:highlight>
                  <a:srgbClr val="FFFFFF"/>
                </a:highlight>
                <a:latin typeface="Times New Roman"/>
                <a:ea typeface="Times New Roman"/>
                <a:cs typeface="Times New Roman"/>
                <a:sym typeface="Times New Roman"/>
              </a:rPr>
              <a:t>can potentially be launched with options identifying that the app was called to handle a push notification or url or something else. You need to return </a:t>
            </a:r>
            <a:r>
              <a:rPr b="1" lang="en-US" sz="1800">
                <a:solidFill>
                  <a:srgbClr val="1F1F1F"/>
                </a:solidFill>
                <a:highlight>
                  <a:srgbClr val="FFFFFF"/>
                </a:highlight>
                <a:latin typeface="Times New Roman"/>
                <a:ea typeface="Times New Roman"/>
                <a:cs typeface="Times New Roman"/>
                <a:sym typeface="Times New Roman"/>
              </a:rPr>
              <a:t>true </a:t>
            </a:r>
            <a:r>
              <a:rPr lang="en-US" sz="1800">
                <a:solidFill>
                  <a:srgbClr val="1F1F1F"/>
                </a:solidFill>
                <a:highlight>
                  <a:srgbClr val="FFFFFF"/>
                </a:highlight>
                <a:latin typeface="Times New Roman"/>
                <a:ea typeface="Times New Roman"/>
                <a:cs typeface="Times New Roman"/>
                <a:sym typeface="Times New Roman"/>
              </a:rPr>
              <a:t>if your app can handle the given activity or url.</a:t>
            </a:r>
            <a:endParaRPr sz="1800">
              <a:solidFill>
                <a:srgbClr val="1F1F1F"/>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0" lvl="0" marL="0" rtl="0" algn="l">
              <a:spcBef>
                <a:spcPts val="1000"/>
              </a:spcBef>
              <a:spcAft>
                <a:spcPts val="0"/>
              </a:spcAft>
              <a:buNone/>
            </a:pPr>
            <a:r>
              <a:t/>
            </a:r>
            <a:endParaRPr/>
          </a:p>
        </p:txBody>
      </p:sp>
      <p:sp>
        <p:nvSpPr>
          <p:cNvPr id="272" name="Google Shape;272;p45"/>
          <p:cNvSpPr txBox="1"/>
          <p:nvPr/>
        </p:nvSpPr>
        <p:spPr>
          <a:xfrm>
            <a:off x="152800" y="288575"/>
            <a:ext cx="3853500" cy="46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chemeClr val="dk1"/>
                </a:solidFill>
                <a:latin typeface="Helvetica Neue"/>
                <a:ea typeface="Helvetica Neue"/>
                <a:cs typeface="Helvetica Neue"/>
                <a:sym typeface="Helvetica Neue"/>
              </a:rPr>
              <a:t>Navigation &amp; Workflows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6"/>
          <p:cNvSpPr txBox="1"/>
          <p:nvPr>
            <p:ph idx="1" type="body"/>
          </p:nvPr>
        </p:nvSpPr>
        <p:spPr>
          <a:xfrm>
            <a:off x="838200" y="1253400"/>
            <a:ext cx="10515600" cy="3839100"/>
          </a:xfrm>
          <a:prstGeom prst="rect">
            <a:avLst/>
          </a:prstGeom>
        </p:spPr>
        <p:txBody>
          <a:bodyPr anchorCtr="0" anchor="t" bIns="45700" lIns="45700" spcFirstLastPara="1" rIns="45700" wrap="square" tIns="45700">
            <a:noAutofit/>
          </a:bodyPr>
          <a:lstStyle/>
          <a:p>
            <a:pPr indent="0" lvl="0" marL="0" rtl="0" algn="just">
              <a:lnSpc>
                <a:spcPct val="115000"/>
              </a:lnSpc>
              <a:spcBef>
                <a:spcPts val="0"/>
              </a:spcBef>
              <a:spcAft>
                <a:spcPts val="0"/>
              </a:spcAft>
              <a:buClr>
                <a:schemeClr val="dk1"/>
              </a:buClr>
              <a:buSzPts val="1100"/>
              <a:buFont typeface="Arial"/>
              <a:buNone/>
            </a:pPr>
            <a:r>
              <a:rPr lang="en-US" sz="1800">
                <a:solidFill>
                  <a:srgbClr val="1F1F1F"/>
                </a:solidFill>
                <a:highlight>
                  <a:srgbClr val="FFFFFF"/>
                </a:highlight>
                <a:latin typeface="Times New Roman"/>
                <a:ea typeface="Times New Roman"/>
                <a:cs typeface="Times New Roman"/>
                <a:sym typeface="Times New Roman"/>
              </a:rPr>
              <a:t>Knowing your app’s lifecycle is important to properly initialize and set up your app and objects. You don’t have to run everything in </a:t>
            </a:r>
            <a:r>
              <a:rPr b="1" lang="en-US" sz="1800">
                <a:solidFill>
                  <a:srgbClr val="1F1F1F"/>
                </a:solidFill>
                <a:highlight>
                  <a:srgbClr val="FFFFFF"/>
                </a:highlight>
                <a:latin typeface="Times New Roman"/>
                <a:ea typeface="Times New Roman"/>
                <a:cs typeface="Times New Roman"/>
                <a:sym typeface="Times New Roman"/>
              </a:rPr>
              <a:t>application: didFinishLaunchingWithOptions</a:t>
            </a:r>
            <a:r>
              <a:rPr lang="en-US" sz="1800">
                <a:solidFill>
                  <a:srgbClr val="1F1F1F"/>
                </a:solidFill>
                <a:highlight>
                  <a:srgbClr val="FFFFFF"/>
                </a:highlight>
                <a:latin typeface="Times New Roman"/>
                <a:ea typeface="Times New Roman"/>
                <a:cs typeface="Times New Roman"/>
                <a:sym typeface="Times New Roman"/>
              </a:rPr>
              <a:t>, which often becomes a kitchen sink of setups and initializations of some sort.</a:t>
            </a:r>
            <a:endParaRPr sz="1800">
              <a:solidFill>
                <a:srgbClr val="1F1F1F"/>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800">
              <a:solidFill>
                <a:srgbClr val="1F1F1F"/>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800">
                <a:solidFill>
                  <a:srgbClr val="1E1E1F"/>
                </a:solidFill>
                <a:latin typeface="Times New Roman"/>
                <a:ea typeface="Times New Roman"/>
                <a:cs typeface="Times New Roman"/>
                <a:sym typeface="Times New Roman"/>
              </a:rPr>
              <a:t>Every iOS application will transitioned into following states:</a:t>
            </a:r>
            <a:endParaRPr sz="1800">
              <a:solidFill>
                <a:srgbClr val="1E1E1F"/>
              </a:solidFill>
              <a:latin typeface="Times New Roman"/>
              <a:ea typeface="Times New Roman"/>
              <a:cs typeface="Times New Roman"/>
              <a:sym typeface="Times New Roman"/>
            </a:endParaRPr>
          </a:p>
          <a:p>
            <a:pPr indent="-342900" lvl="0" marL="457200" rtl="0" algn="l">
              <a:lnSpc>
                <a:spcPct val="115000"/>
              </a:lnSpc>
              <a:spcBef>
                <a:spcPts val="1200"/>
              </a:spcBef>
              <a:spcAft>
                <a:spcPts val="0"/>
              </a:spcAft>
              <a:buClr>
                <a:srgbClr val="1E1E1F"/>
              </a:buClr>
              <a:buSzPts val="1800"/>
              <a:buFont typeface="Times New Roman"/>
              <a:buAutoNum type="arabicPeriod"/>
            </a:pPr>
            <a:r>
              <a:rPr b="1" lang="en-US" sz="1800">
                <a:solidFill>
                  <a:srgbClr val="1E1E1F"/>
                </a:solidFill>
                <a:latin typeface="Times New Roman"/>
                <a:ea typeface="Times New Roman"/>
                <a:cs typeface="Times New Roman"/>
                <a:sym typeface="Times New Roman"/>
              </a:rPr>
              <a:t>Not Running</a:t>
            </a:r>
            <a:endParaRPr b="1" sz="1800">
              <a:solidFill>
                <a:srgbClr val="1E1E1F"/>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1E1E1F"/>
              </a:buClr>
              <a:buSzPts val="1800"/>
              <a:buFont typeface="Times New Roman"/>
              <a:buAutoNum type="arabicPeriod"/>
            </a:pPr>
            <a:r>
              <a:rPr b="1" lang="en-US" sz="1800">
                <a:solidFill>
                  <a:srgbClr val="1E1E1F"/>
                </a:solidFill>
                <a:latin typeface="Times New Roman"/>
                <a:ea typeface="Times New Roman"/>
                <a:cs typeface="Times New Roman"/>
                <a:sym typeface="Times New Roman"/>
              </a:rPr>
              <a:t>Inactive</a:t>
            </a:r>
            <a:endParaRPr b="1" sz="1800">
              <a:solidFill>
                <a:srgbClr val="1E1E1F"/>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1E1E1F"/>
              </a:buClr>
              <a:buSzPts val="1800"/>
              <a:buFont typeface="Times New Roman"/>
              <a:buAutoNum type="arabicPeriod"/>
            </a:pPr>
            <a:r>
              <a:rPr b="1" lang="en-US" sz="1800">
                <a:solidFill>
                  <a:srgbClr val="1E1E1F"/>
                </a:solidFill>
                <a:latin typeface="Times New Roman"/>
                <a:ea typeface="Times New Roman"/>
                <a:cs typeface="Times New Roman"/>
                <a:sym typeface="Times New Roman"/>
              </a:rPr>
              <a:t>Active</a:t>
            </a:r>
            <a:endParaRPr b="1" sz="1800">
              <a:solidFill>
                <a:srgbClr val="1E1E1F"/>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1E1E1F"/>
              </a:buClr>
              <a:buSzPts val="1800"/>
              <a:buFont typeface="Times New Roman"/>
              <a:buAutoNum type="arabicPeriod"/>
            </a:pPr>
            <a:r>
              <a:rPr b="1" lang="en-US" sz="1800">
                <a:solidFill>
                  <a:srgbClr val="1E1E1F"/>
                </a:solidFill>
                <a:latin typeface="Times New Roman"/>
                <a:ea typeface="Times New Roman"/>
                <a:cs typeface="Times New Roman"/>
                <a:sym typeface="Times New Roman"/>
              </a:rPr>
              <a:t>Background</a:t>
            </a:r>
            <a:endParaRPr b="1" sz="1800">
              <a:solidFill>
                <a:srgbClr val="1E1E1F"/>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1E1E1F"/>
              </a:buClr>
              <a:buSzPts val="1800"/>
              <a:buFont typeface="Times New Roman"/>
              <a:buAutoNum type="arabicPeriod"/>
            </a:pPr>
            <a:r>
              <a:rPr b="1" lang="en-US" sz="1800">
                <a:solidFill>
                  <a:srgbClr val="1E1E1F"/>
                </a:solidFill>
                <a:latin typeface="Times New Roman"/>
                <a:ea typeface="Times New Roman"/>
                <a:cs typeface="Times New Roman"/>
                <a:sym typeface="Times New Roman"/>
              </a:rPr>
              <a:t>Suspended.</a:t>
            </a:r>
            <a:endParaRPr sz="18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
        <p:nvSpPr>
          <p:cNvPr id="278" name="Google Shape;278;p46"/>
          <p:cNvSpPr txBox="1"/>
          <p:nvPr/>
        </p:nvSpPr>
        <p:spPr>
          <a:xfrm>
            <a:off x="152800" y="288575"/>
            <a:ext cx="3853500" cy="46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chemeClr val="dk1"/>
                </a:solidFill>
                <a:latin typeface="Helvetica Neue"/>
                <a:ea typeface="Helvetica Neue"/>
                <a:cs typeface="Helvetica Neue"/>
                <a:sym typeface="Helvetica Neue"/>
              </a:rPr>
              <a:t>Navigation &amp; Workflows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pic>
        <p:nvPicPr>
          <p:cNvPr id="283" name="Google Shape;283;p47"/>
          <p:cNvPicPr preferRelativeResize="0"/>
          <p:nvPr/>
        </p:nvPicPr>
        <p:blipFill>
          <a:blip r:embed="rId3">
            <a:alphaModFix/>
          </a:blip>
          <a:stretch>
            <a:fillRect/>
          </a:stretch>
        </p:blipFill>
        <p:spPr>
          <a:xfrm>
            <a:off x="3611413" y="1205250"/>
            <a:ext cx="4969175" cy="5296649"/>
          </a:xfrm>
          <a:prstGeom prst="rect">
            <a:avLst/>
          </a:prstGeom>
          <a:noFill/>
          <a:ln>
            <a:noFill/>
          </a:ln>
        </p:spPr>
      </p:pic>
      <p:sp>
        <p:nvSpPr>
          <p:cNvPr id="284" name="Google Shape;284;p47"/>
          <p:cNvSpPr txBox="1"/>
          <p:nvPr/>
        </p:nvSpPr>
        <p:spPr>
          <a:xfrm>
            <a:off x="152800" y="288575"/>
            <a:ext cx="3853500" cy="46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chemeClr val="dk1"/>
                </a:solidFill>
                <a:latin typeface="Helvetica Neue"/>
                <a:ea typeface="Helvetica Neue"/>
                <a:cs typeface="Helvetica Neue"/>
                <a:sym typeface="Helvetica Neue"/>
              </a:rPr>
              <a:t>Navigation &amp; Workflows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8"/>
          <p:cNvSpPr txBox="1"/>
          <p:nvPr>
            <p:ph idx="1" type="body"/>
          </p:nvPr>
        </p:nvSpPr>
        <p:spPr>
          <a:xfrm>
            <a:off x="838200" y="1253400"/>
            <a:ext cx="10515600" cy="4351200"/>
          </a:xfrm>
          <a:prstGeom prst="rect">
            <a:avLst/>
          </a:prstGeom>
        </p:spPr>
        <p:txBody>
          <a:bodyPr anchorCtr="0" anchor="t" bIns="45700" lIns="45700" spcFirstLastPara="1" rIns="45700" wrap="square" tIns="45700">
            <a:noAutofit/>
          </a:bodyPr>
          <a:lstStyle/>
          <a:p>
            <a:pPr indent="-361950" lvl="0" marL="457200" rtl="0" algn="just">
              <a:lnSpc>
                <a:spcPct val="115000"/>
              </a:lnSpc>
              <a:spcBef>
                <a:spcPts val="1200"/>
              </a:spcBef>
              <a:spcAft>
                <a:spcPts val="0"/>
              </a:spcAft>
              <a:buClr>
                <a:srgbClr val="1E1E1F"/>
              </a:buClr>
              <a:buSzPts val="2100"/>
              <a:buFont typeface="Times New Roman"/>
              <a:buAutoNum type="arabicPeriod"/>
            </a:pPr>
            <a:r>
              <a:rPr b="1" lang="en-US" sz="2100">
                <a:solidFill>
                  <a:srgbClr val="1E1E1F"/>
                </a:solidFill>
                <a:latin typeface="Times New Roman"/>
                <a:ea typeface="Times New Roman"/>
                <a:cs typeface="Times New Roman"/>
                <a:sym typeface="Times New Roman"/>
              </a:rPr>
              <a:t>Not Running</a:t>
            </a:r>
            <a:r>
              <a:rPr lang="en-US" sz="2100">
                <a:solidFill>
                  <a:srgbClr val="1E1E1F"/>
                </a:solidFill>
                <a:latin typeface="Times New Roman"/>
                <a:ea typeface="Times New Roman"/>
                <a:cs typeface="Times New Roman"/>
                <a:sym typeface="Times New Roman"/>
              </a:rPr>
              <a:t> state : The app not started or be stoped.</a:t>
            </a:r>
            <a:endParaRPr sz="2100">
              <a:solidFill>
                <a:srgbClr val="1E1E1F"/>
              </a:solidFill>
              <a:latin typeface="Times New Roman"/>
              <a:ea typeface="Times New Roman"/>
              <a:cs typeface="Times New Roman"/>
              <a:sym typeface="Times New Roman"/>
            </a:endParaRPr>
          </a:p>
          <a:p>
            <a:pPr indent="-361950" lvl="0" marL="457200" rtl="0" algn="just">
              <a:lnSpc>
                <a:spcPct val="115000"/>
              </a:lnSpc>
              <a:spcBef>
                <a:spcPts val="0"/>
              </a:spcBef>
              <a:spcAft>
                <a:spcPts val="0"/>
              </a:spcAft>
              <a:buClr>
                <a:srgbClr val="1E1E1F"/>
              </a:buClr>
              <a:buSzPts val="2100"/>
              <a:buFont typeface="Times New Roman"/>
              <a:buAutoNum type="arabicPeriod"/>
            </a:pPr>
            <a:r>
              <a:rPr b="1" lang="en-US" sz="2100">
                <a:solidFill>
                  <a:srgbClr val="1E1E1F"/>
                </a:solidFill>
                <a:latin typeface="Times New Roman"/>
                <a:ea typeface="Times New Roman"/>
                <a:cs typeface="Times New Roman"/>
                <a:sym typeface="Times New Roman"/>
              </a:rPr>
              <a:t>Inactive</a:t>
            </a:r>
            <a:r>
              <a:rPr lang="en-US" sz="2100">
                <a:solidFill>
                  <a:srgbClr val="1E1E1F"/>
                </a:solidFill>
                <a:latin typeface="Times New Roman"/>
                <a:ea typeface="Times New Roman"/>
                <a:cs typeface="Times New Roman"/>
                <a:sym typeface="Times New Roman"/>
              </a:rPr>
              <a:t> state : The app is entering the foreground state, but cannot process event.</a:t>
            </a:r>
            <a:endParaRPr sz="2100">
              <a:solidFill>
                <a:srgbClr val="1E1E1F"/>
              </a:solidFill>
              <a:latin typeface="Times New Roman"/>
              <a:ea typeface="Times New Roman"/>
              <a:cs typeface="Times New Roman"/>
              <a:sym typeface="Times New Roman"/>
            </a:endParaRPr>
          </a:p>
          <a:p>
            <a:pPr indent="-361950" lvl="0" marL="457200" rtl="0" algn="just">
              <a:lnSpc>
                <a:spcPct val="115000"/>
              </a:lnSpc>
              <a:spcBef>
                <a:spcPts val="0"/>
              </a:spcBef>
              <a:spcAft>
                <a:spcPts val="0"/>
              </a:spcAft>
              <a:buClr>
                <a:srgbClr val="1E1E1F"/>
              </a:buClr>
              <a:buSzPts val="2100"/>
              <a:buFont typeface="Times New Roman"/>
              <a:buAutoNum type="arabicPeriod"/>
            </a:pPr>
            <a:r>
              <a:rPr b="1" lang="en-US" sz="2100">
                <a:solidFill>
                  <a:srgbClr val="1E1E1F"/>
                </a:solidFill>
                <a:latin typeface="Times New Roman"/>
                <a:ea typeface="Times New Roman"/>
                <a:cs typeface="Times New Roman"/>
                <a:sym typeface="Times New Roman"/>
              </a:rPr>
              <a:t>Active</a:t>
            </a:r>
            <a:r>
              <a:rPr lang="en-US" sz="2100">
                <a:solidFill>
                  <a:srgbClr val="1E1E1F"/>
                </a:solidFill>
                <a:latin typeface="Times New Roman"/>
                <a:ea typeface="Times New Roman"/>
                <a:cs typeface="Times New Roman"/>
                <a:sym typeface="Times New Roman"/>
              </a:rPr>
              <a:t> state: The app enters the foreground state and can process event.</a:t>
            </a:r>
            <a:endParaRPr sz="2100">
              <a:solidFill>
                <a:srgbClr val="1E1E1F"/>
              </a:solidFill>
              <a:latin typeface="Times New Roman"/>
              <a:ea typeface="Times New Roman"/>
              <a:cs typeface="Times New Roman"/>
              <a:sym typeface="Times New Roman"/>
            </a:endParaRPr>
          </a:p>
          <a:p>
            <a:pPr indent="-361950" lvl="0" marL="457200" rtl="0" algn="just">
              <a:lnSpc>
                <a:spcPct val="115000"/>
              </a:lnSpc>
              <a:spcBef>
                <a:spcPts val="0"/>
              </a:spcBef>
              <a:spcAft>
                <a:spcPts val="0"/>
              </a:spcAft>
              <a:buClr>
                <a:srgbClr val="1E1E1F"/>
              </a:buClr>
              <a:buSzPts val="2100"/>
              <a:buFont typeface="Times New Roman"/>
              <a:buAutoNum type="arabicPeriod"/>
            </a:pPr>
            <a:r>
              <a:rPr b="1" lang="en-US" sz="2100">
                <a:solidFill>
                  <a:srgbClr val="1E1E1F"/>
                </a:solidFill>
                <a:latin typeface="Times New Roman"/>
                <a:ea typeface="Times New Roman"/>
                <a:cs typeface="Times New Roman"/>
                <a:sym typeface="Times New Roman"/>
              </a:rPr>
              <a:t>Background</a:t>
            </a:r>
            <a:r>
              <a:rPr lang="en-US" sz="2100">
                <a:solidFill>
                  <a:srgbClr val="1E1E1F"/>
                </a:solidFill>
                <a:latin typeface="Times New Roman"/>
                <a:ea typeface="Times New Roman"/>
                <a:cs typeface="Times New Roman"/>
                <a:sym typeface="Times New Roman"/>
              </a:rPr>
              <a:t> state : The app goes into the background, and if there is executable code, it will execute, and if there is no executable code or the execution is complete, the application will be suspended immediately.</a:t>
            </a:r>
            <a:endParaRPr sz="2100">
              <a:solidFill>
                <a:srgbClr val="1E1E1F"/>
              </a:solidFill>
              <a:latin typeface="Times New Roman"/>
              <a:ea typeface="Times New Roman"/>
              <a:cs typeface="Times New Roman"/>
              <a:sym typeface="Times New Roman"/>
            </a:endParaRPr>
          </a:p>
          <a:p>
            <a:pPr indent="-361950" lvl="0" marL="457200" rtl="0" algn="just">
              <a:lnSpc>
                <a:spcPct val="115000"/>
              </a:lnSpc>
              <a:spcBef>
                <a:spcPts val="0"/>
              </a:spcBef>
              <a:spcAft>
                <a:spcPts val="0"/>
              </a:spcAft>
              <a:buClr>
                <a:srgbClr val="1E1E1F"/>
              </a:buClr>
              <a:buSzPts val="2100"/>
              <a:buFont typeface="Times New Roman"/>
              <a:buAutoNum type="arabicPeriod"/>
            </a:pPr>
            <a:r>
              <a:rPr b="1" lang="en-US" sz="2100">
                <a:solidFill>
                  <a:srgbClr val="1E1E1F"/>
                </a:solidFill>
                <a:latin typeface="Times New Roman"/>
                <a:ea typeface="Times New Roman"/>
                <a:cs typeface="Times New Roman"/>
                <a:sym typeface="Times New Roman"/>
              </a:rPr>
              <a:t>Suspended</a:t>
            </a:r>
            <a:r>
              <a:rPr lang="en-US" sz="2100">
                <a:solidFill>
                  <a:srgbClr val="1E1E1F"/>
                </a:solidFill>
                <a:latin typeface="Times New Roman"/>
                <a:ea typeface="Times New Roman"/>
                <a:cs typeface="Times New Roman"/>
                <a:sym typeface="Times New Roman"/>
              </a:rPr>
              <a:t> state : The suspended application goes into a frozen state, unable to execute code, and terminate if the system does not have enough memory.</a:t>
            </a:r>
            <a:endParaRPr sz="2100">
              <a:solidFill>
                <a:schemeClr val="dk1"/>
              </a:solidFill>
              <a:latin typeface="Arial"/>
              <a:ea typeface="Arial"/>
              <a:cs typeface="Arial"/>
              <a:sym typeface="Arial"/>
            </a:endParaRPr>
          </a:p>
          <a:p>
            <a:pPr indent="0" lvl="0" marL="0" rtl="0" algn="l">
              <a:spcBef>
                <a:spcPts val="1200"/>
              </a:spcBef>
              <a:spcAft>
                <a:spcPts val="0"/>
              </a:spcAft>
              <a:buNone/>
            </a:pPr>
            <a:r>
              <a:t/>
            </a:r>
            <a:endParaRPr/>
          </a:p>
        </p:txBody>
      </p:sp>
      <p:sp>
        <p:nvSpPr>
          <p:cNvPr id="290" name="Google Shape;290;p48"/>
          <p:cNvSpPr txBox="1"/>
          <p:nvPr/>
        </p:nvSpPr>
        <p:spPr>
          <a:xfrm>
            <a:off x="152800" y="288575"/>
            <a:ext cx="3853500" cy="46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chemeClr val="dk1"/>
                </a:solidFill>
                <a:latin typeface="Helvetica Neue"/>
                <a:ea typeface="Helvetica Neue"/>
                <a:cs typeface="Helvetica Neue"/>
                <a:sym typeface="Helvetica Neue"/>
              </a:rPr>
              <a:t>Navigation &amp; Workflows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9"/>
          <p:cNvSpPr txBox="1"/>
          <p:nvPr>
            <p:ph type="title"/>
          </p:nvPr>
        </p:nvSpPr>
        <p:spPr>
          <a:xfrm>
            <a:off x="838200" y="1103400"/>
            <a:ext cx="10515600" cy="5535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None/>
            </a:pPr>
            <a:r>
              <a:rPr b="1" lang="en-US" sz="3000">
                <a:latin typeface="Times New Roman"/>
                <a:ea typeface="Times New Roman"/>
                <a:cs typeface="Times New Roman"/>
                <a:sym typeface="Times New Roman"/>
              </a:rPr>
              <a:t>Model View Controller Design Pattern</a:t>
            </a:r>
            <a:endParaRPr b="1" sz="3000">
              <a:latin typeface="Times New Roman"/>
              <a:ea typeface="Times New Roman"/>
              <a:cs typeface="Times New Roman"/>
              <a:sym typeface="Times New Roman"/>
            </a:endParaRPr>
          </a:p>
        </p:txBody>
      </p:sp>
      <p:pic>
        <p:nvPicPr>
          <p:cNvPr id="296" name="Google Shape;296;p49"/>
          <p:cNvPicPr preferRelativeResize="0"/>
          <p:nvPr/>
        </p:nvPicPr>
        <p:blipFill>
          <a:blip r:embed="rId3">
            <a:alphaModFix/>
          </a:blip>
          <a:stretch>
            <a:fillRect/>
          </a:stretch>
        </p:blipFill>
        <p:spPr>
          <a:xfrm>
            <a:off x="2487413" y="1775350"/>
            <a:ext cx="7217176" cy="4896300"/>
          </a:xfrm>
          <a:prstGeom prst="rect">
            <a:avLst/>
          </a:prstGeom>
          <a:noFill/>
          <a:ln>
            <a:noFill/>
          </a:ln>
        </p:spPr>
      </p:pic>
      <p:sp>
        <p:nvSpPr>
          <p:cNvPr id="297" name="Google Shape;297;p49"/>
          <p:cNvSpPr txBox="1"/>
          <p:nvPr/>
        </p:nvSpPr>
        <p:spPr>
          <a:xfrm>
            <a:off x="152800" y="288575"/>
            <a:ext cx="3853500" cy="46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chemeClr val="dk1"/>
                </a:solidFill>
                <a:latin typeface="Helvetica Neue"/>
                <a:ea typeface="Helvetica Neue"/>
                <a:cs typeface="Helvetica Neue"/>
                <a:sym typeface="Helvetica Neue"/>
              </a:rPr>
              <a:t>Navigation &amp; Workflows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nvSpPr>
        <p:spPr>
          <a:xfrm>
            <a:off x="453707" y="1265237"/>
            <a:ext cx="11743374" cy="421393"/>
          </a:xfrm>
          <a:prstGeom prst="rect">
            <a:avLst/>
          </a:prstGeom>
          <a:noFill/>
          <a:ln>
            <a:noFill/>
          </a:ln>
        </p:spPr>
        <p:txBody>
          <a:bodyPr anchorCtr="0" anchor="t" bIns="45700" lIns="45700" spcFirstLastPara="1" rIns="45700" wrap="square" tIns="45700">
            <a:noAutofit/>
          </a:bodyPr>
          <a:lstStyle/>
          <a:p>
            <a:pPr indent="358775" lvl="4" marL="0" marR="0" rtl="0" algn="l">
              <a:lnSpc>
                <a:spcPct val="100000"/>
              </a:lnSpc>
              <a:spcBef>
                <a:spcPts val="0"/>
              </a:spcBef>
              <a:spcAft>
                <a:spcPts val="0"/>
              </a:spcAft>
              <a:buClr>
                <a:srgbClr val="000000"/>
              </a:buClr>
              <a:buSzPts val="2400"/>
              <a:buFont typeface="Times New Roman"/>
              <a:buNone/>
            </a:pPr>
            <a:r>
              <a:rPr b="1" i="0" lang="en-US" sz="3000" u="none" cap="none" strike="noStrike">
                <a:solidFill>
                  <a:srgbClr val="000000"/>
                </a:solidFill>
                <a:latin typeface="Times New Roman"/>
                <a:ea typeface="Times New Roman"/>
                <a:cs typeface="Times New Roman"/>
                <a:sym typeface="Times New Roman"/>
              </a:rPr>
              <a:t>Objectives:</a:t>
            </a:r>
            <a:endParaRPr sz="3000">
              <a:latin typeface="Times New Roman"/>
              <a:ea typeface="Times New Roman"/>
              <a:cs typeface="Times New Roman"/>
              <a:sym typeface="Times New Roman"/>
            </a:endParaRPr>
          </a:p>
        </p:txBody>
      </p:sp>
      <p:sp>
        <p:nvSpPr>
          <p:cNvPr id="72" name="Google Shape;72;p14"/>
          <p:cNvSpPr txBox="1"/>
          <p:nvPr/>
        </p:nvSpPr>
        <p:spPr>
          <a:xfrm>
            <a:off x="1106975" y="2114304"/>
            <a:ext cx="9978000" cy="2794500"/>
          </a:xfrm>
          <a:prstGeom prst="rect">
            <a:avLst/>
          </a:prstGeom>
          <a:noFill/>
          <a:ln>
            <a:noFill/>
          </a:ln>
        </p:spPr>
        <p:txBody>
          <a:bodyPr anchorCtr="0" anchor="t" bIns="45700" lIns="45700" spcFirstLastPara="1" rIns="45700" wrap="square" tIns="45700">
            <a:noAutofit/>
          </a:bodyPr>
          <a:lstStyle/>
          <a:p>
            <a:pPr indent="-342900" lvl="1" marL="800100" marR="0" rtl="0" algn="l">
              <a:lnSpc>
                <a:spcPct val="15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Study and understand the </a:t>
            </a:r>
            <a:r>
              <a:rPr lang="en-US" sz="2000">
                <a:latin typeface="Times New Roman"/>
                <a:ea typeface="Times New Roman"/>
                <a:cs typeface="Times New Roman"/>
                <a:sym typeface="Times New Roman"/>
              </a:rPr>
              <a:t>swift concepts</a:t>
            </a:r>
            <a:endParaRPr sz="2000">
              <a:latin typeface="Times New Roman"/>
              <a:ea typeface="Times New Roman"/>
              <a:cs typeface="Times New Roman"/>
              <a:sym typeface="Times New Roman"/>
            </a:endParaRPr>
          </a:p>
          <a:p>
            <a:pPr indent="-342900" lvl="1" marL="800100" marR="0" rtl="0" algn="l">
              <a:lnSpc>
                <a:spcPct val="150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Study and understand the Navigation Controller &amp; Segues</a:t>
            </a:r>
            <a:endParaRPr sz="2000">
              <a:latin typeface="Times New Roman"/>
              <a:ea typeface="Times New Roman"/>
              <a:cs typeface="Times New Roman"/>
              <a:sym typeface="Times New Roman"/>
            </a:endParaRPr>
          </a:p>
          <a:p>
            <a:pPr indent="-342900" lvl="1" marL="800100" marR="0" rtl="0" algn="l">
              <a:lnSpc>
                <a:spcPct val="150000"/>
              </a:lnSpc>
              <a:spcBef>
                <a:spcPts val="0"/>
              </a:spcBef>
              <a:spcAft>
                <a:spcPts val="0"/>
              </a:spcAft>
              <a:buClr>
                <a:srgbClr val="000000"/>
              </a:buClr>
              <a:buSzPts val="2000"/>
              <a:buFont typeface="Arial"/>
              <a:buChar char="•"/>
            </a:pPr>
            <a:r>
              <a:rPr lang="en-US" sz="2000">
                <a:latin typeface="Times New Roman"/>
                <a:ea typeface="Times New Roman"/>
                <a:cs typeface="Times New Roman"/>
                <a:sym typeface="Times New Roman"/>
              </a:rPr>
              <a:t>Study and understand the concepts of Tab Bar Controller</a:t>
            </a:r>
            <a:endParaRPr/>
          </a:p>
        </p:txBody>
      </p:sp>
      <p:sp>
        <p:nvSpPr>
          <p:cNvPr id="73" name="Google Shape;73;p14"/>
          <p:cNvSpPr txBox="1"/>
          <p:nvPr/>
        </p:nvSpPr>
        <p:spPr>
          <a:xfrm>
            <a:off x="248920" y="377825"/>
            <a:ext cx="4909185" cy="45974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t/>
            </a:r>
            <a:endParaRPr/>
          </a:p>
        </p:txBody>
      </p:sp>
      <p:sp>
        <p:nvSpPr>
          <p:cNvPr id="74" name="Google Shape;74;p14"/>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Navigation &amp; Workflows</a:t>
            </a:r>
            <a:endParaRPr b="1" sz="2400">
              <a:latin typeface="Helvetica Neue"/>
              <a:ea typeface="Helvetica Neue"/>
              <a:cs typeface="Helvetica Neue"/>
              <a:sym typeface="Helvetica Neue"/>
            </a:endParaRPr>
          </a:p>
          <a:p>
            <a:pPr indent="0" lvl="0" marL="0" rtl="0" algn="l">
              <a:spcBef>
                <a:spcPts val="0"/>
              </a:spcBef>
              <a:spcAft>
                <a:spcPts val="0"/>
              </a:spcAft>
              <a:buClr>
                <a:srgbClr val="000000"/>
              </a:buClr>
              <a:buSzPts val="2400"/>
              <a:buFont typeface="Helvetica Neue"/>
              <a:buNone/>
            </a:pPr>
            <a:r>
              <a:t/>
            </a:r>
            <a:endParaRPr b="1" sz="2400">
              <a:latin typeface="Helvetica Neue"/>
              <a:ea typeface="Helvetica Neue"/>
              <a:cs typeface="Helvetica Neue"/>
              <a:sym typeface="Helvetica Neue"/>
            </a:endParaRPr>
          </a:p>
          <a:p>
            <a:pPr indent="0" lvl="0" marL="0" rtl="0" algn="l">
              <a:spcBef>
                <a:spcPts val="0"/>
              </a:spcBef>
              <a:spcAft>
                <a:spcPts val="0"/>
              </a:spcAft>
              <a:buClr>
                <a:srgbClr val="000000"/>
              </a:buClr>
              <a:buSzPts val="2400"/>
              <a:buFont typeface="Helvetica Neue"/>
              <a:buNone/>
            </a:pPr>
            <a:r>
              <a:t/>
            </a:r>
            <a:endParaRPr b="1" sz="24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2400"/>
              <a:buFont typeface="Helvetica Neue"/>
              <a:buNone/>
            </a:pPr>
            <a:r>
              <a:t/>
            </a:r>
            <a:endParaRPr b="1" sz="2400">
              <a:latin typeface="Helvetica Neue"/>
              <a:ea typeface="Helvetica Neue"/>
              <a:cs typeface="Helvetica Neue"/>
              <a:sym typeface="Helvetica Neue"/>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50"/>
          <p:cNvSpPr txBox="1"/>
          <p:nvPr>
            <p:ph idx="1" type="body"/>
          </p:nvPr>
        </p:nvSpPr>
        <p:spPr>
          <a:xfrm>
            <a:off x="838200" y="1069450"/>
            <a:ext cx="10515600" cy="5330100"/>
          </a:xfrm>
          <a:prstGeom prst="rect">
            <a:avLst/>
          </a:prstGeom>
        </p:spPr>
        <p:txBody>
          <a:bodyPr anchorCtr="0" anchor="t" bIns="45700" lIns="45700" spcFirstLastPara="1" rIns="45700" wrap="square" tIns="45700">
            <a:noAutofit/>
          </a:bodyPr>
          <a:lstStyle/>
          <a:p>
            <a:pPr indent="0" lvl="0" marL="0" rtl="0" algn="just">
              <a:lnSpc>
                <a:spcPct val="115000"/>
              </a:lnSpc>
              <a:spcBef>
                <a:spcPts val="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MVC is an integrated Design Pattern</a:t>
            </a:r>
            <a:endParaRPr b="1"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MVC stands for Model View Controller</a:t>
            </a:r>
            <a:endParaRPr b="1"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Model (All Data Related Functionality) :</a:t>
            </a:r>
            <a:endParaRPr b="1"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 </a:t>
            </a:r>
            <a:endParaRPr b="1"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The model is the brain of the application. It does the calculations and creates a virtual world for itself that can live without the views and controllers. In other words, think of a model as a virtual copy of your application, without a face.</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View (All UserInterface Related Functionality) :</a:t>
            </a:r>
            <a:endParaRPr b="1"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800">
                <a:solidFill>
                  <a:srgbClr val="1B1D1F"/>
                </a:solidFill>
                <a:highlight>
                  <a:srgbClr val="FFFFFF"/>
                </a:highlight>
                <a:latin typeface="Times New Roman"/>
                <a:ea typeface="Times New Roman"/>
                <a:cs typeface="Times New Roman"/>
                <a:sym typeface="Times New Roman"/>
              </a:rPr>
              <a:t>A </a:t>
            </a:r>
            <a:r>
              <a:rPr b="1" lang="en-US" sz="1800">
                <a:solidFill>
                  <a:srgbClr val="1B1D1F"/>
                </a:solidFill>
                <a:highlight>
                  <a:srgbClr val="FFFFFF"/>
                </a:highlight>
                <a:latin typeface="Times New Roman"/>
                <a:ea typeface="Times New Roman"/>
                <a:cs typeface="Times New Roman"/>
                <a:sym typeface="Times New Roman"/>
              </a:rPr>
              <a:t>view</a:t>
            </a:r>
            <a:r>
              <a:rPr lang="en-US" sz="1800">
                <a:solidFill>
                  <a:srgbClr val="1B1D1F"/>
                </a:solidFill>
                <a:highlight>
                  <a:srgbClr val="FFFFFF"/>
                </a:highlight>
                <a:latin typeface="Times New Roman"/>
                <a:ea typeface="Times New Roman"/>
                <a:cs typeface="Times New Roman"/>
                <a:sym typeface="Times New Roman"/>
              </a:rPr>
              <a:t> is the window through which your users interact with your application. It displays what’s inside the model most of the time, but in addition to that, it accepts users’ interactions. Any interaction between the user and your application is sent to a view, which then can be captured by a view controller and sent to the model.</a:t>
            </a:r>
            <a:endParaRPr sz="1800">
              <a:solidFill>
                <a:srgbClr val="1B1D1F"/>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0" lvl="0" marL="0" rtl="0" algn="just">
              <a:spcBef>
                <a:spcPts val="1000"/>
              </a:spcBef>
              <a:spcAft>
                <a:spcPts val="0"/>
              </a:spcAft>
              <a:buNone/>
            </a:pPr>
            <a:r>
              <a:t/>
            </a:r>
            <a:endParaRPr/>
          </a:p>
        </p:txBody>
      </p:sp>
      <p:sp>
        <p:nvSpPr>
          <p:cNvPr id="303" name="Google Shape;303;p50"/>
          <p:cNvSpPr txBox="1"/>
          <p:nvPr/>
        </p:nvSpPr>
        <p:spPr>
          <a:xfrm>
            <a:off x="152800" y="288575"/>
            <a:ext cx="3853500" cy="46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chemeClr val="dk1"/>
                </a:solidFill>
                <a:latin typeface="Helvetica Neue"/>
                <a:ea typeface="Helvetica Neue"/>
                <a:cs typeface="Helvetica Neue"/>
                <a:sym typeface="Helvetica Neue"/>
              </a:rPr>
              <a:t>Navigation &amp; Workflows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1"/>
          <p:cNvSpPr txBox="1"/>
          <p:nvPr>
            <p:ph idx="1" type="body"/>
          </p:nvPr>
        </p:nvSpPr>
        <p:spPr>
          <a:xfrm>
            <a:off x="838200" y="1137350"/>
            <a:ext cx="10515600" cy="5398200"/>
          </a:xfrm>
          <a:prstGeom prst="rect">
            <a:avLst/>
          </a:prstGeom>
        </p:spPr>
        <p:txBody>
          <a:bodyPr anchorCtr="0" anchor="t" bIns="45700" lIns="45700" spcFirstLastPara="1" rIns="45700" wrap="square" tIns="45700">
            <a:noAutofit/>
          </a:bodyPr>
          <a:lstStyle/>
          <a:p>
            <a:pPr indent="0" lvl="0" marL="0" rtl="0" algn="just">
              <a:lnSpc>
                <a:spcPct val="115000"/>
              </a:lnSpc>
              <a:spcBef>
                <a:spcPts val="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Controller (Application Functionality) :</a:t>
            </a:r>
            <a:endParaRPr b="1"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1800">
                <a:solidFill>
                  <a:srgbClr val="1B1D1F"/>
                </a:solidFill>
                <a:highlight>
                  <a:srgbClr val="FFFFFF"/>
                </a:highlight>
                <a:latin typeface="Times New Roman"/>
                <a:ea typeface="Times New Roman"/>
                <a:cs typeface="Times New Roman"/>
                <a:sym typeface="Times New Roman"/>
              </a:rPr>
              <a:t>Controllers</a:t>
            </a:r>
            <a:r>
              <a:rPr lang="en-US" sz="1800">
                <a:solidFill>
                  <a:srgbClr val="1B1D1F"/>
                </a:solidFill>
                <a:highlight>
                  <a:srgbClr val="FFFFFF"/>
                </a:highlight>
                <a:latin typeface="Times New Roman"/>
                <a:ea typeface="Times New Roman"/>
                <a:cs typeface="Times New Roman"/>
                <a:sym typeface="Times New Roman"/>
              </a:rPr>
              <a:t> in iOS programming usually refer to view controllers. Think of view controllers as a bridge between the model and your views. They interpret what is happening on one side (what the user does on the view side, or the information provided by the model) and use that information to alter the other side as needed.</a:t>
            </a:r>
            <a:endParaRPr sz="1800">
              <a:solidFill>
                <a:srgbClr val="1B1D1F"/>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800">
              <a:solidFill>
                <a:srgbClr val="1B1D1F"/>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800">
              <a:solidFill>
                <a:srgbClr val="1B1D1F"/>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Advantages of MVC Design Pattern:</a:t>
            </a:r>
            <a:endParaRPr b="1"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US" sz="1800">
                <a:solidFill>
                  <a:schemeClr val="dk1"/>
                </a:solidFill>
                <a:highlight>
                  <a:srgbClr val="FFFFFF"/>
                </a:highlight>
                <a:latin typeface="Times New Roman"/>
                <a:ea typeface="Times New Roman"/>
                <a:cs typeface="Times New Roman"/>
                <a:sym typeface="Times New Roman"/>
              </a:rPr>
              <a:t>1) </a:t>
            </a:r>
            <a:r>
              <a:rPr b="1" lang="en-US" sz="1800">
                <a:solidFill>
                  <a:schemeClr val="dk1"/>
                </a:solidFill>
                <a:highlight>
                  <a:srgbClr val="FFFFFF"/>
                </a:highlight>
                <a:latin typeface="Times New Roman"/>
                <a:ea typeface="Times New Roman"/>
                <a:cs typeface="Times New Roman"/>
                <a:sym typeface="Times New Roman"/>
              </a:rPr>
              <a:t>Faster development process:</a:t>
            </a:r>
            <a:r>
              <a:rPr lang="en-US" sz="1800">
                <a:solidFill>
                  <a:schemeClr val="dk1"/>
                </a:solidFill>
                <a:highlight>
                  <a:srgbClr val="FFFFFF"/>
                </a:highlight>
                <a:latin typeface="Times New Roman"/>
                <a:ea typeface="Times New Roman"/>
                <a:cs typeface="Times New Roman"/>
                <a:sym typeface="Times New Roman"/>
              </a:rPr>
              <a:t> MVC supports rapid and parallel development. With MVC, one programmer can work on the view while other can work on the controller to create business logic of the web application. The application developed using MVC can be three times faster than application developed using other development patterns.</a:t>
            </a:r>
            <a:endParaRPr sz="1800">
              <a:solidFill>
                <a:schemeClr val="dk1"/>
              </a:solidFill>
              <a:highlight>
                <a:srgbClr val="FFFFFF"/>
              </a:highlight>
              <a:latin typeface="Times New Roman"/>
              <a:ea typeface="Times New Roman"/>
              <a:cs typeface="Times New Roman"/>
              <a:sym typeface="Times New Roman"/>
            </a:endParaRPr>
          </a:p>
          <a:p>
            <a:pPr indent="0" lvl="0" marL="0" rtl="0" algn="just">
              <a:lnSpc>
                <a:spcPct val="115000"/>
              </a:lnSpc>
              <a:spcBef>
                <a:spcPts val="1500"/>
              </a:spcBef>
              <a:spcAft>
                <a:spcPts val="1500"/>
              </a:spcAft>
              <a:buNone/>
            </a:pPr>
            <a:r>
              <a:rPr lang="en-US" sz="1800">
                <a:solidFill>
                  <a:schemeClr val="dk1"/>
                </a:solidFill>
                <a:highlight>
                  <a:srgbClr val="FFFFFF"/>
                </a:highlight>
                <a:latin typeface="Times New Roman"/>
                <a:ea typeface="Times New Roman"/>
                <a:cs typeface="Times New Roman"/>
                <a:sym typeface="Times New Roman"/>
              </a:rPr>
              <a:t>2) </a:t>
            </a:r>
            <a:r>
              <a:rPr b="1" lang="en-US" sz="1800">
                <a:solidFill>
                  <a:schemeClr val="dk1"/>
                </a:solidFill>
                <a:highlight>
                  <a:srgbClr val="FFFFFF"/>
                </a:highlight>
                <a:latin typeface="Times New Roman"/>
                <a:ea typeface="Times New Roman"/>
                <a:cs typeface="Times New Roman"/>
                <a:sym typeface="Times New Roman"/>
              </a:rPr>
              <a:t>Ability to provide multiple views:</a:t>
            </a:r>
            <a:r>
              <a:rPr lang="en-US" sz="1800">
                <a:solidFill>
                  <a:schemeClr val="dk1"/>
                </a:solidFill>
                <a:highlight>
                  <a:srgbClr val="FFFFFF"/>
                </a:highlight>
                <a:latin typeface="Times New Roman"/>
                <a:ea typeface="Times New Roman"/>
                <a:cs typeface="Times New Roman"/>
                <a:sym typeface="Times New Roman"/>
              </a:rPr>
              <a:t> In the MVC Model, you can create multiple views for a model. Code duplication is very limited in MVC because it separates data and business logic from the display.</a:t>
            </a:r>
            <a:endParaRPr/>
          </a:p>
        </p:txBody>
      </p:sp>
      <p:sp>
        <p:nvSpPr>
          <p:cNvPr id="309" name="Google Shape;309;p51"/>
          <p:cNvSpPr txBox="1"/>
          <p:nvPr/>
        </p:nvSpPr>
        <p:spPr>
          <a:xfrm>
            <a:off x="152800" y="288575"/>
            <a:ext cx="3853500" cy="46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chemeClr val="dk1"/>
                </a:solidFill>
                <a:latin typeface="Helvetica Neue"/>
                <a:ea typeface="Helvetica Neue"/>
                <a:cs typeface="Helvetica Neue"/>
                <a:sym typeface="Helvetica Neue"/>
              </a:rPr>
              <a:t>Navigation &amp; Workflows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52"/>
          <p:cNvSpPr txBox="1"/>
          <p:nvPr>
            <p:ph idx="1" type="body"/>
          </p:nvPr>
        </p:nvSpPr>
        <p:spPr>
          <a:xfrm>
            <a:off x="838200" y="1239200"/>
            <a:ext cx="10515600" cy="4937700"/>
          </a:xfrm>
          <a:prstGeom prst="rect">
            <a:avLst/>
          </a:prstGeom>
        </p:spPr>
        <p:txBody>
          <a:bodyPr anchorCtr="0" anchor="t" bIns="45700" lIns="45700" spcFirstLastPara="1" rIns="45700" wrap="square" tIns="45700">
            <a:noAutofit/>
          </a:bodyPr>
          <a:lstStyle/>
          <a:p>
            <a:pPr indent="0" lvl="0" marL="0" rtl="0" algn="just">
              <a:lnSpc>
                <a:spcPct val="115000"/>
              </a:lnSpc>
              <a:spcBef>
                <a:spcPts val="0"/>
              </a:spcBef>
              <a:spcAft>
                <a:spcPts val="0"/>
              </a:spcAft>
              <a:buClr>
                <a:schemeClr val="dk1"/>
              </a:buClr>
              <a:buSzPts val="1100"/>
              <a:buFont typeface="Arial"/>
              <a:buNone/>
            </a:pPr>
            <a:r>
              <a:rPr lang="en-US" sz="1800">
                <a:solidFill>
                  <a:schemeClr val="dk1"/>
                </a:solidFill>
                <a:highlight>
                  <a:srgbClr val="FFFFFF"/>
                </a:highlight>
                <a:latin typeface="Times New Roman"/>
                <a:ea typeface="Times New Roman"/>
                <a:cs typeface="Times New Roman"/>
                <a:sym typeface="Times New Roman"/>
              </a:rPr>
              <a:t>3) </a:t>
            </a:r>
            <a:r>
              <a:rPr b="1" lang="en-US" sz="1800">
                <a:solidFill>
                  <a:schemeClr val="dk1"/>
                </a:solidFill>
                <a:highlight>
                  <a:srgbClr val="FFFFFF"/>
                </a:highlight>
                <a:latin typeface="Times New Roman"/>
                <a:ea typeface="Times New Roman"/>
                <a:cs typeface="Times New Roman"/>
                <a:sym typeface="Times New Roman"/>
              </a:rPr>
              <a:t>Support for asynchronous technique:</a:t>
            </a:r>
            <a:r>
              <a:rPr lang="en-US" sz="1800">
                <a:solidFill>
                  <a:schemeClr val="dk1"/>
                </a:solidFill>
                <a:highlight>
                  <a:srgbClr val="FFFFFF"/>
                </a:highlight>
                <a:latin typeface="Times New Roman"/>
                <a:ea typeface="Times New Roman"/>
                <a:cs typeface="Times New Roman"/>
                <a:sym typeface="Times New Roman"/>
              </a:rPr>
              <a:t> MVC also supports asynchronous technique, which helps developers to develop an application that loads very fast.</a:t>
            </a:r>
            <a:endParaRPr sz="1800">
              <a:solidFill>
                <a:schemeClr val="dk1"/>
              </a:solidFill>
              <a:highlight>
                <a:srgbClr val="FFFFFF"/>
              </a:highlight>
              <a:latin typeface="Times New Roman"/>
              <a:ea typeface="Times New Roman"/>
              <a:cs typeface="Times New Roman"/>
              <a:sym typeface="Times New Roman"/>
            </a:endParaRPr>
          </a:p>
          <a:p>
            <a:pPr indent="0" lvl="0" marL="0" rtl="0" algn="just">
              <a:lnSpc>
                <a:spcPct val="115000"/>
              </a:lnSpc>
              <a:spcBef>
                <a:spcPts val="1500"/>
              </a:spcBef>
              <a:spcAft>
                <a:spcPts val="0"/>
              </a:spcAft>
              <a:buClr>
                <a:schemeClr val="dk1"/>
              </a:buClr>
              <a:buSzPts val="1100"/>
              <a:buFont typeface="Arial"/>
              <a:buNone/>
            </a:pPr>
            <a:r>
              <a:rPr lang="en-US" sz="1800">
                <a:solidFill>
                  <a:schemeClr val="dk1"/>
                </a:solidFill>
                <a:highlight>
                  <a:srgbClr val="FFFFFF"/>
                </a:highlight>
                <a:latin typeface="Times New Roman"/>
                <a:ea typeface="Times New Roman"/>
                <a:cs typeface="Times New Roman"/>
                <a:sym typeface="Times New Roman"/>
              </a:rPr>
              <a:t>4) </a:t>
            </a:r>
            <a:r>
              <a:rPr b="1" lang="en-US" sz="1800">
                <a:solidFill>
                  <a:schemeClr val="dk1"/>
                </a:solidFill>
                <a:highlight>
                  <a:srgbClr val="FFFFFF"/>
                </a:highlight>
                <a:latin typeface="Times New Roman"/>
                <a:ea typeface="Times New Roman"/>
                <a:cs typeface="Times New Roman"/>
                <a:sym typeface="Times New Roman"/>
              </a:rPr>
              <a:t>Modification does not affect the entire model:</a:t>
            </a:r>
            <a:r>
              <a:rPr lang="en-US" sz="1800">
                <a:solidFill>
                  <a:schemeClr val="dk1"/>
                </a:solidFill>
                <a:highlight>
                  <a:srgbClr val="FFFFFF"/>
                </a:highlight>
                <a:latin typeface="Times New Roman"/>
                <a:ea typeface="Times New Roman"/>
                <a:cs typeface="Times New Roman"/>
                <a:sym typeface="Times New Roman"/>
              </a:rPr>
              <a:t> Modification does not affect the entire model because model part does not depend on the views part. Therefore, any changes in the Model will not affect the entire architecture.</a:t>
            </a:r>
            <a:endParaRPr sz="1800">
              <a:solidFill>
                <a:schemeClr val="dk1"/>
              </a:solidFill>
              <a:highlight>
                <a:srgbClr val="FFFFFF"/>
              </a:highlight>
              <a:latin typeface="Times New Roman"/>
              <a:ea typeface="Times New Roman"/>
              <a:cs typeface="Times New Roman"/>
              <a:sym typeface="Times New Roman"/>
            </a:endParaRPr>
          </a:p>
          <a:p>
            <a:pPr indent="0" lvl="0" marL="0" rtl="0" algn="just">
              <a:lnSpc>
                <a:spcPct val="115000"/>
              </a:lnSpc>
              <a:spcBef>
                <a:spcPts val="1500"/>
              </a:spcBef>
              <a:spcAft>
                <a:spcPts val="0"/>
              </a:spcAft>
              <a:buClr>
                <a:schemeClr val="dk1"/>
              </a:buClr>
              <a:buSzPts val="1100"/>
              <a:buFont typeface="Arial"/>
              <a:buNone/>
            </a:pPr>
            <a:r>
              <a:rPr lang="en-US" sz="1800">
                <a:solidFill>
                  <a:schemeClr val="dk1"/>
                </a:solidFill>
                <a:highlight>
                  <a:srgbClr val="FFFFFF"/>
                </a:highlight>
                <a:latin typeface="Times New Roman"/>
                <a:ea typeface="Times New Roman"/>
                <a:cs typeface="Times New Roman"/>
                <a:sym typeface="Times New Roman"/>
              </a:rPr>
              <a:t>5) </a:t>
            </a:r>
            <a:r>
              <a:rPr b="1" lang="en-US" sz="1800">
                <a:solidFill>
                  <a:schemeClr val="dk1"/>
                </a:solidFill>
                <a:highlight>
                  <a:srgbClr val="FFFFFF"/>
                </a:highlight>
                <a:latin typeface="Times New Roman"/>
                <a:ea typeface="Times New Roman"/>
                <a:cs typeface="Times New Roman"/>
                <a:sym typeface="Times New Roman"/>
              </a:rPr>
              <a:t>MVC model returns the data without formatting:</a:t>
            </a:r>
            <a:r>
              <a:rPr lang="en-US" sz="1800">
                <a:solidFill>
                  <a:schemeClr val="dk1"/>
                </a:solidFill>
                <a:highlight>
                  <a:srgbClr val="FFFFFF"/>
                </a:highlight>
                <a:latin typeface="Times New Roman"/>
                <a:ea typeface="Times New Roman"/>
                <a:cs typeface="Times New Roman"/>
                <a:sym typeface="Times New Roman"/>
              </a:rPr>
              <a:t> MVC pattern returns data without applying any formatting so the same components can be used and called for use with any interface.</a:t>
            </a:r>
            <a:endParaRPr sz="1800">
              <a:solidFill>
                <a:schemeClr val="dk1"/>
              </a:solidFill>
              <a:highlight>
                <a:srgbClr val="FFFFFF"/>
              </a:highlight>
              <a:latin typeface="Times New Roman"/>
              <a:ea typeface="Times New Roman"/>
              <a:cs typeface="Times New Roman"/>
              <a:sym typeface="Times New Roman"/>
            </a:endParaRPr>
          </a:p>
          <a:p>
            <a:pPr indent="0" lvl="0" marL="0" rtl="0" algn="just">
              <a:lnSpc>
                <a:spcPct val="115000"/>
              </a:lnSpc>
              <a:spcBef>
                <a:spcPts val="1500"/>
              </a:spcBef>
              <a:spcAft>
                <a:spcPts val="0"/>
              </a:spcAft>
              <a:buClr>
                <a:schemeClr val="dk1"/>
              </a:buClr>
              <a:buSzPts val="1100"/>
              <a:buFont typeface="Arial"/>
              <a:buNone/>
            </a:pPr>
            <a:r>
              <a:rPr lang="en-US" sz="1800">
                <a:solidFill>
                  <a:schemeClr val="dk1"/>
                </a:solidFill>
                <a:highlight>
                  <a:srgbClr val="FFFFFF"/>
                </a:highlight>
                <a:latin typeface="Times New Roman"/>
                <a:ea typeface="Times New Roman"/>
                <a:cs typeface="Times New Roman"/>
                <a:sym typeface="Times New Roman"/>
              </a:rPr>
              <a:t>6) </a:t>
            </a:r>
            <a:r>
              <a:rPr b="1" lang="en-US" sz="1800">
                <a:solidFill>
                  <a:schemeClr val="dk1"/>
                </a:solidFill>
                <a:highlight>
                  <a:srgbClr val="FFFFFF"/>
                </a:highlight>
                <a:latin typeface="Times New Roman"/>
                <a:ea typeface="Times New Roman"/>
                <a:cs typeface="Times New Roman"/>
                <a:sym typeface="Times New Roman"/>
              </a:rPr>
              <a:t>SEO friendly Development platform</a:t>
            </a:r>
            <a:r>
              <a:rPr lang="en-US" sz="1800">
                <a:solidFill>
                  <a:schemeClr val="dk1"/>
                </a:solidFill>
                <a:highlight>
                  <a:srgbClr val="FFFFFF"/>
                </a:highlight>
                <a:latin typeface="Times New Roman"/>
                <a:ea typeface="Times New Roman"/>
                <a:cs typeface="Times New Roman"/>
                <a:sym typeface="Times New Roman"/>
              </a:rPr>
              <a:t>: Using this platform, it is very easy to develop SEO-friendly URLs to generate more visits from a specific application.</a:t>
            </a:r>
            <a:endParaRPr sz="1800">
              <a:solidFill>
                <a:schemeClr val="dk1"/>
              </a:solidFill>
              <a:highlight>
                <a:srgbClr val="FFFFFF"/>
              </a:highlight>
              <a:latin typeface="Times New Roman"/>
              <a:ea typeface="Times New Roman"/>
              <a:cs typeface="Times New Roman"/>
              <a:sym typeface="Times New Roman"/>
            </a:endParaRPr>
          </a:p>
          <a:p>
            <a:pPr indent="0" lvl="0" marL="0" rtl="0" algn="l">
              <a:spcBef>
                <a:spcPts val="1500"/>
              </a:spcBef>
              <a:spcAft>
                <a:spcPts val="0"/>
              </a:spcAft>
              <a:buNone/>
            </a:pPr>
            <a:r>
              <a:t/>
            </a:r>
            <a:endParaRPr/>
          </a:p>
        </p:txBody>
      </p:sp>
      <p:sp>
        <p:nvSpPr>
          <p:cNvPr id="315" name="Google Shape;315;p52"/>
          <p:cNvSpPr txBox="1"/>
          <p:nvPr/>
        </p:nvSpPr>
        <p:spPr>
          <a:xfrm>
            <a:off x="152800" y="288575"/>
            <a:ext cx="3853500" cy="46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chemeClr val="dk1"/>
                </a:solidFill>
                <a:latin typeface="Helvetica Neue"/>
                <a:ea typeface="Helvetica Neue"/>
                <a:cs typeface="Helvetica Neue"/>
                <a:sym typeface="Helvetica Neue"/>
              </a:rPr>
              <a:t>Navigation &amp; Workflows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53"/>
          <p:cNvSpPr txBox="1"/>
          <p:nvPr>
            <p:ph type="title"/>
          </p:nvPr>
        </p:nvSpPr>
        <p:spPr>
          <a:xfrm>
            <a:off x="838200" y="1086425"/>
            <a:ext cx="10515600" cy="5262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None/>
            </a:pPr>
            <a:r>
              <a:rPr b="1" lang="en-US" sz="3000">
                <a:latin typeface="Times New Roman"/>
                <a:ea typeface="Times New Roman"/>
                <a:cs typeface="Times New Roman"/>
                <a:sym typeface="Times New Roman"/>
              </a:rPr>
              <a:t>TabBar Controller</a:t>
            </a:r>
            <a:endParaRPr b="1" sz="3000">
              <a:latin typeface="Times New Roman"/>
              <a:ea typeface="Times New Roman"/>
              <a:cs typeface="Times New Roman"/>
              <a:sym typeface="Times New Roman"/>
            </a:endParaRPr>
          </a:p>
        </p:txBody>
      </p:sp>
      <p:sp>
        <p:nvSpPr>
          <p:cNvPr id="321" name="Google Shape;321;p53"/>
          <p:cNvSpPr txBox="1"/>
          <p:nvPr>
            <p:ph idx="1" type="body"/>
          </p:nvPr>
        </p:nvSpPr>
        <p:spPr>
          <a:xfrm>
            <a:off x="838200" y="1612625"/>
            <a:ext cx="10515600" cy="4811700"/>
          </a:xfrm>
          <a:prstGeom prst="rect">
            <a:avLst/>
          </a:prstGeom>
        </p:spPr>
        <p:txBody>
          <a:bodyPr anchorCtr="0" anchor="t" bIns="45700" lIns="45700" spcFirstLastPara="1" rIns="45700" wrap="square" tIns="45700">
            <a:noAutofit/>
          </a:bodyPr>
          <a:lstStyle/>
          <a:p>
            <a:pPr indent="-279400" lvl="0" marL="292100" rtl="0" algn="l">
              <a:lnSpc>
                <a:spcPct val="115000"/>
              </a:lnSpc>
              <a:spcBef>
                <a:spcPts val="0"/>
              </a:spcBef>
              <a:spcAft>
                <a:spcPts val="0"/>
              </a:spcAft>
              <a:buClr>
                <a:schemeClr val="dk1"/>
              </a:buClr>
              <a:buSzPts val="1100"/>
              <a:buFont typeface="Arial"/>
              <a:buNone/>
            </a:pPr>
            <a:r>
              <a:rPr b="1" lang="en-US" sz="1600">
                <a:solidFill>
                  <a:schemeClr val="dk1"/>
                </a:solidFill>
                <a:highlight>
                  <a:srgbClr val="FFFFFF"/>
                </a:highlight>
                <a:latin typeface="Times New Roman"/>
                <a:ea typeface="Times New Roman"/>
                <a:cs typeface="Times New Roman"/>
                <a:sym typeface="Times New Roman"/>
              </a:rPr>
              <a:t>Class</a:t>
            </a:r>
            <a:endParaRPr b="1" sz="1600">
              <a:solidFill>
                <a:schemeClr val="dk1"/>
              </a:solidFill>
              <a:highlight>
                <a:srgbClr val="FFFFFF"/>
              </a:highlight>
              <a:latin typeface="Times New Roman"/>
              <a:ea typeface="Times New Roman"/>
              <a:cs typeface="Times New Roman"/>
              <a:sym typeface="Times New Roman"/>
            </a:endParaRPr>
          </a:p>
          <a:p>
            <a:pPr indent="-279400" lvl="0" marL="292100" rtl="0" algn="l">
              <a:lnSpc>
                <a:spcPct val="115000"/>
              </a:lnSpc>
              <a:spcBef>
                <a:spcPts val="2300"/>
              </a:spcBef>
              <a:spcAft>
                <a:spcPts val="0"/>
              </a:spcAft>
              <a:buClr>
                <a:schemeClr val="dk1"/>
              </a:buClr>
              <a:buSzPts val="1100"/>
              <a:buFont typeface="Arial"/>
              <a:buNone/>
            </a:pPr>
            <a:r>
              <a:rPr b="1" lang="en-US" sz="1600">
                <a:solidFill>
                  <a:schemeClr val="dk1"/>
                </a:solidFill>
                <a:highlight>
                  <a:srgbClr val="FFFFFF"/>
                </a:highlight>
                <a:latin typeface="Times New Roman"/>
                <a:ea typeface="Times New Roman"/>
                <a:cs typeface="Times New Roman"/>
                <a:sym typeface="Times New Roman"/>
              </a:rPr>
              <a:t>UITabBarController</a:t>
            </a:r>
            <a:endParaRPr b="1" sz="1600">
              <a:solidFill>
                <a:schemeClr val="dk1"/>
              </a:solidFill>
              <a:highlight>
                <a:srgbClr val="FFFFFF"/>
              </a:highlight>
              <a:latin typeface="Times New Roman"/>
              <a:ea typeface="Times New Roman"/>
              <a:cs typeface="Times New Roman"/>
              <a:sym typeface="Times New Roman"/>
            </a:endParaRPr>
          </a:p>
          <a:p>
            <a:pPr indent="0" lvl="0" marL="0" rtl="0" algn="just">
              <a:lnSpc>
                <a:spcPct val="115000"/>
              </a:lnSpc>
              <a:spcBef>
                <a:spcPts val="2300"/>
              </a:spcBef>
              <a:spcAft>
                <a:spcPts val="0"/>
              </a:spcAft>
              <a:buClr>
                <a:schemeClr val="dk1"/>
              </a:buClr>
              <a:buSzPts val="1100"/>
              <a:buFont typeface="Arial"/>
              <a:buNone/>
            </a:pPr>
            <a:r>
              <a:rPr lang="en-US" sz="1600">
                <a:solidFill>
                  <a:schemeClr val="dk1"/>
                </a:solidFill>
                <a:highlight>
                  <a:srgbClr val="FFFFFF"/>
                </a:highlight>
                <a:latin typeface="Times New Roman"/>
                <a:ea typeface="Times New Roman"/>
                <a:cs typeface="Times New Roman"/>
                <a:sym typeface="Times New Roman"/>
              </a:rPr>
              <a:t>A container view controller that manages a radio-style selection interface, where the selection determines which child view controller to display.</a:t>
            </a:r>
            <a:endParaRPr sz="1600">
              <a:solidFill>
                <a:schemeClr val="dk1"/>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6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1600">
                <a:solidFill>
                  <a:schemeClr val="dk1"/>
                </a:solidFill>
                <a:highlight>
                  <a:srgbClr val="FFFFFF"/>
                </a:highlight>
                <a:latin typeface="Times New Roman"/>
                <a:ea typeface="Times New Roman"/>
                <a:cs typeface="Times New Roman"/>
                <a:sym typeface="Times New Roman"/>
              </a:rPr>
              <a:t>Overview</a:t>
            </a:r>
            <a:endParaRPr b="1" sz="16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600">
              <a:solidFill>
                <a:schemeClr val="dk1"/>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600">
                <a:solidFill>
                  <a:schemeClr val="dk1"/>
                </a:solidFill>
                <a:highlight>
                  <a:srgbClr val="FFFFFF"/>
                </a:highlight>
                <a:latin typeface="Times New Roman"/>
                <a:ea typeface="Times New Roman"/>
                <a:cs typeface="Times New Roman"/>
                <a:sym typeface="Times New Roman"/>
              </a:rPr>
              <a:t>The tab bar interface displays tabs at the bottom of the window for selecting between the different modes and for displaying the views for that mode. This class is generally used as-is, but may also be subclassed.</a:t>
            </a:r>
            <a:endParaRPr sz="1600">
              <a:solidFill>
                <a:schemeClr val="dk1"/>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600">
                <a:solidFill>
                  <a:schemeClr val="dk1"/>
                </a:solidFill>
                <a:highlight>
                  <a:srgbClr val="FFFFFF"/>
                </a:highlight>
                <a:latin typeface="Times New Roman"/>
                <a:ea typeface="Times New Roman"/>
                <a:cs typeface="Times New Roman"/>
                <a:sym typeface="Times New Roman"/>
              </a:rPr>
              <a:t>Each tab of a tab bar controller interface is associated with a custom view controller. When the user selects a specific tab, the tab bar controller displays the root view of the corresponding view controller, replacing any previous views. (User taps always display the root view of the tab, regardless of which tab was previously selected. This is true even if the tab was already selected.) Because selecting a tab replaces the contents of the interface, the type of interface managed in each tab need not be similar in any way. In fact, tab bar interfaces are commonly used either to present different types of information or to present the same information using a completely different style of interface. </a:t>
            </a:r>
            <a:endParaRPr sz="1600">
              <a:solidFill>
                <a:schemeClr val="dk1"/>
              </a:solidFill>
              <a:highlight>
                <a:srgbClr val="FFFFFF"/>
              </a:highlight>
              <a:latin typeface="Times New Roman"/>
              <a:ea typeface="Times New Roman"/>
              <a:cs typeface="Times New Roman"/>
              <a:sym typeface="Times New Roman"/>
            </a:endParaRPr>
          </a:p>
          <a:p>
            <a:pPr indent="0" lvl="0" marL="0" rtl="0" algn="l">
              <a:spcBef>
                <a:spcPts val="1000"/>
              </a:spcBef>
              <a:spcAft>
                <a:spcPts val="0"/>
              </a:spcAft>
              <a:buNone/>
            </a:pPr>
            <a:r>
              <a:t/>
            </a:r>
            <a:endParaRPr/>
          </a:p>
        </p:txBody>
      </p:sp>
      <p:sp>
        <p:nvSpPr>
          <p:cNvPr id="322" name="Google Shape;322;p53"/>
          <p:cNvSpPr txBox="1"/>
          <p:nvPr/>
        </p:nvSpPr>
        <p:spPr>
          <a:xfrm>
            <a:off x="152800" y="288575"/>
            <a:ext cx="3853500" cy="46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chemeClr val="dk1"/>
                </a:solidFill>
                <a:latin typeface="Helvetica Neue"/>
                <a:ea typeface="Helvetica Neue"/>
                <a:cs typeface="Helvetica Neue"/>
                <a:sym typeface="Helvetica Neue"/>
              </a:rPr>
              <a:t>Navigation &amp; Workflows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4"/>
          <p:cNvSpPr txBox="1"/>
          <p:nvPr>
            <p:ph idx="1" type="body"/>
          </p:nvPr>
        </p:nvSpPr>
        <p:spPr>
          <a:xfrm>
            <a:off x="838200" y="1129650"/>
            <a:ext cx="10515600" cy="754500"/>
          </a:xfrm>
          <a:prstGeom prst="rect">
            <a:avLst/>
          </a:prstGeom>
        </p:spPr>
        <p:txBody>
          <a:bodyPr anchorCtr="0" anchor="t" bIns="45700" lIns="45700" spcFirstLastPara="1" rIns="45700" wrap="square" tIns="45700">
            <a:noAutofit/>
          </a:bodyPr>
          <a:lstStyle/>
          <a:p>
            <a:pPr indent="0" lvl="0" marL="0" rtl="0" algn="just">
              <a:lnSpc>
                <a:spcPct val="115000"/>
              </a:lnSpc>
              <a:spcBef>
                <a:spcPts val="0"/>
              </a:spcBef>
              <a:spcAft>
                <a:spcPts val="0"/>
              </a:spcAft>
              <a:buClr>
                <a:schemeClr val="dk1"/>
              </a:buClr>
              <a:buSzPts val="1100"/>
              <a:buFont typeface="Arial"/>
              <a:buNone/>
            </a:pPr>
            <a:r>
              <a:rPr lang="en-US" sz="1350">
                <a:solidFill>
                  <a:schemeClr val="dk1"/>
                </a:solidFill>
                <a:highlight>
                  <a:srgbClr val="FFFFFF"/>
                </a:highlight>
                <a:latin typeface="Times New Roman"/>
                <a:ea typeface="Times New Roman"/>
                <a:cs typeface="Times New Roman"/>
                <a:sym typeface="Times New Roman"/>
              </a:rPr>
              <a:t>Figure 1 shows the tab bar interface presented by the Clock app, each tab of which presents a type of time based information.</a:t>
            </a:r>
            <a:endParaRPr sz="135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1350">
                <a:solidFill>
                  <a:schemeClr val="dk1"/>
                </a:solidFill>
                <a:latin typeface="Times New Roman"/>
                <a:ea typeface="Times New Roman"/>
                <a:cs typeface="Times New Roman"/>
                <a:sym typeface="Times New Roman"/>
              </a:rPr>
              <a:t>Figure 1</a:t>
            </a:r>
            <a:endParaRPr b="1" sz="135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350">
                <a:solidFill>
                  <a:schemeClr val="dk1"/>
                </a:solidFill>
                <a:latin typeface="Times New Roman"/>
                <a:ea typeface="Times New Roman"/>
                <a:cs typeface="Times New Roman"/>
                <a:sym typeface="Times New Roman"/>
              </a:rPr>
              <a:t>The tab bar interface in the Clock app</a:t>
            </a:r>
            <a:endParaRPr sz="1350">
              <a:solidFill>
                <a:schemeClr val="dk1"/>
              </a:solidFill>
              <a:latin typeface="Times New Roman"/>
              <a:ea typeface="Times New Roman"/>
              <a:cs typeface="Times New Roman"/>
              <a:sym typeface="Times New Roman"/>
            </a:endParaRPr>
          </a:p>
          <a:p>
            <a:pPr indent="0" lvl="0" marL="0" rtl="0" algn="l">
              <a:spcBef>
                <a:spcPts val="1000"/>
              </a:spcBef>
              <a:spcAft>
                <a:spcPts val="0"/>
              </a:spcAft>
              <a:buNone/>
            </a:pPr>
            <a:r>
              <a:t/>
            </a:r>
            <a:endParaRPr/>
          </a:p>
        </p:txBody>
      </p:sp>
      <p:pic>
        <p:nvPicPr>
          <p:cNvPr id="328" name="Google Shape;328;p54"/>
          <p:cNvPicPr preferRelativeResize="0"/>
          <p:nvPr/>
        </p:nvPicPr>
        <p:blipFill>
          <a:blip r:embed="rId3">
            <a:alphaModFix/>
          </a:blip>
          <a:stretch>
            <a:fillRect/>
          </a:stretch>
        </p:blipFill>
        <p:spPr>
          <a:xfrm>
            <a:off x="769438" y="1985625"/>
            <a:ext cx="10653117" cy="4669050"/>
          </a:xfrm>
          <a:prstGeom prst="rect">
            <a:avLst/>
          </a:prstGeom>
          <a:noFill/>
          <a:ln>
            <a:noFill/>
          </a:ln>
        </p:spPr>
      </p:pic>
      <p:sp>
        <p:nvSpPr>
          <p:cNvPr id="329" name="Google Shape;329;p54"/>
          <p:cNvSpPr txBox="1"/>
          <p:nvPr/>
        </p:nvSpPr>
        <p:spPr>
          <a:xfrm>
            <a:off x="152800" y="288575"/>
            <a:ext cx="3853500" cy="46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chemeClr val="dk1"/>
                </a:solidFill>
                <a:latin typeface="Helvetica Neue"/>
                <a:ea typeface="Helvetica Neue"/>
                <a:cs typeface="Helvetica Neue"/>
                <a:sym typeface="Helvetica Neue"/>
              </a:rPr>
              <a:t>Navigation &amp; Workflows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55"/>
          <p:cNvSpPr txBox="1"/>
          <p:nvPr>
            <p:ph idx="1" type="body"/>
          </p:nvPr>
        </p:nvSpPr>
        <p:spPr>
          <a:xfrm>
            <a:off x="838200" y="1151550"/>
            <a:ext cx="10515600" cy="5265000"/>
          </a:xfrm>
          <a:prstGeom prst="rect">
            <a:avLst/>
          </a:prstGeom>
        </p:spPr>
        <p:txBody>
          <a:bodyPr anchorCtr="0" anchor="t" bIns="45700" lIns="45700" spcFirstLastPara="1" rIns="45700" wrap="square" tIns="45700">
            <a:noAutofit/>
          </a:bodyPr>
          <a:lstStyle/>
          <a:p>
            <a:pPr indent="0" lvl="0" marL="0" rtl="0" algn="just">
              <a:lnSpc>
                <a:spcPct val="115000"/>
              </a:lnSpc>
              <a:spcBef>
                <a:spcPts val="0"/>
              </a:spcBef>
              <a:spcAft>
                <a:spcPts val="0"/>
              </a:spcAft>
              <a:buNone/>
            </a:pPr>
            <a:r>
              <a:rPr lang="en-US" sz="1600">
                <a:solidFill>
                  <a:schemeClr val="dk1"/>
                </a:solidFill>
                <a:latin typeface="Times New Roman"/>
                <a:ea typeface="Times New Roman"/>
                <a:cs typeface="Times New Roman"/>
                <a:sym typeface="Times New Roman"/>
              </a:rPr>
              <a:t>You should never access the tab bar view of a tab bar controller directly. To configure the tabs of a tab bar controller, you assign the view controllers that provide the root view for each tab to the </a:t>
            </a:r>
            <a:r>
              <a:rPr lang="en-US" sz="1600">
                <a:solidFill>
                  <a:srgbClr val="094FD1"/>
                </a:solidFill>
                <a:latin typeface="Times New Roman"/>
                <a:ea typeface="Times New Roman"/>
                <a:cs typeface="Times New Roman"/>
                <a:sym typeface="Times New Roman"/>
              </a:rPr>
              <a:t>viewControllers</a:t>
            </a:r>
            <a:r>
              <a:rPr lang="en-US" sz="1600">
                <a:solidFill>
                  <a:schemeClr val="dk1"/>
                </a:solidFill>
                <a:latin typeface="Times New Roman"/>
                <a:ea typeface="Times New Roman"/>
                <a:cs typeface="Times New Roman"/>
                <a:sym typeface="Times New Roman"/>
              </a:rPr>
              <a:t> property. The order in which you specify the view controllers determines the order in which they appear in the tab bar. When setting this property, you should also assign a value to the </a:t>
            </a:r>
            <a:r>
              <a:rPr lang="en-US" sz="1600">
                <a:solidFill>
                  <a:srgbClr val="094FD1"/>
                </a:solidFill>
                <a:latin typeface="Times New Roman"/>
                <a:ea typeface="Times New Roman"/>
                <a:cs typeface="Times New Roman"/>
                <a:sym typeface="Times New Roman"/>
              </a:rPr>
              <a:t>selectedViewController</a:t>
            </a:r>
            <a:r>
              <a:rPr lang="en-US" sz="1600">
                <a:solidFill>
                  <a:schemeClr val="dk1"/>
                </a:solidFill>
                <a:latin typeface="Times New Roman"/>
                <a:ea typeface="Times New Roman"/>
                <a:cs typeface="Times New Roman"/>
                <a:sym typeface="Times New Roman"/>
              </a:rPr>
              <a:t> property to indicate which view controller is selected initially. (You can also select view controllers by array index using the </a:t>
            </a:r>
            <a:r>
              <a:rPr lang="en-US" sz="1600">
                <a:solidFill>
                  <a:srgbClr val="094FD1"/>
                </a:solidFill>
                <a:latin typeface="Times New Roman"/>
                <a:ea typeface="Times New Roman"/>
                <a:cs typeface="Times New Roman"/>
                <a:sym typeface="Times New Roman"/>
              </a:rPr>
              <a:t>selectedIndex</a:t>
            </a:r>
            <a:r>
              <a:rPr lang="en-US" sz="1600">
                <a:solidFill>
                  <a:schemeClr val="dk1"/>
                </a:solidFill>
                <a:latin typeface="Times New Roman"/>
                <a:ea typeface="Times New Roman"/>
                <a:cs typeface="Times New Roman"/>
                <a:sym typeface="Times New Roman"/>
              </a:rPr>
              <a:t> property.) When you embed the tab bar controller’s view (obtained using the inherited </a:t>
            </a:r>
            <a:r>
              <a:rPr lang="en-US" sz="1600">
                <a:solidFill>
                  <a:srgbClr val="094FD1"/>
                </a:solidFill>
                <a:latin typeface="Times New Roman"/>
                <a:ea typeface="Times New Roman"/>
                <a:cs typeface="Times New Roman"/>
                <a:sym typeface="Times New Roman"/>
              </a:rPr>
              <a:t>view</a:t>
            </a:r>
            <a:r>
              <a:rPr lang="en-US" sz="1600">
                <a:solidFill>
                  <a:schemeClr val="dk1"/>
                </a:solidFill>
                <a:latin typeface="Times New Roman"/>
                <a:ea typeface="Times New Roman"/>
                <a:cs typeface="Times New Roman"/>
                <a:sym typeface="Times New Roman"/>
              </a:rPr>
              <a:t> property) in your app window, the tab bar controller automatically selects that view controller and displays its contents, resizing them as needed to fit the tab bar interface.</a:t>
            </a:r>
            <a:endParaRPr sz="16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6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600">
                <a:solidFill>
                  <a:schemeClr val="dk1"/>
                </a:solidFill>
                <a:latin typeface="Times New Roman"/>
                <a:ea typeface="Times New Roman"/>
                <a:cs typeface="Times New Roman"/>
                <a:sym typeface="Times New Roman"/>
              </a:rPr>
              <a:t>Tab bar items are configured through their corresponding view controller. To associate a tab bar item with a view controller, create a new instance of the </a:t>
            </a:r>
            <a:r>
              <a:rPr lang="en-US" sz="1600">
                <a:solidFill>
                  <a:srgbClr val="094FD1"/>
                </a:solidFill>
                <a:latin typeface="Times New Roman"/>
                <a:ea typeface="Times New Roman"/>
                <a:cs typeface="Times New Roman"/>
                <a:sym typeface="Times New Roman"/>
              </a:rPr>
              <a:t>UITabBarItem</a:t>
            </a:r>
            <a:r>
              <a:rPr lang="en-US" sz="1600">
                <a:solidFill>
                  <a:schemeClr val="dk1"/>
                </a:solidFill>
                <a:latin typeface="Times New Roman"/>
                <a:ea typeface="Times New Roman"/>
                <a:cs typeface="Times New Roman"/>
                <a:sym typeface="Times New Roman"/>
              </a:rPr>
              <a:t> class, configure it appropriately for the view controller, and assign it to the view controller’s </a:t>
            </a:r>
            <a:r>
              <a:rPr lang="en-US" sz="1600">
                <a:solidFill>
                  <a:srgbClr val="094FD1"/>
                </a:solidFill>
                <a:latin typeface="Times New Roman"/>
                <a:ea typeface="Times New Roman"/>
                <a:cs typeface="Times New Roman"/>
                <a:sym typeface="Times New Roman"/>
              </a:rPr>
              <a:t>tabBarItem</a:t>
            </a:r>
            <a:r>
              <a:rPr lang="en-US" sz="1600">
                <a:solidFill>
                  <a:schemeClr val="dk1"/>
                </a:solidFill>
                <a:latin typeface="Times New Roman"/>
                <a:ea typeface="Times New Roman"/>
                <a:cs typeface="Times New Roman"/>
                <a:sym typeface="Times New Roman"/>
              </a:rPr>
              <a:t> property. If you don't provide a custom tab bar item for your view controller, the view controller creates a default item containing no image and the text from the view controller’s </a:t>
            </a:r>
            <a:r>
              <a:rPr lang="en-US" sz="1600">
                <a:solidFill>
                  <a:srgbClr val="094FD1"/>
                </a:solidFill>
                <a:latin typeface="Times New Roman"/>
                <a:ea typeface="Times New Roman"/>
                <a:cs typeface="Times New Roman"/>
                <a:sym typeface="Times New Roman"/>
              </a:rPr>
              <a:t>title</a:t>
            </a:r>
            <a:r>
              <a:rPr lang="en-US" sz="1600">
                <a:solidFill>
                  <a:schemeClr val="dk1"/>
                </a:solidFill>
                <a:latin typeface="Times New Roman"/>
                <a:ea typeface="Times New Roman"/>
                <a:cs typeface="Times New Roman"/>
                <a:sym typeface="Times New Roman"/>
              </a:rPr>
              <a:t> property.</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6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US" sz="1600">
                <a:solidFill>
                  <a:schemeClr val="dk1"/>
                </a:solidFill>
                <a:latin typeface="Times New Roman"/>
                <a:ea typeface="Times New Roman"/>
                <a:cs typeface="Times New Roman"/>
                <a:sym typeface="Times New Roman"/>
              </a:rPr>
              <a:t>As the user interacts with a tab bar interface, the tab bar controller object sends notifications about the interactions to its delegate. The delegate can be any object you specify but must conform to the </a:t>
            </a:r>
            <a:r>
              <a:rPr lang="en-US" sz="1600">
                <a:solidFill>
                  <a:srgbClr val="094FD1"/>
                </a:solidFill>
                <a:latin typeface="Times New Roman"/>
                <a:ea typeface="Times New Roman"/>
                <a:cs typeface="Times New Roman"/>
                <a:sym typeface="Times New Roman"/>
              </a:rPr>
              <a:t>UITabBarControllerDelegate</a:t>
            </a:r>
            <a:r>
              <a:rPr lang="en-US" sz="1600">
                <a:solidFill>
                  <a:schemeClr val="dk1"/>
                </a:solidFill>
                <a:latin typeface="Times New Roman"/>
                <a:ea typeface="Times New Roman"/>
                <a:cs typeface="Times New Roman"/>
                <a:sym typeface="Times New Roman"/>
              </a:rPr>
              <a:t> protocol. You can use the delegate to prevent specific tab bar items from being selected and to perform additional tasks when tabs are selected. You can also use the delegate to monitor changes to the tab bar that are made by the More navigation controller, which is described in more detail in </a:t>
            </a:r>
            <a:r>
              <a:rPr lang="en-US" sz="1600">
                <a:solidFill>
                  <a:srgbClr val="094FD1"/>
                </a:solidFill>
                <a:latin typeface="Times New Roman"/>
                <a:ea typeface="Times New Roman"/>
                <a:cs typeface="Times New Roman"/>
                <a:sym typeface="Times New Roman"/>
              </a:rPr>
              <a:t>The More Navigation Controller</a:t>
            </a:r>
            <a:r>
              <a:rPr lang="en-US" sz="1600">
                <a:solidFill>
                  <a:schemeClr val="dk1"/>
                </a:solidFill>
                <a:latin typeface="Times New Roman"/>
                <a:ea typeface="Times New Roman"/>
                <a:cs typeface="Times New Roman"/>
                <a:sym typeface="Times New Roman"/>
              </a:rPr>
              <a:t>.</a:t>
            </a:r>
            <a:endParaRPr sz="1600">
              <a:latin typeface="Times New Roman"/>
              <a:ea typeface="Times New Roman"/>
              <a:cs typeface="Times New Roman"/>
              <a:sym typeface="Times New Roman"/>
            </a:endParaRPr>
          </a:p>
        </p:txBody>
      </p:sp>
      <p:sp>
        <p:nvSpPr>
          <p:cNvPr id="335" name="Google Shape;335;p55"/>
          <p:cNvSpPr txBox="1"/>
          <p:nvPr/>
        </p:nvSpPr>
        <p:spPr>
          <a:xfrm>
            <a:off x="152800" y="288575"/>
            <a:ext cx="3853500" cy="46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chemeClr val="dk1"/>
                </a:solidFill>
                <a:latin typeface="Helvetica Neue"/>
                <a:ea typeface="Helvetica Neue"/>
                <a:cs typeface="Helvetica Neue"/>
                <a:sym typeface="Helvetica Neue"/>
              </a:rPr>
              <a:t>Navigation &amp; Workflows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6"/>
          <p:cNvSpPr txBox="1"/>
          <p:nvPr>
            <p:ph idx="1" type="body"/>
          </p:nvPr>
        </p:nvSpPr>
        <p:spPr>
          <a:xfrm>
            <a:off x="838200" y="1027800"/>
            <a:ext cx="10515600" cy="1756200"/>
          </a:xfrm>
          <a:prstGeom prst="rect">
            <a:avLst/>
          </a:prstGeom>
        </p:spPr>
        <p:txBody>
          <a:bodyPr anchorCtr="0" anchor="t" bIns="45700" lIns="45700" spcFirstLastPara="1" rIns="45700" wrap="square" tIns="45700">
            <a:noAutofit/>
          </a:bodyPr>
          <a:lstStyle/>
          <a:p>
            <a:pPr indent="0" lvl="0" marL="0" rtl="0" algn="just">
              <a:lnSpc>
                <a:spcPct val="115000"/>
              </a:lnSpc>
              <a:spcBef>
                <a:spcPts val="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Steps for how to add a TabBarController to a ViewController</a:t>
            </a:r>
            <a:endParaRPr b="1"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Step 1: </a:t>
            </a:r>
            <a:r>
              <a:rPr lang="en-US" sz="1800">
                <a:solidFill>
                  <a:schemeClr val="dk1"/>
                </a:solidFill>
                <a:latin typeface="Times New Roman"/>
                <a:ea typeface="Times New Roman"/>
                <a:cs typeface="Times New Roman"/>
                <a:sym typeface="Times New Roman"/>
              </a:rPr>
              <a:t>Open the StoryBoard file, Select RootViewController(starting Screen)</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Step 2: </a:t>
            </a:r>
            <a:r>
              <a:rPr lang="en-US" sz="1800">
                <a:solidFill>
                  <a:schemeClr val="dk1"/>
                </a:solidFill>
                <a:latin typeface="Times New Roman"/>
                <a:ea typeface="Times New Roman"/>
                <a:cs typeface="Times New Roman"/>
                <a:sym typeface="Times New Roman"/>
              </a:rPr>
              <a:t>In Mac Toolbar</a:t>
            </a:r>
            <a:r>
              <a:rPr b="1" lang="en-US" sz="1800">
                <a:solidFill>
                  <a:schemeClr val="dk1"/>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Select Editor, Select Embed In, Select TabBarController Option.</a:t>
            </a:r>
            <a:endParaRPr sz="1800">
              <a:solidFill>
                <a:schemeClr val="dk1"/>
              </a:solidFill>
              <a:latin typeface="Times New Roman"/>
              <a:ea typeface="Times New Roman"/>
              <a:cs typeface="Times New Roman"/>
              <a:sym typeface="Times New Roman"/>
            </a:endParaRPr>
          </a:p>
          <a:p>
            <a:pPr indent="0" lvl="0" marL="0" rtl="0" algn="l">
              <a:spcBef>
                <a:spcPts val="1000"/>
              </a:spcBef>
              <a:spcAft>
                <a:spcPts val="0"/>
              </a:spcAft>
              <a:buNone/>
            </a:pPr>
            <a:r>
              <a:t/>
            </a:r>
            <a:endParaRPr/>
          </a:p>
        </p:txBody>
      </p:sp>
      <p:pic>
        <p:nvPicPr>
          <p:cNvPr id="341" name="Google Shape;341;p56"/>
          <p:cNvPicPr preferRelativeResize="0"/>
          <p:nvPr/>
        </p:nvPicPr>
        <p:blipFill>
          <a:blip r:embed="rId3">
            <a:alphaModFix/>
          </a:blip>
          <a:stretch>
            <a:fillRect/>
          </a:stretch>
        </p:blipFill>
        <p:spPr>
          <a:xfrm>
            <a:off x="152400" y="2936400"/>
            <a:ext cx="6030720" cy="3769200"/>
          </a:xfrm>
          <a:prstGeom prst="rect">
            <a:avLst/>
          </a:prstGeom>
          <a:noFill/>
          <a:ln>
            <a:noFill/>
          </a:ln>
        </p:spPr>
      </p:pic>
      <p:pic>
        <p:nvPicPr>
          <p:cNvPr id="342" name="Google Shape;342;p56"/>
          <p:cNvPicPr preferRelativeResize="0"/>
          <p:nvPr/>
        </p:nvPicPr>
        <p:blipFill>
          <a:blip r:embed="rId4">
            <a:alphaModFix/>
          </a:blip>
          <a:stretch>
            <a:fillRect/>
          </a:stretch>
        </p:blipFill>
        <p:spPr>
          <a:xfrm>
            <a:off x="6776870" y="2936400"/>
            <a:ext cx="5132076" cy="3769201"/>
          </a:xfrm>
          <a:prstGeom prst="rect">
            <a:avLst/>
          </a:prstGeom>
          <a:noFill/>
          <a:ln>
            <a:noFill/>
          </a:ln>
        </p:spPr>
      </p:pic>
      <p:sp>
        <p:nvSpPr>
          <p:cNvPr id="343" name="Google Shape;343;p56"/>
          <p:cNvSpPr txBox="1"/>
          <p:nvPr/>
        </p:nvSpPr>
        <p:spPr>
          <a:xfrm>
            <a:off x="152800" y="288575"/>
            <a:ext cx="3853500" cy="46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chemeClr val="dk1"/>
                </a:solidFill>
                <a:latin typeface="Helvetica Neue"/>
                <a:ea typeface="Helvetica Neue"/>
                <a:cs typeface="Helvetica Neue"/>
                <a:sym typeface="Helvetica Neue"/>
              </a:rPr>
              <a:t>Navigation &amp; Workflows</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7"/>
          <p:cNvSpPr txBox="1"/>
          <p:nvPr>
            <p:ph type="title"/>
          </p:nvPr>
        </p:nvSpPr>
        <p:spPr>
          <a:xfrm>
            <a:off x="838200" y="1052475"/>
            <a:ext cx="10515600" cy="6384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None/>
            </a:pPr>
            <a:r>
              <a:rPr b="1" lang="en-US" sz="3000">
                <a:latin typeface="Times New Roman"/>
                <a:ea typeface="Times New Roman"/>
                <a:cs typeface="Times New Roman"/>
                <a:sym typeface="Times New Roman"/>
              </a:rPr>
              <a:t>ViewController Life Cycle</a:t>
            </a:r>
            <a:endParaRPr b="1" sz="3000">
              <a:latin typeface="Times New Roman"/>
              <a:ea typeface="Times New Roman"/>
              <a:cs typeface="Times New Roman"/>
              <a:sym typeface="Times New Roman"/>
            </a:endParaRPr>
          </a:p>
        </p:txBody>
      </p:sp>
      <p:sp>
        <p:nvSpPr>
          <p:cNvPr id="349" name="Google Shape;349;p57"/>
          <p:cNvSpPr txBox="1"/>
          <p:nvPr>
            <p:ph idx="1" type="body"/>
          </p:nvPr>
        </p:nvSpPr>
        <p:spPr>
          <a:xfrm>
            <a:off x="838200" y="1825625"/>
            <a:ext cx="10515600" cy="4862700"/>
          </a:xfrm>
          <a:prstGeom prst="rect">
            <a:avLst/>
          </a:prstGeom>
        </p:spPr>
        <p:txBody>
          <a:bodyPr anchorCtr="0" anchor="t" bIns="45700" lIns="45700" spcFirstLastPara="1" rIns="45700" wrap="square" tIns="45700">
            <a:noAutofit/>
          </a:bodyPr>
          <a:lstStyle/>
          <a:p>
            <a:pPr indent="0" lvl="0" marL="0" rtl="0" algn="just">
              <a:lnSpc>
                <a:spcPct val="115000"/>
              </a:lnSpc>
              <a:spcBef>
                <a:spcPts val="0"/>
              </a:spcBef>
              <a:spcAft>
                <a:spcPts val="0"/>
              </a:spcAft>
              <a:buClr>
                <a:schemeClr val="dk1"/>
              </a:buClr>
              <a:buSzPts val="1100"/>
              <a:buFont typeface="Arial"/>
              <a:buNone/>
            </a:pPr>
            <a:r>
              <a:rPr b="1" lang="en-US" sz="1700">
                <a:solidFill>
                  <a:srgbClr val="1F1F1F"/>
                </a:solidFill>
                <a:highlight>
                  <a:srgbClr val="FFFFFF"/>
                </a:highlight>
                <a:latin typeface="Times New Roman"/>
                <a:ea typeface="Times New Roman"/>
                <a:cs typeface="Times New Roman"/>
                <a:sym typeface="Times New Roman"/>
              </a:rPr>
              <a:t>Introduction:</a:t>
            </a:r>
            <a:endParaRPr b="1" sz="1700">
              <a:solidFill>
                <a:srgbClr val="1F1F1F"/>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700">
              <a:solidFill>
                <a:srgbClr val="1F1F1F"/>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700">
                <a:solidFill>
                  <a:srgbClr val="1F1F1F"/>
                </a:solidFill>
                <a:highlight>
                  <a:srgbClr val="FFFFFF"/>
                </a:highlight>
                <a:latin typeface="Times New Roman"/>
                <a:ea typeface="Times New Roman"/>
                <a:cs typeface="Times New Roman"/>
                <a:sym typeface="Times New Roman"/>
              </a:rPr>
              <a:t>It’s important to understand Apps Life cycle and View Controller life Cycle before start to develop iOS Apps.So today i will discuss </a:t>
            </a:r>
            <a:r>
              <a:rPr b="1" lang="en-US" sz="1700">
                <a:solidFill>
                  <a:srgbClr val="1F1F1F"/>
                </a:solidFill>
                <a:highlight>
                  <a:srgbClr val="FFFFFF"/>
                </a:highlight>
                <a:latin typeface="Times New Roman"/>
                <a:ea typeface="Times New Roman"/>
                <a:cs typeface="Times New Roman"/>
                <a:sym typeface="Times New Roman"/>
              </a:rPr>
              <a:t>View controllers</a:t>
            </a:r>
            <a:r>
              <a:rPr lang="en-US" sz="1700">
                <a:solidFill>
                  <a:srgbClr val="1F1F1F"/>
                </a:solidFill>
                <a:highlight>
                  <a:srgbClr val="FFFFFF"/>
                </a:highlight>
                <a:latin typeface="Times New Roman"/>
                <a:ea typeface="Times New Roman"/>
                <a:cs typeface="Times New Roman"/>
                <a:sym typeface="Times New Roman"/>
              </a:rPr>
              <a:t> life cycle and few basic of View controller .</a:t>
            </a:r>
            <a:endParaRPr sz="1700">
              <a:solidFill>
                <a:srgbClr val="1F1F1F"/>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700">
              <a:solidFill>
                <a:srgbClr val="1F1F1F"/>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700">
              <a:solidFill>
                <a:srgbClr val="1F1F1F"/>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1700">
                <a:solidFill>
                  <a:srgbClr val="1F1F1F"/>
                </a:solidFill>
                <a:highlight>
                  <a:srgbClr val="FFFFFF"/>
                </a:highlight>
                <a:latin typeface="Times New Roman"/>
                <a:ea typeface="Times New Roman"/>
                <a:cs typeface="Times New Roman"/>
                <a:sym typeface="Times New Roman"/>
              </a:rPr>
              <a:t>What you will learn: </a:t>
            </a:r>
            <a:endParaRPr b="1" sz="1700">
              <a:solidFill>
                <a:srgbClr val="1F1F1F"/>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700">
                <a:solidFill>
                  <a:srgbClr val="1F1F1F"/>
                </a:solidFill>
                <a:highlight>
                  <a:srgbClr val="FFFFFF"/>
                </a:highlight>
                <a:latin typeface="Times New Roman"/>
                <a:ea typeface="Times New Roman"/>
                <a:cs typeface="Times New Roman"/>
                <a:sym typeface="Times New Roman"/>
              </a:rPr>
              <a:t>What is View Controller .</a:t>
            </a:r>
            <a:endParaRPr sz="1700">
              <a:solidFill>
                <a:srgbClr val="1F1F1F"/>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700">
                <a:solidFill>
                  <a:srgbClr val="1F1F1F"/>
                </a:solidFill>
                <a:highlight>
                  <a:srgbClr val="FFFFFF"/>
                </a:highlight>
                <a:latin typeface="Times New Roman"/>
                <a:ea typeface="Times New Roman"/>
                <a:cs typeface="Times New Roman"/>
                <a:sym typeface="Times New Roman"/>
              </a:rPr>
              <a:t>Why View Controller important.</a:t>
            </a:r>
            <a:endParaRPr sz="1700">
              <a:solidFill>
                <a:srgbClr val="1F1F1F"/>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700">
                <a:solidFill>
                  <a:srgbClr val="1F1F1F"/>
                </a:solidFill>
                <a:highlight>
                  <a:srgbClr val="FFFFFF"/>
                </a:highlight>
                <a:latin typeface="Times New Roman"/>
                <a:ea typeface="Times New Roman"/>
                <a:cs typeface="Times New Roman"/>
                <a:sym typeface="Times New Roman"/>
              </a:rPr>
              <a:t>How view Controller work .</a:t>
            </a:r>
            <a:endParaRPr sz="1700">
              <a:solidFill>
                <a:srgbClr val="1F1F1F"/>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700">
                <a:solidFill>
                  <a:srgbClr val="1F1F1F"/>
                </a:solidFill>
                <a:highlight>
                  <a:srgbClr val="FFFFFF"/>
                </a:highlight>
                <a:latin typeface="Times New Roman"/>
                <a:ea typeface="Times New Roman"/>
                <a:cs typeface="Times New Roman"/>
                <a:sym typeface="Times New Roman"/>
              </a:rPr>
              <a:t>View controller life cycle.</a:t>
            </a:r>
            <a:endParaRPr sz="1700">
              <a:solidFill>
                <a:srgbClr val="1F1F1F"/>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700">
              <a:solidFill>
                <a:srgbClr val="1F1F1F"/>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700">
                <a:solidFill>
                  <a:srgbClr val="1F1F1F"/>
                </a:solidFill>
                <a:highlight>
                  <a:srgbClr val="FFFFFF"/>
                </a:highlight>
                <a:latin typeface="Times New Roman"/>
                <a:ea typeface="Times New Roman"/>
                <a:cs typeface="Times New Roman"/>
                <a:sym typeface="Times New Roman"/>
              </a:rPr>
              <a:t>There is three way to create UI (Which attached with a viewController class ).</a:t>
            </a:r>
            <a:endParaRPr sz="1700">
              <a:solidFill>
                <a:srgbClr val="1F1F1F"/>
              </a:solidFill>
              <a:highlight>
                <a:srgbClr val="FFFFFF"/>
              </a:highlight>
              <a:latin typeface="Times New Roman"/>
              <a:ea typeface="Times New Roman"/>
              <a:cs typeface="Times New Roman"/>
              <a:sym typeface="Times New Roman"/>
            </a:endParaRPr>
          </a:p>
          <a:p>
            <a:pPr indent="-336550" lvl="0" marL="457200" rtl="0" algn="just">
              <a:lnSpc>
                <a:spcPct val="115000"/>
              </a:lnSpc>
              <a:spcBef>
                <a:spcPts val="1200"/>
              </a:spcBef>
              <a:spcAft>
                <a:spcPts val="0"/>
              </a:spcAft>
              <a:buClr>
                <a:srgbClr val="1F1F1F"/>
              </a:buClr>
              <a:buSzPts val="1700"/>
              <a:buFont typeface="Times New Roman"/>
              <a:buChar char="●"/>
            </a:pPr>
            <a:r>
              <a:rPr lang="en-US" sz="1700">
                <a:solidFill>
                  <a:srgbClr val="1F1F1F"/>
                </a:solidFill>
                <a:highlight>
                  <a:srgbClr val="FFFFFF"/>
                </a:highlight>
                <a:latin typeface="Times New Roman"/>
                <a:ea typeface="Times New Roman"/>
                <a:cs typeface="Times New Roman"/>
                <a:sym typeface="Times New Roman"/>
              </a:rPr>
              <a:t>	From the .xib</a:t>
            </a:r>
            <a:endParaRPr sz="1700">
              <a:solidFill>
                <a:srgbClr val="1F1F1F"/>
              </a:solidFill>
              <a:highlight>
                <a:srgbClr val="FFFFFF"/>
              </a:highlight>
              <a:latin typeface="Times New Roman"/>
              <a:ea typeface="Times New Roman"/>
              <a:cs typeface="Times New Roman"/>
              <a:sym typeface="Times New Roman"/>
            </a:endParaRPr>
          </a:p>
          <a:p>
            <a:pPr indent="-336550" lvl="0" marL="457200" rtl="0" algn="just">
              <a:lnSpc>
                <a:spcPct val="115000"/>
              </a:lnSpc>
              <a:spcBef>
                <a:spcPts val="0"/>
              </a:spcBef>
              <a:spcAft>
                <a:spcPts val="0"/>
              </a:spcAft>
              <a:buClr>
                <a:srgbClr val="1F1F1F"/>
              </a:buClr>
              <a:buSzPts val="1700"/>
              <a:buFont typeface="Times New Roman"/>
              <a:buChar char="●"/>
            </a:pPr>
            <a:r>
              <a:rPr lang="en-US" sz="1700">
                <a:solidFill>
                  <a:srgbClr val="1F1F1F"/>
                </a:solidFill>
                <a:highlight>
                  <a:srgbClr val="D5FCC8"/>
                </a:highlight>
                <a:latin typeface="Times New Roman"/>
                <a:ea typeface="Times New Roman"/>
                <a:cs typeface="Times New Roman"/>
                <a:sym typeface="Times New Roman"/>
              </a:rPr>
              <a:t>	From</a:t>
            </a:r>
            <a:r>
              <a:rPr lang="en-US" sz="1700">
                <a:solidFill>
                  <a:srgbClr val="1F1F1F"/>
                </a:solidFill>
                <a:highlight>
                  <a:srgbClr val="FFFFFF"/>
                </a:highlight>
                <a:latin typeface="Times New Roman"/>
                <a:ea typeface="Times New Roman"/>
                <a:cs typeface="Times New Roman"/>
                <a:sym typeface="Times New Roman"/>
              </a:rPr>
              <a:t> Code</a:t>
            </a:r>
            <a:endParaRPr sz="1700">
              <a:solidFill>
                <a:srgbClr val="1F1F1F"/>
              </a:solidFill>
              <a:highlight>
                <a:srgbClr val="FFFFFF"/>
              </a:highlight>
              <a:latin typeface="Times New Roman"/>
              <a:ea typeface="Times New Roman"/>
              <a:cs typeface="Times New Roman"/>
              <a:sym typeface="Times New Roman"/>
            </a:endParaRPr>
          </a:p>
          <a:p>
            <a:pPr indent="-336550" lvl="0" marL="457200" rtl="0" algn="just">
              <a:lnSpc>
                <a:spcPct val="115000"/>
              </a:lnSpc>
              <a:spcBef>
                <a:spcPts val="0"/>
              </a:spcBef>
              <a:spcAft>
                <a:spcPts val="0"/>
              </a:spcAft>
              <a:buClr>
                <a:srgbClr val="1F1F1F"/>
              </a:buClr>
              <a:buSzPts val="1700"/>
              <a:buFont typeface="Times New Roman"/>
              <a:buChar char="●"/>
            </a:pPr>
            <a:r>
              <a:rPr lang="en-US" sz="1700">
                <a:solidFill>
                  <a:srgbClr val="1F1F1F"/>
                </a:solidFill>
                <a:highlight>
                  <a:srgbClr val="FFFFFF"/>
                </a:highlight>
                <a:latin typeface="Times New Roman"/>
                <a:ea typeface="Times New Roman"/>
                <a:cs typeface="Times New Roman"/>
                <a:sym typeface="Times New Roman"/>
              </a:rPr>
              <a:t>	By Storyboard</a:t>
            </a:r>
            <a:endParaRPr sz="1700">
              <a:solidFill>
                <a:srgbClr val="1F1F1F"/>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
        <p:nvSpPr>
          <p:cNvPr id="350" name="Google Shape;350;p57"/>
          <p:cNvSpPr txBox="1"/>
          <p:nvPr/>
        </p:nvSpPr>
        <p:spPr>
          <a:xfrm>
            <a:off x="152800" y="288575"/>
            <a:ext cx="3853500" cy="46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chemeClr val="dk1"/>
                </a:solidFill>
                <a:latin typeface="Helvetica Neue"/>
                <a:ea typeface="Helvetica Neue"/>
                <a:cs typeface="Helvetica Neue"/>
                <a:sym typeface="Helvetica Neue"/>
              </a:rPr>
              <a:t>Navigation &amp; Workflows</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8"/>
          <p:cNvSpPr txBox="1"/>
          <p:nvPr>
            <p:ph idx="1" type="body"/>
          </p:nvPr>
        </p:nvSpPr>
        <p:spPr>
          <a:xfrm>
            <a:off x="838200" y="1171300"/>
            <a:ext cx="10515600" cy="407400"/>
          </a:xfrm>
          <a:prstGeom prst="rect">
            <a:avLst/>
          </a:prstGeom>
        </p:spPr>
        <p:txBody>
          <a:bodyPr anchorCtr="0" anchor="t" bIns="45700" lIns="45700" spcFirstLastPara="1" rIns="45700" wrap="square" tIns="45700">
            <a:noAutofit/>
          </a:bodyPr>
          <a:lstStyle/>
          <a:p>
            <a:pPr indent="0" lvl="0" marL="0" rtl="0" algn="just">
              <a:lnSpc>
                <a:spcPct val="115000"/>
              </a:lnSpc>
              <a:spcBef>
                <a:spcPts val="0"/>
              </a:spcBef>
              <a:spcAft>
                <a:spcPts val="0"/>
              </a:spcAft>
              <a:buClr>
                <a:schemeClr val="dk1"/>
              </a:buClr>
              <a:buSzPts val="1100"/>
              <a:buFont typeface="Arial"/>
              <a:buNone/>
            </a:pPr>
            <a:r>
              <a:rPr lang="en-US" sz="2500">
                <a:solidFill>
                  <a:srgbClr val="1F1F1F"/>
                </a:solidFill>
                <a:highlight>
                  <a:srgbClr val="FFFFFF"/>
                </a:highlight>
                <a:latin typeface="Times New Roman"/>
                <a:ea typeface="Times New Roman"/>
                <a:cs typeface="Times New Roman"/>
                <a:sym typeface="Times New Roman"/>
              </a:rPr>
              <a:t>View controller Life Cycle :</a:t>
            </a:r>
            <a:endParaRPr sz="2500">
              <a:solidFill>
                <a:srgbClr val="1F1F1F"/>
              </a:solidFill>
              <a:highlight>
                <a:srgbClr val="FFFFFF"/>
              </a:highlight>
              <a:latin typeface="Times New Roman"/>
              <a:ea typeface="Times New Roman"/>
              <a:cs typeface="Times New Roman"/>
              <a:sym typeface="Times New Roman"/>
            </a:endParaRPr>
          </a:p>
          <a:p>
            <a:pPr indent="0" lvl="0" marL="0" rtl="0" algn="l">
              <a:spcBef>
                <a:spcPts val="1000"/>
              </a:spcBef>
              <a:spcAft>
                <a:spcPts val="0"/>
              </a:spcAft>
              <a:buNone/>
            </a:pPr>
            <a:r>
              <a:t/>
            </a:r>
            <a:endParaRPr/>
          </a:p>
        </p:txBody>
      </p:sp>
      <p:pic>
        <p:nvPicPr>
          <p:cNvPr id="356" name="Google Shape;356;p58"/>
          <p:cNvPicPr preferRelativeResize="0"/>
          <p:nvPr/>
        </p:nvPicPr>
        <p:blipFill>
          <a:blip r:embed="rId3">
            <a:alphaModFix/>
          </a:blip>
          <a:stretch>
            <a:fillRect/>
          </a:stretch>
        </p:blipFill>
        <p:spPr>
          <a:xfrm>
            <a:off x="3469950" y="1680175"/>
            <a:ext cx="5252112" cy="4974501"/>
          </a:xfrm>
          <a:prstGeom prst="rect">
            <a:avLst/>
          </a:prstGeom>
          <a:noFill/>
          <a:ln>
            <a:noFill/>
          </a:ln>
        </p:spPr>
      </p:pic>
      <p:sp>
        <p:nvSpPr>
          <p:cNvPr id="357" name="Google Shape;357;p58"/>
          <p:cNvSpPr txBox="1"/>
          <p:nvPr/>
        </p:nvSpPr>
        <p:spPr>
          <a:xfrm>
            <a:off x="152800" y="288575"/>
            <a:ext cx="3853500" cy="46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chemeClr val="dk1"/>
                </a:solidFill>
                <a:latin typeface="Helvetica Neue"/>
                <a:ea typeface="Helvetica Neue"/>
                <a:cs typeface="Helvetica Neue"/>
                <a:sym typeface="Helvetica Neue"/>
              </a:rPr>
              <a:t>Navigation &amp; Workflows</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59"/>
          <p:cNvSpPr txBox="1"/>
          <p:nvPr>
            <p:ph idx="1" type="body"/>
          </p:nvPr>
        </p:nvSpPr>
        <p:spPr>
          <a:xfrm>
            <a:off x="838200" y="1137350"/>
            <a:ext cx="10515600" cy="5432100"/>
          </a:xfrm>
          <a:prstGeom prst="rect">
            <a:avLst/>
          </a:prstGeom>
        </p:spPr>
        <p:txBody>
          <a:bodyPr anchorCtr="0" anchor="t" bIns="45700" lIns="45700" spcFirstLastPara="1" rIns="45700" wrap="square" tIns="45700">
            <a:noAutofit/>
          </a:bodyPr>
          <a:lstStyle/>
          <a:p>
            <a:pPr indent="0" lvl="0" marL="0" rtl="0" algn="l">
              <a:lnSpc>
                <a:spcPct val="115000"/>
              </a:lnSpc>
              <a:spcBef>
                <a:spcPts val="0"/>
              </a:spcBef>
              <a:spcAft>
                <a:spcPts val="0"/>
              </a:spcAft>
              <a:buClr>
                <a:schemeClr val="dk1"/>
              </a:buClr>
              <a:buSzPts val="1100"/>
              <a:buFont typeface="Arial"/>
              <a:buNone/>
            </a:pPr>
            <a:r>
              <a:rPr b="1" lang="en-US" sz="1500">
                <a:solidFill>
                  <a:srgbClr val="1F1F1F"/>
                </a:solidFill>
                <a:highlight>
                  <a:srgbClr val="FFFFFF"/>
                </a:highlight>
                <a:latin typeface="Times New Roman"/>
                <a:ea typeface="Times New Roman"/>
                <a:cs typeface="Times New Roman"/>
                <a:sym typeface="Times New Roman"/>
              </a:rPr>
              <a:t>loadView</a:t>
            </a:r>
            <a:endParaRPr b="1" sz="1500">
              <a:solidFill>
                <a:srgbClr val="1F1F1F"/>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500">
                <a:solidFill>
                  <a:srgbClr val="1F1F1F"/>
                </a:solidFill>
                <a:highlight>
                  <a:srgbClr val="FFFFFF"/>
                </a:highlight>
                <a:latin typeface="Times New Roman"/>
                <a:ea typeface="Times New Roman"/>
                <a:cs typeface="Times New Roman"/>
                <a:sym typeface="Times New Roman"/>
              </a:rPr>
              <a:t>This method use when view Controller create from code .Its good not to do anything on this method .If view Controller made from .xib or storyboard.</a:t>
            </a:r>
            <a:endParaRPr sz="1500">
              <a:solidFill>
                <a:srgbClr val="1F1F1F"/>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i="1" lang="en-US" sz="1500">
                <a:solidFill>
                  <a:srgbClr val="1F1F1F"/>
                </a:solidFill>
                <a:highlight>
                  <a:srgbClr val="FFFFFF"/>
                </a:highlight>
                <a:latin typeface="Times New Roman"/>
                <a:ea typeface="Times New Roman"/>
                <a:cs typeface="Times New Roman"/>
                <a:sym typeface="Times New Roman"/>
              </a:rPr>
              <a:t>What Do in View Load : </a:t>
            </a:r>
            <a:r>
              <a:rPr lang="en-US" sz="1500">
                <a:solidFill>
                  <a:srgbClr val="1F1F1F"/>
                </a:solidFill>
                <a:highlight>
                  <a:srgbClr val="FFFFFF"/>
                </a:highlight>
                <a:latin typeface="Times New Roman"/>
                <a:ea typeface="Times New Roman"/>
                <a:cs typeface="Times New Roman"/>
                <a:sym typeface="Times New Roman"/>
              </a:rPr>
              <a:t>loadView( ) is a method managed by the viewController. The viewController calls it when its current view is nil. loadView( ) basically takes a view (that you create) and sets it to the viewController’s view (superview).</a:t>
            </a:r>
            <a:endParaRPr sz="1500">
              <a:solidFill>
                <a:srgbClr val="1F1F1F"/>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500">
              <a:solidFill>
                <a:srgbClr val="1F1F1F"/>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1500">
                <a:solidFill>
                  <a:srgbClr val="1F1F1F"/>
                </a:solidFill>
                <a:highlight>
                  <a:srgbClr val="FFFFFF"/>
                </a:highlight>
                <a:latin typeface="Times New Roman"/>
                <a:ea typeface="Times New Roman"/>
                <a:cs typeface="Times New Roman"/>
                <a:sym typeface="Times New Roman"/>
              </a:rPr>
              <a:t>viewDidLoad:</a:t>
            </a:r>
            <a:endParaRPr b="1" sz="1500">
              <a:solidFill>
                <a:srgbClr val="1F1F1F"/>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500">
                <a:solidFill>
                  <a:srgbClr val="1F1F1F"/>
                </a:solidFill>
                <a:highlight>
                  <a:srgbClr val="FFFFFF"/>
                </a:highlight>
                <a:latin typeface="Times New Roman"/>
                <a:ea typeface="Times New Roman"/>
                <a:cs typeface="Times New Roman"/>
                <a:sym typeface="Times New Roman"/>
              </a:rPr>
              <a:t>This Method is loaded once in view controller life cycle .Its Called When all the view are loaded .You Can do Some common task in this method :</a:t>
            </a:r>
            <a:endParaRPr sz="1500">
              <a:solidFill>
                <a:srgbClr val="1F1F1F"/>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500">
                <a:solidFill>
                  <a:srgbClr val="1F1F1F"/>
                </a:solidFill>
                <a:highlight>
                  <a:srgbClr val="FFFFFF"/>
                </a:highlight>
                <a:latin typeface="Times New Roman"/>
                <a:ea typeface="Times New Roman"/>
                <a:cs typeface="Times New Roman"/>
                <a:sym typeface="Times New Roman"/>
              </a:rPr>
              <a:t>1.Network call which need Once.</a:t>
            </a:r>
            <a:endParaRPr sz="1500">
              <a:solidFill>
                <a:srgbClr val="1F1F1F"/>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500">
                <a:solidFill>
                  <a:srgbClr val="1F1F1F"/>
                </a:solidFill>
                <a:highlight>
                  <a:srgbClr val="FFFFFF"/>
                </a:highlight>
                <a:latin typeface="Times New Roman"/>
                <a:ea typeface="Times New Roman"/>
                <a:cs typeface="Times New Roman"/>
                <a:sym typeface="Times New Roman"/>
              </a:rPr>
              <a:t>2.User Interface</a:t>
            </a:r>
            <a:endParaRPr sz="1500">
              <a:solidFill>
                <a:srgbClr val="1F1F1F"/>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500">
                <a:solidFill>
                  <a:srgbClr val="1F1F1F"/>
                </a:solidFill>
                <a:highlight>
                  <a:srgbClr val="FFFFFF"/>
                </a:highlight>
                <a:latin typeface="Times New Roman"/>
                <a:ea typeface="Times New Roman"/>
                <a:cs typeface="Times New Roman"/>
                <a:sym typeface="Times New Roman"/>
              </a:rPr>
              <a:t>3.Others Task Those are Need to do Once</a:t>
            </a:r>
            <a:endParaRPr sz="1500">
              <a:solidFill>
                <a:srgbClr val="1F1F1F"/>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5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1500">
                <a:solidFill>
                  <a:srgbClr val="1F1F1F"/>
                </a:solidFill>
                <a:highlight>
                  <a:srgbClr val="FFFFFF"/>
                </a:highlight>
                <a:latin typeface="Times New Roman"/>
                <a:ea typeface="Times New Roman"/>
                <a:cs typeface="Times New Roman"/>
                <a:sym typeface="Times New Roman"/>
              </a:rPr>
              <a:t>viewWillAppear:</a:t>
            </a:r>
            <a:endParaRPr b="1" sz="1500">
              <a:solidFill>
                <a:srgbClr val="1F1F1F"/>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500">
                <a:solidFill>
                  <a:srgbClr val="1F1F1F"/>
                </a:solidFill>
                <a:highlight>
                  <a:srgbClr val="FFFFFF"/>
                </a:highlight>
                <a:latin typeface="Times New Roman"/>
                <a:ea typeface="Times New Roman"/>
                <a:cs typeface="Times New Roman"/>
                <a:sym typeface="Times New Roman"/>
              </a:rPr>
              <a:t>This Method is called every time before the view are visible to and before any animation are configured .In this method view has bound but orientation not set yet.You can override this method to perform custom tasks associated with displaying the view such as to hide fields or disable actions before the view becomes visible.</a:t>
            </a:r>
            <a:endParaRPr sz="1500">
              <a:solidFill>
                <a:srgbClr val="1F1F1F"/>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500">
              <a:solidFill>
                <a:srgbClr val="1F1F1F"/>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1500">
                <a:solidFill>
                  <a:srgbClr val="1F1F1F"/>
                </a:solidFill>
                <a:highlight>
                  <a:srgbClr val="FFFFFF"/>
                </a:highlight>
                <a:latin typeface="Times New Roman"/>
                <a:ea typeface="Times New Roman"/>
                <a:cs typeface="Times New Roman"/>
                <a:sym typeface="Times New Roman"/>
              </a:rPr>
              <a:t>viewWillLayoutSubviews:</a:t>
            </a:r>
            <a:endParaRPr b="1" sz="1500">
              <a:solidFill>
                <a:srgbClr val="1F1F1F"/>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500">
                <a:solidFill>
                  <a:srgbClr val="1F1F1F"/>
                </a:solidFill>
                <a:highlight>
                  <a:srgbClr val="FFFFFF"/>
                </a:highlight>
                <a:latin typeface="Times New Roman"/>
                <a:ea typeface="Times New Roman"/>
                <a:cs typeface="Times New Roman"/>
                <a:sym typeface="Times New Roman"/>
              </a:rPr>
              <a:t>It don’t do Nothing by default. When a view’s bounds change, the view adjusts the position of its subviews. View controller can override this method to make changes before the view lays out its subviews.</a:t>
            </a:r>
            <a:endParaRPr sz="1500">
              <a:solidFill>
                <a:srgbClr val="1F1F1F"/>
              </a:solidFill>
              <a:highlight>
                <a:srgbClr val="FFFFFF"/>
              </a:highlight>
              <a:latin typeface="Times New Roman"/>
              <a:ea typeface="Times New Roman"/>
              <a:cs typeface="Times New Roman"/>
              <a:sym typeface="Times New Roman"/>
            </a:endParaRPr>
          </a:p>
          <a:p>
            <a:pPr indent="0" lvl="0" marL="0" rtl="0" algn="l">
              <a:spcBef>
                <a:spcPts val="1000"/>
              </a:spcBef>
              <a:spcAft>
                <a:spcPts val="0"/>
              </a:spcAft>
              <a:buNone/>
            </a:pPr>
            <a:r>
              <a:t/>
            </a:r>
            <a:endParaRPr/>
          </a:p>
        </p:txBody>
      </p:sp>
      <p:sp>
        <p:nvSpPr>
          <p:cNvPr id="363" name="Google Shape;363;p59"/>
          <p:cNvSpPr txBox="1"/>
          <p:nvPr/>
        </p:nvSpPr>
        <p:spPr>
          <a:xfrm>
            <a:off x="152800" y="288575"/>
            <a:ext cx="3853500" cy="46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chemeClr val="dk1"/>
                </a:solidFill>
                <a:latin typeface="Helvetica Neue"/>
                <a:ea typeface="Helvetica Neue"/>
                <a:cs typeface="Helvetica Neue"/>
                <a:sym typeface="Helvetica Neue"/>
              </a:rPr>
              <a:t>Navigation &amp; Workflows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nvSpPr>
        <p:spPr>
          <a:xfrm>
            <a:off x="224250" y="1058550"/>
            <a:ext cx="11743500" cy="459900"/>
          </a:xfrm>
          <a:prstGeom prst="rect">
            <a:avLst/>
          </a:prstGeom>
          <a:noFill/>
          <a:ln>
            <a:noFill/>
          </a:ln>
        </p:spPr>
        <p:txBody>
          <a:bodyPr anchorCtr="0" anchor="t" bIns="45700" lIns="45700" spcFirstLastPara="1" rIns="45700" wrap="square" tIns="45700">
            <a:noAutofit/>
          </a:bodyPr>
          <a:lstStyle/>
          <a:p>
            <a:pPr indent="358775" lvl="4" marL="0" marR="0" rtl="0" algn="ctr">
              <a:lnSpc>
                <a:spcPct val="100000"/>
              </a:lnSpc>
              <a:spcBef>
                <a:spcPts val="0"/>
              </a:spcBef>
              <a:spcAft>
                <a:spcPts val="0"/>
              </a:spcAft>
              <a:buClr>
                <a:srgbClr val="000000"/>
              </a:buClr>
              <a:buSzPts val="2400"/>
              <a:buFont typeface="Times New Roman"/>
              <a:buNone/>
            </a:pPr>
            <a:r>
              <a:rPr b="1" i="0" lang="en-US" sz="3000" u="none" cap="none" strike="noStrike">
                <a:solidFill>
                  <a:srgbClr val="000000"/>
                </a:solidFill>
                <a:latin typeface="Times New Roman"/>
                <a:ea typeface="Times New Roman"/>
                <a:cs typeface="Times New Roman"/>
                <a:sym typeface="Times New Roman"/>
              </a:rPr>
              <a:t>Table of Contents:	</a:t>
            </a:r>
            <a:endParaRPr sz="3000"/>
          </a:p>
        </p:txBody>
      </p:sp>
      <p:sp>
        <p:nvSpPr>
          <p:cNvPr id="80" name="Google Shape;80;p15"/>
          <p:cNvSpPr txBox="1"/>
          <p:nvPr/>
        </p:nvSpPr>
        <p:spPr>
          <a:xfrm>
            <a:off x="812775" y="1739425"/>
            <a:ext cx="9978000" cy="4762500"/>
          </a:xfrm>
          <a:prstGeom prst="rect">
            <a:avLst/>
          </a:prstGeom>
          <a:noFill/>
          <a:ln>
            <a:noFill/>
          </a:ln>
        </p:spPr>
        <p:txBody>
          <a:bodyPr anchorCtr="0" anchor="t" bIns="45700" lIns="45700" spcFirstLastPara="1" rIns="45700" wrap="square" tIns="45700">
            <a:noAutofit/>
          </a:bodyPr>
          <a:lstStyle/>
          <a:p>
            <a:pPr indent="-355600" lvl="0" marL="457200" rtl="0" algn="just">
              <a:lnSpc>
                <a:spcPct val="115000"/>
              </a:lnSpc>
              <a:spcBef>
                <a:spcPts val="0"/>
              </a:spcBef>
              <a:spcAft>
                <a:spcPts val="0"/>
              </a:spcAft>
              <a:buClr>
                <a:schemeClr val="dk1"/>
              </a:buClr>
              <a:buSzPts val="2000"/>
              <a:buFont typeface="Times New Roman"/>
              <a:buAutoNum type="arabicPeriod"/>
            </a:pPr>
            <a:r>
              <a:rPr b="1" lang="en-US" sz="2000">
                <a:solidFill>
                  <a:schemeClr val="dk1"/>
                </a:solidFill>
                <a:latin typeface="Times New Roman"/>
                <a:ea typeface="Times New Roman"/>
                <a:cs typeface="Times New Roman"/>
                <a:sym typeface="Times New Roman"/>
              </a:rPr>
              <a:t>Enumerations</a:t>
            </a:r>
            <a:endParaRPr b="1" sz="2000">
              <a:solidFill>
                <a:schemeClr val="dk1"/>
              </a:solidFill>
              <a:latin typeface="Times New Roman"/>
              <a:ea typeface="Times New Roman"/>
              <a:cs typeface="Times New Roman"/>
              <a:sym typeface="Times New Roman"/>
            </a:endParaRPr>
          </a:p>
          <a:p>
            <a:pPr indent="-355600" lvl="0" marL="457200" rtl="0" algn="just">
              <a:lnSpc>
                <a:spcPct val="115000"/>
              </a:lnSpc>
              <a:spcBef>
                <a:spcPts val="0"/>
              </a:spcBef>
              <a:spcAft>
                <a:spcPts val="0"/>
              </a:spcAft>
              <a:buClr>
                <a:schemeClr val="dk1"/>
              </a:buClr>
              <a:buSzPts val="2000"/>
              <a:buFont typeface="Times New Roman"/>
              <a:buAutoNum type="arabicPeriod"/>
            </a:pPr>
            <a:r>
              <a:rPr b="1" lang="en-US" sz="2000">
                <a:solidFill>
                  <a:schemeClr val="dk1"/>
                </a:solidFill>
                <a:latin typeface="Times New Roman"/>
                <a:ea typeface="Times New Roman"/>
                <a:cs typeface="Times New Roman"/>
                <a:sym typeface="Times New Roman"/>
              </a:rPr>
              <a:t>Protocols</a:t>
            </a:r>
            <a:endParaRPr b="1" sz="2000">
              <a:solidFill>
                <a:schemeClr val="dk1"/>
              </a:solidFill>
              <a:latin typeface="Times New Roman"/>
              <a:ea typeface="Times New Roman"/>
              <a:cs typeface="Times New Roman"/>
              <a:sym typeface="Times New Roman"/>
            </a:endParaRPr>
          </a:p>
          <a:p>
            <a:pPr indent="-355600" lvl="0" marL="457200" rtl="0" algn="just">
              <a:lnSpc>
                <a:spcPct val="115000"/>
              </a:lnSpc>
              <a:spcBef>
                <a:spcPts val="0"/>
              </a:spcBef>
              <a:spcAft>
                <a:spcPts val="0"/>
              </a:spcAft>
              <a:buClr>
                <a:schemeClr val="dk1"/>
              </a:buClr>
              <a:buSzPts val="2000"/>
              <a:buFont typeface="Times New Roman"/>
              <a:buAutoNum type="arabicPeriod"/>
            </a:pPr>
            <a:r>
              <a:rPr b="1" lang="en-US" sz="2000">
                <a:solidFill>
                  <a:schemeClr val="dk1"/>
                </a:solidFill>
                <a:latin typeface="Times New Roman"/>
                <a:ea typeface="Times New Roman"/>
                <a:cs typeface="Times New Roman"/>
                <a:sym typeface="Times New Roman"/>
              </a:rPr>
              <a:t>NavigationController</a:t>
            </a:r>
            <a:endParaRPr b="1" sz="2000">
              <a:solidFill>
                <a:schemeClr val="dk1"/>
              </a:solidFill>
              <a:latin typeface="Times New Roman"/>
              <a:ea typeface="Times New Roman"/>
              <a:cs typeface="Times New Roman"/>
              <a:sym typeface="Times New Roman"/>
            </a:endParaRPr>
          </a:p>
          <a:p>
            <a:pPr indent="-355600" lvl="0" marL="457200" rtl="0" algn="just">
              <a:lnSpc>
                <a:spcPct val="115000"/>
              </a:lnSpc>
              <a:spcBef>
                <a:spcPts val="0"/>
              </a:spcBef>
              <a:spcAft>
                <a:spcPts val="0"/>
              </a:spcAft>
              <a:buClr>
                <a:schemeClr val="dk1"/>
              </a:buClr>
              <a:buSzPts val="2000"/>
              <a:buFont typeface="Times New Roman"/>
              <a:buAutoNum type="arabicPeriod"/>
            </a:pPr>
            <a:r>
              <a:rPr b="1" lang="en-US" sz="2000">
                <a:solidFill>
                  <a:schemeClr val="dk1"/>
                </a:solidFill>
                <a:latin typeface="Times New Roman"/>
                <a:ea typeface="Times New Roman"/>
                <a:cs typeface="Times New Roman"/>
                <a:sym typeface="Times New Roman"/>
              </a:rPr>
              <a:t>Segues</a:t>
            </a:r>
            <a:endParaRPr b="1" sz="2000">
              <a:solidFill>
                <a:schemeClr val="dk1"/>
              </a:solidFill>
              <a:latin typeface="Times New Roman"/>
              <a:ea typeface="Times New Roman"/>
              <a:cs typeface="Times New Roman"/>
              <a:sym typeface="Times New Roman"/>
            </a:endParaRPr>
          </a:p>
          <a:p>
            <a:pPr indent="-355600" lvl="0" marL="457200" rtl="0" algn="just">
              <a:lnSpc>
                <a:spcPct val="115000"/>
              </a:lnSpc>
              <a:spcBef>
                <a:spcPts val="0"/>
              </a:spcBef>
              <a:spcAft>
                <a:spcPts val="0"/>
              </a:spcAft>
              <a:buClr>
                <a:schemeClr val="dk1"/>
              </a:buClr>
              <a:buSzPts val="2000"/>
              <a:buFont typeface="Times New Roman"/>
              <a:buAutoNum type="arabicPeriod"/>
            </a:pPr>
            <a:r>
              <a:rPr b="1" lang="en-US" sz="2000">
                <a:solidFill>
                  <a:schemeClr val="dk1"/>
                </a:solidFill>
                <a:latin typeface="Times New Roman"/>
                <a:ea typeface="Times New Roman"/>
                <a:cs typeface="Times New Roman"/>
                <a:sym typeface="Times New Roman"/>
              </a:rPr>
              <a:t>Tab Bar Controller</a:t>
            </a:r>
            <a:endParaRPr b="1" sz="2000">
              <a:solidFill>
                <a:schemeClr val="dk1"/>
              </a:solidFill>
              <a:latin typeface="Times New Roman"/>
              <a:ea typeface="Times New Roman"/>
              <a:cs typeface="Times New Roman"/>
              <a:sym typeface="Times New Roman"/>
            </a:endParaRPr>
          </a:p>
          <a:p>
            <a:pPr indent="-355600" lvl="0" marL="457200" rtl="0" algn="just">
              <a:lnSpc>
                <a:spcPct val="115000"/>
              </a:lnSpc>
              <a:spcBef>
                <a:spcPts val="0"/>
              </a:spcBef>
              <a:spcAft>
                <a:spcPts val="0"/>
              </a:spcAft>
              <a:buClr>
                <a:schemeClr val="dk1"/>
              </a:buClr>
              <a:buSzPts val="2000"/>
              <a:buFont typeface="Times New Roman"/>
              <a:buAutoNum type="arabicPeriod"/>
            </a:pPr>
            <a:r>
              <a:rPr b="1" lang="en-US" sz="2000">
                <a:solidFill>
                  <a:schemeClr val="dk1"/>
                </a:solidFill>
                <a:latin typeface="Times New Roman"/>
                <a:ea typeface="Times New Roman"/>
                <a:cs typeface="Times New Roman"/>
                <a:sym typeface="Times New Roman"/>
              </a:rPr>
              <a:t>ViewController Life Cycle</a:t>
            </a:r>
            <a:endParaRPr b="1" sz="2000">
              <a:solidFill>
                <a:schemeClr val="dk1"/>
              </a:solidFill>
              <a:latin typeface="Times New Roman"/>
              <a:ea typeface="Times New Roman"/>
              <a:cs typeface="Times New Roman"/>
              <a:sym typeface="Times New Roman"/>
            </a:endParaRPr>
          </a:p>
          <a:p>
            <a:pPr indent="-355600" lvl="0" marL="457200" rtl="0" algn="just">
              <a:lnSpc>
                <a:spcPct val="115000"/>
              </a:lnSpc>
              <a:spcBef>
                <a:spcPts val="0"/>
              </a:spcBef>
              <a:spcAft>
                <a:spcPts val="0"/>
              </a:spcAft>
              <a:buClr>
                <a:schemeClr val="dk1"/>
              </a:buClr>
              <a:buSzPts val="2000"/>
              <a:buFont typeface="Times New Roman"/>
              <a:buAutoNum type="arabicPeriod"/>
            </a:pPr>
            <a:r>
              <a:rPr b="1" lang="en-US" sz="2000">
                <a:solidFill>
                  <a:schemeClr val="dk1"/>
                </a:solidFill>
                <a:latin typeface="Times New Roman"/>
                <a:ea typeface="Times New Roman"/>
                <a:cs typeface="Times New Roman"/>
                <a:sym typeface="Times New Roman"/>
              </a:rPr>
              <a:t>App Anatomy Life Cycle</a:t>
            </a:r>
            <a:endParaRPr b="1" sz="2000">
              <a:solidFill>
                <a:schemeClr val="dk1"/>
              </a:solidFill>
              <a:latin typeface="Times New Roman"/>
              <a:ea typeface="Times New Roman"/>
              <a:cs typeface="Times New Roman"/>
              <a:sym typeface="Times New Roman"/>
            </a:endParaRPr>
          </a:p>
          <a:p>
            <a:pPr indent="-355600" lvl="0" marL="457200" rtl="0" algn="just">
              <a:lnSpc>
                <a:spcPct val="115000"/>
              </a:lnSpc>
              <a:spcBef>
                <a:spcPts val="0"/>
              </a:spcBef>
              <a:spcAft>
                <a:spcPts val="0"/>
              </a:spcAft>
              <a:buClr>
                <a:schemeClr val="dk1"/>
              </a:buClr>
              <a:buSzPts val="2000"/>
              <a:buFont typeface="Times New Roman"/>
              <a:buAutoNum type="arabicPeriod"/>
            </a:pPr>
            <a:r>
              <a:rPr b="1" lang="en-US" sz="2000">
                <a:solidFill>
                  <a:schemeClr val="dk1"/>
                </a:solidFill>
                <a:latin typeface="Times New Roman"/>
                <a:ea typeface="Times New Roman"/>
                <a:cs typeface="Times New Roman"/>
                <a:sym typeface="Times New Roman"/>
              </a:rPr>
              <a:t>Model View Controller Design Pattern</a:t>
            </a:r>
            <a:endParaRPr b="1" sz="2000">
              <a:solidFill>
                <a:schemeClr val="dk1"/>
              </a:solidFill>
              <a:latin typeface="Times New Roman"/>
              <a:ea typeface="Times New Roman"/>
              <a:cs typeface="Times New Roman"/>
              <a:sym typeface="Times New Roman"/>
            </a:endParaRPr>
          </a:p>
          <a:p>
            <a:pPr indent="-355600" lvl="0" marL="457200" rtl="0" algn="just">
              <a:lnSpc>
                <a:spcPct val="115000"/>
              </a:lnSpc>
              <a:spcBef>
                <a:spcPts val="0"/>
              </a:spcBef>
              <a:spcAft>
                <a:spcPts val="0"/>
              </a:spcAft>
              <a:buClr>
                <a:schemeClr val="dk1"/>
              </a:buClr>
              <a:buSzPts val="2000"/>
              <a:buFont typeface="Times New Roman"/>
              <a:buAutoNum type="arabicPeriod"/>
            </a:pPr>
            <a:r>
              <a:rPr b="1" lang="en-US" sz="2000">
                <a:solidFill>
                  <a:schemeClr val="dk1"/>
                </a:solidFill>
                <a:latin typeface="Times New Roman"/>
                <a:ea typeface="Times New Roman"/>
                <a:cs typeface="Times New Roman"/>
                <a:sym typeface="Times New Roman"/>
              </a:rPr>
              <a:t>Prototype &amp; Project Planning</a:t>
            </a:r>
            <a:endParaRPr b="1" sz="15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b="1">
              <a:solidFill>
                <a:schemeClr val="dk1"/>
              </a:solidFill>
              <a:latin typeface="Times New Roman"/>
              <a:ea typeface="Times New Roman"/>
              <a:cs typeface="Times New Roman"/>
              <a:sym typeface="Times New Roman"/>
            </a:endParaRPr>
          </a:p>
        </p:txBody>
      </p:sp>
      <p:sp>
        <p:nvSpPr>
          <p:cNvPr id="81" name="Google Shape;81;p15"/>
          <p:cNvSpPr txBox="1"/>
          <p:nvPr/>
        </p:nvSpPr>
        <p:spPr>
          <a:xfrm>
            <a:off x="248920" y="377825"/>
            <a:ext cx="4909185" cy="45974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t/>
            </a:r>
            <a:endParaRPr/>
          </a:p>
        </p:txBody>
      </p:sp>
      <p:sp>
        <p:nvSpPr>
          <p:cNvPr id="82" name="Google Shape;82;p15"/>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chemeClr val="dk1"/>
              </a:buClr>
              <a:buSzPts val="2400"/>
              <a:buFont typeface="Helvetica Neue"/>
              <a:buNone/>
            </a:pPr>
            <a:r>
              <a:rPr b="1" lang="en-US" sz="2400">
                <a:solidFill>
                  <a:schemeClr val="dk1"/>
                </a:solidFill>
                <a:latin typeface="Helvetica Neue"/>
                <a:ea typeface="Helvetica Neue"/>
                <a:cs typeface="Helvetica Neue"/>
                <a:sym typeface="Helvetica Neue"/>
              </a:rPr>
              <a:t>Navigation &amp; Workflows</a:t>
            </a:r>
            <a:endParaRPr b="1" sz="2400">
              <a:latin typeface="Helvetica Neue"/>
              <a:ea typeface="Helvetica Neue"/>
              <a:cs typeface="Helvetica Neue"/>
              <a:sym typeface="Helvetica Neue"/>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60"/>
          <p:cNvSpPr txBox="1"/>
          <p:nvPr>
            <p:ph idx="1" type="body"/>
          </p:nvPr>
        </p:nvSpPr>
        <p:spPr>
          <a:xfrm>
            <a:off x="838200" y="1154325"/>
            <a:ext cx="10515600" cy="5313300"/>
          </a:xfrm>
          <a:prstGeom prst="rect">
            <a:avLst/>
          </a:prstGeom>
        </p:spPr>
        <p:txBody>
          <a:bodyPr anchorCtr="0" anchor="t" bIns="45700" lIns="45700" spcFirstLastPara="1" rIns="45700" wrap="square" tIns="45700">
            <a:noAutofit/>
          </a:bodyPr>
          <a:lstStyle/>
          <a:p>
            <a:pPr indent="0" lvl="0" marL="0" rtl="0" algn="just">
              <a:lnSpc>
                <a:spcPct val="115000"/>
              </a:lnSpc>
              <a:spcBef>
                <a:spcPts val="0"/>
              </a:spcBef>
              <a:spcAft>
                <a:spcPts val="0"/>
              </a:spcAft>
              <a:buClr>
                <a:schemeClr val="dk1"/>
              </a:buClr>
              <a:buSzPts val="1100"/>
              <a:buFont typeface="Arial"/>
              <a:buNone/>
            </a:pPr>
            <a:r>
              <a:rPr b="1" lang="en-US" sz="1800">
                <a:solidFill>
                  <a:srgbClr val="1F1F1F"/>
                </a:solidFill>
                <a:highlight>
                  <a:srgbClr val="FFFFFF"/>
                </a:highlight>
                <a:latin typeface="Times New Roman"/>
                <a:ea typeface="Times New Roman"/>
                <a:cs typeface="Times New Roman"/>
                <a:sym typeface="Times New Roman"/>
              </a:rPr>
              <a:t>viewDidLayoutSubviews:</a:t>
            </a:r>
            <a:endParaRPr b="1" sz="1800">
              <a:solidFill>
                <a:srgbClr val="1F1F1F"/>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800">
                <a:solidFill>
                  <a:srgbClr val="1F1F1F"/>
                </a:solidFill>
                <a:highlight>
                  <a:srgbClr val="FFFFFF"/>
                </a:highlight>
                <a:latin typeface="Times New Roman"/>
                <a:ea typeface="Times New Roman"/>
                <a:cs typeface="Times New Roman"/>
                <a:sym typeface="Times New Roman"/>
              </a:rPr>
              <a:t>This method is called after the viewController has been adjust to its subview following a change on its bound.Add code here if you want to make change to subviews after they have been set.</a:t>
            </a:r>
            <a:endParaRPr sz="1800">
              <a:solidFill>
                <a:srgbClr val="1F1F1F"/>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800">
              <a:solidFill>
                <a:srgbClr val="1F1F1F"/>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1800">
                <a:solidFill>
                  <a:srgbClr val="1F1F1F"/>
                </a:solidFill>
                <a:highlight>
                  <a:srgbClr val="FFFFFF"/>
                </a:highlight>
                <a:latin typeface="Times New Roman"/>
                <a:ea typeface="Times New Roman"/>
                <a:cs typeface="Times New Roman"/>
                <a:sym typeface="Times New Roman"/>
              </a:rPr>
              <a:t>viewDidAppear:</a:t>
            </a:r>
            <a:endParaRPr b="1" sz="1800">
              <a:solidFill>
                <a:srgbClr val="1F1F1F"/>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800">
                <a:solidFill>
                  <a:srgbClr val="1F1F1F"/>
                </a:solidFill>
                <a:highlight>
                  <a:srgbClr val="FFFFFF"/>
                </a:highlight>
                <a:latin typeface="Times New Roman"/>
                <a:ea typeface="Times New Roman"/>
                <a:cs typeface="Times New Roman"/>
                <a:sym typeface="Times New Roman"/>
              </a:rPr>
              <a:t>This Method is called after the view present on the screen. Usually save data to core data or start animation or start playing a video or a sound, or to start collecting data from the network This type of task good for this method.</a:t>
            </a:r>
            <a:endParaRPr sz="1800">
              <a:solidFill>
                <a:srgbClr val="1F1F1F"/>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800">
              <a:solidFill>
                <a:srgbClr val="1F1F1F"/>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800">
              <a:solidFill>
                <a:srgbClr val="1F1F1F"/>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1800">
                <a:solidFill>
                  <a:srgbClr val="1F1F1F"/>
                </a:solidFill>
                <a:highlight>
                  <a:srgbClr val="FFFFFF"/>
                </a:highlight>
                <a:latin typeface="Times New Roman"/>
                <a:ea typeface="Times New Roman"/>
                <a:cs typeface="Times New Roman"/>
                <a:sym typeface="Times New Roman"/>
              </a:rPr>
              <a:t>viewWillDisappear:</a:t>
            </a:r>
            <a:endParaRPr b="1" sz="1800">
              <a:solidFill>
                <a:srgbClr val="1F1F1F"/>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800">
                <a:solidFill>
                  <a:srgbClr val="1F1F1F"/>
                </a:solidFill>
                <a:highlight>
                  <a:srgbClr val="FFFFFF"/>
                </a:highlight>
                <a:latin typeface="Times New Roman"/>
                <a:ea typeface="Times New Roman"/>
                <a:cs typeface="Times New Roman"/>
                <a:sym typeface="Times New Roman"/>
              </a:rPr>
              <a:t>This method called before the view are remove from the view hierarchy.The View are Still on view hierarchy but not removed yet . any unload animations haven’t been configured yet. Add code here to handle timers, hide the keyboard, cancel network requests, revert any changes to the parent UI. Also, this is an ideal place to save state.</a:t>
            </a:r>
            <a:endParaRPr sz="1800">
              <a:solidFill>
                <a:srgbClr val="1F1F1F"/>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0" lvl="0" marL="0" rtl="0" algn="l">
              <a:spcBef>
                <a:spcPts val="1000"/>
              </a:spcBef>
              <a:spcAft>
                <a:spcPts val="0"/>
              </a:spcAft>
              <a:buNone/>
            </a:pPr>
            <a:r>
              <a:t/>
            </a:r>
            <a:endParaRPr/>
          </a:p>
        </p:txBody>
      </p:sp>
      <p:sp>
        <p:nvSpPr>
          <p:cNvPr id="369" name="Google Shape;369;p60"/>
          <p:cNvSpPr txBox="1"/>
          <p:nvPr/>
        </p:nvSpPr>
        <p:spPr>
          <a:xfrm>
            <a:off x="152800" y="288575"/>
            <a:ext cx="3853500" cy="46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chemeClr val="dk1"/>
                </a:solidFill>
                <a:latin typeface="Helvetica Neue"/>
                <a:ea typeface="Helvetica Neue"/>
                <a:cs typeface="Helvetica Neue"/>
                <a:sym typeface="Helvetica Neue"/>
              </a:rPr>
              <a:t>Navigation &amp; Workflows</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61"/>
          <p:cNvSpPr txBox="1"/>
          <p:nvPr>
            <p:ph idx="1" type="body"/>
          </p:nvPr>
        </p:nvSpPr>
        <p:spPr>
          <a:xfrm>
            <a:off x="838200" y="1000771"/>
            <a:ext cx="10515600" cy="5550900"/>
          </a:xfrm>
          <a:prstGeom prst="rect">
            <a:avLst/>
          </a:prstGeom>
        </p:spPr>
        <p:txBody>
          <a:bodyPr anchorCtr="0" anchor="t" bIns="45700" lIns="45700" spcFirstLastPara="1" rIns="45700" wrap="square" tIns="45700">
            <a:noAutofit/>
          </a:bodyPr>
          <a:lstStyle/>
          <a:p>
            <a:pPr indent="0" lvl="0" marL="0" rtl="0" algn="just">
              <a:lnSpc>
                <a:spcPct val="115000"/>
              </a:lnSpc>
              <a:spcBef>
                <a:spcPts val="0"/>
              </a:spcBef>
              <a:spcAft>
                <a:spcPts val="0"/>
              </a:spcAft>
              <a:buClr>
                <a:schemeClr val="dk1"/>
              </a:buClr>
              <a:buSzPts val="1100"/>
              <a:buFont typeface="Arial"/>
              <a:buNone/>
            </a:pPr>
            <a:r>
              <a:rPr b="1" lang="en-US" sz="1400">
                <a:solidFill>
                  <a:srgbClr val="1F1F1F"/>
                </a:solidFill>
                <a:highlight>
                  <a:srgbClr val="FFFFFF"/>
                </a:highlight>
                <a:latin typeface="Times New Roman"/>
                <a:ea typeface="Times New Roman"/>
                <a:cs typeface="Times New Roman"/>
                <a:sym typeface="Times New Roman"/>
              </a:rPr>
              <a:t>viewDidDisappear:</a:t>
            </a:r>
            <a:endParaRPr b="1" sz="1400">
              <a:solidFill>
                <a:srgbClr val="1F1F1F"/>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US" sz="1400">
                <a:solidFill>
                  <a:srgbClr val="1F1F1F"/>
                </a:solidFill>
                <a:highlight>
                  <a:srgbClr val="FFFFFF"/>
                </a:highlight>
                <a:latin typeface="Times New Roman"/>
                <a:ea typeface="Times New Roman"/>
                <a:cs typeface="Times New Roman"/>
                <a:sym typeface="Times New Roman"/>
              </a:rPr>
              <a:t>This method is called after the VC’s view has been removed from the view hierarchy. Use this method to stop listening for notifications or device sensors.</a:t>
            </a:r>
            <a:endParaRPr sz="1400">
              <a:solidFill>
                <a:srgbClr val="1F1F1F"/>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400">
              <a:solidFill>
                <a:srgbClr val="1F1F1F"/>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1400">
                <a:solidFill>
                  <a:srgbClr val="1F1F1F"/>
                </a:solidFill>
                <a:highlight>
                  <a:srgbClr val="FFFFFF"/>
                </a:highlight>
                <a:latin typeface="Times New Roman"/>
                <a:ea typeface="Times New Roman"/>
                <a:cs typeface="Times New Roman"/>
                <a:sym typeface="Times New Roman"/>
              </a:rPr>
              <a:t>deinit:</a:t>
            </a:r>
            <a:endParaRPr b="1" sz="1400">
              <a:solidFill>
                <a:srgbClr val="1F1F1F"/>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400">
                <a:solidFill>
                  <a:srgbClr val="1F1F1F"/>
                </a:solidFill>
                <a:highlight>
                  <a:srgbClr val="FFFFFF"/>
                </a:highlight>
                <a:latin typeface="Times New Roman"/>
                <a:ea typeface="Times New Roman"/>
                <a:cs typeface="Times New Roman"/>
                <a:sym typeface="Times New Roman"/>
              </a:rPr>
              <a:t>Before a view controller is removed from memory, it gets deinitialized. You usually override deinit() to clean resources that the view controller has allocated that are not freed by ARC. Keep in mind that just because a VC is no longer visible, doesn’t mean that it has been deallocated. Container view controllers such as NavigationController can keep their VCs available in memory. Keep in mind that even though a VC is off screen, if it is still in memory, it still works normally and can receive notifications.</a:t>
            </a:r>
            <a:endParaRPr sz="1400">
              <a:solidFill>
                <a:srgbClr val="1F1F1F"/>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400">
              <a:solidFill>
                <a:srgbClr val="1F1F1F"/>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1400">
                <a:solidFill>
                  <a:srgbClr val="1F1F1F"/>
                </a:solidFill>
                <a:highlight>
                  <a:srgbClr val="FFFFFF"/>
                </a:highlight>
                <a:latin typeface="Times New Roman"/>
                <a:ea typeface="Times New Roman"/>
                <a:cs typeface="Times New Roman"/>
                <a:sym typeface="Times New Roman"/>
              </a:rPr>
              <a:t>didReceiveMemoryWarning()</a:t>
            </a:r>
            <a:endParaRPr b="1" sz="1400">
              <a:solidFill>
                <a:srgbClr val="1F1F1F"/>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US" sz="1400">
                <a:solidFill>
                  <a:srgbClr val="1F1F1F"/>
                </a:solidFill>
                <a:highlight>
                  <a:srgbClr val="FFFFFF"/>
                </a:highlight>
                <a:latin typeface="Times New Roman"/>
                <a:ea typeface="Times New Roman"/>
                <a:cs typeface="Times New Roman"/>
                <a:sym typeface="Times New Roman"/>
              </a:rPr>
              <a:t>When memory starts to fill up, iOS does not automatically move data from memory to its limited hard disk space. It does, however, issue this warning and YOU (I mean YOU) are responsible for clearing some objects out of memory. Be aware that if the memory of your app goes over a certain threshold, iOS will shutdown your app. Unfortunately, this will look like a crash to the end user.</a:t>
            </a:r>
            <a:endParaRPr sz="1400">
              <a:solidFill>
                <a:srgbClr val="1F1F1F"/>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400">
              <a:solidFill>
                <a:srgbClr val="1F1F1F"/>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en-US" sz="1400">
                <a:solidFill>
                  <a:srgbClr val="1F1F1F"/>
                </a:solidFill>
                <a:highlight>
                  <a:srgbClr val="FFFFFF"/>
                </a:highlight>
                <a:latin typeface="Times New Roman"/>
                <a:ea typeface="Times New Roman"/>
                <a:cs typeface="Times New Roman"/>
                <a:sym typeface="Times New Roman"/>
              </a:rPr>
              <a:t>viewWillTransition(to:with:)</a:t>
            </a:r>
            <a:endParaRPr b="1" sz="1400">
              <a:solidFill>
                <a:srgbClr val="1F1F1F"/>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400">
                <a:solidFill>
                  <a:srgbClr val="1F1F1F"/>
                </a:solidFill>
                <a:highlight>
                  <a:srgbClr val="FFFFFF"/>
                </a:highlight>
                <a:latin typeface="Times New Roman"/>
                <a:ea typeface="Times New Roman"/>
                <a:cs typeface="Times New Roman"/>
                <a:sym typeface="Times New Roman"/>
              </a:rPr>
              <a:t>When the interface orientation changes, UIKit calls this method on the window’s root view controller before the size changes are about to be made. The root view controller then notifies its child view controllers, propagating the message throughout the view controller hierarchy. </a:t>
            </a:r>
            <a:r>
              <a:rPr lang="en-US" sz="1400">
                <a:solidFill>
                  <a:srgbClr val="1F1F1F"/>
                </a:solidFill>
                <a:highlight>
                  <a:srgbClr val="D5FCC8"/>
                </a:highlight>
                <a:latin typeface="Times New Roman"/>
                <a:ea typeface="Times New Roman"/>
                <a:cs typeface="Times New Roman"/>
                <a:sym typeface="Times New Roman"/>
              </a:rPr>
              <a:t>The</a:t>
            </a:r>
            <a:r>
              <a:rPr lang="en-US" sz="1400">
                <a:solidFill>
                  <a:srgbClr val="1F1F1F"/>
                </a:solidFill>
                <a:highlight>
                  <a:srgbClr val="FFFFFF"/>
                </a:highlight>
                <a:latin typeface="Times New Roman"/>
                <a:ea typeface="Times New Roman"/>
                <a:cs typeface="Times New Roman"/>
                <a:sym typeface="Times New Roman"/>
              </a:rPr>
              <a:t> parameter to contains the new CGSize size of the container’s view and the parameter with contains a UIViewControllerTransitionCoordinator coordinator, an enum that describes the new orientation.</a:t>
            </a:r>
            <a:endParaRPr sz="1400">
              <a:solidFill>
                <a:schemeClr val="dk1"/>
              </a:solidFill>
              <a:latin typeface="Times New Roman"/>
              <a:ea typeface="Times New Roman"/>
              <a:cs typeface="Times New Roman"/>
              <a:sym typeface="Times New Roman"/>
            </a:endParaRPr>
          </a:p>
          <a:p>
            <a:pPr indent="0" lvl="0" marL="0" rtl="0" algn="l">
              <a:spcBef>
                <a:spcPts val="1000"/>
              </a:spcBef>
              <a:spcAft>
                <a:spcPts val="0"/>
              </a:spcAft>
              <a:buNone/>
            </a:pPr>
            <a:r>
              <a:t/>
            </a:r>
            <a:endParaRPr sz="1400">
              <a:latin typeface="Times New Roman"/>
              <a:ea typeface="Times New Roman"/>
              <a:cs typeface="Times New Roman"/>
              <a:sym typeface="Times New Roman"/>
            </a:endParaRPr>
          </a:p>
        </p:txBody>
      </p:sp>
      <p:sp>
        <p:nvSpPr>
          <p:cNvPr id="375" name="Google Shape;375;p61"/>
          <p:cNvSpPr txBox="1"/>
          <p:nvPr/>
        </p:nvSpPr>
        <p:spPr>
          <a:xfrm>
            <a:off x="152800" y="288575"/>
            <a:ext cx="3853500" cy="46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chemeClr val="dk1"/>
                </a:solidFill>
                <a:latin typeface="Helvetica Neue"/>
                <a:ea typeface="Helvetica Neue"/>
                <a:cs typeface="Helvetica Neue"/>
                <a:sym typeface="Helvetica Neue"/>
              </a:rPr>
              <a:t>Navigation &amp; Workflows</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62"/>
          <p:cNvSpPr txBox="1"/>
          <p:nvPr>
            <p:ph type="title"/>
          </p:nvPr>
        </p:nvSpPr>
        <p:spPr>
          <a:xfrm>
            <a:off x="838200" y="1001550"/>
            <a:ext cx="10515600" cy="6894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None/>
            </a:pPr>
            <a:r>
              <a:rPr b="1" lang="en-US" sz="3000">
                <a:latin typeface="Times New Roman"/>
                <a:ea typeface="Times New Roman"/>
                <a:cs typeface="Times New Roman"/>
                <a:sym typeface="Times New Roman"/>
              </a:rPr>
              <a:t>Prototyping &amp; Project Planning</a:t>
            </a:r>
            <a:endParaRPr b="1" sz="3000">
              <a:latin typeface="Times New Roman"/>
              <a:ea typeface="Times New Roman"/>
              <a:cs typeface="Times New Roman"/>
              <a:sym typeface="Times New Roman"/>
            </a:endParaRPr>
          </a:p>
        </p:txBody>
      </p:sp>
      <p:sp>
        <p:nvSpPr>
          <p:cNvPr id="381" name="Google Shape;381;p62"/>
          <p:cNvSpPr txBox="1"/>
          <p:nvPr>
            <p:ph idx="1" type="body"/>
          </p:nvPr>
        </p:nvSpPr>
        <p:spPr>
          <a:xfrm>
            <a:off x="838200" y="1825625"/>
            <a:ext cx="10515600" cy="4879500"/>
          </a:xfrm>
          <a:prstGeom prst="rect">
            <a:avLst/>
          </a:prstGeom>
        </p:spPr>
        <p:txBody>
          <a:bodyPr anchorCtr="0" anchor="t" bIns="45700" lIns="45700" spcFirstLastPara="1" rIns="45700" wrap="square" tIns="45700">
            <a:noAutofit/>
          </a:bodyPr>
          <a:lstStyle/>
          <a:p>
            <a:pPr indent="0" lvl="0" marL="0" rtl="0" algn="just">
              <a:lnSpc>
                <a:spcPct val="115000"/>
              </a:lnSpc>
              <a:spcBef>
                <a:spcPts val="0"/>
              </a:spcBef>
              <a:spcAft>
                <a:spcPts val="0"/>
              </a:spcAft>
              <a:buClr>
                <a:schemeClr val="dk1"/>
              </a:buClr>
              <a:buSzPts val="1100"/>
              <a:buFont typeface="Arial"/>
              <a:buNone/>
            </a:pPr>
            <a:r>
              <a:rPr b="1" lang="en-US" sz="1900">
                <a:solidFill>
                  <a:schemeClr val="dk1"/>
                </a:solidFill>
                <a:latin typeface="Times New Roman"/>
                <a:ea typeface="Times New Roman"/>
                <a:cs typeface="Times New Roman"/>
                <a:sym typeface="Times New Roman"/>
              </a:rPr>
              <a:t>How to Prototype A Mobile App?</a:t>
            </a:r>
            <a:endParaRPr b="1" sz="19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9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900">
                <a:solidFill>
                  <a:srgbClr val="00061A"/>
                </a:solidFill>
                <a:latin typeface="Times New Roman"/>
                <a:ea typeface="Times New Roman"/>
                <a:cs typeface="Times New Roman"/>
                <a:sym typeface="Times New Roman"/>
              </a:rPr>
              <a:t>In this we will learn creating mobile app blueprints to share six steps for creating a mobile app prototype.</a:t>
            </a:r>
            <a:endParaRPr sz="1900">
              <a:solidFill>
                <a:srgbClr val="00061A"/>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900">
              <a:solidFill>
                <a:srgbClr val="00061A"/>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1900">
                <a:solidFill>
                  <a:srgbClr val="00061A"/>
                </a:solidFill>
                <a:latin typeface="Times New Roman"/>
                <a:ea typeface="Times New Roman"/>
                <a:cs typeface="Times New Roman"/>
                <a:sym typeface="Times New Roman"/>
              </a:rPr>
              <a:t>Step 1: Understand The Problem</a:t>
            </a:r>
            <a:endParaRPr b="1" sz="1900">
              <a:solidFill>
                <a:srgbClr val="00061A"/>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900">
              <a:solidFill>
                <a:srgbClr val="00061A"/>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US" sz="1900">
                <a:solidFill>
                  <a:srgbClr val="00061A"/>
                </a:solidFill>
                <a:latin typeface="Times New Roman"/>
                <a:ea typeface="Times New Roman"/>
                <a:cs typeface="Times New Roman"/>
                <a:sym typeface="Times New Roman"/>
              </a:rPr>
              <a:t>One of the first steps in creating a quality app is ensuring you have a problem worth solving. The problem could range from a corporate requirement, if you’re going after the B2B market, to something as simple as boredom (see games). You might be thinking that this step sounds pretty straightforward. It is. But you’d be surprised how many people come to us with ideas just because they seemed “cool.”</a:t>
            </a:r>
            <a:endParaRPr sz="1900">
              <a:solidFill>
                <a:srgbClr val="00061A"/>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900">
              <a:solidFill>
                <a:srgbClr val="00061A"/>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900">
                <a:solidFill>
                  <a:srgbClr val="00061A"/>
                </a:solidFill>
                <a:latin typeface="Times New Roman"/>
                <a:ea typeface="Times New Roman"/>
                <a:cs typeface="Times New Roman"/>
                <a:sym typeface="Times New Roman"/>
              </a:rPr>
              <a:t>“</a:t>
            </a:r>
            <a:r>
              <a:rPr lang="en-US" sz="1900">
                <a:solidFill>
                  <a:srgbClr val="00061A"/>
                </a:solidFill>
                <a:latin typeface="Times New Roman"/>
                <a:ea typeface="Times New Roman"/>
                <a:cs typeface="Times New Roman"/>
                <a:sym typeface="Times New Roman"/>
              </a:rPr>
              <a:t>Cool” isn’t a reason for building an app. You build an app because you wish you could communicate with your friends more easily. You build an app because you think the dating process is broken. You build an app because you have identified a problem in the world, and it’s your mission to fix that problem.  </a:t>
            </a:r>
            <a:endParaRPr sz="1900">
              <a:solidFill>
                <a:srgbClr val="00061A"/>
              </a:solidFill>
              <a:latin typeface="Times New Roman"/>
              <a:ea typeface="Times New Roman"/>
              <a:cs typeface="Times New Roman"/>
              <a:sym typeface="Times New Roman"/>
            </a:endParaRPr>
          </a:p>
          <a:p>
            <a:pPr indent="0" lvl="0" marL="0" rtl="0" algn="l">
              <a:spcBef>
                <a:spcPts val="1000"/>
              </a:spcBef>
              <a:spcAft>
                <a:spcPts val="0"/>
              </a:spcAft>
              <a:buNone/>
            </a:pPr>
            <a:r>
              <a:t/>
            </a:r>
            <a:endParaRPr/>
          </a:p>
        </p:txBody>
      </p:sp>
      <p:sp>
        <p:nvSpPr>
          <p:cNvPr id="382" name="Google Shape;382;p62"/>
          <p:cNvSpPr txBox="1"/>
          <p:nvPr/>
        </p:nvSpPr>
        <p:spPr>
          <a:xfrm>
            <a:off x="152800" y="288575"/>
            <a:ext cx="3853500" cy="46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chemeClr val="dk1"/>
                </a:solidFill>
                <a:latin typeface="Helvetica Neue"/>
                <a:ea typeface="Helvetica Neue"/>
                <a:cs typeface="Helvetica Neue"/>
                <a:sym typeface="Helvetica Neue"/>
              </a:rPr>
              <a:t>Navigation &amp; Workflows</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63"/>
          <p:cNvSpPr txBox="1"/>
          <p:nvPr>
            <p:ph idx="1" type="body"/>
          </p:nvPr>
        </p:nvSpPr>
        <p:spPr>
          <a:xfrm>
            <a:off x="838200" y="1188275"/>
            <a:ext cx="10515600" cy="2631000"/>
          </a:xfrm>
          <a:prstGeom prst="rect">
            <a:avLst/>
          </a:prstGeom>
        </p:spPr>
        <p:txBody>
          <a:bodyPr anchorCtr="0" anchor="t" bIns="45700" lIns="45700" spcFirstLastPara="1" rIns="45700" wrap="square" tIns="45700">
            <a:noAutofit/>
          </a:bodyPr>
          <a:lstStyle/>
          <a:p>
            <a:pPr indent="0" lvl="0" marL="0" rtl="0" algn="just">
              <a:lnSpc>
                <a:spcPct val="115000"/>
              </a:lnSpc>
              <a:spcBef>
                <a:spcPts val="0"/>
              </a:spcBef>
              <a:spcAft>
                <a:spcPts val="0"/>
              </a:spcAft>
              <a:buNone/>
            </a:pPr>
            <a:r>
              <a:rPr lang="en-US" sz="1800" u="sng">
                <a:solidFill>
                  <a:schemeClr val="hlink"/>
                </a:solidFill>
                <a:latin typeface="Times New Roman"/>
                <a:ea typeface="Times New Roman"/>
                <a:cs typeface="Times New Roman"/>
                <a:sym typeface="Times New Roman"/>
                <a:hlinkClick r:id="rId3"/>
              </a:rPr>
              <a:t>When we work with clients</a:t>
            </a:r>
            <a:r>
              <a:rPr lang="en-US" sz="1800">
                <a:solidFill>
                  <a:srgbClr val="00061A"/>
                </a:solidFill>
                <a:latin typeface="Times New Roman"/>
                <a:ea typeface="Times New Roman"/>
                <a:cs typeface="Times New Roman"/>
                <a:sym typeface="Times New Roman"/>
              </a:rPr>
              <a:t>, we always take them through a process that allows us to uncover the purpose of the app. We look to better understand the industry as a whole, the competition, business goals, audience goals and dive deep into understanding the features of the app that truly matter to their audience. Once we have clearly identified the audience and the pain that this app solves, we begin to design the user’s journey between pain and solution.</a:t>
            </a:r>
            <a:endParaRPr sz="1800">
              <a:solidFill>
                <a:srgbClr val="00061A"/>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800">
              <a:solidFill>
                <a:srgbClr val="00061A"/>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800">
                <a:solidFill>
                  <a:srgbClr val="00061A"/>
                </a:solidFill>
                <a:latin typeface="Times New Roman"/>
                <a:ea typeface="Times New Roman"/>
                <a:cs typeface="Times New Roman"/>
                <a:sym typeface="Times New Roman"/>
              </a:rPr>
              <a:t>All of this takes time. It’s one of most frequently overlooked steps in the process and as a result, we see millions of apps in the App Store graveyard.</a:t>
            </a:r>
            <a:endParaRPr sz="1800">
              <a:solidFill>
                <a:srgbClr val="00061A"/>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spcBef>
                <a:spcPts val="1000"/>
              </a:spcBef>
              <a:spcAft>
                <a:spcPts val="0"/>
              </a:spcAft>
              <a:buNone/>
            </a:pPr>
            <a:r>
              <a:t/>
            </a:r>
            <a:endParaRPr/>
          </a:p>
        </p:txBody>
      </p:sp>
      <p:sp>
        <p:nvSpPr>
          <p:cNvPr id="388" name="Google Shape;388;p63"/>
          <p:cNvSpPr txBox="1"/>
          <p:nvPr/>
        </p:nvSpPr>
        <p:spPr>
          <a:xfrm>
            <a:off x="152800" y="288575"/>
            <a:ext cx="3853500" cy="46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chemeClr val="dk1"/>
                </a:solidFill>
                <a:latin typeface="Helvetica Neue"/>
                <a:ea typeface="Helvetica Neue"/>
                <a:cs typeface="Helvetica Neue"/>
                <a:sym typeface="Helvetica Neue"/>
              </a:rPr>
              <a:t>Navigation &amp; Workflows</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64"/>
          <p:cNvSpPr txBox="1"/>
          <p:nvPr>
            <p:ph idx="1" type="body"/>
          </p:nvPr>
        </p:nvSpPr>
        <p:spPr>
          <a:xfrm>
            <a:off x="838200" y="1103400"/>
            <a:ext cx="10515600" cy="5449200"/>
          </a:xfrm>
          <a:prstGeom prst="rect">
            <a:avLst/>
          </a:prstGeom>
        </p:spPr>
        <p:txBody>
          <a:bodyPr anchorCtr="0" anchor="t" bIns="45700" lIns="45700" spcFirstLastPara="1" rIns="45700" wrap="square" tIns="45700">
            <a:noAutofit/>
          </a:bodyPr>
          <a:lstStyle/>
          <a:p>
            <a:pPr indent="0" lvl="0" marL="0" rtl="0" algn="just">
              <a:lnSpc>
                <a:spcPct val="115000"/>
              </a:lnSpc>
              <a:spcBef>
                <a:spcPts val="0"/>
              </a:spcBef>
              <a:spcAft>
                <a:spcPts val="0"/>
              </a:spcAft>
              <a:buClr>
                <a:schemeClr val="dk1"/>
              </a:buClr>
              <a:buSzPts val="1100"/>
              <a:buFont typeface="Arial"/>
              <a:buNone/>
            </a:pPr>
            <a:r>
              <a:rPr b="1" lang="en-US" sz="1800">
                <a:solidFill>
                  <a:srgbClr val="00061A"/>
                </a:solidFill>
                <a:latin typeface="Times New Roman"/>
                <a:ea typeface="Times New Roman"/>
                <a:cs typeface="Times New Roman"/>
                <a:sym typeface="Times New Roman"/>
              </a:rPr>
              <a:t>Step 2: Identify Key Functionality Requirements</a:t>
            </a:r>
            <a:endParaRPr b="1" sz="1800">
              <a:solidFill>
                <a:srgbClr val="00061A"/>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800">
              <a:solidFill>
                <a:srgbClr val="00061A"/>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800">
                <a:solidFill>
                  <a:srgbClr val="00061A"/>
                </a:solidFill>
                <a:latin typeface="Times New Roman"/>
                <a:ea typeface="Times New Roman"/>
                <a:cs typeface="Times New Roman"/>
                <a:sym typeface="Times New Roman"/>
              </a:rPr>
              <a:t>Once you’ve identified the problem, start brainstorming product requirements. It’s easy—and quite fun—to list the hundreds of different features your app should have. And that’s exactly what you should do!</a:t>
            </a:r>
            <a:endParaRPr sz="1800">
              <a:solidFill>
                <a:srgbClr val="00061A"/>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800">
                <a:solidFill>
                  <a:srgbClr val="00061A"/>
                </a:solidFill>
                <a:latin typeface="Times New Roman"/>
                <a:ea typeface="Times New Roman"/>
                <a:cs typeface="Times New Roman"/>
                <a:sym typeface="Times New Roman"/>
              </a:rPr>
              <a:t>Before you build your</a:t>
            </a:r>
            <a:r>
              <a:rPr lang="en-US" sz="1800">
                <a:solidFill>
                  <a:srgbClr val="00061A"/>
                </a:solidFill>
                <a:uFill>
                  <a:noFill/>
                </a:uFill>
                <a:latin typeface="Times New Roman"/>
                <a:ea typeface="Times New Roman"/>
                <a:cs typeface="Times New Roman"/>
                <a:sym typeface="Times New Roman"/>
                <a:hlinkClick r:id="rId3">
                  <a:extLst>
                    <a:ext uri="{A12FA001-AC4F-418D-AE19-62706E023703}">
                      <ahyp:hlinkClr val="tx"/>
                    </a:ext>
                  </a:extLst>
                </a:hlinkClick>
              </a:rPr>
              <a:t> </a:t>
            </a:r>
            <a:r>
              <a:rPr lang="en-US" sz="1800" u="sng">
                <a:solidFill>
                  <a:srgbClr val="0E6FB9"/>
                </a:solidFill>
                <a:latin typeface="Times New Roman"/>
                <a:ea typeface="Times New Roman"/>
                <a:cs typeface="Times New Roman"/>
                <a:sym typeface="Times New Roman"/>
                <a:hlinkClick r:id="rId4">
                  <a:extLst>
                    <a:ext uri="{A12FA001-AC4F-418D-AE19-62706E023703}">
                      <ahyp:hlinkClr val="tx"/>
                    </a:ext>
                  </a:extLst>
                </a:hlinkClick>
              </a:rPr>
              <a:t>iOS app</a:t>
            </a:r>
            <a:r>
              <a:rPr lang="en-US" sz="1800">
                <a:solidFill>
                  <a:srgbClr val="00061A"/>
                </a:solidFill>
                <a:latin typeface="Times New Roman"/>
                <a:ea typeface="Times New Roman"/>
                <a:cs typeface="Times New Roman"/>
                <a:sym typeface="Times New Roman"/>
              </a:rPr>
              <a:t> or</a:t>
            </a:r>
            <a:r>
              <a:rPr lang="en-US" sz="1800">
                <a:solidFill>
                  <a:srgbClr val="00061A"/>
                </a:solidFill>
                <a:uFill>
                  <a:noFill/>
                </a:uFill>
                <a:latin typeface="Times New Roman"/>
                <a:ea typeface="Times New Roman"/>
                <a:cs typeface="Times New Roman"/>
                <a:sym typeface="Times New Roman"/>
                <a:hlinkClick r:id="rId5">
                  <a:extLst>
                    <a:ext uri="{A12FA001-AC4F-418D-AE19-62706E023703}">
                      <ahyp:hlinkClr val="tx"/>
                    </a:ext>
                  </a:extLst>
                </a:hlinkClick>
              </a:rPr>
              <a:t> </a:t>
            </a:r>
            <a:r>
              <a:rPr lang="en-US" sz="1800" u="sng">
                <a:solidFill>
                  <a:srgbClr val="0E6FB9"/>
                </a:solidFill>
                <a:latin typeface="Times New Roman"/>
                <a:ea typeface="Times New Roman"/>
                <a:cs typeface="Times New Roman"/>
                <a:sym typeface="Times New Roman"/>
                <a:hlinkClick r:id="rId6">
                  <a:extLst>
                    <a:ext uri="{A12FA001-AC4F-418D-AE19-62706E023703}">
                      <ahyp:hlinkClr val="tx"/>
                    </a:ext>
                  </a:extLst>
                </a:hlinkClick>
              </a:rPr>
              <a:t>Android app</a:t>
            </a:r>
            <a:r>
              <a:rPr lang="en-US" sz="1800">
                <a:solidFill>
                  <a:srgbClr val="00061A"/>
                </a:solidFill>
                <a:latin typeface="Times New Roman"/>
                <a:ea typeface="Times New Roman"/>
                <a:cs typeface="Times New Roman"/>
                <a:sym typeface="Times New Roman"/>
              </a:rPr>
              <a:t>, create a list of the features that would make up your ideal app. From there, prioritize those items by what is the most important to your target audience versus what would be nice to have.</a:t>
            </a:r>
            <a:endParaRPr sz="1800">
              <a:solidFill>
                <a:srgbClr val="00061A"/>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800">
                <a:solidFill>
                  <a:srgbClr val="00061A"/>
                </a:solidFill>
                <a:latin typeface="Times New Roman"/>
                <a:ea typeface="Times New Roman"/>
                <a:cs typeface="Times New Roman"/>
                <a:sym typeface="Times New Roman"/>
              </a:rPr>
              <a:t>Here’s an example of what such a list might look like for</a:t>
            </a:r>
            <a:r>
              <a:rPr lang="en-US" sz="1800">
                <a:solidFill>
                  <a:srgbClr val="00061A"/>
                </a:solidFill>
                <a:uFill>
                  <a:noFill/>
                </a:uFill>
                <a:latin typeface="Times New Roman"/>
                <a:ea typeface="Times New Roman"/>
                <a:cs typeface="Times New Roman"/>
                <a:sym typeface="Times New Roman"/>
                <a:hlinkClick r:id="rId7">
                  <a:extLst>
                    <a:ext uri="{A12FA001-AC4F-418D-AE19-62706E023703}">
                      <ahyp:hlinkClr val="tx"/>
                    </a:ext>
                  </a:extLst>
                </a:hlinkClick>
              </a:rPr>
              <a:t> </a:t>
            </a:r>
            <a:r>
              <a:rPr lang="en-US" sz="1800" u="sng">
                <a:solidFill>
                  <a:srgbClr val="0E6FB9"/>
                </a:solidFill>
                <a:latin typeface="Times New Roman"/>
                <a:ea typeface="Times New Roman"/>
                <a:cs typeface="Times New Roman"/>
                <a:sym typeface="Times New Roman"/>
                <a:hlinkClick r:id="rId8">
                  <a:extLst>
                    <a:ext uri="{A12FA001-AC4F-418D-AE19-62706E023703}">
                      <ahyp:hlinkClr val="tx"/>
                    </a:ext>
                  </a:extLst>
                </a:hlinkClick>
              </a:rPr>
              <a:t>Instagram</a:t>
            </a:r>
            <a:r>
              <a:rPr lang="en-US" sz="1800">
                <a:solidFill>
                  <a:srgbClr val="00061A"/>
                </a:solidFill>
                <a:latin typeface="Times New Roman"/>
                <a:ea typeface="Times New Roman"/>
                <a:cs typeface="Times New Roman"/>
                <a:sym typeface="Times New Roman"/>
              </a:rPr>
              <a:t> users:</a:t>
            </a:r>
            <a:endParaRPr sz="1800">
              <a:solidFill>
                <a:srgbClr val="00061A"/>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800">
                <a:solidFill>
                  <a:srgbClr val="00061A"/>
                </a:solidFill>
                <a:latin typeface="Times New Roman"/>
                <a:ea typeface="Times New Roman"/>
                <a:cs typeface="Times New Roman"/>
                <a:sym typeface="Times New Roman"/>
              </a:rPr>
              <a:t>1) Photo Capture</a:t>
            </a:r>
            <a:endParaRPr sz="1800">
              <a:solidFill>
                <a:srgbClr val="00061A"/>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800">
                <a:solidFill>
                  <a:srgbClr val="00061A"/>
                </a:solidFill>
                <a:latin typeface="Times New Roman"/>
                <a:ea typeface="Times New Roman"/>
                <a:cs typeface="Times New Roman"/>
                <a:sym typeface="Times New Roman"/>
              </a:rPr>
              <a:t>2) Photo Feed</a:t>
            </a:r>
            <a:endParaRPr sz="1800">
              <a:solidFill>
                <a:srgbClr val="00061A"/>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800">
                <a:solidFill>
                  <a:srgbClr val="00061A"/>
                </a:solidFill>
                <a:latin typeface="Times New Roman"/>
                <a:ea typeface="Times New Roman"/>
                <a:cs typeface="Times New Roman"/>
                <a:sym typeface="Times New Roman"/>
              </a:rPr>
              <a:t>3) Social Accounts </a:t>
            </a:r>
            <a:endParaRPr sz="1800">
              <a:solidFill>
                <a:srgbClr val="00061A"/>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800">
                <a:solidFill>
                  <a:srgbClr val="00061A"/>
                </a:solidFill>
                <a:latin typeface="Times New Roman"/>
                <a:ea typeface="Times New Roman"/>
                <a:cs typeface="Times New Roman"/>
                <a:sym typeface="Times New Roman"/>
              </a:rPr>
              <a:t>4) Photo Filters </a:t>
            </a:r>
            <a:endParaRPr sz="1800">
              <a:solidFill>
                <a:srgbClr val="00061A"/>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800">
                <a:solidFill>
                  <a:srgbClr val="00061A"/>
                </a:solidFill>
                <a:latin typeface="Times New Roman"/>
                <a:ea typeface="Times New Roman"/>
                <a:cs typeface="Times New Roman"/>
                <a:sym typeface="Times New Roman"/>
              </a:rPr>
              <a:t>5) Comments + Likes</a:t>
            </a:r>
            <a:endParaRPr sz="1800">
              <a:solidFill>
                <a:srgbClr val="00061A"/>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800">
                <a:solidFill>
                  <a:srgbClr val="00061A"/>
                </a:solidFill>
                <a:latin typeface="Times New Roman"/>
                <a:ea typeface="Times New Roman"/>
                <a:cs typeface="Times New Roman"/>
                <a:sym typeface="Times New Roman"/>
              </a:rPr>
              <a:t>6) Search Functionality</a:t>
            </a:r>
            <a:endParaRPr sz="1800">
              <a:solidFill>
                <a:srgbClr val="00061A"/>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800">
                <a:solidFill>
                  <a:srgbClr val="00061A"/>
                </a:solidFill>
                <a:latin typeface="Times New Roman"/>
                <a:ea typeface="Times New Roman"/>
                <a:cs typeface="Times New Roman"/>
                <a:sym typeface="Times New Roman"/>
              </a:rPr>
              <a:t>7) Private Accounts</a:t>
            </a:r>
            <a:endParaRPr sz="1800">
              <a:solidFill>
                <a:srgbClr val="00061A"/>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800">
                <a:solidFill>
                  <a:srgbClr val="00061A"/>
                </a:solidFill>
                <a:latin typeface="Times New Roman"/>
                <a:ea typeface="Times New Roman"/>
                <a:cs typeface="Times New Roman"/>
                <a:sym typeface="Times New Roman"/>
              </a:rPr>
              <a:t>8) Account Discovery</a:t>
            </a:r>
            <a:endParaRPr sz="1800">
              <a:solidFill>
                <a:srgbClr val="00061A"/>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800">
                <a:solidFill>
                  <a:srgbClr val="00061A"/>
                </a:solidFill>
                <a:latin typeface="Times New Roman"/>
                <a:ea typeface="Times New Roman"/>
                <a:cs typeface="Times New Roman"/>
                <a:sym typeface="Times New Roman"/>
              </a:rPr>
              <a:t>9) Online Advertising</a:t>
            </a:r>
            <a:endParaRPr sz="1800">
              <a:solidFill>
                <a:srgbClr val="00061A"/>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800">
                <a:solidFill>
                  <a:srgbClr val="00061A"/>
                </a:solidFill>
                <a:latin typeface="Times New Roman"/>
                <a:ea typeface="Times New Roman"/>
                <a:cs typeface="Times New Roman"/>
                <a:sym typeface="Times New Roman"/>
              </a:rPr>
              <a:t>10) Video Stories</a:t>
            </a:r>
            <a:endParaRPr sz="1800">
              <a:solidFill>
                <a:srgbClr val="00061A"/>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0" lvl="0" marL="0" rtl="0" algn="l">
              <a:spcBef>
                <a:spcPts val="1000"/>
              </a:spcBef>
              <a:spcAft>
                <a:spcPts val="0"/>
              </a:spcAft>
              <a:buNone/>
            </a:pPr>
            <a:r>
              <a:t/>
            </a:r>
            <a:endParaRPr/>
          </a:p>
        </p:txBody>
      </p:sp>
      <p:sp>
        <p:nvSpPr>
          <p:cNvPr id="394" name="Google Shape;394;p64"/>
          <p:cNvSpPr txBox="1"/>
          <p:nvPr/>
        </p:nvSpPr>
        <p:spPr>
          <a:xfrm>
            <a:off x="152800" y="288575"/>
            <a:ext cx="3853500" cy="46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chemeClr val="dk1"/>
                </a:solidFill>
                <a:latin typeface="Helvetica Neue"/>
                <a:ea typeface="Helvetica Neue"/>
                <a:cs typeface="Helvetica Neue"/>
                <a:sym typeface="Helvetica Neue"/>
              </a:rPr>
              <a:t>Navigation &amp; Workflows</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65"/>
          <p:cNvSpPr txBox="1"/>
          <p:nvPr>
            <p:ph idx="1" type="body"/>
          </p:nvPr>
        </p:nvSpPr>
        <p:spPr>
          <a:xfrm>
            <a:off x="838200" y="1222225"/>
            <a:ext cx="10515600" cy="5381100"/>
          </a:xfrm>
          <a:prstGeom prst="rect">
            <a:avLst/>
          </a:prstGeom>
        </p:spPr>
        <p:txBody>
          <a:bodyPr anchorCtr="0" anchor="t" bIns="45700" lIns="45700" spcFirstLastPara="1" rIns="45700" wrap="square" tIns="45700">
            <a:noAutofit/>
          </a:bodyPr>
          <a:lstStyle/>
          <a:p>
            <a:pPr indent="0" lvl="0" marL="0" rtl="0" algn="just">
              <a:lnSpc>
                <a:spcPct val="115000"/>
              </a:lnSpc>
              <a:spcBef>
                <a:spcPts val="0"/>
              </a:spcBef>
              <a:spcAft>
                <a:spcPts val="0"/>
              </a:spcAft>
              <a:buNone/>
            </a:pPr>
            <a:r>
              <a:rPr lang="en-US" sz="2400">
                <a:solidFill>
                  <a:srgbClr val="00061A"/>
                </a:solidFill>
                <a:latin typeface="Times New Roman"/>
                <a:ea typeface="Times New Roman"/>
                <a:cs typeface="Times New Roman"/>
                <a:sym typeface="Times New Roman"/>
              </a:rPr>
              <a:t>Today, Instagram places all these features at your fingertips. But when the app first launched, it was much simpler and contained the minimum feature set necessary for testing the idea. As the app gained traction, Instagram began to tackle the rest of their feature wish list and over the years has expanded the app’s functionality.</a:t>
            </a:r>
            <a:endParaRPr sz="2400">
              <a:solidFill>
                <a:srgbClr val="00061A"/>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2400">
              <a:solidFill>
                <a:srgbClr val="00061A"/>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2400">
              <a:solidFill>
                <a:srgbClr val="00061A"/>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2400">
                <a:solidFill>
                  <a:srgbClr val="00061A"/>
                </a:solidFill>
                <a:latin typeface="Times New Roman"/>
                <a:ea typeface="Times New Roman"/>
                <a:cs typeface="Times New Roman"/>
                <a:sym typeface="Times New Roman"/>
              </a:rPr>
              <a:t>Take the first 3–4 features on your priority list and design your app for those. You can add other features once you demonstrate that you have an idea that resonates and your app is something people actually want.</a:t>
            </a:r>
            <a:endParaRPr sz="2400">
              <a:solidFill>
                <a:srgbClr val="00061A"/>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2400">
              <a:solidFill>
                <a:schemeClr val="dk1"/>
              </a:solidFill>
              <a:latin typeface="Times New Roman"/>
              <a:ea typeface="Times New Roman"/>
              <a:cs typeface="Times New Roman"/>
              <a:sym typeface="Times New Roman"/>
            </a:endParaRPr>
          </a:p>
          <a:p>
            <a:pPr indent="0" lvl="0" marL="0" rtl="0" algn="l">
              <a:spcBef>
                <a:spcPts val="1000"/>
              </a:spcBef>
              <a:spcAft>
                <a:spcPts val="0"/>
              </a:spcAft>
              <a:buNone/>
            </a:pPr>
            <a:r>
              <a:t/>
            </a:r>
            <a:endParaRPr/>
          </a:p>
        </p:txBody>
      </p:sp>
      <p:sp>
        <p:nvSpPr>
          <p:cNvPr id="400" name="Google Shape;400;p65"/>
          <p:cNvSpPr txBox="1"/>
          <p:nvPr/>
        </p:nvSpPr>
        <p:spPr>
          <a:xfrm>
            <a:off x="152800" y="288575"/>
            <a:ext cx="3853500" cy="46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chemeClr val="dk1"/>
                </a:solidFill>
                <a:latin typeface="Helvetica Neue"/>
                <a:ea typeface="Helvetica Neue"/>
                <a:cs typeface="Helvetica Neue"/>
                <a:sym typeface="Helvetica Neue"/>
              </a:rPr>
              <a:t>Navigation &amp; Workflows</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66"/>
          <p:cNvSpPr txBox="1"/>
          <p:nvPr>
            <p:ph idx="1" type="body"/>
          </p:nvPr>
        </p:nvSpPr>
        <p:spPr>
          <a:xfrm>
            <a:off x="838200" y="1253400"/>
            <a:ext cx="10515600" cy="1768200"/>
          </a:xfrm>
          <a:prstGeom prst="rect">
            <a:avLst/>
          </a:prstGeom>
        </p:spPr>
        <p:txBody>
          <a:bodyPr anchorCtr="0" anchor="t" bIns="45700" lIns="45700" spcFirstLastPara="1" rIns="45700" wrap="square" tIns="45700">
            <a:noAutofit/>
          </a:bodyPr>
          <a:lstStyle/>
          <a:p>
            <a:pPr indent="0" lvl="0" marL="0" rtl="0" algn="just">
              <a:lnSpc>
                <a:spcPct val="115000"/>
              </a:lnSpc>
              <a:spcBef>
                <a:spcPts val="0"/>
              </a:spcBef>
              <a:spcAft>
                <a:spcPts val="0"/>
              </a:spcAft>
              <a:buClr>
                <a:schemeClr val="dk1"/>
              </a:buClr>
              <a:buSzPts val="1100"/>
              <a:buFont typeface="Arial"/>
              <a:buNone/>
            </a:pPr>
            <a:r>
              <a:rPr b="1" lang="en-US" sz="1800">
                <a:solidFill>
                  <a:srgbClr val="00061A"/>
                </a:solidFill>
                <a:latin typeface="Times New Roman"/>
                <a:ea typeface="Times New Roman"/>
                <a:cs typeface="Times New Roman"/>
                <a:sym typeface="Times New Roman"/>
              </a:rPr>
              <a:t>Step 3: Create Sketches Of The Primary Screens</a:t>
            </a:r>
            <a:endParaRPr b="1" sz="1800">
              <a:solidFill>
                <a:srgbClr val="00061A"/>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800">
              <a:solidFill>
                <a:srgbClr val="00061A"/>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800">
                <a:solidFill>
                  <a:srgbClr val="00061A"/>
                </a:solidFill>
                <a:latin typeface="Times New Roman"/>
                <a:ea typeface="Times New Roman"/>
                <a:cs typeface="Times New Roman"/>
                <a:sym typeface="Times New Roman"/>
              </a:rPr>
              <a:t>After you figure out the highest priority features, start thinking through the user experience. One of the best ways to craft the user experience is to begin with a few rough sketches of how the primary screens should look and feel. Take a look at these sketches we did for the</a:t>
            </a:r>
            <a:r>
              <a:rPr lang="en-US" sz="1800">
                <a:solidFill>
                  <a:srgbClr val="00061A"/>
                </a:solidFill>
                <a:uFill>
                  <a:noFill/>
                </a:uFill>
                <a:latin typeface="Times New Roman"/>
                <a:ea typeface="Times New Roman"/>
                <a:cs typeface="Times New Roman"/>
                <a:sym typeface="Times New Roman"/>
                <a:hlinkClick r:id="rId3">
                  <a:extLst>
                    <a:ext uri="{A12FA001-AC4F-418D-AE19-62706E023703}">
                      <ahyp:hlinkClr val="tx"/>
                    </a:ext>
                  </a:extLst>
                </a:hlinkClick>
              </a:rPr>
              <a:t> </a:t>
            </a:r>
            <a:r>
              <a:rPr lang="en-US" sz="1800" u="sng">
                <a:solidFill>
                  <a:srgbClr val="0E6FB9"/>
                </a:solidFill>
                <a:latin typeface="Times New Roman"/>
                <a:ea typeface="Times New Roman"/>
                <a:cs typeface="Times New Roman"/>
                <a:sym typeface="Times New Roman"/>
                <a:hlinkClick r:id="rId4">
                  <a:extLst>
                    <a:ext uri="{A12FA001-AC4F-418D-AE19-62706E023703}">
                      <ahyp:hlinkClr val="tx"/>
                    </a:ext>
                  </a:extLst>
                </a:hlinkClick>
              </a:rPr>
              <a:t>Glue prototype</a:t>
            </a:r>
            <a:r>
              <a:rPr lang="en-US" sz="1800">
                <a:solidFill>
                  <a:srgbClr val="00061A"/>
                </a:solidFill>
                <a:latin typeface="Times New Roman"/>
                <a:ea typeface="Times New Roman"/>
                <a:cs typeface="Times New Roman"/>
                <a:sym typeface="Times New Roman"/>
              </a:rPr>
              <a:t>:</a:t>
            </a:r>
            <a:endParaRPr sz="1800">
              <a:solidFill>
                <a:srgbClr val="00061A"/>
              </a:solidFill>
              <a:latin typeface="Times New Roman"/>
              <a:ea typeface="Times New Roman"/>
              <a:cs typeface="Times New Roman"/>
              <a:sym typeface="Times New Roman"/>
            </a:endParaRPr>
          </a:p>
          <a:p>
            <a:pPr indent="0" lvl="0" marL="0" rtl="0" algn="l">
              <a:spcBef>
                <a:spcPts val="1000"/>
              </a:spcBef>
              <a:spcAft>
                <a:spcPts val="0"/>
              </a:spcAft>
              <a:buNone/>
            </a:pPr>
            <a:r>
              <a:t/>
            </a:r>
            <a:endParaRPr/>
          </a:p>
        </p:txBody>
      </p:sp>
      <p:pic>
        <p:nvPicPr>
          <p:cNvPr id="406" name="Google Shape;406;p66"/>
          <p:cNvPicPr preferRelativeResize="0"/>
          <p:nvPr/>
        </p:nvPicPr>
        <p:blipFill>
          <a:blip r:embed="rId5">
            <a:alphaModFix/>
          </a:blip>
          <a:stretch>
            <a:fillRect/>
          </a:stretch>
        </p:blipFill>
        <p:spPr>
          <a:xfrm>
            <a:off x="838199" y="3174400"/>
            <a:ext cx="6960425" cy="3208324"/>
          </a:xfrm>
          <a:prstGeom prst="rect">
            <a:avLst/>
          </a:prstGeom>
          <a:noFill/>
          <a:ln>
            <a:noFill/>
          </a:ln>
        </p:spPr>
      </p:pic>
      <p:sp>
        <p:nvSpPr>
          <p:cNvPr id="407" name="Google Shape;407;p66"/>
          <p:cNvSpPr txBox="1"/>
          <p:nvPr/>
        </p:nvSpPr>
        <p:spPr>
          <a:xfrm>
            <a:off x="8155100" y="3564750"/>
            <a:ext cx="3555300" cy="24276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US" sz="1800">
                <a:solidFill>
                  <a:srgbClr val="00061A"/>
                </a:solidFill>
                <a:latin typeface="Times New Roman"/>
                <a:ea typeface="Times New Roman"/>
                <a:cs typeface="Times New Roman"/>
                <a:sym typeface="Times New Roman"/>
              </a:rPr>
              <a:t>We organized the app into three main screen functionalities: profiles, matches and the dashboard. Once we had these sketches, we were able to build out the screens we envisioned in more detail. </a:t>
            </a:r>
            <a:endParaRPr sz="1800">
              <a:solidFill>
                <a:srgbClr val="00061A"/>
              </a:solidFill>
              <a:latin typeface="Times New Roman"/>
              <a:ea typeface="Times New Roman"/>
              <a:cs typeface="Times New Roman"/>
              <a:sym typeface="Times New Roman"/>
            </a:endParaRPr>
          </a:p>
        </p:txBody>
      </p:sp>
      <p:sp>
        <p:nvSpPr>
          <p:cNvPr id="408" name="Google Shape;408;p66"/>
          <p:cNvSpPr txBox="1"/>
          <p:nvPr/>
        </p:nvSpPr>
        <p:spPr>
          <a:xfrm>
            <a:off x="152800" y="288575"/>
            <a:ext cx="3853500" cy="46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chemeClr val="dk1"/>
                </a:solidFill>
                <a:latin typeface="Helvetica Neue"/>
                <a:ea typeface="Helvetica Neue"/>
                <a:cs typeface="Helvetica Neue"/>
                <a:sym typeface="Helvetica Neue"/>
              </a:rPr>
              <a:t>Navigation &amp; Workflows</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67"/>
          <p:cNvSpPr txBox="1"/>
          <p:nvPr>
            <p:ph idx="1" type="body"/>
          </p:nvPr>
        </p:nvSpPr>
        <p:spPr>
          <a:xfrm>
            <a:off x="838200" y="1205250"/>
            <a:ext cx="10515600" cy="1935300"/>
          </a:xfrm>
          <a:prstGeom prst="rect">
            <a:avLst/>
          </a:prstGeom>
        </p:spPr>
        <p:txBody>
          <a:bodyPr anchorCtr="0" anchor="t" bIns="45700" lIns="45700" spcFirstLastPara="1" rIns="45700" wrap="square" tIns="45700">
            <a:noAutofit/>
          </a:bodyPr>
          <a:lstStyle/>
          <a:p>
            <a:pPr indent="0" lvl="0" marL="0" rtl="0" algn="l">
              <a:lnSpc>
                <a:spcPct val="115000"/>
              </a:lnSpc>
              <a:spcBef>
                <a:spcPts val="0"/>
              </a:spcBef>
              <a:spcAft>
                <a:spcPts val="0"/>
              </a:spcAft>
              <a:buNone/>
            </a:pPr>
            <a:r>
              <a:rPr b="1" lang="en-US" sz="1800">
                <a:solidFill>
                  <a:srgbClr val="00061A"/>
                </a:solidFill>
                <a:latin typeface="Times New Roman"/>
                <a:ea typeface="Times New Roman"/>
                <a:cs typeface="Times New Roman"/>
                <a:sym typeface="Times New Roman"/>
              </a:rPr>
              <a:t>Step 4: Turn Your Sketches Into Wireframes</a:t>
            </a:r>
            <a:endParaRPr b="1" sz="1800">
              <a:solidFill>
                <a:srgbClr val="00061A"/>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b="1" sz="1800">
              <a:solidFill>
                <a:srgbClr val="00061A"/>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800">
                <a:solidFill>
                  <a:srgbClr val="00061A"/>
                </a:solidFill>
                <a:latin typeface="Times New Roman"/>
                <a:ea typeface="Times New Roman"/>
                <a:cs typeface="Times New Roman"/>
                <a:sym typeface="Times New Roman"/>
              </a:rPr>
              <a:t>Once you have sketched your primary screens, you can start wireframing.</a:t>
            </a:r>
            <a:endParaRPr sz="1800">
              <a:solidFill>
                <a:srgbClr val="00061A"/>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800">
                <a:solidFill>
                  <a:srgbClr val="00061A"/>
                </a:solidFill>
                <a:latin typeface="Times New Roman"/>
                <a:ea typeface="Times New Roman"/>
                <a:cs typeface="Times New Roman"/>
                <a:sym typeface="Times New Roman"/>
              </a:rPr>
              <a:t>A wireframe is a low-fidelity, simplified outline of your product consisting of boxes, words, lines and sometimes descriptions. It’s meant to lay the framework of where your app will go rather than the final look and feel of the app.</a:t>
            </a:r>
            <a:endParaRPr sz="1800">
              <a:solidFill>
                <a:srgbClr val="00061A"/>
              </a:solidFill>
              <a:latin typeface="Times New Roman"/>
              <a:ea typeface="Times New Roman"/>
              <a:cs typeface="Times New Roman"/>
              <a:sym typeface="Times New Roman"/>
            </a:endParaRPr>
          </a:p>
          <a:p>
            <a:pPr indent="0" lvl="0" marL="0" rtl="0" algn="l">
              <a:spcBef>
                <a:spcPts val="1000"/>
              </a:spcBef>
              <a:spcAft>
                <a:spcPts val="0"/>
              </a:spcAft>
              <a:buNone/>
            </a:pPr>
            <a:r>
              <a:t/>
            </a:r>
            <a:endParaRPr/>
          </a:p>
        </p:txBody>
      </p:sp>
      <p:pic>
        <p:nvPicPr>
          <p:cNvPr id="414" name="Google Shape;414;p67"/>
          <p:cNvPicPr preferRelativeResize="0"/>
          <p:nvPr/>
        </p:nvPicPr>
        <p:blipFill>
          <a:blip r:embed="rId3">
            <a:alphaModFix/>
          </a:blip>
          <a:stretch>
            <a:fillRect/>
          </a:stretch>
        </p:blipFill>
        <p:spPr>
          <a:xfrm>
            <a:off x="2114575" y="3242025"/>
            <a:ext cx="7962850" cy="3412650"/>
          </a:xfrm>
          <a:prstGeom prst="rect">
            <a:avLst/>
          </a:prstGeom>
          <a:noFill/>
          <a:ln>
            <a:noFill/>
          </a:ln>
        </p:spPr>
      </p:pic>
      <p:sp>
        <p:nvSpPr>
          <p:cNvPr id="415" name="Google Shape;415;p67"/>
          <p:cNvSpPr txBox="1"/>
          <p:nvPr/>
        </p:nvSpPr>
        <p:spPr>
          <a:xfrm>
            <a:off x="152800" y="288575"/>
            <a:ext cx="3853500" cy="46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chemeClr val="dk1"/>
                </a:solidFill>
                <a:latin typeface="Helvetica Neue"/>
                <a:ea typeface="Helvetica Neue"/>
                <a:cs typeface="Helvetica Neue"/>
                <a:sym typeface="Helvetica Neue"/>
              </a:rPr>
              <a:t>Navigation &amp; Workflows</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68"/>
          <p:cNvSpPr txBox="1"/>
          <p:nvPr>
            <p:ph idx="1" type="body"/>
          </p:nvPr>
        </p:nvSpPr>
        <p:spPr>
          <a:xfrm>
            <a:off x="838200" y="1137350"/>
            <a:ext cx="10515600" cy="5039400"/>
          </a:xfrm>
          <a:prstGeom prst="rect">
            <a:avLst/>
          </a:prstGeom>
        </p:spPr>
        <p:txBody>
          <a:bodyPr anchorCtr="0" anchor="t" bIns="45700" lIns="45700" spcFirstLastPara="1" rIns="45700" wrap="square" tIns="45700">
            <a:noAutofit/>
          </a:bodyPr>
          <a:lstStyle/>
          <a:p>
            <a:pPr indent="0" lvl="0" marL="0" rtl="0" algn="just">
              <a:lnSpc>
                <a:spcPct val="115000"/>
              </a:lnSpc>
              <a:spcBef>
                <a:spcPts val="0"/>
              </a:spcBef>
              <a:spcAft>
                <a:spcPts val="0"/>
              </a:spcAft>
              <a:buClr>
                <a:schemeClr val="dk1"/>
              </a:buClr>
              <a:buSzPts val="1100"/>
              <a:buFont typeface="Arial"/>
              <a:buNone/>
            </a:pPr>
            <a:r>
              <a:rPr b="1" lang="en-US" sz="1800">
                <a:solidFill>
                  <a:srgbClr val="00061A"/>
                </a:solidFill>
                <a:latin typeface="Times New Roman"/>
                <a:ea typeface="Times New Roman"/>
                <a:cs typeface="Times New Roman"/>
                <a:sym typeface="Times New Roman"/>
              </a:rPr>
              <a:t>Step 5: Turn Wireframes Into A Prototype</a:t>
            </a:r>
            <a:endParaRPr b="1" sz="1800">
              <a:solidFill>
                <a:srgbClr val="00061A"/>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800">
              <a:solidFill>
                <a:srgbClr val="00061A"/>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800">
                <a:solidFill>
                  <a:srgbClr val="00061A"/>
                </a:solidFill>
                <a:latin typeface="Times New Roman"/>
                <a:ea typeface="Times New Roman"/>
                <a:cs typeface="Times New Roman"/>
                <a:sym typeface="Times New Roman"/>
              </a:rPr>
              <a:t>Wireframes that can be put in the hands of people who might want to test your product are great for feedback. You can turn low-fidelity wireframes to a basic prototype and share it with your target audience, friends, peers, manager and boss to help them understand and give feedback on the app.</a:t>
            </a:r>
            <a:endParaRPr sz="1800">
              <a:solidFill>
                <a:srgbClr val="00061A"/>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800">
                <a:solidFill>
                  <a:srgbClr val="00061A"/>
                </a:solidFill>
                <a:latin typeface="Times New Roman"/>
                <a:ea typeface="Times New Roman"/>
                <a:cs typeface="Times New Roman"/>
                <a:sym typeface="Times New Roman"/>
              </a:rPr>
              <a:t>We’ve used a number of mobile prototyping tools over the years to move from initial concept to interactive prototype. InvisionApp is one of the most commonly used prototyping tools and is very accessible for basic prototypes. Most recently,</a:t>
            </a:r>
            <a:r>
              <a:rPr lang="en-US" sz="1800">
                <a:solidFill>
                  <a:srgbClr val="00061A"/>
                </a:solidFill>
                <a:uFill>
                  <a:noFill/>
                </a:uFill>
                <a:latin typeface="Times New Roman"/>
                <a:ea typeface="Times New Roman"/>
                <a:cs typeface="Times New Roman"/>
                <a:sym typeface="Times New Roman"/>
                <a:hlinkClick r:id="rId3">
                  <a:extLst>
                    <a:ext uri="{A12FA001-AC4F-418D-AE19-62706E023703}">
                      <ahyp:hlinkClr val="tx"/>
                    </a:ext>
                  </a:extLst>
                </a:hlinkClick>
              </a:rPr>
              <a:t> </a:t>
            </a:r>
            <a:r>
              <a:rPr lang="en-US" sz="1800" u="sng">
                <a:solidFill>
                  <a:srgbClr val="0E6FB9"/>
                </a:solidFill>
                <a:latin typeface="Times New Roman"/>
                <a:ea typeface="Times New Roman"/>
                <a:cs typeface="Times New Roman"/>
                <a:sym typeface="Times New Roman"/>
                <a:hlinkClick r:id="rId4">
                  <a:extLst>
                    <a:ext uri="{A12FA001-AC4F-418D-AE19-62706E023703}">
                      <ahyp:hlinkClr val="tx"/>
                    </a:ext>
                  </a:extLst>
                </a:hlinkClick>
              </a:rPr>
              <a:t>Xcode has become our go-to for bringing wireframes to life</a:t>
            </a:r>
            <a:r>
              <a:rPr lang="en-US" sz="1800">
                <a:solidFill>
                  <a:srgbClr val="00061A"/>
                </a:solidFill>
                <a:latin typeface="Times New Roman"/>
                <a:ea typeface="Times New Roman"/>
                <a:cs typeface="Times New Roman"/>
                <a:sym typeface="Times New Roman"/>
              </a:rPr>
              <a:t>. It is more complex, but also a much more powerful tool than Invision. With Xcode you can build a prototype that looks and feels just like a real app using fake data and placeholder content.</a:t>
            </a:r>
            <a:endParaRPr sz="1800">
              <a:solidFill>
                <a:srgbClr val="00061A"/>
              </a:solidFill>
              <a:latin typeface="Times New Roman"/>
              <a:ea typeface="Times New Roman"/>
              <a:cs typeface="Times New Roman"/>
              <a:sym typeface="Times New Roman"/>
            </a:endParaRPr>
          </a:p>
          <a:p>
            <a:pPr indent="0" lvl="0" marL="0" rtl="0" algn="l">
              <a:spcBef>
                <a:spcPts val="1000"/>
              </a:spcBef>
              <a:spcAft>
                <a:spcPts val="0"/>
              </a:spcAft>
              <a:buNone/>
            </a:pPr>
            <a:r>
              <a:t/>
            </a:r>
            <a:endParaRPr sz="1800">
              <a:latin typeface="Times New Roman"/>
              <a:ea typeface="Times New Roman"/>
              <a:cs typeface="Times New Roman"/>
              <a:sym typeface="Times New Roman"/>
            </a:endParaRPr>
          </a:p>
          <a:p>
            <a:pPr indent="0" lvl="0" marL="0" rtl="0" algn="l">
              <a:spcBef>
                <a:spcPts val="1000"/>
              </a:spcBef>
              <a:spcAft>
                <a:spcPts val="0"/>
              </a:spcAft>
              <a:buNone/>
            </a:pPr>
            <a:r>
              <a:rPr lang="en-US" sz="1800">
                <a:solidFill>
                  <a:srgbClr val="00061A"/>
                </a:solidFill>
                <a:latin typeface="Times New Roman"/>
                <a:ea typeface="Times New Roman"/>
                <a:cs typeface="Times New Roman"/>
                <a:sym typeface="Times New Roman"/>
              </a:rPr>
              <a:t>Prototyping not only makes your product more real for investors, but it also gives your testers the ability to get a real feel for what it would be like to use the app, and arms your developers with a better sense of the intended UX before finalizing the design.</a:t>
            </a:r>
            <a:endParaRPr/>
          </a:p>
        </p:txBody>
      </p:sp>
      <p:sp>
        <p:nvSpPr>
          <p:cNvPr id="421" name="Google Shape;421;p68"/>
          <p:cNvSpPr txBox="1"/>
          <p:nvPr/>
        </p:nvSpPr>
        <p:spPr>
          <a:xfrm>
            <a:off x="152800" y="288575"/>
            <a:ext cx="3853500" cy="46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chemeClr val="dk1"/>
                </a:solidFill>
                <a:latin typeface="Helvetica Neue"/>
                <a:ea typeface="Helvetica Neue"/>
                <a:cs typeface="Helvetica Neue"/>
                <a:sym typeface="Helvetica Neue"/>
              </a:rPr>
              <a:t>Navigation &amp; Workflows</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69"/>
          <p:cNvSpPr txBox="1"/>
          <p:nvPr>
            <p:ph idx="1" type="body"/>
          </p:nvPr>
        </p:nvSpPr>
        <p:spPr>
          <a:xfrm>
            <a:off x="838200" y="1188275"/>
            <a:ext cx="10515600" cy="5499900"/>
          </a:xfrm>
          <a:prstGeom prst="rect">
            <a:avLst/>
          </a:prstGeom>
        </p:spPr>
        <p:txBody>
          <a:bodyPr anchorCtr="0" anchor="t" bIns="45700" lIns="45700" spcFirstLastPara="1" rIns="45700" wrap="square" tIns="45700">
            <a:noAutofit/>
          </a:bodyPr>
          <a:lstStyle/>
          <a:p>
            <a:pPr indent="0" lvl="0" marL="0" rtl="0" algn="l">
              <a:lnSpc>
                <a:spcPct val="115000"/>
              </a:lnSpc>
              <a:spcBef>
                <a:spcPts val="0"/>
              </a:spcBef>
              <a:spcAft>
                <a:spcPts val="0"/>
              </a:spcAft>
              <a:buClr>
                <a:schemeClr val="dk1"/>
              </a:buClr>
              <a:buSzPts val="1100"/>
              <a:buFont typeface="Arial"/>
              <a:buNone/>
            </a:pPr>
            <a:r>
              <a:rPr b="1" lang="en-US" sz="1800">
                <a:solidFill>
                  <a:srgbClr val="00061A"/>
                </a:solidFill>
                <a:latin typeface="Times New Roman"/>
                <a:ea typeface="Times New Roman"/>
                <a:cs typeface="Times New Roman"/>
                <a:sym typeface="Times New Roman"/>
              </a:rPr>
              <a:t>Step 6: Translate Wireframes Into Final Designs</a:t>
            </a:r>
            <a:endParaRPr b="1" sz="1800">
              <a:solidFill>
                <a:srgbClr val="00061A"/>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800">
              <a:solidFill>
                <a:srgbClr val="00061A"/>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US" sz="1800">
                <a:solidFill>
                  <a:srgbClr val="00061A"/>
                </a:solidFill>
                <a:latin typeface="Times New Roman"/>
                <a:ea typeface="Times New Roman"/>
                <a:cs typeface="Times New Roman"/>
                <a:sym typeface="Times New Roman"/>
              </a:rPr>
              <a:t>Finally, it’s time to transition from grey wireframes to pixel perfect designs. If you don’t have the skills to implement the design yourself, you can find a co-founder,</a:t>
            </a:r>
            <a:r>
              <a:rPr lang="en-US" sz="1800">
                <a:solidFill>
                  <a:srgbClr val="00061A"/>
                </a:solidFill>
                <a:uFill>
                  <a:noFill/>
                </a:uFill>
                <a:latin typeface="Times New Roman"/>
                <a:ea typeface="Times New Roman"/>
                <a:cs typeface="Times New Roman"/>
                <a:sym typeface="Times New Roman"/>
                <a:hlinkClick r:id="rId3">
                  <a:extLst>
                    <a:ext uri="{A12FA001-AC4F-418D-AE19-62706E023703}">
                      <ahyp:hlinkClr val="tx"/>
                    </a:ext>
                  </a:extLst>
                </a:hlinkClick>
              </a:rPr>
              <a:t> </a:t>
            </a:r>
            <a:r>
              <a:rPr lang="en-US" sz="1800" u="sng">
                <a:solidFill>
                  <a:srgbClr val="0E6FB9"/>
                </a:solidFill>
                <a:latin typeface="Times New Roman"/>
                <a:ea typeface="Times New Roman"/>
                <a:cs typeface="Times New Roman"/>
                <a:sym typeface="Times New Roman"/>
                <a:hlinkClick r:id="rId4">
                  <a:extLst>
                    <a:ext uri="{A12FA001-AC4F-418D-AE19-62706E023703}">
                      <ahyp:hlinkClr val="tx"/>
                    </a:ext>
                  </a:extLst>
                </a:hlinkClick>
              </a:rPr>
              <a:t>hire an app agency</a:t>
            </a:r>
            <a:r>
              <a:rPr lang="en-US" sz="1800">
                <a:solidFill>
                  <a:srgbClr val="00061A"/>
                </a:solidFill>
                <a:latin typeface="Times New Roman"/>
                <a:ea typeface="Times New Roman"/>
                <a:cs typeface="Times New Roman"/>
                <a:sym typeface="Times New Roman"/>
              </a:rPr>
              <a:t>, or bring in a freelancer.</a:t>
            </a:r>
            <a:endParaRPr sz="1800">
              <a:solidFill>
                <a:srgbClr val="00061A"/>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800">
              <a:solidFill>
                <a:srgbClr val="00061A"/>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800">
                <a:solidFill>
                  <a:srgbClr val="00061A"/>
                </a:solidFill>
                <a:latin typeface="Times New Roman"/>
                <a:ea typeface="Times New Roman"/>
                <a:cs typeface="Times New Roman"/>
                <a:sym typeface="Times New Roman"/>
              </a:rPr>
              <a:t>In each scenario, you will want to spend time talking to these people about your vision and gauge their ability to execute by reviewing their past work. Some designers use Sketch to create their app designs; others use Illustrator. When you have the final files, update your Invision or Xcode prototype to make it look and feel like it’s live.</a:t>
            </a:r>
            <a:endParaRPr sz="1800">
              <a:solidFill>
                <a:srgbClr val="00061A"/>
              </a:solidFill>
              <a:latin typeface="Times New Roman"/>
              <a:ea typeface="Times New Roman"/>
              <a:cs typeface="Times New Roman"/>
              <a:sym typeface="Times New Roman"/>
            </a:endParaRPr>
          </a:p>
          <a:p>
            <a:pPr indent="0" lvl="0" marL="0" rtl="0" algn="l">
              <a:spcBef>
                <a:spcPts val="1000"/>
              </a:spcBef>
              <a:spcAft>
                <a:spcPts val="0"/>
              </a:spcAft>
              <a:buNone/>
            </a:pPr>
            <a:r>
              <a:t/>
            </a:r>
            <a:endParaRPr/>
          </a:p>
        </p:txBody>
      </p:sp>
      <p:sp>
        <p:nvSpPr>
          <p:cNvPr id="427" name="Google Shape;427;p69"/>
          <p:cNvSpPr txBox="1"/>
          <p:nvPr/>
        </p:nvSpPr>
        <p:spPr>
          <a:xfrm>
            <a:off x="152800" y="288575"/>
            <a:ext cx="3853500" cy="46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chemeClr val="dk1"/>
                </a:solidFill>
                <a:latin typeface="Helvetica Neue"/>
                <a:ea typeface="Helvetica Neue"/>
                <a:cs typeface="Helvetica Neue"/>
                <a:sym typeface="Helvetica Neue"/>
              </a:rPr>
              <a:t>Navigation &amp; Workflows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3583650" y="1154325"/>
            <a:ext cx="5024700" cy="4686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None/>
            </a:pPr>
            <a:r>
              <a:rPr b="1" lang="en-US" sz="3000">
                <a:latin typeface="Times New Roman"/>
                <a:ea typeface="Times New Roman"/>
                <a:cs typeface="Times New Roman"/>
                <a:sym typeface="Times New Roman"/>
              </a:rPr>
              <a:t>ENUMERATIONS</a:t>
            </a:r>
            <a:endParaRPr b="1" sz="3000">
              <a:latin typeface="Times New Roman"/>
              <a:ea typeface="Times New Roman"/>
              <a:cs typeface="Times New Roman"/>
              <a:sym typeface="Times New Roman"/>
            </a:endParaRPr>
          </a:p>
        </p:txBody>
      </p:sp>
      <p:sp>
        <p:nvSpPr>
          <p:cNvPr id="88" name="Google Shape;88;p16"/>
          <p:cNvSpPr txBox="1"/>
          <p:nvPr>
            <p:ph idx="1" type="body"/>
          </p:nvPr>
        </p:nvSpPr>
        <p:spPr>
          <a:xfrm>
            <a:off x="838200" y="1825625"/>
            <a:ext cx="10515600" cy="4351200"/>
          </a:xfrm>
          <a:prstGeom prst="rect">
            <a:avLst/>
          </a:prstGeom>
        </p:spPr>
        <p:txBody>
          <a:bodyPr anchorCtr="0" anchor="t" bIns="45700" lIns="45700" spcFirstLastPara="1" rIns="45700" wrap="square" tIns="45700">
            <a:noAutofit/>
          </a:bodyPr>
          <a:lstStyle/>
          <a:p>
            <a:pPr indent="0" lvl="0" marL="0" rtl="0" algn="just">
              <a:lnSpc>
                <a:spcPct val="115000"/>
              </a:lnSpc>
              <a:spcBef>
                <a:spcPts val="0"/>
              </a:spcBef>
              <a:spcAft>
                <a:spcPts val="0"/>
              </a:spcAft>
              <a:buClr>
                <a:schemeClr val="dk1"/>
              </a:buClr>
              <a:buSzPts val="1100"/>
              <a:buFont typeface="Arial"/>
              <a:buNone/>
            </a:pPr>
            <a:r>
              <a:rPr lang="en-US" sz="1800">
                <a:solidFill>
                  <a:srgbClr val="262626"/>
                </a:solidFill>
                <a:latin typeface="Times New Roman"/>
                <a:ea typeface="Times New Roman"/>
                <a:cs typeface="Times New Roman"/>
                <a:sym typeface="Times New Roman"/>
              </a:rPr>
              <a:t>An </a:t>
            </a:r>
            <a:r>
              <a:rPr i="1" lang="en-US" sz="1800">
                <a:solidFill>
                  <a:srgbClr val="262626"/>
                </a:solidFill>
                <a:latin typeface="Times New Roman"/>
                <a:ea typeface="Times New Roman"/>
                <a:cs typeface="Times New Roman"/>
                <a:sym typeface="Times New Roman"/>
              </a:rPr>
              <a:t>enumeration</a:t>
            </a:r>
            <a:r>
              <a:rPr lang="en-US" sz="1800">
                <a:solidFill>
                  <a:srgbClr val="262626"/>
                </a:solidFill>
                <a:latin typeface="Times New Roman"/>
                <a:ea typeface="Times New Roman"/>
                <a:cs typeface="Times New Roman"/>
                <a:sym typeface="Times New Roman"/>
              </a:rPr>
              <a:t> defines a common type for a group of related values and enables you to work with those values in a type-safe way within your code.</a:t>
            </a:r>
            <a:endParaRPr sz="1800">
              <a:solidFill>
                <a:srgbClr val="262626"/>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800">
              <a:solidFill>
                <a:srgbClr val="262626"/>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800">
                <a:solidFill>
                  <a:srgbClr val="262626"/>
                </a:solidFill>
                <a:latin typeface="Times New Roman"/>
                <a:ea typeface="Times New Roman"/>
                <a:cs typeface="Times New Roman"/>
                <a:sym typeface="Times New Roman"/>
              </a:rPr>
              <a:t>If you are familiar with C, you will know that C enumerations assign related names to a set of integer values. Enumerations in Swift are much more flexible, and don’t have to provide a value for each case of the enumeration. </a:t>
            </a:r>
            <a:endParaRPr sz="1800">
              <a:solidFill>
                <a:srgbClr val="262626"/>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800">
              <a:solidFill>
                <a:srgbClr val="262626"/>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US" sz="1800">
                <a:solidFill>
                  <a:srgbClr val="262626"/>
                </a:solidFill>
                <a:latin typeface="Times New Roman"/>
                <a:ea typeface="Times New Roman"/>
                <a:cs typeface="Times New Roman"/>
                <a:sym typeface="Times New Roman"/>
              </a:rPr>
              <a:t>If a value (known as a </a:t>
            </a:r>
            <a:r>
              <a:rPr i="1" lang="en-US" sz="1800">
                <a:solidFill>
                  <a:srgbClr val="262626"/>
                </a:solidFill>
                <a:latin typeface="Times New Roman"/>
                <a:ea typeface="Times New Roman"/>
                <a:cs typeface="Times New Roman"/>
                <a:sym typeface="Times New Roman"/>
              </a:rPr>
              <a:t>raw</a:t>
            </a:r>
            <a:r>
              <a:rPr lang="en-US" sz="1800">
                <a:solidFill>
                  <a:srgbClr val="262626"/>
                </a:solidFill>
                <a:latin typeface="Times New Roman"/>
                <a:ea typeface="Times New Roman"/>
                <a:cs typeface="Times New Roman"/>
                <a:sym typeface="Times New Roman"/>
              </a:rPr>
              <a:t> value) is provided for each enumeration case, the value can be a string, a character, or a value of any integer or floating-point type.</a:t>
            </a:r>
            <a:endParaRPr sz="1800">
              <a:solidFill>
                <a:srgbClr val="262626"/>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800">
              <a:solidFill>
                <a:srgbClr val="262626"/>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US" sz="1800">
                <a:solidFill>
                  <a:srgbClr val="262626"/>
                </a:solidFill>
                <a:latin typeface="Times New Roman"/>
                <a:ea typeface="Times New Roman"/>
                <a:cs typeface="Times New Roman"/>
                <a:sym typeface="Times New Roman"/>
              </a:rPr>
              <a:t>Alternatively, enumeration cases can specify associated values of </a:t>
            </a:r>
            <a:r>
              <a:rPr i="1" lang="en-US" sz="1800">
                <a:solidFill>
                  <a:srgbClr val="262626"/>
                </a:solidFill>
                <a:latin typeface="Times New Roman"/>
                <a:ea typeface="Times New Roman"/>
                <a:cs typeface="Times New Roman"/>
                <a:sym typeface="Times New Roman"/>
              </a:rPr>
              <a:t>any</a:t>
            </a:r>
            <a:r>
              <a:rPr lang="en-US" sz="1800">
                <a:solidFill>
                  <a:srgbClr val="262626"/>
                </a:solidFill>
                <a:latin typeface="Times New Roman"/>
                <a:ea typeface="Times New Roman"/>
                <a:cs typeface="Times New Roman"/>
                <a:sym typeface="Times New Roman"/>
              </a:rPr>
              <a:t> type to be stored along with each different case value, much as unions or variants do in other languages. You can define a common set of related cases as part of one enumeration, each of which has a different set of values of appropriate types associated with it.</a:t>
            </a:r>
            <a:endParaRPr sz="1800">
              <a:solidFill>
                <a:srgbClr val="262626"/>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100">
              <a:solidFill>
                <a:schemeClr val="dk1"/>
              </a:solidFill>
              <a:latin typeface="Arial"/>
              <a:ea typeface="Arial"/>
              <a:cs typeface="Arial"/>
              <a:sym typeface="Arial"/>
            </a:endParaRPr>
          </a:p>
          <a:p>
            <a:pPr indent="0" lvl="0" marL="0" rtl="0" algn="just">
              <a:lnSpc>
                <a:spcPct val="115000"/>
              </a:lnSpc>
              <a:spcBef>
                <a:spcPts val="0"/>
              </a:spcBef>
              <a:spcAft>
                <a:spcPts val="0"/>
              </a:spcAft>
              <a:buClr>
                <a:schemeClr val="dk1"/>
              </a:buClr>
              <a:buSzPts val="1100"/>
              <a:buFont typeface="Arial"/>
              <a:buNone/>
            </a:pPr>
            <a:r>
              <a:t/>
            </a:r>
            <a:endParaRPr sz="1800">
              <a:solidFill>
                <a:srgbClr val="262626"/>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spcBef>
                <a:spcPts val="1000"/>
              </a:spcBef>
              <a:spcAft>
                <a:spcPts val="0"/>
              </a:spcAft>
              <a:buNone/>
            </a:pPr>
            <a:r>
              <a:t/>
            </a:r>
            <a:endParaRPr/>
          </a:p>
        </p:txBody>
      </p:sp>
      <p:sp>
        <p:nvSpPr>
          <p:cNvPr id="89" name="Google Shape;89;p16"/>
          <p:cNvSpPr txBox="1"/>
          <p:nvPr/>
        </p:nvSpPr>
        <p:spPr>
          <a:xfrm>
            <a:off x="152800" y="288575"/>
            <a:ext cx="3853500" cy="46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chemeClr val="dk1"/>
                </a:solidFill>
                <a:latin typeface="Helvetica Neue"/>
                <a:ea typeface="Helvetica Neue"/>
                <a:cs typeface="Helvetica Neue"/>
                <a:sym typeface="Helvetica Neue"/>
              </a:rPr>
              <a:t>Navigation &amp; Workflows</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70"/>
          <p:cNvSpPr txBox="1"/>
          <p:nvPr>
            <p:ph idx="1" type="body"/>
          </p:nvPr>
        </p:nvSpPr>
        <p:spPr>
          <a:xfrm>
            <a:off x="838200" y="1134575"/>
            <a:ext cx="10515600" cy="5400900"/>
          </a:xfrm>
          <a:prstGeom prst="rect">
            <a:avLst/>
          </a:prstGeom>
        </p:spPr>
        <p:txBody>
          <a:bodyPr anchorCtr="0" anchor="t" bIns="45700" lIns="45700" spcFirstLastPara="1" rIns="45700" wrap="square" tIns="45700">
            <a:noAutofit/>
          </a:bodyPr>
          <a:lstStyle/>
          <a:p>
            <a:pPr indent="0" lvl="0" marL="0" rtl="0" algn="just">
              <a:lnSpc>
                <a:spcPct val="115000"/>
              </a:lnSpc>
              <a:spcBef>
                <a:spcPts val="0"/>
              </a:spcBef>
              <a:spcAft>
                <a:spcPts val="0"/>
              </a:spcAft>
              <a:buClr>
                <a:schemeClr val="dk1"/>
              </a:buClr>
              <a:buSzPts val="1100"/>
              <a:buFont typeface="Arial"/>
              <a:buNone/>
            </a:pPr>
            <a:r>
              <a:rPr b="1" lang="en-US" sz="1400">
                <a:solidFill>
                  <a:srgbClr val="00061A"/>
                </a:solidFill>
                <a:latin typeface="Times New Roman"/>
                <a:ea typeface="Times New Roman"/>
                <a:cs typeface="Times New Roman"/>
                <a:sym typeface="Times New Roman"/>
              </a:rPr>
              <a:t>Sharing Your Prototype With Investors</a:t>
            </a:r>
            <a:endParaRPr b="1" sz="1400">
              <a:solidFill>
                <a:srgbClr val="00061A"/>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400">
              <a:solidFill>
                <a:srgbClr val="00061A"/>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400">
                <a:solidFill>
                  <a:srgbClr val="00061A"/>
                </a:solidFill>
                <a:latin typeface="Times New Roman"/>
                <a:ea typeface="Times New Roman"/>
                <a:cs typeface="Times New Roman"/>
                <a:sym typeface="Times New Roman"/>
              </a:rPr>
              <a:t>After all that hard work, you have to be ready for the big presentation.</a:t>
            </a:r>
            <a:endParaRPr sz="1400">
              <a:solidFill>
                <a:srgbClr val="00061A"/>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400">
                <a:solidFill>
                  <a:srgbClr val="00061A"/>
                </a:solidFill>
                <a:latin typeface="Times New Roman"/>
                <a:ea typeface="Times New Roman"/>
                <a:cs typeface="Times New Roman"/>
                <a:sym typeface="Times New Roman"/>
              </a:rPr>
              <a:t>Landing a meeting with an investor is the first step. As Andreessen says, the best way to land an investor meeting is through a referral. If you don’t have a referral, reaching out to an investor through a cold email is one of your better options. Elizabeth Yin of 500 Startups, a venture capital fund, offers</a:t>
            </a:r>
            <a:r>
              <a:rPr lang="en-US" sz="1400">
                <a:solidFill>
                  <a:srgbClr val="00061A"/>
                </a:solidFill>
                <a:uFill>
                  <a:noFill/>
                </a:uFill>
                <a:latin typeface="Times New Roman"/>
                <a:ea typeface="Times New Roman"/>
                <a:cs typeface="Times New Roman"/>
                <a:sym typeface="Times New Roman"/>
                <a:hlinkClick r:id="rId3">
                  <a:extLst>
                    <a:ext uri="{A12FA001-AC4F-418D-AE19-62706E023703}">
                      <ahyp:hlinkClr val="tx"/>
                    </a:ext>
                  </a:extLst>
                </a:hlinkClick>
              </a:rPr>
              <a:t> </a:t>
            </a:r>
            <a:r>
              <a:rPr lang="en-US" sz="1400" u="sng">
                <a:solidFill>
                  <a:srgbClr val="0E6FB9"/>
                </a:solidFill>
                <a:latin typeface="Times New Roman"/>
                <a:ea typeface="Times New Roman"/>
                <a:cs typeface="Times New Roman"/>
                <a:sym typeface="Times New Roman"/>
                <a:hlinkClick r:id="rId4">
                  <a:extLst>
                    <a:ext uri="{A12FA001-AC4F-418D-AE19-62706E023703}">
                      <ahyp:hlinkClr val="tx"/>
                    </a:ext>
                  </a:extLst>
                </a:hlinkClick>
              </a:rPr>
              <a:t>7 tips for sending cold emails to investors</a:t>
            </a:r>
            <a:r>
              <a:rPr lang="en-US" sz="1400">
                <a:solidFill>
                  <a:srgbClr val="00061A"/>
                </a:solidFill>
                <a:latin typeface="Times New Roman"/>
                <a:ea typeface="Times New Roman"/>
                <a:cs typeface="Times New Roman"/>
                <a:sym typeface="Times New Roman"/>
              </a:rPr>
              <a:t>:</a:t>
            </a:r>
            <a:endParaRPr sz="1400">
              <a:solidFill>
                <a:srgbClr val="00061A"/>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400">
                <a:solidFill>
                  <a:srgbClr val="00061A"/>
                </a:solidFill>
                <a:latin typeface="Times New Roman"/>
                <a:ea typeface="Times New Roman"/>
                <a:cs typeface="Times New Roman"/>
                <a:sym typeface="Times New Roman"/>
              </a:rPr>
              <a:t>1) Keep your email short</a:t>
            </a:r>
            <a:endParaRPr sz="1400">
              <a:solidFill>
                <a:srgbClr val="00061A"/>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400">
                <a:solidFill>
                  <a:srgbClr val="00061A"/>
                </a:solidFill>
                <a:latin typeface="Times New Roman"/>
                <a:ea typeface="Times New Roman"/>
                <a:cs typeface="Times New Roman"/>
                <a:sym typeface="Times New Roman"/>
              </a:rPr>
              <a:t>2) Use bullet points to highlight the best parts of your company</a:t>
            </a:r>
            <a:endParaRPr sz="1400">
              <a:solidFill>
                <a:srgbClr val="00061A"/>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400">
                <a:solidFill>
                  <a:srgbClr val="00061A"/>
                </a:solidFill>
                <a:latin typeface="Times New Roman"/>
                <a:ea typeface="Times New Roman"/>
                <a:cs typeface="Times New Roman"/>
                <a:sym typeface="Times New Roman"/>
              </a:rPr>
              <a:t>3) Make the email scannable</a:t>
            </a:r>
            <a:endParaRPr sz="1400">
              <a:solidFill>
                <a:srgbClr val="00061A"/>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400">
                <a:solidFill>
                  <a:srgbClr val="00061A"/>
                </a:solidFill>
                <a:latin typeface="Times New Roman"/>
                <a:ea typeface="Times New Roman"/>
                <a:cs typeface="Times New Roman"/>
                <a:sym typeface="Times New Roman"/>
              </a:rPr>
              <a:t>4) Don’t attach a deck in the first email</a:t>
            </a:r>
            <a:endParaRPr sz="1400">
              <a:solidFill>
                <a:srgbClr val="00061A"/>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400">
                <a:solidFill>
                  <a:srgbClr val="00061A"/>
                </a:solidFill>
                <a:latin typeface="Times New Roman"/>
                <a:ea typeface="Times New Roman"/>
                <a:cs typeface="Times New Roman"/>
                <a:sym typeface="Times New Roman"/>
              </a:rPr>
              <a:t>5) Use an email tracker</a:t>
            </a:r>
            <a:endParaRPr sz="1400">
              <a:solidFill>
                <a:srgbClr val="00061A"/>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400">
                <a:solidFill>
                  <a:srgbClr val="00061A"/>
                </a:solidFill>
                <a:latin typeface="Times New Roman"/>
                <a:ea typeface="Times New Roman"/>
                <a:cs typeface="Times New Roman"/>
                <a:sym typeface="Times New Roman"/>
              </a:rPr>
              <a:t>6) Your call to action is to land a meeting</a:t>
            </a:r>
            <a:endParaRPr sz="1400">
              <a:solidFill>
                <a:srgbClr val="00061A"/>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400">
                <a:solidFill>
                  <a:srgbClr val="00061A"/>
                </a:solidFill>
                <a:latin typeface="Times New Roman"/>
                <a:ea typeface="Times New Roman"/>
                <a:cs typeface="Times New Roman"/>
                <a:sym typeface="Times New Roman"/>
              </a:rPr>
              <a:t>7) Don’t be afraid to follow up</a:t>
            </a:r>
            <a:endParaRPr sz="1400">
              <a:solidFill>
                <a:srgbClr val="00061A"/>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400">
                <a:solidFill>
                  <a:srgbClr val="00061A"/>
                </a:solidFill>
                <a:latin typeface="Times New Roman"/>
                <a:ea typeface="Times New Roman"/>
                <a:cs typeface="Times New Roman"/>
                <a:sym typeface="Times New Roman"/>
              </a:rPr>
              <a:t>Once you land a meeting, you should come prepared with a few key things:</a:t>
            </a:r>
            <a:endParaRPr sz="1400">
              <a:solidFill>
                <a:srgbClr val="00061A"/>
              </a:solidFill>
              <a:latin typeface="Times New Roman"/>
              <a:ea typeface="Times New Roman"/>
              <a:cs typeface="Times New Roman"/>
              <a:sym typeface="Times New Roman"/>
            </a:endParaRPr>
          </a:p>
          <a:p>
            <a:pPr indent="-317500" lvl="0" marL="457200" rtl="0" algn="just">
              <a:lnSpc>
                <a:spcPct val="115000"/>
              </a:lnSpc>
              <a:spcBef>
                <a:spcPts val="1200"/>
              </a:spcBef>
              <a:spcAft>
                <a:spcPts val="0"/>
              </a:spcAft>
              <a:buClr>
                <a:srgbClr val="00061A"/>
              </a:buClr>
              <a:buSzPts val="1400"/>
              <a:buFont typeface="Times New Roman"/>
              <a:buChar char="●"/>
            </a:pPr>
            <a:r>
              <a:rPr lang="en-US" sz="1400">
                <a:solidFill>
                  <a:srgbClr val="00061A"/>
                </a:solidFill>
                <a:latin typeface="Times New Roman"/>
                <a:ea typeface="Times New Roman"/>
                <a:cs typeface="Times New Roman"/>
                <a:sym typeface="Times New Roman"/>
              </a:rPr>
              <a:t>A clear story surrounding your app and why it’s a great investment</a:t>
            </a:r>
            <a:endParaRPr sz="1400">
              <a:solidFill>
                <a:srgbClr val="00061A"/>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rgbClr val="00061A"/>
              </a:buClr>
              <a:buSzPts val="1400"/>
              <a:buFont typeface="Times New Roman"/>
              <a:buChar char="●"/>
            </a:pPr>
            <a:r>
              <a:rPr lang="en-US" sz="1400">
                <a:solidFill>
                  <a:srgbClr val="00061A"/>
                </a:solidFill>
                <a:latin typeface="Times New Roman"/>
                <a:ea typeface="Times New Roman"/>
                <a:cs typeface="Times New Roman"/>
                <a:sym typeface="Times New Roman"/>
              </a:rPr>
              <a:t>A pitch deck that shows the problem, solution and business model</a:t>
            </a:r>
            <a:endParaRPr sz="1400">
              <a:solidFill>
                <a:srgbClr val="00061A"/>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rgbClr val="00061A"/>
              </a:buClr>
              <a:buSzPts val="1400"/>
              <a:buFont typeface="Times New Roman"/>
              <a:buChar char="●"/>
            </a:pPr>
            <a:r>
              <a:rPr lang="en-US" sz="1400">
                <a:solidFill>
                  <a:srgbClr val="00061A"/>
                </a:solidFill>
                <a:latin typeface="Times New Roman"/>
                <a:ea typeface="Times New Roman"/>
                <a:cs typeface="Times New Roman"/>
                <a:sym typeface="Times New Roman"/>
              </a:rPr>
              <a:t>A short one-pager that can act as a leave-behind for investors</a:t>
            </a:r>
            <a:endParaRPr sz="1400">
              <a:solidFill>
                <a:srgbClr val="00061A"/>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rgbClr val="00061A"/>
              </a:buClr>
              <a:buSzPts val="1400"/>
              <a:buFont typeface="Times New Roman"/>
              <a:buChar char="●"/>
            </a:pPr>
            <a:r>
              <a:rPr lang="en-US" sz="1400">
                <a:solidFill>
                  <a:srgbClr val="00061A"/>
                </a:solidFill>
                <a:latin typeface="Times New Roman"/>
                <a:ea typeface="Times New Roman"/>
                <a:cs typeface="Times New Roman"/>
                <a:sym typeface="Times New Roman"/>
              </a:rPr>
              <a:t>Your prototype so you can walk the investors through the app</a:t>
            </a:r>
            <a:endParaRPr sz="1400">
              <a:solidFill>
                <a:srgbClr val="00061A"/>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US" sz="1400">
                <a:solidFill>
                  <a:srgbClr val="00061A"/>
                </a:solidFill>
                <a:latin typeface="Times New Roman"/>
                <a:ea typeface="Times New Roman"/>
                <a:cs typeface="Times New Roman"/>
                <a:sym typeface="Times New Roman"/>
              </a:rPr>
              <a:t>It’s important to be transparent about whether your prototype is or isn’t an actual, functioning product. You can share the link to your prototype before the meeting, but it’s often better to walk</a:t>
            </a:r>
            <a:r>
              <a:rPr lang="en-US" sz="1400">
                <a:solidFill>
                  <a:srgbClr val="00061A"/>
                </a:solidFill>
                <a:uFill>
                  <a:noFill/>
                </a:uFill>
                <a:latin typeface="Times New Roman"/>
                <a:ea typeface="Times New Roman"/>
                <a:cs typeface="Times New Roman"/>
                <a:sym typeface="Times New Roman"/>
                <a:hlinkClick r:id="rId5">
                  <a:extLst>
                    <a:ext uri="{A12FA001-AC4F-418D-AE19-62706E023703}">
                      <ahyp:hlinkClr val="tx"/>
                    </a:ext>
                  </a:extLst>
                </a:hlinkClick>
              </a:rPr>
              <a:t> </a:t>
            </a:r>
            <a:r>
              <a:rPr lang="en-US" sz="1400" u="sng">
                <a:solidFill>
                  <a:srgbClr val="0E6FB9"/>
                </a:solidFill>
                <a:latin typeface="Times New Roman"/>
                <a:ea typeface="Times New Roman"/>
                <a:cs typeface="Times New Roman"/>
                <a:sym typeface="Times New Roman"/>
                <a:hlinkClick r:id="rId6">
                  <a:extLst>
                    <a:ext uri="{A12FA001-AC4F-418D-AE19-62706E023703}">
                      <ahyp:hlinkClr val="tx"/>
                    </a:ext>
                  </a:extLst>
                </a:hlinkClick>
              </a:rPr>
              <a:t>potential investors</a:t>
            </a:r>
            <a:r>
              <a:rPr lang="en-US" sz="1400">
                <a:solidFill>
                  <a:srgbClr val="00061A"/>
                </a:solidFill>
                <a:latin typeface="Times New Roman"/>
                <a:ea typeface="Times New Roman"/>
                <a:cs typeface="Times New Roman"/>
                <a:sym typeface="Times New Roman"/>
              </a:rPr>
              <a:t> through the prototype during the meeting or call and then share the link afterward.</a:t>
            </a:r>
            <a:endParaRPr sz="1400">
              <a:latin typeface="Times New Roman"/>
              <a:ea typeface="Times New Roman"/>
              <a:cs typeface="Times New Roman"/>
              <a:sym typeface="Times New Roman"/>
            </a:endParaRPr>
          </a:p>
        </p:txBody>
      </p:sp>
      <p:sp>
        <p:nvSpPr>
          <p:cNvPr id="433" name="Google Shape;433;p70"/>
          <p:cNvSpPr txBox="1"/>
          <p:nvPr/>
        </p:nvSpPr>
        <p:spPr>
          <a:xfrm>
            <a:off x="152800" y="288575"/>
            <a:ext cx="3853500" cy="46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chemeClr val="dk1"/>
                </a:solidFill>
                <a:latin typeface="Helvetica Neue"/>
                <a:ea typeface="Helvetica Neue"/>
                <a:cs typeface="Helvetica Neue"/>
                <a:sym typeface="Helvetica Neue"/>
              </a:rPr>
              <a:t>Navigation &amp; Workflows</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71"/>
          <p:cNvSpPr txBox="1"/>
          <p:nvPr>
            <p:ph idx="1" type="body"/>
          </p:nvPr>
        </p:nvSpPr>
        <p:spPr>
          <a:xfrm>
            <a:off x="603750" y="1918609"/>
            <a:ext cx="10984500" cy="2104500"/>
          </a:xfrm>
          <a:prstGeom prst="rect">
            <a:avLst/>
          </a:prstGeom>
          <a:noFill/>
          <a:ln>
            <a:noFill/>
          </a:ln>
        </p:spPr>
        <p:txBody>
          <a:bodyPr anchorCtr="0" anchor="t" bIns="45700" lIns="45700" spcFirstLastPara="1" rIns="45700" wrap="square" tIns="45700">
            <a:noAutofit/>
          </a:bodyPr>
          <a:lstStyle/>
          <a:p>
            <a:pPr indent="-241300" lvl="0" marL="228600" rtl="0" algn="just">
              <a:lnSpc>
                <a:spcPct val="100000"/>
              </a:lnSpc>
              <a:spcBef>
                <a:spcPts val="0"/>
              </a:spcBef>
              <a:spcAft>
                <a:spcPts val="0"/>
              </a:spcAft>
              <a:buClr>
                <a:schemeClr val="dk1"/>
              </a:buClr>
              <a:buSzPts val="2000"/>
              <a:buFont typeface="Times New Roman"/>
              <a:buAutoNum type="arabicPeriod"/>
            </a:pPr>
            <a:r>
              <a:rPr lang="en-US" sz="2000">
                <a:solidFill>
                  <a:schemeClr val="dk1"/>
                </a:solidFill>
                <a:latin typeface="Times New Roman"/>
                <a:ea typeface="Times New Roman"/>
                <a:cs typeface="Times New Roman"/>
                <a:sym typeface="Times New Roman"/>
              </a:rPr>
              <a:t>Develop an app using Navigation Controller</a:t>
            </a:r>
            <a:endParaRPr sz="2000">
              <a:solidFill>
                <a:schemeClr val="dk1"/>
              </a:solidFill>
              <a:latin typeface="Times New Roman"/>
              <a:ea typeface="Times New Roman"/>
              <a:cs typeface="Times New Roman"/>
              <a:sym typeface="Times New Roman"/>
            </a:endParaRPr>
          </a:p>
          <a:p>
            <a:pPr indent="0" lvl="0" marL="228600" rtl="0" algn="just">
              <a:lnSpc>
                <a:spcPct val="10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241300" lvl="0" marL="228600" rtl="0" algn="just">
              <a:lnSpc>
                <a:spcPct val="100000"/>
              </a:lnSpc>
              <a:spcBef>
                <a:spcPts val="0"/>
              </a:spcBef>
              <a:spcAft>
                <a:spcPts val="0"/>
              </a:spcAft>
              <a:buClr>
                <a:schemeClr val="dk1"/>
              </a:buClr>
              <a:buSzPts val="2000"/>
              <a:buFont typeface="Times New Roman"/>
              <a:buAutoNum type="arabicPeriod"/>
            </a:pPr>
            <a:r>
              <a:rPr lang="en-US" sz="2000">
                <a:solidFill>
                  <a:schemeClr val="dk1"/>
                </a:solidFill>
                <a:latin typeface="Times New Roman"/>
                <a:ea typeface="Times New Roman"/>
                <a:cs typeface="Times New Roman"/>
                <a:sym typeface="Times New Roman"/>
              </a:rPr>
              <a:t>Develop an app to transfer data between View Controllers Using Segues</a:t>
            </a:r>
            <a:endParaRPr sz="2000">
              <a:solidFill>
                <a:schemeClr val="dk1"/>
              </a:solidFill>
              <a:latin typeface="Times New Roman"/>
              <a:ea typeface="Times New Roman"/>
              <a:cs typeface="Times New Roman"/>
              <a:sym typeface="Times New Roman"/>
            </a:endParaRPr>
          </a:p>
        </p:txBody>
      </p:sp>
      <p:sp>
        <p:nvSpPr>
          <p:cNvPr id="439" name="Google Shape;439;p71"/>
          <p:cNvSpPr txBox="1"/>
          <p:nvPr/>
        </p:nvSpPr>
        <p:spPr>
          <a:xfrm>
            <a:off x="374422" y="1336023"/>
            <a:ext cx="31308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50000"/>
              </a:lnSpc>
              <a:spcBef>
                <a:spcPts val="0"/>
              </a:spcBef>
              <a:spcAft>
                <a:spcPts val="0"/>
              </a:spcAft>
              <a:buClr>
                <a:srgbClr val="000000"/>
              </a:buClr>
              <a:buSzPts val="2400"/>
              <a:buFont typeface="Times New Roman"/>
              <a:buNone/>
            </a:pPr>
            <a:r>
              <a:rPr b="1" i="0" lang="en-US" sz="2400" u="none" cap="none" strike="noStrike">
                <a:solidFill>
                  <a:srgbClr val="000000"/>
                </a:solidFill>
                <a:latin typeface="Times New Roman"/>
                <a:ea typeface="Times New Roman"/>
                <a:cs typeface="Times New Roman"/>
                <a:sym typeface="Times New Roman"/>
              </a:rPr>
              <a:t>Assignment</a:t>
            </a:r>
            <a:endParaRPr/>
          </a:p>
        </p:txBody>
      </p:sp>
      <p:sp>
        <p:nvSpPr>
          <p:cNvPr id="440" name="Google Shape;440;p71"/>
          <p:cNvSpPr txBox="1"/>
          <p:nvPr/>
        </p:nvSpPr>
        <p:spPr>
          <a:xfrm>
            <a:off x="152800" y="288575"/>
            <a:ext cx="3853500" cy="46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chemeClr val="dk1"/>
                </a:solidFill>
                <a:latin typeface="Helvetica Neue"/>
                <a:ea typeface="Helvetica Neue"/>
                <a:cs typeface="Helvetica Neue"/>
                <a:sym typeface="Helvetica Neue"/>
              </a:rPr>
              <a:t>Navigation &amp; Workflows</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72"/>
          <p:cNvSpPr txBox="1"/>
          <p:nvPr>
            <p:ph idx="4294967295" type="sldNum"/>
          </p:nvPr>
        </p:nvSpPr>
        <p:spPr>
          <a:xfrm>
            <a:off x="11095176" y="6414760"/>
            <a:ext cx="258624" cy="248305"/>
          </a:xfrm>
          <a:prstGeom prst="rect">
            <a:avLst/>
          </a:prstGeom>
          <a:noFill/>
          <a:ln>
            <a:noFill/>
          </a:ln>
        </p:spPr>
        <p:txBody>
          <a:bodyPr anchorCtr="0" anchor="ctr" bIns="45700" lIns="45700" spcFirstLastPara="1" rIns="45700" wrap="square" tIns="45700">
            <a:noAutofit/>
          </a:bodyPr>
          <a:lstStyle/>
          <a:p>
            <a:pPr indent="0" lvl="0" marL="0" rtl="0" algn="r">
              <a:lnSpc>
                <a:spcPct val="100000"/>
              </a:lnSpc>
              <a:spcBef>
                <a:spcPts val="0"/>
              </a:spcBef>
              <a:spcAft>
                <a:spcPts val="0"/>
              </a:spcAft>
              <a:buClr>
                <a:srgbClr val="888888"/>
              </a:buClr>
              <a:buSzPts val="1200"/>
              <a:buFont typeface="Calibri"/>
              <a:buNone/>
            </a:pPr>
            <a:fld id="{00000000-1234-1234-1234-123412341234}" type="slidenum">
              <a:rPr lang="en-US" sz="1200">
                <a:solidFill>
                  <a:srgbClr val="888888"/>
                </a:solidFill>
              </a:rPr>
              <a:t>‹#›</a:t>
            </a:fld>
            <a:endParaRPr/>
          </a:p>
        </p:txBody>
      </p:sp>
      <p:sp>
        <p:nvSpPr>
          <p:cNvPr id="446" name="Google Shape;446;p72"/>
          <p:cNvSpPr txBox="1"/>
          <p:nvPr/>
        </p:nvSpPr>
        <p:spPr>
          <a:xfrm>
            <a:off x="252753" y="1121183"/>
            <a:ext cx="11744002" cy="421393"/>
          </a:xfrm>
          <a:prstGeom prst="rect">
            <a:avLst/>
          </a:prstGeom>
          <a:noFill/>
          <a:ln>
            <a:noFill/>
          </a:ln>
        </p:spPr>
        <p:txBody>
          <a:bodyPr anchorCtr="0" anchor="t" bIns="45700" lIns="45700" spcFirstLastPara="1" rIns="45700" wrap="square" tIns="45700">
            <a:noAutofit/>
          </a:bodyPr>
          <a:lstStyle/>
          <a:p>
            <a:pPr indent="359999" lvl="4" marL="0" marR="0" rtl="0" algn="l">
              <a:lnSpc>
                <a:spcPct val="150000"/>
              </a:lnSpc>
              <a:spcBef>
                <a:spcPts val="0"/>
              </a:spcBef>
              <a:spcAft>
                <a:spcPts val="0"/>
              </a:spcAft>
              <a:buClr>
                <a:srgbClr val="000000"/>
              </a:buClr>
              <a:buSzPts val="2400"/>
              <a:buFont typeface="Times New Roman"/>
              <a:buNone/>
            </a:pPr>
            <a:r>
              <a:rPr b="1" i="0" lang="en-US" sz="2400" u="none" cap="none" strike="noStrike">
                <a:solidFill>
                  <a:srgbClr val="000000"/>
                </a:solidFill>
                <a:latin typeface="Times New Roman"/>
                <a:ea typeface="Times New Roman"/>
                <a:cs typeface="Times New Roman"/>
                <a:sym typeface="Times New Roman"/>
              </a:rPr>
              <a:t>Document Links</a:t>
            </a:r>
            <a:endParaRPr/>
          </a:p>
        </p:txBody>
      </p:sp>
      <p:graphicFrame>
        <p:nvGraphicFramePr>
          <p:cNvPr id="447" name="Google Shape;447;p72"/>
          <p:cNvGraphicFramePr/>
          <p:nvPr/>
        </p:nvGraphicFramePr>
        <p:xfrm>
          <a:off x="574060" y="2107344"/>
          <a:ext cx="3000000" cy="3000000"/>
        </p:xfrm>
        <a:graphic>
          <a:graphicData uri="http://schemas.openxmlformats.org/drawingml/2006/table">
            <a:tbl>
              <a:tblPr>
                <a:noFill/>
                <a:tableStyleId>{BC45C8E6-D848-45B8-8F72-34E808F982D6}</a:tableStyleId>
              </a:tblPr>
              <a:tblGrid>
                <a:gridCol w="3770250"/>
                <a:gridCol w="3188125"/>
                <a:gridCol w="4143025"/>
              </a:tblGrid>
              <a:tr h="697225">
                <a:tc>
                  <a:txBody>
                    <a:bodyPr/>
                    <a:lstStyle/>
                    <a:p>
                      <a:pPr indent="0" lvl="0" marL="0" marR="0" rtl="0" algn="l">
                        <a:lnSpc>
                          <a:spcPct val="100000"/>
                        </a:lnSpc>
                        <a:spcBef>
                          <a:spcPts val="0"/>
                        </a:spcBef>
                        <a:spcAft>
                          <a:spcPts val="0"/>
                        </a:spcAft>
                        <a:buClr>
                          <a:schemeClr val="dk1"/>
                        </a:buClr>
                        <a:buSzPts val="1400"/>
                        <a:buFont typeface="Times New Roman"/>
                        <a:buNone/>
                      </a:pPr>
                      <a:r>
                        <a:rPr b="1" lang="en-US" sz="1400" u="none" cap="none" strike="noStrike">
                          <a:latin typeface="Times New Roman"/>
                          <a:ea typeface="Times New Roman"/>
                          <a:cs typeface="Times New Roman"/>
                          <a:sym typeface="Times New Roman"/>
                        </a:rPr>
                        <a:t>Topics</a:t>
                      </a:r>
                      <a:endParaRPr/>
                    </a:p>
                  </a:txBody>
                  <a:tcPr marT="9525" marB="9525" marR="9525" marL="95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Times New Roman"/>
                        <a:buNone/>
                      </a:pPr>
                      <a:r>
                        <a:rPr b="1" lang="en-US" sz="1400" u="none" cap="none" strike="noStrike">
                          <a:latin typeface="Times New Roman"/>
                          <a:ea typeface="Times New Roman"/>
                          <a:cs typeface="Times New Roman"/>
                          <a:sym typeface="Times New Roman"/>
                        </a:rPr>
                        <a:t>URL</a:t>
                      </a:r>
                      <a:endParaRPr/>
                    </a:p>
                  </a:txBody>
                  <a:tcPr marT="9525" marB="9525" marR="9525" marL="95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Times New Roman"/>
                        <a:buNone/>
                      </a:pPr>
                      <a:r>
                        <a:rPr b="1" lang="en-US" sz="1400" u="none" cap="none" strike="noStrike">
                          <a:latin typeface="Times New Roman"/>
                          <a:ea typeface="Times New Roman"/>
                          <a:cs typeface="Times New Roman"/>
                          <a:sym typeface="Times New Roman"/>
                        </a:rPr>
                        <a:t>Notes</a:t>
                      </a:r>
                      <a:endParaRPr/>
                    </a:p>
                  </a:txBody>
                  <a:tcPr marT="9525" marB="9525" marR="9525" marL="95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272325">
                <a:tc>
                  <a:txBody>
                    <a:bodyPr/>
                    <a:lstStyle/>
                    <a:p>
                      <a:pPr indent="0" lvl="0" marL="0" marR="0" rtl="0" algn="just">
                        <a:lnSpc>
                          <a:spcPct val="100000"/>
                        </a:lnSpc>
                        <a:spcBef>
                          <a:spcPts val="0"/>
                        </a:spcBef>
                        <a:spcAft>
                          <a:spcPts val="0"/>
                        </a:spcAft>
                        <a:buClr>
                          <a:schemeClr val="dk1"/>
                        </a:buClr>
                        <a:buSzPts val="1400"/>
                        <a:buFont typeface="Times New Roman"/>
                        <a:buNone/>
                      </a:pPr>
                      <a:r>
                        <a:rPr lang="en-US">
                          <a:latin typeface="Times New Roman"/>
                          <a:ea typeface="Times New Roman"/>
                          <a:cs typeface="Times New Roman"/>
                          <a:sym typeface="Times New Roman"/>
                        </a:rPr>
                        <a:t>Swift Pragramming Language</a:t>
                      </a:r>
                      <a:endParaRPr/>
                    </a:p>
                  </a:txBody>
                  <a:tcPr marT="9525" marB="9525" marR="9525" marL="95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u="sng">
                          <a:solidFill>
                            <a:schemeClr val="hlink"/>
                          </a:solidFill>
                          <a:hlinkClick r:id="rId3"/>
                        </a:rPr>
                        <a:t>https://swift.org/</a:t>
                      </a:r>
                      <a:endParaRPr/>
                    </a:p>
                  </a:txBody>
                  <a:tcPr marT="9525" marB="9525" marR="9525" marL="95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400"/>
                        <a:buFont typeface="Times New Roman"/>
                        <a:buNone/>
                      </a:pPr>
                      <a:r>
                        <a:rPr lang="en-US"/>
                        <a:t>Give the information to learn S</a:t>
                      </a:r>
                      <a:r>
                        <a:rPr lang="en-US"/>
                        <a:t>wift Programming Language</a:t>
                      </a:r>
                      <a:endParaRPr/>
                    </a:p>
                  </a:txBody>
                  <a:tcPr marT="9525" marB="9525" marR="9525" marL="95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030275">
                <a:tc>
                  <a:txBody>
                    <a:bodyPr/>
                    <a:lstStyle/>
                    <a:p>
                      <a:pPr indent="0" lvl="0" marL="0" rtl="0" algn="l">
                        <a:spcBef>
                          <a:spcPts val="0"/>
                        </a:spcBef>
                        <a:spcAft>
                          <a:spcPts val="0"/>
                        </a:spcAft>
                        <a:buNone/>
                      </a:pPr>
                      <a:r>
                        <a:rPr lang="en-US"/>
                        <a:t>Navigation &amp; workflow Concepts</a:t>
                      </a:r>
                      <a:endParaRPr/>
                    </a:p>
                  </a:txBody>
                  <a:tcPr marT="9525" marB="9525" marR="9525" marL="95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a:t>https://developer.apple.com/documentation/</a:t>
                      </a:r>
                      <a:endParaRPr/>
                    </a:p>
                  </a:txBody>
                  <a:tcPr marT="9525" marB="9525" marR="9525" marL="95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a:t> </a:t>
                      </a:r>
                      <a:r>
                        <a:rPr lang="en-US">
                          <a:solidFill>
                            <a:schemeClr val="dk1"/>
                          </a:solidFill>
                        </a:rPr>
                        <a:t>Navigation &amp; workflow Concepts</a:t>
                      </a:r>
                      <a:endParaRPr/>
                    </a:p>
                  </a:txBody>
                  <a:tcPr marT="9525" marB="9525" marR="9525" marL="95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448" name="Google Shape;448;p72"/>
          <p:cNvSpPr txBox="1"/>
          <p:nvPr/>
        </p:nvSpPr>
        <p:spPr>
          <a:xfrm>
            <a:off x="152800" y="288575"/>
            <a:ext cx="3853500" cy="46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chemeClr val="dk1"/>
                </a:solidFill>
                <a:latin typeface="Helvetica Neue"/>
                <a:ea typeface="Helvetica Neue"/>
                <a:cs typeface="Helvetica Neue"/>
                <a:sym typeface="Helvetica Neue"/>
              </a:rPr>
              <a:t>Navigation &amp; Workflows</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73"/>
          <p:cNvSpPr txBox="1"/>
          <p:nvPr>
            <p:ph idx="4294967295" type="sldNum"/>
          </p:nvPr>
        </p:nvSpPr>
        <p:spPr>
          <a:xfrm>
            <a:off x="11095176" y="6414760"/>
            <a:ext cx="258624" cy="248305"/>
          </a:xfrm>
          <a:prstGeom prst="rect">
            <a:avLst/>
          </a:prstGeom>
          <a:noFill/>
          <a:ln>
            <a:noFill/>
          </a:ln>
        </p:spPr>
        <p:txBody>
          <a:bodyPr anchorCtr="0" anchor="ctr" bIns="45700" lIns="45700" spcFirstLastPara="1" rIns="45700" wrap="square" tIns="45700">
            <a:noAutofit/>
          </a:bodyPr>
          <a:lstStyle/>
          <a:p>
            <a:pPr indent="0" lvl="0" marL="0" rtl="0" algn="r">
              <a:lnSpc>
                <a:spcPct val="100000"/>
              </a:lnSpc>
              <a:spcBef>
                <a:spcPts val="0"/>
              </a:spcBef>
              <a:spcAft>
                <a:spcPts val="0"/>
              </a:spcAft>
              <a:buClr>
                <a:srgbClr val="888888"/>
              </a:buClr>
              <a:buSzPts val="1200"/>
              <a:buFont typeface="Calibri"/>
              <a:buNone/>
            </a:pPr>
            <a:fld id="{00000000-1234-1234-1234-123412341234}" type="slidenum">
              <a:rPr lang="en-US" sz="1200">
                <a:solidFill>
                  <a:srgbClr val="888888"/>
                </a:solidFill>
              </a:rPr>
              <a:t>‹#›</a:t>
            </a:fld>
            <a:endParaRPr/>
          </a:p>
        </p:txBody>
      </p:sp>
      <p:sp>
        <p:nvSpPr>
          <p:cNvPr id="454" name="Google Shape;454;p73"/>
          <p:cNvSpPr txBox="1"/>
          <p:nvPr/>
        </p:nvSpPr>
        <p:spPr>
          <a:xfrm>
            <a:off x="252753" y="1121183"/>
            <a:ext cx="11744002" cy="421393"/>
          </a:xfrm>
          <a:prstGeom prst="rect">
            <a:avLst/>
          </a:prstGeom>
          <a:noFill/>
          <a:ln>
            <a:noFill/>
          </a:ln>
        </p:spPr>
        <p:txBody>
          <a:bodyPr anchorCtr="0" anchor="t" bIns="45700" lIns="45700" spcFirstLastPara="1" rIns="45700" wrap="square" tIns="45700">
            <a:noAutofit/>
          </a:bodyPr>
          <a:lstStyle/>
          <a:p>
            <a:pPr indent="359999" lvl="4" marL="0" marR="0" rtl="0" algn="l">
              <a:lnSpc>
                <a:spcPct val="100000"/>
              </a:lnSpc>
              <a:spcBef>
                <a:spcPts val="0"/>
              </a:spcBef>
              <a:spcAft>
                <a:spcPts val="0"/>
              </a:spcAft>
              <a:buClr>
                <a:srgbClr val="000000"/>
              </a:buClr>
              <a:buSzPts val="2400"/>
              <a:buFont typeface="Times New Roman"/>
              <a:buNone/>
            </a:pPr>
            <a:r>
              <a:rPr b="1" i="0" lang="en-US" sz="2400" u="none" cap="none" strike="noStrike">
                <a:solidFill>
                  <a:srgbClr val="000000"/>
                </a:solidFill>
                <a:latin typeface="Times New Roman"/>
                <a:ea typeface="Times New Roman"/>
                <a:cs typeface="Times New Roman"/>
                <a:sym typeface="Times New Roman"/>
              </a:rPr>
              <a:t>E-Book Links</a:t>
            </a:r>
            <a:endParaRPr/>
          </a:p>
        </p:txBody>
      </p:sp>
      <p:sp>
        <p:nvSpPr>
          <p:cNvPr id="455" name="Google Shape;455;p73"/>
          <p:cNvSpPr txBox="1"/>
          <p:nvPr/>
        </p:nvSpPr>
        <p:spPr>
          <a:xfrm>
            <a:off x="1219200" y="1842316"/>
            <a:ext cx="9753600" cy="424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500" u="sng">
                <a:solidFill>
                  <a:schemeClr val="hlink"/>
                </a:solidFill>
                <a:latin typeface="Times New Roman"/>
                <a:ea typeface="Times New Roman"/>
                <a:cs typeface="Times New Roman"/>
                <a:sym typeface="Times New Roman"/>
                <a:hlinkClick r:id="rId3"/>
              </a:rPr>
              <a:t>https://swift.org/</a:t>
            </a:r>
            <a:endParaRPr sz="2500">
              <a:latin typeface="Times New Roman"/>
              <a:ea typeface="Times New Roman"/>
              <a:cs typeface="Times New Roman"/>
              <a:sym typeface="Times New Roman"/>
            </a:endParaRPr>
          </a:p>
          <a:p>
            <a:pPr indent="0" lvl="0" marL="0" rtl="0" algn="l">
              <a:spcBef>
                <a:spcPts val="0"/>
              </a:spcBef>
              <a:spcAft>
                <a:spcPts val="0"/>
              </a:spcAft>
              <a:buNone/>
            </a:pPr>
            <a:r>
              <a:t/>
            </a:r>
            <a:endParaRPr sz="25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2500" u="sng">
                <a:solidFill>
                  <a:srgbClr val="0000FF"/>
                </a:solidFill>
                <a:latin typeface="Times New Roman"/>
                <a:ea typeface="Times New Roman"/>
                <a:cs typeface="Times New Roman"/>
                <a:sym typeface="Times New Roman"/>
              </a:rPr>
              <a:t>https://developer.apple.com/documentation/</a:t>
            </a:r>
            <a:endParaRPr sz="3600" u="sng">
              <a:solidFill>
                <a:srgbClr val="0000FF"/>
              </a:solidFill>
              <a:latin typeface="Times New Roman"/>
              <a:ea typeface="Times New Roman"/>
              <a:cs typeface="Times New Roman"/>
              <a:sym typeface="Times New Roman"/>
            </a:endParaRPr>
          </a:p>
        </p:txBody>
      </p:sp>
      <p:sp>
        <p:nvSpPr>
          <p:cNvPr id="456" name="Google Shape;456;p73"/>
          <p:cNvSpPr txBox="1"/>
          <p:nvPr/>
        </p:nvSpPr>
        <p:spPr>
          <a:xfrm>
            <a:off x="152800" y="288575"/>
            <a:ext cx="3853500" cy="46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chemeClr val="dk1"/>
                </a:solidFill>
                <a:latin typeface="Helvetica Neue"/>
                <a:ea typeface="Helvetica Neue"/>
                <a:cs typeface="Helvetica Neue"/>
                <a:sym typeface="Helvetica Neue"/>
              </a:rPr>
              <a:t>Navigation &amp; Workflows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idx="1" type="body"/>
          </p:nvPr>
        </p:nvSpPr>
        <p:spPr>
          <a:xfrm>
            <a:off x="838200" y="1358025"/>
            <a:ext cx="10515600" cy="4818900"/>
          </a:xfrm>
          <a:prstGeom prst="rect">
            <a:avLst/>
          </a:prstGeom>
        </p:spPr>
        <p:txBody>
          <a:bodyPr anchorCtr="0" anchor="t" bIns="45700" lIns="45700" spcFirstLastPara="1" rIns="45700" wrap="square" tIns="45700">
            <a:noAutofit/>
          </a:bodyPr>
          <a:lstStyle/>
          <a:p>
            <a:pPr indent="0" lvl="0" marL="0" rtl="0" algn="just">
              <a:lnSpc>
                <a:spcPct val="115000"/>
              </a:lnSpc>
              <a:spcBef>
                <a:spcPts val="0"/>
              </a:spcBef>
              <a:spcAft>
                <a:spcPts val="0"/>
              </a:spcAft>
              <a:buClr>
                <a:schemeClr val="dk1"/>
              </a:buClr>
              <a:buSzPts val="1100"/>
              <a:buFont typeface="Arial"/>
              <a:buNone/>
            </a:pPr>
            <a:r>
              <a:rPr lang="en-US" sz="1800">
                <a:solidFill>
                  <a:srgbClr val="262626"/>
                </a:solidFill>
                <a:latin typeface="Times New Roman"/>
                <a:ea typeface="Times New Roman"/>
                <a:cs typeface="Times New Roman"/>
                <a:sym typeface="Times New Roman"/>
              </a:rPr>
              <a:t>Enumerations in Swift are first-class types in their own right. They adopt many features traditionally supported only by classes, such as computed properties to provide additional information about the enumeration’s current value, and instance methods to provide functionality related to the values the enumeration represents. Enumerations can also define initializers to provide an initial case value; can be extended to expand their functionality beyond their original implementation; and can conform to protocols to provide standard functionality.</a:t>
            </a:r>
            <a:endParaRPr sz="1800">
              <a:solidFill>
                <a:srgbClr val="262626"/>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100">
              <a:solidFill>
                <a:schemeClr val="dk1"/>
              </a:solidFill>
              <a:latin typeface="Arial"/>
              <a:ea typeface="Arial"/>
              <a:cs typeface="Arial"/>
              <a:sym typeface="Arial"/>
            </a:endParaRPr>
          </a:p>
          <a:p>
            <a:pPr indent="0" lvl="0" marL="0" rtl="0" algn="l">
              <a:lnSpc>
                <a:spcPct val="115000"/>
              </a:lnSpc>
              <a:spcBef>
                <a:spcPts val="0"/>
              </a:spcBef>
              <a:spcAft>
                <a:spcPts val="0"/>
              </a:spcAft>
              <a:buNone/>
            </a:pPr>
            <a:r>
              <a:rPr b="1" lang="en-US" sz="1800">
                <a:solidFill>
                  <a:srgbClr val="262626"/>
                </a:solidFill>
                <a:latin typeface="Times New Roman"/>
                <a:ea typeface="Times New Roman"/>
                <a:cs typeface="Times New Roman"/>
                <a:sym typeface="Times New Roman"/>
              </a:rPr>
              <a:t>Enumeration Syntax</a:t>
            </a:r>
            <a:endParaRPr b="1" sz="1800">
              <a:solidFill>
                <a:srgbClr val="262626"/>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b="1" sz="1800">
              <a:solidFill>
                <a:srgbClr val="262626"/>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800">
                <a:solidFill>
                  <a:srgbClr val="97007E"/>
                </a:solidFill>
                <a:highlight>
                  <a:srgbClr val="FFFFFF"/>
                </a:highlight>
                <a:latin typeface="Times New Roman"/>
                <a:ea typeface="Times New Roman"/>
                <a:cs typeface="Times New Roman"/>
                <a:sym typeface="Times New Roman"/>
              </a:rPr>
              <a:t>enum</a:t>
            </a:r>
            <a:r>
              <a:rPr lang="en-US" sz="1800">
                <a:solidFill>
                  <a:srgbClr val="262626"/>
                </a:solidFill>
                <a:highlight>
                  <a:srgbClr val="FFFFFF"/>
                </a:highlight>
                <a:latin typeface="Times New Roman"/>
                <a:ea typeface="Times New Roman"/>
                <a:cs typeface="Times New Roman"/>
                <a:sym typeface="Times New Roman"/>
              </a:rPr>
              <a:t> </a:t>
            </a:r>
            <a:r>
              <a:rPr lang="en-US" sz="1800">
                <a:solidFill>
                  <a:srgbClr val="325B61"/>
                </a:solidFill>
                <a:highlight>
                  <a:srgbClr val="FFFFFF"/>
                </a:highlight>
                <a:latin typeface="Times New Roman"/>
                <a:ea typeface="Times New Roman"/>
                <a:cs typeface="Times New Roman"/>
                <a:sym typeface="Times New Roman"/>
              </a:rPr>
              <a:t>SomeEnumeration</a:t>
            </a:r>
            <a:r>
              <a:rPr lang="en-US" sz="1800">
                <a:solidFill>
                  <a:srgbClr val="262626"/>
                </a:solidFill>
                <a:highlight>
                  <a:srgbClr val="FFFFFF"/>
                </a:highlight>
                <a:latin typeface="Times New Roman"/>
                <a:ea typeface="Times New Roman"/>
                <a:cs typeface="Times New Roman"/>
                <a:sym typeface="Times New Roman"/>
              </a:rPr>
              <a:t> {</a:t>
            </a:r>
            <a:endParaRPr sz="1800">
              <a:solidFill>
                <a:srgbClr val="262626"/>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800">
              <a:solidFill>
                <a:srgbClr val="262626"/>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800">
                <a:solidFill>
                  <a:srgbClr val="262626"/>
                </a:solidFill>
                <a:highlight>
                  <a:srgbClr val="FFFFFF"/>
                </a:highlight>
                <a:latin typeface="Times New Roman"/>
                <a:ea typeface="Times New Roman"/>
                <a:cs typeface="Times New Roman"/>
                <a:sym typeface="Times New Roman"/>
              </a:rPr>
              <a:t>  </a:t>
            </a:r>
            <a:r>
              <a:rPr lang="en-US" sz="1800">
                <a:solidFill>
                  <a:srgbClr val="0D6401"/>
                </a:solidFill>
                <a:highlight>
                  <a:srgbClr val="FFFFFF"/>
                </a:highlight>
                <a:latin typeface="Times New Roman"/>
                <a:ea typeface="Times New Roman"/>
                <a:cs typeface="Times New Roman"/>
                <a:sym typeface="Times New Roman"/>
              </a:rPr>
              <a:t>// enumeration definition goes here</a:t>
            </a:r>
            <a:endParaRPr sz="1800">
              <a:solidFill>
                <a:srgbClr val="0D640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800">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800">
                <a:highlight>
                  <a:srgbClr val="FFFFFF"/>
                </a:highlight>
                <a:latin typeface="Times New Roman"/>
                <a:ea typeface="Times New Roman"/>
                <a:cs typeface="Times New Roman"/>
                <a:sym typeface="Times New Roman"/>
              </a:rPr>
              <a:t>}</a:t>
            </a:r>
            <a:endParaRPr sz="1800">
              <a:highlight>
                <a:srgbClr val="FFFFFF"/>
              </a:highlight>
              <a:latin typeface="Times New Roman"/>
              <a:ea typeface="Times New Roman"/>
              <a:cs typeface="Times New Roman"/>
              <a:sym typeface="Times New Roman"/>
            </a:endParaRPr>
          </a:p>
          <a:p>
            <a:pPr indent="-342900" lvl="0" marL="342900" rtl="0" algn="l">
              <a:lnSpc>
                <a:spcPct val="115000"/>
              </a:lnSpc>
              <a:spcBef>
                <a:spcPts val="0"/>
              </a:spcBef>
              <a:spcAft>
                <a:spcPts val="0"/>
              </a:spcAft>
              <a:buNone/>
            </a:pPr>
            <a:r>
              <a:t/>
            </a:r>
            <a:endParaRPr sz="1800">
              <a:solidFill>
                <a:srgbClr val="262626"/>
              </a:solidFill>
              <a:highlight>
                <a:srgbClr val="FFFFFF"/>
              </a:highlight>
              <a:latin typeface="Times New Roman"/>
              <a:ea typeface="Times New Roman"/>
              <a:cs typeface="Times New Roman"/>
              <a:sym typeface="Times New Roman"/>
            </a:endParaRPr>
          </a:p>
          <a:p>
            <a:pPr indent="0" lvl="0" marL="0" rtl="0" algn="l">
              <a:spcBef>
                <a:spcPts val="1000"/>
              </a:spcBef>
              <a:spcAft>
                <a:spcPts val="0"/>
              </a:spcAft>
              <a:buNone/>
            </a:pPr>
            <a:r>
              <a:t/>
            </a:r>
            <a:endParaRPr/>
          </a:p>
        </p:txBody>
      </p:sp>
      <p:sp>
        <p:nvSpPr>
          <p:cNvPr id="95" name="Google Shape;95;p17"/>
          <p:cNvSpPr txBox="1"/>
          <p:nvPr/>
        </p:nvSpPr>
        <p:spPr>
          <a:xfrm>
            <a:off x="152800" y="288575"/>
            <a:ext cx="3853500" cy="46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chemeClr val="dk1"/>
                </a:solidFill>
                <a:latin typeface="Helvetica Neue"/>
                <a:ea typeface="Helvetica Neue"/>
                <a:cs typeface="Helvetica Neue"/>
                <a:sym typeface="Helvetica Neue"/>
              </a:rPr>
              <a:t>Navigation &amp; Workflows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idx="1" type="body"/>
          </p:nvPr>
        </p:nvSpPr>
        <p:spPr>
          <a:xfrm>
            <a:off x="838200" y="1205250"/>
            <a:ext cx="10515600" cy="5381100"/>
          </a:xfrm>
          <a:prstGeom prst="rect">
            <a:avLst/>
          </a:prstGeom>
        </p:spPr>
        <p:txBody>
          <a:bodyPr anchorCtr="0" anchor="t" bIns="45700" lIns="45700" spcFirstLastPara="1" rIns="45700"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800">
                <a:solidFill>
                  <a:srgbClr val="262626"/>
                </a:solidFill>
                <a:latin typeface="Times New Roman"/>
                <a:ea typeface="Times New Roman"/>
                <a:cs typeface="Times New Roman"/>
                <a:sym typeface="Times New Roman"/>
              </a:rPr>
              <a:t>Here’s an example for the four main points of a compass:</a:t>
            </a:r>
            <a:endParaRPr sz="1800">
              <a:solidFill>
                <a:srgbClr val="262626"/>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800">
              <a:solidFill>
                <a:srgbClr val="262626"/>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800">
                <a:solidFill>
                  <a:srgbClr val="97007E"/>
                </a:solidFill>
                <a:highlight>
                  <a:srgbClr val="FFFFFF"/>
                </a:highlight>
                <a:latin typeface="Times New Roman"/>
                <a:ea typeface="Times New Roman"/>
                <a:cs typeface="Times New Roman"/>
                <a:sym typeface="Times New Roman"/>
              </a:rPr>
              <a:t>	enum</a:t>
            </a:r>
            <a:r>
              <a:rPr lang="en-US" sz="1800">
                <a:solidFill>
                  <a:srgbClr val="262626"/>
                </a:solidFill>
                <a:highlight>
                  <a:srgbClr val="FFFFFF"/>
                </a:highlight>
                <a:latin typeface="Times New Roman"/>
                <a:ea typeface="Times New Roman"/>
                <a:cs typeface="Times New Roman"/>
                <a:sym typeface="Times New Roman"/>
              </a:rPr>
              <a:t> </a:t>
            </a:r>
            <a:r>
              <a:rPr lang="en-US" sz="1800">
                <a:solidFill>
                  <a:srgbClr val="325B61"/>
                </a:solidFill>
                <a:highlight>
                  <a:srgbClr val="FFFFFF"/>
                </a:highlight>
                <a:latin typeface="Times New Roman"/>
                <a:ea typeface="Times New Roman"/>
                <a:cs typeface="Times New Roman"/>
                <a:sym typeface="Times New Roman"/>
              </a:rPr>
              <a:t>CompassPoint</a:t>
            </a:r>
            <a:r>
              <a:rPr lang="en-US" sz="1800">
                <a:solidFill>
                  <a:srgbClr val="262626"/>
                </a:solidFill>
                <a:highlight>
                  <a:srgbClr val="FFFFFF"/>
                </a:highlight>
                <a:latin typeface="Times New Roman"/>
                <a:ea typeface="Times New Roman"/>
                <a:cs typeface="Times New Roman"/>
                <a:sym typeface="Times New Roman"/>
              </a:rPr>
              <a:t> {</a:t>
            </a:r>
            <a:endParaRPr sz="1800">
              <a:solidFill>
                <a:srgbClr val="262626"/>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800">
              <a:solidFill>
                <a:srgbClr val="262626"/>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800">
                <a:solidFill>
                  <a:srgbClr val="262626"/>
                </a:solidFill>
                <a:highlight>
                  <a:srgbClr val="FFFFFF"/>
                </a:highlight>
                <a:latin typeface="Times New Roman"/>
                <a:ea typeface="Times New Roman"/>
                <a:cs typeface="Times New Roman"/>
                <a:sym typeface="Times New Roman"/>
              </a:rPr>
              <a:t>	    </a:t>
            </a:r>
            <a:r>
              <a:rPr lang="en-US" sz="1800">
                <a:solidFill>
                  <a:srgbClr val="97007E"/>
                </a:solidFill>
                <a:highlight>
                  <a:srgbClr val="FFFFFF"/>
                </a:highlight>
                <a:latin typeface="Times New Roman"/>
                <a:ea typeface="Times New Roman"/>
                <a:cs typeface="Times New Roman"/>
                <a:sym typeface="Times New Roman"/>
              </a:rPr>
              <a:t>case</a:t>
            </a:r>
            <a:r>
              <a:rPr lang="en-US" sz="1800">
                <a:solidFill>
                  <a:srgbClr val="262626"/>
                </a:solidFill>
                <a:highlight>
                  <a:srgbClr val="FFFFFF"/>
                </a:highlight>
                <a:latin typeface="Times New Roman"/>
                <a:ea typeface="Times New Roman"/>
                <a:cs typeface="Times New Roman"/>
                <a:sym typeface="Times New Roman"/>
              </a:rPr>
              <a:t> </a:t>
            </a:r>
            <a:r>
              <a:rPr lang="en-US" sz="1800">
                <a:solidFill>
                  <a:srgbClr val="325B61"/>
                </a:solidFill>
                <a:highlight>
                  <a:srgbClr val="FFFFFF"/>
                </a:highlight>
                <a:latin typeface="Times New Roman"/>
                <a:ea typeface="Times New Roman"/>
                <a:cs typeface="Times New Roman"/>
                <a:sym typeface="Times New Roman"/>
              </a:rPr>
              <a:t>north</a:t>
            </a:r>
            <a:endParaRPr sz="1800">
              <a:solidFill>
                <a:srgbClr val="325B6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800">
                <a:solidFill>
                  <a:srgbClr val="262626"/>
                </a:solidFill>
                <a:highlight>
                  <a:srgbClr val="FFFFFF"/>
                </a:highlight>
                <a:latin typeface="Times New Roman"/>
                <a:ea typeface="Times New Roman"/>
                <a:cs typeface="Times New Roman"/>
                <a:sym typeface="Times New Roman"/>
              </a:rPr>
              <a:t>	    </a:t>
            </a:r>
            <a:r>
              <a:rPr lang="en-US" sz="1800">
                <a:solidFill>
                  <a:srgbClr val="97007E"/>
                </a:solidFill>
                <a:highlight>
                  <a:srgbClr val="FFFFFF"/>
                </a:highlight>
                <a:latin typeface="Times New Roman"/>
                <a:ea typeface="Times New Roman"/>
                <a:cs typeface="Times New Roman"/>
                <a:sym typeface="Times New Roman"/>
              </a:rPr>
              <a:t>case</a:t>
            </a:r>
            <a:r>
              <a:rPr lang="en-US" sz="1800">
                <a:solidFill>
                  <a:srgbClr val="262626"/>
                </a:solidFill>
                <a:highlight>
                  <a:srgbClr val="FFFFFF"/>
                </a:highlight>
                <a:latin typeface="Times New Roman"/>
                <a:ea typeface="Times New Roman"/>
                <a:cs typeface="Times New Roman"/>
                <a:sym typeface="Times New Roman"/>
              </a:rPr>
              <a:t> </a:t>
            </a:r>
            <a:r>
              <a:rPr lang="en-US" sz="1800">
                <a:solidFill>
                  <a:srgbClr val="325B61"/>
                </a:solidFill>
                <a:highlight>
                  <a:srgbClr val="FFFFFF"/>
                </a:highlight>
                <a:latin typeface="Times New Roman"/>
                <a:ea typeface="Times New Roman"/>
                <a:cs typeface="Times New Roman"/>
                <a:sym typeface="Times New Roman"/>
              </a:rPr>
              <a:t>south</a:t>
            </a:r>
            <a:endParaRPr sz="1800">
              <a:solidFill>
                <a:srgbClr val="325B6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800">
                <a:solidFill>
                  <a:srgbClr val="262626"/>
                </a:solidFill>
                <a:highlight>
                  <a:srgbClr val="FFFFFF"/>
                </a:highlight>
                <a:latin typeface="Times New Roman"/>
                <a:ea typeface="Times New Roman"/>
                <a:cs typeface="Times New Roman"/>
                <a:sym typeface="Times New Roman"/>
              </a:rPr>
              <a:t>	    </a:t>
            </a:r>
            <a:r>
              <a:rPr lang="en-US" sz="1800">
                <a:solidFill>
                  <a:srgbClr val="97007E"/>
                </a:solidFill>
                <a:highlight>
                  <a:srgbClr val="FFFFFF"/>
                </a:highlight>
                <a:latin typeface="Times New Roman"/>
                <a:ea typeface="Times New Roman"/>
                <a:cs typeface="Times New Roman"/>
                <a:sym typeface="Times New Roman"/>
              </a:rPr>
              <a:t>case</a:t>
            </a:r>
            <a:r>
              <a:rPr lang="en-US" sz="1800">
                <a:solidFill>
                  <a:srgbClr val="262626"/>
                </a:solidFill>
                <a:highlight>
                  <a:srgbClr val="FFFFFF"/>
                </a:highlight>
                <a:latin typeface="Times New Roman"/>
                <a:ea typeface="Times New Roman"/>
                <a:cs typeface="Times New Roman"/>
                <a:sym typeface="Times New Roman"/>
              </a:rPr>
              <a:t> </a:t>
            </a:r>
            <a:r>
              <a:rPr lang="en-US" sz="1800">
                <a:solidFill>
                  <a:srgbClr val="325B61"/>
                </a:solidFill>
                <a:highlight>
                  <a:srgbClr val="FFFFFF"/>
                </a:highlight>
                <a:latin typeface="Times New Roman"/>
                <a:ea typeface="Times New Roman"/>
                <a:cs typeface="Times New Roman"/>
                <a:sym typeface="Times New Roman"/>
              </a:rPr>
              <a:t>east</a:t>
            </a:r>
            <a:endParaRPr sz="1800">
              <a:solidFill>
                <a:srgbClr val="325B6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800">
                <a:solidFill>
                  <a:srgbClr val="262626"/>
                </a:solidFill>
                <a:highlight>
                  <a:srgbClr val="FFFFFF"/>
                </a:highlight>
                <a:latin typeface="Times New Roman"/>
                <a:ea typeface="Times New Roman"/>
                <a:cs typeface="Times New Roman"/>
                <a:sym typeface="Times New Roman"/>
              </a:rPr>
              <a:t>	    </a:t>
            </a:r>
            <a:r>
              <a:rPr lang="en-US" sz="1800">
                <a:solidFill>
                  <a:srgbClr val="97007E"/>
                </a:solidFill>
                <a:highlight>
                  <a:srgbClr val="FFFFFF"/>
                </a:highlight>
                <a:latin typeface="Times New Roman"/>
                <a:ea typeface="Times New Roman"/>
                <a:cs typeface="Times New Roman"/>
                <a:sym typeface="Times New Roman"/>
              </a:rPr>
              <a:t>case</a:t>
            </a:r>
            <a:r>
              <a:rPr lang="en-US" sz="1800">
                <a:solidFill>
                  <a:srgbClr val="262626"/>
                </a:solidFill>
                <a:highlight>
                  <a:srgbClr val="FFFFFF"/>
                </a:highlight>
                <a:latin typeface="Times New Roman"/>
                <a:ea typeface="Times New Roman"/>
                <a:cs typeface="Times New Roman"/>
                <a:sym typeface="Times New Roman"/>
              </a:rPr>
              <a:t> </a:t>
            </a:r>
            <a:r>
              <a:rPr lang="en-US" sz="1800">
                <a:solidFill>
                  <a:srgbClr val="325B61"/>
                </a:solidFill>
                <a:highlight>
                  <a:srgbClr val="FFFFFF"/>
                </a:highlight>
                <a:latin typeface="Times New Roman"/>
                <a:ea typeface="Times New Roman"/>
                <a:cs typeface="Times New Roman"/>
                <a:sym typeface="Times New Roman"/>
              </a:rPr>
              <a:t>west</a:t>
            </a:r>
            <a:endParaRPr sz="1800">
              <a:solidFill>
                <a:srgbClr val="325B6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800">
                <a:solidFill>
                  <a:srgbClr val="262626"/>
                </a:solidFill>
                <a:highlight>
                  <a:srgbClr val="FFFFFF"/>
                </a:highlight>
                <a:latin typeface="Times New Roman"/>
                <a:ea typeface="Times New Roman"/>
                <a:cs typeface="Times New Roman"/>
                <a:sym typeface="Times New Roman"/>
              </a:rPr>
              <a:t>	}</a:t>
            </a:r>
            <a:endParaRPr sz="1800">
              <a:solidFill>
                <a:srgbClr val="262626"/>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US" sz="1800">
                <a:solidFill>
                  <a:srgbClr val="262626"/>
                </a:solidFill>
                <a:latin typeface="Times New Roman"/>
                <a:ea typeface="Times New Roman"/>
                <a:cs typeface="Times New Roman"/>
                <a:sym typeface="Times New Roman"/>
              </a:rPr>
              <a:t>The values defined in an enumeration (such as </a:t>
            </a:r>
            <a:r>
              <a:rPr lang="en-US" sz="1800">
                <a:solidFill>
                  <a:schemeClr val="lt2"/>
                </a:solidFill>
                <a:latin typeface="Times New Roman"/>
                <a:ea typeface="Times New Roman"/>
                <a:cs typeface="Times New Roman"/>
                <a:sym typeface="Times New Roman"/>
              </a:rPr>
              <a:t>north</a:t>
            </a:r>
            <a:r>
              <a:rPr lang="en-US" sz="1800">
                <a:solidFill>
                  <a:srgbClr val="262626"/>
                </a:solidFill>
                <a:latin typeface="Times New Roman"/>
                <a:ea typeface="Times New Roman"/>
                <a:cs typeface="Times New Roman"/>
                <a:sym typeface="Times New Roman"/>
              </a:rPr>
              <a:t>, </a:t>
            </a:r>
            <a:r>
              <a:rPr lang="en-US" sz="1800">
                <a:solidFill>
                  <a:schemeClr val="lt2"/>
                </a:solidFill>
                <a:latin typeface="Times New Roman"/>
                <a:ea typeface="Times New Roman"/>
                <a:cs typeface="Times New Roman"/>
                <a:sym typeface="Times New Roman"/>
              </a:rPr>
              <a:t>south</a:t>
            </a:r>
            <a:r>
              <a:rPr lang="en-US" sz="1800">
                <a:solidFill>
                  <a:srgbClr val="262626"/>
                </a:solidFill>
                <a:latin typeface="Times New Roman"/>
                <a:ea typeface="Times New Roman"/>
                <a:cs typeface="Times New Roman"/>
                <a:sym typeface="Times New Roman"/>
              </a:rPr>
              <a:t>, </a:t>
            </a:r>
            <a:r>
              <a:rPr lang="en-US" sz="1800">
                <a:solidFill>
                  <a:schemeClr val="lt2"/>
                </a:solidFill>
                <a:latin typeface="Times New Roman"/>
                <a:ea typeface="Times New Roman"/>
                <a:cs typeface="Times New Roman"/>
                <a:sym typeface="Times New Roman"/>
              </a:rPr>
              <a:t>east</a:t>
            </a:r>
            <a:r>
              <a:rPr lang="en-US" sz="1800">
                <a:solidFill>
                  <a:srgbClr val="262626"/>
                </a:solidFill>
                <a:latin typeface="Times New Roman"/>
                <a:ea typeface="Times New Roman"/>
                <a:cs typeface="Times New Roman"/>
                <a:sym typeface="Times New Roman"/>
              </a:rPr>
              <a:t>, and </a:t>
            </a:r>
            <a:r>
              <a:rPr lang="en-US" sz="1800">
                <a:solidFill>
                  <a:schemeClr val="lt2"/>
                </a:solidFill>
                <a:latin typeface="Times New Roman"/>
                <a:ea typeface="Times New Roman"/>
                <a:cs typeface="Times New Roman"/>
                <a:sym typeface="Times New Roman"/>
              </a:rPr>
              <a:t>west</a:t>
            </a:r>
            <a:r>
              <a:rPr lang="en-US" sz="1800">
                <a:solidFill>
                  <a:srgbClr val="262626"/>
                </a:solidFill>
                <a:latin typeface="Times New Roman"/>
                <a:ea typeface="Times New Roman"/>
                <a:cs typeface="Times New Roman"/>
                <a:sym typeface="Times New Roman"/>
              </a:rPr>
              <a:t>) are its </a:t>
            </a:r>
            <a:r>
              <a:rPr i="1" lang="en-US" sz="1800">
                <a:solidFill>
                  <a:srgbClr val="262626"/>
                </a:solidFill>
                <a:latin typeface="Times New Roman"/>
                <a:ea typeface="Times New Roman"/>
                <a:cs typeface="Times New Roman"/>
                <a:sym typeface="Times New Roman"/>
              </a:rPr>
              <a:t>enumeration cases</a:t>
            </a:r>
            <a:r>
              <a:rPr lang="en-US" sz="1800">
                <a:solidFill>
                  <a:srgbClr val="262626"/>
                </a:solidFill>
                <a:latin typeface="Times New Roman"/>
                <a:ea typeface="Times New Roman"/>
                <a:cs typeface="Times New Roman"/>
                <a:sym typeface="Times New Roman"/>
              </a:rPr>
              <a:t>. You use the </a:t>
            </a:r>
            <a:r>
              <a:rPr lang="en-US" sz="1800">
                <a:solidFill>
                  <a:schemeClr val="lt2"/>
                </a:solidFill>
                <a:latin typeface="Times New Roman"/>
                <a:ea typeface="Times New Roman"/>
                <a:cs typeface="Times New Roman"/>
                <a:sym typeface="Times New Roman"/>
              </a:rPr>
              <a:t>case</a:t>
            </a:r>
            <a:r>
              <a:rPr lang="en-US" sz="1800">
                <a:solidFill>
                  <a:srgbClr val="262626"/>
                </a:solidFill>
                <a:latin typeface="Times New Roman"/>
                <a:ea typeface="Times New Roman"/>
                <a:cs typeface="Times New Roman"/>
                <a:sym typeface="Times New Roman"/>
              </a:rPr>
              <a:t> keyword to introduce new enumeration cases.</a:t>
            </a:r>
            <a:endParaRPr sz="1800">
              <a:solidFill>
                <a:srgbClr val="262626"/>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800">
              <a:solidFill>
                <a:srgbClr val="262626"/>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US" sz="1800">
                <a:solidFill>
                  <a:schemeClr val="dk1"/>
                </a:solidFill>
                <a:highlight>
                  <a:srgbClr val="F2F2F2"/>
                </a:highlight>
                <a:latin typeface="Times New Roman"/>
                <a:ea typeface="Times New Roman"/>
                <a:cs typeface="Times New Roman"/>
                <a:sym typeface="Times New Roman"/>
              </a:rPr>
              <a:t>NOTE</a:t>
            </a:r>
            <a:endParaRPr sz="1800">
              <a:solidFill>
                <a:schemeClr val="dk1"/>
              </a:solidFill>
              <a:highlight>
                <a:srgbClr val="F2F2F2"/>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US" sz="1800">
                <a:solidFill>
                  <a:srgbClr val="262626"/>
                </a:solidFill>
                <a:highlight>
                  <a:srgbClr val="F2F2F2"/>
                </a:highlight>
                <a:latin typeface="Times New Roman"/>
                <a:ea typeface="Times New Roman"/>
                <a:cs typeface="Times New Roman"/>
                <a:sym typeface="Times New Roman"/>
              </a:rPr>
              <a:t>Swift enumeration cases don’t have an integer value set by default, unlike languages like C and Objective-C. In the </a:t>
            </a:r>
            <a:r>
              <a:rPr lang="en-US" sz="1800">
                <a:solidFill>
                  <a:schemeClr val="lt2"/>
                </a:solidFill>
                <a:highlight>
                  <a:srgbClr val="F2F2F2"/>
                </a:highlight>
                <a:latin typeface="Times New Roman"/>
                <a:ea typeface="Times New Roman"/>
                <a:cs typeface="Times New Roman"/>
                <a:sym typeface="Times New Roman"/>
              </a:rPr>
              <a:t>CompassPoint</a:t>
            </a:r>
            <a:r>
              <a:rPr lang="en-US" sz="1800">
                <a:solidFill>
                  <a:srgbClr val="262626"/>
                </a:solidFill>
                <a:highlight>
                  <a:srgbClr val="F2F2F2"/>
                </a:highlight>
                <a:latin typeface="Times New Roman"/>
                <a:ea typeface="Times New Roman"/>
                <a:cs typeface="Times New Roman"/>
                <a:sym typeface="Times New Roman"/>
              </a:rPr>
              <a:t> example above, </a:t>
            </a:r>
            <a:r>
              <a:rPr lang="en-US" sz="1800">
                <a:solidFill>
                  <a:schemeClr val="lt2"/>
                </a:solidFill>
                <a:highlight>
                  <a:srgbClr val="F2F2F2"/>
                </a:highlight>
                <a:latin typeface="Times New Roman"/>
                <a:ea typeface="Times New Roman"/>
                <a:cs typeface="Times New Roman"/>
                <a:sym typeface="Times New Roman"/>
              </a:rPr>
              <a:t>north</a:t>
            </a:r>
            <a:r>
              <a:rPr lang="en-US" sz="1800">
                <a:solidFill>
                  <a:srgbClr val="262626"/>
                </a:solidFill>
                <a:highlight>
                  <a:srgbClr val="F2F2F2"/>
                </a:highlight>
                <a:latin typeface="Times New Roman"/>
                <a:ea typeface="Times New Roman"/>
                <a:cs typeface="Times New Roman"/>
                <a:sym typeface="Times New Roman"/>
              </a:rPr>
              <a:t>, </a:t>
            </a:r>
            <a:r>
              <a:rPr lang="en-US" sz="1800">
                <a:solidFill>
                  <a:schemeClr val="lt2"/>
                </a:solidFill>
                <a:highlight>
                  <a:srgbClr val="F2F2F2"/>
                </a:highlight>
                <a:latin typeface="Times New Roman"/>
                <a:ea typeface="Times New Roman"/>
                <a:cs typeface="Times New Roman"/>
                <a:sym typeface="Times New Roman"/>
              </a:rPr>
              <a:t>south</a:t>
            </a:r>
            <a:r>
              <a:rPr lang="en-US" sz="1800">
                <a:solidFill>
                  <a:srgbClr val="262626"/>
                </a:solidFill>
                <a:highlight>
                  <a:srgbClr val="F2F2F2"/>
                </a:highlight>
                <a:latin typeface="Times New Roman"/>
                <a:ea typeface="Times New Roman"/>
                <a:cs typeface="Times New Roman"/>
                <a:sym typeface="Times New Roman"/>
              </a:rPr>
              <a:t>, </a:t>
            </a:r>
            <a:r>
              <a:rPr lang="en-US" sz="1800">
                <a:solidFill>
                  <a:schemeClr val="lt2"/>
                </a:solidFill>
                <a:highlight>
                  <a:srgbClr val="F2F2F2"/>
                </a:highlight>
                <a:latin typeface="Times New Roman"/>
                <a:ea typeface="Times New Roman"/>
                <a:cs typeface="Times New Roman"/>
                <a:sym typeface="Times New Roman"/>
              </a:rPr>
              <a:t>east</a:t>
            </a:r>
            <a:r>
              <a:rPr lang="en-US" sz="1800">
                <a:solidFill>
                  <a:srgbClr val="262626"/>
                </a:solidFill>
                <a:highlight>
                  <a:srgbClr val="F2F2F2"/>
                </a:highlight>
                <a:latin typeface="Times New Roman"/>
                <a:ea typeface="Times New Roman"/>
                <a:cs typeface="Times New Roman"/>
                <a:sym typeface="Times New Roman"/>
              </a:rPr>
              <a:t> and </a:t>
            </a:r>
            <a:r>
              <a:rPr lang="en-US" sz="1800">
                <a:solidFill>
                  <a:schemeClr val="lt2"/>
                </a:solidFill>
                <a:highlight>
                  <a:srgbClr val="F2F2F2"/>
                </a:highlight>
                <a:latin typeface="Times New Roman"/>
                <a:ea typeface="Times New Roman"/>
                <a:cs typeface="Times New Roman"/>
                <a:sym typeface="Times New Roman"/>
              </a:rPr>
              <a:t>west</a:t>
            </a:r>
            <a:r>
              <a:rPr lang="en-US" sz="1800">
                <a:solidFill>
                  <a:srgbClr val="262626"/>
                </a:solidFill>
                <a:highlight>
                  <a:srgbClr val="F2F2F2"/>
                </a:highlight>
                <a:latin typeface="Times New Roman"/>
                <a:ea typeface="Times New Roman"/>
                <a:cs typeface="Times New Roman"/>
                <a:sym typeface="Times New Roman"/>
              </a:rPr>
              <a:t> don’t implicitly equal </a:t>
            </a:r>
            <a:r>
              <a:rPr lang="en-US" sz="1800">
                <a:solidFill>
                  <a:schemeClr val="lt2"/>
                </a:solidFill>
                <a:highlight>
                  <a:srgbClr val="F2F2F2"/>
                </a:highlight>
                <a:latin typeface="Times New Roman"/>
                <a:ea typeface="Times New Roman"/>
                <a:cs typeface="Times New Roman"/>
                <a:sym typeface="Times New Roman"/>
              </a:rPr>
              <a:t>0</a:t>
            </a:r>
            <a:r>
              <a:rPr lang="en-US" sz="1800">
                <a:solidFill>
                  <a:srgbClr val="262626"/>
                </a:solidFill>
                <a:highlight>
                  <a:srgbClr val="F2F2F2"/>
                </a:highlight>
                <a:latin typeface="Times New Roman"/>
                <a:ea typeface="Times New Roman"/>
                <a:cs typeface="Times New Roman"/>
                <a:sym typeface="Times New Roman"/>
              </a:rPr>
              <a:t>, </a:t>
            </a:r>
            <a:r>
              <a:rPr lang="en-US" sz="1800">
                <a:solidFill>
                  <a:schemeClr val="lt2"/>
                </a:solidFill>
                <a:highlight>
                  <a:srgbClr val="F2F2F2"/>
                </a:highlight>
                <a:latin typeface="Times New Roman"/>
                <a:ea typeface="Times New Roman"/>
                <a:cs typeface="Times New Roman"/>
                <a:sym typeface="Times New Roman"/>
              </a:rPr>
              <a:t>1</a:t>
            </a:r>
            <a:r>
              <a:rPr lang="en-US" sz="1800">
                <a:solidFill>
                  <a:srgbClr val="262626"/>
                </a:solidFill>
                <a:highlight>
                  <a:srgbClr val="F2F2F2"/>
                </a:highlight>
                <a:latin typeface="Times New Roman"/>
                <a:ea typeface="Times New Roman"/>
                <a:cs typeface="Times New Roman"/>
                <a:sym typeface="Times New Roman"/>
              </a:rPr>
              <a:t>, </a:t>
            </a:r>
            <a:r>
              <a:rPr lang="en-US" sz="1800">
                <a:solidFill>
                  <a:schemeClr val="lt2"/>
                </a:solidFill>
                <a:highlight>
                  <a:srgbClr val="F2F2F2"/>
                </a:highlight>
                <a:latin typeface="Times New Roman"/>
                <a:ea typeface="Times New Roman"/>
                <a:cs typeface="Times New Roman"/>
                <a:sym typeface="Times New Roman"/>
              </a:rPr>
              <a:t>2</a:t>
            </a:r>
            <a:r>
              <a:rPr lang="en-US" sz="1800">
                <a:solidFill>
                  <a:srgbClr val="262626"/>
                </a:solidFill>
                <a:highlight>
                  <a:srgbClr val="F2F2F2"/>
                </a:highlight>
                <a:latin typeface="Times New Roman"/>
                <a:ea typeface="Times New Roman"/>
                <a:cs typeface="Times New Roman"/>
                <a:sym typeface="Times New Roman"/>
              </a:rPr>
              <a:t> and </a:t>
            </a:r>
            <a:r>
              <a:rPr lang="en-US" sz="1800">
                <a:solidFill>
                  <a:schemeClr val="lt2"/>
                </a:solidFill>
                <a:highlight>
                  <a:srgbClr val="F2F2F2"/>
                </a:highlight>
                <a:latin typeface="Times New Roman"/>
                <a:ea typeface="Times New Roman"/>
                <a:cs typeface="Times New Roman"/>
                <a:sym typeface="Times New Roman"/>
              </a:rPr>
              <a:t>3</a:t>
            </a:r>
            <a:r>
              <a:rPr lang="en-US" sz="1800">
                <a:solidFill>
                  <a:srgbClr val="262626"/>
                </a:solidFill>
                <a:highlight>
                  <a:srgbClr val="F2F2F2"/>
                </a:highlight>
                <a:latin typeface="Times New Roman"/>
                <a:ea typeface="Times New Roman"/>
                <a:cs typeface="Times New Roman"/>
                <a:sym typeface="Times New Roman"/>
              </a:rPr>
              <a:t>. Instead, the different enumeration cases are values in their own right, with an explicitly defined type of </a:t>
            </a:r>
            <a:r>
              <a:rPr lang="en-US" sz="1800">
                <a:solidFill>
                  <a:schemeClr val="lt2"/>
                </a:solidFill>
                <a:highlight>
                  <a:srgbClr val="F2F2F2"/>
                </a:highlight>
                <a:latin typeface="Times New Roman"/>
                <a:ea typeface="Times New Roman"/>
                <a:cs typeface="Times New Roman"/>
                <a:sym typeface="Times New Roman"/>
              </a:rPr>
              <a:t>CompassPoint</a:t>
            </a:r>
            <a:r>
              <a:rPr lang="en-US" sz="1800">
                <a:solidFill>
                  <a:srgbClr val="262626"/>
                </a:solidFill>
                <a:highlight>
                  <a:srgbClr val="F2F2F2"/>
                </a:highlight>
                <a:latin typeface="Times New Roman"/>
                <a:ea typeface="Times New Roman"/>
                <a:cs typeface="Times New Roman"/>
                <a:sym typeface="Times New Roman"/>
              </a:rPr>
              <a:t>.</a:t>
            </a:r>
            <a:endParaRPr sz="1800">
              <a:solidFill>
                <a:srgbClr val="262626"/>
              </a:solidFill>
              <a:highlight>
                <a:srgbClr val="F2F2F2"/>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800">
              <a:solidFill>
                <a:srgbClr val="262626"/>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spcBef>
                <a:spcPts val="1000"/>
              </a:spcBef>
              <a:spcAft>
                <a:spcPts val="0"/>
              </a:spcAft>
              <a:buNone/>
            </a:pPr>
            <a:r>
              <a:t/>
            </a:r>
            <a:endParaRPr/>
          </a:p>
        </p:txBody>
      </p:sp>
      <p:sp>
        <p:nvSpPr>
          <p:cNvPr id="101" name="Google Shape;101;p18"/>
          <p:cNvSpPr txBox="1"/>
          <p:nvPr/>
        </p:nvSpPr>
        <p:spPr>
          <a:xfrm>
            <a:off x="152800" y="288575"/>
            <a:ext cx="3853500" cy="46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chemeClr val="dk1"/>
                </a:solidFill>
                <a:latin typeface="Helvetica Neue"/>
                <a:ea typeface="Helvetica Neue"/>
                <a:cs typeface="Helvetica Neue"/>
                <a:sym typeface="Helvetica Neue"/>
              </a:rPr>
              <a:t>Navigation &amp; Workflows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idx="1" type="body"/>
          </p:nvPr>
        </p:nvSpPr>
        <p:spPr>
          <a:xfrm>
            <a:off x="838200" y="1120375"/>
            <a:ext cx="10515600" cy="5550900"/>
          </a:xfrm>
          <a:prstGeom prst="rect">
            <a:avLst/>
          </a:prstGeom>
        </p:spPr>
        <p:txBody>
          <a:bodyPr anchorCtr="0" anchor="t" bIns="45700" lIns="45700" spcFirstLastPara="1" rIns="45700" wrap="square" tIns="45700">
            <a:noAutofit/>
          </a:bodyPr>
          <a:lstStyle/>
          <a:p>
            <a:pPr indent="0" lvl="0" marL="0" rtl="0" algn="just">
              <a:lnSpc>
                <a:spcPct val="115000"/>
              </a:lnSpc>
              <a:spcBef>
                <a:spcPts val="0"/>
              </a:spcBef>
              <a:spcAft>
                <a:spcPts val="0"/>
              </a:spcAft>
              <a:buClr>
                <a:schemeClr val="dk1"/>
              </a:buClr>
              <a:buSzPts val="1100"/>
              <a:buFont typeface="Arial"/>
              <a:buNone/>
            </a:pPr>
            <a:r>
              <a:rPr lang="en-US" sz="1800">
                <a:solidFill>
                  <a:srgbClr val="262626"/>
                </a:solidFill>
                <a:latin typeface="Times New Roman"/>
                <a:ea typeface="Times New Roman"/>
                <a:cs typeface="Times New Roman"/>
                <a:sym typeface="Times New Roman"/>
              </a:rPr>
              <a:t>Multiple cases can appear on a single line, separated by commas:</a:t>
            </a:r>
            <a:endParaRPr sz="1800">
              <a:solidFill>
                <a:srgbClr val="262626"/>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800">
              <a:solidFill>
                <a:srgbClr val="262626"/>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800">
                <a:solidFill>
                  <a:srgbClr val="97007E"/>
                </a:solidFill>
                <a:highlight>
                  <a:srgbClr val="FFFFFF"/>
                </a:highlight>
                <a:latin typeface="Times New Roman"/>
                <a:ea typeface="Times New Roman"/>
                <a:cs typeface="Times New Roman"/>
                <a:sym typeface="Times New Roman"/>
              </a:rPr>
              <a:t>	enum</a:t>
            </a:r>
            <a:r>
              <a:rPr lang="en-US" sz="1800">
                <a:solidFill>
                  <a:srgbClr val="262626"/>
                </a:solidFill>
                <a:highlight>
                  <a:srgbClr val="FFFFFF"/>
                </a:highlight>
                <a:latin typeface="Times New Roman"/>
                <a:ea typeface="Times New Roman"/>
                <a:cs typeface="Times New Roman"/>
                <a:sym typeface="Times New Roman"/>
              </a:rPr>
              <a:t> </a:t>
            </a:r>
            <a:r>
              <a:rPr lang="en-US" sz="1800">
                <a:solidFill>
                  <a:srgbClr val="325B61"/>
                </a:solidFill>
                <a:highlight>
                  <a:srgbClr val="FFFFFF"/>
                </a:highlight>
                <a:latin typeface="Times New Roman"/>
                <a:ea typeface="Times New Roman"/>
                <a:cs typeface="Times New Roman"/>
                <a:sym typeface="Times New Roman"/>
              </a:rPr>
              <a:t>Planet</a:t>
            </a:r>
            <a:r>
              <a:rPr lang="en-US" sz="1800">
                <a:solidFill>
                  <a:srgbClr val="262626"/>
                </a:solidFill>
                <a:highlight>
                  <a:srgbClr val="FFFFFF"/>
                </a:highlight>
                <a:latin typeface="Times New Roman"/>
                <a:ea typeface="Times New Roman"/>
                <a:cs typeface="Times New Roman"/>
                <a:sym typeface="Times New Roman"/>
              </a:rPr>
              <a:t> {</a:t>
            </a:r>
            <a:endParaRPr sz="1800">
              <a:solidFill>
                <a:srgbClr val="262626"/>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800">
              <a:solidFill>
                <a:srgbClr val="262626"/>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800">
                <a:solidFill>
                  <a:srgbClr val="262626"/>
                </a:solidFill>
                <a:highlight>
                  <a:srgbClr val="FFFFFF"/>
                </a:highlight>
                <a:latin typeface="Times New Roman"/>
                <a:ea typeface="Times New Roman"/>
                <a:cs typeface="Times New Roman"/>
                <a:sym typeface="Times New Roman"/>
              </a:rPr>
              <a:t>	    </a:t>
            </a:r>
            <a:r>
              <a:rPr lang="en-US" sz="1800">
                <a:solidFill>
                  <a:srgbClr val="97007E"/>
                </a:solidFill>
                <a:highlight>
                  <a:srgbClr val="FFFFFF"/>
                </a:highlight>
                <a:latin typeface="Times New Roman"/>
                <a:ea typeface="Times New Roman"/>
                <a:cs typeface="Times New Roman"/>
                <a:sym typeface="Times New Roman"/>
              </a:rPr>
              <a:t>case</a:t>
            </a:r>
            <a:r>
              <a:rPr lang="en-US" sz="1800">
                <a:solidFill>
                  <a:srgbClr val="262626"/>
                </a:solidFill>
                <a:highlight>
                  <a:srgbClr val="FFFFFF"/>
                </a:highlight>
                <a:latin typeface="Times New Roman"/>
                <a:ea typeface="Times New Roman"/>
                <a:cs typeface="Times New Roman"/>
                <a:sym typeface="Times New Roman"/>
              </a:rPr>
              <a:t> </a:t>
            </a:r>
            <a:r>
              <a:rPr lang="en-US" sz="1800">
                <a:solidFill>
                  <a:srgbClr val="325B61"/>
                </a:solidFill>
                <a:highlight>
                  <a:srgbClr val="FFFFFF"/>
                </a:highlight>
                <a:latin typeface="Times New Roman"/>
                <a:ea typeface="Times New Roman"/>
                <a:cs typeface="Times New Roman"/>
                <a:sym typeface="Times New Roman"/>
              </a:rPr>
              <a:t>mercury</a:t>
            </a:r>
            <a:r>
              <a:rPr lang="en-US" sz="1800">
                <a:solidFill>
                  <a:srgbClr val="262626"/>
                </a:solidFill>
                <a:highlight>
                  <a:srgbClr val="FFFFFF"/>
                </a:highlight>
                <a:latin typeface="Times New Roman"/>
                <a:ea typeface="Times New Roman"/>
                <a:cs typeface="Times New Roman"/>
                <a:sym typeface="Times New Roman"/>
              </a:rPr>
              <a:t>, </a:t>
            </a:r>
            <a:r>
              <a:rPr lang="en-US" sz="1800">
                <a:solidFill>
                  <a:srgbClr val="325B61"/>
                </a:solidFill>
                <a:highlight>
                  <a:srgbClr val="FFFFFF"/>
                </a:highlight>
                <a:latin typeface="Times New Roman"/>
                <a:ea typeface="Times New Roman"/>
                <a:cs typeface="Times New Roman"/>
                <a:sym typeface="Times New Roman"/>
              </a:rPr>
              <a:t>venus</a:t>
            </a:r>
            <a:r>
              <a:rPr lang="en-US" sz="1800">
                <a:solidFill>
                  <a:srgbClr val="262626"/>
                </a:solidFill>
                <a:highlight>
                  <a:srgbClr val="FFFFFF"/>
                </a:highlight>
                <a:latin typeface="Times New Roman"/>
                <a:ea typeface="Times New Roman"/>
                <a:cs typeface="Times New Roman"/>
                <a:sym typeface="Times New Roman"/>
              </a:rPr>
              <a:t>, </a:t>
            </a:r>
            <a:r>
              <a:rPr lang="en-US" sz="1800">
                <a:solidFill>
                  <a:srgbClr val="325B61"/>
                </a:solidFill>
                <a:highlight>
                  <a:srgbClr val="FFFFFF"/>
                </a:highlight>
                <a:latin typeface="Times New Roman"/>
                <a:ea typeface="Times New Roman"/>
                <a:cs typeface="Times New Roman"/>
                <a:sym typeface="Times New Roman"/>
              </a:rPr>
              <a:t>earth</a:t>
            </a:r>
            <a:r>
              <a:rPr lang="en-US" sz="1800">
                <a:solidFill>
                  <a:srgbClr val="262626"/>
                </a:solidFill>
                <a:highlight>
                  <a:srgbClr val="FFFFFF"/>
                </a:highlight>
                <a:latin typeface="Times New Roman"/>
                <a:ea typeface="Times New Roman"/>
                <a:cs typeface="Times New Roman"/>
                <a:sym typeface="Times New Roman"/>
              </a:rPr>
              <a:t>, </a:t>
            </a:r>
            <a:r>
              <a:rPr lang="en-US" sz="1800">
                <a:solidFill>
                  <a:srgbClr val="325B61"/>
                </a:solidFill>
                <a:highlight>
                  <a:srgbClr val="FFFFFF"/>
                </a:highlight>
                <a:latin typeface="Times New Roman"/>
                <a:ea typeface="Times New Roman"/>
                <a:cs typeface="Times New Roman"/>
                <a:sym typeface="Times New Roman"/>
              </a:rPr>
              <a:t>mars</a:t>
            </a:r>
            <a:r>
              <a:rPr lang="en-US" sz="1800">
                <a:solidFill>
                  <a:srgbClr val="262626"/>
                </a:solidFill>
                <a:highlight>
                  <a:srgbClr val="FFFFFF"/>
                </a:highlight>
                <a:latin typeface="Times New Roman"/>
                <a:ea typeface="Times New Roman"/>
                <a:cs typeface="Times New Roman"/>
                <a:sym typeface="Times New Roman"/>
              </a:rPr>
              <a:t>, </a:t>
            </a:r>
            <a:r>
              <a:rPr lang="en-US" sz="1800">
                <a:solidFill>
                  <a:srgbClr val="325B61"/>
                </a:solidFill>
                <a:highlight>
                  <a:srgbClr val="FFFFFF"/>
                </a:highlight>
                <a:latin typeface="Times New Roman"/>
                <a:ea typeface="Times New Roman"/>
                <a:cs typeface="Times New Roman"/>
                <a:sym typeface="Times New Roman"/>
              </a:rPr>
              <a:t>jupiter</a:t>
            </a:r>
            <a:r>
              <a:rPr lang="en-US" sz="1800">
                <a:solidFill>
                  <a:srgbClr val="262626"/>
                </a:solidFill>
                <a:highlight>
                  <a:srgbClr val="FFFFFF"/>
                </a:highlight>
                <a:latin typeface="Times New Roman"/>
                <a:ea typeface="Times New Roman"/>
                <a:cs typeface="Times New Roman"/>
                <a:sym typeface="Times New Roman"/>
              </a:rPr>
              <a:t>, </a:t>
            </a:r>
            <a:r>
              <a:rPr lang="en-US" sz="1800">
                <a:solidFill>
                  <a:srgbClr val="325B61"/>
                </a:solidFill>
                <a:highlight>
                  <a:srgbClr val="FFFFFF"/>
                </a:highlight>
                <a:latin typeface="Times New Roman"/>
                <a:ea typeface="Times New Roman"/>
                <a:cs typeface="Times New Roman"/>
                <a:sym typeface="Times New Roman"/>
              </a:rPr>
              <a:t>saturn</a:t>
            </a:r>
            <a:r>
              <a:rPr lang="en-US" sz="1800">
                <a:solidFill>
                  <a:srgbClr val="262626"/>
                </a:solidFill>
                <a:highlight>
                  <a:srgbClr val="FFFFFF"/>
                </a:highlight>
                <a:latin typeface="Times New Roman"/>
                <a:ea typeface="Times New Roman"/>
                <a:cs typeface="Times New Roman"/>
                <a:sym typeface="Times New Roman"/>
              </a:rPr>
              <a:t>, </a:t>
            </a:r>
            <a:r>
              <a:rPr lang="en-US" sz="1800">
                <a:solidFill>
                  <a:srgbClr val="325B61"/>
                </a:solidFill>
                <a:highlight>
                  <a:srgbClr val="FFFFFF"/>
                </a:highlight>
                <a:latin typeface="Times New Roman"/>
                <a:ea typeface="Times New Roman"/>
                <a:cs typeface="Times New Roman"/>
                <a:sym typeface="Times New Roman"/>
              </a:rPr>
              <a:t>uranus</a:t>
            </a:r>
            <a:r>
              <a:rPr lang="en-US" sz="1800">
                <a:solidFill>
                  <a:srgbClr val="262626"/>
                </a:solidFill>
                <a:highlight>
                  <a:srgbClr val="FFFFFF"/>
                </a:highlight>
                <a:latin typeface="Times New Roman"/>
                <a:ea typeface="Times New Roman"/>
                <a:cs typeface="Times New Roman"/>
                <a:sym typeface="Times New Roman"/>
              </a:rPr>
              <a:t>, </a:t>
            </a:r>
            <a:r>
              <a:rPr lang="en-US" sz="1800">
                <a:solidFill>
                  <a:srgbClr val="325B61"/>
                </a:solidFill>
                <a:highlight>
                  <a:srgbClr val="FFFFFF"/>
                </a:highlight>
                <a:latin typeface="Times New Roman"/>
                <a:ea typeface="Times New Roman"/>
                <a:cs typeface="Times New Roman"/>
                <a:sym typeface="Times New Roman"/>
              </a:rPr>
              <a:t>neptune</a:t>
            </a:r>
            <a:endParaRPr sz="1800">
              <a:solidFill>
                <a:srgbClr val="325B6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800">
                <a:solidFill>
                  <a:srgbClr val="262626"/>
                </a:solidFill>
                <a:highlight>
                  <a:srgbClr val="FFFFFF"/>
                </a:highlight>
                <a:latin typeface="Times New Roman"/>
                <a:ea typeface="Times New Roman"/>
                <a:cs typeface="Times New Roman"/>
                <a:sym typeface="Times New Roman"/>
              </a:rPr>
              <a:t>  </a:t>
            </a:r>
            <a:r>
              <a:rPr lang="en-US" sz="1800">
                <a:solidFill>
                  <a:srgbClr val="325B61"/>
                </a:solidFill>
                <a:highlight>
                  <a:srgbClr val="FFFFFF"/>
                </a:highlight>
                <a:latin typeface="Times New Roman"/>
                <a:ea typeface="Times New Roman"/>
                <a:cs typeface="Times New Roman"/>
                <a:sym typeface="Times New Roman"/>
              </a:rPr>
              <a:t>}</a:t>
            </a:r>
            <a:endParaRPr sz="1800">
              <a:solidFill>
                <a:srgbClr val="325B6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800">
              <a:solidFill>
                <a:srgbClr val="325B61"/>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US" sz="1800">
                <a:solidFill>
                  <a:srgbClr val="262626"/>
                </a:solidFill>
                <a:highlight>
                  <a:srgbClr val="FFFFFF"/>
                </a:highlight>
                <a:latin typeface="Times New Roman"/>
                <a:ea typeface="Times New Roman"/>
                <a:cs typeface="Times New Roman"/>
                <a:sym typeface="Times New Roman"/>
              </a:rPr>
              <a:t>Each enumeration definition defines a new type. Like other types in Swift, their names (such as </a:t>
            </a:r>
            <a:r>
              <a:rPr lang="en-US" sz="1800">
                <a:solidFill>
                  <a:schemeClr val="lt2"/>
                </a:solidFill>
                <a:highlight>
                  <a:srgbClr val="FFFFFF"/>
                </a:highlight>
                <a:latin typeface="Times New Roman"/>
                <a:ea typeface="Times New Roman"/>
                <a:cs typeface="Times New Roman"/>
                <a:sym typeface="Times New Roman"/>
              </a:rPr>
              <a:t>CompassPoint</a:t>
            </a:r>
            <a:r>
              <a:rPr lang="en-US" sz="1800">
                <a:solidFill>
                  <a:srgbClr val="262626"/>
                </a:solidFill>
                <a:highlight>
                  <a:srgbClr val="FFFFFF"/>
                </a:highlight>
                <a:latin typeface="Times New Roman"/>
                <a:ea typeface="Times New Roman"/>
                <a:cs typeface="Times New Roman"/>
                <a:sym typeface="Times New Roman"/>
              </a:rPr>
              <a:t> and </a:t>
            </a:r>
            <a:r>
              <a:rPr lang="en-US" sz="1800">
                <a:solidFill>
                  <a:schemeClr val="lt2"/>
                </a:solidFill>
                <a:highlight>
                  <a:srgbClr val="FFFFFF"/>
                </a:highlight>
                <a:latin typeface="Times New Roman"/>
                <a:ea typeface="Times New Roman"/>
                <a:cs typeface="Times New Roman"/>
                <a:sym typeface="Times New Roman"/>
              </a:rPr>
              <a:t>Planet</a:t>
            </a:r>
            <a:r>
              <a:rPr lang="en-US" sz="1800">
                <a:solidFill>
                  <a:srgbClr val="262626"/>
                </a:solidFill>
                <a:highlight>
                  <a:srgbClr val="FFFFFF"/>
                </a:highlight>
                <a:latin typeface="Times New Roman"/>
                <a:ea typeface="Times New Roman"/>
                <a:cs typeface="Times New Roman"/>
                <a:sym typeface="Times New Roman"/>
              </a:rPr>
              <a:t>) start with a capital letter. Give enumeration types singular rather than plural names, so that they read as self-evident:</a:t>
            </a:r>
            <a:endParaRPr sz="1800">
              <a:solidFill>
                <a:srgbClr val="262626"/>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800">
              <a:solidFill>
                <a:srgbClr val="262626"/>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800">
                <a:solidFill>
                  <a:srgbClr val="97007E"/>
                </a:solidFill>
                <a:highlight>
                  <a:srgbClr val="FFFFFF"/>
                </a:highlight>
                <a:latin typeface="Times New Roman"/>
                <a:ea typeface="Times New Roman"/>
                <a:cs typeface="Times New Roman"/>
                <a:sym typeface="Times New Roman"/>
              </a:rPr>
              <a:t>	var</a:t>
            </a:r>
            <a:r>
              <a:rPr lang="en-US" sz="1800">
                <a:solidFill>
                  <a:srgbClr val="262626"/>
                </a:solidFill>
                <a:highlight>
                  <a:srgbClr val="FFFFFF"/>
                </a:highlight>
                <a:latin typeface="Times New Roman"/>
                <a:ea typeface="Times New Roman"/>
                <a:cs typeface="Times New Roman"/>
                <a:sym typeface="Times New Roman"/>
              </a:rPr>
              <a:t> </a:t>
            </a:r>
            <a:r>
              <a:rPr lang="en-US" sz="1800">
                <a:solidFill>
                  <a:srgbClr val="325B61"/>
                </a:solidFill>
                <a:highlight>
                  <a:srgbClr val="FFFFFF"/>
                </a:highlight>
                <a:latin typeface="Times New Roman"/>
                <a:ea typeface="Times New Roman"/>
                <a:cs typeface="Times New Roman"/>
                <a:sym typeface="Times New Roman"/>
              </a:rPr>
              <a:t>directionToHead</a:t>
            </a:r>
            <a:r>
              <a:rPr lang="en-US" sz="1800">
                <a:solidFill>
                  <a:srgbClr val="262626"/>
                </a:solidFill>
                <a:highlight>
                  <a:srgbClr val="FFFFFF"/>
                </a:highlight>
                <a:latin typeface="Times New Roman"/>
                <a:ea typeface="Times New Roman"/>
                <a:cs typeface="Times New Roman"/>
                <a:sym typeface="Times New Roman"/>
              </a:rPr>
              <a:t> = </a:t>
            </a:r>
            <a:r>
              <a:rPr lang="en-US" sz="1800">
                <a:solidFill>
                  <a:srgbClr val="325B61"/>
                </a:solidFill>
                <a:highlight>
                  <a:srgbClr val="FFFFFF"/>
                </a:highlight>
                <a:latin typeface="Times New Roman"/>
                <a:ea typeface="Times New Roman"/>
                <a:cs typeface="Times New Roman"/>
                <a:sym typeface="Times New Roman"/>
              </a:rPr>
              <a:t>CompassPoint</a:t>
            </a:r>
            <a:r>
              <a:rPr lang="en-US" sz="1800">
                <a:solidFill>
                  <a:srgbClr val="262626"/>
                </a:solidFill>
                <a:highlight>
                  <a:srgbClr val="FFFFFF"/>
                </a:highlight>
                <a:latin typeface="Times New Roman"/>
                <a:ea typeface="Times New Roman"/>
                <a:cs typeface="Times New Roman"/>
                <a:sym typeface="Times New Roman"/>
              </a:rPr>
              <a:t>.</a:t>
            </a:r>
            <a:r>
              <a:rPr lang="en-US" sz="1800">
                <a:solidFill>
                  <a:srgbClr val="325B61"/>
                </a:solidFill>
                <a:highlight>
                  <a:srgbClr val="FFFFFF"/>
                </a:highlight>
                <a:latin typeface="Times New Roman"/>
                <a:ea typeface="Times New Roman"/>
                <a:cs typeface="Times New Roman"/>
                <a:sym typeface="Times New Roman"/>
              </a:rPr>
              <a:t>west</a:t>
            </a:r>
            <a:endParaRPr sz="1800">
              <a:solidFill>
                <a:srgbClr val="325B61"/>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800">
              <a:solidFill>
                <a:srgbClr val="325B61"/>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US" sz="1800">
                <a:solidFill>
                  <a:srgbClr val="262626"/>
                </a:solidFill>
                <a:latin typeface="Times New Roman"/>
                <a:ea typeface="Times New Roman"/>
                <a:cs typeface="Times New Roman"/>
                <a:sym typeface="Times New Roman"/>
              </a:rPr>
              <a:t>The type of </a:t>
            </a:r>
            <a:r>
              <a:rPr lang="en-US" sz="1800">
                <a:solidFill>
                  <a:schemeClr val="lt2"/>
                </a:solidFill>
                <a:latin typeface="Times New Roman"/>
                <a:ea typeface="Times New Roman"/>
                <a:cs typeface="Times New Roman"/>
                <a:sym typeface="Times New Roman"/>
              </a:rPr>
              <a:t>directionToHead</a:t>
            </a:r>
            <a:r>
              <a:rPr lang="en-US" sz="1800">
                <a:solidFill>
                  <a:srgbClr val="262626"/>
                </a:solidFill>
                <a:latin typeface="Times New Roman"/>
                <a:ea typeface="Times New Roman"/>
                <a:cs typeface="Times New Roman"/>
                <a:sym typeface="Times New Roman"/>
              </a:rPr>
              <a:t> is inferred when it’s initialized with one of the possible values of </a:t>
            </a:r>
            <a:r>
              <a:rPr lang="en-US" sz="1800">
                <a:solidFill>
                  <a:schemeClr val="lt2"/>
                </a:solidFill>
                <a:latin typeface="Times New Roman"/>
                <a:ea typeface="Times New Roman"/>
                <a:cs typeface="Times New Roman"/>
                <a:sym typeface="Times New Roman"/>
              </a:rPr>
              <a:t>CompassPoint</a:t>
            </a:r>
            <a:r>
              <a:rPr lang="en-US" sz="1800">
                <a:solidFill>
                  <a:srgbClr val="262626"/>
                </a:solidFill>
                <a:latin typeface="Times New Roman"/>
                <a:ea typeface="Times New Roman"/>
                <a:cs typeface="Times New Roman"/>
                <a:sym typeface="Times New Roman"/>
              </a:rPr>
              <a:t>. Once </a:t>
            </a:r>
            <a:r>
              <a:rPr lang="en-US" sz="1800">
                <a:solidFill>
                  <a:schemeClr val="lt2"/>
                </a:solidFill>
                <a:latin typeface="Times New Roman"/>
                <a:ea typeface="Times New Roman"/>
                <a:cs typeface="Times New Roman"/>
                <a:sym typeface="Times New Roman"/>
              </a:rPr>
              <a:t>directionToHead</a:t>
            </a:r>
            <a:r>
              <a:rPr lang="en-US" sz="1800">
                <a:solidFill>
                  <a:srgbClr val="262626"/>
                </a:solidFill>
                <a:latin typeface="Times New Roman"/>
                <a:ea typeface="Times New Roman"/>
                <a:cs typeface="Times New Roman"/>
                <a:sym typeface="Times New Roman"/>
              </a:rPr>
              <a:t> is declared as a </a:t>
            </a:r>
            <a:r>
              <a:rPr lang="en-US" sz="1800">
                <a:solidFill>
                  <a:schemeClr val="lt2"/>
                </a:solidFill>
                <a:latin typeface="Times New Roman"/>
                <a:ea typeface="Times New Roman"/>
                <a:cs typeface="Times New Roman"/>
                <a:sym typeface="Times New Roman"/>
              </a:rPr>
              <a:t>CompassPoint</a:t>
            </a:r>
            <a:r>
              <a:rPr lang="en-US" sz="1800">
                <a:solidFill>
                  <a:srgbClr val="262626"/>
                </a:solidFill>
                <a:latin typeface="Times New Roman"/>
                <a:ea typeface="Times New Roman"/>
                <a:cs typeface="Times New Roman"/>
                <a:sym typeface="Times New Roman"/>
              </a:rPr>
              <a:t>, you can set it to a different </a:t>
            </a:r>
            <a:r>
              <a:rPr lang="en-US" sz="1800">
                <a:solidFill>
                  <a:schemeClr val="lt2"/>
                </a:solidFill>
                <a:latin typeface="Times New Roman"/>
                <a:ea typeface="Times New Roman"/>
                <a:cs typeface="Times New Roman"/>
                <a:sym typeface="Times New Roman"/>
              </a:rPr>
              <a:t>CompassPoint</a:t>
            </a:r>
            <a:r>
              <a:rPr lang="en-US" sz="1800">
                <a:solidFill>
                  <a:srgbClr val="262626"/>
                </a:solidFill>
                <a:latin typeface="Times New Roman"/>
                <a:ea typeface="Times New Roman"/>
                <a:cs typeface="Times New Roman"/>
                <a:sym typeface="Times New Roman"/>
              </a:rPr>
              <a:t> value using a shorter dot syntax:</a:t>
            </a:r>
            <a:endParaRPr sz="1800">
              <a:solidFill>
                <a:srgbClr val="262626"/>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800">
                <a:solidFill>
                  <a:srgbClr val="325B61"/>
                </a:solidFill>
                <a:highlight>
                  <a:srgbClr val="FFFFFF"/>
                </a:highlight>
                <a:latin typeface="Times New Roman"/>
                <a:ea typeface="Times New Roman"/>
                <a:cs typeface="Times New Roman"/>
                <a:sym typeface="Times New Roman"/>
              </a:rPr>
              <a:t>          directionToHead</a:t>
            </a:r>
            <a:r>
              <a:rPr lang="en-US" sz="1800">
                <a:solidFill>
                  <a:srgbClr val="262626"/>
                </a:solidFill>
                <a:highlight>
                  <a:srgbClr val="FFFFFF"/>
                </a:highlight>
                <a:latin typeface="Times New Roman"/>
                <a:ea typeface="Times New Roman"/>
                <a:cs typeface="Times New Roman"/>
                <a:sym typeface="Times New Roman"/>
              </a:rPr>
              <a:t> = .</a:t>
            </a:r>
            <a:r>
              <a:rPr lang="en-US" sz="1800">
                <a:solidFill>
                  <a:srgbClr val="325B61"/>
                </a:solidFill>
                <a:highlight>
                  <a:srgbClr val="FFFFFF"/>
                </a:highlight>
                <a:latin typeface="Times New Roman"/>
                <a:ea typeface="Times New Roman"/>
                <a:cs typeface="Times New Roman"/>
                <a:sym typeface="Times New Roman"/>
              </a:rPr>
              <a:t>east</a:t>
            </a:r>
            <a:endParaRPr sz="1800">
              <a:solidFill>
                <a:srgbClr val="325B6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800">
              <a:solidFill>
                <a:srgbClr val="325B6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spcBef>
                <a:spcPts val="1000"/>
              </a:spcBef>
              <a:spcAft>
                <a:spcPts val="0"/>
              </a:spcAft>
              <a:buNone/>
            </a:pPr>
            <a:r>
              <a:t/>
            </a:r>
            <a:endParaRPr/>
          </a:p>
        </p:txBody>
      </p:sp>
      <p:sp>
        <p:nvSpPr>
          <p:cNvPr id="107" name="Google Shape;107;p19"/>
          <p:cNvSpPr txBox="1"/>
          <p:nvPr/>
        </p:nvSpPr>
        <p:spPr>
          <a:xfrm>
            <a:off x="152800" y="288575"/>
            <a:ext cx="3853500" cy="46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chemeClr val="dk1"/>
                </a:solidFill>
                <a:latin typeface="Helvetica Neue"/>
                <a:ea typeface="Helvetica Neue"/>
                <a:cs typeface="Helvetica Neue"/>
                <a:sym typeface="Helvetica Neue"/>
              </a:rPr>
              <a:t>Navigation &amp; Workflows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