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66" r:id="rId5"/>
    <p:sldId id="258" r:id="rId6"/>
    <p:sldId id="259" r:id="rId7"/>
    <p:sldId id="267" r:id="rId8"/>
    <p:sldId id="260" r:id="rId9"/>
    <p:sldId id="261" r:id="rId10"/>
    <p:sldId id="263" r:id="rId11"/>
    <p:sldId id="268" r:id="rId12"/>
    <p:sldId id="269" r:id="rId13"/>
    <p:sldId id="270" r:id="rId14"/>
    <p:sldId id="271"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5" d="100"/>
          <a:sy n="75" d="100"/>
        </p:scale>
        <p:origin x="-306" y="-54"/>
      </p:cViewPr>
      <p:guideLst>
        <p:guide orient="horz" pos="792"/>
        <p:guide orient="horz" pos="1080"/>
        <p:guide pos="19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D5067E9C-C7B9-4476-9708-CBB3F66FD892}"/>
              </a:ext>
            </a:extLst>
          </p:cNvPr>
          <p:cNvSpPr txBox="1"/>
          <p:nvPr/>
        </p:nvSpPr>
        <p:spPr>
          <a:xfrm>
            <a:off x="4368800" y="3213100"/>
            <a:ext cx="7517247" cy="1077218"/>
          </a:xfrm>
          <a:prstGeom prst="rect">
            <a:avLst/>
          </a:prstGeom>
          <a:noFill/>
        </p:spPr>
        <p:txBody>
          <a:bodyPr wrap="square" rtlCol="0">
            <a:spAutoFit/>
          </a:bodyPr>
          <a:lstStyle/>
          <a:p>
            <a:r>
              <a:rPr lang="en-US" sz="1600" b="1" dirty="0" smtClean="0">
                <a:solidFill>
                  <a:schemeClr val="bg1"/>
                </a:solidFill>
                <a:latin typeface="+mj-lt"/>
                <a:cs typeface="Times New Roman" panose="02020603050405020304" pitchFamily="18" charset="0"/>
              </a:rPr>
              <a:t>Forest  Fire Detection Using Deep </a:t>
            </a:r>
            <a:r>
              <a:rPr lang="en-US" sz="1600" b="1" dirty="0" smtClean="0">
                <a:solidFill>
                  <a:schemeClr val="bg1"/>
                </a:solidFill>
                <a:latin typeface="+mj-lt"/>
                <a:cs typeface="Times New Roman" panose="02020603050405020304" pitchFamily="18" charset="0"/>
              </a:rPr>
              <a:t>Learning</a:t>
            </a:r>
          </a:p>
          <a:p>
            <a:pPr algn="ctr"/>
            <a:endParaRPr lang="en-US" sz="1600" b="1" dirty="0" smtClean="0">
              <a:solidFill>
                <a:schemeClr val="bg1"/>
              </a:solidFill>
              <a:latin typeface="+mj-lt"/>
              <a:cs typeface="Times New Roman" panose="02020603050405020304" pitchFamily="18" charset="0"/>
            </a:endParaRPr>
          </a:p>
          <a:p>
            <a:r>
              <a:rPr lang="en-US" sz="1600" b="1" dirty="0" err="1" smtClean="0">
                <a:solidFill>
                  <a:schemeClr val="bg1"/>
                </a:solidFill>
                <a:latin typeface="+mj-lt"/>
                <a:cs typeface="Times New Roman" panose="02020603050405020304" pitchFamily="18" charset="0"/>
              </a:rPr>
              <a:t>NAME:</a:t>
            </a:r>
            <a:r>
              <a:rPr lang="en-US" sz="1600" b="1" dirty="0" err="1" smtClean="0">
                <a:solidFill>
                  <a:schemeClr val="bg1"/>
                </a:solidFill>
                <a:latin typeface="+mj-lt"/>
                <a:cs typeface="Times New Roman" panose="02020603050405020304" pitchFamily="18" charset="0"/>
              </a:rPr>
              <a:t>Rithika</a:t>
            </a:r>
            <a:r>
              <a:rPr lang="en-US" sz="1600" b="1" dirty="0" smtClean="0">
                <a:solidFill>
                  <a:schemeClr val="bg1"/>
                </a:solidFill>
                <a:latin typeface="+mj-lt"/>
                <a:cs typeface="Times New Roman" panose="02020603050405020304" pitchFamily="18" charset="0"/>
              </a:rPr>
              <a:t> </a:t>
            </a:r>
            <a:r>
              <a:rPr lang="en-US" sz="1600" b="1" dirty="0" err="1" smtClean="0">
                <a:solidFill>
                  <a:schemeClr val="bg1"/>
                </a:solidFill>
                <a:latin typeface="+mj-lt"/>
                <a:cs typeface="Times New Roman" panose="02020603050405020304" pitchFamily="18" charset="0"/>
              </a:rPr>
              <a:t>Chowdary</a:t>
            </a:r>
            <a:r>
              <a:rPr lang="en-US" sz="1600" b="1" dirty="0" smtClean="0">
                <a:solidFill>
                  <a:schemeClr val="bg1"/>
                </a:solidFill>
                <a:latin typeface="+mj-lt"/>
                <a:cs typeface="Times New Roman" panose="02020603050405020304" pitchFamily="18" charset="0"/>
              </a:rPr>
              <a:t> </a:t>
            </a:r>
            <a:r>
              <a:rPr lang="en-US" sz="1600" b="1" dirty="0" err="1" smtClean="0">
                <a:solidFill>
                  <a:schemeClr val="bg1"/>
                </a:solidFill>
                <a:latin typeface="+mj-lt"/>
                <a:cs typeface="Times New Roman" panose="02020603050405020304" pitchFamily="18" charset="0"/>
              </a:rPr>
              <a:t>Uppalapati</a:t>
            </a:r>
            <a:endParaRPr lang="en-US" sz="1600" b="1" dirty="0" smtClean="0">
              <a:solidFill>
                <a:schemeClr val="bg1"/>
              </a:solidFill>
              <a:latin typeface="+mj-lt"/>
              <a:cs typeface="Times New Roman" panose="02020603050405020304" pitchFamily="18" charset="0"/>
            </a:endParaRPr>
          </a:p>
          <a:p>
            <a:r>
              <a:rPr lang="en-US" sz="1600" b="1" dirty="0" smtClean="0">
                <a:solidFill>
                  <a:schemeClr val="bg1"/>
                </a:solidFill>
                <a:latin typeface="+mj-lt"/>
                <a:cs typeface="Times New Roman" panose="02020603050405020304" pitchFamily="18" charset="0"/>
              </a:rPr>
              <a:t>AICTE internship </a:t>
            </a:r>
            <a:r>
              <a:rPr lang="en-US" sz="1600" b="1" dirty="0" smtClean="0">
                <a:solidFill>
                  <a:schemeClr val="bg1"/>
                </a:solidFill>
                <a:latin typeface="+mj-lt"/>
                <a:cs typeface="Times New Roman" panose="02020603050405020304" pitchFamily="18" charset="0"/>
              </a:rPr>
              <a:t>Student Registration ID:STU6575fa97782921702230679</a:t>
            </a:r>
            <a:endParaRPr lang="en-US" sz="1600" b="1" dirty="0" smtClean="0">
              <a:solidFill>
                <a:schemeClr val="bg1"/>
              </a:solidFill>
              <a:latin typeface="+mj-lt"/>
              <a:cs typeface="Times New Roman" panose="02020603050405020304" pitchFamily="18" charset="0"/>
            </a:endParaRPr>
          </a:p>
        </p:txBody>
      </p:sp>
      <p:pic>
        <p:nvPicPr>
          <p:cNvPr id="7" name="Picture 6" descr="A close up of a logo&#10;&#10;Description automatically generated">
            <a:extLst>
              <a:ext uri="{FF2B5EF4-FFF2-40B4-BE49-F238E27FC236}">
                <a16:creationId xmlns="" xmlns:a16="http://schemas.microsoft.com/office/drawing/2014/main" id="{BD3530AF-9771-470E-A9BF-F28AA227533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 xmlns:p14="http://schemas.microsoft.com/office/powerpoint/2010/main" val="367127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1261884"/>
          </a:xfrm>
          <a:prstGeom prst="rect">
            <a:avLst/>
          </a:prstGeom>
          <a:noFill/>
        </p:spPr>
        <p:txBody>
          <a:bodyPr wrap="square">
            <a:spAutoFit/>
          </a:bodyPr>
          <a:lstStyle/>
          <a:p>
            <a:r>
              <a:rPr lang="en-US" sz="2000" b="1" dirty="0">
                <a:solidFill>
                  <a:srgbClr val="213163"/>
                </a:solidFill>
              </a:rPr>
              <a:t>Screenshot of Output</a:t>
            </a:r>
            <a:r>
              <a:rPr lang="en-US" sz="2000" b="1" dirty="0" smtClean="0">
                <a:solidFill>
                  <a:srgbClr val="213163"/>
                </a:solidFill>
              </a:rPr>
              <a:t>:</a:t>
            </a:r>
          </a:p>
          <a:p>
            <a:r>
              <a:rPr lang="en-US" sz="1600" b="1" dirty="0" smtClean="0">
                <a:solidFill>
                  <a:schemeClr val="tx1"/>
                </a:solidFill>
              </a:rPr>
              <a:t>Data source and access</a:t>
            </a:r>
            <a:endParaRPr lang="en-US" sz="2000" b="1" dirty="0" smtClean="0">
              <a:solidFill>
                <a:schemeClr val="tx1"/>
              </a:solidFill>
            </a:endParaRPr>
          </a:p>
          <a:p>
            <a:endParaRPr lang="en-US" sz="2000" b="1" dirty="0" smtClean="0">
              <a:solidFill>
                <a:srgbClr val="213163"/>
              </a:solidFill>
            </a:endParaRPr>
          </a:p>
          <a:p>
            <a:r>
              <a:rPr lang="en-US" sz="2000" b="1" dirty="0" smtClean="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9" name="Picture 15" descr="C:\Users\apstep\Desktop\s\f.jpg"/>
          <p:cNvPicPr>
            <a:picLocks noChangeAspect="1" noChangeArrowheads="1"/>
          </p:cNvPicPr>
          <p:nvPr/>
        </p:nvPicPr>
        <p:blipFill>
          <a:blip r:embed="rId2"/>
          <a:srcRect/>
          <a:stretch>
            <a:fillRect/>
          </a:stretch>
        </p:blipFill>
        <p:spPr bwMode="auto">
          <a:xfrm>
            <a:off x="209006" y="1867990"/>
            <a:ext cx="5572653" cy="4232364"/>
          </a:xfrm>
          <a:prstGeom prst="rect">
            <a:avLst/>
          </a:prstGeom>
          <a:noFill/>
        </p:spPr>
      </p:pic>
      <p:pic>
        <p:nvPicPr>
          <p:cNvPr id="1040" name="Picture 16" descr="C:\Users\apstep\Desktop\s\nf.jpg"/>
          <p:cNvPicPr>
            <a:picLocks noChangeAspect="1" noChangeArrowheads="1"/>
          </p:cNvPicPr>
          <p:nvPr/>
        </p:nvPicPr>
        <p:blipFill>
          <a:blip r:embed="rId3"/>
          <a:srcRect/>
          <a:stretch>
            <a:fillRect/>
          </a:stretch>
        </p:blipFill>
        <p:spPr bwMode="auto">
          <a:xfrm>
            <a:off x="5937836" y="1870509"/>
            <a:ext cx="5825659" cy="4299730"/>
          </a:xfrm>
          <a:prstGeom prst="rect">
            <a:avLst/>
          </a:prstGeom>
          <a:noFill/>
        </p:spPr>
      </p:pic>
    </p:spTree>
    <p:extLst>
      <p:ext uri="{BB962C8B-B14F-4D97-AF65-F5344CB8AC3E}">
        <p14:creationId xmlns="" xmlns:p14="http://schemas.microsoft.com/office/powerpoint/2010/main" val="1635949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9307996" cy="1631216"/>
          </a:xfrm>
          <a:prstGeom prst="rect">
            <a:avLst/>
          </a:prstGeom>
          <a:noFill/>
        </p:spPr>
        <p:txBody>
          <a:bodyPr wrap="square">
            <a:spAutoFit/>
          </a:bodyPr>
          <a:lstStyle/>
          <a:p>
            <a:r>
              <a:rPr lang="en-US" sz="2000" b="1" dirty="0">
                <a:solidFill>
                  <a:srgbClr val="213163"/>
                </a:solidFill>
              </a:rPr>
              <a:t>Screenshot of Output</a:t>
            </a:r>
            <a:r>
              <a:rPr lang="en-US" sz="2000" b="1" dirty="0" smtClean="0">
                <a:solidFill>
                  <a:srgbClr val="213163"/>
                </a:solidFill>
              </a:rPr>
              <a:t>:</a:t>
            </a:r>
          </a:p>
          <a:p>
            <a:r>
              <a:rPr lang="en-US" sz="1600" dirty="0" smtClean="0"/>
              <a:t>Model Architecture Summary for CNN Binary Classification</a:t>
            </a:r>
            <a:endParaRPr lang="en-US" sz="1600" b="1" dirty="0" smtClean="0">
              <a:solidFill>
                <a:srgbClr val="213163"/>
              </a:solidFill>
            </a:endParaRPr>
          </a:p>
          <a:p>
            <a:endParaRPr lang="en-US" sz="2000" b="1" dirty="0" smtClean="0">
              <a:solidFill>
                <a:schemeClr val="tx1"/>
              </a:solidFill>
            </a:endParaRPr>
          </a:p>
          <a:p>
            <a:endParaRPr lang="en-US" sz="2000" b="1" dirty="0" smtClean="0">
              <a:solidFill>
                <a:srgbClr val="213163"/>
              </a:solidFill>
            </a:endParaRPr>
          </a:p>
          <a:p>
            <a:r>
              <a:rPr lang="en-US" sz="2000" b="1" dirty="0" smtClean="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1" descr="C:\Users\apstep\Desktop\s\sequn.jpg"/>
          <p:cNvPicPr>
            <a:picLocks noChangeAspect="1" noChangeArrowheads="1"/>
          </p:cNvPicPr>
          <p:nvPr/>
        </p:nvPicPr>
        <p:blipFill>
          <a:blip r:embed="rId2"/>
          <a:srcRect/>
          <a:stretch>
            <a:fillRect/>
          </a:stretch>
        </p:blipFill>
        <p:spPr bwMode="auto">
          <a:xfrm>
            <a:off x="981074" y="1909763"/>
            <a:ext cx="9242425" cy="4640589"/>
          </a:xfrm>
          <a:prstGeom prst="rect">
            <a:avLst/>
          </a:prstGeom>
          <a:noFill/>
        </p:spPr>
      </p:pic>
    </p:spTree>
    <p:extLst>
      <p:ext uri="{BB962C8B-B14F-4D97-AF65-F5344CB8AC3E}">
        <p14:creationId xmlns="" xmlns:p14="http://schemas.microsoft.com/office/powerpoint/2010/main" val="1635949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9307996" cy="1631216"/>
          </a:xfrm>
          <a:prstGeom prst="rect">
            <a:avLst/>
          </a:prstGeom>
          <a:noFill/>
        </p:spPr>
        <p:txBody>
          <a:bodyPr wrap="square">
            <a:spAutoFit/>
          </a:bodyPr>
          <a:lstStyle/>
          <a:p>
            <a:r>
              <a:rPr lang="en-US" sz="2000" b="1" dirty="0">
                <a:solidFill>
                  <a:srgbClr val="213163"/>
                </a:solidFill>
              </a:rPr>
              <a:t>Screenshot of Output</a:t>
            </a:r>
            <a:r>
              <a:rPr lang="en-US" sz="2000" b="1" dirty="0" smtClean="0">
                <a:solidFill>
                  <a:srgbClr val="213163"/>
                </a:solidFill>
              </a:rPr>
              <a:t>:</a:t>
            </a:r>
          </a:p>
          <a:p>
            <a:r>
              <a:rPr lang="en-US" sz="1600" b="1" dirty="0" smtClean="0">
                <a:solidFill>
                  <a:schemeClr val="tx1"/>
                </a:solidFill>
              </a:rPr>
              <a:t>Epoch training</a:t>
            </a:r>
          </a:p>
          <a:p>
            <a:endParaRPr lang="en-US" sz="2000" b="1" dirty="0" smtClean="0">
              <a:solidFill>
                <a:schemeClr val="tx1"/>
              </a:solidFill>
            </a:endParaRPr>
          </a:p>
          <a:p>
            <a:endParaRPr lang="en-US" sz="2000" b="1" dirty="0" smtClean="0">
              <a:solidFill>
                <a:srgbClr val="213163"/>
              </a:solidFill>
            </a:endParaRPr>
          </a:p>
          <a:p>
            <a:r>
              <a:rPr lang="en-US" sz="2000" b="1" dirty="0" smtClean="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 name="Picture 2" descr="C:\Users\apstep\Desktop\s\epoc.jpg"/>
          <p:cNvPicPr>
            <a:picLocks noChangeAspect="1" noChangeArrowheads="1"/>
          </p:cNvPicPr>
          <p:nvPr/>
        </p:nvPicPr>
        <p:blipFill>
          <a:blip r:embed="rId2"/>
          <a:srcRect/>
          <a:stretch>
            <a:fillRect/>
          </a:stretch>
        </p:blipFill>
        <p:spPr bwMode="auto">
          <a:xfrm>
            <a:off x="838200" y="1818164"/>
            <a:ext cx="9817100" cy="4785836"/>
          </a:xfrm>
          <a:prstGeom prst="rect">
            <a:avLst/>
          </a:prstGeom>
          <a:noFill/>
        </p:spPr>
      </p:pic>
    </p:spTree>
    <p:extLst>
      <p:ext uri="{BB962C8B-B14F-4D97-AF65-F5344CB8AC3E}">
        <p14:creationId xmlns="" xmlns:p14="http://schemas.microsoft.com/office/powerpoint/2010/main" val="1635949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9307996" cy="1569660"/>
          </a:xfrm>
          <a:prstGeom prst="rect">
            <a:avLst/>
          </a:prstGeom>
          <a:noFill/>
        </p:spPr>
        <p:txBody>
          <a:bodyPr wrap="square">
            <a:spAutoFit/>
          </a:bodyPr>
          <a:lstStyle/>
          <a:p>
            <a:r>
              <a:rPr lang="en-US" sz="2000" b="1" dirty="0">
                <a:solidFill>
                  <a:srgbClr val="213163"/>
                </a:solidFill>
              </a:rPr>
              <a:t>Screenshot of Output</a:t>
            </a:r>
            <a:r>
              <a:rPr lang="en-US" sz="2000" b="1" dirty="0" smtClean="0">
                <a:solidFill>
                  <a:srgbClr val="213163"/>
                </a:solidFill>
              </a:rPr>
              <a:t>:</a:t>
            </a:r>
          </a:p>
          <a:p>
            <a:r>
              <a:rPr lang="en-US" sz="1600" b="1" dirty="0" smtClean="0">
                <a:solidFill>
                  <a:schemeClr val="tx1"/>
                </a:solidFill>
              </a:rPr>
              <a:t>Accuracy and Loss</a:t>
            </a:r>
          </a:p>
          <a:p>
            <a:endParaRPr lang="en-US" sz="2000" b="1" dirty="0" smtClean="0">
              <a:solidFill>
                <a:schemeClr val="tx1"/>
              </a:solidFill>
            </a:endParaRPr>
          </a:p>
          <a:p>
            <a:endParaRPr lang="en-US" sz="2000" b="1" dirty="0" smtClean="0">
              <a:solidFill>
                <a:srgbClr val="213163"/>
              </a:solidFill>
            </a:endParaRPr>
          </a:p>
          <a:p>
            <a:r>
              <a:rPr lang="en-US" sz="2000" b="1" dirty="0" smtClean="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6" name="Picture 4"/>
          <p:cNvPicPr>
            <a:picLocks noChangeAspect="1" noChangeArrowheads="1"/>
          </p:cNvPicPr>
          <p:nvPr/>
        </p:nvPicPr>
        <p:blipFill>
          <a:blip r:embed="rId2"/>
          <a:srcRect/>
          <a:stretch>
            <a:fillRect/>
          </a:stretch>
        </p:blipFill>
        <p:spPr bwMode="auto">
          <a:xfrm>
            <a:off x="609600" y="2000250"/>
            <a:ext cx="4914900" cy="4133850"/>
          </a:xfrm>
          <a:prstGeom prst="rect">
            <a:avLst/>
          </a:prstGeom>
          <a:noFill/>
          <a:ln w="9525">
            <a:noFill/>
            <a:miter lim="800000"/>
            <a:headEnd/>
            <a:tailEnd/>
          </a:ln>
          <a:effectLst/>
        </p:spPr>
      </p:pic>
      <p:pic>
        <p:nvPicPr>
          <p:cNvPr id="18437" name="Picture 5"/>
          <p:cNvPicPr>
            <a:picLocks noChangeAspect="1" noChangeArrowheads="1"/>
          </p:cNvPicPr>
          <p:nvPr/>
        </p:nvPicPr>
        <p:blipFill>
          <a:blip r:embed="rId3"/>
          <a:srcRect/>
          <a:stretch>
            <a:fillRect/>
          </a:stretch>
        </p:blipFill>
        <p:spPr bwMode="auto">
          <a:xfrm>
            <a:off x="6507163" y="2006600"/>
            <a:ext cx="5095875" cy="4170363"/>
          </a:xfrm>
          <a:prstGeom prst="rect">
            <a:avLst/>
          </a:prstGeom>
          <a:noFill/>
          <a:ln w="9525">
            <a:noFill/>
            <a:miter lim="800000"/>
            <a:headEnd/>
            <a:tailEnd/>
          </a:ln>
          <a:effectLst/>
        </p:spPr>
      </p:pic>
    </p:spTree>
    <p:extLst>
      <p:ext uri="{BB962C8B-B14F-4D97-AF65-F5344CB8AC3E}">
        <p14:creationId xmlns="" xmlns:p14="http://schemas.microsoft.com/office/powerpoint/2010/main" val="1635949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9307996" cy="1631216"/>
          </a:xfrm>
          <a:prstGeom prst="rect">
            <a:avLst/>
          </a:prstGeom>
          <a:noFill/>
        </p:spPr>
        <p:txBody>
          <a:bodyPr wrap="square">
            <a:spAutoFit/>
          </a:bodyPr>
          <a:lstStyle/>
          <a:p>
            <a:r>
              <a:rPr lang="en-US" sz="2000" b="1" dirty="0">
                <a:solidFill>
                  <a:srgbClr val="213163"/>
                </a:solidFill>
              </a:rPr>
              <a:t>Screenshot of Output</a:t>
            </a:r>
            <a:r>
              <a:rPr lang="en-US" sz="2000" b="1" dirty="0" smtClean="0">
                <a:solidFill>
                  <a:srgbClr val="213163"/>
                </a:solidFill>
              </a:rPr>
              <a:t>:</a:t>
            </a:r>
          </a:p>
          <a:p>
            <a:r>
              <a:rPr lang="en-US" sz="1600" b="1" dirty="0" smtClean="0">
                <a:solidFill>
                  <a:schemeClr val="tx1"/>
                </a:solidFill>
              </a:rPr>
              <a:t>Predictions from test dataset</a:t>
            </a:r>
          </a:p>
          <a:p>
            <a:endParaRPr lang="en-US" sz="2000" b="1" dirty="0" smtClean="0">
              <a:solidFill>
                <a:schemeClr val="tx1"/>
              </a:solidFill>
            </a:endParaRPr>
          </a:p>
          <a:p>
            <a:endParaRPr lang="en-US" sz="2000" b="1" dirty="0" smtClean="0">
              <a:solidFill>
                <a:srgbClr val="213163"/>
              </a:solidFill>
            </a:endParaRPr>
          </a:p>
          <a:p>
            <a:r>
              <a:rPr lang="en-US" sz="2000" b="1" dirty="0" smtClean="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58" name="Picture 2" descr="C:\Users\apstep\Desktop\s\fire p.jpg"/>
          <p:cNvPicPr>
            <a:picLocks noChangeAspect="1" noChangeArrowheads="1"/>
          </p:cNvPicPr>
          <p:nvPr/>
        </p:nvPicPr>
        <p:blipFill>
          <a:blip r:embed="rId2"/>
          <a:srcRect/>
          <a:stretch>
            <a:fillRect/>
          </a:stretch>
        </p:blipFill>
        <p:spPr bwMode="auto">
          <a:xfrm>
            <a:off x="71058" y="1714990"/>
            <a:ext cx="6278942" cy="4901710"/>
          </a:xfrm>
          <a:prstGeom prst="rect">
            <a:avLst/>
          </a:prstGeom>
          <a:noFill/>
        </p:spPr>
      </p:pic>
      <p:pic>
        <p:nvPicPr>
          <p:cNvPr id="19459" name="Picture 3" descr="C:\Users\apstep\Desktop\s\no f.jpg"/>
          <p:cNvPicPr>
            <a:picLocks noChangeAspect="1" noChangeArrowheads="1"/>
          </p:cNvPicPr>
          <p:nvPr/>
        </p:nvPicPr>
        <p:blipFill>
          <a:blip r:embed="rId3"/>
          <a:srcRect/>
          <a:stretch>
            <a:fillRect/>
          </a:stretch>
        </p:blipFill>
        <p:spPr bwMode="auto">
          <a:xfrm>
            <a:off x="5207000" y="1651001"/>
            <a:ext cx="6682971" cy="4965700"/>
          </a:xfrm>
          <a:prstGeom prst="rect">
            <a:avLst/>
          </a:prstGeom>
          <a:noFill/>
        </p:spPr>
      </p:pic>
    </p:spTree>
    <p:extLst>
      <p:ext uri="{BB962C8B-B14F-4D97-AF65-F5344CB8AC3E}">
        <p14:creationId xmlns="" xmlns:p14="http://schemas.microsoft.com/office/powerpoint/2010/main" val="1635949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49086" y="988151"/>
            <a:ext cx="11547613" cy="4739759"/>
          </a:xfrm>
          <a:prstGeom prst="rect">
            <a:avLst/>
          </a:prstGeom>
          <a:noFill/>
        </p:spPr>
        <p:txBody>
          <a:bodyPr wrap="square">
            <a:spAutoFit/>
          </a:bodyPr>
          <a:lstStyle/>
          <a:p>
            <a:r>
              <a:rPr lang="en-US" sz="2000" b="1" dirty="0">
                <a:solidFill>
                  <a:srgbClr val="213163"/>
                </a:solidFill>
              </a:rPr>
              <a:t>Conclusion</a:t>
            </a:r>
            <a:r>
              <a:rPr lang="en-US" sz="2000" b="1" dirty="0" smtClean="0">
                <a:solidFill>
                  <a:srgbClr val="213163"/>
                </a:solidFill>
              </a:rPr>
              <a:t>:</a:t>
            </a:r>
          </a:p>
          <a:p>
            <a:endParaRPr lang="en-US" sz="2000" b="1" dirty="0" smtClean="0">
              <a:solidFill>
                <a:srgbClr val="213163"/>
              </a:solidFill>
            </a:endParaRPr>
          </a:p>
          <a:p>
            <a:endParaRPr lang="en-US" sz="2000" b="1" dirty="0" smtClean="0">
              <a:solidFill>
                <a:srgbClr val="213163"/>
              </a:solidFill>
            </a:endParaRPr>
          </a:p>
          <a:p>
            <a:r>
              <a:rPr lang="en-US" sz="1400" dirty="0" smtClean="0"/>
              <a:t>In this project, we successfully developed a deep learning-based model for forest fire detection using a </a:t>
            </a:r>
            <a:r>
              <a:rPr lang="en-US" sz="1400" dirty="0" err="1" smtClean="0"/>
              <a:t>Convolutional</a:t>
            </a:r>
            <a:r>
              <a:rPr lang="en-US" sz="1400" dirty="0" smtClean="0"/>
              <a:t> Neural Network (CNN). The model architecture was designed to extract hierarchical spatial features from input images, enabling it to effectively distinguish between fire and non-fire scenes</a:t>
            </a:r>
          </a:p>
          <a:p>
            <a:r>
              <a:rPr lang="en-US" sz="1400" dirty="0" smtClean="0"/>
              <a:t>.</a:t>
            </a:r>
          </a:p>
          <a:p>
            <a:r>
              <a:rPr lang="en-US" sz="1400" dirty="0" smtClean="0"/>
              <a:t>Through multiple </a:t>
            </a:r>
            <a:r>
              <a:rPr lang="en-US" sz="1400" dirty="0" err="1" smtClean="0"/>
              <a:t>convolutional</a:t>
            </a:r>
            <a:r>
              <a:rPr lang="en-US" sz="1400" dirty="0" smtClean="0"/>
              <a:t> and pooling layers, the model learned relevant patterns and textures associated with forest fires. The final classification layer, trained with a binary cross-entropy loss function and optimized using the Adam optimizer, provided accurate predictions for binary classification (fire vs. no fire).</a:t>
            </a:r>
          </a:p>
          <a:p>
            <a:endParaRPr lang="en-US" sz="1400" dirty="0" smtClean="0"/>
          </a:p>
          <a:p>
            <a:r>
              <a:rPr lang="en-US" sz="1400" dirty="0" smtClean="0"/>
              <a:t>With over 4.8 million trainable parameters, the model achieved a strong balance between depth and computational efficiency. This approach demonstrates that CNN-based models can be powerful tools in real-time forest fire monitoring systems, contributing to early detection and potentially helping in the mitigation of large-scale environmental disasters</a:t>
            </a:r>
            <a:r>
              <a:rPr lang="en-US" sz="1400" dirty="0" smtClean="0"/>
              <a:t>.</a:t>
            </a:r>
          </a:p>
          <a:p>
            <a:endParaRPr lang="en-US" sz="1400" dirty="0" smtClean="0"/>
          </a:p>
          <a:p>
            <a:endParaRPr lang="en-US" sz="1400" dirty="0" smtClean="0"/>
          </a:p>
          <a:p>
            <a:endParaRPr lang="en-US" sz="1400" dirty="0" smtClean="0"/>
          </a:p>
          <a:p>
            <a:endParaRPr lang="en-US" sz="1400" dirty="0" smtClean="0"/>
          </a:p>
          <a:p>
            <a:r>
              <a:rPr lang="en-US" sz="1400" dirty="0" err="1" smtClean="0"/>
              <a:t>Github</a:t>
            </a:r>
            <a:r>
              <a:rPr lang="en-US" sz="1400" dirty="0" smtClean="0"/>
              <a:t> </a:t>
            </a:r>
            <a:r>
              <a:rPr lang="en-US" sz="1400" dirty="0" err="1" smtClean="0"/>
              <a:t>link:https</a:t>
            </a:r>
            <a:r>
              <a:rPr lang="en-US" sz="1400" dirty="0" smtClean="0"/>
              <a:t>://</a:t>
            </a:r>
            <a:r>
              <a:rPr lang="en-US" sz="1400" dirty="0" err="1" smtClean="0"/>
              <a:t>github.com</a:t>
            </a:r>
            <a:r>
              <a:rPr lang="en-US" sz="1400" dirty="0" smtClean="0"/>
              <a:t>/rithika2155/forest-fire-detection</a:t>
            </a:r>
            <a:endParaRPr lang="en-US" sz="1400" dirty="0" smtClean="0"/>
          </a:p>
          <a:p>
            <a:r>
              <a:rPr lang="en-US" sz="1800" b="1" dirty="0" smtClean="0">
                <a:solidFill>
                  <a:srgbClr val="213163"/>
                </a:solidFill>
              </a:rPr>
              <a:t>  </a:t>
            </a:r>
            <a:endParaRPr lang="en-IN" sz="1800" dirty="0">
              <a:solidFill>
                <a:srgbClr val="213163"/>
              </a:solidFill>
            </a:endParaRPr>
          </a:p>
        </p:txBody>
      </p:sp>
    </p:spTree>
    <p:extLst>
      <p:ext uri="{BB962C8B-B14F-4D97-AF65-F5344CB8AC3E}">
        <p14:creationId xmlns="" xmlns:p14="http://schemas.microsoft.com/office/powerpoint/2010/main" val="151988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94E319-C77C-49E2-964C-6E125D716194}"/>
              </a:ext>
            </a:extLst>
          </p:cNvPr>
          <p:cNvSpPr txBox="1"/>
          <p:nvPr/>
        </p:nvSpPr>
        <p:spPr>
          <a:xfrm>
            <a:off x="178848" y="815782"/>
            <a:ext cx="3152180" cy="400110"/>
          </a:xfrm>
          <a:prstGeom prst="rect">
            <a:avLst/>
          </a:prstGeom>
          <a:noFill/>
        </p:spPr>
        <p:txBody>
          <a:bodyPr wrap="square">
            <a:spAutoFit/>
          </a:bodyPr>
          <a:lstStyle/>
          <a:p>
            <a:r>
              <a:rPr lang="en-IN" sz="2000" b="1" dirty="0" smtClean="0">
                <a:solidFill>
                  <a:srgbClr val="213163"/>
                </a:solidFill>
              </a:rPr>
              <a:t> Learning </a:t>
            </a:r>
            <a:r>
              <a:rPr lang="en-IN" sz="2000" b="1" dirty="0">
                <a:solidFill>
                  <a:srgbClr val="213163"/>
                </a:solidFill>
              </a:rPr>
              <a:t>Objectives</a:t>
            </a:r>
            <a:endParaRPr lang="en-IN" sz="2000" dirty="0">
              <a:solidFill>
                <a:srgbClr val="213163"/>
              </a:solidFill>
            </a:endParaRPr>
          </a:p>
        </p:txBody>
      </p:sp>
      <p:sp>
        <p:nvSpPr>
          <p:cNvPr id="3" name="TextBox 2">
            <a:extLst>
              <a:ext uri="{FF2B5EF4-FFF2-40B4-BE49-F238E27FC236}">
                <a16:creationId xmlns=""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287383" y="1175657"/>
            <a:ext cx="7210697" cy="5016758"/>
          </a:xfrm>
          <a:prstGeom prst="rect">
            <a:avLst/>
          </a:prstGeom>
          <a:noFill/>
        </p:spPr>
        <p:txBody>
          <a:bodyPr wrap="square" rtlCol="0">
            <a:spAutoFit/>
          </a:bodyPr>
          <a:lstStyle/>
          <a:p>
            <a:r>
              <a:rPr lang="en-US" sz="1600" b="1" dirty="0" smtClean="0"/>
              <a:t>Getting to Know Deep Learning</a:t>
            </a:r>
            <a:endParaRPr lang="en-US" sz="1600" dirty="0" smtClean="0"/>
          </a:p>
          <a:p>
            <a:pPr lvl="1"/>
            <a:r>
              <a:rPr lang="en-US" sz="1400" dirty="0" smtClean="0"/>
              <a:t>We'll start by getting a feel for what deep learning really is and how it’s like teaching a computer to "think" like the human brain. Specifically, we’ll dive into </a:t>
            </a:r>
            <a:r>
              <a:rPr lang="en-US" sz="1400" dirty="0" err="1" smtClean="0"/>
              <a:t>Convolutional</a:t>
            </a:r>
            <a:r>
              <a:rPr lang="en-US" sz="1400" dirty="0" smtClean="0"/>
              <a:t> Neural Networks (CNNs).</a:t>
            </a:r>
          </a:p>
          <a:p>
            <a:pPr lvl="1"/>
            <a:endParaRPr lang="en-US" sz="1400" dirty="0" smtClean="0"/>
          </a:p>
          <a:p>
            <a:r>
              <a:rPr lang="en-US" sz="1600" b="1" dirty="0" smtClean="0"/>
              <a:t>Finding and Preparing Data</a:t>
            </a:r>
            <a:endParaRPr lang="en-US" sz="1600" dirty="0" smtClean="0"/>
          </a:p>
          <a:p>
            <a:pPr lvl="1"/>
            <a:r>
              <a:rPr lang="en-US" sz="1400" dirty="0" smtClean="0"/>
              <a:t>You’ll learn how to get your hands on </a:t>
            </a:r>
            <a:r>
              <a:rPr lang="en-US" sz="1400" dirty="0" smtClean="0"/>
              <a:t>datasets , like </a:t>
            </a:r>
            <a:r>
              <a:rPr lang="en-US" sz="1400" dirty="0" smtClean="0"/>
              <a:t>images of forest fires, and get it ready for training. This means resizing, normalizing, and augmenting images so your model has the best chance to learn.</a:t>
            </a:r>
          </a:p>
          <a:p>
            <a:pPr lvl="1"/>
            <a:endParaRPr lang="en-US" sz="1400" dirty="0" smtClean="0"/>
          </a:p>
          <a:p>
            <a:r>
              <a:rPr lang="en-US" sz="1600" b="1" dirty="0" smtClean="0"/>
              <a:t>Building Your Model</a:t>
            </a:r>
            <a:endParaRPr lang="en-US" sz="1600" dirty="0" smtClean="0"/>
          </a:p>
          <a:p>
            <a:pPr lvl="1"/>
            <a:r>
              <a:rPr lang="en-US" sz="1400" dirty="0" smtClean="0"/>
              <a:t>Next, we’ll get into the fun part—actually building a </a:t>
            </a:r>
            <a:r>
              <a:rPr lang="en-US" sz="1400" dirty="0" err="1" smtClean="0"/>
              <a:t>Convolutional</a:t>
            </a:r>
            <a:r>
              <a:rPr lang="en-US" sz="1400" dirty="0" smtClean="0"/>
              <a:t> Neural Network (CNN) using tools like </a:t>
            </a:r>
            <a:r>
              <a:rPr lang="en-US" sz="1400" dirty="0" err="1" smtClean="0"/>
              <a:t>TensorFlow</a:t>
            </a:r>
            <a:r>
              <a:rPr lang="en-US" sz="1400" dirty="0" smtClean="0"/>
              <a:t> and </a:t>
            </a:r>
            <a:r>
              <a:rPr lang="en-US" sz="1400" dirty="0" err="1" smtClean="0"/>
              <a:t>Keras</a:t>
            </a:r>
            <a:r>
              <a:rPr lang="en-US" sz="1400" dirty="0" smtClean="0"/>
              <a:t>.</a:t>
            </a:r>
          </a:p>
          <a:p>
            <a:pPr lvl="1"/>
            <a:endParaRPr lang="en-US" sz="1600" dirty="0" smtClean="0"/>
          </a:p>
          <a:p>
            <a:pPr lvl="1"/>
            <a:r>
              <a:rPr lang="en-US" sz="1600" b="1" dirty="0" smtClean="0"/>
              <a:t>Training and Testing Your Model</a:t>
            </a:r>
            <a:endParaRPr lang="en-US" sz="1600" dirty="0" smtClean="0"/>
          </a:p>
          <a:p>
            <a:pPr lvl="1"/>
            <a:r>
              <a:rPr lang="en-US" sz="1400" dirty="0" smtClean="0"/>
              <a:t>Once your model is set up, we’ll jump into training it and how to adjust things like epochs (how many times the model looks at the data) to get the best results.</a:t>
            </a:r>
          </a:p>
          <a:p>
            <a:pPr lvl="1"/>
            <a:endParaRPr lang="en-US" sz="1400" dirty="0" smtClean="0"/>
          </a:p>
          <a:p>
            <a:r>
              <a:rPr lang="en-US" sz="1600" b="1" dirty="0" smtClean="0"/>
              <a:t>Checking How Well It Works</a:t>
            </a:r>
            <a:endParaRPr lang="en-US" sz="1600" dirty="0" smtClean="0"/>
          </a:p>
          <a:p>
            <a:pPr lvl="1"/>
            <a:r>
              <a:rPr lang="en-US" sz="1400" dirty="0" smtClean="0"/>
              <a:t>After training, we’ll talk about how to measure its accuracy and its loss and also touch on other important metrics like precision and recall to make sure the model is working the way we want it.</a:t>
            </a:r>
          </a:p>
        </p:txBody>
      </p:sp>
    </p:spTree>
    <p:extLst>
      <p:ext uri="{BB962C8B-B14F-4D97-AF65-F5344CB8AC3E}">
        <p14:creationId xmlns="" xmlns:p14="http://schemas.microsoft.com/office/powerpoint/2010/main" val="2932052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261257" y="1528352"/>
            <a:ext cx="7309437" cy="2616101"/>
          </a:xfrm>
          <a:prstGeom prst="rect">
            <a:avLst/>
          </a:prstGeom>
          <a:noFill/>
        </p:spPr>
        <p:txBody>
          <a:bodyPr wrap="square" rtlCol="0">
            <a:spAutoFit/>
          </a:bodyPr>
          <a:lstStyle/>
          <a:p>
            <a:r>
              <a:rPr lang="en-US" sz="1600" b="1" dirty="0" smtClean="0"/>
              <a:t>Visualizing Your Progress</a:t>
            </a:r>
            <a:endParaRPr lang="en-US" sz="1600" dirty="0" smtClean="0"/>
          </a:p>
          <a:p>
            <a:pPr lvl="1"/>
            <a:r>
              <a:rPr lang="en-US" sz="1400" dirty="0" smtClean="0"/>
              <a:t>We’ll use </a:t>
            </a:r>
            <a:r>
              <a:rPr lang="en-US" sz="1400" dirty="0" err="1" smtClean="0"/>
              <a:t>Matplotlib</a:t>
            </a:r>
            <a:r>
              <a:rPr lang="en-US" sz="1400" dirty="0" smtClean="0"/>
              <a:t> to create some easy-to-understand charts that show how the model is doing over time.</a:t>
            </a:r>
          </a:p>
          <a:p>
            <a:pPr lvl="1"/>
            <a:endParaRPr lang="en-US" sz="1400" dirty="0" smtClean="0"/>
          </a:p>
          <a:p>
            <a:r>
              <a:rPr lang="en-US" sz="1600" b="1" dirty="0" smtClean="0"/>
              <a:t>Making Predictions</a:t>
            </a:r>
            <a:endParaRPr lang="en-US" sz="1600" dirty="0" smtClean="0"/>
          </a:p>
          <a:p>
            <a:pPr lvl="1"/>
            <a:r>
              <a:rPr lang="en-US" sz="1400" dirty="0" smtClean="0"/>
              <a:t>Now comes the exciting part: making predictions! For example, you'll be able to tell if an image contains fire or </a:t>
            </a:r>
            <a:r>
              <a:rPr lang="en-US" sz="1400" dirty="0" err="1" smtClean="0"/>
              <a:t>nofire</a:t>
            </a:r>
            <a:r>
              <a:rPr lang="en-US" sz="1400" dirty="0" smtClean="0"/>
              <a:t>.</a:t>
            </a:r>
          </a:p>
          <a:p>
            <a:pPr lvl="1"/>
            <a:endParaRPr lang="en-US" sz="1400" dirty="0" smtClean="0"/>
          </a:p>
          <a:p>
            <a:r>
              <a:rPr lang="en-US" sz="1600" b="1" dirty="0" smtClean="0"/>
              <a:t>Applying It to a Real-World Problem</a:t>
            </a:r>
            <a:endParaRPr lang="en-US" sz="1600" dirty="0" smtClean="0"/>
          </a:p>
          <a:p>
            <a:pPr lvl="1"/>
            <a:r>
              <a:rPr lang="en-US" sz="1400" dirty="0" smtClean="0"/>
              <a:t>Finally, we’ll talk about how everything you’ve learned can be applied to a real-world problem like detecting forest fires. </a:t>
            </a:r>
            <a:endParaRPr lang="en-US" sz="1400" dirty="0"/>
          </a:p>
        </p:txBody>
      </p:sp>
    </p:spTree>
    <p:extLst>
      <p:ext uri="{BB962C8B-B14F-4D97-AF65-F5344CB8AC3E}">
        <p14:creationId xmlns="" xmlns:p14="http://schemas.microsoft.com/office/powerpoint/2010/main" val="293205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p:cNvSpPr txBox="1"/>
          <p:nvPr/>
        </p:nvSpPr>
        <p:spPr>
          <a:xfrm>
            <a:off x="309283" y="1507608"/>
            <a:ext cx="11564470" cy="5437514"/>
          </a:xfrm>
          <a:prstGeom prst="rect">
            <a:avLst/>
          </a:prstGeom>
          <a:noFill/>
        </p:spPr>
        <p:txBody>
          <a:bodyPr wrap="square" rtlCol="0">
            <a:spAutoFit/>
          </a:bodyPr>
          <a:lstStyle/>
          <a:p>
            <a:r>
              <a:rPr lang="en-US" sz="1600" b="1" u="sng" dirty="0" smtClean="0"/>
              <a:t>Core Programming Languages and Libraries</a:t>
            </a:r>
          </a:p>
          <a:p>
            <a:endParaRPr lang="en-US" sz="1600" b="1" dirty="0" smtClean="0"/>
          </a:p>
          <a:p>
            <a:r>
              <a:rPr lang="en-US" sz="1600" b="1" dirty="0" smtClean="0"/>
              <a:t>Python</a:t>
            </a:r>
            <a:endParaRPr lang="en-US" sz="1600" dirty="0" smtClean="0"/>
          </a:p>
          <a:p>
            <a:pPr lvl="1"/>
            <a:r>
              <a:rPr lang="en-US" sz="1400" b="1" dirty="0" smtClean="0"/>
              <a:t>Description</a:t>
            </a:r>
            <a:r>
              <a:rPr lang="en-US" sz="1400" dirty="0" smtClean="0"/>
              <a:t>: Python is a go-to for data science, machine learning, and deep learning. Its extensive library support and effective for writing clean and efficient code.</a:t>
            </a:r>
          </a:p>
          <a:p>
            <a:pPr lvl="1"/>
            <a:r>
              <a:rPr lang="en-US" sz="1400" b="1" dirty="0" smtClean="0"/>
              <a:t>Key Feature</a:t>
            </a:r>
            <a:r>
              <a:rPr lang="en-US" sz="1400" dirty="0" smtClean="0"/>
              <a:t>: Widely used for data manipulation and machine learning applications.</a:t>
            </a:r>
          </a:p>
          <a:p>
            <a:pPr lvl="1"/>
            <a:endParaRPr lang="en-US" sz="1400" dirty="0" smtClean="0"/>
          </a:p>
          <a:p>
            <a:r>
              <a:rPr lang="en-US" sz="1600" b="1" dirty="0" err="1" smtClean="0"/>
              <a:t>TensorFlow</a:t>
            </a:r>
            <a:endParaRPr lang="en-US" sz="1600" dirty="0" smtClean="0"/>
          </a:p>
          <a:p>
            <a:pPr lvl="1"/>
            <a:r>
              <a:rPr lang="en-US" sz="1400" b="1" dirty="0" smtClean="0"/>
              <a:t>Description</a:t>
            </a:r>
            <a:r>
              <a:rPr lang="en-US" sz="1400" dirty="0" smtClean="0"/>
              <a:t>: </a:t>
            </a:r>
            <a:r>
              <a:rPr lang="en-US" sz="1400" dirty="0" err="1" smtClean="0"/>
              <a:t>TensorFlow</a:t>
            </a:r>
            <a:r>
              <a:rPr lang="en-US" sz="1400" dirty="0" smtClean="0"/>
              <a:t> is an open-source deep learning framework used for building and training machine learning models, It's well-suited for complex models like </a:t>
            </a:r>
            <a:r>
              <a:rPr lang="en-US" sz="1400" dirty="0" err="1" smtClean="0"/>
              <a:t>Convolutional</a:t>
            </a:r>
            <a:r>
              <a:rPr lang="en-US" sz="1400" dirty="0" smtClean="0"/>
              <a:t> Neural Networks.</a:t>
            </a:r>
          </a:p>
          <a:p>
            <a:pPr lvl="1"/>
            <a:r>
              <a:rPr lang="en-US" sz="1400" b="1" dirty="0" smtClean="0"/>
              <a:t>Key Feature</a:t>
            </a:r>
            <a:r>
              <a:rPr lang="en-US" sz="1400" dirty="0" smtClean="0"/>
              <a:t>: Powerful tools for building and deploying machine learning models.</a:t>
            </a:r>
          </a:p>
          <a:p>
            <a:pPr lvl="1"/>
            <a:endParaRPr lang="en-US" dirty="0" smtClean="0"/>
          </a:p>
          <a:p>
            <a:r>
              <a:rPr lang="en-US" sz="1600" b="1" dirty="0" err="1" smtClean="0"/>
              <a:t>Keras</a:t>
            </a:r>
            <a:endParaRPr lang="en-US" sz="1600" dirty="0" smtClean="0"/>
          </a:p>
          <a:p>
            <a:pPr lvl="1"/>
            <a:r>
              <a:rPr lang="en-US" sz="1400" b="1" dirty="0" smtClean="0"/>
              <a:t>Description</a:t>
            </a:r>
            <a:r>
              <a:rPr lang="en-US" sz="1400" dirty="0" smtClean="0"/>
              <a:t>: </a:t>
            </a:r>
            <a:r>
              <a:rPr lang="en-US" sz="1400" dirty="0" err="1" smtClean="0"/>
              <a:t>Keras</a:t>
            </a:r>
            <a:r>
              <a:rPr lang="en-US" sz="1400" dirty="0" smtClean="0"/>
              <a:t> is a high-level neural network API built on top of </a:t>
            </a:r>
            <a:r>
              <a:rPr lang="en-US" sz="1400" dirty="0" err="1" smtClean="0"/>
              <a:t>TensorFlow</a:t>
            </a:r>
            <a:r>
              <a:rPr lang="en-US" sz="1400" dirty="0" smtClean="0"/>
              <a:t>. It simplifies the process of defining, training, and evaluating deep learning models. </a:t>
            </a:r>
            <a:r>
              <a:rPr lang="en-US" sz="1400" dirty="0" err="1" smtClean="0"/>
              <a:t>Keras</a:t>
            </a:r>
            <a:r>
              <a:rPr lang="en-US" sz="1400" dirty="0" smtClean="0"/>
              <a:t> is typically used for building models quickly with minimal code.</a:t>
            </a:r>
          </a:p>
          <a:p>
            <a:pPr lvl="1"/>
            <a:r>
              <a:rPr lang="en-US" sz="1400" b="1" dirty="0" smtClean="0"/>
              <a:t>Key Feature</a:t>
            </a:r>
            <a:r>
              <a:rPr lang="en-US" sz="1400" dirty="0" smtClean="0"/>
              <a:t>: Simplifies deep learning model design and training.</a:t>
            </a:r>
          </a:p>
          <a:p>
            <a:pPr lvl="1"/>
            <a:endParaRPr lang="en-US" sz="1400" dirty="0" smtClean="0"/>
          </a:p>
          <a:p>
            <a:r>
              <a:rPr lang="en-US" sz="1600" b="1" u="sng" dirty="0" smtClean="0"/>
              <a:t>Data Handling and Visualization Tools</a:t>
            </a:r>
          </a:p>
          <a:p>
            <a:endParaRPr lang="en-US" sz="1600" b="1" dirty="0" smtClean="0"/>
          </a:p>
          <a:p>
            <a:r>
              <a:rPr lang="en-US" sz="1600" b="1" dirty="0" err="1" smtClean="0"/>
              <a:t>NumPy</a:t>
            </a:r>
            <a:endParaRPr lang="en-US" sz="1600" dirty="0" smtClean="0"/>
          </a:p>
          <a:p>
            <a:pPr lvl="1"/>
            <a:r>
              <a:rPr lang="en-US" sz="1400" b="1" dirty="0" smtClean="0"/>
              <a:t>Description</a:t>
            </a:r>
            <a:r>
              <a:rPr lang="en-US" sz="1400" dirty="0" smtClean="0"/>
              <a:t>: A fundamental library for numerical computing in Python.</a:t>
            </a:r>
          </a:p>
          <a:p>
            <a:pPr lvl="1"/>
            <a:r>
              <a:rPr lang="en-US" sz="1400" b="1" dirty="0" smtClean="0"/>
              <a:t>Key Feature</a:t>
            </a:r>
            <a:r>
              <a:rPr lang="en-US" sz="1400" dirty="0" smtClean="0"/>
              <a:t>: Efficient array manipulation and mathematical operations.</a:t>
            </a:r>
          </a:p>
          <a:p>
            <a:endParaRPr lang="en-US" dirty="0"/>
          </a:p>
        </p:txBody>
      </p:sp>
    </p:spTree>
    <p:extLst>
      <p:ext uri="{BB962C8B-B14F-4D97-AF65-F5344CB8AC3E}">
        <p14:creationId xmlns="" xmlns:p14="http://schemas.microsoft.com/office/powerpoint/2010/main" val="564571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p:cNvSpPr txBox="1"/>
          <p:nvPr/>
        </p:nvSpPr>
        <p:spPr>
          <a:xfrm>
            <a:off x="217843" y="1468420"/>
            <a:ext cx="11564470" cy="5765746"/>
          </a:xfrm>
          <a:prstGeom prst="rect">
            <a:avLst/>
          </a:prstGeom>
          <a:noFill/>
        </p:spPr>
        <p:txBody>
          <a:bodyPr wrap="square" rtlCol="0">
            <a:spAutoFit/>
          </a:bodyPr>
          <a:lstStyle/>
          <a:p>
            <a:r>
              <a:rPr lang="en-US" sz="1600" b="1" dirty="0" err="1" smtClean="0"/>
              <a:t>Matplotlib</a:t>
            </a:r>
            <a:endParaRPr lang="en-US" sz="1600" b="1" dirty="0" smtClean="0"/>
          </a:p>
          <a:p>
            <a:endParaRPr lang="en-US" sz="1400" dirty="0" smtClean="0"/>
          </a:p>
          <a:p>
            <a:pPr lvl="1"/>
            <a:r>
              <a:rPr lang="en-US" sz="1400" b="1" dirty="0" smtClean="0"/>
              <a:t>Description</a:t>
            </a:r>
            <a:r>
              <a:rPr lang="en-US" sz="1400" dirty="0" smtClean="0"/>
              <a:t>: A Python plotting library that is widely used for creating static, animated, and interactive visualizations. </a:t>
            </a:r>
            <a:r>
              <a:rPr lang="en-US" sz="1400" dirty="0" err="1" smtClean="0"/>
              <a:t>Matplotlib</a:t>
            </a:r>
            <a:r>
              <a:rPr lang="en-US" sz="1400" dirty="0" smtClean="0"/>
              <a:t> helps in visualizing metrics such as model accuracy and loss over training epochs.</a:t>
            </a:r>
          </a:p>
          <a:p>
            <a:pPr lvl="1"/>
            <a:r>
              <a:rPr lang="en-US" sz="1400" b="1" dirty="0" smtClean="0"/>
              <a:t>Key Feature</a:t>
            </a:r>
            <a:r>
              <a:rPr lang="en-US" sz="1400" dirty="0" smtClean="0"/>
              <a:t>: Used for generating graphs and charts to analyze model performance.</a:t>
            </a:r>
          </a:p>
          <a:p>
            <a:pPr lvl="1"/>
            <a:endParaRPr lang="en-US" sz="1400" dirty="0" smtClean="0"/>
          </a:p>
          <a:p>
            <a:r>
              <a:rPr lang="en-US" sz="1600" b="1" dirty="0" smtClean="0"/>
              <a:t>Image Preprocessing and Augmentation</a:t>
            </a:r>
          </a:p>
          <a:p>
            <a:endParaRPr lang="en-US" sz="1600" b="1" dirty="0" smtClean="0"/>
          </a:p>
          <a:p>
            <a:r>
              <a:rPr lang="en-US" sz="1600" b="1" dirty="0" err="1" smtClean="0"/>
              <a:t>ImageDataGenerator</a:t>
            </a:r>
            <a:endParaRPr lang="en-US" sz="1600" b="1" dirty="0" smtClean="0"/>
          </a:p>
          <a:p>
            <a:endParaRPr lang="en-US" sz="1600" dirty="0" smtClean="0"/>
          </a:p>
          <a:p>
            <a:pPr lvl="1"/>
            <a:r>
              <a:rPr lang="en-US" sz="1400" b="1" dirty="0" smtClean="0"/>
              <a:t>Description</a:t>
            </a:r>
            <a:r>
              <a:rPr lang="en-US" sz="1400" dirty="0" smtClean="0"/>
              <a:t>: A utility in </a:t>
            </a:r>
            <a:r>
              <a:rPr lang="en-US" sz="1400" dirty="0" err="1" smtClean="0"/>
              <a:t>Keras</a:t>
            </a:r>
            <a:r>
              <a:rPr lang="en-US" sz="1400" dirty="0" smtClean="0"/>
              <a:t> that facilitates real-time image preprocessing and augmentation. It helps in dynamically augmenting image data during training, which improves model robustness by increasing the variety of images without actually increasing the dataset size.</a:t>
            </a:r>
          </a:p>
          <a:p>
            <a:pPr lvl="1"/>
            <a:r>
              <a:rPr lang="en-US" sz="1400" b="1" dirty="0" smtClean="0"/>
              <a:t>Key Feature</a:t>
            </a:r>
            <a:r>
              <a:rPr lang="en-US" sz="1400" dirty="0" smtClean="0"/>
              <a:t>: Real-time data augmentation for better model generalization.</a:t>
            </a:r>
          </a:p>
          <a:p>
            <a:pPr lvl="1"/>
            <a:endParaRPr lang="en-US" sz="1400" u="sng" dirty="0" smtClean="0"/>
          </a:p>
          <a:p>
            <a:r>
              <a:rPr lang="en-US" sz="1600" b="1" u="sng" dirty="0" smtClean="0"/>
              <a:t>Cloud-Based and Interactive Platforms</a:t>
            </a:r>
          </a:p>
          <a:p>
            <a:endParaRPr lang="en-US" sz="1600" b="1" dirty="0" smtClean="0"/>
          </a:p>
          <a:p>
            <a:r>
              <a:rPr lang="en-US" sz="1600" b="1" dirty="0" smtClean="0"/>
              <a:t>Google </a:t>
            </a:r>
            <a:r>
              <a:rPr lang="en-US" sz="1600" b="1" dirty="0" err="1" smtClean="0"/>
              <a:t>Colab</a:t>
            </a:r>
            <a:endParaRPr lang="en-US" sz="1600" b="1" dirty="0" smtClean="0"/>
          </a:p>
          <a:p>
            <a:endParaRPr lang="en-US" sz="1600" dirty="0" smtClean="0"/>
          </a:p>
          <a:p>
            <a:pPr lvl="1"/>
            <a:r>
              <a:rPr lang="en-US" sz="1400" b="1" dirty="0" smtClean="0"/>
              <a:t>Description</a:t>
            </a:r>
            <a:r>
              <a:rPr lang="en-US" sz="1400" dirty="0" smtClean="0"/>
              <a:t>: A cloud-based platform that offers a </a:t>
            </a:r>
            <a:r>
              <a:rPr lang="en-US" sz="1400" dirty="0" err="1" smtClean="0"/>
              <a:t>Jupyter</a:t>
            </a:r>
            <a:r>
              <a:rPr lang="en-US" sz="1400" dirty="0" smtClean="0"/>
              <a:t> notebook environment for writing and running Python code. Google </a:t>
            </a:r>
            <a:r>
              <a:rPr lang="en-US" sz="1400" dirty="0" err="1" smtClean="0"/>
              <a:t>Colab</a:t>
            </a:r>
            <a:r>
              <a:rPr lang="en-US" sz="1400" dirty="0" smtClean="0"/>
              <a:t> comes with free access to GPUs, making it an ideal choice for training deep learning models efficiently.</a:t>
            </a:r>
          </a:p>
          <a:p>
            <a:pPr lvl="1"/>
            <a:r>
              <a:rPr lang="en-US" sz="1400" b="1" dirty="0" smtClean="0"/>
              <a:t>Key Feature</a:t>
            </a:r>
            <a:r>
              <a:rPr lang="en-US" sz="1400" dirty="0" smtClean="0"/>
              <a:t>: Free GPU access for accelerated model training.</a:t>
            </a:r>
          </a:p>
          <a:p>
            <a:pPr lvl="1"/>
            <a:endParaRPr lang="en-US" sz="1400" dirty="0" smtClean="0"/>
          </a:p>
          <a:p>
            <a:pPr lvl="1"/>
            <a:endParaRPr lang="en-US" sz="1800" dirty="0" smtClean="0"/>
          </a:p>
          <a:p>
            <a:endParaRPr lang="en-US" dirty="0"/>
          </a:p>
        </p:txBody>
      </p:sp>
    </p:spTree>
    <p:extLst>
      <p:ext uri="{BB962C8B-B14F-4D97-AF65-F5344CB8AC3E}">
        <p14:creationId xmlns="" xmlns:p14="http://schemas.microsoft.com/office/powerpoint/2010/main" val="564571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279401" y="1542869"/>
            <a:ext cx="12191999" cy="5016758"/>
          </a:xfrm>
          <a:prstGeom prst="rect">
            <a:avLst/>
          </a:prstGeom>
          <a:noFill/>
        </p:spPr>
        <p:txBody>
          <a:bodyPr wrap="square" rtlCol="0">
            <a:spAutoFit/>
          </a:bodyPr>
          <a:lstStyle/>
          <a:p>
            <a:r>
              <a:rPr lang="en-US" sz="1600" b="1" dirty="0" smtClean="0"/>
              <a:t>1. Data Source and Access</a:t>
            </a:r>
          </a:p>
          <a:p>
            <a:r>
              <a:rPr lang="en-US" sz="1400" dirty="0" smtClean="0"/>
              <a:t>The wildfire image dataset utilized in this project was obtained from </a:t>
            </a:r>
            <a:r>
              <a:rPr lang="en-US" sz="1400" dirty="0" err="1" smtClean="0"/>
              <a:t>Kaggle</a:t>
            </a:r>
            <a:r>
              <a:rPr lang="en-US" sz="1400" dirty="0" smtClean="0"/>
              <a:t> and integration were facilitated through Google </a:t>
            </a:r>
            <a:r>
              <a:rPr lang="en-US" sz="1400" dirty="0" err="1" smtClean="0"/>
              <a:t>Colab</a:t>
            </a:r>
            <a:r>
              <a:rPr lang="en-US" sz="1400" dirty="0" smtClean="0"/>
              <a:t>, which provided a cloud-based </a:t>
            </a:r>
            <a:r>
              <a:rPr lang="en-US" sz="1400" dirty="0" err="1" smtClean="0"/>
              <a:t>Jupyter</a:t>
            </a:r>
            <a:r>
              <a:rPr lang="en-US" sz="1400" dirty="0" smtClean="0"/>
              <a:t> notebook interface along with the benefit of GPU acceleration for model training.</a:t>
            </a:r>
          </a:p>
          <a:p>
            <a:endParaRPr lang="en-US" sz="1600" b="1" dirty="0" smtClean="0"/>
          </a:p>
          <a:p>
            <a:r>
              <a:rPr lang="en-US" sz="1600" b="1" dirty="0" smtClean="0"/>
              <a:t>2. Preliminary Data Analysis</a:t>
            </a:r>
          </a:p>
          <a:p>
            <a:r>
              <a:rPr lang="en-US" sz="1400" dirty="0" smtClean="0"/>
              <a:t>An initial review of the dataset structure revealed two target classes: 'fire' and '</a:t>
            </a:r>
            <a:r>
              <a:rPr lang="en-US" sz="1400" dirty="0" err="1" smtClean="0"/>
              <a:t>nofire</a:t>
            </a:r>
            <a:r>
              <a:rPr lang="en-US" sz="1400" dirty="0" smtClean="0"/>
              <a:t>'. Representative images from each category were visualized to assess the quality, diversity, and complexity of the dataset. This helped establish an understanding of visual patterns and potential.</a:t>
            </a:r>
          </a:p>
          <a:p>
            <a:endParaRPr lang="en-US" sz="1400" dirty="0" smtClean="0"/>
          </a:p>
          <a:p>
            <a:r>
              <a:rPr lang="en-US" sz="1600" b="1" dirty="0" smtClean="0"/>
              <a:t>3. Image Preprocessing Pipeline</a:t>
            </a:r>
          </a:p>
          <a:p>
            <a:r>
              <a:rPr lang="en-US" sz="1400" dirty="0" smtClean="0"/>
              <a:t>All input images were resized to a standardized format of 150×150 pixels.</a:t>
            </a:r>
          </a:p>
          <a:p>
            <a:r>
              <a:rPr lang="en-US" sz="1400" dirty="0" smtClean="0"/>
              <a:t>A batch size of 32 was selected for optimal training efficiency.</a:t>
            </a:r>
          </a:p>
          <a:p>
            <a:endParaRPr lang="en-US" sz="1400" dirty="0" smtClean="0"/>
          </a:p>
          <a:p>
            <a:r>
              <a:rPr lang="en-US" sz="1400" dirty="0" err="1" smtClean="0"/>
              <a:t>Keras</a:t>
            </a:r>
            <a:r>
              <a:rPr lang="en-US" sz="1400" dirty="0" smtClean="0"/>
              <a:t> </a:t>
            </a:r>
            <a:r>
              <a:rPr lang="en-US" sz="1400" dirty="0" err="1" smtClean="0"/>
              <a:t>ImageDataGenerator</a:t>
            </a:r>
            <a:r>
              <a:rPr lang="en-US" sz="1400" dirty="0" smtClean="0"/>
              <a:t> was employed to:</a:t>
            </a:r>
          </a:p>
          <a:p>
            <a:pPr lvl="1"/>
            <a:r>
              <a:rPr lang="en-US" sz="1400" dirty="0" smtClean="0"/>
              <a:t>Normalize pixel values.</a:t>
            </a:r>
          </a:p>
          <a:p>
            <a:pPr lvl="1"/>
            <a:r>
              <a:rPr lang="en-US" sz="1400" dirty="0" smtClean="0"/>
              <a:t>Automatically divide the dataset into training, validation, and test subsets.</a:t>
            </a:r>
          </a:p>
          <a:p>
            <a:pPr lvl="1"/>
            <a:r>
              <a:rPr lang="en-US" sz="1400" dirty="0" smtClean="0"/>
              <a:t>Optionally apply real-time data augmentation to increase dataset variability and model robustness.</a:t>
            </a:r>
          </a:p>
          <a:p>
            <a:pPr lvl="1"/>
            <a:endParaRPr lang="en-US" sz="1400" dirty="0" smtClean="0"/>
          </a:p>
          <a:p>
            <a:r>
              <a:rPr lang="en-US" sz="1600" b="1" dirty="0" smtClean="0"/>
              <a:t>4. Architecture Design of the Neural Network</a:t>
            </a:r>
            <a:endParaRPr lang="en-US" b="1" dirty="0" smtClean="0"/>
          </a:p>
          <a:p>
            <a:r>
              <a:rPr lang="en-US" sz="1400" dirty="0" smtClean="0"/>
              <a:t>The classification model was built using a </a:t>
            </a:r>
            <a:r>
              <a:rPr lang="en-US" sz="1400" dirty="0" err="1" smtClean="0"/>
              <a:t>Convolutional</a:t>
            </a:r>
            <a:r>
              <a:rPr lang="en-US" sz="1400" dirty="0" smtClean="0"/>
              <a:t> Neural Network (CNN), implemented with the </a:t>
            </a:r>
            <a:r>
              <a:rPr lang="en-US" sz="1400" dirty="0" err="1" smtClean="0"/>
              <a:t>Keras</a:t>
            </a:r>
            <a:r>
              <a:rPr lang="en-US" sz="1400" dirty="0" smtClean="0"/>
              <a:t> API. The model architecture featured:</a:t>
            </a:r>
          </a:p>
          <a:p>
            <a:r>
              <a:rPr lang="en-US" sz="1400" dirty="0" smtClean="0"/>
              <a:t>Multiple </a:t>
            </a:r>
            <a:r>
              <a:rPr lang="en-US" sz="1400" dirty="0" err="1" smtClean="0"/>
              <a:t>convolutional</a:t>
            </a:r>
            <a:r>
              <a:rPr lang="en-US" sz="1400" dirty="0" smtClean="0"/>
              <a:t> layers to capture spatial hierarchies.</a:t>
            </a:r>
          </a:p>
          <a:p>
            <a:r>
              <a:rPr lang="en-US" sz="1400" dirty="0" err="1" smtClean="0"/>
              <a:t>MaxPooling</a:t>
            </a:r>
            <a:r>
              <a:rPr lang="en-US" sz="1400" dirty="0" smtClean="0"/>
              <a:t> layers to reduce feature map dimensions and control </a:t>
            </a:r>
            <a:r>
              <a:rPr lang="en-US" sz="1400" dirty="0" err="1" smtClean="0"/>
              <a:t>overfitting</a:t>
            </a:r>
            <a:r>
              <a:rPr lang="en-US" sz="1400" dirty="0" smtClean="0"/>
              <a:t>.</a:t>
            </a:r>
          </a:p>
          <a:p>
            <a:r>
              <a:rPr lang="en-US" sz="1400" dirty="0" smtClean="0"/>
              <a:t>A flatten layer followed by fully connected dense layers, concluding with a sigmoid-activated output node suitable for binary classification.</a:t>
            </a:r>
          </a:p>
        </p:txBody>
      </p:sp>
    </p:spTree>
    <p:extLst>
      <p:ext uri="{BB962C8B-B14F-4D97-AF65-F5344CB8AC3E}">
        <p14:creationId xmlns="" xmlns:p14="http://schemas.microsoft.com/office/powerpoint/2010/main" val="2706790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317501" y="1593668"/>
            <a:ext cx="12192000" cy="4503862"/>
          </a:xfrm>
          <a:prstGeom prst="rect">
            <a:avLst/>
          </a:prstGeom>
          <a:noFill/>
        </p:spPr>
        <p:txBody>
          <a:bodyPr wrap="square" rtlCol="0">
            <a:spAutoFit/>
          </a:bodyPr>
          <a:lstStyle/>
          <a:p>
            <a:r>
              <a:rPr lang="en-US" sz="1600" b="1" dirty="0" smtClean="0"/>
              <a:t>5. Configuration and Compilation</a:t>
            </a:r>
          </a:p>
          <a:p>
            <a:endParaRPr lang="en-US" sz="1600" b="1" dirty="0" smtClean="0"/>
          </a:p>
          <a:p>
            <a:r>
              <a:rPr lang="en-US" sz="1400" dirty="0" smtClean="0"/>
              <a:t>To prepare the model for training, the following configurations were applied:</a:t>
            </a:r>
          </a:p>
          <a:p>
            <a:r>
              <a:rPr lang="en-US" sz="1400" dirty="0" smtClean="0"/>
              <a:t>Optimizer: Adam — chosen for its effectiveness and adaptability.</a:t>
            </a:r>
          </a:p>
          <a:p>
            <a:r>
              <a:rPr lang="en-US" sz="1400" dirty="0" smtClean="0"/>
              <a:t>Loss Function: Binary </a:t>
            </a:r>
            <a:r>
              <a:rPr lang="en-US" sz="1400" dirty="0" err="1" smtClean="0"/>
              <a:t>Crossentropy</a:t>
            </a:r>
            <a:r>
              <a:rPr lang="en-US" sz="1400" dirty="0" smtClean="0"/>
              <a:t> — ideal for two-class problems.</a:t>
            </a:r>
          </a:p>
          <a:p>
            <a:r>
              <a:rPr lang="en-US" sz="1400" dirty="0" smtClean="0"/>
              <a:t>Metric: Accuracy — used to evaluate performance throughout training.</a:t>
            </a:r>
          </a:p>
          <a:p>
            <a:endParaRPr lang="en-US" sz="1400" dirty="0" smtClean="0"/>
          </a:p>
          <a:p>
            <a:r>
              <a:rPr lang="en-US" sz="1600" b="1" dirty="0" smtClean="0"/>
              <a:t>6. Supervised Training Procedure</a:t>
            </a:r>
          </a:p>
          <a:p>
            <a:r>
              <a:rPr lang="en-US" sz="1400" dirty="0" smtClean="0"/>
              <a:t>The model was trained over </a:t>
            </a:r>
            <a:r>
              <a:rPr lang="en-US" sz="1400" b="1" dirty="0" smtClean="0"/>
              <a:t>12 epochs</a:t>
            </a:r>
            <a:r>
              <a:rPr lang="en-US" sz="1400" dirty="0" smtClean="0"/>
              <a:t> with simultaneous monitoring of training and validation performance. Accuracy and loss curves were plotted for both datasets, allowing visual assessment of learning trends and early detection of </a:t>
            </a:r>
            <a:r>
              <a:rPr lang="en-US" sz="1400" dirty="0" err="1" smtClean="0"/>
              <a:t>overfitting</a:t>
            </a:r>
            <a:r>
              <a:rPr lang="en-US" sz="1400" dirty="0" smtClean="0"/>
              <a:t> or performance stagnation.</a:t>
            </a:r>
          </a:p>
          <a:p>
            <a:endParaRPr lang="en-US" sz="1400" dirty="0" smtClean="0"/>
          </a:p>
          <a:p>
            <a:r>
              <a:rPr lang="en-US" sz="1600" b="1" dirty="0" smtClean="0"/>
              <a:t>7. Performance Assessment</a:t>
            </a:r>
            <a:endParaRPr lang="en-US" b="1" dirty="0" smtClean="0"/>
          </a:p>
          <a:p>
            <a:r>
              <a:rPr lang="en-US" sz="1600" dirty="0" smtClean="0"/>
              <a:t>Upon completion of training, the model was tested using an isolated test dataset. Evaluation metrics and visualization tools were used to analyze the model’s predictive accuracy and generalization capabilities on unseen data.</a:t>
            </a:r>
          </a:p>
          <a:p>
            <a:endParaRPr lang="en-US" sz="1600" dirty="0" smtClean="0"/>
          </a:p>
          <a:p>
            <a:r>
              <a:rPr lang="en-US" sz="1600" b="1" dirty="0" smtClean="0"/>
              <a:t>8. Deployment and Inference</a:t>
            </a:r>
          </a:p>
          <a:p>
            <a:r>
              <a:rPr lang="en-US" sz="1400" dirty="0" smtClean="0"/>
              <a:t>After successful evaluation, the model was saved for reuse. A dedicated prediction function was developed to classify new images as either </a:t>
            </a:r>
            <a:r>
              <a:rPr lang="en-US" sz="1400" b="1" dirty="0" smtClean="0"/>
              <a:t>'fire'</a:t>
            </a:r>
            <a:r>
              <a:rPr lang="en-US" sz="1400" dirty="0" smtClean="0"/>
              <a:t> or </a:t>
            </a:r>
            <a:r>
              <a:rPr lang="en-US" sz="1400" b="1" dirty="0" smtClean="0"/>
              <a:t>'</a:t>
            </a:r>
            <a:r>
              <a:rPr lang="en-US" sz="1400" b="1" dirty="0" err="1" smtClean="0"/>
              <a:t>nofire</a:t>
            </a:r>
            <a:r>
              <a:rPr lang="en-US" sz="1400" b="1" dirty="0" smtClean="0"/>
              <a:t>'</a:t>
            </a:r>
            <a:r>
              <a:rPr lang="en-US" sz="1400" dirty="0" smtClean="0"/>
              <a:t>. This function enables practical application by loading the trained model, preprocessing the input, and returning a classification result.</a:t>
            </a:r>
          </a:p>
          <a:p>
            <a:endParaRPr lang="en-US" dirty="0"/>
          </a:p>
        </p:txBody>
      </p:sp>
    </p:spTree>
    <p:extLst>
      <p:ext uri="{BB962C8B-B14F-4D97-AF65-F5344CB8AC3E}">
        <p14:creationId xmlns="" xmlns:p14="http://schemas.microsoft.com/office/powerpoint/2010/main" val="2706790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p:cNvSpPr txBox="1"/>
          <p:nvPr/>
        </p:nvSpPr>
        <p:spPr>
          <a:xfrm>
            <a:off x="339635" y="1707808"/>
            <a:ext cx="11852365" cy="5150192"/>
          </a:xfrm>
          <a:prstGeom prst="rect">
            <a:avLst/>
          </a:prstGeom>
          <a:noFill/>
        </p:spPr>
        <p:txBody>
          <a:bodyPr wrap="square" rtlCol="0">
            <a:spAutoFit/>
          </a:bodyPr>
          <a:lstStyle/>
          <a:p>
            <a:r>
              <a:rPr lang="en-US" sz="1600" dirty="0" smtClean="0"/>
              <a:t>Forest Fire Detection Using Deep Learning</a:t>
            </a:r>
          </a:p>
          <a:p>
            <a:endParaRPr lang="en-US" sz="1400" dirty="0" smtClean="0"/>
          </a:p>
          <a:p>
            <a:r>
              <a:rPr lang="en-US" sz="1400" dirty="0" smtClean="0"/>
              <a:t>Forest fires are one of the most devastating natural disasters, capable of destroying vast ecosystems, displacing wildlife, threatening human lives, and causing long-term environmental damage. The impact is not only ecological but also emotional and economic, affecting communities, emergency responders, and the very landscapes we depend on.</a:t>
            </a:r>
          </a:p>
          <a:p>
            <a:endParaRPr lang="en-US" sz="1400" dirty="0" smtClean="0"/>
          </a:p>
          <a:p>
            <a:r>
              <a:rPr lang="en-US" sz="1400" dirty="0" smtClean="0"/>
              <a:t>The key to reducing the scale and severity of these fires lies in early detection. The sooner a fire is identified, the faster emergency teams can respond, potentially saving forests, animals, homes, and lives.</a:t>
            </a:r>
          </a:p>
          <a:p>
            <a:endParaRPr lang="en-US" sz="1400" dirty="0" smtClean="0"/>
          </a:p>
          <a:p>
            <a:r>
              <a:rPr lang="en-US" sz="1400" dirty="0" smtClean="0"/>
              <a:t>This project aims to develop a deep learning-based image classification model that can accurately detect signs of wildfire from images. Using a dataset containing images of both fire-affected and unaffected areas, the goal is to train a </a:t>
            </a:r>
            <a:r>
              <a:rPr lang="en-US" sz="1400" dirty="0" err="1" smtClean="0"/>
              <a:t>Convolutional</a:t>
            </a:r>
            <a:r>
              <a:rPr lang="en-US" sz="1400" dirty="0" smtClean="0"/>
              <a:t> Neural Network (CNN) — a powerful model that specializes in recognizing patterns in visual data. The CNN will learn to identify visual cues such as flames, smoke, and color shifts that indicate fire presence.</a:t>
            </a:r>
          </a:p>
          <a:p>
            <a:endParaRPr lang="en-US" sz="1400" dirty="0" smtClean="0"/>
          </a:p>
          <a:p>
            <a:r>
              <a:rPr lang="en-US" sz="1400" dirty="0" smtClean="0"/>
              <a:t>The success of this model could support real-world applications like:</a:t>
            </a:r>
          </a:p>
          <a:p>
            <a:endParaRPr lang="en-US" sz="1400" dirty="0" smtClean="0"/>
          </a:p>
          <a:p>
            <a:pPr>
              <a:buFont typeface="Arial" pitchFamily="34" charset="0"/>
              <a:buChar char="•"/>
            </a:pPr>
            <a:r>
              <a:rPr lang="en-US" sz="1400" dirty="0" smtClean="0"/>
              <a:t>Automated surveillance systems in forests,</a:t>
            </a:r>
          </a:p>
          <a:p>
            <a:pPr>
              <a:buFont typeface="Arial" pitchFamily="34" charset="0"/>
              <a:buChar char="•"/>
            </a:pPr>
            <a:r>
              <a:rPr lang="en-US" sz="1400" dirty="0" smtClean="0"/>
              <a:t>Drone-based monitoring solutions,</a:t>
            </a:r>
          </a:p>
          <a:p>
            <a:pPr>
              <a:buFont typeface="Arial" pitchFamily="34" charset="0"/>
              <a:buChar char="•"/>
            </a:pPr>
            <a:r>
              <a:rPr lang="en-US" sz="1400" dirty="0" smtClean="0"/>
              <a:t>Early warning tools for emergency services.</a:t>
            </a:r>
          </a:p>
          <a:p>
            <a:endParaRPr lang="en-US" sz="1400" dirty="0" smtClean="0"/>
          </a:p>
          <a:p>
            <a:r>
              <a:rPr lang="en-US" sz="1400" dirty="0" smtClean="0"/>
              <a:t>Beyond building a solution to a critical environmental problem, this project is also a personal learning journey. It allows me to apply and deepen my understanding of deep learning, image processing, and model evaluation — skills that are highly relevant in the modern AI landscape.</a:t>
            </a:r>
          </a:p>
          <a:p>
            <a:endParaRPr lang="en-US" dirty="0"/>
          </a:p>
        </p:txBody>
      </p:sp>
    </p:spTree>
    <p:extLst>
      <p:ext uri="{BB962C8B-B14F-4D97-AF65-F5344CB8AC3E}">
        <p14:creationId xmlns="" xmlns:p14="http://schemas.microsoft.com/office/powerpoint/2010/main" val="31965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p:cNvSpPr txBox="1"/>
          <p:nvPr/>
        </p:nvSpPr>
        <p:spPr>
          <a:xfrm>
            <a:off x="299678" y="1423849"/>
            <a:ext cx="11524129" cy="5693866"/>
          </a:xfrm>
          <a:prstGeom prst="rect">
            <a:avLst/>
          </a:prstGeom>
          <a:noFill/>
        </p:spPr>
        <p:txBody>
          <a:bodyPr wrap="square" rtlCol="0">
            <a:spAutoFit/>
          </a:bodyPr>
          <a:lstStyle/>
          <a:p>
            <a:r>
              <a:rPr lang="en-US" sz="1400" dirty="0" smtClean="0"/>
              <a:t>Develop a </a:t>
            </a:r>
            <a:r>
              <a:rPr lang="en-US" sz="1400" b="1" dirty="0" err="1" smtClean="0"/>
              <a:t>Convolutional</a:t>
            </a:r>
            <a:r>
              <a:rPr lang="en-US" sz="1400" b="1" dirty="0" smtClean="0"/>
              <a:t> Neural Network (CNN)</a:t>
            </a:r>
            <a:r>
              <a:rPr lang="en-US" sz="1400" dirty="0" smtClean="0"/>
              <a:t> model that can automatically detect the presence of forest fires in images by recognizing visual patterns.</a:t>
            </a:r>
          </a:p>
          <a:p>
            <a:endParaRPr lang="en-US" sz="1600" b="1" dirty="0" smtClean="0"/>
          </a:p>
          <a:p>
            <a:r>
              <a:rPr lang="en-US" sz="1600" b="1" dirty="0" smtClean="0"/>
              <a:t>Data-Driven Method</a:t>
            </a:r>
          </a:p>
          <a:p>
            <a:endParaRPr lang="en-US" sz="1600" b="1" dirty="0" smtClean="0"/>
          </a:p>
          <a:p>
            <a:r>
              <a:rPr lang="en-US" sz="1400" dirty="0" smtClean="0"/>
              <a:t>Utilize a </a:t>
            </a:r>
            <a:r>
              <a:rPr lang="en-US" sz="1400" dirty="0" err="1" smtClean="0"/>
              <a:t>curated</a:t>
            </a:r>
            <a:r>
              <a:rPr lang="en-US" sz="1400" dirty="0" smtClean="0"/>
              <a:t> image dataset from </a:t>
            </a:r>
            <a:r>
              <a:rPr lang="en-US" sz="1400" b="1" dirty="0" err="1" smtClean="0"/>
              <a:t>Kaggle</a:t>
            </a:r>
            <a:r>
              <a:rPr lang="en-US" sz="1400" dirty="0" smtClean="0"/>
              <a:t>, consisting of:</a:t>
            </a:r>
          </a:p>
          <a:p>
            <a:r>
              <a:rPr lang="en-US" sz="1400" b="1" dirty="0" smtClean="0"/>
              <a:t>Fire</a:t>
            </a:r>
            <a:r>
              <a:rPr lang="en-US" sz="1400" dirty="0" smtClean="0"/>
              <a:t>: Images of areas actively burning.</a:t>
            </a:r>
          </a:p>
          <a:p>
            <a:r>
              <a:rPr lang="en-US" sz="1400" b="1" dirty="0" smtClean="0"/>
              <a:t>No Fire</a:t>
            </a:r>
            <a:r>
              <a:rPr lang="en-US" sz="1400" dirty="0" smtClean="0"/>
              <a:t>: Images of normal, unaffected forest areas.</a:t>
            </a:r>
          </a:p>
          <a:p>
            <a:r>
              <a:rPr lang="en-US" sz="1400" dirty="0" smtClean="0"/>
              <a:t>Preprocess data using techniques such as:</a:t>
            </a:r>
          </a:p>
          <a:p>
            <a:pPr>
              <a:buFont typeface="Arial" pitchFamily="34" charset="0"/>
              <a:buChar char="•"/>
            </a:pPr>
            <a:r>
              <a:rPr lang="en-US" sz="1400" dirty="0" smtClean="0"/>
              <a:t>Image resizing and normalization</a:t>
            </a:r>
          </a:p>
          <a:p>
            <a:pPr>
              <a:buFont typeface="Arial" pitchFamily="34" charset="0"/>
              <a:buChar char="•"/>
            </a:pPr>
            <a:r>
              <a:rPr lang="en-US" sz="1400" dirty="0" smtClean="0"/>
              <a:t>Data augmentation for model robustness</a:t>
            </a:r>
          </a:p>
          <a:p>
            <a:endParaRPr lang="en-US" sz="1400" dirty="0" smtClean="0"/>
          </a:p>
          <a:p>
            <a:r>
              <a:rPr lang="en-US" sz="1600" b="1" dirty="0" smtClean="0"/>
              <a:t>Model Pipeline</a:t>
            </a:r>
          </a:p>
          <a:p>
            <a:endParaRPr lang="en-US" sz="1600" dirty="0" smtClean="0"/>
          </a:p>
          <a:p>
            <a:pPr>
              <a:buFont typeface="Arial" pitchFamily="34" charset="0"/>
              <a:buChar char="•"/>
            </a:pPr>
            <a:r>
              <a:rPr lang="en-US" sz="1400" dirty="0" smtClean="0"/>
              <a:t>Early fire alerts for urgent Image Preprocessing – Standardize input size and rescale pixel values</a:t>
            </a:r>
          </a:p>
          <a:p>
            <a:pPr>
              <a:buFont typeface="Arial" pitchFamily="34" charset="0"/>
              <a:buChar char="•"/>
            </a:pPr>
            <a:r>
              <a:rPr lang="en-US" sz="1400" dirty="0" smtClean="0"/>
              <a:t>Model Architecture – Build a CNN using </a:t>
            </a:r>
            <a:r>
              <a:rPr lang="en-US" sz="1400" dirty="0" err="1" smtClean="0"/>
              <a:t>TensorFlow</a:t>
            </a:r>
            <a:r>
              <a:rPr lang="en-US" sz="1400" dirty="0" smtClean="0"/>
              <a:t> &amp; </a:t>
            </a:r>
            <a:r>
              <a:rPr lang="en-US" sz="1400" dirty="0" err="1" smtClean="0"/>
              <a:t>Keras</a:t>
            </a:r>
            <a:endParaRPr lang="en-US" sz="1400" dirty="0" smtClean="0"/>
          </a:p>
          <a:p>
            <a:pPr>
              <a:buFont typeface="Arial" pitchFamily="34" charset="0"/>
              <a:buChar char="•"/>
            </a:pPr>
            <a:r>
              <a:rPr lang="en-US" sz="1400" dirty="0" smtClean="0"/>
              <a:t>Training &amp; Validation – Train the model to distinguish fire vs. no fire</a:t>
            </a:r>
          </a:p>
          <a:p>
            <a:pPr>
              <a:buFont typeface="Arial" pitchFamily="34" charset="0"/>
              <a:buChar char="•"/>
            </a:pPr>
            <a:r>
              <a:rPr lang="en-US" sz="1400" dirty="0" smtClean="0"/>
              <a:t>Testing &amp; Evaluation – Measure accuracy and generalization on unseen data</a:t>
            </a:r>
          </a:p>
          <a:p>
            <a:pPr>
              <a:buFont typeface="Arial" pitchFamily="34" charset="0"/>
              <a:buChar char="•"/>
            </a:pPr>
            <a:r>
              <a:rPr lang="en-US" sz="1400" dirty="0" smtClean="0"/>
              <a:t>Prediction Tool – Deploy a function to classify new images in real time</a:t>
            </a:r>
          </a:p>
          <a:p>
            <a:endParaRPr lang="en-US" sz="1400" b="1" dirty="0" smtClean="0"/>
          </a:p>
          <a:p>
            <a:r>
              <a:rPr lang="en-US" sz="1600" b="1" dirty="0" smtClean="0"/>
              <a:t>Real-World Impact</a:t>
            </a:r>
          </a:p>
          <a:p>
            <a:endParaRPr lang="en-US" sz="1600" dirty="0" smtClean="0"/>
          </a:p>
          <a:p>
            <a:r>
              <a:rPr lang="en-US" sz="1400" b="1" dirty="0" smtClean="0"/>
              <a:t>Enhanced monitoring</a:t>
            </a:r>
            <a:r>
              <a:rPr lang="en-US" sz="1400" dirty="0" smtClean="0"/>
              <a:t> through drones or surveillance systems</a:t>
            </a:r>
          </a:p>
          <a:p>
            <a:r>
              <a:rPr lang="en-US" sz="1400" b="1" dirty="0" smtClean="0"/>
              <a:t>Reduced damage</a:t>
            </a:r>
            <a:r>
              <a:rPr lang="en-US" sz="1400" dirty="0" smtClean="0"/>
              <a:t> to ecosystems, property, and lives</a:t>
            </a:r>
          </a:p>
          <a:p>
            <a:endParaRPr lang="en-US" sz="1400" dirty="0"/>
          </a:p>
        </p:txBody>
      </p:sp>
    </p:spTree>
    <p:extLst>
      <p:ext uri="{BB962C8B-B14F-4D97-AF65-F5344CB8AC3E}">
        <p14:creationId xmlns="" xmlns:p14="http://schemas.microsoft.com/office/powerpoint/2010/main" val="3002968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1041</TotalTime>
  <Words>1700</Words>
  <Application>Microsoft Office PowerPoint</Application>
  <PresentationFormat>Custom</PresentationFormat>
  <Paragraphs>189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Session 01 Design Thinking &amp; Critical Thinking</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apstep</cp:lastModifiedBy>
  <cp:revision>7</cp:revision>
  <dcterms:created xsi:type="dcterms:W3CDTF">2024-12-31T09:40:01Z</dcterms:created>
  <dcterms:modified xsi:type="dcterms:W3CDTF">2025-04-18T09:55:12Z</dcterms:modified>
</cp:coreProperties>
</file>