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E1D2-ECBE-A38A-9FFA-E2356EB209A7}"/>
              </a:ext>
            </a:extLst>
          </p:cNvPr>
          <p:cNvSpPr>
            <a:spLocks noGrp="1"/>
          </p:cNvSpPr>
          <p:nvPr>
            <p:ph type="ctrTitle"/>
          </p:nvPr>
        </p:nvSpPr>
        <p:spPr/>
        <p:txBody>
          <a:bodyPr/>
          <a:lstStyle/>
          <a:p>
            <a:r>
              <a:rPr lang="en-US" dirty="0"/>
              <a:t>ANIMAL SPECIES PREDICTION</a:t>
            </a:r>
            <a:endParaRPr lang="en-IN" dirty="0"/>
          </a:p>
        </p:txBody>
      </p:sp>
      <p:sp>
        <p:nvSpPr>
          <p:cNvPr id="3" name="Subtitle 2">
            <a:extLst>
              <a:ext uri="{FF2B5EF4-FFF2-40B4-BE49-F238E27FC236}">
                <a16:creationId xmlns:a16="http://schemas.microsoft.com/office/drawing/2014/main" id="{0F24474D-DDA4-F41A-81B3-5674DB853B15}"/>
              </a:ext>
            </a:extLst>
          </p:cNvPr>
          <p:cNvSpPr>
            <a:spLocks noGrp="1"/>
          </p:cNvSpPr>
          <p:nvPr>
            <p:ph type="subTitle" idx="1"/>
          </p:nvPr>
        </p:nvSpPr>
        <p:spPr/>
        <p:txBody>
          <a:bodyPr/>
          <a:lstStyle/>
          <a:p>
            <a:r>
              <a:rPr lang="en-US" dirty="0"/>
              <a:t>RITHIKA S</a:t>
            </a:r>
            <a:endParaRPr lang="en-IN" dirty="0"/>
          </a:p>
        </p:txBody>
      </p:sp>
    </p:spTree>
    <p:extLst>
      <p:ext uri="{BB962C8B-B14F-4D97-AF65-F5344CB8AC3E}">
        <p14:creationId xmlns:p14="http://schemas.microsoft.com/office/powerpoint/2010/main" val="116497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24B9-4C21-A371-0226-0A0535A90EA4}"/>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031CEC0C-6BFB-7AEC-DA94-4C944B727752}"/>
              </a:ext>
            </a:extLst>
          </p:cNvPr>
          <p:cNvSpPr>
            <a:spLocks noGrp="1"/>
          </p:cNvSpPr>
          <p:nvPr>
            <p:ph idx="1"/>
          </p:nvPr>
        </p:nvSpPr>
        <p:spPr>
          <a:xfrm>
            <a:off x="1307649" y="1438181"/>
            <a:ext cx="7818596" cy="1204048"/>
          </a:xfrm>
        </p:spPr>
        <p:txBody>
          <a:bodyPr>
            <a:normAutofit fontScale="92500" lnSpcReduction="10000"/>
          </a:bodyPr>
          <a:lstStyle/>
          <a:p>
            <a:pPr marL="0" marR="0" lvl="0" indent="0" algn="ctr" defTabSz="914400" rtl="0" eaLnBrk="1" fontAlgn="auto" latinLnBrk="0" hangingPunct="1">
              <a:lnSpc>
                <a:spcPct val="100000"/>
              </a:lnSpc>
              <a:spcBef>
                <a:spcPts val="1000"/>
              </a:spcBef>
              <a:spcAft>
                <a:spcPts val="0"/>
              </a:spcAft>
              <a:buClr>
                <a:srgbClr val="73292A"/>
              </a:buClr>
              <a:buSzTx/>
              <a:buFont typeface="Arial" panose="020B0604020202020204" pitchFamily="34" charset="0"/>
              <a:buNone/>
              <a:tabLst/>
              <a:defRPr/>
            </a:pPr>
            <a:r>
              <a:rPr kumimoji="0" lang="en-US" sz="1600" b="0" i="0" u="none" strike="noStrike" kern="1200" cap="none" spc="0" normalizeH="0" baseline="0" noProof="0" dirty="0">
                <a:ln>
                  <a:noFill/>
                </a:ln>
                <a:solidFill>
                  <a:srgbClr val="0D0D0D"/>
                </a:solidFill>
                <a:effectLst/>
                <a:uLnTx/>
                <a:uFillTx/>
                <a:ea typeface="+mn-ea"/>
              </a:rPr>
              <a:t>Upon completion of the project, we expect to have a trained CNN model capable of accurately predicting animal species from images with high precision and recall. We will evaluate the model's performance using metrics such as accuracy, precision, recall, and F1-score, and demonstrate its effectiveness through real-world case studies and application scenarios.</a:t>
            </a:r>
            <a:endParaRPr kumimoji="0" lang="en-IN" sz="1600" b="0" i="0" u="none" strike="noStrike" kern="1200" cap="none" spc="0" normalizeH="0" baseline="0" noProof="0" dirty="0">
              <a:ln>
                <a:noFill/>
              </a:ln>
              <a:solidFill>
                <a:srgbClr val="4A3A1C"/>
              </a:solidFill>
              <a:effectLst/>
              <a:uLnTx/>
              <a:uFillTx/>
              <a:ea typeface="+mn-ea"/>
            </a:endParaRPr>
          </a:p>
          <a:p>
            <a:endParaRPr lang="en-IN" dirty="0"/>
          </a:p>
        </p:txBody>
      </p:sp>
      <p:pic>
        <p:nvPicPr>
          <p:cNvPr id="5" name="Picture 4">
            <a:extLst>
              <a:ext uri="{FF2B5EF4-FFF2-40B4-BE49-F238E27FC236}">
                <a16:creationId xmlns:a16="http://schemas.microsoft.com/office/drawing/2014/main" id="{225E18CB-1299-42E9-B26D-9BC3C97D6208}"/>
              </a:ext>
            </a:extLst>
          </p:cNvPr>
          <p:cNvPicPr>
            <a:picLocks noChangeAspect="1"/>
          </p:cNvPicPr>
          <p:nvPr/>
        </p:nvPicPr>
        <p:blipFill>
          <a:blip r:embed="rId2"/>
          <a:stretch>
            <a:fillRect/>
          </a:stretch>
        </p:blipFill>
        <p:spPr>
          <a:xfrm>
            <a:off x="418894" y="3086336"/>
            <a:ext cx="4412202" cy="2333483"/>
          </a:xfrm>
          <a:prstGeom prst="rect">
            <a:avLst/>
          </a:prstGeom>
        </p:spPr>
      </p:pic>
      <p:pic>
        <p:nvPicPr>
          <p:cNvPr id="7" name="Picture 6">
            <a:extLst>
              <a:ext uri="{FF2B5EF4-FFF2-40B4-BE49-F238E27FC236}">
                <a16:creationId xmlns:a16="http://schemas.microsoft.com/office/drawing/2014/main" id="{3E6C7E21-34EF-4F99-8083-0E7BF27C7EA5}"/>
              </a:ext>
            </a:extLst>
          </p:cNvPr>
          <p:cNvPicPr>
            <a:picLocks noChangeAspect="1"/>
          </p:cNvPicPr>
          <p:nvPr/>
        </p:nvPicPr>
        <p:blipFill>
          <a:blip r:embed="rId3"/>
          <a:stretch>
            <a:fillRect/>
          </a:stretch>
        </p:blipFill>
        <p:spPr>
          <a:xfrm>
            <a:off x="5083781" y="3179548"/>
            <a:ext cx="4412202" cy="1913309"/>
          </a:xfrm>
          <a:prstGeom prst="rect">
            <a:avLst/>
          </a:prstGeom>
        </p:spPr>
      </p:pic>
    </p:spTree>
    <p:extLst>
      <p:ext uri="{BB962C8B-B14F-4D97-AF65-F5344CB8AC3E}">
        <p14:creationId xmlns:p14="http://schemas.microsoft.com/office/powerpoint/2010/main" val="163152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F0D9-8B9B-B6D3-1C18-BB0A06BBB8E8}"/>
              </a:ext>
            </a:extLst>
          </p:cNvPr>
          <p:cNvSpPr>
            <a:spLocks noGrp="1"/>
          </p:cNvSpPr>
          <p:nvPr>
            <p:ph type="title"/>
          </p:nvPr>
        </p:nvSpPr>
        <p:spPr>
          <a:xfrm>
            <a:off x="866019" y="1494971"/>
            <a:ext cx="8596668" cy="1320800"/>
          </a:xfrm>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0A80CA0B-97BA-FF62-57E3-7707AD3BCB16}"/>
              </a:ext>
            </a:extLst>
          </p:cNvPr>
          <p:cNvSpPr>
            <a:spLocks noGrp="1"/>
          </p:cNvSpPr>
          <p:nvPr>
            <p:ph idx="1"/>
          </p:nvPr>
        </p:nvSpPr>
        <p:spPr>
          <a:xfrm>
            <a:off x="866019" y="3205617"/>
            <a:ext cx="8596668" cy="3880773"/>
          </a:xfrm>
        </p:spPr>
        <p:txBody>
          <a:bodyPr/>
          <a:lstStyle/>
          <a:p>
            <a:pPr marL="0" marR="0" lvl="0" indent="0" algn="ctr" defTabSz="914400" rtl="0" eaLnBrk="1" fontAlgn="auto" latinLnBrk="0" hangingPunct="1">
              <a:lnSpc>
                <a:spcPct val="100000"/>
              </a:lnSpc>
              <a:spcBef>
                <a:spcPts val="1000"/>
              </a:spcBef>
              <a:spcAft>
                <a:spcPts val="0"/>
              </a:spcAft>
              <a:buClr>
                <a:srgbClr val="73292A"/>
              </a:buClr>
              <a:buSzTx/>
              <a:buFont typeface="Arial" panose="020B0604020202020204" pitchFamily="34" charset="0"/>
              <a:buNone/>
              <a:tabLst/>
              <a:defRPr/>
            </a:pPr>
            <a:r>
              <a:rPr kumimoji="0" lang="en-US" sz="3000" b="0" i="0" u="none" strike="noStrike" kern="1200" cap="none" spc="0" normalizeH="0" baseline="0" noProof="0" dirty="0">
                <a:ln>
                  <a:noFill/>
                </a:ln>
                <a:solidFill>
                  <a:srgbClr val="0D0D0D"/>
                </a:solidFill>
                <a:effectLst/>
                <a:uLnTx/>
                <a:uFillTx/>
                <a:latin typeface="Söhne"/>
                <a:ea typeface="+mn-ea"/>
              </a:rPr>
              <a:t>Animal Species Prediction using Convolutional Neural Networks</a:t>
            </a:r>
            <a:endParaRPr kumimoji="0" lang="en-US" sz="3000" b="0" i="0" u="none" strike="noStrike" kern="1200" cap="none" spc="0" normalizeH="0" baseline="0" noProof="0" dirty="0">
              <a:ln>
                <a:noFill/>
              </a:ln>
              <a:solidFill>
                <a:srgbClr val="4A3A1C"/>
              </a:solidFill>
              <a:effectLst/>
              <a:uLnTx/>
              <a:uFillTx/>
              <a:latin typeface="Gill Sans Nova Light" panose="020F0302020204030204" pitchFamily="34" charset="0"/>
              <a:ea typeface="+mn-ea"/>
            </a:endParaRPr>
          </a:p>
          <a:p>
            <a:endParaRPr lang="en-IN" dirty="0"/>
          </a:p>
        </p:txBody>
      </p:sp>
    </p:spTree>
    <p:extLst>
      <p:ext uri="{BB962C8B-B14F-4D97-AF65-F5344CB8AC3E}">
        <p14:creationId xmlns:p14="http://schemas.microsoft.com/office/powerpoint/2010/main" val="19436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16ED-5D39-D69F-2EC6-BF786BAEE5D7}"/>
              </a:ext>
            </a:extLst>
          </p:cNvPr>
          <p:cNvSpPr>
            <a:spLocks noGrp="1"/>
          </p:cNvSpPr>
          <p:nvPr>
            <p:ph type="title"/>
          </p:nvPr>
        </p:nvSpPr>
        <p:spPr/>
        <p:txBody>
          <a:bodyPr/>
          <a:lstStyle/>
          <a:p>
            <a:r>
              <a:rPr lang="en-US" dirty="0"/>
              <a:t>ADENDA</a:t>
            </a:r>
            <a:endParaRPr lang="en-IN" dirty="0"/>
          </a:p>
        </p:txBody>
      </p:sp>
      <p:sp>
        <p:nvSpPr>
          <p:cNvPr id="3" name="Content Placeholder 2">
            <a:extLst>
              <a:ext uri="{FF2B5EF4-FFF2-40B4-BE49-F238E27FC236}">
                <a16:creationId xmlns:a16="http://schemas.microsoft.com/office/drawing/2014/main" id="{2F119DAD-9AF0-F3C1-F3D6-9E465A198DDB}"/>
              </a:ext>
            </a:extLst>
          </p:cNvPr>
          <p:cNvSpPr>
            <a:spLocks noGrp="1"/>
          </p:cNvSpPr>
          <p:nvPr>
            <p:ph idx="1"/>
          </p:nvPr>
        </p:nvSpPr>
        <p:spPr/>
        <p:txBody>
          <a:bodyPr/>
          <a:lstStyle/>
          <a:p>
            <a:pPr marL="0" marR="0" lvl="0" indent="0" algn="ctr" defTabSz="914400" rtl="0" eaLnBrk="1" fontAlgn="auto" latinLnBrk="0" hangingPunct="1">
              <a:lnSpc>
                <a:spcPct val="100000"/>
              </a:lnSpc>
              <a:spcBef>
                <a:spcPts val="1000"/>
              </a:spcBef>
              <a:spcAft>
                <a:spcPts val="0"/>
              </a:spcAft>
              <a:buClr>
                <a:srgbClr val="73292A"/>
              </a:buClr>
              <a:buSzTx/>
              <a:buFont typeface="Arial" panose="020B0604020202020204" pitchFamily="34" charset="0"/>
              <a:buNone/>
              <a:tabLst/>
              <a:defRPr/>
            </a:pPr>
            <a:r>
              <a:rPr kumimoji="0" lang="en-US" sz="2500" b="0" i="0" u="none" strike="noStrike" kern="1200" cap="none" spc="0" normalizeH="0" baseline="0" noProof="0" dirty="0">
                <a:ln>
                  <a:noFill/>
                </a:ln>
                <a:solidFill>
                  <a:srgbClr val="0D0D0D"/>
                </a:solidFill>
                <a:effectLst/>
                <a:uLnTx/>
                <a:uFillTx/>
                <a:ea typeface="+mn-ea"/>
              </a:rPr>
              <a:t>The agenda of this project is to develop a deep learning model capable of accurately predicting the species of animals based on images using convolutional neural networks (CNNs). By leveraging state-of-the-art techniques in deep learning, we aim to contribute to the field of computer vision and advance our understanding of automated species identification.</a:t>
            </a:r>
            <a:endParaRPr kumimoji="0" lang="en-IN" sz="2500" b="0" i="0" u="none" strike="noStrike" kern="1200" cap="none" spc="0" normalizeH="0" baseline="0" noProof="0" dirty="0">
              <a:ln>
                <a:noFill/>
              </a:ln>
              <a:solidFill>
                <a:srgbClr val="4A3A1C"/>
              </a:solidFill>
              <a:effectLst/>
              <a:uLnTx/>
              <a:uFillTx/>
              <a:ea typeface="+mn-ea"/>
            </a:endParaRPr>
          </a:p>
          <a:p>
            <a:endParaRPr lang="en-IN" dirty="0"/>
          </a:p>
        </p:txBody>
      </p:sp>
    </p:spTree>
    <p:extLst>
      <p:ext uri="{BB962C8B-B14F-4D97-AF65-F5344CB8AC3E}">
        <p14:creationId xmlns:p14="http://schemas.microsoft.com/office/powerpoint/2010/main" val="197065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D0F5-C558-8F71-A750-F421740BBFE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97D94E8-83FF-825C-7C45-D5D3634B55C6}"/>
              </a:ext>
            </a:extLst>
          </p:cNvPr>
          <p:cNvSpPr>
            <a:spLocks noGrp="1"/>
          </p:cNvSpPr>
          <p:nvPr>
            <p:ph idx="1"/>
          </p:nvPr>
        </p:nvSpPr>
        <p:spPr/>
        <p:txBody>
          <a:bodyPr/>
          <a:lstStyle/>
          <a:p>
            <a:pPr marL="0" marR="0" lvl="0" indent="0" algn="ctr" defTabSz="914400" rtl="0" eaLnBrk="1" fontAlgn="auto" latinLnBrk="0" hangingPunct="1">
              <a:lnSpc>
                <a:spcPct val="100000"/>
              </a:lnSpc>
              <a:spcBef>
                <a:spcPts val="1000"/>
              </a:spcBef>
              <a:spcAft>
                <a:spcPts val="0"/>
              </a:spcAft>
              <a:buClr>
                <a:srgbClr val="73292A"/>
              </a:buClr>
              <a:buSzTx/>
              <a:buFont typeface="Arial" panose="020B0604020202020204" pitchFamily="34" charset="0"/>
              <a:buNone/>
              <a:tabLst/>
              <a:defRPr/>
            </a:pPr>
            <a:r>
              <a:rPr kumimoji="0" lang="en-US" sz="2500" b="0" i="0" u="none" strike="noStrike" kern="1200" cap="none" spc="0" normalizeH="0" baseline="0" noProof="0" dirty="0">
                <a:ln>
                  <a:noFill/>
                </a:ln>
                <a:solidFill>
                  <a:srgbClr val="0D0D0D"/>
                </a:solidFill>
                <a:effectLst/>
                <a:uLnTx/>
                <a:uFillTx/>
                <a:ea typeface="+mn-ea"/>
              </a:rPr>
              <a:t>Traditional methods of animal species identification often rely on manual observation by experts, which can be time-consuming, subjective, and impractical for large-scale applications. An automated system capable of accurately identifying animal species from images would greatly benefit fields such as wildlife conservation, veterinary science, and ecological research.</a:t>
            </a:r>
            <a:endParaRPr kumimoji="0" lang="en-IN" sz="2500" b="0" i="0" u="none" strike="noStrike" kern="1200" cap="none" spc="0" normalizeH="0" baseline="0" noProof="0" dirty="0">
              <a:ln>
                <a:noFill/>
              </a:ln>
              <a:solidFill>
                <a:srgbClr val="4A3A1C"/>
              </a:solidFill>
              <a:effectLst/>
              <a:uLnTx/>
              <a:uFillTx/>
              <a:ea typeface="+mn-ea"/>
            </a:endParaRPr>
          </a:p>
          <a:p>
            <a:pPr marL="0" indent="0">
              <a:buNone/>
            </a:pPr>
            <a:endParaRPr lang="en-IN" dirty="0"/>
          </a:p>
        </p:txBody>
      </p:sp>
    </p:spTree>
    <p:extLst>
      <p:ext uri="{BB962C8B-B14F-4D97-AF65-F5344CB8AC3E}">
        <p14:creationId xmlns:p14="http://schemas.microsoft.com/office/powerpoint/2010/main" val="246684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B58F-58D9-B345-25BC-68312F15EBC2}"/>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E1B57C32-95D8-6B96-03C3-F522EC7677BF}"/>
              </a:ext>
            </a:extLst>
          </p:cNvPr>
          <p:cNvSpPr>
            <a:spLocks noGrp="1"/>
          </p:cNvSpPr>
          <p:nvPr>
            <p:ph idx="1"/>
          </p:nvPr>
        </p:nvSpPr>
        <p:spPr/>
        <p:txBody>
          <a:bodyPr/>
          <a:lstStyle/>
          <a:p>
            <a:pPr marL="0" marR="0" lvl="0" indent="0" algn="ctr" defTabSz="914400" rtl="0" eaLnBrk="1" fontAlgn="auto" latinLnBrk="0" hangingPunct="1">
              <a:lnSpc>
                <a:spcPct val="100000"/>
              </a:lnSpc>
              <a:spcBef>
                <a:spcPts val="1000"/>
              </a:spcBef>
              <a:spcAft>
                <a:spcPts val="0"/>
              </a:spcAft>
              <a:buClr>
                <a:srgbClr val="73292A"/>
              </a:buClr>
              <a:buSzTx/>
              <a:buFont typeface="Arial" panose="020B0604020202020204" pitchFamily="34" charset="0"/>
              <a:buNone/>
              <a:tabLst/>
              <a:defRPr/>
            </a:pPr>
            <a:r>
              <a:rPr kumimoji="0" lang="en-US" sz="2500" b="0" i="0" u="none" strike="noStrike" kern="1200" cap="none" spc="0" normalizeH="0" baseline="0" noProof="0" dirty="0">
                <a:ln>
                  <a:noFill/>
                </a:ln>
                <a:solidFill>
                  <a:srgbClr val="0D0D0D"/>
                </a:solidFill>
                <a:effectLst/>
                <a:uLnTx/>
                <a:uFillTx/>
                <a:ea typeface="+mn-ea"/>
              </a:rPr>
              <a:t>This project involves collecting a diverse dataset of animal images, preprocessing the data, training a CNN model for species classification, and evaluating its performance. The trained model will then be deployed as a tool for automated species identification.</a:t>
            </a:r>
            <a:endParaRPr kumimoji="0" lang="en-IN" sz="2500" b="0" i="0" u="none" strike="noStrike" kern="1200" cap="none" spc="0" normalizeH="0" baseline="0" noProof="0" dirty="0">
              <a:ln>
                <a:noFill/>
              </a:ln>
              <a:solidFill>
                <a:srgbClr val="4A3A1C"/>
              </a:solidFill>
              <a:effectLst/>
              <a:uLnTx/>
              <a:uFillTx/>
              <a:ea typeface="+mn-ea"/>
            </a:endParaRPr>
          </a:p>
          <a:p>
            <a:endParaRPr lang="en-IN" dirty="0"/>
          </a:p>
        </p:txBody>
      </p:sp>
    </p:spTree>
    <p:extLst>
      <p:ext uri="{BB962C8B-B14F-4D97-AF65-F5344CB8AC3E}">
        <p14:creationId xmlns:p14="http://schemas.microsoft.com/office/powerpoint/2010/main" val="408967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BF21-62D9-3C37-D8C4-01EDC510DD60}"/>
              </a:ext>
            </a:extLst>
          </p:cNvPr>
          <p:cNvSpPr>
            <a:spLocks noGrp="1"/>
          </p:cNvSpPr>
          <p:nvPr>
            <p:ph type="title"/>
          </p:nvPr>
        </p:nvSpPr>
        <p:spPr/>
        <p:txBody>
          <a:bodyPr/>
          <a:lstStyle/>
          <a:p>
            <a:r>
              <a:rPr lang="en-US" dirty="0"/>
              <a:t>END USER</a:t>
            </a:r>
            <a:endParaRPr lang="en-IN" dirty="0"/>
          </a:p>
        </p:txBody>
      </p:sp>
      <p:sp>
        <p:nvSpPr>
          <p:cNvPr id="3" name="Content Placeholder 2">
            <a:extLst>
              <a:ext uri="{FF2B5EF4-FFF2-40B4-BE49-F238E27FC236}">
                <a16:creationId xmlns:a16="http://schemas.microsoft.com/office/drawing/2014/main" id="{54C58C78-F567-0F51-4812-072639DDFE6A}"/>
              </a:ext>
            </a:extLst>
          </p:cNvPr>
          <p:cNvSpPr>
            <a:spLocks noGrp="1"/>
          </p:cNvSpPr>
          <p:nvPr>
            <p:ph idx="1"/>
          </p:nvPr>
        </p:nvSpPr>
        <p:spPr/>
        <p:txBody>
          <a:bodyPr/>
          <a:lstStyle/>
          <a:p>
            <a:pPr algn="l">
              <a:buFont typeface="Arial" panose="020B0604020202020204" pitchFamily="34" charset="0"/>
              <a:buChar char="•"/>
            </a:pPr>
            <a:r>
              <a:rPr lang="en-US" sz="2500" b="0" i="0" dirty="0">
                <a:solidFill>
                  <a:srgbClr val="0D0D0D"/>
                </a:solidFill>
                <a:effectLst/>
              </a:rPr>
              <a:t>Wildlife conservation organizations</a:t>
            </a:r>
          </a:p>
          <a:p>
            <a:pPr algn="l">
              <a:buFont typeface="Arial" panose="020B0604020202020204" pitchFamily="34" charset="0"/>
              <a:buChar char="•"/>
            </a:pPr>
            <a:r>
              <a:rPr lang="en-US" sz="2500" b="0" i="0" dirty="0">
                <a:solidFill>
                  <a:srgbClr val="0D0D0D"/>
                </a:solidFill>
                <a:effectLst/>
              </a:rPr>
              <a:t>Veterinarians and animal care professionals</a:t>
            </a:r>
          </a:p>
          <a:p>
            <a:pPr algn="l">
              <a:buFont typeface="Arial" panose="020B0604020202020204" pitchFamily="34" charset="0"/>
              <a:buChar char="•"/>
            </a:pPr>
            <a:r>
              <a:rPr lang="en-US" sz="2500" b="0" i="0" dirty="0">
                <a:solidFill>
                  <a:srgbClr val="0D0D0D"/>
                </a:solidFill>
                <a:effectLst/>
              </a:rPr>
              <a:t>Ecological researchers and field biologists</a:t>
            </a:r>
          </a:p>
          <a:p>
            <a:endParaRPr lang="en-IN" dirty="0"/>
          </a:p>
        </p:txBody>
      </p:sp>
    </p:spTree>
    <p:extLst>
      <p:ext uri="{BB962C8B-B14F-4D97-AF65-F5344CB8AC3E}">
        <p14:creationId xmlns:p14="http://schemas.microsoft.com/office/powerpoint/2010/main" val="348820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5780-2568-9F0E-DE2D-A62ABF48DAD7}"/>
              </a:ext>
            </a:extLst>
          </p:cNvPr>
          <p:cNvSpPr>
            <a:spLocks noGrp="1"/>
          </p:cNvSpPr>
          <p:nvPr>
            <p:ph type="title"/>
          </p:nvPr>
        </p:nvSpPr>
        <p:spPr/>
        <p:txBody>
          <a:bodyPr/>
          <a:lstStyle/>
          <a:p>
            <a:r>
              <a:rPr lang="en-US" dirty="0"/>
              <a:t>SOLUTION AND VALUE PROPOSITION</a:t>
            </a:r>
            <a:endParaRPr lang="en-IN" dirty="0"/>
          </a:p>
        </p:txBody>
      </p:sp>
      <p:sp>
        <p:nvSpPr>
          <p:cNvPr id="3" name="Content Placeholder 2">
            <a:extLst>
              <a:ext uri="{FF2B5EF4-FFF2-40B4-BE49-F238E27FC236}">
                <a16:creationId xmlns:a16="http://schemas.microsoft.com/office/drawing/2014/main" id="{16845848-2518-32BB-2C04-57A0795DA7CC}"/>
              </a:ext>
            </a:extLst>
          </p:cNvPr>
          <p:cNvSpPr>
            <a:spLocks noGrp="1"/>
          </p:cNvSpPr>
          <p:nvPr>
            <p:ph idx="1"/>
          </p:nvPr>
        </p:nvSpPr>
        <p:spPr/>
        <p:txBody>
          <a:bodyPr/>
          <a:lstStyle/>
          <a:p>
            <a:pPr marL="0" marR="0" lvl="0" indent="0" algn="ctr" defTabSz="914400" rtl="0" eaLnBrk="1" fontAlgn="auto" latinLnBrk="0" hangingPunct="1">
              <a:lnSpc>
                <a:spcPct val="100000"/>
              </a:lnSpc>
              <a:spcBef>
                <a:spcPts val="1000"/>
              </a:spcBef>
              <a:spcAft>
                <a:spcPts val="0"/>
              </a:spcAft>
              <a:buClr>
                <a:srgbClr val="73292A"/>
              </a:buClr>
              <a:buSzTx/>
              <a:buFont typeface="Arial" panose="020B0604020202020204" pitchFamily="34" charset="0"/>
              <a:buNone/>
              <a:tabLst/>
              <a:defRPr/>
            </a:pPr>
            <a:r>
              <a:rPr kumimoji="0" lang="en-US" sz="2500" b="0" i="0" u="none" strike="noStrike" kern="1200" cap="none" spc="0" normalizeH="0" baseline="0" noProof="0" dirty="0">
                <a:ln>
                  <a:noFill/>
                </a:ln>
                <a:solidFill>
                  <a:srgbClr val="0D0D0D"/>
                </a:solidFill>
                <a:effectLst/>
                <a:uLnTx/>
                <a:uFillTx/>
                <a:ea typeface="+mn-ea"/>
              </a:rPr>
              <a:t>Our solution involves developing a CNN-based model trained on a large dataset of annotated animal images. The model will be able to accurately classify images into different animal species, providing a fast and reliable method for species identification. The value proposition lies in the efficiency, accuracy, and scalability of the automated identification system, which can significantly streamline workflows and improve decision-making in various domains.</a:t>
            </a:r>
            <a:endParaRPr kumimoji="0" lang="en-IN" sz="2500" b="0" i="0" u="none" strike="noStrike" kern="1200" cap="none" spc="0" normalizeH="0" baseline="0" noProof="0" dirty="0">
              <a:ln>
                <a:noFill/>
              </a:ln>
              <a:solidFill>
                <a:srgbClr val="4A3A1C"/>
              </a:solidFill>
              <a:effectLst/>
              <a:uLnTx/>
              <a:uFillTx/>
              <a:ea typeface="+mn-ea"/>
            </a:endParaRPr>
          </a:p>
          <a:p>
            <a:endParaRPr lang="en-IN" dirty="0"/>
          </a:p>
        </p:txBody>
      </p:sp>
    </p:spTree>
    <p:extLst>
      <p:ext uri="{BB962C8B-B14F-4D97-AF65-F5344CB8AC3E}">
        <p14:creationId xmlns:p14="http://schemas.microsoft.com/office/powerpoint/2010/main" val="184981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D3D7-EEA4-EA0B-3814-886A6EF5DCBF}"/>
              </a:ext>
            </a:extLst>
          </p:cNvPr>
          <p:cNvSpPr>
            <a:spLocks noGrp="1"/>
          </p:cNvSpPr>
          <p:nvPr>
            <p:ph type="title"/>
          </p:nvPr>
        </p:nvSpPr>
        <p:spPr/>
        <p:txBody>
          <a:bodyPr/>
          <a:lstStyle/>
          <a:p>
            <a:r>
              <a:rPr lang="en-US" dirty="0"/>
              <a:t>THE “WOW” FACTOR</a:t>
            </a:r>
            <a:endParaRPr lang="en-IN" dirty="0"/>
          </a:p>
        </p:txBody>
      </p:sp>
      <p:sp>
        <p:nvSpPr>
          <p:cNvPr id="3" name="Content Placeholder 2">
            <a:extLst>
              <a:ext uri="{FF2B5EF4-FFF2-40B4-BE49-F238E27FC236}">
                <a16:creationId xmlns:a16="http://schemas.microsoft.com/office/drawing/2014/main" id="{45D8CEC6-2E64-1159-DF1C-E0E98BB48718}"/>
              </a:ext>
            </a:extLst>
          </p:cNvPr>
          <p:cNvSpPr>
            <a:spLocks noGrp="1"/>
          </p:cNvSpPr>
          <p:nvPr>
            <p:ph idx="1"/>
          </p:nvPr>
        </p:nvSpPr>
        <p:spPr/>
        <p:txBody>
          <a:bodyPr/>
          <a:lstStyle/>
          <a:p>
            <a:pPr marL="0" marR="0" lvl="0" indent="0" algn="ctr" defTabSz="914400" rtl="0" eaLnBrk="1" fontAlgn="auto" latinLnBrk="0" hangingPunct="1">
              <a:lnSpc>
                <a:spcPct val="100000"/>
              </a:lnSpc>
              <a:spcBef>
                <a:spcPts val="1000"/>
              </a:spcBef>
              <a:spcAft>
                <a:spcPts val="0"/>
              </a:spcAft>
              <a:buClr>
                <a:srgbClr val="73292A"/>
              </a:buClr>
              <a:buSzTx/>
              <a:buFont typeface="Arial" panose="020B0604020202020204" pitchFamily="34" charset="0"/>
              <a:buNone/>
              <a:tabLst/>
              <a:defRPr/>
            </a:pPr>
            <a:r>
              <a:rPr kumimoji="0" lang="en-US" sz="2500" b="0" i="0" u="none" strike="noStrike" kern="1200" cap="none" spc="0" normalizeH="0" baseline="0" noProof="0" dirty="0">
                <a:ln>
                  <a:noFill/>
                </a:ln>
                <a:solidFill>
                  <a:srgbClr val="0D0D0D"/>
                </a:solidFill>
                <a:effectLst/>
                <a:uLnTx/>
                <a:uFillTx/>
                <a:ea typeface="+mn-ea"/>
              </a:rPr>
              <a:t>The “wow” factor of our solution lies in its ability to accurately identify animal species from images with minimal human intervention. By harnessing the power of deep learning, our system can handle diverse species and complex visual patterns, surpassing the capabilities of traditional methods and opening up new possibilities for research and conservation efforts.</a:t>
            </a:r>
            <a:endParaRPr kumimoji="0" lang="en-IN" sz="2500" b="0" i="0" u="none" strike="noStrike" kern="1200" cap="none" spc="0" normalizeH="0" baseline="0" noProof="0" dirty="0">
              <a:ln>
                <a:noFill/>
              </a:ln>
              <a:solidFill>
                <a:srgbClr val="4A3A1C"/>
              </a:solidFill>
              <a:effectLst/>
              <a:uLnTx/>
              <a:uFillTx/>
              <a:ea typeface="+mn-ea"/>
            </a:endParaRPr>
          </a:p>
          <a:p>
            <a:endParaRPr lang="en-IN" dirty="0"/>
          </a:p>
        </p:txBody>
      </p:sp>
    </p:spTree>
    <p:extLst>
      <p:ext uri="{BB962C8B-B14F-4D97-AF65-F5344CB8AC3E}">
        <p14:creationId xmlns:p14="http://schemas.microsoft.com/office/powerpoint/2010/main" val="260552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3D4A-331E-B783-6074-C98876A36B6E}"/>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2C88709-30B5-FB0A-4EED-551EF04C2852}"/>
              </a:ext>
            </a:extLst>
          </p:cNvPr>
          <p:cNvSpPr>
            <a:spLocks noGrp="1"/>
          </p:cNvSpPr>
          <p:nvPr>
            <p:ph idx="1"/>
          </p:nvPr>
        </p:nvSpPr>
        <p:spPr/>
        <p:txBody>
          <a:bodyPr/>
          <a:lstStyle/>
          <a:p>
            <a:pPr marL="0" marR="0" lvl="0" indent="0" algn="ctr" defTabSz="914400" rtl="0" eaLnBrk="1" fontAlgn="auto" latinLnBrk="0" hangingPunct="1">
              <a:lnSpc>
                <a:spcPct val="100000"/>
              </a:lnSpc>
              <a:spcBef>
                <a:spcPts val="1000"/>
              </a:spcBef>
              <a:spcAft>
                <a:spcPts val="0"/>
              </a:spcAft>
              <a:buClr>
                <a:srgbClr val="73292A"/>
              </a:buClr>
              <a:buSzTx/>
              <a:buFont typeface="Arial" panose="020B0604020202020204" pitchFamily="34" charset="0"/>
              <a:buNone/>
              <a:tabLst/>
              <a:defRPr/>
            </a:pPr>
            <a:r>
              <a:rPr kumimoji="0" lang="en-US" sz="2500" b="0" i="0" u="none" strike="noStrike" kern="1200" cap="none" spc="0" normalizeH="0" baseline="0" noProof="0" dirty="0">
                <a:ln>
                  <a:noFill/>
                </a:ln>
                <a:solidFill>
                  <a:srgbClr val="0D0D0D"/>
                </a:solidFill>
                <a:effectLst/>
                <a:uLnTx/>
                <a:uFillTx/>
                <a:ea typeface="+mn-ea"/>
              </a:rPr>
              <a:t>We will use a pre-trained CNN architecture as the base model and fine-tune it on our dataset using transfer learning. The model will be trained to classify images into multiple classes corresponding to different animal species. We will employ techniques such as data augmentation, regularization, and hyperparameter tuning to optimize model performance.</a:t>
            </a:r>
            <a:endParaRPr kumimoji="0" lang="en-IN" sz="2500" b="0" i="0" u="none" strike="noStrike" kern="1200" cap="none" spc="0" normalizeH="0" baseline="0" noProof="0" dirty="0">
              <a:ln>
                <a:noFill/>
              </a:ln>
              <a:solidFill>
                <a:srgbClr val="4A3A1C"/>
              </a:solidFill>
              <a:effectLst/>
              <a:uLnTx/>
              <a:uFillTx/>
              <a:ea typeface="+mn-ea"/>
            </a:endParaRPr>
          </a:p>
          <a:p>
            <a:endParaRPr lang="en-IN" dirty="0"/>
          </a:p>
        </p:txBody>
      </p:sp>
    </p:spTree>
    <p:extLst>
      <p:ext uri="{BB962C8B-B14F-4D97-AF65-F5344CB8AC3E}">
        <p14:creationId xmlns:p14="http://schemas.microsoft.com/office/powerpoint/2010/main" val="33969562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73</TotalTime>
  <Words>446</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Gill Sans Nova Light</vt:lpstr>
      <vt:lpstr>Söhne</vt:lpstr>
      <vt:lpstr>Trebuchet MS</vt:lpstr>
      <vt:lpstr>Wingdings 3</vt:lpstr>
      <vt:lpstr>Facet</vt:lpstr>
      <vt:lpstr>ANIMAL SPECIES PREDICTION</vt:lpstr>
      <vt:lpstr>PROJECT TITLE</vt:lpstr>
      <vt:lpstr>ADENDA</vt:lpstr>
      <vt:lpstr>PROBLEM STATEMENT</vt:lpstr>
      <vt:lpstr>PROJECT OVERVIEW</vt:lpstr>
      <vt:lpstr>END USER</vt:lpstr>
      <vt:lpstr>SOLUTION AND VALUE PROPOSITION</vt:lpstr>
      <vt:lpstr>THE “WOW” FACTOR</vt:lpstr>
      <vt:lpstr>MODELLING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SPECIES PREDICTION</dc:title>
  <dc:creator>Rithi Selvam</dc:creator>
  <cp:lastModifiedBy>DELL</cp:lastModifiedBy>
  <cp:revision>3</cp:revision>
  <dcterms:created xsi:type="dcterms:W3CDTF">2024-03-31T08:55:46Z</dcterms:created>
  <dcterms:modified xsi:type="dcterms:W3CDTF">2024-04-01T12:23:49Z</dcterms:modified>
</cp:coreProperties>
</file>