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Lst>
  <p:notesMasterIdLst>
    <p:notesMasterId r:id="rId62"/>
  </p:notesMasterIdLst>
  <p:handoutMasterIdLst>
    <p:handoutMasterId r:id="rId63"/>
  </p:handoutMasterIdLst>
  <p:sldIdLst>
    <p:sldId id="374" r:id="rId5"/>
    <p:sldId id="257" r:id="rId6"/>
    <p:sldId id="264" r:id="rId7"/>
    <p:sldId id="265" r:id="rId8"/>
    <p:sldId id="266" r:id="rId9"/>
    <p:sldId id="375" r:id="rId10"/>
    <p:sldId id="268" r:id="rId11"/>
    <p:sldId id="269" r:id="rId12"/>
    <p:sldId id="270" r:id="rId13"/>
    <p:sldId id="361" r:id="rId14"/>
    <p:sldId id="272" r:id="rId15"/>
    <p:sldId id="273" r:id="rId16"/>
    <p:sldId id="274" r:id="rId17"/>
    <p:sldId id="275" r:id="rId18"/>
    <p:sldId id="376" r:id="rId19"/>
    <p:sldId id="276" r:id="rId20"/>
    <p:sldId id="277" r:id="rId21"/>
    <p:sldId id="279"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26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B7D65A"/>
    <a:srgbClr val="474545"/>
    <a:srgbClr val="9BCB08"/>
    <a:srgbClr val="AAD4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69" d="100"/>
          <a:sy n="69" d="100"/>
        </p:scale>
        <p:origin x="1278" y="66"/>
      </p:cViewPr>
      <p:guideLst/>
    </p:cSldViewPr>
  </p:slideViewPr>
  <p:notesTextViewPr>
    <p:cViewPr>
      <p:scale>
        <a:sx n="1" d="1"/>
        <a:sy n="1" d="1"/>
      </p:scale>
      <p:origin x="0" y="0"/>
    </p:cViewPr>
  </p:notesTextViewPr>
  <p:sorterViewPr>
    <p:cViewPr>
      <p:scale>
        <a:sx n="150" d="100"/>
        <a:sy n="150" d="100"/>
      </p:scale>
      <p:origin x="0" y="-2628"/>
    </p:cViewPr>
  </p:sorter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24E947-2BB3-497C-9F37-A70B59AF0EC6}" type="datetimeFigureOut">
              <a:rPr lang="en-US" smtClean="0"/>
              <a:t>4/3/2018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B843EB-3113-4B2C-AF40-98470FB4462B}" type="slidenum">
              <a:rPr lang="en-US" smtClean="0"/>
              <a:t>‹#›</a:t>
            </a:fld>
            <a:endParaRPr lang="en-US"/>
          </a:p>
        </p:txBody>
      </p:sp>
    </p:spTree>
    <p:extLst>
      <p:ext uri="{BB962C8B-B14F-4D97-AF65-F5344CB8AC3E}">
        <p14:creationId xmlns:p14="http://schemas.microsoft.com/office/powerpoint/2010/main" val="769370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B0144-259D-4BD8-984B-F33B7600B6F0}" type="datetimeFigureOut">
              <a:rPr lang="en-US" smtClean="0"/>
              <a:t>4/3/2018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5CC44-B2CB-40A2-ABD1-7F2B70A89A7A}" type="slidenum">
              <a:rPr lang="en-US" smtClean="0"/>
              <a:t>‹#›</a:t>
            </a:fld>
            <a:endParaRPr lang="en-US"/>
          </a:p>
        </p:txBody>
      </p:sp>
    </p:spTree>
    <p:extLst>
      <p:ext uri="{BB962C8B-B14F-4D97-AF65-F5344CB8AC3E}">
        <p14:creationId xmlns:p14="http://schemas.microsoft.com/office/powerpoint/2010/main" val="401180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F743E-EFA7-4E52-8E47-C7A8079FEDD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370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06F0C1A-30B5-4003-A825-3DC95564F787}"/>
              </a:ext>
            </a:extLst>
          </p:cNvPr>
          <p:cNvGraphicFramePr>
            <a:graphicFrameLocks noGrp="1"/>
          </p:cNvGraphicFramePr>
          <p:nvPr userDrawn="1">
            <p:extLst/>
          </p:nvPr>
        </p:nvGraphicFramePr>
        <p:xfrm>
          <a:off x="0" y="2644777"/>
          <a:ext cx="9144000" cy="1470025"/>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391910131"/>
                    </a:ext>
                  </a:extLst>
                </a:gridCol>
              </a:tblGrid>
              <a:tr h="1470025">
                <a:tc>
                  <a:txBody>
                    <a:bodyPr/>
                    <a:lstStyle/>
                    <a:p>
                      <a:endParaRPr lang="en-IN" dirty="0"/>
                    </a:p>
                  </a:txBody>
                  <a:tcPr/>
                </a:tc>
                <a:extLst>
                  <a:ext uri="{0D108BD9-81ED-4DB2-BD59-A6C34878D82A}">
                    <a16:rowId xmlns:a16="http://schemas.microsoft.com/office/drawing/2014/main" val="567883155"/>
                  </a:ext>
                </a:extLst>
              </a:tr>
            </a:tbl>
          </a:graphicData>
        </a:graphic>
      </p:graphicFrame>
      <p:sp>
        <p:nvSpPr>
          <p:cNvPr id="2" name="Title 1"/>
          <p:cNvSpPr>
            <a:spLocks noGrp="1"/>
          </p:cNvSpPr>
          <p:nvPr>
            <p:ph type="ctrTitle"/>
          </p:nvPr>
        </p:nvSpPr>
        <p:spPr>
          <a:xfrm>
            <a:off x="685800" y="2629993"/>
            <a:ext cx="7772400" cy="1470025"/>
          </a:xfrm>
        </p:spPr>
        <p:txBody>
          <a:bodyPr>
            <a:normAutofit/>
          </a:bodyPr>
          <a:lstStyle>
            <a:lvl1pPr>
              <a:defRPr sz="4000">
                <a:solidFill>
                  <a:schemeClr val="bg1"/>
                </a:solidFill>
              </a:defRPr>
            </a:lvl1pPr>
          </a:lstStyle>
          <a:p>
            <a:endParaRPr lang="en-US" dirty="0"/>
          </a:p>
        </p:txBody>
      </p:sp>
      <p:sp>
        <p:nvSpPr>
          <p:cNvPr id="3" name="Subtitle 2"/>
          <p:cNvSpPr>
            <a:spLocks noGrp="1"/>
          </p:cNvSpPr>
          <p:nvPr>
            <p:ph type="subTitle" idx="1"/>
          </p:nvPr>
        </p:nvSpPr>
        <p:spPr>
          <a:xfrm>
            <a:off x="685800" y="4126410"/>
            <a:ext cx="7772400" cy="1512391"/>
          </a:xfrm>
        </p:spPr>
        <p:txBody>
          <a:bodyPr/>
          <a:lstStyle>
            <a:lvl1pPr marL="0" indent="0" algn="l">
              <a:buNone/>
              <a:defRPr>
                <a:solidFill>
                  <a:schemeClr val="tx1">
                    <a:lumMod val="95000"/>
                    <a:lumOff val="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3312CBAB-36DA-44AF-B848-50A62C19A679}" type="datetime1">
              <a:rPr lang="en-US" smtClean="0"/>
              <a:t>4/3/2018</a:t>
            </a:fld>
            <a:endParaRPr lang="en-US" dirty="0"/>
          </a:p>
        </p:txBody>
      </p:sp>
      <p:sp>
        <p:nvSpPr>
          <p:cNvPr id="5" name="Footer Placeholder 4"/>
          <p:cNvSpPr>
            <a:spLocks noGrp="1"/>
          </p:cNvSpPr>
          <p:nvPr>
            <p:ph type="ftr" sz="quarter" idx="11"/>
          </p:nvPr>
        </p:nvSpPr>
        <p:spPr/>
        <p:txBody>
          <a:bodyPr/>
          <a:lstStyle/>
          <a:p>
            <a:r>
              <a:rPr lang="en-US"/>
              <a:t>© ePathUSA Confidential</a:t>
            </a:r>
            <a:endParaRPr lang="en-US" dirty="0"/>
          </a:p>
        </p:txBody>
      </p:sp>
      <p:pic>
        <p:nvPicPr>
          <p:cNvPr id="9" name="Picture 8" descr="C:\Projects\ePathUSA\logo.png">
            <a:extLst>
              <a:ext uri="{FF2B5EF4-FFF2-40B4-BE49-F238E27FC236}">
                <a16:creationId xmlns:a16="http://schemas.microsoft.com/office/drawing/2014/main" id="{5B845762-DFA2-4E73-BCC4-548BC4DE7E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85800" y="1219206"/>
            <a:ext cx="2563178"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737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D9FE7A-A2AE-48E7-A758-A38D1194A1CC}" type="datetime1">
              <a:rPr lang="en-US" smtClean="0"/>
              <a:t>4/3/2018</a:t>
            </a:fld>
            <a:endParaRPr lang="en-US" dirty="0"/>
          </a:p>
        </p:txBody>
      </p:sp>
      <p:sp>
        <p:nvSpPr>
          <p:cNvPr id="5" name="Footer Placeholder 4"/>
          <p:cNvSpPr>
            <a:spLocks noGrp="1"/>
          </p:cNvSpPr>
          <p:nvPr>
            <p:ph type="ftr" sz="quarter" idx="11"/>
          </p:nvPr>
        </p:nvSpPr>
        <p:spPr/>
        <p:txBody>
          <a:bodyPr/>
          <a:lstStyle/>
          <a:p>
            <a:r>
              <a:rPr lang="en-US"/>
              <a:t>© ePathUSA Confidential</a:t>
            </a:r>
            <a:endParaRPr lang="en-US" dirty="0"/>
          </a:p>
        </p:txBody>
      </p:sp>
      <p:sp>
        <p:nvSpPr>
          <p:cNvPr id="6" name="Slide Number Placeholder 5"/>
          <p:cNvSpPr>
            <a:spLocks noGrp="1"/>
          </p:cNvSpPr>
          <p:nvPr>
            <p:ph type="sldNum" sz="quarter" idx="12"/>
          </p:nvPr>
        </p:nvSpPr>
        <p:spPr>
          <a:xfrm>
            <a:off x="8305800" y="6356352"/>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404970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8CB2D1-01DA-40ED-969D-22C431EA1DC2}" type="datetime1">
              <a:rPr lang="en-US" smtClean="0"/>
              <a:t>4/3/2018</a:t>
            </a:fld>
            <a:endParaRPr lang="en-US" dirty="0"/>
          </a:p>
        </p:txBody>
      </p:sp>
      <p:sp>
        <p:nvSpPr>
          <p:cNvPr id="5" name="Footer Placeholder 4"/>
          <p:cNvSpPr>
            <a:spLocks noGrp="1"/>
          </p:cNvSpPr>
          <p:nvPr>
            <p:ph type="ftr" sz="quarter" idx="11"/>
          </p:nvPr>
        </p:nvSpPr>
        <p:spPr/>
        <p:txBody>
          <a:bodyPr/>
          <a:lstStyle/>
          <a:p>
            <a:r>
              <a:rPr lang="en-US"/>
              <a:t>© ePathUSA Confidential</a:t>
            </a:r>
            <a:endParaRPr lang="en-US" dirty="0"/>
          </a:p>
        </p:txBody>
      </p:sp>
      <p:sp>
        <p:nvSpPr>
          <p:cNvPr id="6" name="Slide Number Placeholder 5"/>
          <p:cNvSpPr>
            <a:spLocks noGrp="1"/>
          </p:cNvSpPr>
          <p:nvPr>
            <p:ph type="sldNum" sz="quarter" idx="12"/>
          </p:nvPr>
        </p:nvSpPr>
        <p:spPr>
          <a:xfrm>
            <a:off x="8305800" y="6356352"/>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332746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a:lvl1pPr>
            <a:lvl2pPr>
              <a:defRPr sz="1400"/>
            </a:lvl2pPr>
            <a:lvl3pPr>
              <a:defRPr sz="1200"/>
            </a:lvl3pPr>
            <a:lvl4pPr>
              <a:defRPr sz="110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E38FD41-3529-4CC8-93F7-04BFAE9A1F05}" type="datetime1">
              <a:rPr lang="en-US" smtClean="0"/>
              <a:t>4/3/2018</a:t>
            </a:fld>
            <a:endParaRPr lang="en-US" dirty="0"/>
          </a:p>
        </p:txBody>
      </p:sp>
      <p:sp>
        <p:nvSpPr>
          <p:cNvPr id="6" name="Slide Number Placeholder 5"/>
          <p:cNvSpPr>
            <a:spLocks noGrp="1"/>
          </p:cNvSpPr>
          <p:nvPr>
            <p:ph type="sldNum" sz="quarter" idx="12"/>
          </p:nvPr>
        </p:nvSpPr>
        <p:spPr>
          <a:xfrm>
            <a:off x="8305800" y="6356352"/>
            <a:ext cx="838200" cy="365125"/>
          </a:xfrm>
          <a:prstGeom prst="rect">
            <a:avLst/>
          </a:prstGeom>
        </p:spPr>
        <p:txBody>
          <a:bodyPr/>
          <a:lstStyle/>
          <a:p>
            <a:fld id="{2ED31236-20FE-421C-BDB5-0A1E7956C7EF}" type="slidenum">
              <a:rPr lang="en-US" smtClean="0"/>
              <a:pPr/>
              <a:t>‹#›</a:t>
            </a:fld>
            <a:endParaRPr lang="en-US" dirty="0"/>
          </a:p>
        </p:txBody>
      </p:sp>
      <p:graphicFrame>
        <p:nvGraphicFramePr>
          <p:cNvPr id="7" name="Table 6">
            <a:extLst>
              <a:ext uri="{FF2B5EF4-FFF2-40B4-BE49-F238E27FC236}">
                <a16:creationId xmlns:a16="http://schemas.microsoft.com/office/drawing/2014/main" id="{5E2A8FC3-55BC-4F57-95C0-A70CF634C9A4}"/>
              </a:ext>
            </a:extLst>
          </p:cNvPr>
          <p:cNvGraphicFramePr>
            <a:graphicFrameLocks noGrp="1"/>
          </p:cNvGraphicFramePr>
          <p:nvPr userDrawn="1">
            <p:extLst>
              <p:ext uri="{D42A27DB-BD31-4B8C-83A1-F6EECF244321}">
                <p14:modId xmlns:p14="http://schemas.microsoft.com/office/powerpoint/2010/main" val="2761695569"/>
              </p:ext>
            </p:extLst>
          </p:nvPr>
        </p:nvGraphicFramePr>
        <p:xfrm>
          <a:off x="1" y="289800"/>
          <a:ext cx="9142863" cy="396000"/>
        </p:xfrm>
        <a:graphic>
          <a:graphicData uri="http://schemas.openxmlformats.org/drawingml/2006/table">
            <a:tbl>
              <a:tblPr firstRow="1" bandRow="1">
                <a:tableStyleId>{5C22544A-7EE6-4342-B048-85BDC9FD1C3A}</a:tableStyleId>
              </a:tblPr>
              <a:tblGrid>
                <a:gridCol w="6701050">
                  <a:extLst>
                    <a:ext uri="{9D8B030D-6E8A-4147-A177-3AD203B41FA5}">
                      <a16:colId xmlns:a16="http://schemas.microsoft.com/office/drawing/2014/main" val="1180418017"/>
                    </a:ext>
                  </a:extLst>
                </a:gridCol>
                <a:gridCol w="1984614">
                  <a:extLst>
                    <a:ext uri="{9D8B030D-6E8A-4147-A177-3AD203B41FA5}">
                      <a16:colId xmlns:a16="http://schemas.microsoft.com/office/drawing/2014/main" val="3700106143"/>
                    </a:ext>
                  </a:extLst>
                </a:gridCol>
                <a:gridCol w="457199">
                  <a:extLst>
                    <a:ext uri="{9D8B030D-6E8A-4147-A177-3AD203B41FA5}">
                      <a16:colId xmlns:a16="http://schemas.microsoft.com/office/drawing/2014/main" val="2819138101"/>
                    </a:ext>
                  </a:extLst>
                </a:gridCol>
              </a:tblGrid>
              <a:tr h="396000">
                <a:tc>
                  <a:txBody>
                    <a:bodyPr/>
                    <a:lstStyle/>
                    <a:p>
                      <a:endParaRPr lang="en-IN" dirty="0"/>
                    </a:p>
                  </a:txBody>
                  <a:tcPr/>
                </a:tc>
                <a:tc>
                  <a:txBody>
                    <a:bodyPr/>
                    <a:lstStyle/>
                    <a:p>
                      <a:endParaRPr lang="en-IN" dirty="0"/>
                    </a:p>
                  </a:txBody>
                  <a:tcPr>
                    <a:noFill/>
                  </a:tcPr>
                </a:tc>
                <a:tc>
                  <a:txBody>
                    <a:bodyPr/>
                    <a:lstStyle/>
                    <a:p>
                      <a:endParaRPr lang="en-IN" dirty="0"/>
                    </a:p>
                  </a:txBody>
                  <a:tcPr/>
                </a:tc>
                <a:extLst>
                  <a:ext uri="{0D108BD9-81ED-4DB2-BD59-A6C34878D82A}">
                    <a16:rowId xmlns:a16="http://schemas.microsoft.com/office/drawing/2014/main" val="503608245"/>
                  </a:ext>
                </a:extLst>
              </a:tr>
            </a:tbl>
          </a:graphicData>
        </a:graphic>
      </p:graphicFrame>
      <p:pic>
        <p:nvPicPr>
          <p:cNvPr id="8" name="Picture 7">
            <a:extLst>
              <a:ext uri="{FF2B5EF4-FFF2-40B4-BE49-F238E27FC236}">
                <a16:creationId xmlns:a16="http://schemas.microsoft.com/office/drawing/2014/main" id="{E7782113-9A0A-4AAE-BD76-60E9BD22B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23880" y="298993"/>
            <a:ext cx="1795327" cy="360000"/>
          </a:xfrm>
          <a:prstGeom prst="rect">
            <a:avLst/>
          </a:prstGeom>
        </p:spPr>
      </p:pic>
      <p:sp>
        <p:nvSpPr>
          <p:cNvPr id="9" name="Slide Number Placeholder 5">
            <a:extLst>
              <a:ext uri="{FF2B5EF4-FFF2-40B4-BE49-F238E27FC236}">
                <a16:creationId xmlns:a16="http://schemas.microsoft.com/office/drawing/2014/main" id="{60A3A4D5-FFB4-4F0B-807C-CEA640B29194}"/>
              </a:ext>
            </a:extLst>
          </p:cNvPr>
          <p:cNvSpPr txBox="1">
            <a:spLocks/>
          </p:cNvSpPr>
          <p:nvPr userDrawn="1"/>
        </p:nvSpPr>
        <p:spPr>
          <a:xfrm>
            <a:off x="8305800" y="6351898"/>
            <a:ext cx="838200" cy="365125"/>
          </a:xfrm>
          <a:prstGeom prst="rect">
            <a:avLst/>
          </a:prstGeom>
          <a:solidFill>
            <a:schemeClr val="accent1"/>
          </a:solidFill>
        </p:spPr>
        <p:txBody>
          <a:bodyPr vert="horz" lIns="68580" tIns="34290" rIns="68580" bIns="34290" rtlCol="0" anchor="ctr"/>
          <a:lstStyle>
            <a:defPPr>
              <a:defRPr lang="en-US"/>
            </a:defPPr>
            <a:lvl1pPr marL="0" algn="ctr" defTabSz="914400" rtl="0" eaLnBrk="1" latinLnBrk="0" hangingPunct="1">
              <a:defRPr sz="12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D31236-20FE-421C-BDB5-0A1E7956C7EF}" type="slidenum">
              <a:rPr lang="en-US" sz="900" smtClean="0"/>
              <a:pPr/>
              <a:t>‹#›</a:t>
            </a:fld>
            <a:endParaRPr lang="en-US" sz="900" dirty="0"/>
          </a:p>
        </p:txBody>
      </p:sp>
    </p:spTree>
    <p:extLst>
      <p:ext uri="{BB962C8B-B14F-4D97-AF65-F5344CB8AC3E}">
        <p14:creationId xmlns:p14="http://schemas.microsoft.com/office/powerpoint/2010/main" val="382922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5BAC7F-D7BC-48B8-8D05-956EB892F77A}" type="datetime1">
              <a:rPr lang="en-US" smtClean="0"/>
              <a:t>4/3/2018</a:t>
            </a:fld>
            <a:endParaRPr lang="en-US" dirty="0"/>
          </a:p>
        </p:txBody>
      </p:sp>
      <p:sp>
        <p:nvSpPr>
          <p:cNvPr id="5" name="Footer Placeholder 4"/>
          <p:cNvSpPr>
            <a:spLocks noGrp="1"/>
          </p:cNvSpPr>
          <p:nvPr>
            <p:ph type="ftr" sz="quarter" idx="11"/>
          </p:nvPr>
        </p:nvSpPr>
        <p:spPr/>
        <p:txBody>
          <a:bodyPr/>
          <a:lstStyle/>
          <a:p>
            <a:r>
              <a:rPr lang="en-US"/>
              <a:t>© ePathUSA Confidential</a:t>
            </a:r>
            <a:endParaRPr lang="en-US" dirty="0"/>
          </a:p>
        </p:txBody>
      </p:sp>
      <p:sp>
        <p:nvSpPr>
          <p:cNvPr id="6" name="Slide Number Placeholder 5"/>
          <p:cNvSpPr>
            <a:spLocks noGrp="1"/>
          </p:cNvSpPr>
          <p:nvPr>
            <p:ph type="sldNum" sz="quarter" idx="12"/>
          </p:nvPr>
        </p:nvSpPr>
        <p:spPr>
          <a:xfrm>
            <a:off x="8305800" y="6356352"/>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299335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DF5C04-75BC-4C3D-B198-4053DE780050}" type="datetime1">
              <a:rPr lang="en-US" smtClean="0"/>
              <a:t>4/3/2018</a:t>
            </a:fld>
            <a:endParaRPr lang="en-US" dirty="0"/>
          </a:p>
        </p:txBody>
      </p:sp>
      <p:sp>
        <p:nvSpPr>
          <p:cNvPr id="6" name="Footer Placeholder 5"/>
          <p:cNvSpPr>
            <a:spLocks noGrp="1"/>
          </p:cNvSpPr>
          <p:nvPr>
            <p:ph type="ftr" sz="quarter" idx="11"/>
          </p:nvPr>
        </p:nvSpPr>
        <p:spPr/>
        <p:txBody>
          <a:bodyPr/>
          <a:lstStyle/>
          <a:p>
            <a:r>
              <a:rPr lang="en-US"/>
              <a:t>© ePathUSA Confidential</a:t>
            </a:r>
            <a:endParaRPr lang="en-US" dirty="0"/>
          </a:p>
        </p:txBody>
      </p:sp>
      <p:sp>
        <p:nvSpPr>
          <p:cNvPr id="7" name="Slide Number Placeholder 6"/>
          <p:cNvSpPr>
            <a:spLocks noGrp="1"/>
          </p:cNvSpPr>
          <p:nvPr>
            <p:ph type="sldNum" sz="quarter" idx="12"/>
          </p:nvPr>
        </p:nvSpPr>
        <p:spPr>
          <a:xfrm>
            <a:off x="8305800" y="6356352"/>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2681965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18C33D-0659-404E-A9ED-E2D65BA76FFE}" type="datetime1">
              <a:rPr lang="en-US" smtClean="0"/>
              <a:t>4/3/2018</a:t>
            </a:fld>
            <a:endParaRPr lang="en-US" dirty="0"/>
          </a:p>
        </p:txBody>
      </p:sp>
      <p:sp>
        <p:nvSpPr>
          <p:cNvPr id="8" name="Footer Placeholder 7"/>
          <p:cNvSpPr>
            <a:spLocks noGrp="1"/>
          </p:cNvSpPr>
          <p:nvPr>
            <p:ph type="ftr" sz="quarter" idx="11"/>
          </p:nvPr>
        </p:nvSpPr>
        <p:spPr/>
        <p:txBody>
          <a:bodyPr/>
          <a:lstStyle/>
          <a:p>
            <a:r>
              <a:rPr lang="en-US"/>
              <a:t>© ePathUSA Confidential</a:t>
            </a:r>
            <a:endParaRPr lang="en-US" dirty="0"/>
          </a:p>
        </p:txBody>
      </p:sp>
      <p:sp>
        <p:nvSpPr>
          <p:cNvPr id="9" name="Slide Number Placeholder 8"/>
          <p:cNvSpPr>
            <a:spLocks noGrp="1"/>
          </p:cNvSpPr>
          <p:nvPr>
            <p:ph type="sldNum" sz="quarter" idx="12"/>
          </p:nvPr>
        </p:nvSpPr>
        <p:spPr>
          <a:xfrm>
            <a:off x="8305800" y="6356352"/>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64436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4DB201-7C50-4B17-8047-A8E641110E5D}" type="datetime1">
              <a:rPr lang="en-US" smtClean="0"/>
              <a:t>4/3/2018</a:t>
            </a:fld>
            <a:endParaRPr lang="en-US" dirty="0"/>
          </a:p>
        </p:txBody>
      </p:sp>
      <p:sp>
        <p:nvSpPr>
          <p:cNvPr id="4" name="Footer Placeholder 3"/>
          <p:cNvSpPr>
            <a:spLocks noGrp="1"/>
          </p:cNvSpPr>
          <p:nvPr>
            <p:ph type="ftr" sz="quarter" idx="11"/>
          </p:nvPr>
        </p:nvSpPr>
        <p:spPr/>
        <p:txBody>
          <a:bodyPr/>
          <a:lstStyle/>
          <a:p>
            <a:r>
              <a:rPr lang="en-US"/>
              <a:t>© ePathUSA Confidential</a:t>
            </a:r>
            <a:endParaRPr lang="en-US" dirty="0"/>
          </a:p>
        </p:txBody>
      </p:sp>
      <p:sp>
        <p:nvSpPr>
          <p:cNvPr id="5" name="Slide Number Placeholder 4"/>
          <p:cNvSpPr>
            <a:spLocks noGrp="1"/>
          </p:cNvSpPr>
          <p:nvPr>
            <p:ph type="sldNum" sz="quarter" idx="12"/>
          </p:nvPr>
        </p:nvSpPr>
        <p:spPr>
          <a:xfrm>
            <a:off x="8305800" y="6356352"/>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266621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91B41-FDF0-42D5-92DD-83A659EE147B}" type="datetime1">
              <a:rPr lang="en-US" smtClean="0"/>
              <a:t>4/3/2018</a:t>
            </a:fld>
            <a:endParaRPr lang="en-US" dirty="0"/>
          </a:p>
        </p:txBody>
      </p:sp>
      <p:sp>
        <p:nvSpPr>
          <p:cNvPr id="3" name="Footer Placeholder 2"/>
          <p:cNvSpPr>
            <a:spLocks noGrp="1"/>
          </p:cNvSpPr>
          <p:nvPr>
            <p:ph type="ftr" sz="quarter" idx="11"/>
          </p:nvPr>
        </p:nvSpPr>
        <p:spPr/>
        <p:txBody>
          <a:bodyPr/>
          <a:lstStyle/>
          <a:p>
            <a:r>
              <a:rPr lang="en-US"/>
              <a:t>© ePathUSA Confidential</a:t>
            </a:r>
            <a:endParaRPr lang="en-US" dirty="0"/>
          </a:p>
        </p:txBody>
      </p:sp>
      <p:sp>
        <p:nvSpPr>
          <p:cNvPr id="4" name="Slide Number Placeholder 3"/>
          <p:cNvSpPr>
            <a:spLocks noGrp="1"/>
          </p:cNvSpPr>
          <p:nvPr>
            <p:ph type="sldNum" sz="quarter" idx="12"/>
          </p:nvPr>
        </p:nvSpPr>
        <p:spPr>
          <a:xfrm>
            <a:off x="8305800" y="6356352"/>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234087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7773612-246B-4456-9D06-D75C562DC592}" type="datetime1">
              <a:rPr lang="en-US" smtClean="0"/>
              <a:t>4/3/2018</a:t>
            </a:fld>
            <a:endParaRPr lang="en-US" dirty="0"/>
          </a:p>
        </p:txBody>
      </p:sp>
      <p:sp>
        <p:nvSpPr>
          <p:cNvPr id="6" name="Footer Placeholder 5"/>
          <p:cNvSpPr>
            <a:spLocks noGrp="1"/>
          </p:cNvSpPr>
          <p:nvPr>
            <p:ph type="ftr" sz="quarter" idx="11"/>
          </p:nvPr>
        </p:nvSpPr>
        <p:spPr/>
        <p:txBody>
          <a:bodyPr/>
          <a:lstStyle/>
          <a:p>
            <a:r>
              <a:rPr lang="en-US"/>
              <a:t>© ePathUSA Confidential</a:t>
            </a:r>
            <a:endParaRPr lang="en-US" dirty="0"/>
          </a:p>
        </p:txBody>
      </p:sp>
      <p:sp>
        <p:nvSpPr>
          <p:cNvPr id="7" name="Slide Number Placeholder 6"/>
          <p:cNvSpPr>
            <a:spLocks noGrp="1"/>
          </p:cNvSpPr>
          <p:nvPr>
            <p:ph type="sldNum" sz="quarter" idx="12"/>
          </p:nvPr>
        </p:nvSpPr>
        <p:spPr>
          <a:xfrm>
            <a:off x="8305800" y="6356352"/>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283458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31E30D9-29F8-4D96-9A9E-F47918A19118}" type="datetime1">
              <a:rPr lang="en-US" smtClean="0"/>
              <a:t>4/3/2018</a:t>
            </a:fld>
            <a:endParaRPr lang="en-US" dirty="0"/>
          </a:p>
        </p:txBody>
      </p:sp>
      <p:sp>
        <p:nvSpPr>
          <p:cNvPr id="6" name="Footer Placeholder 5"/>
          <p:cNvSpPr>
            <a:spLocks noGrp="1"/>
          </p:cNvSpPr>
          <p:nvPr>
            <p:ph type="ftr" sz="quarter" idx="11"/>
          </p:nvPr>
        </p:nvSpPr>
        <p:spPr/>
        <p:txBody>
          <a:bodyPr/>
          <a:lstStyle/>
          <a:p>
            <a:r>
              <a:rPr lang="en-US"/>
              <a:t>© ePathUSA Confidential</a:t>
            </a:r>
            <a:endParaRPr lang="en-US" dirty="0"/>
          </a:p>
        </p:txBody>
      </p:sp>
      <p:sp>
        <p:nvSpPr>
          <p:cNvPr id="7" name="Slide Number Placeholder 6"/>
          <p:cNvSpPr>
            <a:spLocks noGrp="1"/>
          </p:cNvSpPr>
          <p:nvPr>
            <p:ph type="sldNum" sz="quarter" idx="12"/>
          </p:nvPr>
        </p:nvSpPr>
        <p:spPr>
          <a:xfrm>
            <a:off x="8305800" y="6356352"/>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201189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596136"/>
            <a:ext cx="8534400" cy="46522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4800" y="6356352"/>
            <a:ext cx="2133600" cy="365125"/>
          </a:xfrm>
          <a:prstGeom prst="rect">
            <a:avLst/>
          </a:prstGeom>
        </p:spPr>
        <p:txBody>
          <a:bodyPr vert="horz" lIns="91440" tIns="45720" rIns="91440" bIns="45720" rtlCol="0" anchor="ctr"/>
          <a:lstStyle>
            <a:lvl1pPr algn="l">
              <a:defRPr sz="750">
                <a:solidFill>
                  <a:schemeClr val="tx1">
                    <a:tint val="75000"/>
                  </a:schemeClr>
                </a:solidFill>
                <a:latin typeface="Arial" panose="020B0604020202020204" pitchFamily="34" charset="0"/>
                <a:cs typeface="Arial" panose="020B0604020202020204" pitchFamily="34" charset="0"/>
              </a:defRPr>
            </a:lvl1pPr>
          </a:lstStyle>
          <a:p>
            <a:fld id="{EFC08403-C883-4924-B4E5-14E1E6453ED6}" type="datetime1">
              <a:rPr lang="en-US" smtClean="0"/>
              <a:t>4/3/2018</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000">
                <a:solidFill>
                  <a:schemeClr val="tx1"/>
                </a:solidFill>
                <a:latin typeface="Arial" panose="020B0604020202020204" pitchFamily="34" charset="0"/>
                <a:cs typeface="Arial" panose="020B0604020202020204" pitchFamily="34" charset="0"/>
              </a:defRPr>
            </a:lvl1pPr>
          </a:lstStyle>
          <a:p>
            <a:r>
              <a:rPr lang="en-US" dirty="0"/>
              <a:t>© </a:t>
            </a:r>
            <a:r>
              <a:rPr lang="en-US" dirty="0" err="1"/>
              <a:t>ePathUSA</a:t>
            </a:r>
            <a:r>
              <a:rPr lang="en-US" dirty="0"/>
              <a:t> Confidential</a:t>
            </a:r>
          </a:p>
        </p:txBody>
      </p:sp>
      <p:sp>
        <p:nvSpPr>
          <p:cNvPr id="2" name="Title Placeholder 1"/>
          <p:cNvSpPr>
            <a:spLocks noGrp="1"/>
          </p:cNvSpPr>
          <p:nvPr>
            <p:ph type="title"/>
          </p:nvPr>
        </p:nvSpPr>
        <p:spPr>
          <a:xfrm>
            <a:off x="304800" y="780290"/>
            <a:ext cx="8534400" cy="667510"/>
          </a:xfrm>
          <a:prstGeom prst="rect">
            <a:avLst/>
          </a:prstGeom>
        </p:spPr>
        <p:txBody>
          <a:bodyPr vert="horz" lIns="91440" tIns="45720" rIns="91440" bIns="45720" rtlCol="0" anchor="ctr">
            <a:normAutofit/>
          </a:bodyPr>
          <a:lstStyle/>
          <a:p>
            <a:r>
              <a:rPr lang="en-US"/>
              <a:t>Click to edit Master title style</a:t>
            </a:r>
          </a:p>
        </p:txBody>
      </p:sp>
      <p:sp>
        <p:nvSpPr>
          <p:cNvPr id="6" name="Slide Number Placeholder 5">
            <a:extLst>
              <a:ext uri="{FF2B5EF4-FFF2-40B4-BE49-F238E27FC236}">
                <a16:creationId xmlns:a16="http://schemas.microsoft.com/office/drawing/2014/main" id="{7FCFCB71-F018-492B-8CA9-026C78FE1771}"/>
              </a:ext>
            </a:extLst>
          </p:cNvPr>
          <p:cNvSpPr>
            <a:spLocks noGrp="1"/>
          </p:cNvSpPr>
          <p:nvPr>
            <p:ph type="sldNum" sz="quarter" idx="4"/>
          </p:nvPr>
        </p:nvSpPr>
        <p:spPr>
          <a:xfrm>
            <a:off x="8077200" y="6375733"/>
            <a:ext cx="838200" cy="365125"/>
          </a:xfrm>
          <a:prstGeom prst="rect">
            <a:avLst/>
          </a:prstGeom>
        </p:spPr>
        <p:txBody>
          <a:bodyPr anchor="ctr"/>
          <a:lstStyle>
            <a:lvl1pPr algn="r">
              <a:defRPr sz="750">
                <a:solidFill>
                  <a:schemeClr val="bg1">
                    <a:lumMod val="50000"/>
                  </a:schemeClr>
                </a:solidFill>
                <a:latin typeface="Arial" panose="020B0604020202020204" pitchFamily="34" charset="0"/>
                <a:cs typeface="Arial" panose="020B0604020202020204" pitchFamily="34" charset="0"/>
              </a:defRPr>
            </a:lvl1p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18184524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lvl1pPr algn="l" defTabSz="685800" rtl="0" eaLnBrk="1" latinLnBrk="0" hangingPunct="1">
        <a:spcBef>
          <a:spcPct val="0"/>
        </a:spcBef>
        <a:buNone/>
        <a:defRPr sz="1800" kern="1200">
          <a:solidFill>
            <a:schemeClr val="tx1"/>
          </a:solidFill>
          <a:latin typeface="Arial" panose="020B0604020202020204" pitchFamily="34" charset="0"/>
          <a:ea typeface="+mj-ea"/>
          <a:cs typeface="Arial" panose="020B0604020202020204" pitchFamily="34" charset="0"/>
        </a:defRPr>
      </a:lvl1pPr>
    </p:titleStyle>
    <p:bodyStyle>
      <a:lvl1pPr marL="204788" indent="-204788" algn="l" defTabSz="685800" rtl="0" eaLnBrk="1" latinLnBrk="0" hangingPunct="1">
        <a:spcBef>
          <a:spcPct val="20000"/>
        </a:spcBef>
        <a:buClr>
          <a:schemeClr val="accent1"/>
        </a:buClr>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470297" indent="-214313" algn="l" defTabSz="685800" rtl="0" eaLnBrk="1" latinLnBrk="0" hangingPunct="1">
        <a:spcBef>
          <a:spcPct val="20000"/>
        </a:spcBef>
        <a:buClr>
          <a:schemeClr val="accent2"/>
        </a:buClr>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736997" indent="-171450" algn="l" defTabSz="685800" rtl="0" eaLnBrk="1" latinLnBrk="0" hangingPunct="1">
        <a:spcBef>
          <a:spcPct val="20000"/>
        </a:spcBef>
        <a:buClr>
          <a:schemeClr val="accent3"/>
        </a:buClr>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013222" indent="-171450" algn="l" defTabSz="685800" rtl="0" eaLnBrk="1" latinLnBrk="0" hangingPunct="1">
        <a:spcBef>
          <a:spcPct val="20000"/>
        </a:spcBef>
        <a:buClr>
          <a:schemeClr val="accent4"/>
        </a:buClr>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1279922" indent="-171450" algn="l" defTabSz="685800" rtl="0" eaLnBrk="1" latinLnBrk="0" hangingPunct="1">
        <a:spcBef>
          <a:spcPct val="20000"/>
        </a:spcBef>
        <a:buClr>
          <a:schemeClr val="accent5"/>
        </a:buClr>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CMMI Training</a:t>
            </a:r>
          </a:p>
        </p:txBody>
      </p:sp>
      <p:sp>
        <p:nvSpPr>
          <p:cNvPr id="3" name="Subtitle 2"/>
          <p:cNvSpPr>
            <a:spLocks noGrp="1"/>
          </p:cNvSpPr>
          <p:nvPr>
            <p:ph type="subTitle" idx="1"/>
          </p:nvPr>
        </p:nvSpPr>
        <p:spPr/>
        <p:txBody>
          <a:bodyPr/>
          <a:lstStyle/>
          <a:p>
            <a:pPr algn="ctr"/>
            <a:endParaRPr lang="en-US" dirty="0"/>
          </a:p>
        </p:txBody>
      </p:sp>
      <p:sp>
        <p:nvSpPr>
          <p:cNvPr id="6" name="Footer Placeholder 4">
            <a:extLst>
              <a:ext uri="{FF2B5EF4-FFF2-40B4-BE49-F238E27FC236}">
                <a16:creationId xmlns:a16="http://schemas.microsoft.com/office/drawing/2014/main" id="{37D38298-275A-47F2-819C-800929679C79}"/>
              </a:ext>
            </a:extLst>
          </p:cNvPr>
          <p:cNvSpPr>
            <a:spLocks noGrp="1"/>
          </p:cNvSpPr>
          <p:nvPr>
            <p:ph type="ftr" sz="quarter" idx="11"/>
          </p:nvPr>
        </p:nvSpPr>
        <p:spPr>
          <a:xfrm>
            <a:off x="3124200" y="6356352"/>
            <a:ext cx="2895600" cy="365125"/>
          </a:xfrm>
        </p:spPr>
        <p:txBody>
          <a:bodyPr/>
          <a:lstStyle>
            <a:lvl1pPr>
              <a:defRPr>
                <a:solidFill>
                  <a:schemeClr val="tx1"/>
                </a:solidFill>
              </a:defRPr>
            </a:lvl1pPr>
          </a:lstStyle>
          <a:p>
            <a:r>
              <a:rPr lang="en-IN" dirty="0"/>
              <a:t>© </a:t>
            </a:r>
            <a:r>
              <a:rPr lang="en-IN" dirty="0" err="1"/>
              <a:t>ePathUSA</a:t>
            </a:r>
            <a:r>
              <a:rPr lang="en-IN" dirty="0"/>
              <a:t> Confidential</a:t>
            </a:r>
            <a:endParaRPr lang="en-US" dirty="0"/>
          </a:p>
        </p:txBody>
      </p:sp>
    </p:spTree>
    <p:extLst>
      <p:ext uri="{BB962C8B-B14F-4D97-AF65-F5344CB8AC3E}">
        <p14:creationId xmlns:p14="http://schemas.microsoft.com/office/powerpoint/2010/main" val="306153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BF8F-8552-45B3-A8E0-C464F2604864}"/>
              </a:ext>
            </a:extLst>
          </p:cNvPr>
          <p:cNvSpPr>
            <a:spLocks noGrp="1"/>
          </p:cNvSpPr>
          <p:nvPr>
            <p:ph type="title"/>
          </p:nvPr>
        </p:nvSpPr>
        <p:spPr/>
        <p:txBody>
          <a:bodyPr/>
          <a:lstStyle/>
          <a:p>
            <a:r>
              <a:rPr lang="en-IN" dirty="0"/>
              <a:t>Applicable CMMI Staged Representation</a:t>
            </a:r>
          </a:p>
        </p:txBody>
      </p:sp>
      <p:sp>
        <p:nvSpPr>
          <p:cNvPr id="4" name="Content Placeholder 3">
            <a:extLst>
              <a:ext uri="{FF2B5EF4-FFF2-40B4-BE49-F238E27FC236}">
                <a16:creationId xmlns:a16="http://schemas.microsoft.com/office/drawing/2014/main" id="{309CCD65-37D1-4B7E-A2C6-CCAA4DD83147}"/>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728BDFAD-E4AE-4657-89B4-635B00B1D072}"/>
              </a:ext>
            </a:extLst>
          </p:cNvPr>
          <p:cNvSpPr>
            <a:spLocks noGrp="1"/>
          </p:cNvSpPr>
          <p:nvPr>
            <p:ph type="sldNum" sz="quarter" idx="12"/>
          </p:nvPr>
        </p:nvSpPr>
        <p:spPr/>
        <p:txBody>
          <a:bodyPr/>
          <a:lstStyle/>
          <a:p>
            <a:fld id="{2ED31236-20FE-421C-BDB5-0A1E7956C7EF}" type="slidenum">
              <a:rPr lang="en-US" smtClean="0"/>
              <a:pPr/>
              <a:t>10</a:t>
            </a:fld>
            <a:endParaRPr lang="en-US" dirty="0"/>
          </a:p>
        </p:txBody>
      </p:sp>
      <p:grpSp>
        <p:nvGrpSpPr>
          <p:cNvPr id="10" name="Group 6">
            <a:extLst>
              <a:ext uri="{FF2B5EF4-FFF2-40B4-BE49-F238E27FC236}">
                <a16:creationId xmlns:a16="http://schemas.microsoft.com/office/drawing/2014/main" id="{2365F5BE-3305-4613-A03E-F5EBC08B8079}"/>
              </a:ext>
            </a:extLst>
          </p:cNvPr>
          <p:cNvGrpSpPr>
            <a:grpSpLocks/>
          </p:cNvGrpSpPr>
          <p:nvPr/>
        </p:nvGrpSpPr>
        <p:grpSpPr bwMode="auto">
          <a:xfrm>
            <a:off x="403225" y="1524000"/>
            <a:ext cx="8207375" cy="4806950"/>
            <a:chOff x="1376026" y="1380773"/>
            <a:chExt cx="7044642" cy="4815316"/>
          </a:xfrm>
        </p:grpSpPr>
        <p:pic>
          <p:nvPicPr>
            <p:cNvPr id="11" name="Picture 7">
              <a:extLst>
                <a:ext uri="{FF2B5EF4-FFF2-40B4-BE49-F238E27FC236}">
                  <a16:creationId xmlns:a16="http://schemas.microsoft.com/office/drawing/2014/main" id="{0261EAE3-727C-416F-BB37-8144C0CB5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026" y="1380773"/>
              <a:ext cx="7044642" cy="481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3AB9FC15-54F6-49D9-8E5F-5C19704D3743}"/>
                </a:ext>
              </a:extLst>
            </p:cNvPr>
            <p:cNvCxnSpPr/>
            <p:nvPr/>
          </p:nvCxnSpPr>
          <p:spPr>
            <a:xfrm flipH="1">
              <a:off x="2145895" y="3788431"/>
              <a:ext cx="437394" cy="59475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Footer Placeholder 4">
            <a:extLst>
              <a:ext uri="{FF2B5EF4-FFF2-40B4-BE49-F238E27FC236}">
                <a16:creationId xmlns:a16="http://schemas.microsoft.com/office/drawing/2014/main" id="{E2D3EF59-6327-4D7B-B8AD-0BB15D8820CB}"/>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extLst>
      <p:ext uri="{BB962C8B-B14F-4D97-AF65-F5344CB8AC3E}">
        <p14:creationId xmlns:p14="http://schemas.microsoft.com/office/powerpoint/2010/main" val="121525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028D-4B45-462D-B8A2-416B6562A5A2}"/>
              </a:ext>
            </a:extLst>
          </p:cNvPr>
          <p:cNvSpPr>
            <a:spLocks noGrp="1"/>
          </p:cNvSpPr>
          <p:nvPr>
            <p:ph type="title"/>
          </p:nvPr>
        </p:nvSpPr>
        <p:spPr/>
        <p:txBody>
          <a:bodyPr/>
          <a:lstStyle/>
          <a:p>
            <a:r>
              <a:rPr lang="en-IN" dirty="0"/>
              <a:t>Structure of Each Maturity Level</a:t>
            </a:r>
          </a:p>
        </p:txBody>
      </p:sp>
      <p:sp>
        <p:nvSpPr>
          <p:cNvPr id="62" name="Footer Placeholder 4">
            <a:extLst>
              <a:ext uri="{FF2B5EF4-FFF2-40B4-BE49-F238E27FC236}">
                <a16:creationId xmlns:a16="http://schemas.microsoft.com/office/drawing/2014/main" id="{655FE94B-CA61-4825-99DC-8861561A5A50}"/>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
        <p:nvSpPr>
          <p:cNvPr id="33" name="AutoShape 3">
            <a:extLst>
              <a:ext uri="{FF2B5EF4-FFF2-40B4-BE49-F238E27FC236}">
                <a16:creationId xmlns:a16="http://schemas.microsoft.com/office/drawing/2014/main" id="{2CBA6BAB-C5C9-4D0B-B408-4E0F319023E7}"/>
              </a:ext>
            </a:extLst>
          </p:cNvPr>
          <p:cNvSpPr>
            <a:spLocks noChangeArrowheads="1"/>
          </p:cNvSpPr>
          <p:nvPr/>
        </p:nvSpPr>
        <p:spPr bwMode="auto">
          <a:xfrm>
            <a:off x="3836988" y="1590675"/>
            <a:ext cx="1416050" cy="339725"/>
          </a:xfrm>
          <a:prstGeom prst="roundRect">
            <a:avLst>
              <a:gd name="adj" fmla="val 16667"/>
            </a:avLst>
          </a:prstGeom>
          <a:solidFill>
            <a:schemeClr val="bg1"/>
          </a:solidFill>
          <a:ln w="9525">
            <a:solidFill>
              <a:schemeClr val="accent5">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400" b="1" dirty="0">
                <a:cs typeface="Arial" panose="020B0604020202020204" pitchFamily="34" charset="0"/>
              </a:rPr>
              <a:t>Maturity Level</a:t>
            </a:r>
          </a:p>
        </p:txBody>
      </p:sp>
      <p:sp>
        <p:nvSpPr>
          <p:cNvPr id="63" name="AutoShape 4">
            <a:extLst>
              <a:ext uri="{FF2B5EF4-FFF2-40B4-BE49-F238E27FC236}">
                <a16:creationId xmlns:a16="http://schemas.microsoft.com/office/drawing/2014/main" id="{D3FEF08D-C6CD-4AB7-9360-DAF1EECBDDF6}"/>
              </a:ext>
            </a:extLst>
          </p:cNvPr>
          <p:cNvSpPr>
            <a:spLocks noChangeArrowheads="1"/>
          </p:cNvSpPr>
          <p:nvPr/>
        </p:nvSpPr>
        <p:spPr bwMode="auto">
          <a:xfrm>
            <a:off x="1065213" y="2159000"/>
            <a:ext cx="1357312" cy="339725"/>
          </a:xfrm>
          <a:prstGeom prst="roundRect">
            <a:avLst>
              <a:gd name="adj" fmla="val 16667"/>
            </a:avLst>
          </a:prstGeom>
          <a:solidFill>
            <a:schemeClr val="bg1"/>
          </a:solidFill>
          <a:ln w="9525">
            <a:solidFill>
              <a:schemeClr val="accent5">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400" b="1" dirty="0">
                <a:cs typeface="Arial" panose="020B0604020202020204" pitchFamily="34" charset="0"/>
              </a:rPr>
              <a:t>Process Area</a:t>
            </a:r>
          </a:p>
        </p:txBody>
      </p:sp>
      <p:sp>
        <p:nvSpPr>
          <p:cNvPr id="64" name="AutoShape 5">
            <a:extLst>
              <a:ext uri="{FF2B5EF4-FFF2-40B4-BE49-F238E27FC236}">
                <a16:creationId xmlns:a16="http://schemas.microsoft.com/office/drawing/2014/main" id="{BE481AF8-037D-4F07-81FA-A7060989DE11}"/>
              </a:ext>
            </a:extLst>
          </p:cNvPr>
          <p:cNvSpPr>
            <a:spLocks noChangeArrowheads="1"/>
          </p:cNvSpPr>
          <p:nvPr/>
        </p:nvSpPr>
        <p:spPr bwMode="auto">
          <a:xfrm>
            <a:off x="3865563" y="2159000"/>
            <a:ext cx="1357312" cy="339725"/>
          </a:xfrm>
          <a:prstGeom prst="roundRect">
            <a:avLst>
              <a:gd name="adj" fmla="val 16667"/>
            </a:avLst>
          </a:prstGeom>
          <a:solidFill>
            <a:schemeClr val="bg1"/>
          </a:solidFill>
          <a:ln w="9525">
            <a:solidFill>
              <a:schemeClr val="accent5">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400" b="1" dirty="0">
                <a:cs typeface="Arial" panose="020B0604020202020204" pitchFamily="34" charset="0"/>
              </a:rPr>
              <a:t>Process Area</a:t>
            </a:r>
          </a:p>
        </p:txBody>
      </p:sp>
      <p:sp>
        <p:nvSpPr>
          <p:cNvPr id="65" name="AutoShape 6">
            <a:extLst>
              <a:ext uri="{FF2B5EF4-FFF2-40B4-BE49-F238E27FC236}">
                <a16:creationId xmlns:a16="http://schemas.microsoft.com/office/drawing/2014/main" id="{E189DB28-D3A1-4130-868A-249DCDE4B24C}"/>
              </a:ext>
            </a:extLst>
          </p:cNvPr>
          <p:cNvSpPr>
            <a:spLocks noChangeArrowheads="1"/>
          </p:cNvSpPr>
          <p:nvPr/>
        </p:nvSpPr>
        <p:spPr bwMode="auto">
          <a:xfrm>
            <a:off x="6697663" y="2159000"/>
            <a:ext cx="1357312" cy="339725"/>
          </a:xfrm>
          <a:prstGeom prst="roundRect">
            <a:avLst>
              <a:gd name="adj" fmla="val 16667"/>
            </a:avLst>
          </a:prstGeom>
          <a:solidFill>
            <a:schemeClr val="bg1"/>
          </a:solidFill>
          <a:ln w="9525">
            <a:solidFill>
              <a:schemeClr val="accent5">
                <a:lumMod val="60000"/>
                <a:lumOff val="4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400" b="1" dirty="0">
                <a:cs typeface="Arial" panose="020B0604020202020204" pitchFamily="34" charset="0"/>
              </a:rPr>
              <a:t>Process Area</a:t>
            </a:r>
          </a:p>
        </p:txBody>
      </p:sp>
      <p:cxnSp>
        <p:nvCxnSpPr>
          <p:cNvPr id="66" name="AutoShape 7">
            <a:extLst>
              <a:ext uri="{FF2B5EF4-FFF2-40B4-BE49-F238E27FC236}">
                <a16:creationId xmlns:a16="http://schemas.microsoft.com/office/drawing/2014/main" id="{E45D6EFF-EB01-4309-A50F-2C02593176A6}"/>
              </a:ext>
            </a:extLst>
          </p:cNvPr>
          <p:cNvCxnSpPr>
            <a:cxnSpLocks noChangeShapeType="1"/>
            <a:stCxn id="33" idx="1"/>
            <a:endCxn id="63" idx="0"/>
          </p:cNvCxnSpPr>
          <p:nvPr/>
        </p:nvCxnSpPr>
        <p:spPr bwMode="auto">
          <a:xfrm rot="10800000" flipV="1">
            <a:off x="1744663" y="1760538"/>
            <a:ext cx="2092325" cy="398462"/>
          </a:xfrm>
          <a:prstGeom prst="curvedConnector2">
            <a:avLst/>
          </a:prstGeom>
          <a:noFill/>
          <a:ln w="9525">
            <a:solidFill>
              <a:schemeClr val="accent5">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8">
            <a:extLst>
              <a:ext uri="{FF2B5EF4-FFF2-40B4-BE49-F238E27FC236}">
                <a16:creationId xmlns:a16="http://schemas.microsoft.com/office/drawing/2014/main" id="{14D039C3-EF19-4225-98F7-522F94B2CE43}"/>
              </a:ext>
            </a:extLst>
          </p:cNvPr>
          <p:cNvCxnSpPr>
            <a:cxnSpLocks noChangeShapeType="1"/>
            <a:stCxn id="33" idx="3"/>
            <a:endCxn id="65" idx="0"/>
          </p:cNvCxnSpPr>
          <p:nvPr/>
        </p:nvCxnSpPr>
        <p:spPr bwMode="auto">
          <a:xfrm>
            <a:off x="5253038" y="1760538"/>
            <a:ext cx="2124075" cy="398462"/>
          </a:xfrm>
          <a:prstGeom prst="curvedConnector2">
            <a:avLst/>
          </a:prstGeom>
          <a:noFill/>
          <a:ln w="9525">
            <a:solidFill>
              <a:schemeClr val="accent5">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AutoShape 9">
            <a:extLst>
              <a:ext uri="{FF2B5EF4-FFF2-40B4-BE49-F238E27FC236}">
                <a16:creationId xmlns:a16="http://schemas.microsoft.com/office/drawing/2014/main" id="{380DD484-8367-4A83-8528-8B9780FFEDE5}"/>
              </a:ext>
            </a:extLst>
          </p:cNvPr>
          <p:cNvCxnSpPr>
            <a:cxnSpLocks noChangeShapeType="1"/>
            <a:stCxn id="33" idx="2"/>
            <a:endCxn id="64" idx="0"/>
          </p:cNvCxnSpPr>
          <p:nvPr/>
        </p:nvCxnSpPr>
        <p:spPr bwMode="auto">
          <a:xfrm>
            <a:off x="4545013" y="1930400"/>
            <a:ext cx="0" cy="228600"/>
          </a:xfrm>
          <a:prstGeom prst="straightConnector1">
            <a:avLst/>
          </a:prstGeom>
          <a:noFill/>
          <a:ln w="9525">
            <a:solidFill>
              <a:schemeClr val="accent5">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Oval 10">
            <a:extLst>
              <a:ext uri="{FF2B5EF4-FFF2-40B4-BE49-F238E27FC236}">
                <a16:creationId xmlns:a16="http://schemas.microsoft.com/office/drawing/2014/main" id="{54BD16B2-9A34-406C-AD6B-878A0C31E1F8}"/>
              </a:ext>
            </a:extLst>
          </p:cNvPr>
          <p:cNvSpPr>
            <a:spLocks noChangeArrowheads="1"/>
          </p:cNvSpPr>
          <p:nvPr/>
        </p:nvSpPr>
        <p:spPr bwMode="auto">
          <a:xfrm>
            <a:off x="1926972" y="2667675"/>
            <a:ext cx="2459702" cy="519351"/>
          </a:xfrm>
          <a:prstGeom prst="ellipse">
            <a:avLst/>
          </a:prstGeom>
          <a:solidFill>
            <a:schemeClr val="accent1"/>
          </a:solidFill>
          <a:ln w="9525">
            <a:solidFill>
              <a:schemeClr val="accent5">
                <a:lumMod val="60000"/>
                <a:lumOff val="40000"/>
              </a:schemeClr>
            </a:solidFill>
            <a:round/>
            <a:headEnd/>
            <a:tailEnd/>
          </a:ln>
          <a:effectLst/>
        </p:spPr>
        <p:txBody>
          <a:bodyPr wrap="none" anchor="ctr">
            <a:spAutoFit/>
          </a:bodyPr>
          <a:lstStyle/>
          <a:p>
            <a:pPr algn="ctr">
              <a:defRPr/>
            </a:pPr>
            <a:r>
              <a:rPr lang="en-US" altLang="en-US" b="1" dirty="0">
                <a:solidFill>
                  <a:schemeClr val="bg1"/>
                </a:solidFill>
                <a:latin typeface="Arial" panose="020B0604020202020204" pitchFamily="34" charset="0"/>
                <a:cs typeface="Arial" panose="020B0604020202020204" pitchFamily="34" charset="0"/>
              </a:rPr>
              <a:t>Generic Goals</a:t>
            </a:r>
          </a:p>
        </p:txBody>
      </p:sp>
      <p:sp>
        <p:nvSpPr>
          <p:cNvPr id="70" name="Oval 11">
            <a:extLst>
              <a:ext uri="{FF2B5EF4-FFF2-40B4-BE49-F238E27FC236}">
                <a16:creationId xmlns:a16="http://schemas.microsoft.com/office/drawing/2014/main" id="{7F2ED0AC-1BE1-49BD-9CFB-329C67D946F1}"/>
              </a:ext>
            </a:extLst>
          </p:cNvPr>
          <p:cNvSpPr>
            <a:spLocks noChangeArrowheads="1"/>
          </p:cNvSpPr>
          <p:nvPr/>
        </p:nvSpPr>
        <p:spPr bwMode="auto">
          <a:xfrm>
            <a:off x="5528295" y="2667676"/>
            <a:ext cx="2495768" cy="519351"/>
          </a:xfrm>
          <a:prstGeom prst="ellipse">
            <a:avLst/>
          </a:prstGeom>
          <a:solidFill>
            <a:schemeClr val="accent1"/>
          </a:solidFill>
          <a:ln w="9525">
            <a:solidFill>
              <a:schemeClr val="accent5">
                <a:lumMod val="60000"/>
                <a:lumOff val="40000"/>
              </a:schemeClr>
            </a:solidFill>
            <a:round/>
            <a:headEnd/>
            <a:tailEnd/>
          </a:ln>
          <a:effectLst/>
        </p:spPr>
        <p:txBody>
          <a:bodyPr wrap="none" anchor="ctr">
            <a:spAutoFit/>
          </a:bodyPr>
          <a:lstStyle/>
          <a:p>
            <a:pPr algn="ctr">
              <a:defRPr/>
            </a:pPr>
            <a:r>
              <a:rPr lang="en-US" altLang="en-US" b="1" dirty="0">
                <a:solidFill>
                  <a:schemeClr val="bg1"/>
                </a:solidFill>
                <a:latin typeface="Arial" panose="020B0604020202020204" pitchFamily="34" charset="0"/>
                <a:cs typeface="Arial" panose="020B0604020202020204" pitchFamily="34" charset="0"/>
              </a:rPr>
              <a:t>Specific Goals</a:t>
            </a:r>
          </a:p>
        </p:txBody>
      </p:sp>
      <p:cxnSp>
        <p:nvCxnSpPr>
          <p:cNvPr id="71" name="AutoShape 12">
            <a:extLst>
              <a:ext uri="{FF2B5EF4-FFF2-40B4-BE49-F238E27FC236}">
                <a16:creationId xmlns:a16="http://schemas.microsoft.com/office/drawing/2014/main" id="{42D25836-E344-4CC8-9957-BC4399E9812F}"/>
              </a:ext>
            </a:extLst>
          </p:cNvPr>
          <p:cNvCxnSpPr>
            <a:cxnSpLocks noChangeShapeType="1"/>
            <a:stCxn id="64" idx="1"/>
            <a:endCxn id="69" idx="0"/>
          </p:cNvCxnSpPr>
          <p:nvPr/>
        </p:nvCxnSpPr>
        <p:spPr bwMode="auto">
          <a:xfrm rot="10800000" flipV="1">
            <a:off x="3156823" y="2328863"/>
            <a:ext cx="708740" cy="338812"/>
          </a:xfrm>
          <a:prstGeom prst="curvedConnector2">
            <a:avLst/>
          </a:prstGeom>
          <a:noFill/>
          <a:ln w="9525">
            <a:solidFill>
              <a:schemeClr val="accent5">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13">
            <a:extLst>
              <a:ext uri="{FF2B5EF4-FFF2-40B4-BE49-F238E27FC236}">
                <a16:creationId xmlns:a16="http://schemas.microsoft.com/office/drawing/2014/main" id="{23BB65F3-A4F6-41B9-AE10-4C0671E3294E}"/>
              </a:ext>
            </a:extLst>
          </p:cNvPr>
          <p:cNvCxnSpPr>
            <a:cxnSpLocks noChangeShapeType="1"/>
            <a:stCxn id="64" idx="3"/>
            <a:endCxn id="70" idx="0"/>
          </p:cNvCxnSpPr>
          <p:nvPr/>
        </p:nvCxnSpPr>
        <p:spPr bwMode="auto">
          <a:xfrm>
            <a:off x="5222875" y="2328863"/>
            <a:ext cx="1553304" cy="338813"/>
          </a:xfrm>
          <a:prstGeom prst="curvedConnector2">
            <a:avLst/>
          </a:prstGeom>
          <a:noFill/>
          <a:ln w="9525">
            <a:solidFill>
              <a:schemeClr val="accent5">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AutoShape 14">
            <a:extLst>
              <a:ext uri="{FF2B5EF4-FFF2-40B4-BE49-F238E27FC236}">
                <a16:creationId xmlns:a16="http://schemas.microsoft.com/office/drawing/2014/main" id="{9A09C418-11F4-4825-B596-63D1909281DE}"/>
              </a:ext>
            </a:extLst>
          </p:cNvPr>
          <p:cNvSpPr>
            <a:spLocks noChangeArrowheads="1"/>
          </p:cNvSpPr>
          <p:nvPr/>
        </p:nvSpPr>
        <p:spPr bwMode="auto">
          <a:xfrm>
            <a:off x="431800" y="3730625"/>
            <a:ext cx="1477963" cy="534988"/>
          </a:xfrm>
          <a:prstGeom prst="roundRect">
            <a:avLst>
              <a:gd name="adj" fmla="val 16667"/>
            </a:avLst>
          </a:prstGeom>
          <a:solidFill>
            <a:schemeClr val="accent1">
              <a:lumMod val="20000"/>
              <a:lumOff val="80000"/>
            </a:schemeClr>
          </a:solidFill>
          <a:ln w="9525">
            <a:solidFill>
              <a:schemeClr val="accent5">
                <a:lumMod val="60000"/>
                <a:lumOff val="40000"/>
              </a:schemeClr>
            </a:solidFill>
            <a:round/>
            <a:headEnd/>
            <a:tailEnd/>
          </a:ln>
          <a:effectLst/>
        </p:spPr>
        <p:txBody>
          <a:bodyPr anchor="ctr"/>
          <a:lstStyle/>
          <a:p>
            <a:pPr algn="ctr">
              <a:defRPr/>
            </a:pPr>
            <a:r>
              <a:rPr lang="en-US" altLang="en-US" sz="1400" b="1" dirty="0">
                <a:latin typeface="Arial" panose="020B0604020202020204" pitchFamily="34" charset="0"/>
                <a:cs typeface="Arial" panose="020B0604020202020204" pitchFamily="34" charset="0"/>
              </a:rPr>
              <a:t>Commitment to Perform</a:t>
            </a:r>
          </a:p>
        </p:txBody>
      </p:sp>
      <p:sp>
        <p:nvSpPr>
          <p:cNvPr id="74" name="AutoShape 15">
            <a:extLst>
              <a:ext uri="{FF2B5EF4-FFF2-40B4-BE49-F238E27FC236}">
                <a16:creationId xmlns:a16="http://schemas.microsoft.com/office/drawing/2014/main" id="{06969A17-E959-4499-8E6F-FA888F4D61E7}"/>
              </a:ext>
            </a:extLst>
          </p:cNvPr>
          <p:cNvSpPr>
            <a:spLocks noChangeArrowheads="1"/>
          </p:cNvSpPr>
          <p:nvPr/>
        </p:nvSpPr>
        <p:spPr bwMode="auto">
          <a:xfrm>
            <a:off x="1997075" y="3730625"/>
            <a:ext cx="1147763" cy="534988"/>
          </a:xfrm>
          <a:prstGeom prst="roundRect">
            <a:avLst>
              <a:gd name="adj" fmla="val 16667"/>
            </a:avLst>
          </a:prstGeom>
          <a:solidFill>
            <a:schemeClr val="accent1">
              <a:lumMod val="20000"/>
              <a:lumOff val="80000"/>
            </a:schemeClr>
          </a:solidFill>
          <a:ln w="9525">
            <a:solidFill>
              <a:schemeClr val="accent5">
                <a:lumMod val="60000"/>
                <a:lumOff val="40000"/>
              </a:schemeClr>
            </a:solidFill>
            <a:round/>
            <a:headEnd/>
            <a:tailEnd/>
          </a:ln>
          <a:effectLst/>
        </p:spPr>
        <p:txBody>
          <a:bodyPr anchor="ctr"/>
          <a:lstStyle/>
          <a:p>
            <a:pPr algn="ctr">
              <a:defRPr/>
            </a:pPr>
            <a:r>
              <a:rPr lang="en-US" altLang="en-US" sz="1400" b="1" dirty="0">
                <a:latin typeface="Arial" panose="020B0604020202020204" pitchFamily="34" charset="0"/>
                <a:cs typeface="Arial" panose="020B0604020202020204" pitchFamily="34" charset="0"/>
              </a:rPr>
              <a:t>Ability to Perform</a:t>
            </a:r>
          </a:p>
        </p:txBody>
      </p:sp>
      <p:sp>
        <p:nvSpPr>
          <p:cNvPr id="75" name="AutoShape 16">
            <a:extLst>
              <a:ext uri="{FF2B5EF4-FFF2-40B4-BE49-F238E27FC236}">
                <a16:creationId xmlns:a16="http://schemas.microsoft.com/office/drawing/2014/main" id="{7AD01F7B-1B6D-4024-B56F-8FF21B111D46}"/>
              </a:ext>
            </a:extLst>
          </p:cNvPr>
          <p:cNvSpPr>
            <a:spLocks noChangeArrowheads="1"/>
          </p:cNvSpPr>
          <p:nvPr/>
        </p:nvSpPr>
        <p:spPr bwMode="auto">
          <a:xfrm>
            <a:off x="3244850" y="3730625"/>
            <a:ext cx="1712913" cy="534988"/>
          </a:xfrm>
          <a:prstGeom prst="roundRect">
            <a:avLst>
              <a:gd name="adj" fmla="val 16667"/>
            </a:avLst>
          </a:prstGeom>
          <a:solidFill>
            <a:schemeClr val="accent1">
              <a:lumMod val="20000"/>
              <a:lumOff val="80000"/>
            </a:schemeClr>
          </a:solidFill>
          <a:ln w="9525">
            <a:solidFill>
              <a:schemeClr val="accent5">
                <a:lumMod val="60000"/>
                <a:lumOff val="40000"/>
              </a:schemeClr>
            </a:solidFill>
            <a:round/>
            <a:headEnd/>
            <a:tailEnd/>
          </a:ln>
          <a:effectLst/>
        </p:spPr>
        <p:txBody>
          <a:bodyPr anchor="ctr"/>
          <a:lstStyle/>
          <a:p>
            <a:pPr algn="ctr">
              <a:defRPr/>
            </a:pPr>
            <a:r>
              <a:rPr lang="en-US" altLang="en-US" sz="1400" b="1" dirty="0">
                <a:latin typeface="Arial" panose="020B0604020202020204" pitchFamily="34" charset="0"/>
                <a:cs typeface="Arial" panose="020B0604020202020204" pitchFamily="34" charset="0"/>
              </a:rPr>
              <a:t>Directing Implementation</a:t>
            </a:r>
          </a:p>
        </p:txBody>
      </p:sp>
      <p:sp>
        <p:nvSpPr>
          <p:cNvPr id="76" name="AutoShape 17">
            <a:extLst>
              <a:ext uri="{FF2B5EF4-FFF2-40B4-BE49-F238E27FC236}">
                <a16:creationId xmlns:a16="http://schemas.microsoft.com/office/drawing/2014/main" id="{35F279BA-FDCD-4B88-A174-CBE8B2D09533}"/>
              </a:ext>
            </a:extLst>
          </p:cNvPr>
          <p:cNvSpPr>
            <a:spLocks noChangeArrowheads="1"/>
          </p:cNvSpPr>
          <p:nvPr/>
        </p:nvSpPr>
        <p:spPr bwMode="auto">
          <a:xfrm>
            <a:off x="5092700" y="3730625"/>
            <a:ext cx="1311275" cy="534988"/>
          </a:xfrm>
          <a:prstGeom prst="roundRect">
            <a:avLst>
              <a:gd name="adj" fmla="val 16667"/>
            </a:avLst>
          </a:prstGeom>
          <a:solidFill>
            <a:schemeClr val="accent1">
              <a:lumMod val="20000"/>
              <a:lumOff val="80000"/>
            </a:schemeClr>
          </a:solidFill>
          <a:ln w="9525">
            <a:solidFill>
              <a:schemeClr val="accent5">
                <a:lumMod val="60000"/>
                <a:lumOff val="40000"/>
              </a:schemeClr>
            </a:solidFill>
            <a:round/>
            <a:headEnd/>
            <a:tailEnd/>
          </a:ln>
          <a:effectLst/>
        </p:spPr>
        <p:txBody>
          <a:bodyPr anchor="ctr"/>
          <a:lstStyle/>
          <a:p>
            <a:pPr algn="ctr">
              <a:defRPr/>
            </a:pPr>
            <a:r>
              <a:rPr lang="en-US" altLang="en-US" sz="1400" b="1" dirty="0">
                <a:latin typeface="Arial" panose="020B0604020202020204" pitchFamily="34" charset="0"/>
                <a:cs typeface="Arial" panose="020B0604020202020204" pitchFamily="34" charset="0"/>
              </a:rPr>
              <a:t>Verification</a:t>
            </a:r>
          </a:p>
        </p:txBody>
      </p:sp>
      <p:sp>
        <p:nvSpPr>
          <p:cNvPr id="77" name="Text Box 18">
            <a:extLst>
              <a:ext uri="{FF2B5EF4-FFF2-40B4-BE49-F238E27FC236}">
                <a16:creationId xmlns:a16="http://schemas.microsoft.com/office/drawing/2014/main" id="{0B1D4F76-2A39-4F43-9CA7-924FE9F78AB2}"/>
              </a:ext>
            </a:extLst>
          </p:cNvPr>
          <p:cNvSpPr txBox="1">
            <a:spLocks noChangeArrowheads="1"/>
          </p:cNvSpPr>
          <p:nvPr/>
        </p:nvSpPr>
        <p:spPr bwMode="auto">
          <a:xfrm>
            <a:off x="4465714" y="3226523"/>
            <a:ext cx="944486"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200" b="1" dirty="0">
                <a:cs typeface="Arial" panose="020B0604020202020204" pitchFamily="34" charset="0"/>
              </a:rPr>
              <a:t>Common Features</a:t>
            </a:r>
          </a:p>
        </p:txBody>
      </p:sp>
      <p:cxnSp>
        <p:nvCxnSpPr>
          <p:cNvPr id="78" name="AutoShape 19">
            <a:extLst>
              <a:ext uri="{FF2B5EF4-FFF2-40B4-BE49-F238E27FC236}">
                <a16:creationId xmlns:a16="http://schemas.microsoft.com/office/drawing/2014/main" id="{C061C61B-7E08-4F47-8501-A195DBC1C575}"/>
              </a:ext>
            </a:extLst>
          </p:cNvPr>
          <p:cNvCxnSpPr>
            <a:cxnSpLocks noChangeShapeType="1"/>
            <a:stCxn id="69" idx="4"/>
            <a:endCxn id="73" idx="0"/>
          </p:cNvCxnSpPr>
          <p:nvPr/>
        </p:nvCxnSpPr>
        <p:spPr bwMode="auto">
          <a:xfrm rot="5400000">
            <a:off x="1892004" y="2465805"/>
            <a:ext cx="543599" cy="1986041"/>
          </a:xfrm>
          <a:prstGeom prst="bentConnector3">
            <a:avLst>
              <a:gd name="adj1" fmla="val 50000"/>
            </a:avLst>
          </a:prstGeom>
          <a:noFill/>
          <a:ln w="19050">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20">
            <a:extLst>
              <a:ext uri="{FF2B5EF4-FFF2-40B4-BE49-F238E27FC236}">
                <a16:creationId xmlns:a16="http://schemas.microsoft.com/office/drawing/2014/main" id="{C7F05264-3A97-44E4-AFCE-17BDC2ADEF6A}"/>
              </a:ext>
            </a:extLst>
          </p:cNvPr>
          <p:cNvCxnSpPr>
            <a:cxnSpLocks noChangeShapeType="1"/>
            <a:stCxn id="69" idx="4"/>
            <a:endCxn id="74" idx="0"/>
          </p:cNvCxnSpPr>
          <p:nvPr/>
        </p:nvCxnSpPr>
        <p:spPr bwMode="auto">
          <a:xfrm rot="5400000">
            <a:off x="2592091" y="3165892"/>
            <a:ext cx="543599" cy="585866"/>
          </a:xfrm>
          <a:prstGeom prst="bentConnector3">
            <a:avLst>
              <a:gd name="adj1" fmla="val 50000"/>
            </a:avLst>
          </a:prstGeom>
          <a:noFill/>
          <a:ln w="19050">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AutoShape 21">
            <a:extLst>
              <a:ext uri="{FF2B5EF4-FFF2-40B4-BE49-F238E27FC236}">
                <a16:creationId xmlns:a16="http://schemas.microsoft.com/office/drawing/2014/main" id="{0CD64E0D-65F7-47D3-AC79-EAE28DE38BD8}"/>
              </a:ext>
            </a:extLst>
          </p:cNvPr>
          <p:cNvCxnSpPr>
            <a:cxnSpLocks noChangeShapeType="1"/>
            <a:stCxn id="69" idx="4"/>
            <a:endCxn id="75" idx="0"/>
          </p:cNvCxnSpPr>
          <p:nvPr/>
        </p:nvCxnSpPr>
        <p:spPr bwMode="auto">
          <a:xfrm rot="16200000" flipH="1">
            <a:off x="3357266" y="2986583"/>
            <a:ext cx="543599" cy="944484"/>
          </a:xfrm>
          <a:prstGeom prst="bentConnector3">
            <a:avLst>
              <a:gd name="adj1" fmla="val 50000"/>
            </a:avLst>
          </a:prstGeom>
          <a:noFill/>
          <a:ln w="19050">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AutoShape 22">
            <a:extLst>
              <a:ext uri="{FF2B5EF4-FFF2-40B4-BE49-F238E27FC236}">
                <a16:creationId xmlns:a16="http://schemas.microsoft.com/office/drawing/2014/main" id="{E526C889-2243-4235-9FF5-A3B2BD5A8EB4}"/>
              </a:ext>
            </a:extLst>
          </p:cNvPr>
          <p:cNvCxnSpPr>
            <a:cxnSpLocks noChangeShapeType="1"/>
            <a:stCxn id="69" idx="4"/>
            <a:endCxn id="76" idx="0"/>
          </p:cNvCxnSpPr>
          <p:nvPr/>
        </p:nvCxnSpPr>
        <p:spPr bwMode="auto">
          <a:xfrm rot="16200000" flipH="1">
            <a:off x="4180781" y="2163067"/>
            <a:ext cx="543599" cy="2591515"/>
          </a:xfrm>
          <a:prstGeom prst="bentConnector3">
            <a:avLst>
              <a:gd name="adj1" fmla="val 50000"/>
            </a:avLst>
          </a:prstGeom>
          <a:noFill/>
          <a:ln w="19050">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Oval 24">
            <a:extLst>
              <a:ext uri="{FF2B5EF4-FFF2-40B4-BE49-F238E27FC236}">
                <a16:creationId xmlns:a16="http://schemas.microsoft.com/office/drawing/2014/main" id="{4DE5B0DF-AC22-422F-B276-EB1DFA049B62}"/>
              </a:ext>
            </a:extLst>
          </p:cNvPr>
          <p:cNvSpPr>
            <a:spLocks noChangeArrowheads="1"/>
          </p:cNvSpPr>
          <p:nvPr/>
        </p:nvSpPr>
        <p:spPr bwMode="auto">
          <a:xfrm>
            <a:off x="1656477" y="4821913"/>
            <a:ext cx="3000693" cy="519351"/>
          </a:xfrm>
          <a:prstGeom prst="ellipse">
            <a:avLst/>
          </a:prstGeom>
          <a:solidFill>
            <a:schemeClr val="accent1"/>
          </a:solidFill>
          <a:ln w="9525">
            <a:solidFill>
              <a:schemeClr val="accent5">
                <a:lumMod val="60000"/>
                <a:lumOff val="40000"/>
              </a:schemeClr>
            </a:solidFill>
            <a:round/>
            <a:headEnd/>
            <a:tailEnd/>
          </a:ln>
          <a:effectLst/>
        </p:spPr>
        <p:txBody>
          <a:bodyPr wrap="none" anchor="ctr">
            <a:spAutoFit/>
          </a:bodyPr>
          <a:lstStyle/>
          <a:p>
            <a:pPr algn="ctr">
              <a:defRPr/>
            </a:pPr>
            <a:r>
              <a:rPr lang="en-US" altLang="en-US" b="1" dirty="0">
                <a:solidFill>
                  <a:schemeClr val="bg1"/>
                </a:solidFill>
                <a:latin typeface="Arial" panose="020B0604020202020204" pitchFamily="34" charset="0"/>
                <a:cs typeface="Arial" panose="020B0604020202020204" pitchFamily="34" charset="0"/>
              </a:rPr>
              <a:t>Generic Practices</a:t>
            </a:r>
          </a:p>
        </p:txBody>
      </p:sp>
      <p:cxnSp>
        <p:nvCxnSpPr>
          <p:cNvPr id="83" name="AutoShape 25">
            <a:extLst>
              <a:ext uri="{FF2B5EF4-FFF2-40B4-BE49-F238E27FC236}">
                <a16:creationId xmlns:a16="http://schemas.microsoft.com/office/drawing/2014/main" id="{D93710B8-8477-4FE2-B936-3090E6FC5B25}"/>
              </a:ext>
            </a:extLst>
          </p:cNvPr>
          <p:cNvCxnSpPr>
            <a:cxnSpLocks noChangeShapeType="1"/>
            <a:stCxn id="73" idx="2"/>
            <a:endCxn id="82" idx="0"/>
          </p:cNvCxnSpPr>
          <p:nvPr/>
        </p:nvCxnSpPr>
        <p:spPr bwMode="auto">
          <a:xfrm rot="16200000" flipH="1">
            <a:off x="1885653" y="3550742"/>
            <a:ext cx="556300" cy="1986042"/>
          </a:xfrm>
          <a:prstGeom prst="bentConnector3">
            <a:avLst>
              <a:gd name="adj1" fmla="val 50000"/>
            </a:avLst>
          </a:prstGeom>
          <a:noFill/>
          <a:ln w="9525">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26">
            <a:extLst>
              <a:ext uri="{FF2B5EF4-FFF2-40B4-BE49-F238E27FC236}">
                <a16:creationId xmlns:a16="http://schemas.microsoft.com/office/drawing/2014/main" id="{4C2DFEF1-8A59-47EB-96F1-75EA7B615B0E}"/>
              </a:ext>
            </a:extLst>
          </p:cNvPr>
          <p:cNvCxnSpPr>
            <a:cxnSpLocks noChangeShapeType="1"/>
            <a:stCxn id="74" idx="2"/>
            <a:endCxn id="82" idx="0"/>
          </p:cNvCxnSpPr>
          <p:nvPr/>
        </p:nvCxnSpPr>
        <p:spPr bwMode="auto">
          <a:xfrm rot="16200000" flipH="1">
            <a:off x="2585740" y="4250829"/>
            <a:ext cx="556300" cy="585867"/>
          </a:xfrm>
          <a:prstGeom prst="bentConnector3">
            <a:avLst>
              <a:gd name="adj1" fmla="val 50000"/>
            </a:avLst>
          </a:prstGeom>
          <a:noFill/>
          <a:ln w="9525">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27">
            <a:extLst>
              <a:ext uri="{FF2B5EF4-FFF2-40B4-BE49-F238E27FC236}">
                <a16:creationId xmlns:a16="http://schemas.microsoft.com/office/drawing/2014/main" id="{3717DB19-DD39-49FD-BE6D-487BF53DA9BA}"/>
              </a:ext>
            </a:extLst>
          </p:cNvPr>
          <p:cNvCxnSpPr>
            <a:cxnSpLocks noChangeShapeType="1"/>
            <a:stCxn id="75" idx="2"/>
            <a:endCxn id="82" idx="0"/>
          </p:cNvCxnSpPr>
          <p:nvPr/>
        </p:nvCxnSpPr>
        <p:spPr bwMode="auto">
          <a:xfrm rot="5400000">
            <a:off x="3350916" y="4071522"/>
            <a:ext cx="556300" cy="944483"/>
          </a:xfrm>
          <a:prstGeom prst="bentConnector3">
            <a:avLst>
              <a:gd name="adj1" fmla="val 50000"/>
            </a:avLst>
          </a:prstGeom>
          <a:noFill/>
          <a:ln w="9525">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28">
            <a:extLst>
              <a:ext uri="{FF2B5EF4-FFF2-40B4-BE49-F238E27FC236}">
                <a16:creationId xmlns:a16="http://schemas.microsoft.com/office/drawing/2014/main" id="{A88B893A-65B0-4603-8D0D-B958B6706470}"/>
              </a:ext>
            </a:extLst>
          </p:cNvPr>
          <p:cNvCxnSpPr>
            <a:cxnSpLocks noChangeShapeType="1"/>
            <a:stCxn id="76" idx="2"/>
            <a:endCxn id="82" idx="0"/>
          </p:cNvCxnSpPr>
          <p:nvPr/>
        </p:nvCxnSpPr>
        <p:spPr bwMode="auto">
          <a:xfrm rot="5400000">
            <a:off x="4174431" y="3248006"/>
            <a:ext cx="556300" cy="2591514"/>
          </a:xfrm>
          <a:prstGeom prst="bentConnector3">
            <a:avLst>
              <a:gd name="adj1" fmla="val 50000"/>
            </a:avLst>
          </a:prstGeom>
          <a:noFill/>
          <a:ln w="9525">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Oval 29">
            <a:extLst>
              <a:ext uri="{FF2B5EF4-FFF2-40B4-BE49-F238E27FC236}">
                <a16:creationId xmlns:a16="http://schemas.microsoft.com/office/drawing/2014/main" id="{BE4A9888-17DF-4E49-AF09-7A9CAAA08F55}"/>
              </a:ext>
            </a:extLst>
          </p:cNvPr>
          <p:cNvSpPr>
            <a:spLocks noChangeArrowheads="1"/>
          </p:cNvSpPr>
          <p:nvPr/>
        </p:nvSpPr>
        <p:spPr bwMode="auto">
          <a:xfrm>
            <a:off x="5257800" y="4821913"/>
            <a:ext cx="3036759" cy="519351"/>
          </a:xfrm>
          <a:prstGeom prst="ellipse">
            <a:avLst/>
          </a:prstGeom>
          <a:solidFill>
            <a:schemeClr val="accent1"/>
          </a:solidFill>
          <a:ln w="9525">
            <a:solidFill>
              <a:schemeClr val="accent5">
                <a:lumMod val="60000"/>
                <a:lumOff val="40000"/>
              </a:schemeClr>
            </a:solidFill>
            <a:round/>
            <a:headEnd/>
            <a:tailEnd/>
          </a:ln>
          <a:effectLst/>
        </p:spPr>
        <p:txBody>
          <a:bodyPr wrap="none" anchor="ctr">
            <a:spAutoFit/>
          </a:bodyPr>
          <a:lstStyle/>
          <a:p>
            <a:pPr algn="ctr">
              <a:defRPr/>
            </a:pPr>
            <a:r>
              <a:rPr lang="en-US" altLang="en-US" b="1" dirty="0">
                <a:solidFill>
                  <a:schemeClr val="bg1"/>
                </a:solidFill>
                <a:latin typeface="Arial" panose="020B0604020202020204" pitchFamily="34" charset="0"/>
                <a:cs typeface="Arial" panose="020B0604020202020204" pitchFamily="34" charset="0"/>
              </a:rPr>
              <a:t>Specific Practices</a:t>
            </a:r>
          </a:p>
        </p:txBody>
      </p:sp>
      <p:cxnSp>
        <p:nvCxnSpPr>
          <p:cNvPr id="88" name="AutoShape 30">
            <a:extLst>
              <a:ext uri="{FF2B5EF4-FFF2-40B4-BE49-F238E27FC236}">
                <a16:creationId xmlns:a16="http://schemas.microsoft.com/office/drawing/2014/main" id="{4CDBC551-C397-4D7B-AB8A-30C76AAEA396}"/>
              </a:ext>
            </a:extLst>
          </p:cNvPr>
          <p:cNvCxnSpPr>
            <a:cxnSpLocks noChangeShapeType="1"/>
            <a:stCxn id="70" idx="4"/>
            <a:endCxn id="87" idx="0"/>
          </p:cNvCxnSpPr>
          <p:nvPr/>
        </p:nvCxnSpPr>
        <p:spPr bwMode="auto">
          <a:xfrm rot="16200000" flipH="1">
            <a:off x="5958736" y="4004469"/>
            <a:ext cx="1634886" cy="1"/>
          </a:xfrm>
          <a:prstGeom prst="bentConnector3">
            <a:avLst>
              <a:gd name="adj1" fmla="val 50000"/>
            </a:avLst>
          </a:prstGeom>
          <a:noFill/>
          <a:ln w="9525">
            <a:solidFill>
              <a:schemeClr val="accent5">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 Box 23">
            <a:extLst>
              <a:ext uri="{FF2B5EF4-FFF2-40B4-BE49-F238E27FC236}">
                <a16:creationId xmlns:a16="http://schemas.microsoft.com/office/drawing/2014/main" id="{8024EF40-2AC1-45AB-A243-5F553C79B7C6}"/>
              </a:ext>
            </a:extLst>
          </p:cNvPr>
          <p:cNvSpPr txBox="1">
            <a:spLocks noChangeArrowheads="1"/>
          </p:cNvSpPr>
          <p:nvPr/>
        </p:nvSpPr>
        <p:spPr bwMode="auto">
          <a:xfrm>
            <a:off x="304800" y="5492750"/>
            <a:ext cx="8534400" cy="831850"/>
          </a:xfrm>
          <a:prstGeom prst="rect">
            <a:avLst/>
          </a:prstGeom>
          <a:ln w="9525">
            <a:solidFill>
              <a:schemeClr val="bg1">
                <a:lumMod val="85000"/>
              </a:schemeClr>
            </a:solidFill>
            <a:headEnd/>
            <a:tailEnd/>
          </a:ln>
        </p:spPr>
        <p:style>
          <a:lnRef idx="2">
            <a:schemeClr val="accent3"/>
          </a:lnRef>
          <a:fillRef idx="1">
            <a:schemeClr val="lt1"/>
          </a:fillRef>
          <a:effectRef idx="0">
            <a:schemeClr val="accent3"/>
          </a:effectRef>
          <a:fontRef idx="minor">
            <a:schemeClr val="dk1"/>
          </a:fontRef>
        </p:style>
        <p:txBody>
          <a:bodyPr wrap="square">
            <a:spAutoFit/>
          </a:bodyPr>
          <a:lstStyle>
            <a:lvl1pPr marL="457200" indent="-457200">
              <a:defRPr sz="2400">
                <a:solidFill>
                  <a:schemeClr val="tx1"/>
                </a:solidFill>
                <a:latin typeface="Times New Roman" panose="02020603050405020304" pitchFamily="18" charset="0"/>
              </a:defRPr>
            </a:lvl1pPr>
            <a:lvl2pPr marL="5715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defRPr/>
            </a:pPr>
            <a:r>
              <a:rPr lang="en-US" altLang="en-US" sz="1200" b="1" dirty="0">
                <a:latin typeface="Arial" panose="020B0604020202020204" pitchFamily="34" charset="0"/>
                <a:cs typeface="Arial" panose="020B0604020202020204" pitchFamily="34" charset="0"/>
              </a:rPr>
              <a:t>Commitment to Perform</a:t>
            </a:r>
            <a:r>
              <a:rPr lang="en-US" altLang="en-US" sz="1200" dirty="0">
                <a:latin typeface="Arial" panose="020B0604020202020204" pitchFamily="34" charset="0"/>
                <a:cs typeface="Arial" panose="020B0604020202020204" pitchFamily="34" charset="0"/>
              </a:rPr>
              <a:t>: Creates policies and secures sponsorship for process improvement efforts</a:t>
            </a:r>
          </a:p>
          <a:p>
            <a:pPr>
              <a:defRPr/>
            </a:pPr>
            <a:r>
              <a:rPr lang="en-US" altLang="en-US" sz="1200" b="1" dirty="0">
                <a:latin typeface="Arial" panose="020B0604020202020204" pitchFamily="34" charset="0"/>
                <a:cs typeface="Arial" panose="020B0604020202020204" pitchFamily="34" charset="0"/>
              </a:rPr>
              <a:t>Ability to Perform</a:t>
            </a:r>
            <a:r>
              <a:rPr lang="en-US" altLang="en-US" sz="1200" dirty="0">
                <a:latin typeface="Arial" panose="020B0604020202020204" pitchFamily="34" charset="0"/>
                <a:cs typeface="Arial" panose="020B0604020202020204" pitchFamily="34" charset="0"/>
              </a:rPr>
              <a:t>: Ensures that the project and/or organization has the resources it needs to pursue process improvement</a:t>
            </a:r>
          </a:p>
          <a:p>
            <a:pPr>
              <a:defRPr/>
            </a:pPr>
            <a:r>
              <a:rPr lang="en-US" altLang="en-US" sz="1200" b="1" dirty="0">
                <a:latin typeface="Arial" panose="020B0604020202020204" pitchFamily="34" charset="0"/>
                <a:cs typeface="Arial" panose="020B0604020202020204" pitchFamily="34" charset="0"/>
              </a:rPr>
              <a:t>Directing Implementation:</a:t>
            </a:r>
            <a:r>
              <a:rPr lang="en-US" altLang="en-US" sz="1200" dirty="0">
                <a:latin typeface="Arial" panose="020B0604020202020204" pitchFamily="34" charset="0"/>
                <a:cs typeface="Arial" panose="020B0604020202020204" pitchFamily="34" charset="0"/>
              </a:rPr>
              <a:t> Collects, measures, and analyzes data related to processes</a:t>
            </a:r>
          </a:p>
          <a:p>
            <a:pPr>
              <a:defRPr/>
            </a:pPr>
            <a:r>
              <a:rPr lang="en-US" altLang="en-US" sz="1200" b="1" dirty="0">
                <a:latin typeface="Arial" panose="020B0604020202020204" pitchFamily="34" charset="0"/>
                <a:cs typeface="Arial" panose="020B0604020202020204" pitchFamily="34" charset="0"/>
              </a:rPr>
              <a:t>Verification</a:t>
            </a:r>
            <a:r>
              <a:rPr lang="en-US" altLang="en-US" sz="1200" dirty="0">
                <a:latin typeface="Arial" panose="020B0604020202020204" pitchFamily="34" charset="0"/>
                <a:cs typeface="Arial" panose="020B0604020202020204" pitchFamily="34" charset="0"/>
              </a:rPr>
              <a:t>: Verifies that the projects and/or organization’s activities conform to requirements, processes, and procedures</a:t>
            </a:r>
          </a:p>
        </p:txBody>
      </p:sp>
    </p:spTree>
    <p:extLst>
      <p:ext uri="{BB962C8B-B14F-4D97-AF65-F5344CB8AC3E}">
        <p14:creationId xmlns:p14="http://schemas.microsoft.com/office/powerpoint/2010/main" val="212778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AED0-F52C-4E9A-983D-7C992FCEEEDE}"/>
              </a:ext>
            </a:extLst>
          </p:cNvPr>
          <p:cNvSpPr>
            <a:spLocks noGrp="1"/>
          </p:cNvSpPr>
          <p:nvPr>
            <p:ph type="title"/>
          </p:nvPr>
        </p:nvSpPr>
        <p:spPr/>
        <p:txBody>
          <a:bodyPr/>
          <a:lstStyle/>
          <a:p>
            <a:r>
              <a:rPr lang="en-IN" dirty="0"/>
              <a:t>Definitions</a:t>
            </a:r>
          </a:p>
        </p:txBody>
      </p:sp>
      <p:sp>
        <p:nvSpPr>
          <p:cNvPr id="3" name="Content Placeholder 2">
            <a:extLst>
              <a:ext uri="{FF2B5EF4-FFF2-40B4-BE49-F238E27FC236}">
                <a16:creationId xmlns:a16="http://schemas.microsoft.com/office/drawing/2014/main" id="{4A458CC5-59A8-439A-9038-0D7D8FC81FC1}"/>
              </a:ext>
            </a:extLst>
          </p:cNvPr>
          <p:cNvSpPr>
            <a:spLocks noGrp="1"/>
          </p:cNvSpPr>
          <p:nvPr>
            <p:ph idx="1"/>
          </p:nvPr>
        </p:nvSpPr>
        <p:spPr/>
        <p:txBody>
          <a:bodyPr>
            <a:normAutofit/>
          </a:bodyPr>
          <a:lstStyle/>
          <a:p>
            <a:r>
              <a:rPr lang="en-IN" dirty="0"/>
              <a:t>Process area</a:t>
            </a:r>
          </a:p>
          <a:p>
            <a:pPr lvl="1"/>
            <a:r>
              <a:rPr lang="en-IN" dirty="0"/>
              <a:t>Cluster of related practices in an area that, when performed collectively, satisfy a set of goals considered important for making significant improvement in that area</a:t>
            </a:r>
          </a:p>
          <a:p>
            <a:r>
              <a:rPr lang="en-IN" dirty="0"/>
              <a:t>Specific Goals</a:t>
            </a:r>
          </a:p>
          <a:p>
            <a:pPr lvl="1"/>
            <a:r>
              <a:rPr lang="en-IN" dirty="0"/>
              <a:t>A specific goal applies to a process area and addresses the unique characteristics that describe what must be implemented to satisfy the process area.</a:t>
            </a:r>
          </a:p>
          <a:p>
            <a:r>
              <a:rPr lang="en-IN" dirty="0"/>
              <a:t>Specific Practice</a:t>
            </a:r>
          </a:p>
          <a:p>
            <a:pPr lvl="1"/>
            <a:r>
              <a:rPr lang="en-IN" dirty="0"/>
              <a:t>A specific practice is an activity that is considered important in achieving the associated specific goal. </a:t>
            </a:r>
          </a:p>
          <a:p>
            <a:r>
              <a:rPr lang="en-IN" dirty="0"/>
              <a:t>Generic Goals</a:t>
            </a:r>
          </a:p>
          <a:p>
            <a:pPr lvl="1"/>
            <a:r>
              <a:rPr lang="en-IN" dirty="0"/>
              <a:t>Common goal statement for a process area and the target is for achieving institutionalization. </a:t>
            </a:r>
          </a:p>
          <a:p>
            <a:pPr lvl="1"/>
            <a:r>
              <a:rPr lang="en-IN" dirty="0"/>
              <a:t>Generic goals are called “generic” because the same goal statement appears in multiple process areas.</a:t>
            </a:r>
          </a:p>
          <a:p>
            <a:pPr lvl="1"/>
            <a:r>
              <a:rPr lang="en-IN" dirty="0"/>
              <a:t>Generic Practices</a:t>
            </a:r>
          </a:p>
          <a:p>
            <a:r>
              <a:rPr lang="en-IN" dirty="0"/>
              <a:t>Generic practices are activities that ensure that the processes associated with the process area will be effective, repeatable, and lasting (targeting institutionalization).</a:t>
            </a:r>
          </a:p>
        </p:txBody>
      </p:sp>
      <p:sp>
        <p:nvSpPr>
          <p:cNvPr id="6" name="Footer Placeholder 4">
            <a:extLst>
              <a:ext uri="{FF2B5EF4-FFF2-40B4-BE49-F238E27FC236}">
                <a16:creationId xmlns:a16="http://schemas.microsoft.com/office/drawing/2014/main" id="{CDD7E161-2375-4C16-8E94-1A2DF017AF74}"/>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524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533B6-B369-4640-83C5-8DF5DC9EC76E}"/>
              </a:ext>
            </a:extLst>
          </p:cNvPr>
          <p:cNvSpPr>
            <a:spLocks noGrp="1"/>
          </p:cNvSpPr>
          <p:nvPr>
            <p:ph type="title"/>
          </p:nvPr>
        </p:nvSpPr>
        <p:spPr/>
        <p:txBody>
          <a:bodyPr/>
          <a:lstStyle/>
          <a:p>
            <a:r>
              <a:rPr lang="en-IN" dirty="0"/>
              <a:t>CMMI Generic Goals</a:t>
            </a:r>
          </a:p>
        </p:txBody>
      </p:sp>
      <p:graphicFrame>
        <p:nvGraphicFramePr>
          <p:cNvPr id="6" name="Group 75">
            <a:extLst>
              <a:ext uri="{FF2B5EF4-FFF2-40B4-BE49-F238E27FC236}">
                <a16:creationId xmlns:a16="http://schemas.microsoft.com/office/drawing/2014/main" id="{59A67118-1C26-47F2-A0F2-01FF31F9C0EB}"/>
              </a:ext>
            </a:extLst>
          </p:cNvPr>
          <p:cNvGraphicFramePr>
            <a:graphicFrameLocks noGrp="1"/>
          </p:cNvGraphicFramePr>
          <p:nvPr>
            <p:ph idx="1"/>
            <p:extLst>
              <p:ext uri="{D42A27DB-BD31-4B8C-83A1-F6EECF244321}">
                <p14:modId xmlns:p14="http://schemas.microsoft.com/office/powerpoint/2010/main" val="1840741410"/>
              </p:ext>
            </p:extLst>
          </p:nvPr>
        </p:nvGraphicFramePr>
        <p:xfrm>
          <a:off x="304800" y="1595438"/>
          <a:ext cx="8534401" cy="3162182"/>
        </p:xfrm>
        <a:graphic>
          <a:graphicData uri="http://schemas.openxmlformats.org/drawingml/2006/table">
            <a:tbl>
              <a:tblPr/>
              <a:tblGrid>
                <a:gridCol w="665018">
                  <a:extLst>
                    <a:ext uri="{9D8B030D-6E8A-4147-A177-3AD203B41FA5}">
                      <a16:colId xmlns:a16="http://schemas.microsoft.com/office/drawing/2014/main" val="20000"/>
                    </a:ext>
                  </a:extLst>
                </a:gridCol>
                <a:gridCol w="1801091">
                  <a:extLst>
                    <a:ext uri="{9D8B030D-6E8A-4147-A177-3AD203B41FA5}">
                      <a16:colId xmlns:a16="http://schemas.microsoft.com/office/drawing/2014/main" val="20001"/>
                    </a:ext>
                  </a:extLst>
                </a:gridCol>
                <a:gridCol w="4142509">
                  <a:extLst>
                    <a:ext uri="{9D8B030D-6E8A-4147-A177-3AD203B41FA5}">
                      <a16:colId xmlns:a16="http://schemas.microsoft.com/office/drawing/2014/main" val="20002"/>
                    </a:ext>
                  </a:extLst>
                </a:gridCol>
                <a:gridCol w="1925783">
                  <a:extLst>
                    <a:ext uri="{9D8B030D-6E8A-4147-A177-3AD203B41FA5}">
                      <a16:colId xmlns:a16="http://schemas.microsoft.com/office/drawing/2014/main" val="20003"/>
                    </a:ext>
                  </a:extLst>
                </a:gridCol>
              </a:tblGrid>
              <a:tr h="43810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Goal</a:t>
                      </a:r>
                    </a:p>
                  </a:txBody>
                  <a:tcPr marL="93103" marR="93103" marT="34286" marB="3428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Title</a:t>
                      </a:r>
                    </a:p>
                  </a:txBody>
                  <a:tcPr marL="93103" marR="93103" marT="34286" marB="3428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Purpose Statement</a:t>
                      </a:r>
                    </a:p>
                  </a:txBody>
                  <a:tcPr marL="93103" marR="93103" marT="34286" marB="3428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Maturity Level</a:t>
                      </a:r>
                    </a:p>
                  </a:txBody>
                  <a:tcPr marL="93103" marR="93103" marT="34286" marB="3428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763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GG1</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Achieve Specific Goals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process supports and enables achievement of the specific goals of the process area by transforming identifiable input work products to produce identifiable output work products.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1 - Initial</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1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GG2</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Institutionalize a Managed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process is institutionalized as a managed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2 - Managed</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1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GG3</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Institutionalize a Defined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process is institutionalized as a defined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3 - Defined</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633">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GG4</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Institutionalize a Quantitatively Managed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process is institutionalized as a quantitatively managed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4 - Quantitatively Managed</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810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GG5</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Institutionalize an Optimizing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process is institutionalized as an optimizing process.</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5 - Optimizing</a:t>
                      </a:r>
                    </a:p>
                  </a:txBody>
                  <a:tcPr marL="93103" marR="93103" marT="34286" marB="342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Footer Placeholder 4">
            <a:extLst>
              <a:ext uri="{FF2B5EF4-FFF2-40B4-BE49-F238E27FC236}">
                <a16:creationId xmlns:a16="http://schemas.microsoft.com/office/drawing/2014/main" id="{6DAF316B-0C85-4B26-9C45-069BD41001AE}"/>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1105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8D19-1006-4F40-AEA4-55F5E56A197F}"/>
              </a:ext>
            </a:extLst>
          </p:cNvPr>
          <p:cNvSpPr>
            <a:spLocks noGrp="1"/>
          </p:cNvSpPr>
          <p:nvPr>
            <p:ph type="title"/>
          </p:nvPr>
        </p:nvSpPr>
        <p:spPr/>
        <p:txBody>
          <a:bodyPr/>
          <a:lstStyle/>
          <a:p>
            <a:r>
              <a:rPr lang="en-IN" dirty="0"/>
              <a:t>CMMI Generic Practices</a:t>
            </a:r>
          </a:p>
        </p:txBody>
      </p:sp>
      <p:sp>
        <p:nvSpPr>
          <p:cNvPr id="8" name="Footer Placeholder 4">
            <a:extLst>
              <a:ext uri="{FF2B5EF4-FFF2-40B4-BE49-F238E27FC236}">
                <a16:creationId xmlns:a16="http://schemas.microsoft.com/office/drawing/2014/main" id="{6275A0D1-8A77-44D1-B53A-E730D3370F64}"/>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7" name="Group 109">
            <a:extLst>
              <a:ext uri="{FF2B5EF4-FFF2-40B4-BE49-F238E27FC236}">
                <a16:creationId xmlns:a16="http://schemas.microsoft.com/office/drawing/2014/main" id="{4EEEEF52-B3D1-45B7-BB4E-B7947EA64E5C}"/>
              </a:ext>
            </a:extLst>
          </p:cNvPr>
          <p:cNvGraphicFramePr>
            <a:graphicFrameLocks noGrp="1"/>
          </p:cNvGraphicFramePr>
          <p:nvPr>
            <p:ph idx="1"/>
            <p:extLst>
              <p:ext uri="{D42A27DB-BD31-4B8C-83A1-F6EECF244321}">
                <p14:modId xmlns:p14="http://schemas.microsoft.com/office/powerpoint/2010/main" val="2314229426"/>
              </p:ext>
            </p:extLst>
          </p:nvPr>
        </p:nvGraphicFramePr>
        <p:xfrm>
          <a:off x="304800" y="1595438"/>
          <a:ext cx="8534401" cy="4001798"/>
        </p:xfrm>
        <a:graphic>
          <a:graphicData uri="http://schemas.openxmlformats.org/drawingml/2006/table">
            <a:tbl>
              <a:tblPr/>
              <a:tblGrid>
                <a:gridCol w="845127">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4530437">
                  <a:extLst>
                    <a:ext uri="{9D8B030D-6E8A-4147-A177-3AD203B41FA5}">
                      <a16:colId xmlns:a16="http://schemas.microsoft.com/office/drawing/2014/main" val="20002"/>
                    </a:ext>
                  </a:extLst>
                </a:gridCol>
                <a:gridCol w="1482437">
                  <a:extLst>
                    <a:ext uri="{9D8B030D-6E8A-4147-A177-3AD203B41FA5}">
                      <a16:colId xmlns:a16="http://schemas.microsoft.com/office/drawing/2014/main" val="20003"/>
                    </a:ext>
                  </a:extLst>
                </a:gridCol>
              </a:tblGrid>
              <a:tr h="451331">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Practice</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Title</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Purpose Statement</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Maturity Level</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186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GP1.1</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Perform Specific Practices</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Perform the specific practices of the process area to develop work products and provide services to achieve the specific goals of the process area.</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1 - Initial</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162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GP2.1</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an Organizational Policy</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and maintain an organizational policy for planning and performing the process.</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2 - Managed</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162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GP2.2</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Plan the Process</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and maintain the plan for performing the process.</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2 - Managed</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186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GP2.3</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Provide Resources</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Provide adequate resources for performing the process, developing the work products, and providing the services of the process.	</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2 - Managed</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186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GP2.4</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Assign Responsibility</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Assign responsibility and authority for performing the process, developing the work products, and providing the services of the process.	</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2 - Managed</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162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GP2.5</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Train People</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Train the people performing or supporting the process as needed.</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2 - Managed</a:t>
                      </a:r>
                    </a:p>
                  </a:txBody>
                  <a:tcPr marL="68580" marR="68580" marT="34295" marB="3429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83807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9D74-5A50-4B6F-B293-AE719CF6A809}"/>
              </a:ext>
            </a:extLst>
          </p:cNvPr>
          <p:cNvSpPr>
            <a:spLocks noGrp="1"/>
          </p:cNvSpPr>
          <p:nvPr>
            <p:ph type="title"/>
          </p:nvPr>
        </p:nvSpPr>
        <p:spPr/>
        <p:txBody>
          <a:bodyPr/>
          <a:lstStyle/>
          <a:p>
            <a:r>
              <a:rPr lang="en-IN" dirty="0"/>
              <a:t>CMMI Generic Practices (Continued)</a:t>
            </a:r>
          </a:p>
        </p:txBody>
      </p:sp>
      <p:sp>
        <p:nvSpPr>
          <p:cNvPr id="4" name="Slide Number Placeholder 3">
            <a:extLst>
              <a:ext uri="{FF2B5EF4-FFF2-40B4-BE49-F238E27FC236}">
                <a16:creationId xmlns:a16="http://schemas.microsoft.com/office/drawing/2014/main" id="{4F8B7ABE-1425-4991-8F9C-49DA823D9A96}"/>
              </a:ext>
            </a:extLst>
          </p:cNvPr>
          <p:cNvSpPr>
            <a:spLocks noGrp="1"/>
          </p:cNvSpPr>
          <p:nvPr>
            <p:ph type="sldNum" sz="quarter" idx="12"/>
          </p:nvPr>
        </p:nvSpPr>
        <p:spPr/>
        <p:txBody>
          <a:bodyPr/>
          <a:lstStyle/>
          <a:p>
            <a:fld id="{A42194E0-5DA3-41C8-9FE4-219136308AC4}" type="slidenum">
              <a:rPr lang="en-US" smtClean="0"/>
              <a:pPr/>
              <a:t>15</a:t>
            </a:fld>
            <a:endParaRPr lang="en-US" dirty="0"/>
          </a:p>
        </p:txBody>
      </p:sp>
      <p:sp>
        <p:nvSpPr>
          <p:cNvPr id="5" name="Footer Placeholder 4">
            <a:extLst>
              <a:ext uri="{FF2B5EF4-FFF2-40B4-BE49-F238E27FC236}">
                <a16:creationId xmlns:a16="http://schemas.microsoft.com/office/drawing/2014/main" id="{BB408057-F8CD-47E5-B207-AF0AA620D99E}"/>
              </a:ext>
            </a:extLst>
          </p:cNvPr>
          <p:cNvSpPr>
            <a:spLocks noGrp="1"/>
          </p:cNvSpPr>
          <p:nvPr>
            <p:ph type="ftr" sz="quarter" idx="4294967295"/>
          </p:nvPr>
        </p:nvSpPr>
        <p:spPr>
          <a:xfrm>
            <a:off x="3025774" y="5692080"/>
            <a:ext cx="3086100" cy="273844"/>
          </a:xfrm>
          <a:prstGeom prst="rect">
            <a:avLst/>
          </a:prstGeom>
        </p:spPr>
        <p:txBody>
          <a:bodyPr/>
          <a:lstStyle/>
          <a:p>
            <a:r>
              <a:rPr lang="en-US" dirty="0">
                <a:solidFill>
                  <a:schemeClr val="bg1"/>
                </a:solidFill>
              </a:rPr>
              <a:t>Confidential</a:t>
            </a:r>
            <a:endParaRPr lang="en-US" dirty="0">
              <a:solidFill>
                <a:schemeClr val="accent6">
                  <a:lumMod val="50000"/>
                </a:schemeClr>
              </a:solidFill>
            </a:endParaRPr>
          </a:p>
        </p:txBody>
      </p:sp>
      <p:sp>
        <p:nvSpPr>
          <p:cNvPr id="7" name="Content Placeholder 6">
            <a:extLst>
              <a:ext uri="{FF2B5EF4-FFF2-40B4-BE49-F238E27FC236}">
                <a16:creationId xmlns:a16="http://schemas.microsoft.com/office/drawing/2014/main" id="{56B42EB5-7D1B-46D7-B504-428B7E0B240A}"/>
              </a:ext>
            </a:extLst>
          </p:cNvPr>
          <p:cNvSpPr>
            <a:spLocks noGrp="1"/>
          </p:cNvSpPr>
          <p:nvPr>
            <p:ph idx="1"/>
          </p:nvPr>
        </p:nvSpPr>
        <p:spPr>
          <a:xfrm>
            <a:off x="304800" y="1596136"/>
            <a:ext cx="8534400" cy="4095944"/>
          </a:xfrm>
        </p:spPr>
        <p:txBody>
          <a:bodyPr/>
          <a:lstStyle/>
          <a:p>
            <a:endParaRPr lang="en-US" dirty="0"/>
          </a:p>
        </p:txBody>
      </p:sp>
      <p:graphicFrame>
        <p:nvGraphicFramePr>
          <p:cNvPr id="8" name="Group 109">
            <a:extLst>
              <a:ext uri="{FF2B5EF4-FFF2-40B4-BE49-F238E27FC236}">
                <a16:creationId xmlns:a16="http://schemas.microsoft.com/office/drawing/2014/main" id="{73E49322-84F4-475E-8F66-D672FABC97B4}"/>
              </a:ext>
            </a:extLst>
          </p:cNvPr>
          <p:cNvGraphicFramePr>
            <a:graphicFrameLocks/>
          </p:cNvGraphicFramePr>
          <p:nvPr>
            <p:extLst>
              <p:ext uri="{D42A27DB-BD31-4B8C-83A1-F6EECF244321}">
                <p14:modId xmlns:p14="http://schemas.microsoft.com/office/powerpoint/2010/main" val="3041384345"/>
              </p:ext>
            </p:extLst>
          </p:nvPr>
        </p:nvGraphicFramePr>
        <p:xfrm>
          <a:off x="304800" y="1595438"/>
          <a:ext cx="8534401" cy="4001798"/>
        </p:xfrm>
        <a:graphic>
          <a:graphicData uri="http://schemas.openxmlformats.org/drawingml/2006/table">
            <a:tbl>
              <a:tblPr/>
              <a:tblGrid>
                <a:gridCol w="845127">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4530437">
                  <a:extLst>
                    <a:ext uri="{9D8B030D-6E8A-4147-A177-3AD203B41FA5}">
                      <a16:colId xmlns:a16="http://schemas.microsoft.com/office/drawing/2014/main" val="20002"/>
                    </a:ext>
                  </a:extLst>
                </a:gridCol>
                <a:gridCol w="1482437">
                  <a:extLst>
                    <a:ext uri="{9D8B030D-6E8A-4147-A177-3AD203B41FA5}">
                      <a16:colId xmlns:a16="http://schemas.microsoft.com/office/drawing/2014/main" val="20003"/>
                    </a:ext>
                  </a:extLst>
                </a:gridCol>
              </a:tblGrid>
              <a:tr h="451331">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Practice</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Title</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Purpose Statement</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Maturity Level</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186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GP2.6</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Manage Configurations</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Place designated work products of the process under appropriate levels of control.</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2 - Managed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162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GP2.7</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Identify and Involve Relevant Stakeholders</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Identify and involve the relevant stakeholders of the process as planned.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2 - Managed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162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GP2.8</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Monitor and Control the Process	</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Monitor and control the process against the plan for performing the process and take appropriate corrective action.</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2 - Managed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186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GP2.9</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Objectively Evaluate Adherence</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Objectively evaluate adherence of the process against its process description, standards, and procedures, and address noncompliance.	</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2 - Managed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186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GP2.10</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Review Status with Higher Level Management</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Review the activities, status, and results of the process with higher level management and resolve issues.</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2 - Managed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162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GP3.1</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Helvetica Neue" panose="02000403000000020004" pitchFamily="50" charset="0"/>
                        </a:rPr>
                        <a:t>Establish a Defined Process</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Establish and maintain the description of a defined process.</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Helvetica Neue" panose="02000403000000020004" pitchFamily="50" charset="0"/>
                        </a:rPr>
                        <a:t>3 - Defined</a:t>
                      </a:r>
                    </a:p>
                  </a:txBody>
                  <a:tcPr marL="68580" marR="68580"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7311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66A4-3509-403E-BFBF-73A3134E3E69}"/>
              </a:ext>
            </a:extLst>
          </p:cNvPr>
          <p:cNvSpPr>
            <a:spLocks noGrp="1"/>
          </p:cNvSpPr>
          <p:nvPr>
            <p:ph type="title"/>
          </p:nvPr>
        </p:nvSpPr>
        <p:spPr/>
        <p:txBody>
          <a:bodyPr/>
          <a:lstStyle/>
          <a:p>
            <a:r>
              <a:rPr lang="en-IN" dirty="0"/>
              <a:t>CMMI Generic Practices (Continued)</a:t>
            </a:r>
          </a:p>
        </p:txBody>
      </p:sp>
      <p:graphicFrame>
        <p:nvGraphicFramePr>
          <p:cNvPr id="6" name="Group 75">
            <a:extLst>
              <a:ext uri="{FF2B5EF4-FFF2-40B4-BE49-F238E27FC236}">
                <a16:creationId xmlns:a16="http://schemas.microsoft.com/office/drawing/2014/main" id="{40F97738-72A7-4920-AAF3-F4726D4571E0}"/>
              </a:ext>
            </a:extLst>
          </p:cNvPr>
          <p:cNvGraphicFramePr>
            <a:graphicFrameLocks noGrp="1"/>
          </p:cNvGraphicFramePr>
          <p:nvPr>
            <p:ph idx="1"/>
            <p:extLst>
              <p:ext uri="{D42A27DB-BD31-4B8C-83A1-F6EECF244321}">
                <p14:modId xmlns:p14="http://schemas.microsoft.com/office/powerpoint/2010/main" val="3475132709"/>
              </p:ext>
            </p:extLst>
          </p:nvPr>
        </p:nvGraphicFramePr>
        <p:xfrm>
          <a:off x="304800" y="1595437"/>
          <a:ext cx="8534906" cy="4074170"/>
        </p:xfrm>
        <a:graphic>
          <a:graphicData uri="http://schemas.openxmlformats.org/drawingml/2006/table">
            <a:tbl>
              <a:tblPr/>
              <a:tblGrid>
                <a:gridCol w="959849">
                  <a:extLst>
                    <a:ext uri="{9D8B030D-6E8A-4147-A177-3AD203B41FA5}">
                      <a16:colId xmlns:a16="http://schemas.microsoft.com/office/drawing/2014/main" val="20000"/>
                    </a:ext>
                  </a:extLst>
                </a:gridCol>
                <a:gridCol w="1717188">
                  <a:extLst>
                    <a:ext uri="{9D8B030D-6E8A-4147-A177-3AD203B41FA5}">
                      <a16:colId xmlns:a16="http://schemas.microsoft.com/office/drawing/2014/main" val="20001"/>
                    </a:ext>
                  </a:extLst>
                </a:gridCol>
                <a:gridCol w="4181840">
                  <a:extLst>
                    <a:ext uri="{9D8B030D-6E8A-4147-A177-3AD203B41FA5}">
                      <a16:colId xmlns:a16="http://schemas.microsoft.com/office/drawing/2014/main" val="20002"/>
                    </a:ext>
                  </a:extLst>
                </a:gridCol>
                <a:gridCol w="1676029">
                  <a:extLst>
                    <a:ext uri="{9D8B030D-6E8A-4147-A177-3AD203B41FA5}">
                      <a16:colId xmlns:a16="http://schemas.microsoft.com/office/drawing/2014/main" val="20003"/>
                    </a:ext>
                  </a:extLst>
                </a:gridCol>
              </a:tblGrid>
              <a:tr h="401329">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Practice</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Title</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Purpose Statement</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Maturity Level</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7266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GP3.2</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Collect Improvement Information</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Collect work products, measures, measurement results, and improvement information derived from planning and performing the process to support the future use and improvement of the organization’s processes and process assets.</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3 - Defined</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3488">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GP4.1</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Quantitative Objectives for the Process</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and maintain quantitative objectives for the process, which address quality and process performance, based on customer needs and business objectives.	</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4 - Quantitatively Managed</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488">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GP4.2</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Stabilize Sub-process Performance</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Stabilize the performance of one or more sub-processes to determine the ability of the process to achieve the established quantitative quality and process-performance objectives.	</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4 - Quantitatively Managed</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7594">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GP5.1</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Ensure Continuous Process Improvement</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Ensure continuous improvement of the process in fulfilling the relevant business objectives of the organization.</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5 - Optimizing</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8659">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GP5.2</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Correct Root Causes of Problems</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Identify and correct the root causes of defects and other problems in the process.</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5 - Optimizing</a:t>
                      </a:r>
                    </a:p>
                  </a:txBody>
                  <a:tcPr marL="75779" marR="75779"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Footer Placeholder 4">
            <a:extLst>
              <a:ext uri="{FF2B5EF4-FFF2-40B4-BE49-F238E27FC236}">
                <a16:creationId xmlns:a16="http://schemas.microsoft.com/office/drawing/2014/main" id="{ACE8BDD3-51AB-47C4-B25F-BE7A0E6840FE}"/>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3516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9D74-5A50-4B6F-B293-AE719CF6A809}"/>
              </a:ext>
            </a:extLst>
          </p:cNvPr>
          <p:cNvSpPr>
            <a:spLocks noGrp="1"/>
          </p:cNvSpPr>
          <p:nvPr>
            <p:ph type="title"/>
          </p:nvPr>
        </p:nvSpPr>
        <p:spPr/>
        <p:txBody>
          <a:bodyPr/>
          <a:lstStyle/>
          <a:p>
            <a:r>
              <a:rPr lang="en-IN" dirty="0"/>
              <a:t>CMMI Generic Practices (Continued)</a:t>
            </a:r>
          </a:p>
        </p:txBody>
      </p:sp>
      <p:graphicFrame>
        <p:nvGraphicFramePr>
          <p:cNvPr id="6" name="Group 67">
            <a:extLst>
              <a:ext uri="{FF2B5EF4-FFF2-40B4-BE49-F238E27FC236}">
                <a16:creationId xmlns:a16="http://schemas.microsoft.com/office/drawing/2014/main" id="{4951FC92-CD91-426C-A27B-58A58E6502EF}"/>
              </a:ext>
            </a:extLst>
          </p:cNvPr>
          <p:cNvGraphicFramePr>
            <a:graphicFrameLocks noGrp="1"/>
          </p:cNvGraphicFramePr>
          <p:nvPr>
            <p:ph idx="1"/>
            <p:extLst>
              <p:ext uri="{D42A27DB-BD31-4B8C-83A1-F6EECF244321}">
                <p14:modId xmlns:p14="http://schemas.microsoft.com/office/powerpoint/2010/main" val="365338514"/>
              </p:ext>
            </p:extLst>
          </p:nvPr>
        </p:nvGraphicFramePr>
        <p:xfrm>
          <a:off x="304800" y="1595438"/>
          <a:ext cx="8534401" cy="3591215"/>
        </p:xfrm>
        <a:graphic>
          <a:graphicData uri="http://schemas.openxmlformats.org/drawingml/2006/table">
            <a:tbl>
              <a:tblPr/>
              <a:tblGrid>
                <a:gridCol w="959792">
                  <a:extLst>
                    <a:ext uri="{9D8B030D-6E8A-4147-A177-3AD203B41FA5}">
                      <a16:colId xmlns:a16="http://schemas.microsoft.com/office/drawing/2014/main" val="20000"/>
                    </a:ext>
                  </a:extLst>
                </a:gridCol>
                <a:gridCol w="1717087">
                  <a:extLst>
                    <a:ext uri="{9D8B030D-6E8A-4147-A177-3AD203B41FA5}">
                      <a16:colId xmlns:a16="http://schemas.microsoft.com/office/drawing/2014/main" val="20001"/>
                    </a:ext>
                  </a:extLst>
                </a:gridCol>
                <a:gridCol w="4181593">
                  <a:extLst>
                    <a:ext uri="{9D8B030D-6E8A-4147-A177-3AD203B41FA5}">
                      <a16:colId xmlns:a16="http://schemas.microsoft.com/office/drawing/2014/main" val="20002"/>
                    </a:ext>
                  </a:extLst>
                </a:gridCol>
                <a:gridCol w="1675929">
                  <a:extLst>
                    <a:ext uri="{9D8B030D-6E8A-4147-A177-3AD203B41FA5}">
                      <a16:colId xmlns:a16="http://schemas.microsoft.com/office/drawing/2014/main" val="20003"/>
                    </a:ext>
                  </a:extLst>
                </a:gridCol>
              </a:tblGrid>
              <a:tr h="413471">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Practice</a:t>
                      </a:r>
                    </a:p>
                  </a:txBody>
                  <a:tcPr marL="74213" marR="74213" marT="34288" marB="3428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Title</a:t>
                      </a:r>
                    </a:p>
                  </a:txBody>
                  <a:tcPr marL="74213" marR="74213" marT="34288" marB="3428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Purpose Statement</a:t>
                      </a:r>
                    </a:p>
                  </a:txBody>
                  <a:tcPr marL="74213" marR="74213" marT="34288" marB="3428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Maturity Level</a:t>
                      </a:r>
                    </a:p>
                  </a:txBody>
                  <a:tcPr marL="74213" marR="74213" marT="34288" marB="3428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7424">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GP2.6</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Manage Configurations</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Place designated work products of the process under appropriate levels of control.</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2 - Managed</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079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GP2.7</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Identify and Involve Relevant Stakeholders</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Identify and involve the relevant stakeholders of the process as planned.</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2 - Managed</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761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GP2.8</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Monitor and Control the Process	</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Monitor and control the process against the plan for performing the process and take appropriate corrective action.</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2 - Managed</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63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GP2.9</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Objectively Evaluate Adherence</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Objectively evaluate adherence of the process against its process description, standards, and procedures, and address noncompliance.	</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2 - Managed</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424">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GP2.10</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Review Status with Higher Level Management</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Review the activities, status, and results of the process with higher level management and resolve issues.</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2 - Managed</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5467">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GP3.1</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Establish a Defined Process</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and maintain the description of a defined process.</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3 - Defined</a:t>
                      </a:r>
                    </a:p>
                  </a:txBody>
                  <a:tcPr marL="74213" marR="74213" marT="34288" marB="34288"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 name="Footer Placeholder 4">
            <a:extLst>
              <a:ext uri="{FF2B5EF4-FFF2-40B4-BE49-F238E27FC236}">
                <a16:creationId xmlns:a16="http://schemas.microsoft.com/office/drawing/2014/main" id="{84B8CBC1-65EC-434D-9B0B-F96A1982E100}"/>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923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5A09-C8B9-4AF9-AB9C-D1FA157B1A28}"/>
              </a:ext>
            </a:extLst>
          </p:cNvPr>
          <p:cNvSpPr>
            <a:spLocks noGrp="1"/>
          </p:cNvSpPr>
          <p:nvPr>
            <p:ph type="title"/>
          </p:nvPr>
        </p:nvSpPr>
        <p:spPr/>
        <p:txBody>
          <a:bodyPr/>
          <a:lstStyle/>
          <a:p>
            <a:r>
              <a:rPr lang="en-US" altLang="en-US" dirty="0"/>
              <a:t>4 Process Area Categories</a:t>
            </a:r>
            <a:endParaRPr lang="en-IN" dirty="0"/>
          </a:p>
        </p:txBody>
      </p:sp>
      <p:sp>
        <p:nvSpPr>
          <p:cNvPr id="3" name="Content Placeholder 2">
            <a:extLst>
              <a:ext uri="{FF2B5EF4-FFF2-40B4-BE49-F238E27FC236}">
                <a16:creationId xmlns:a16="http://schemas.microsoft.com/office/drawing/2014/main" id="{ABB42D0D-8C1A-4214-B9EB-553C5BFC346B}"/>
              </a:ext>
            </a:extLst>
          </p:cNvPr>
          <p:cNvSpPr>
            <a:spLocks noGrp="1"/>
          </p:cNvSpPr>
          <p:nvPr>
            <p:ph idx="1"/>
          </p:nvPr>
        </p:nvSpPr>
        <p:spPr/>
        <p:txBody>
          <a:bodyPr/>
          <a:lstStyle/>
          <a:p>
            <a:endParaRPr lang="en-US" dirty="0"/>
          </a:p>
        </p:txBody>
      </p:sp>
      <p:graphicFrame>
        <p:nvGraphicFramePr>
          <p:cNvPr id="6" name="Group 6">
            <a:extLst>
              <a:ext uri="{FF2B5EF4-FFF2-40B4-BE49-F238E27FC236}">
                <a16:creationId xmlns:a16="http://schemas.microsoft.com/office/drawing/2014/main" id="{0D4ADB32-2044-493C-A271-08CC395B2E9D}"/>
              </a:ext>
            </a:extLst>
          </p:cNvPr>
          <p:cNvGraphicFramePr>
            <a:graphicFrameLocks noGrp="1"/>
          </p:cNvGraphicFramePr>
          <p:nvPr>
            <p:extLst>
              <p:ext uri="{D42A27DB-BD31-4B8C-83A1-F6EECF244321}">
                <p14:modId xmlns:p14="http://schemas.microsoft.com/office/powerpoint/2010/main" val="3150355463"/>
              </p:ext>
            </p:extLst>
          </p:nvPr>
        </p:nvGraphicFramePr>
        <p:xfrm>
          <a:off x="304800" y="1596136"/>
          <a:ext cx="4114800" cy="2170592"/>
        </p:xfrm>
        <a:graphic>
          <a:graphicData uri="http://schemas.openxmlformats.org/drawingml/2006/table">
            <a:tbl>
              <a:tblPr/>
              <a:tblGrid>
                <a:gridCol w="1205345">
                  <a:extLst>
                    <a:ext uri="{9D8B030D-6E8A-4147-A177-3AD203B41FA5}">
                      <a16:colId xmlns:a16="http://schemas.microsoft.com/office/drawing/2014/main" val="20000"/>
                    </a:ext>
                  </a:extLst>
                </a:gridCol>
                <a:gridCol w="2909455">
                  <a:extLst>
                    <a:ext uri="{9D8B030D-6E8A-4147-A177-3AD203B41FA5}">
                      <a16:colId xmlns:a16="http://schemas.microsoft.com/office/drawing/2014/main" val="20001"/>
                    </a:ext>
                  </a:extLst>
                </a:gridCol>
              </a:tblGrid>
              <a:tr h="269806">
                <a:tc gridSpan="2">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Project Management Category</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Maturity Level</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Area</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Project planning (PP)</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Project Monitoring and Control (PMC)</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 </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Supplier Agreement Management (SAM)</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Integrated Project Management (IPM)</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Risk Management (RSKM)</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4</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Quantitative Project Management (QPM)</a:t>
                      </a:r>
                    </a:p>
                  </a:txBody>
                  <a:tcPr marL="68580" marR="68580"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 name="Group 34">
            <a:extLst>
              <a:ext uri="{FF2B5EF4-FFF2-40B4-BE49-F238E27FC236}">
                <a16:creationId xmlns:a16="http://schemas.microsoft.com/office/drawing/2014/main" id="{FFFB7F18-E634-4890-8187-23D7DA17FDF5}"/>
              </a:ext>
            </a:extLst>
          </p:cNvPr>
          <p:cNvGraphicFramePr>
            <a:graphicFrameLocks noGrp="1"/>
          </p:cNvGraphicFramePr>
          <p:nvPr>
            <p:extLst>
              <p:ext uri="{D42A27DB-BD31-4B8C-83A1-F6EECF244321}">
                <p14:modId xmlns:p14="http://schemas.microsoft.com/office/powerpoint/2010/main" val="1035291819"/>
              </p:ext>
            </p:extLst>
          </p:nvPr>
        </p:nvGraphicFramePr>
        <p:xfrm>
          <a:off x="4765964" y="1596136"/>
          <a:ext cx="4073236" cy="2170570"/>
        </p:xfrm>
        <a:graphic>
          <a:graphicData uri="http://schemas.openxmlformats.org/drawingml/2006/table">
            <a:tbl>
              <a:tblPr/>
              <a:tblGrid>
                <a:gridCol w="1205345">
                  <a:extLst>
                    <a:ext uri="{9D8B030D-6E8A-4147-A177-3AD203B41FA5}">
                      <a16:colId xmlns:a16="http://schemas.microsoft.com/office/drawing/2014/main" val="20000"/>
                    </a:ext>
                  </a:extLst>
                </a:gridCol>
                <a:gridCol w="2867891">
                  <a:extLst>
                    <a:ext uri="{9D8B030D-6E8A-4147-A177-3AD203B41FA5}">
                      <a16:colId xmlns:a16="http://schemas.microsoft.com/office/drawing/2014/main" val="20001"/>
                    </a:ext>
                  </a:extLst>
                </a:gridCol>
              </a:tblGrid>
              <a:tr h="269806">
                <a:tc gridSpan="2">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Engineering Category</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Maturity Level</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Area</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Requirements Management (REQM)</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Requirements Development (RD)</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Technical Solution (TS)</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Product Integration (PI)</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Verification (VER)</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9806">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Validation  (VAL)</a:t>
                      </a:r>
                    </a:p>
                  </a:txBody>
                  <a:tcPr marL="68580" marR="68580" marT="34284" marB="34284"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8" name="Group 62">
            <a:extLst>
              <a:ext uri="{FF2B5EF4-FFF2-40B4-BE49-F238E27FC236}">
                <a16:creationId xmlns:a16="http://schemas.microsoft.com/office/drawing/2014/main" id="{0702B7B5-C470-40FF-820B-44094CDFA829}"/>
              </a:ext>
            </a:extLst>
          </p:cNvPr>
          <p:cNvGraphicFramePr>
            <a:graphicFrameLocks noGrp="1"/>
          </p:cNvGraphicFramePr>
          <p:nvPr>
            <p:extLst>
              <p:ext uri="{D42A27DB-BD31-4B8C-83A1-F6EECF244321}">
                <p14:modId xmlns:p14="http://schemas.microsoft.com/office/powerpoint/2010/main" val="2704034889"/>
              </p:ext>
            </p:extLst>
          </p:nvPr>
        </p:nvGraphicFramePr>
        <p:xfrm>
          <a:off x="304799" y="4089952"/>
          <a:ext cx="4100946" cy="2158450"/>
        </p:xfrm>
        <a:graphic>
          <a:graphicData uri="http://schemas.openxmlformats.org/drawingml/2006/table">
            <a:tbl>
              <a:tblPr/>
              <a:tblGrid>
                <a:gridCol w="1233056">
                  <a:extLst>
                    <a:ext uri="{9D8B030D-6E8A-4147-A177-3AD203B41FA5}">
                      <a16:colId xmlns:a16="http://schemas.microsoft.com/office/drawing/2014/main" val="20000"/>
                    </a:ext>
                  </a:extLst>
                </a:gridCol>
                <a:gridCol w="2867890">
                  <a:extLst>
                    <a:ext uri="{9D8B030D-6E8A-4147-A177-3AD203B41FA5}">
                      <a16:colId xmlns:a16="http://schemas.microsoft.com/office/drawing/2014/main" val="20001"/>
                    </a:ext>
                  </a:extLst>
                </a:gridCol>
              </a:tblGrid>
              <a:tr h="308350">
                <a:tc gridSpan="2">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Process Management Category</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0835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Maturity Level</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Area</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30835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Organizational Process Focus (OPF)</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835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Organization Process Definition (OPD)</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835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Organizational Training (OT)</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835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4</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Organizational Process Performance (OPP)</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835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Organizational Innovation and Deployment (OID)</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9" name="Group 87">
            <a:extLst>
              <a:ext uri="{FF2B5EF4-FFF2-40B4-BE49-F238E27FC236}">
                <a16:creationId xmlns:a16="http://schemas.microsoft.com/office/drawing/2014/main" id="{B8B68666-9FDB-4EC9-8419-B40AFA5D34F6}"/>
              </a:ext>
            </a:extLst>
          </p:cNvPr>
          <p:cNvGraphicFramePr>
            <a:graphicFrameLocks noGrp="1"/>
          </p:cNvGraphicFramePr>
          <p:nvPr>
            <p:extLst>
              <p:ext uri="{D42A27DB-BD31-4B8C-83A1-F6EECF244321}">
                <p14:modId xmlns:p14="http://schemas.microsoft.com/office/powerpoint/2010/main" val="362585878"/>
              </p:ext>
            </p:extLst>
          </p:nvPr>
        </p:nvGraphicFramePr>
        <p:xfrm>
          <a:off x="4793673" y="4089950"/>
          <a:ext cx="4053119" cy="2158451"/>
        </p:xfrm>
        <a:graphic>
          <a:graphicData uri="http://schemas.openxmlformats.org/drawingml/2006/table">
            <a:tbl>
              <a:tblPr/>
              <a:tblGrid>
                <a:gridCol w="1191491">
                  <a:extLst>
                    <a:ext uri="{9D8B030D-6E8A-4147-A177-3AD203B41FA5}">
                      <a16:colId xmlns:a16="http://schemas.microsoft.com/office/drawing/2014/main" val="20000"/>
                    </a:ext>
                  </a:extLst>
                </a:gridCol>
                <a:gridCol w="2861628">
                  <a:extLst>
                    <a:ext uri="{9D8B030D-6E8A-4147-A177-3AD203B41FA5}">
                      <a16:colId xmlns:a16="http://schemas.microsoft.com/office/drawing/2014/main" val="20001"/>
                    </a:ext>
                  </a:extLst>
                </a:gridCol>
              </a:tblGrid>
              <a:tr h="299110">
                <a:tc gridSpan="2">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Support Category</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07631">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Maturity Level</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Area</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31034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Measurement and Analysis (MA)</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34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and Product Quality Assurance (PPQA)</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34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Configuration Management (CA)</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034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Decision Analysis and Resolution (DAR)</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0342">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Causal Analysis and Resolution (CAR)</a:t>
                      </a:r>
                    </a:p>
                  </a:txBody>
                  <a:tcPr marL="68580" marR="68580" marT="34302" marB="3430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1" name="Footer Placeholder 4">
            <a:extLst>
              <a:ext uri="{FF2B5EF4-FFF2-40B4-BE49-F238E27FC236}">
                <a16:creationId xmlns:a16="http://schemas.microsoft.com/office/drawing/2014/main" id="{17374089-75CB-450C-98B7-C8BC0984E1A7}"/>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364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D0A3E-3F2E-489C-AFEC-19E00E0CBC02}"/>
              </a:ext>
            </a:extLst>
          </p:cNvPr>
          <p:cNvSpPr>
            <a:spLocks noGrp="1"/>
          </p:cNvSpPr>
          <p:nvPr>
            <p:ph type="title"/>
          </p:nvPr>
        </p:nvSpPr>
        <p:spPr/>
        <p:txBody>
          <a:bodyPr/>
          <a:lstStyle/>
          <a:p>
            <a:r>
              <a:rPr lang="en-IN" dirty="0"/>
              <a:t>Maturity Level 1”initial”</a:t>
            </a:r>
          </a:p>
        </p:txBody>
      </p:sp>
      <p:sp>
        <p:nvSpPr>
          <p:cNvPr id="3" name="Content Placeholder 2">
            <a:extLst>
              <a:ext uri="{FF2B5EF4-FFF2-40B4-BE49-F238E27FC236}">
                <a16:creationId xmlns:a16="http://schemas.microsoft.com/office/drawing/2014/main" id="{8221DADF-EA61-416C-B1CB-05234C87745D}"/>
              </a:ext>
            </a:extLst>
          </p:cNvPr>
          <p:cNvSpPr>
            <a:spLocks noGrp="1"/>
          </p:cNvSpPr>
          <p:nvPr>
            <p:ph idx="1"/>
          </p:nvPr>
        </p:nvSpPr>
        <p:spPr/>
        <p:txBody>
          <a:bodyPr/>
          <a:lstStyle/>
          <a:p>
            <a:r>
              <a:rPr lang="en-IN" dirty="0"/>
              <a:t>Processes are performed but often in an ad hoc and occasionally chaotic manner.</a:t>
            </a:r>
          </a:p>
          <a:p>
            <a:r>
              <a:rPr lang="en-IN" dirty="0"/>
              <a:t>Performance is dependent on the competence and heroics of the people.</a:t>
            </a:r>
          </a:p>
          <a:p>
            <a:r>
              <a:rPr lang="en-IN" dirty="0"/>
              <a:t>High quality and exceptional performance is possible, as long as the best people can be assigned to the task.</a:t>
            </a:r>
          </a:p>
          <a:p>
            <a:r>
              <a:rPr lang="en-IN" dirty="0"/>
              <a:t>Performance is difficult to predict.</a:t>
            </a:r>
          </a:p>
          <a:p>
            <a:r>
              <a:rPr lang="en-IN" dirty="0"/>
              <a:t>Management practices may not be effective.</a:t>
            </a:r>
          </a:p>
          <a:p>
            <a:endParaRPr lang="en-IN" dirty="0"/>
          </a:p>
        </p:txBody>
      </p:sp>
      <p:sp>
        <p:nvSpPr>
          <p:cNvPr id="6" name="Footer Placeholder 4">
            <a:extLst>
              <a:ext uri="{FF2B5EF4-FFF2-40B4-BE49-F238E27FC236}">
                <a16:creationId xmlns:a16="http://schemas.microsoft.com/office/drawing/2014/main" id="{94110811-5086-4E14-8229-D1084ABC2342}"/>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847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1978-E511-4DF9-B1DD-CF9B89217623}"/>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14135403-C326-4C3A-9222-5207A4D012A2}"/>
              </a:ext>
            </a:extLst>
          </p:cNvPr>
          <p:cNvSpPr>
            <a:spLocks noGrp="1"/>
          </p:cNvSpPr>
          <p:nvPr>
            <p:ph idx="1"/>
          </p:nvPr>
        </p:nvSpPr>
        <p:spPr/>
        <p:txBody>
          <a:bodyPr>
            <a:normAutofit/>
          </a:bodyPr>
          <a:lstStyle/>
          <a:p>
            <a:r>
              <a:rPr lang="en-IN" dirty="0"/>
              <a:t>CMMI Policy</a:t>
            </a:r>
          </a:p>
          <a:p>
            <a:r>
              <a:rPr lang="en-IN" dirty="0"/>
              <a:t>CMMI Framework Overview</a:t>
            </a:r>
          </a:p>
          <a:p>
            <a:pPr lvl="1"/>
            <a:r>
              <a:rPr lang="en-IN" dirty="0"/>
              <a:t>Model Representation</a:t>
            </a:r>
          </a:p>
          <a:p>
            <a:pPr lvl="1"/>
            <a:r>
              <a:rPr lang="en-IN" dirty="0"/>
              <a:t>Model Structure</a:t>
            </a:r>
          </a:p>
          <a:p>
            <a:pPr lvl="1"/>
            <a:r>
              <a:rPr lang="en-IN" dirty="0"/>
              <a:t>Model Generic Goals and Practices</a:t>
            </a:r>
          </a:p>
          <a:p>
            <a:pPr lvl="1"/>
            <a:r>
              <a:rPr lang="en-IN" dirty="0"/>
              <a:t>Model Process Area wise specific Goals and Practices</a:t>
            </a:r>
          </a:p>
          <a:p>
            <a:pPr lvl="1"/>
            <a:r>
              <a:rPr lang="en-IN" dirty="0"/>
              <a:t>Process Performance Models (PPM’s)</a:t>
            </a:r>
          </a:p>
          <a:p>
            <a:pPr lvl="1"/>
            <a:endParaRPr lang="en-IN" dirty="0"/>
          </a:p>
          <a:p>
            <a:endParaRPr lang="en-IN" dirty="0"/>
          </a:p>
        </p:txBody>
      </p:sp>
      <p:sp>
        <p:nvSpPr>
          <p:cNvPr id="7" name="Footer Placeholder 4">
            <a:extLst>
              <a:ext uri="{FF2B5EF4-FFF2-40B4-BE49-F238E27FC236}">
                <a16:creationId xmlns:a16="http://schemas.microsoft.com/office/drawing/2014/main" id="{CBCC562A-6993-4F98-93F6-785AE494594A}"/>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2838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CC50-FF6D-4AC4-82F2-3F6C10B06679}"/>
              </a:ext>
            </a:extLst>
          </p:cNvPr>
          <p:cNvSpPr>
            <a:spLocks noGrp="1"/>
          </p:cNvSpPr>
          <p:nvPr>
            <p:ph type="title"/>
          </p:nvPr>
        </p:nvSpPr>
        <p:spPr/>
        <p:txBody>
          <a:bodyPr/>
          <a:lstStyle/>
          <a:p>
            <a:r>
              <a:rPr lang="en-IN" dirty="0"/>
              <a:t>Process Areas in Maturity Level 2</a:t>
            </a:r>
          </a:p>
        </p:txBody>
      </p:sp>
      <p:sp>
        <p:nvSpPr>
          <p:cNvPr id="3" name="Content Placeholder 2">
            <a:extLst>
              <a:ext uri="{FF2B5EF4-FFF2-40B4-BE49-F238E27FC236}">
                <a16:creationId xmlns:a16="http://schemas.microsoft.com/office/drawing/2014/main" id="{DA3805E0-F659-4F54-8C92-713337ACB98D}"/>
              </a:ext>
            </a:extLst>
          </p:cNvPr>
          <p:cNvSpPr>
            <a:spLocks noGrp="1"/>
          </p:cNvSpPr>
          <p:nvPr>
            <p:ph idx="1"/>
          </p:nvPr>
        </p:nvSpPr>
        <p:spPr/>
        <p:txBody>
          <a:bodyPr/>
          <a:lstStyle/>
          <a:p>
            <a:r>
              <a:rPr lang="en-IN" dirty="0"/>
              <a:t>Requirement Management ( REQM)</a:t>
            </a:r>
          </a:p>
          <a:p>
            <a:r>
              <a:rPr lang="en-IN" dirty="0"/>
              <a:t>Project Planning (PP)</a:t>
            </a:r>
          </a:p>
          <a:p>
            <a:r>
              <a:rPr lang="en-IN" dirty="0"/>
              <a:t>Project Monitoring and Control (PMC)</a:t>
            </a:r>
          </a:p>
          <a:p>
            <a:r>
              <a:rPr lang="en-IN" dirty="0"/>
              <a:t>Measurement and Analysis (MA)</a:t>
            </a:r>
          </a:p>
          <a:p>
            <a:r>
              <a:rPr lang="en-IN" dirty="0"/>
              <a:t>Process and Product Quality Assurance (PPQA)</a:t>
            </a:r>
          </a:p>
          <a:p>
            <a:r>
              <a:rPr lang="en-IN" dirty="0"/>
              <a:t>Configuration Management (CM)</a:t>
            </a:r>
          </a:p>
          <a:p>
            <a:r>
              <a:rPr lang="en-IN" dirty="0"/>
              <a:t>Supplier Agreement Management (SAM)</a:t>
            </a:r>
          </a:p>
          <a:p>
            <a:endParaRPr lang="en-IN" dirty="0"/>
          </a:p>
        </p:txBody>
      </p:sp>
      <p:sp>
        <p:nvSpPr>
          <p:cNvPr id="6" name="Footer Placeholder 4">
            <a:extLst>
              <a:ext uri="{FF2B5EF4-FFF2-40B4-BE49-F238E27FC236}">
                <a16:creationId xmlns:a16="http://schemas.microsoft.com/office/drawing/2014/main" id="{77EBBA1F-2B9B-4137-B48E-DA96EC7BF9D5}"/>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1318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85EA-7041-4F0E-9872-746CB40CFF39}"/>
              </a:ext>
            </a:extLst>
          </p:cNvPr>
          <p:cNvSpPr>
            <a:spLocks noGrp="1"/>
          </p:cNvSpPr>
          <p:nvPr>
            <p:ph type="title"/>
          </p:nvPr>
        </p:nvSpPr>
        <p:spPr/>
        <p:txBody>
          <a:bodyPr/>
          <a:lstStyle/>
          <a:p>
            <a:r>
              <a:rPr lang="en-IN" dirty="0"/>
              <a:t>Requirements Management (REQM)</a:t>
            </a:r>
          </a:p>
        </p:txBody>
      </p:sp>
      <p:sp>
        <p:nvSpPr>
          <p:cNvPr id="3" name="Content Placeholder 2">
            <a:extLst>
              <a:ext uri="{FF2B5EF4-FFF2-40B4-BE49-F238E27FC236}">
                <a16:creationId xmlns:a16="http://schemas.microsoft.com/office/drawing/2014/main" id="{38880673-A517-49D8-ADBD-D8BCADAC5308}"/>
              </a:ext>
            </a:extLst>
          </p:cNvPr>
          <p:cNvSpPr>
            <a:spLocks noGrp="1"/>
          </p:cNvSpPr>
          <p:nvPr>
            <p:ph idx="1"/>
          </p:nvPr>
        </p:nvSpPr>
        <p:spPr/>
        <p:txBody>
          <a:bodyPr/>
          <a:lstStyle/>
          <a:p>
            <a:r>
              <a:rPr lang="en-IN" dirty="0"/>
              <a:t>The purpose of Requirements Management is to </a:t>
            </a:r>
            <a:r>
              <a:rPr lang="en-IN" b="1" dirty="0">
                <a:solidFill>
                  <a:srgbClr val="C00000"/>
                </a:solidFill>
              </a:rPr>
              <a:t>manage</a:t>
            </a:r>
            <a:r>
              <a:rPr lang="en-IN" dirty="0"/>
              <a:t> requirements of the project's </a:t>
            </a:r>
            <a:r>
              <a:rPr lang="en-IN" b="1" dirty="0">
                <a:solidFill>
                  <a:srgbClr val="C00000"/>
                </a:solidFill>
              </a:rPr>
              <a:t>products and product components </a:t>
            </a:r>
            <a:r>
              <a:rPr lang="en-IN" dirty="0"/>
              <a:t>and to identify </a:t>
            </a:r>
            <a:r>
              <a:rPr lang="en-IN" b="1" dirty="0">
                <a:solidFill>
                  <a:srgbClr val="C00000"/>
                </a:solidFill>
              </a:rPr>
              <a:t>inconsistencies</a:t>
            </a:r>
            <a:r>
              <a:rPr lang="en-IN" dirty="0"/>
              <a:t> between those requirements and the project's plans and work products</a:t>
            </a:r>
          </a:p>
          <a:p>
            <a:endParaRPr lang="en-IN" dirty="0"/>
          </a:p>
        </p:txBody>
      </p:sp>
      <p:graphicFrame>
        <p:nvGraphicFramePr>
          <p:cNvPr id="6" name="Group 36">
            <a:extLst>
              <a:ext uri="{FF2B5EF4-FFF2-40B4-BE49-F238E27FC236}">
                <a16:creationId xmlns:a16="http://schemas.microsoft.com/office/drawing/2014/main" id="{AED0D325-ADBB-4228-AC7E-A9A5323F49DE}"/>
              </a:ext>
            </a:extLst>
          </p:cNvPr>
          <p:cNvGraphicFramePr>
            <a:graphicFrameLocks/>
          </p:cNvGraphicFramePr>
          <p:nvPr>
            <p:extLst>
              <p:ext uri="{D42A27DB-BD31-4B8C-83A1-F6EECF244321}">
                <p14:modId xmlns:p14="http://schemas.microsoft.com/office/powerpoint/2010/main" val="681105581"/>
              </p:ext>
            </p:extLst>
          </p:nvPr>
        </p:nvGraphicFramePr>
        <p:xfrm>
          <a:off x="649124" y="2583180"/>
          <a:ext cx="7816003" cy="1691640"/>
        </p:xfrm>
        <a:graphic>
          <a:graphicData uri="http://schemas.openxmlformats.org/drawingml/2006/table">
            <a:tbl>
              <a:tblPr firstRow="1">
                <a:tableStyleId>{B301B821-A1FF-4177-AEE7-76D212191A09}</a:tableStyleId>
              </a:tblPr>
              <a:tblGrid>
                <a:gridCol w="828121">
                  <a:extLst>
                    <a:ext uri="{9D8B030D-6E8A-4147-A177-3AD203B41FA5}">
                      <a16:colId xmlns:a16="http://schemas.microsoft.com/office/drawing/2014/main" val="20000"/>
                    </a:ext>
                  </a:extLst>
                </a:gridCol>
                <a:gridCol w="6987882">
                  <a:extLst>
                    <a:ext uri="{9D8B030D-6E8A-4147-A177-3AD203B41FA5}">
                      <a16:colId xmlns:a16="http://schemas.microsoft.com/office/drawing/2014/main" val="20001"/>
                    </a:ext>
                  </a:extLst>
                </a:gridCol>
              </a:tblGrid>
              <a:tr h="2743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SG 1</a:t>
                      </a:r>
                      <a:endParaRPr kumimoji="0" 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Manage Requirements</a:t>
                      </a: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743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SP 1.1</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lang="en-US" sz="1400" kern="1200" baseline="0" dirty="0">
                          <a:latin typeface="Arial" panose="020B0604020202020204" pitchFamily="34" charset="0"/>
                          <a:cs typeface="Arial" panose="020B0604020202020204" pitchFamily="34" charset="0"/>
                        </a:rPr>
                        <a:t>Understand Requirements </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2743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SP 1.2</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Obtain Commitment to Requirements</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3074327422"/>
                  </a:ext>
                </a:extLst>
              </a:tr>
              <a:tr h="2743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SP 1.3</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Manage Requirements Changes</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1930343819"/>
                  </a:ext>
                </a:extLst>
              </a:tr>
              <a:tr h="2743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SP 1.4</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rPr>
                        <a:t>Maintain Bidirectional Traceability of Requirements</a:t>
                      </a: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3574607267"/>
                  </a:ext>
                </a:extLst>
              </a:tr>
              <a:tr h="2743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cap="none" normalizeH="0" baseline="0" dirty="0">
                          <a:ln>
                            <a:noFill/>
                          </a:ln>
                          <a:effectLst/>
                          <a:latin typeface="Arial" panose="020B0604020202020204" pitchFamily="34" charset="0"/>
                          <a:cs typeface="Arial" panose="020B0604020202020204" pitchFamily="34" charset="0"/>
                        </a:rPr>
                        <a:t>SP 1.5</a:t>
                      </a:r>
                      <a:endParaRPr kumimoji="0" 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lang="en-US" sz="1400" kern="1200" baseline="0" dirty="0">
                          <a:latin typeface="Arial" panose="020B0604020202020204" pitchFamily="34" charset="0"/>
                          <a:cs typeface="Arial" panose="020B0604020202020204" pitchFamily="34" charset="0"/>
                        </a:rPr>
                        <a:t>Ensure Alignment Between Project Work and Requirements</a:t>
                      </a: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2" marR="68582" marT="34290" marB="34290"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2828309808"/>
                  </a:ext>
                </a:extLst>
              </a:tr>
            </a:tbl>
          </a:graphicData>
        </a:graphic>
      </p:graphicFrame>
      <p:sp>
        <p:nvSpPr>
          <p:cNvPr id="7" name="Footer Placeholder 4">
            <a:extLst>
              <a:ext uri="{FF2B5EF4-FFF2-40B4-BE49-F238E27FC236}">
                <a16:creationId xmlns:a16="http://schemas.microsoft.com/office/drawing/2014/main" id="{0AFF4591-3251-4C75-80C2-7BBE0430E7F9}"/>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416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129A-BF3C-465A-A557-A8BED9AB701B}"/>
              </a:ext>
            </a:extLst>
          </p:cNvPr>
          <p:cNvSpPr>
            <a:spLocks noGrp="1"/>
          </p:cNvSpPr>
          <p:nvPr>
            <p:ph type="title"/>
          </p:nvPr>
        </p:nvSpPr>
        <p:spPr/>
        <p:txBody>
          <a:bodyPr/>
          <a:lstStyle/>
          <a:p>
            <a:r>
              <a:rPr lang="en-IN" dirty="0"/>
              <a:t>Project Planning (PP)</a:t>
            </a:r>
          </a:p>
        </p:txBody>
      </p:sp>
      <p:sp>
        <p:nvSpPr>
          <p:cNvPr id="3" name="Content Placeholder 2">
            <a:extLst>
              <a:ext uri="{FF2B5EF4-FFF2-40B4-BE49-F238E27FC236}">
                <a16:creationId xmlns:a16="http://schemas.microsoft.com/office/drawing/2014/main" id="{94829A05-DA9C-4493-97A5-728C41F27B0C}"/>
              </a:ext>
            </a:extLst>
          </p:cNvPr>
          <p:cNvSpPr>
            <a:spLocks noGrp="1"/>
          </p:cNvSpPr>
          <p:nvPr>
            <p:ph idx="1"/>
          </p:nvPr>
        </p:nvSpPr>
        <p:spPr/>
        <p:txBody>
          <a:bodyPr/>
          <a:lstStyle/>
          <a:p>
            <a:r>
              <a:rPr lang="en-IN" dirty="0"/>
              <a:t>The purpose of Project Planning is to </a:t>
            </a:r>
            <a:r>
              <a:rPr lang="en-IN" b="1" dirty="0">
                <a:solidFill>
                  <a:srgbClr val="C00000"/>
                </a:solidFill>
              </a:rPr>
              <a:t>establish and maintain plans </a:t>
            </a:r>
            <a:r>
              <a:rPr lang="en-IN" dirty="0"/>
              <a:t>that define project activities</a:t>
            </a:r>
          </a:p>
          <a:p>
            <a:endParaRPr lang="en-IN" dirty="0"/>
          </a:p>
        </p:txBody>
      </p:sp>
      <p:graphicFrame>
        <p:nvGraphicFramePr>
          <p:cNvPr id="6" name="Group 58">
            <a:extLst>
              <a:ext uri="{FF2B5EF4-FFF2-40B4-BE49-F238E27FC236}">
                <a16:creationId xmlns:a16="http://schemas.microsoft.com/office/drawing/2014/main" id="{33CB86A8-DE82-4D89-8641-722DE0D3FC9B}"/>
              </a:ext>
            </a:extLst>
          </p:cNvPr>
          <p:cNvGraphicFramePr>
            <a:graphicFrameLocks/>
          </p:cNvGraphicFramePr>
          <p:nvPr>
            <p:extLst>
              <p:ext uri="{D42A27DB-BD31-4B8C-83A1-F6EECF244321}">
                <p14:modId xmlns:p14="http://schemas.microsoft.com/office/powerpoint/2010/main" val="3494867852"/>
              </p:ext>
            </p:extLst>
          </p:nvPr>
        </p:nvGraphicFramePr>
        <p:xfrm>
          <a:off x="637309" y="2221494"/>
          <a:ext cx="7869382" cy="3992212"/>
        </p:xfrm>
        <a:graphic>
          <a:graphicData uri="http://schemas.openxmlformats.org/drawingml/2006/table">
            <a:tbl>
              <a:tblPr firstRow="1">
                <a:tableStyleId>{B301B821-A1FF-4177-AEE7-76D212191A09}</a:tableStyleId>
              </a:tblPr>
              <a:tblGrid>
                <a:gridCol w="748145">
                  <a:extLst>
                    <a:ext uri="{9D8B030D-6E8A-4147-A177-3AD203B41FA5}">
                      <a16:colId xmlns:a16="http://schemas.microsoft.com/office/drawing/2014/main" val="20000"/>
                    </a:ext>
                  </a:extLst>
                </a:gridCol>
                <a:gridCol w="7121237">
                  <a:extLst>
                    <a:ext uri="{9D8B030D-6E8A-4147-A177-3AD203B41FA5}">
                      <a16:colId xmlns:a16="http://schemas.microsoft.com/office/drawing/2014/main" val="20001"/>
                    </a:ext>
                  </a:extLst>
                </a:gridCol>
              </a:tblGrid>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200" u="none" strike="noStrike" cap="none" normalizeH="0" baseline="0" dirty="0">
                          <a:ln>
                            <a:noFill/>
                          </a:ln>
                          <a:effectLst/>
                          <a:latin typeface="Arial" panose="020B0604020202020204" pitchFamily="34" charset="0"/>
                          <a:cs typeface="Arial" panose="020B0604020202020204" pitchFamily="34" charset="0"/>
                        </a:rPr>
                        <a:t>SG 1</a:t>
                      </a:r>
                      <a:endPar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200" u="none" strike="noStrike" cap="none" normalizeH="0" baseline="0" dirty="0">
                          <a:ln>
                            <a:noFill/>
                          </a:ln>
                          <a:effectLst/>
                          <a:latin typeface="Arial" panose="020B0604020202020204" pitchFamily="34" charset="0"/>
                          <a:cs typeface="Arial" panose="020B0604020202020204" pitchFamily="34" charset="0"/>
                        </a:rPr>
                        <a:t>Establish Estimates</a:t>
                      </a:r>
                      <a:endPar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182028">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200" u="none" strike="noStrike" cap="none" normalizeH="0" baseline="0" dirty="0">
                          <a:ln>
                            <a:noFill/>
                          </a:ln>
                          <a:effectLst/>
                          <a:latin typeface="Arial" panose="020B0604020202020204" pitchFamily="34" charset="0"/>
                          <a:cs typeface="Arial" panose="020B0604020202020204" pitchFamily="34" charset="0"/>
                        </a:rPr>
                        <a:t>SP 1.1</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
                          <a:srgbClr val="003399"/>
                        </a:buClr>
                        <a:buSzPct val="100000"/>
                        <a:buFontTx/>
                        <a:buNone/>
                        <a:tabLst/>
                      </a:pPr>
                      <a:r>
                        <a:rPr kumimoji="0" lang="en-US" sz="1200" u="none" strike="noStrike" cap="none" normalizeH="0" baseline="0" dirty="0">
                          <a:ln>
                            <a:noFill/>
                          </a:ln>
                          <a:effectLst/>
                          <a:latin typeface="Arial" panose="020B0604020202020204" pitchFamily="34" charset="0"/>
                          <a:cs typeface="Arial" panose="020B0604020202020204" pitchFamily="34" charset="0"/>
                        </a:rPr>
                        <a:t>Estimate the Scope of the Project</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155010">
                <a:tc>
                  <a:txBody>
                    <a:bodyPr/>
                    <a:lstStyle/>
                    <a:p>
                      <a:r>
                        <a:rPr kumimoji="0" lang="en-US" sz="1200" u="none" strike="noStrike" cap="none" normalizeH="0" baseline="0" dirty="0">
                          <a:ln>
                            <a:noFill/>
                          </a:ln>
                          <a:effectLst/>
                          <a:latin typeface="Arial" panose="020B0604020202020204" pitchFamily="34" charset="0"/>
                          <a:cs typeface="Arial" panose="020B0604020202020204" pitchFamily="34" charset="0"/>
                        </a:rPr>
                        <a:t>SP 1.2</a:t>
                      </a:r>
                      <a:endParaRPr lang="en-US" dirty="0"/>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
                          <a:srgbClr val="003399"/>
                        </a:buClr>
                        <a:buSzPct val="100000"/>
                        <a:buFontTx/>
                        <a:buNone/>
                        <a:tabLst/>
                        <a:defRPr/>
                      </a:pPr>
                      <a:r>
                        <a:rPr kumimoji="0" lang="en-US" sz="1200" u="none" strike="noStrike" cap="none" normalizeH="0" baseline="0" dirty="0">
                          <a:ln>
                            <a:noFill/>
                          </a:ln>
                          <a:effectLst/>
                          <a:latin typeface="Arial" panose="020B0604020202020204" pitchFamily="34" charset="0"/>
                          <a:cs typeface="Arial" panose="020B0604020202020204" pitchFamily="34" charset="0"/>
                        </a:rPr>
                        <a:t>Establish Estimates of Work Product and Task Attributes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4043460045"/>
                  </a:ext>
                </a:extLst>
              </a:tr>
              <a:tr h="197265">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200" u="none" strike="noStrike" cap="none" normalizeH="0" baseline="0" dirty="0">
                          <a:ln>
                            <a:noFill/>
                          </a:ln>
                          <a:effectLst/>
                          <a:latin typeface="Arial" panose="020B0604020202020204" pitchFamily="34" charset="0"/>
                          <a:cs typeface="Arial" panose="020B0604020202020204" pitchFamily="34" charset="0"/>
                        </a:rPr>
                        <a:t>SP 1.3</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
                          <a:srgbClr val="003399"/>
                        </a:buClr>
                        <a:buSzPct val="100000"/>
                        <a:buFontTx/>
                        <a:buNone/>
                        <a:tabLst/>
                        <a:defRPr/>
                      </a:pPr>
                      <a:r>
                        <a:rPr kumimoji="0" lang="en-US" sz="1200" u="none" strike="noStrike" cap="none" normalizeH="0" baseline="0" dirty="0">
                          <a:ln>
                            <a:noFill/>
                          </a:ln>
                          <a:effectLst/>
                          <a:latin typeface="Arial" panose="020B0604020202020204" pitchFamily="34" charset="0"/>
                          <a:cs typeface="Arial" panose="020B0604020202020204" pitchFamily="34" charset="0"/>
                        </a:rPr>
                        <a:t>Define Project Lifecycle </a:t>
                      </a:r>
                      <a:r>
                        <a:rPr lang="en-US" sz="1200" kern="1200" baseline="0" dirty="0">
                          <a:latin typeface="Arial" panose="020B0604020202020204" pitchFamily="34" charset="0"/>
                          <a:cs typeface="Arial" panose="020B0604020202020204" pitchFamily="34" charset="0"/>
                        </a:rPr>
                        <a:t>Phases </a:t>
                      </a:r>
                      <a:endParaRPr kumimoji="0" lang="en-US" sz="1200" u="none" strike="noStrike" cap="none" normalizeH="0" baseline="0" dirty="0">
                        <a:ln>
                          <a:noFill/>
                        </a:ln>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2962972626"/>
                  </a:ext>
                </a:extLst>
              </a:tr>
              <a:tr h="114829">
                <a:tc>
                  <a:txBody>
                    <a:bodyPr/>
                    <a:lstStyle/>
                    <a:p>
                      <a:r>
                        <a:rPr kumimoji="0" lang="en-US" sz="1200" u="none" strike="noStrike" cap="none" normalizeH="0" baseline="0" dirty="0">
                          <a:ln>
                            <a:noFill/>
                          </a:ln>
                          <a:effectLst/>
                          <a:latin typeface="Arial" panose="020B0604020202020204" pitchFamily="34" charset="0"/>
                          <a:cs typeface="Arial" panose="020B0604020202020204" pitchFamily="34" charset="0"/>
                        </a:rPr>
                        <a:t>SP 1.4</a:t>
                      </a:r>
                      <a:endParaRPr lang="en-US" dirty="0"/>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
                          <a:srgbClr val="003399"/>
                        </a:buClr>
                        <a:buSzPct val="100000"/>
                        <a:buFontTx/>
                        <a:buNone/>
                        <a:tabLst/>
                        <a:defRPr/>
                      </a:pPr>
                      <a:r>
                        <a:rPr kumimoji="0" lang="en-US" sz="1200" u="none" strike="noStrike" cap="none" normalizeH="0" baseline="0" dirty="0">
                          <a:ln>
                            <a:noFill/>
                          </a:ln>
                          <a:effectLst/>
                          <a:latin typeface="Arial" panose="020B0604020202020204" pitchFamily="34" charset="0"/>
                          <a:cs typeface="Arial" panose="020B0604020202020204" pitchFamily="34" charset="0"/>
                        </a:rPr>
                        <a:t>Estimate Effort and Cost </a:t>
                      </a:r>
                      <a:endPar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3105392513"/>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200" b="1" u="none" strike="noStrike" cap="none" normalizeH="0" baseline="0" dirty="0">
                          <a:ln>
                            <a:noFill/>
                          </a:ln>
                          <a:solidFill>
                            <a:schemeClr val="bg1"/>
                          </a:solidFill>
                          <a:effectLst/>
                          <a:latin typeface="Arial" panose="020B0604020202020204" pitchFamily="34" charset="0"/>
                          <a:cs typeface="Arial" panose="020B0604020202020204" pitchFamily="34" charset="0"/>
                        </a:rPr>
                        <a:t>SG 2</a:t>
                      </a:r>
                      <a:endParaRPr kumimoji="0" 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200" b="1" u="none" strike="noStrike" cap="none" normalizeH="0" baseline="0" dirty="0">
                          <a:ln>
                            <a:noFill/>
                          </a:ln>
                          <a:solidFill>
                            <a:schemeClr val="bg1"/>
                          </a:solidFill>
                          <a:effectLst/>
                          <a:latin typeface="Arial" panose="020B0604020202020204" pitchFamily="34" charset="0"/>
                          <a:cs typeface="Arial" panose="020B0604020202020204" pitchFamily="34" charset="0"/>
                        </a:rPr>
                        <a:t>Develop a Project Plan</a:t>
                      </a:r>
                      <a:endParaRPr kumimoji="0" 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2.1</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Establish the Budget and Schedule</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2.2</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Identify Project Risks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82033595"/>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2.3</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Plan for Data Management</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590648607"/>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2.4</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Plan for Project’s Resources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699074845"/>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2.5</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Plan for Needed Knowledge and Skills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3080289722"/>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2.6</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Plan Stakeholder Involvement</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249139151"/>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2.7</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Establish the Project Plan</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3305713573"/>
                  </a:ext>
                </a:extLst>
              </a:tr>
              <a:tr h="220602">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200" b="1" u="none" strike="noStrike" cap="none" normalizeH="0" baseline="0" dirty="0">
                          <a:ln>
                            <a:noFill/>
                          </a:ln>
                          <a:solidFill>
                            <a:schemeClr val="bg1"/>
                          </a:solidFill>
                          <a:effectLst/>
                          <a:latin typeface="Arial" panose="020B0604020202020204" pitchFamily="34" charset="0"/>
                          <a:cs typeface="Arial" panose="020B0604020202020204" pitchFamily="34" charset="0"/>
                        </a:rPr>
                        <a:t>SG 3</a:t>
                      </a:r>
                      <a:endParaRPr kumimoji="0" 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200" b="1" u="none" strike="noStrike" cap="none" normalizeH="0" baseline="0" dirty="0">
                          <a:ln>
                            <a:noFill/>
                          </a:ln>
                          <a:solidFill>
                            <a:schemeClr val="bg1"/>
                          </a:solidFill>
                          <a:effectLst/>
                          <a:latin typeface="Arial" panose="020B0604020202020204" pitchFamily="34" charset="0"/>
                          <a:cs typeface="Arial" panose="020B0604020202020204" pitchFamily="34" charset="0"/>
                        </a:rPr>
                        <a:t>Obtain Commitment to the Plan</a:t>
                      </a:r>
                      <a:endParaRPr kumimoji="0" 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r h="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3.1</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Review Plans That Affect the Project </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3.2</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Reconcile Work and Resource Levels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2204767325"/>
                  </a:ext>
                </a:extLst>
              </a:tr>
              <a:tr h="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3.3</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2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Obtain Plan Commitment</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3802630908"/>
                  </a:ext>
                </a:extLst>
              </a:tr>
            </a:tbl>
          </a:graphicData>
        </a:graphic>
      </p:graphicFrame>
      <p:sp>
        <p:nvSpPr>
          <p:cNvPr id="7" name="Footer Placeholder 4">
            <a:extLst>
              <a:ext uri="{FF2B5EF4-FFF2-40B4-BE49-F238E27FC236}">
                <a16:creationId xmlns:a16="http://schemas.microsoft.com/office/drawing/2014/main" id="{71026D71-D7B6-4EDA-8103-36494F1DA027}"/>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286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69EF-81F1-4C5C-BF3B-DAC9FD85A360}"/>
              </a:ext>
            </a:extLst>
          </p:cNvPr>
          <p:cNvSpPr>
            <a:spLocks noGrp="1"/>
          </p:cNvSpPr>
          <p:nvPr>
            <p:ph type="title"/>
          </p:nvPr>
        </p:nvSpPr>
        <p:spPr/>
        <p:txBody>
          <a:bodyPr/>
          <a:lstStyle/>
          <a:p>
            <a:r>
              <a:rPr lang="en-IN" dirty="0"/>
              <a:t>Project Monitoring and Control (PMC)</a:t>
            </a:r>
          </a:p>
        </p:txBody>
      </p:sp>
      <p:sp>
        <p:nvSpPr>
          <p:cNvPr id="3" name="Content Placeholder 2">
            <a:extLst>
              <a:ext uri="{FF2B5EF4-FFF2-40B4-BE49-F238E27FC236}">
                <a16:creationId xmlns:a16="http://schemas.microsoft.com/office/drawing/2014/main" id="{AF66E406-2BC6-4F46-A92D-645DC663F938}"/>
              </a:ext>
            </a:extLst>
          </p:cNvPr>
          <p:cNvSpPr>
            <a:spLocks noGrp="1"/>
          </p:cNvSpPr>
          <p:nvPr>
            <p:ph idx="1"/>
          </p:nvPr>
        </p:nvSpPr>
        <p:spPr/>
        <p:txBody>
          <a:bodyPr/>
          <a:lstStyle/>
          <a:p>
            <a:r>
              <a:rPr lang="en-IN" sz="1800" dirty="0"/>
              <a:t>The purpose of Project Monitoring and Control is to provide an </a:t>
            </a:r>
            <a:r>
              <a:rPr lang="en-IN" sz="1800" b="1" dirty="0">
                <a:solidFill>
                  <a:srgbClr val="C00000"/>
                </a:solidFill>
              </a:rPr>
              <a:t>understanding of the project’s progress </a:t>
            </a:r>
            <a:r>
              <a:rPr lang="en-IN" sz="1800" dirty="0"/>
              <a:t>so that appropriate corrective actions can be taken when the project’s performance </a:t>
            </a:r>
            <a:r>
              <a:rPr lang="en-IN" sz="1800" b="1" dirty="0">
                <a:solidFill>
                  <a:srgbClr val="C00000"/>
                </a:solidFill>
              </a:rPr>
              <a:t>deviates significantly </a:t>
            </a:r>
            <a:r>
              <a:rPr lang="en-IN" sz="1800" dirty="0"/>
              <a:t>from the plan</a:t>
            </a:r>
          </a:p>
          <a:p>
            <a:endParaRPr lang="en-IN" dirty="0"/>
          </a:p>
        </p:txBody>
      </p:sp>
      <p:sp>
        <p:nvSpPr>
          <p:cNvPr id="7" name="Footer Placeholder 4">
            <a:extLst>
              <a:ext uri="{FF2B5EF4-FFF2-40B4-BE49-F238E27FC236}">
                <a16:creationId xmlns:a16="http://schemas.microsoft.com/office/drawing/2014/main" id="{829E85F5-E161-4644-9773-9F05E666ADCE}"/>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674D14F0-8DE4-4678-9AEB-9B080DE0C69B}"/>
              </a:ext>
            </a:extLst>
          </p:cNvPr>
          <p:cNvGraphicFramePr>
            <a:graphicFrameLocks noGrp="1"/>
          </p:cNvGraphicFramePr>
          <p:nvPr>
            <p:extLst>
              <p:ext uri="{D42A27DB-BD31-4B8C-83A1-F6EECF244321}">
                <p14:modId xmlns:p14="http://schemas.microsoft.com/office/powerpoint/2010/main" val="3266480676"/>
              </p:ext>
            </p:extLst>
          </p:nvPr>
        </p:nvGraphicFramePr>
        <p:xfrm>
          <a:off x="637309" y="2579107"/>
          <a:ext cx="7869382" cy="3350640"/>
        </p:xfrm>
        <a:graphic>
          <a:graphicData uri="http://schemas.openxmlformats.org/drawingml/2006/table">
            <a:tbl>
              <a:tblPr firstRow="1">
                <a:tableStyleId>{B301B821-A1FF-4177-AEE7-76D212191A09}</a:tableStyleId>
              </a:tblPr>
              <a:tblGrid>
                <a:gridCol w="748145">
                  <a:extLst>
                    <a:ext uri="{9D8B030D-6E8A-4147-A177-3AD203B41FA5}">
                      <a16:colId xmlns:a16="http://schemas.microsoft.com/office/drawing/2014/main" val="1603736812"/>
                    </a:ext>
                  </a:extLst>
                </a:gridCol>
                <a:gridCol w="7121237">
                  <a:extLst>
                    <a:ext uri="{9D8B030D-6E8A-4147-A177-3AD203B41FA5}">
                      <a16:colId xmlns:a16="http://schemas.microsoft.com/office/drawing/2014/main" val="2249408619"/>
                    </a:ext>
                  </a:extLst>
                </a:gridCol>
              </a:tblGrid>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solidFill>
                            <a:schemeClr val="bg1"/>
                          </a:solidFill>
                          <a:effectLst/>
                          <a:latin typeface="Arial" panose="020B0604020202020204" pitchFamily="34" charset="0"/>
                          <a:cs typeface="Arial" panose="020B0604020202020204" pitchFamily="34" charset="0"/>
                        </a:rPr>
                        <a:t>SG 1</a:t>
                      </a:r>
                      <a:endParaRPr kumimoji="0" 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u="none" strike="noStrike" cap="none" normalizeH="0" baseline="0" dirty="0">
                          <a:ln>
                            <a:noFill/>
                          </a:ln>
                          <a:solidFill>
                            <a:schemeClr val="bg1"/>
                          </a:solidFill>
                          <a:effectLst/>
                          <a:latin typeface="Arial" panose="020B0604020202020204" pitchFamily="34" charset="0"/>
                          <a:cs typeface="Arial" panose="020B0604020202020204" pitchFamily="34" charset="0"/>
                        </a:rPr>
                        <a:t>Develop a Project Plan</a:t>
                      </a:r>
                      <a:endParaRPr kumimoji="0" 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2810187582"/>
                  </a:ext>
                </a:extLst>
              </a:tr>
              <a:tr h="27922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1.1</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Monitor Project Planning Parameters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4261780155"/>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1.2</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Monitor Commitments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381730192"/>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1.3</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Monitor Project Risks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3129053190"/>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1.4</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Monitor Data Management</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2455200572"/>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1.5</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Monitor Stakeholder Involvement</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788380784"/>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1.6</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Conduct Progress Reviews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524987363"/>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1.7</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tc>
                  <a:txBody>
                    <a:bodyPr/>
                    <a:lstStyle/>
                    <a:p>
                      <a:pPr marL="0" marR="0" lvl="0" indent="0" algn="l" defTabSz="785813" rtl="0" eaLnBrk="0" fontAlgn="base" latinLnBrk="0" hangingPunct="0">
                        <a:lnSpc>
                          <a:spcPct val="100000"/>
                        </a:lnSpc>
                        <a:spcBef>
                          <a:spcPts val="60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Conduct Milestone Reviews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509203913"/>
                  </a:ext>
                </a:extLst>
              </a:tr>
              <a:tr h="27922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u="none" strike="noStrike" cap="none" normalizeH="0" baseline="0" dirty="0">
                          <a:ln>
                            <a:noFill/>
                          </a:ln>
                          <a:solidFill>
                            <a:schemeClr val="bg1"/>
                          </a:solidFill>
                          <a:effectLst/>
                          <a:latin typeface="Arial" panose="020B0604020202020204" pitchFamily="34" charset="0"/>
                          <a:cs typeface="Arial" panose="020B0604020202020204" pitchFamily="34" charset="0"/>
                        </a:rPr>
                        <a:t>SG 2</a:t>
                      </a:r>
                      <a:endPar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u="none" strike="noStrike" cap="none" normalizeH="0" baseline="0" dirty="0">
                          <a:ln>
                            <a:noFill/>
                          </a:ln>
                          <a:solidFill>
                            <a:schemeClr val="bg1"/>
                          </a:solidFill>
                          <a:effectLst/>
                          <a:latin typeface="Arial" panose="020B0604020202020204" pitchFamily="34" charset="0"/>
                          <a:cs typeface="Arial" panose="020B0604020202020204" pitchFamily="34" charset="0"/>
                        </a:rPr>
                        <a:t>Obtain Commitment to the Plan</a:t>
                      </a:r>
                      <a:endPar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291795985"/>
                  </a:ext>
                </a:extLst>
              </a:tr>
              <a:tr h="27922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2.1</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Analyze Issues</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3837967483"/>
                  </a:ext>
                </a:extLst>
              </a:tr>
              <a:tr h="27922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2.2</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Take Corrective Action</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539524504"/>
                  </a:ext>
                </a:extLst>
              </a:tr>
              <a:tr h="279220">
                <a:tc>
                  <a:txBody>
                    <a:bodyPr/>
                    <a:lstStyle/>
                    <a:p>
                      <a:pPr marL="0" marR="0" lvl="0" indent="0" algn="l" defTabSz="785813" rtl="0" eaLnBrk="0" fontAlgn="base" latinLnBrk="0" hangingPunct="0">
                        <a:lnSpc>
                          <a:spcPct val="100000"/>
                        </a:lnSpc>
                        <a:spcBef>
                          <a:spcPts val="200"/>
                        </a:spcBef>
                        <a:spcAft>
                          <a:spcPts val="200"/>
                        </a:spcAft>
                        <a:buClrTx/>
                        <a:buSzPct val="100000"/>
                        <a:buFontTx/>
                        <a:buNone/>
                        <a:tabLst/>
                        <a:defRPr/>
                      </a:pPr>
                      <a:r>
                        <a:rPr kumimoji="0" lang="en-US" sz="14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SP 2.3</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2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Manage Corrective Action</a:t>
                      </a:r>
                    </a:p>
                  </a:txBody>
                  <a:tcPr marL="51947" marR="51947" marT="25978" marB="25978"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3035539541"/>
                  </a:ext>
                </a:extLst>
              </a:tr>
            </a:tbl>
          </a:graphicData>
        </a:graphic>
      </p:graphicFrame>
    </p:spTree>
    <p:extLst>
      <p:ext uri="{BB962C8B-B14F-4D97-AF65-F5344CB8AC3E}">
        <p14:creationId xmlns:p14="http://schemas.microsoft.com/office/powerpoint/2010/main" val="125777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CE10-B6DA-44B1-AC88-304CBF5853F6}"/>
              </a:ext>
            </a:extLst>
          </p:cNvPr>
          <p:cNvSpPr>
            <a:spLocks noGrp="1"/>
          </p:cNvSpPr>
          <p:nvPr>
            <p:ph type="title"/>
          </p:nvPr>
        </p:nvSpPr>
        <p:spPr/>
        <p:txBody>
          <a:bodyPr/>
          <a:lstStyle/>
          <a:p>
            <a:r>
              <a:rPr lang="en-IN" dirty="0"/>
              <a:t>Measurement and Analysis (MA)</a:t>
            </a:r>
          </a:p>
        </p:txBody>
      </p:sp>
      <p:sp>
        <p:nvSpPr>
          <p:cNvPr id="3" name="Content Placeholder 2">
            <a:extLst>
              <a:ext uri="{FF2B5EF4-FFF2-40B4-BE49-F238E27FC236}">
                <a16:creationId xmlns:a16="http://schemas.microsoft.com/office/drawing/2014/main" id="{EA31E507-2FDC-4310-B124-434AF0EF7EB6}"/>
              </a:ext>
            </a:extLst>
          </p:cNvPr>
          <p:cNvSpPr>
            <a:spLocks noGrp="1"/>
          </p:cNvSpPr>
          <p:nvPr>
            <p:ph idx="1"/>
          </p:nvPr>
        </p:nvSpPr>
        <p:spPr/>
        <p:txBody>
          <a:bodyPr/>
          <a:lstStyle/>
          <a:p>
            <a:r>
              <a:rPr lang="en-IN" sz="1800" dirty="0"/>
              <a:t>The purpose of Measurement and Analysis is to </a:t>
            </a:r>
            <a:r>
              <a:rPr lang="en-IN" sz="1800" b="1" dirty="0">
                <a:solidFill>
                  <a:srgbClr val="C00000"/>
                </a:solidFill>
              </a:rPr>
              <a:t>develop and sustain</a:t>
            </a:r>
            <a:r>
              <a:rPr lang="en-IN" sz="1800" b="1" dirty="0"/>
              <a:t> </a:t>
            </a:r>
            <a:r>
              <a:rPr lang="en-IN" sz="1800" dirty="0"/>
              <a:t>a measurement capability that is used to support </a:t>
            </a:r>
            <a:r>
              <a:rPr lang="en-IN" sz="1800" b="1" dirty="0">
                <a:solidFill>
                  <a:srgbClr val="C00000"/>
                </a:solidFill>
              </a:rPr>
              <a:t>management information needs</a:t>
            </a:r>
          </a:p>
          <a:p>
            <a:endParaRPr lang="en-IN" dirty="0"/>
          </a:p>
        </p:txBody>
      </p:sp>
      <p:sp>
        <p:nvSpPr>
          <p:cNvPr id="7" name="Footer Placeholder 4">
            <a:extLst>
              <a:ext uri="{FF2B5EF4-FFF2-40B4-BE49-F238E27FC236}">
                <a16:creationId xmlns:a16="http://schemas.microsoft.com/office/drawing/2014/main" id="{4C20F3BD-797C-4C37-B070-1E57506C2094}"/>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1134BF49-CB7F-42AB-B5AC-9160AE177495}"/>
              </a:ext>
            </a:extLst>
          </p:cNvPr>
          <p:cNvGraphicFramePr>
            <a:graphicFrameLocks noGrp="1"/>
          </p:cNvGraphicFramePr>
          <p:nvPr>
            <p:extLst>
              <p:ext uri="{D42A27DB-BD31-4B8C-83A1-F6EECF244321}">
                <p14:modId xmlns:p14="http://schemas.microsoft.com/office/powerpoint/2010/main" val="1873738027"/>
              </p:ext>
            </p:extLst>
          </p:nvPr>
        </p:nvGraphicFramePr>
        <p:xfrm>
          <a:off x="596783" y="2578552"/>
          <a:ext cx="7618961" cy="3143380"/>
        </p:xfrm>
        <a:graphic>
          <a:graphicData uri="http://schemas.openxmlformats.org/drawingml/2006/table">
            <a:tbl>
              <a:tblPr/>
              <a:tblGrid>
                <a:gridCol w="1048321">
                  <a:extLst>
                    <a:ext uri="{9D8B030D-6E8A-4147-A177-3AD203B41FA5}">
                      <a16:colId xmlns:a16="http://schemas.microsoft.com/office/drawing/2014/main" val="3533128269"/>
                    </a:ext>
                  </a:extLst>
                </a:gridCol>
                <a:gridCol w="6570640">
                  <a:extLst>
                    <a:ext uri="{9D8B030D-6E8A-4147-A177-3AD203B41FA5}">
                      <a16:colId xmlns:a16="http://schemas.microsoft.com/office/drawing/2014/main" val="635182608"/>
                    </a:ext>
                  </a:extLst>
                </a:gridCol>
              </a:tblGrid>
              <a:tr h="314338">
                <a:tc>
                  <a:txBody>
                    <a:bodyPr/>
                    <a:lstStyle/>
                    <a:p>
                      <a:pPr eaLnBrk="0" fontAlgn="base" hangingPunct="0">
                        <a:lnSpc>
                          <a:spcPct val="100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0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Align Measurement and Analysis Activities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3624859541"/>
                  </a:ext>
                </a:extLst>
              </a:tr>
              <a:tr h="314338">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Measurement Objectives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647897705"/>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Specify Measures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829483639"/>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Specify Data Collection and Storage Procedures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575149586"/>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Specify Analysis Procedures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219919318"/>
                  </a:ext>
                </a:extLst>
              </a:tr>
              <a:tr h="314338">
                <a:tc>
                  <a:txBody>
                    <a:bodyPr/>
                    <a:lstStyle/>
                    <a:p>
                      <a:pPr eaLnBrk="0" fontAlgn="base" hangingPunct="0">
                        <a:lnSpc>
                          <a:spcPct val="100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0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Provide Measurement Results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718324387"/>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Obtain Measurement Data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459077047"/>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Analyze Measurement Data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506639081"/>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Store Data and Results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809714791"/>
                  </a:ext>
                </a:extLst>
              </a:tr>
              <a:tr h="314338">
                <a:tc>
                  <a:txBody>
                    <a:bodyPr/>
                    <a:lstStyle/>
                    <a:p>
                      <a:pPr eaLnBrk="0" fontAlgn="base" hangingPunct="0">
                        <a:lnSpc>
                          <a:spcPct val="100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0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Communicate Results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424280872"/>
                  </a:ext>
                </a:extLst>
              </a:tr>
            </a:tbl>
          </a:graphicData>
        </a:graphic>
      </p:graphicFrame>
    </p:spTree>
    <p:extLst>
      <p:ext uri="{BB962C8B-B14F-4D97-AF65-F5344CB8AC3E}">
        <p14:creationId xmlns:p14="http://schemas.microsoft.com/office/powerpoint/2010/main" val="4131292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1E1C-EACF-4E5C-909F-5415A67EC217}"/>
              </a:ext>
            </a:extLst>
          </p:cNvPr>
          <p:cNvSpPr>
            <a:spLocks noGrp="1"/>
          </p:cNvSpPr>
          <p:nvPr>
            <p:ph type="title"/>
          </p:nvPr>
        </p:nvSpPr>
        <p:spPr/>
        <p:txBody>
          <a:bodyPr>
            <a:normAutofit/>
          </a:bodyPr>
          <a:lstStyle/>
          <a:p>
            <a:r>
              <a:rPr lang="en-IN" dirty="0"/>
              <a:t>Process and Product Quality Assurance (PPQA)</a:t>
            </a:r>
          </a:p>
        </p:txBody>
      </p:sp>
      <p:sp>
        <p:nvSpPr>
          <p:cNvPr id="3" name="Content Placeholder 2">
            <a:extLst>
              <a:ext uri="{FF2B5EF4-FFF2-40B4-BE49-F238E27FC236}">
                <a16:creationId xmlns:a16="http://schemas.microsoft.com/office/drawing/2014/main" id="{BA463A4A-5DD4-4154-8C69-720B84739E90}"/>
              </a:ext>
            </a:extLst>
          </p:cNvPr>
          <p:cNvSpPr>
            <a:spLocks noGrp="1"/>
          </p:cNvSpPr>
          <p:nvPr>
            <p:ph idx="1"/>
          </p:nvPr>
        </p:nvSpPr>
        <p:spPr/>
        <p:txBody>
          <a:bodyPr/>
          <a:lstStyle/>
          <a:p>
            <a:r>
              <a:rPr lang="en-IN" sz="1800" dirty="0"/>
              <a:t>The purpose of Process and Product Quality Assurance is to provide </a:t>
            </a:r>
            <a:r>
              <a:rPr lang="en-IN" sz="1800" b="1" dirty="0">
                <a:solidFill>
                  <a:srgbClr val="C00000"/>
                </a:solidFill>
              </a:rPr>
              <a:t>staff and management </a:t>
            </a:r>
            <a:r>
              <a:rPr lang="en-IN" sz="1800" dirty="0"/>
              <a:t>with </a:t>
            </a:r>
            <a:r>
              <a:rPr lang="en-IN" sz="1800" b="1" dirty="0">
                <a:solidFill>
                  <a:srgbClr val="C00000"/>
                </a:solidFill>
              </a:rPr>
              <a:t>objective insight </a:t>
            </a:r>
            <a:r>
              <a:rPr lang="en-IN" sz="1800" dirty="0"/>
              <a:t>into </a:t>
            </a:r>
            <a:r>
              <a:rPr lang="en-IN" sz="1800" b="1" dirty="0">
                <a:solidFill>
                  <a:srgbClr val="C00000"/>
                </a:solidFill>
              </a:rPr>
              <a:t>processes and associated work products</a:t>
            </a:r>
          </a:p>
          <a:p>
            <a:endParaRPr lang="en-IN" dirty="0"/>
          </a:p>
        </p:txBody>
      </p:sp>
      <p:sp>
        <p:nvSpPr>
          <p:cNvPr id="7" name="Footer Placeholder 4">
            <a:extLst>
              <a:ext uri="{FF2B5EF4-FFF2-40B4-BE49-F238E27FC236}">
                <a16:creationId xmlns:a16="http://schemas.microsoft.com/office/drawing/2014/main" id="{6B92C75D-7D10-497B-9140-9A6B72C995BA}"/>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95A6CE15-FE9D-4E44-8144-9AF457FBE708}"/>
              </a:ext>
            </a:extLst>
          </p:cNvPr>
          <p:cNvGraphicFramePr>
            <a:graphicFrameLocks noGrp="1"/>
          </p:cNvGraphicFramePr>
          <p:nvPr>
            <p:extLst>
              <p:ext uri="{D42A27DB-BD31-4B8C-83A1-F6EECF244321}">
                <p14:modId xmlns:p14="http://schemas.microsoft.com/office/powerpoint/2010/main" val="1846839566"/>
              </p:ext>
            </p:extLst>
          </p:nvPr>
        </p:nvGraphicFramePr>
        <p:xfrm>
          <a:off x="610119" y="2662238"/>
          <a:ext cx="7923761" cy="1871874"/>
        </p:xfrm>
        <a:graphic>
          <a:graphicData uri="http://schemas.openxmlformats.org/drawingml/2006/table">
            <a:tbl>
              <a:tblPr/>
              <a:tblGrid>
                <a:gridCol w="1090260">
                  <a:extLst>
                    <a:ext uri="{9D8B030D-6E8A-4147-A177-3AD203B41FA5}">
                      <a16:colId xmlns:a16="http://schemas.microsoft.com/office/drawing/2014/main" val="1132709266"/>
                    </a:ext>
                  </a:extLst>
                </a:gridCol>
                <a:gridCol w="6833501">
                  <a:extLst>
                    <a:ext uri="{9D8B030D-6E8A-4147-A177-3AD203B41FA5}">
                      <a16:colId xmlns:a16="http://schemas.microsoft.com/office/drawing/2014/main" val="2157597036"/>
                    </a:ext>
                  </a:extLst>
                </a:gridCol>
              </a:tblGrid>
              <a:tr h="311979">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1</a:t>
                      </a:r>
                    </a:p>
                  </a:txBody>
                  <a:tcPr marL="68579" marR="68579" marT="34277" marB="34277" horzOverflow="overflow">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Objectively Evaluate Processes and Work Products</a:t>
                      </a:r>
                    </a:p>
                  </a:txBody>
                  <a:tcPr marL="68579" marR="68579" marT="34277" marB="34277" horzOverflow="overflow">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1911840440"/>
                  </a:ext>
                </a:extLst>
              </a:tr>
              <a:tr h="311979">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kumimoji="0" lang="en-US" sz="14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Objectively Evaluate Processes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811898151"/>
                  </a:ext>
                </a:extLst>
              </a:tr>
              <a:tr h="311979">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kumimoji="0" lang="en-US" sz="14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Objectively Evaluate Work Products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677294358"/>
                  </a:ext>
                </a:extLst>
              </a:tr>
              <a:tr h="311979">
                <a:tc>
                  <a:txBody>
                    <a:bodyPr/>
                    <a:lstStyle/>
                    <a:p>
                      <a:pPr eaLnBrk="0" fontAlgn="base" hangingPunct="0">
                        <a:lnSpc>
                          <a:spcPct val="107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Provide Objective Insight</a:t>
                      </a: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151081746"/>
                  </a:ext>
                </a:extLst>
              </a:tr>
              <a:tr h="311979">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Communicate and Resolve Noncompliance Issues</a:t>
                      </a: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49916775"/>
                  </a:ext>
                </a:extLst>
              </a:tr>
              <a:tr h="311979">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kern="1200" cap="none" spc="0" normalizeH="0" baseline="0" noProof="0" dirty="0">
                          <a:ln>
                            <a:noFill/>
                          </a:ln>
                          <a:solidFill>
                            <a:prstClr val="black"/>
                          </a:solidFill>
                          <a:effectLst/>
                          <a:uLnTx/>
                          <a:uFillTx/>
                          <a:latin typeface="Helvetica Neue" panose="02000403000000020004" pitchFamily="50" charset="0"/>
                          <a:ea typeface="+mn-ea"/>
                          <a:cs typeface="+mn-cs"/>
                        </a:rPr>
                        <a:t>Establish Records</a:t>
                      </a: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229836909"/>
                  </a:ext>
                </a:extLst>
              </a:tr>
            </a:tbl>
          </a:graphicData>
        </a:graphic>
      </p:graphicFrame>
    </p:spTree>
    <p:extLst>
      <p:ext uri="{BB962C8B-B14F-4D97-AF65-F5344CB8AC3E}">
        <p14:creationId xmlns:p14="http://schemas.microsoft.com/office/powerpoint/2010/main" val="660156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33AD-5F9C-4848-899D-11667B768158}"/>
              </a:ext>
            </a:extLst>
          </p:cNvPr>
          <p:cNvSpPr>
            <a:spLocks noGrp="1"/>
          </p:cNvSpPr>
          <p:nvPr>
            <p:ph type="title"/>
          </p:nvPr>
        </p:nvSpPr>
        <p:spPr/>
        <p:txBody>
          <a:bodyPr/>
          <a:lstStyle/>
          <a:p>
            <a:r>
              <a:rPr lang="en-IN" dirty="0"/>
              <a:t>Configuration Management (CM)</a:t>
            </a:r>
          </a:p>
        </p:txBody>
      </p:sp>
      <p:sp>
        <p:nvSpPr>
          <p:cNvPr id="3" name="Content Placeholder 2">
            <a:extLst>
              <a:ext uri="{FF2B5EF4-FFF2-40B4-BE49-F238E27FC236}">
                <a16:creationId xmlns:a16="http://schemas.microsoft.com/office/drawing/2014/main" id="{5994B273-4F29-4E1D-95B1-48F7DABB9B27}"/>
              </a:ext>
            </a:extLst>
          </p:cNvPr>
          <p:cNvSpPr>
            <a:spLocks noGrp="1"/>
          </p:cNvSpPr>
          <p:nvPr>
            <p:ph idx="1"/>
          </p:nvPr>
        </p:nvSpPr>
        <p:spPr/>
        <p:txBody>
          <a:bodyPr/>
          <a:lstStyle/>
          <a:p>
            <a:r>
              <a:rPr lang="en-IN" sz="1800" dirty="0"/>
              <a:t>The purpose of Configuration Management is to </a:t>
            </a:r>
            <a:r>
              <a:rPr lang="en-IN" sz="1800" b="1" dirty="0">
                <a:solidFill>
                  <a:srgbClr val="C00000"/>
                </a:solidFill>
              </a:rPr>
              <a:t>establish and maintain</a:t>
            </a:r>
            <a:r>
              <a:rPr lang="en-IN" sz="1800" dirty="0"/>
              <a:t> the </a:t>
            </a:r>
            <a:r>
              <a:rPr lang="en-IN" sz="1800" b="1" dirty="0">
                <a:solidFill>
                  <a:srgbClr val="C00000"/>
                </a:solidFill>
              </a:rPr>
              <a:t>integrity</a:t>
            </a:r>
            <a:r>
              <a:rPr lang="en-IN" sz="1800" dirty="0"/>
              <a:t> of </a:t>
            </a:r>
            <a:r>
              <a:rPr lang="en-IN" sz="1800" b="1" dirty="0">
                <a:solidFill>
                  <a:srgbClr val="C00000"/>
                </a:solidFill>
              </a:rPr>
              <a:t>work products </a:t>
            </a:r>
            <a:r>
              <a:rPr lang="en-IN" sz="1800" dirty="0"/>
              <a:t>using configuration identification, configuration control, configuration status accounting, and configuration audits</a:t>
            </a:r>
          </a:p>
          <a:p>
            <a:endParaRPr lang="en-IN" dirty="0"/>
          </a:p>
        </p:txBody>
      </p:sp>
      <p:sp>
        <p:nvSpPr>
          <p:cNvPr id="7" name="Footer Placeholder 4">
            <a:extLst>
              <a:ext uri="{FF2B5EF4-FFF2-40B4-BE49-F238E27FC236}">
                <a16:creationId xmlns:a16="http://schemas.microsoft.com/office/drawing/2014/main" id="{6E726762-2AEB-4A8D-A652-8042C1677623}"/>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B702C0FC-4678-444A-A1D2-82EBA3C7C958}"/>
              </a:ext>
            </a:extLst>
          </p:cNvPr>
          <p:cNvGraphicFramePr>
            <a:graphicFrameLocks noGrp="1"/>
          </p:cNvGraphicFramePr>
          <p:nvPr>
            <p:extLst>
              <p:ext uri="{D42A27DB-BD31-4B8C-83A1-F6EECF244321}">
                <p14:modId xmlns:p14="http://schemas.microsoft.com/office/powerpoint/2010/main" val="139770474"/>
              </p:ext>
            </p:extLst>
          </p:nvPr>
        </p:nvGraphicFramePr>
        <p:xfrm>
          <a:off x="638347" y="2560574"/>
          <a:ext cx="7923761" cy="3119790"/>
        </p:xfrm>
        <a:graphic>
          <a:graphicData uri="http://schemas.openxmlformats.org/drawingml/2006/table">
            <a:tbl>
              <a:tblPr/>
              <a:tblGrid>
                <a:gridCol w="1090260">
                  <a:extLst>
                    <a:ext uri="{9D8B030D-6E8A-4147-A177-3AD203B41FA5}">
                      <a16:colId xmlns:a16="http://schemas.microsoft.com/office/drawing/2014/main" val="2119951875"/>
                    </a:ext>
                  </a:extLst>
                </a:gridCol>
                <a:gridCol w="6833501">
                  <a:extLst>
                    <a:ext uri="{9D8B030D-6E8A-4147-A177-3AD203B41FA5}">
                      <a16:colId xmlns:a16="http://schemas.microsoft.com/office/drawing/2014/main" val="3978020264"/>
                    </a:ext>
                  </a:extLst>
                </a:gridCol>
              </a:tblGrid>
              <a:tr h="311979">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Establish Baselines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2261388083"/>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Identify Configuration Items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947917469"/>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a Configuration Management System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589500441"/>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Create or Release Baselines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014117593"/>
                  </a:ext>
                </a:extLst>
              </a:tr>
              <a:tr h="311979">
                <a:tc>
                  <a:txBody>
                    <a:bodyPr/>
                    <a:lstStyle/>
                    <a:p>
                      <a:pPr eaLnBrk="0" fontAlgn="base" hangingPunct="0">
                        <a:lnSpc>
                          <a:spcPct val="107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Track and control changes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381640709"/>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Track Change Requests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180363224"/>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Control Configuration Items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872729072"/>
                  </a:ext>
                </a:extLst>
              </a:tr>
              <a:tr h="311979">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Establish integrity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3199257774"/>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Configuration Management Records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297783503"/>
                  </a:ext>
                </a:extLst>
              </a:tr>
              <a:tr h="31197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Perform Configuration Audits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3340" marR="53340"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750978942"/>
                  </a:ext>
                </a:extLst>
              </a:tr>
            </a:tbl>
          </a:graphicData>
        </a:graphic>
      </p:graphicFrame>
    </p:spTree>
    <p:extLst>
      <p:ext uri="{BB962C8B-B14F-4D97-AF65-F5344CB8AC3E}">
        <p14:creationId xmlns:p14="http://schemas.microsoft.com/office/powerpoint/2010/main" val="1830427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2F22-192D-4392-9FE9-78887C8FD749}"/>
              </a:ext>
            </a:extLst>
          </p:cNvPr>
          <p:cNvSpPr>
            <a:spLocks noGrp="1"/>
          </p:cNvSpPr>
          <p:nvPr>
            <p:ph type="title"/>
          </p:nvPr>
        </p:nvSpPr>
        <p:spPr/>
        <p:txBody>
          <a:bodyPr/>
          <a:lstStyle/>
          <a:p>
            <a:r>
              <a:rPr lang="en-IN" dirty="0"/>
              <a:t>Supplier Agreement Management (SAM)</a:t>
            </a:r>
          </a:p>
        </p:txBody>
      </p:sp>
      <p:sp>
        <p:nvSpPr>
          <p:cNvPr id="3" name="Content Placeholder 2">
            <a:extLst>
              <a:ext uri="{FF2B5EF4-FFF2-40B4-BE49-F238E27FC236}">
                <a16:creationId xmlns:a16="http://schemas.microsoft.com/office/drawing/2014/main" id="{EC72A183-5071-4155-B409-D190D6C579C8}"/>
              </a:ext>
            </a:extLst>
          </p:cNvPr>
          <p:cNvSpPr>
            <a:spLocks noGrp="1"/>
          </p:cNvSpPr>
          <p:nvPr>
            <p:ph idx="1"/>
          </p:nvPr>
        </p:nvSpPr>
        <p:spPr/>
        <p:txBody>
          <a:bodyPr/>
          <a:lstStyle/>
          <a:p>
            <a:r>
              <a:rPr lang="en-IN" dirty="0"/>
              <a:t>Manage the </a:t>
            </a:r>
            <a:r>
              <a:rPr lang="en-IN" b="1" dirty="0">
                <a:solidFill>
                  <a:srgbClr val="C00000"/>
                </a:solidFill>
              </a:rPr>
              <a:t>acquisition of products </a:t>
            </a:r>
            <a:r>
              <a:rPr lang="en-IN" dirty="0"/>
              <a:t>and </a:t>
            </a:r>
            <a:r>
              <a:rPr lang="en-IN" b="1" dirty="0">
                <a:solidFill>
                  <a:srgbClr val="C00000"/>
                </a:solidFill>
              </a:rPr>
              <a:t>services</a:t>
            </a:r>
            <a:r>
              <a:rPr lang="en-IN" dirty="0"/>
              <a:t> from </a:t>
            </a:r>
            <a:r>
              <a:rPr lang="en-IN" b="1" dirty="0">
                <a:solidFill>
                  <a:srgbClr val="C00000"/>
                </a:solidFill>
              </a:rPr>
              <a:t>suppliers</a:t>
            </a:r>
          </a:p>
          <a:p>
            <a:endParaRPr lang="en-IN" dirty="0"/>
          </a:p>
        </p:txBody>
      </p:sp>
      <p:sp>
        <p:nvSpPr>
          <p:cNvPr id="7" name="Footer Placeholder 4">
            <a:extLst>
              <a:ext uri="{FF2B5EF4-FFF2-40B4-BE49-F238E27FC236}">
                <a16:creationId xmlns:a16="http://schemas.microsoft.com/office/drawing/2014/main" id="{78F683F5-F6C1-4324-94F0-51CC267AC90D}"/>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25B188D5-79B5-4187-B9F2-30A9D2AB03F9}"/>
              </a:ext>
            </a:extLst>
          </p:cNvPr>
          <p:cNvGraphicFramePr>
            <a:graphicFrameLocks noGrp="1"/>
          </p:cNvGraphicFramePr>
          <p:nvPr>
            <p:extLst>
              <p:ext uri="{D42A27DB-BD31-4B8C-83A1-F6EECF244321}">
                <p14:modId xmlns:p14="http://schemas.microsoft.com/office/powerpoint/2010/main" val="2673243087"/>
              </p:ext>
            </p:extLst>
          </p:nvPr>
        </p:nvGraphicFramePr>
        <p:xfrm>
          <a:off x="605559" y="2032297"/>
          <a:ext cx="8095096" cy="2567416"/>
        </p:xfrm>
        <a:graphic>
          <a:graphicData uri="http://schemas.openxmlformats.org/drawingml/2006/table">
            <a:tbl>
              <a:tblPr/>
              <a:tblGrid>
                <a:gridCol w="1123831">
                  <a:extLst>
                    <a:ext uri="{9D8B030D-6E8A-4147-A177-3AD203B41FA5}">
                      <a16:colId xmlns:a16="http://schemas.microsoft.com/office/drawing/2014/main" val="621009535"/>
                    </a:ext>
                  </a:extLst>
                </a:gridCol>
                <a:gridCol w="6971265">
                  <a:extLst>
                    <a:ext uri="{9D8B030D-6E8A-4147-A177-3AD203B41FA5}">
                      <a16:colId xmlns:a16="http://schemas.microsoft.com/office/drawing/2014/main" val="2994927407"/>
                    </a:ext>
                  </a:extLst>
                </a:gridCol>
              </a:tblGrid>
              <a:tr h="320927">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SG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Establish Supplier Agreements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3002728820"/>
                  </a:ext>
                </a:extLst>
              </a:tr>
              <a:tr h="320927">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Determine Acquisition Type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061421766"/>
                  </a:ext>
                </a:extLst>
              </a:tr>
              <a:tr h="320927">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Select Suppliers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762744163"/>
                  </a:ext>
                </a:extLst>
              </a:tr>
              <a:tr h="320927">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Establish Supplier Agreements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571602665"/>
                  </a:ext>
                </a:extLst>
              </a:tr>
              <a:tr h="320927">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SG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Satisfy Supplier Agreements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1829665541"/>
                  </a:ext>
                </a:extLst>
              </a:tr>
              <a:tr h="320927">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Execute the Supplier Agreement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224034777"/>
                  </a:ext>
                </a:extLst>
              </a:tr>
              <a:tr h="320927">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Accept the Acquired Product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666980652"/>
                  </a:ext>
                </a:extLst>
              </a:tr>
              <a:tr h="320927">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2.3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Ensure Transition of Products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727886306"/>
                  </a:ext>
                </a:extLst>
              </a:tr>
            </a:tbl>
          </a:graphicData>
        </a:graphic>
      </p:graphicFrame>
    </p:spTree>
    <p:extLst>
      <p:ext uri="{BB962C8B-B14F-4D97-AF65-F5344CB8AC3E}">
        <p14:creationId xmlns:p14="http://schemas.microsoft.com/office/powerpoint/2010/main" val="1989389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9D24-36FB-4EF4-BCA3-DC3C6F3D1D04}"/>
              </a:ext>
            </a:extLst>
          </p:cNvPr>
          <p:cNvSpPr>
            <a:spLocks noGrp="1"/>
          </p:cNvSpPr>
          <p:nvPr>
            <p:ph type="title"/>
          </p:nvPr>
        </p:nvSpPr>
        <p:spPr/>
        <p:txBody>
          <a:bodyPr/>
          <a:lstStyle/>
          <a:p>
            <a:r>
              <a:rPr lang="en-IN" dirty="0"/>
              <a:t>Maturity Level 2 - Summary</a:t>
            </a:r>
          </a:p>
        </p:txBody>
      </p:sp>
      <p:sp>
        <p:nvSpPr>
          <p:cNvPr id="3" name="Content Placeholder 2">
            <a:extLst>
              <a:ext uri="{FF2B5EF4-FFF2-40B4-BE49-F238E27FC236}">
                <a16:creationId xmlns:a16="http://schemas.microsoft.com/office/drawing/2014/main" id="{02781757-A5CF-43A2-93E3-CB0E65761F2C}"/>
              </a:ext>
            </a:extLst>
          </p:cNvPr>
          <p:cNvSpPr>
            <a:spLocks noGrp="1"/>
          </p:cNvSpPr>
          <p:nvPr>
            <p:ph idx="1"/>
          </p:nvPr>
        </p:nvSpPr>
        <p:spPr/>
        <p:txBody>
          <a:bodyPr/>
          <a:lstStyle/>
          <a:p>
            <a:r>
              <a:rPr lang="en-IN" dirty="0"/>
              <a:t>Requirements flow in.</a:t>
            </a:r>
          </a:p>
          <a:p>
            <a:r>
              <a:rPr lang="en-IN" dirty="0"/>
              <a:t>Plans are developed in accordance with policies.</a:t>
            </a:r>
          </a:p>
          <a:p>
            <a:r>
              <a:rPr lang="en-IN" dirty="0"/>
              <a:t>Activities are performed in accordance with plans.</a:t>
            </a:r>
          </a:p>
          <a:p>
            <a:r>
              <a:rPr lang="en-IN" dirty="0"/>
              <a:t>Measurements and reviews occur at defined points.</a:t>
            </a:r>
          </a:p>
          <a:p>
            <a:r>
              <a:rPr lang="en-IN" dirty="0"/>
              <a:t>The product flows out and (usually) works.</a:t>
            </a:r>
          </a:p>
        </p:txBody>
      </p:sp>
      <p:grpSp>
        <p:nvGrpSpPr>
          <p:cNvPr id="6" name="Group 4">
            <a:extLst>
              <a:ext uri="{FF2B5EF4-FFF2-40B4-BE49-F238E27FC236}">
                <a16:creationId xmlns:a16="http://schemas.microsoft.com/office/drawing/2014/main" id="{B35D153B-3995-4959-8481-086479482F0C}"/>
              </a:ext>
            </a:extLst>
          </p:cNvPr>
          <p:cNvGrpSpPr>
            <a:grpSpLocks/>
          </p:cNvGrpSpPr>
          <p:nvPr/>
        </p:nvGrpSpPr>
        <p:grpSpPr bwMode="auto">
          <a:xfrm>
            <a:off x="479506" y="3612250"/>
            <a:ext cx="8184989" cy="1085850"/>
            <a:chOff x="612" y="1111"/>
            <a:chExt cx="3655" cy="912"/>
          </a:xfrm>
        </p:grpSpPr>
        <p:sp>
          <p:nvSpPr>
            <p:cNvPr id="7" name="Rectangle 5">
              <a:extLst>
                <a:ext uri="{FF2B5EF4-FFF2-40B4-BE49-F238E27FC236}">
                  <a16:creationId xmlns:a16="http://schemas.microsoft.com/office/drawing/2014/main" id="{AE579FDD-32FB-4E15-AFD9-12DB8462C773}"/>
                </a:ext>
              </a:extLst>
            </p:cNvPr>
            <p:cNvSpPr>
              <a:spLocks noChangeArrowheads="1"/>
            </p:cNvSpPr>
            <p:nvPr/>
          </p:nvSpPr>
          <p:spPr bwMode="auto">
            <a:xfrm>
              <a:off x="612" y="1111"/>
              <a:ext cx="3655" cy="318"/>
            </a:xfrm>
            <a:prstGeom prst="rect">
              <a:avLst/>
            </a:prstGeom>
            <a:solidFill>
              <a:srgbClr val="FFFFFF"/>
            </a:solidFill>
            <a:ln w="38100">
              <a:solidFill>
                <a:schemeClr val="tx2">
                  <a:lumMod val="60000"/>
                  <a:lumOff val="40000"/>
                </a:schemeClr>
              </a:solidFill>
              <a:miter lim="800000"/>
              <a:headEnd/>
              <a:tailEnd/>
            </a:ln>
          </p:spPr>
          <p:txBody>
            <a:bodyPr lIns="47177" tIns="23588" rIns="47177" bIns="23588"/>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8" name="Rectangle 6">
              <a:extLst>
                <a:ext uri="{FF2B5EF4-FFF2-40B4-BE49-F238E27FC236}">
                  <a16:creationId xmlns:a16="http://schemas.microsoft.com/office/drawing/2014/main" id="{06411851-2D0B-4CFC-ACA1-D23D46BAA030}"/>
                </a:ext>
              </a:extLst>
            </p:cNvPr>
            <p:cNvSpPr>
              <a:spLocks noChangeArrowheads="1"/>
            </p:cNvSpPr>
            <p:nvPr/>
          </p:nvSpPr>
          <p:spPr bwMode="auto">
            <a:xfrm>
              <a:off x="656" y="1127"/>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171" tIns="23585" rIns="47171" bIns="23585">
              <a:spAutoFit/>
            </a:bodyPr>
            <a:lstStyle>
              <a:lvl1pPr defTabSz="700088">
                <a:spcBef>
                  <a:spcPct val="20000"/>
                </a:spcBef>
                <a:buChar char="•"/>
                <a:defRPr sz="2800">
                  <a:solidFill>
                    <a:schemeClr val="tx1"/>
                  </a:solidFill>
                  <a:latin typeface="Arial" panose="020B0604020202020204" pitchFamily="34" charset="0"/>
                </a:defRPr>
              </a:lvl1pPr>
              <a:lvl2pPr marL="742950" indent="-285750" defTabSz="700088">
                <a:spcBef>
                  <a:spcPct val="20000"/>
                </a:spcBef>
                <a:buChar char="–"/>
                <a:defRPr sz="2400">
                  <a:solidFill>
                    <a:schemeClr val="tx1"/>
                  </a:solidFill>
                  <a:latin typeface="Arial" panose="020B0604020202020204" pitchFamily="34" charset="0"/>
                </a:defRPr>
              </a:lvl2pPr>
              <a:lvl3pPr marL="1143000" indent="-228600" defTabSz="700088">
                <a:spcBef>
                  <a:spcPct val="20000"/>
                </a:spcBef>
                <a:buChar char="•"/>
                <a:defRPr sz="2000">
                  <a:solidFill>
                    <a:schemeClr val="tx1"/>
                  </a:solidFill>
                  <a:latin typeface="Arial" panose="020B0604020202020204" pitchFamily="34" charset="0"/>
                </a:defRPr>
              </a:lvl3pPr>
              <a:lvl4pPr marL="1600200" indent="-228600" defTabSz="700088">
                <a:spcBef>
                  <a:spcPct val="20000"/>
                </a:spcBef>
                <a:buChar char="–"/>
                <a:defRPr>
                  <a:solidFill>
                    <a:schemeClr val="tx1"/>
                  </a:solidFill>
                  <a:latin typeface="Arial" panose="020B0604020202020204" pitchFamily="34" charset="0"/>
                </a:defRPr>
              </a:lvl4pPr>
              <a:lvl5pPr marL="2057400" indent="-228600" defTabSz="700088">
                <a:spcBef>
                  <a:spcPct val="20000"/>
                </a:spcBef>
                <a:buChar char="»"/>
                <a:defRPr sz="1600">
                  <a:solidFill>
                    <a:schemeClr val="tx1"/>
                  </a:solidFill>
                  <a:latin typeface="Arial" panose="020B0604020202020204" pitchFamily="34" charset="0"/>
                </a:defRPr>
              </a:lvl5pPr>
              <a:lvl6pPr marL="25146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250">
                  <a:latin typeface="Univers 57 Condensed"/>
                </a:rPr>
                <a:t>In</a:t>
              </a:r>
            </a:p>
          </p:txBody>
        </p:sp>
        <p:sp>
          <p:nvSpPr>
            <p:cNvPr id="9" name="Rectangle 7">
              <a:extLst>
                <a:ext uri="{FF2B5EF4-FFF2-40B4-BE49-F238E27FC236}">
                  <a16:creationId xmlns:a16="http://schemas.microsoft.com/office/drawing/2014/main" id="{AC5BD0F6-7CF3-43D2-B33E-D8AFA2AC93C0}"/>
                </a:ext>
              </a:extLst>
            </p:cNvPr>
            <p:cNvSpPr>
              <a:spLocks noChangeArrowheads="1"/>
            </p:cNvSpPr>
            <p:nvPr/>
          </p:nvSpPr>
          <p:spPr bwMode="auto">
            <a:xfrm>
              <a:off x="3722" y="1113"/>
              <a:ext cx="239"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171" tIns="23585" rIns="47171" bIns="23585">
              <a:spAutoFit/>
            </a:bodyPr>
            <a:lstStyle>
              <a:lvl1pPr defTabSz="700088">
                <a:spcBef>
                  <a:spcPct val="20000"/>
                </a:spcBef>
                <a:buChar char="•"/>
                <a:defRPr sz="2800">
                  <a:solidFill>
                    <a:schemeClr val="tx1"/>
                  </a:solidFill>
                  <a:latin typeface="Arial" panose="020B0604020202020204" pitchFamily="34" charset="0"/>
                </a:defRPr>
              </a:lvl1pPr>
              <a:lvl2pPr marL="742950" indent="-285750" defTabSz="700088">
                <a:spcBef>
                  <a:spcPct val="20000"/>
                </a:spcBef>
                <a:buChar char="–"/>
                <a:defRPr sz="2400">
                  <a:solidFill>
                    <a:schemeClr val="tx1"/>
                  </a:solidFill>
                  <a:latin typeface="Arial" panose="020B0604020202020204" pitchFamily="34" charset="0"/>
                </a:defRPr>
              </a:lvl2pPr>
              <a:lvl3pPr marL="1143000" indent="-228600" defTabSz="700088">
                <a:spcBef>
                  <a:spcPct val="20000"/>
                </a:spcBef>
                <a:buChar char="•"/>
                <a:defRPr sz="2000">
                  <a:solidFill>
                    <a:schemeClr val="tx1"/>
                  </a:solidFill>
                  <a:latin typeface="Arial" panose="020B0604020202020204" pitchFamily="34" charset="0"/>
                </a:defRPr>
              </a:lvl3pPr>
              <a:lvl4pPr marL="1600200" indent="-228600" defTabSz="700088">
                <a:spcBef>
                  <a:spcPct val="20000"/>
                </a:spcBef>
                <a:buChar char="–"/>
                <a:defRPr>
                  <a:solidFill>
                    <a:schemeClr val="tx1"/>
                  </a:solidFill>
                  <a:latin typeface="Arial" panose="020B0604020202020204" pitchFamily="34" charset="0"/>
                </a:defRPr>
              </a:lvl4pPr>
              <a:lvl5pPr marL="2057400" indent="-228600" defTabSz="700088">
                <a:spcBef>
                  <a:spcPct val="20000"/>
                </a:spcBef>
                <a:buChar char="»"/>
                <a:defRPr sz="1600">
                  <a:solidFill>
                    <a:schemeClr val="tx1"/>
                  </a:solidFill>
                  <a:latin typeface="Arial" panose="020B0604020202020204" pitchFamily="34" charset="0"/>
                </a:defRPr>
              </a:lvl5pPr>
              <a:lvl6pPr marL="25146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0008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250" dirty="0">
                  <a:latin typeface="Univers 57 Condensed"/>
                </a:rPr>
                <a:t>Out</a:t>
              </a:r>
            </a:p>
          </p:txBody>
        </p:sp>
        <p:sp>
          <p:nvSpPr>
            <p:cNvPr id="10" name="Rectangle 8">
              <a:extLst>
                <a:ext uri="{FF2B5EF4-FFF2-40B4-BE49-F238E27FC236}">
                  <a16:creationId xmlns:a16="http://schemas.microsoft.com/office/drawing/2014/main" id="{257FBC9E-E13B-4C0D-958C-72C44E16DAA6}"/>
                </a:ext>
              </a:extLst>
            </p:cNvPr>
            <p:cNvSpPr>
              <a:spLocks noChangeArrowheads="1"/>
            </p:cNvSpPr>
            <p:nvPr/>
          </p:nvSpPr>
          <p:spPr bwMode="auto">
            <a:xfrm>
              <a:off x="1132" y="1145"/>
              <a:ext cx="43" cy="214"/>
            </a:xfrm>
            <a:prstGeom prst="rect">
              <a:avLst/>
            </a:prstGeom>
            <a:solidFill>
              <a:schemeClr val="tx2">
                <a:lumMod val="60000"/>
                <a:lumOff val="40000"/>
              </a:schemeClr>
            </a:solidFill>
            <a:ln w="12700">
              <a:solidFill>
                <a:schemeClr val="tx1"/>
              </a:solidFill>
              <a:miter lim="800000"/>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11" name="Rectangle 9">
              <a:extLst>
                <a:ext uri="{FF2B5EF4-FFF2-40B4-BE49-F238E27FC236}">
                  <a16:creationId xmlns:a16="http://schemas.microsoft.com/office/drawing/2014/main" id="{0BF4D48D-181D-43E2-A793-9C381D007F0B}"/>
                </a:ext>
              </a:extLst>
            </p:cNvPr>
            <p:cNvSpPr>
              <a:spLocks noChangeArrowheads="1"/>
            </p:cNvSpPr>
            <p:nvPr/>
          </p:nvSpPr>
          <p:spPr bwMode="auto">
            <a:xfrm>
              <a:off x="1784" y="1145"/>
              <a:ext cx="43" cy="214"/>
            </a:xfrm>
            <a:prstGeom prst="rect">
              <a:avLst/>
            </a:prstGeom>
            <a:solidFill>
              <a:schemeClr val="tx2">
                <a:lumMod val="60000"/>
                <a:lumOff val="40000"/>
              </a:schemeClr>
            </a:solidFill>
            <a:ln w="12700">
              <a:solidFill>
                <a:schemeClr val="tx2">
                  <a:lumMod val="60000"/>
                  <a:lumOff val="40000"/>
                </a:schemeClr>
              </a:solidFill>
              <a:miter lim="800000"/>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12" name="Rectangle 10">
              <a:extLst>
                <a:ext uri="{FF2B5EF4-FFF2-40B4-BE49-F238E27FC236}">
                  <a16:creationId xmlns:a16="http://schemas.microsoft.com/office/drawing/2014/main" id="{924D4A43-0B7A-4B7E-A68C-D2B9E27CD727}"/>
                </a:ext>
              </a:extLst>
            </p:cNvPr>
            <p:cNvSpPr>
              <a:spLocks noChangeArrowheads="1"/>
            </p:cNvSpPr>
            <p:nvPr/>
          </p:nvSpPr>
          <p:spPr bwMode="auto">
            <a:xfrm>
              <a:off x="2436" y="1145"/>
              <a:ext cx="43" cy="214"/>
            </a:xfrm>
            <a:prstGeom prst="rect">
              <a:avLst/>
            </a:prstGeom>
            <a:solidFill>
              <a:schemeClr val="tx2">
                <a:lumMod val="60000"/>
                <a:lumOff val="40000"/>
              </a:schemeClr>
            </a:solidFill>
            <a:ln w="12700">
              <a:solidFill>
                <a:schemeClr val="tx2">
                  <a:lumMod val="60000"/>
                  <a:lumOff val="40000"/>
                </a:schemeClr>
              </a:solidFill>
              <a:miter lim="800000"/>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13" name="Rectangle 11">
              <a:extLst>
                <a:ext uri="{FF2B5EF4-FFF2-40B4-BE49-F238E27FC236}">
                  <a16:creationId xmlns:a16="http://schemas.microsoft.com/office/drawing/2014/main" id="{B880E247-4505-42CB-9731-A79DB8483B64}"/>
                </a:ext>
              </a:extLst>
            </p:cNvPr>
            <p:cNvSpPr>
              <a:spLocks noChangeArrowheads="1"/>
            </p:cNvSpPr>
            <p:nvPr/>
          </p:nvSpPr>
          <p:spPr bwMode="auto">
            <a:xfrm>
              <a:off x="3087" y="1145"/>
              <a:ext cx="43" cy="214"/>
            </a:xfrm>
            <a:prstGeom prst="rect">
              <a:avLst/>
            </a:prstGeom>
            <a:solidFill>
              <a:schemeClr val="tx2">
                <a:lumMod val="60000"/>
                <a:lumOff val="40000"/>
              </a:schemeClr>
            </a:solidFill>
            <a:ln w="12700">
              <a:solidFill>
                <a:schemeClr val="tx2">
                  <a:lumMod val="60000"/>
                  <a:lumOff val="40000"/>
                </a:schemeClr>
              </a:solidFill>
              <a:miter lim="800000"/>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14" name="Line 12">
              <a:extLst>
                <a:ext uri="{FF2B5EF4-FFF2-40B4-BE49-F238E27FC236}">
                  <a16:creationId xmlns:a16="http://schemas.microsoft.com/office/drawing/2014/main" id="{A7017D0D-2BA5-480F-8DBD-7FABFE97F2A0}"/>
                </a:ext>
              </a:extLst>
            </p:cNvPr>
            <p:cNvSpPr>
              <a:spLocks noChangeShapeType="1"/>
            </p:cNvSpPr>
            <p:nvPr/>
          </p:nvSpPr>
          <p:spPr bwMode="auto">
            <a:xfrm>
              <a:off x="3079" y="1791"/>
              <a:ext cx="472" cy="0"/>
            </a:xfrm>
            <a:prstGeom prst="line">
              <a:avLst/>
            </a:prstGeom>
            <a:noFill/>
            <a:ln w="50800">
              <a:solidFill>
                <a:schemeClr val="tx2">
                  <a:lumMod val="60000"/>
                  <a:lumOff val="40000"/>
                </a:schemeClr>
              </a:solidFill>
              <a:round/>
              <a:headEnd/>
              <a:tailEnd/>
            </a:ln>
            <a:extLst/>
          </p:spPr>
          <p:txBody>
            <a:bodyPr lIns="47177" tIns="23588" rIns="47177" bIns="23588">
              <a:spAutoFit/>
            </a:bodyPr>
            <a:lstStyle/>
            <a:p>
              <a:endParaRPr lang="en-IN" sz="1350"/>
            </a:p>
          </p:txBody>
        </p:sp>
        <p:sp>
          <p:nvSpPr>
            <p:cNvPr id="15" name="Line 13">
              <a:extLst>
                <a:ext uri="{FF2B5EF4-FFF2-40B4-BE49-F238E27FC236}">
                  <a16:creationId xmlns:a16="http://schemas.microsoft.com/office/drawing/2014/main" id="{41A8132A-7A2E-425D-B51E-B80A655247DB}"/>
                </a:ext>
              </a:extLst>
            </p:cNvPr>
            <p:cNvSpPr>
              <a:spLocks noChangeShapeType="1"/>
            </p:cNvSpPr>
            <p:nvPr/>
          </p:nvSpPr>
          <p:spPr bwMode="auto">
            <a:xfrm>
              <a:off x="976" y="1301"/>
              <a:ext cx="14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16" name="Line 14">
              <a:extLst>
                <a:ext uri="{FF2B5EF4-FFF2-40B4-BE49-F238E27FC236}">
                  <a16:creationId xmlns:a16="http://schemas.microsoft.com/office/drawing/2014/main" id="{1DE2A655-E918-4F6B-8D19-2C3A7E492B2F}"/>
                </a:ext>
              </a:extLst>
            </p:cNvPr>
            <p:cNvSpPr>
              <a:spLocks noChangeShapeType="1"/>
            </p:cNvSpPr>
            <p:nvPr/>
          </p:nvSpPr>
          <p:spPr bwMode="auto">
            <a:xfrm>
              <a:off x="1632" y="1301"/>
              <a:ext cx="15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17" name="Line 15">
              <a:extLst>
                <a:ext uri="{FF2B5EF4-FFF2-40B4-BE49-F238E27FC236}">
                  <a16:creationId xmlns:a16="http://schemas.microsoft.com/office/drawing/2014/main" id="{77BA3763-7845-4078-96E2-51ADBAED880C}"/>
                </a:ext>
              </a:extLst>
            </p:cNvPr>
            <p:cNvSpPr>
              <a:spLocks noChangeShapeType="1"/>
            </p:cNvSpPr>
            <p:nvPr/>
          </p:nvSpPr>
          <p:spPr bwMode="auto">
            <a:xfrm>
              <a:off x="2277" y="1301"/>
              <a:ext cx="1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18" name="Line 16">
              <a:extLst>
                <a:ext uri="{FF2B5EF4-FFF2-40B4-BE49-F238E27FC236}">
                  <a16:creationId xmlns:a16="http://schemas.microsoft.com/office/drawing/2014/main" id="{D78E448F-5588-4CC7-9871-079EE0243209}"/>
                </a:ext>
              </a:extLst>
            </p:cNvPr>
            <p:cNvSpPr>
              <a:spLocks noChangeShapeType="1"/>
            </p:cNvSpPr>
            <p:nvPr/>
          </p:nvSpPr>
          <p:spPr bwMode="auto">
            <a:xfrm>
              <a:off x="2939" y="1301"/>
              <a:ext cx="14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19" name="Line 17">
              <a:extLst>
                <a:ext uri="{FF2B5EF4-FFF2-40B4-BE49-F238E27FC236}">
                  <a16:creationId xmlns:a16="http://schemas.microsoft.com/office/drawing/2014/main" id="{E84B2C1E-D0E5-45B6-A7E8-6EA05B36F78C}"/>
                </a:ext>
              </a:extLst>
            </p:cNvPr>
            <p:cNvSpPr>
              <a:spLocks noChangeShapeType="1"/>
            </p:cNvSpPr>
            <p:nvPr/>
          </p:nvSpPr>
          <p:spPr bwMode="auto">
            <a:xfrm>
              <a:off x="3584" y="1301"/>
              <a:ext cx="14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0" name="Oval 18">
              <a:extLst>
                <a:ext uri="{FF2B5EF4-FFF2-40B4-BE49-F238E27FC236}">
                  <a16:creationId xmlns:a16="http://schemas.microsoft.com/office/drawing/2014/main" id="{864F4493-359D-4A2F-A765-DFB403A8158D}"/>
                </a:ext>
              </a:extLst>
            </p:cNvPr>
            <p:cNvSpPr>
              <a:spLocks noChangeArrowheads="1"/>
            </p:cNvSpPr>
            <p:nvPr/>
          </p:nvSpPr>
          <p:spPr bwMode="auto">
            <a:xfrm>
              <a:off x="992" y="1718"/>
              <a:ext cx="60" cy="302"/>
            </a:xfrm>
            <a:prstGeom prst="ellipse">
              <a:avLst/>
            </a:prstGeom>
            <a:solidFill>
              <a:schemeClr val="tx2">
                <a:lumMod val="60000"/>
                <a:lumOff val="40000"/>
              </a:schemeClr>
            </a:solidFill>
            <a:ln w="25400">
              <a:solidFill>
                <a:schemeClr val="tx2">
                  <a:lumMod val="60000"/>
                  <a:lumOff val="40000"/>
                </a:schemeClr>
              </a:solidFill>
              <a:round/>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21" name="Line 19">
              <a:extLst>
                <a:ext uri="{FF2B5EF4-FFF2-40B4-BE49-F238E27FC236}">
                  <a16:creationId xmlns:a16="http://schemas.microsoft.com/office/drawing/2014/main" id="{8BA6DE8B-2027-4DFA-A339-9C8F44CA4E27}"/>
                </a:ext>
              </a:extLst>
            </p:cNvPr>
            <p:cNvSpPr>
              <a:spLocks noChangeShapeType="1"/>
            </p:cNvSpPr>
            <p:nvPr/>
          </p:nvSpPr>
          <p:spPr bwMode="auto">
            <a:xfrm flipV="1">
              <a:off x="1059" y="1765"/>
              <a:ext cx="18" cy="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2" name="Line 20">
              <a:extLst>
                <a:ext uri="{FF2B5EF4-FFF2-40B4-BE49-F238E27FC236}">
                  <a16:creationId xmlns:a16="http://schemas.microsoft.com/office/drawing/2014/main" id="{161B5CA4-9ED4-4E3A-8147-5080D8BE6ACA}"/>
                </a:ext>
              </a:extLst>
            </p:cNvPr>
            <p:cNvSpPr>
              <a:spLocks noChangeShapeType="1"/>
            </p:cNvSpPr>
            <p:nvPr/>
          </p:nvSpPr>
          <p:spPr bwMode="auto">
            <a:xfrm flipV="1">
              <a:off x="1059" y="1445"/>
              <a:ext cx="0" cy="2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3" name="Oval 21">
              <a:extLst>
                <a:ext uri="{FF2B5EF4-FFF2-40B4-BE49-F238E27FC236}">
                  <a16:creationId xmlns:a16="http://schemas.microsoft.com/office/drawing/2014/main" id="{618C8DBB-A5A7-4A68-9370-695CC63553A9}"/>
                </a:ext>
              </a:extLst>
            </p:cNvPr>
            <p:cNvSpPr>
              <a:spLocks noChangeArrowheads="1"/>
            </p:cNvSpPr>
            <p:nvPr/>
          </p:nvSpPr>
          <p:spPr bwMode="auto">
            <a:xfrm>
              <a:off x="1635" y="1718"/>
              <a:ext cx="60" cy="302"/>
            </a:xfrm>
            <a:prstGeom prst="ellipse">
              <a:avLst/>
            </a:prstGeom>
            <a:solidFill>
              <a:schemeClr val="tx2">
                <a:lumMod val="60000"/>
                <a:lumOff val="40000"/>
              </a:schemeClr>
            </a:solidFill>
            <a:ln w="25400">
              <a:solidFill>
                <a:schemeClr val="tx2">
                  <a:lumMod val="60000"/>
                  <a:lumOff val="40000"/>
                </a:schemeClr>
              </a:solidFill>
              <a:round/>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24" name="Line 22">
              <a:extLst>
                <a:ext uri="{FF2B5EF4-FFF2-40B4-BE49-F238E27FC236}">
                  <a16:creationId xmlns:a16="http://schemas.microsoft.com/office/drawing/2014/main" id="{56A170E7-A4CF-4F91-A088-606091A8D3CA}"/>
                </a:ext>
              </a:extLst>
            </p:cNvPr>
            <p:cNvSpPr>
              <a:spLocks noChangeShapeType="1"/>
            </p:cNvSpPr>
            <p:nvPr/>
          </p:nvSpPr>
          <p:spPr bwMode="auto">
            <a:xfrm flipV="1">
              <a:off x="1702" y="1765"/>
              <a:ext cx="18" cy="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5" name="Line 23">
              <a:extLst>
                <a:ext uri="{FF2B5EF4-FFF2-40B4-BE49-F238E27FC236}">
                  <a16:creationId xmlns:a16="http://schemas.microsoft.com/office/drawing/2014/main" id="{A30A1348-FCAD-4D4F-9580-505A470F7172}"/>
                </a:ext>
              </a:extLst>
            </p:cNvPr>
            <p:cNvSpPr>
              <a:spLocks noChangeShapeType="1"/>
            </p:cNvSpPr>
            <p:nvPr/>
          </p:nvSpPr>
          <p:spPr bwMode="auto">
            <a:xfrm flipV="1">
              <a:off x="1702" y="1445"/>
              <a:ext cx="0" cy="2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6" name="Oval 24">
              <a:extLst>
                <a:ext uri="{FF2B5EF4-FFF2-40B4-BE49-F238E27FC236}">
                  <a16:creationId xmlns:a16="http://schemas.microsoft.com/office/drawing/2014/main" id="{7F78F6E3-0E2B-4911-AAE8-8A9E01B9E955}"/>
                </a:ext>
              </a:extLst>
            </p:cNvPr>
            <p:cNvSpPr>
              <a:spLocks noChangeArrowheads="1"/>
            </p:cNvSpPr>
            <p:nvPr/>
          </p:nvSpPr>
          <p:spPr bwMode="auto">
            <a:xfrm>
              <a:off x="2288" y="1721"/>
              <a:ext cx="60" cy="302"/>
            </a:xfrm>
            <a:prstGeom prst="ellipse">
              <a:avLst/>
            </a:prstGeom>
            <a:solidFill>
              <a:schemeClr val="tx2">
                <a:lumMod val="60000"/>
                <a:lumOff val="40000"/>
              </a:schemeClr>
            </a:solidFill>
            <a:ln w="25400">
              <a:solidFill>
                <a:schemeClr val="tx2">
                  <a:lumMod val="60000"/>
                  <a:lumOff val="40000"/>
                </a:schemeClr>
              </a:solidFill>
              <a:round/>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27" name="Line 25">
              <a:extLst>
                <a:ext uri="{FF2B5EF4-FFF2-40B4-BE49-F238E27FC236}">
                  <a16:creationId xmlns:a16="http://schemas.microsoft.com/office/drawing/2014/main" id="{0623265C-057F-46B9-B82B-0B37A559099E}"/>
                </a:ext>
              </a:extLst>
            </p:cNvPr>
            <p:cNvSpPr>
              <a:spLocks noChangeShapeType="1"/>
            </p:cNvSpPr>
            <p:nvPr/>
          </p:nvSpPr>
          <p:spPr bwMode="auto">
            <a:xfrm flipV="1">
              <a:off x="2355" y="1768"/>
              <a:ext cx="18" cy="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8" name="Line 26">
              <a:extLst>
                <a:ext uri="{FF2B5EF4-FFF2-40B4-BE49-F238E27FC236}">
                  <a16:creationId xmlns:a16="http://schemas.microsoft.com/office/drawing/2014/main" id="{409D19FE-580E-4DE8-808C-9F54AF0B5B94}"/>
                </a:ext>
              </a:extLst>
            </p:cNvPr>
            <p:cNvSpPr>
              <a:spLocks noChangeShapeType="1"/>
            </p:cNvSpPr>
            <p:nvPr/>
          </p:nvSpPr>
          <p:spPr bwMode="auto">
            <a:xfrm flipV="1">
              <a:off x="2355" y="1448"/>
              <a:ext cx="0" cy="2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29" name="Oval 27">
              <a:extLst>
                <a:ext uri="{FF2B5EF4-FFF2-40B4-BE49-F238E27FC236}">
                  <a16:creationId xmlns:a16="http://schemas.microsoft.com/office/drawing/2014/main" id="{39E03314-A7DA-41B7-B4F8-9CE13EAEF35D}"/>
                </a:ext>
              </a:extLst>
            </p:cNvPr>
            <p:cNvSpPr>
              <a:spLocks noChangeArrowheads="1"/>
            </p:cNvSpPr>
            <p:nvPr/>
          </p:nvSpPr>
          <p:spPr bwMode="auto">
            <a:xfrm>
              <a:off x="2941" y="1721"/>
              <a:ext cx="60" cy="302"/>
            </a:xfrm>
            <a:prstGeom prst="ellipse">
              <a:avLst/>
            </a:prstGeom>
            <a:solidFill>
              <a:schemeClr val="tx2">
                <a:lumMod val="60000"/>
                <a:lumOff val="40000"/>
              </a:schemeClr>
            </a:solidFill>
            <a:ln w="25400">
              <a:solidFill>
                <a:schemeClr val="tx2">
                  <a:lumMod val="60000"/>
                  <a:lumOff val="40000"/>
                </a:schemeClr>
              </a:solidFill>
              <a:round/>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30" name="Line 28">
              <a:extLst>
                <a:ext uri="{FF2B5EF4-FFF2-40B4-BE49-F238E27FC236}">
                  <a16:creationId xmlns:a16="http://schemas.microsoft.com/office/drawing/2014/main" id="{59600FA3-868A-4F36-ADB0-46F531FA48A0}"/>
                </a:ext>
              </a:extLst>
            </p:cNvPr>
            <p:cNvSpPr>
              <a:spLocks noChangeShapeType="1"/>
            </p:cNvSpPr>
            <p:nvPr/>
          </p:nvSpPr>
          <p:spPr bwMode="auto">
            <a:xfrm flipV="1">
              <a:off x="3008" y="1768"/>
              <a:ext cx="19" cy="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31" name="Line 29">
              <a:extLst>
                <a:ext uri="{FF2B5EF4-FFF2-40B4-BE49-F238E27FC236}">
                  <a16:creationId xmlns:a16="http://schemas.microsoft.com/office/drawing/2014/main" id="{01F1A1BF-35B8-4114-8F3A-055FA11798F8}"/>
                </a:ext>
              </a:extLst>
            </p:cNvPr>
            <p:cNvSpPr>
              <a:spLocks noChangeShapeType="1"/>
            </p:cNvSpPr>
            <p:nvPr/>
          </p:nvSpPr>
          <p:spPr bwMode="auto">
            <a:xfrm flipV="1">
              <a:off x="3008" y="1448"/>
              <a:ext cx="0" cy="2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32" name="Oval 30">
              <a:extLst>
                <a:ext uri="{FF2B5EF4-FFF2-40B4-BE49-F238E27FC236}">
                  <a16:creationId xmlns:a16="http://schemas.microsoft.com/office/drawing/2014/main" id="{8F592FDE-DBAB-4C89-863F-613ADBCBEA89}"/>
                </a:ext>
              </a:extLst>
            </p:cNvPr>
            <p:cNvSpPr>
              <a:spLocks noChangeArrowheads="1"/>
            </p:cNvSpPr>
            <p:nvPr/>
          </p:nvSpPr>
          <p:spPr bwMode="auto">
            <a:xfrm>
              <a:off x="3552" y="1721"/>
              <a:ext cx="60" cy="302"/>
            </a:xfrm>
            <a:prstGeom prst="ellipse">
              <a:avLst/>
            </a:prstGeom>
            <a:solidFill>
              <a:schemeClr val="tx2">
                <a:lumMod val="60000"/>
                <a:lumOff val="40000"/>
              </a:schemeClr>
            </a:solidFill>
            <a:ln w="25400">
              <a:solidFill>
                <a:schemeClr val="tx2">
                  <a:lumMod val="60000"/>
                  <a:lumOff val="40000"/>
                </a:schemeClr>
              </a:solidFill>
              <a:round/>
              <a:headEnd/>
              <a:tailEnd/>
            </a:ln>
          </p:spPr>
          <p:txBody>
            <a:bodyPr wrap="none" lIns="47177" tIns="23588" rIns="47177" bIns="2358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350">
                <a:latin typeface="Univers 57 Condensed"/>
              </a:endParaRPr>
            </a:p>
          </p:txBody>
        </p:sp>
        <p:sp>
          <p:nvSpPr>
            <p:cNvPr id="33" name="Line 31">
              <a:extLst>
                <a:ext uri="{FF2B5EF4-FFF2-40B4-BE49-F238E27FC236}">
                  <a16:creationId xmlns:a16="http://schemas.microsoft.com/office/drawing/2014/main" id="{188BD6DA-EBEB-4C26-8662-97F1CD83BA26}"/>
                </a:ext>
              </a:extLst>
            </p:cNvPr>
            <p:cNvSpPr>
              <a:spLocks noChangeShapeType="1"/>
            </p:cNvSpPr>
            <p:nvPr/>
          </p:nvSpPr>
          <p:spPr bwMode="auto">
            <a:xfrm flipV="1">
              <a:off x="3619" y="1768"/>
              <a:ext cx="18" cy="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34" name="Line 32">
              <a:extLst>
                <a:ext uri="{FF2B5EF4-FFF2-40B4-BE49-F238E27FC236}">
                  <a16:creationId xmlns:a16="http://schemas.microsoft.com/office/drawing/2014/main" id="{4A9928B1-2A58-4BA1-B981-19EB0FE722D7}"/>
                </a:ext>
              </a:extLst>
            </p:cNvPr>
            <p:cNvSpPr>
              <a:spLocks noChangeShapeType="1"/>
            </p:cNvSpPr>
            <p:nvPr/>
          </p:nvSpPr>
          <p:spPr bwMode="auto">
            <a:xfrm flipV="1">
              <a:off x="3619" y="1448"/>
              <a:ext cx="0" cy="2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47177" tIns="23588" rIns="47177" bIns="23588">
              <a:spAutoFit/>
            </a:bodyPr>
            <a:lstStyle/>
            <a:p>
              <a:endParaRPr lang="en-IN" sz="1350"/>
            </a:p>
          </p:txBody>
        </p:sp>
        <p:sp>
          <p:nvSpPr>
            <p:cNvPr id="35" name="Line 33">
              <a:extLst>
                <a:ext uri="{FF2B5EF4-FFF2-40B4-BE49-F238E27FC236}">
                  <a16:creationId xmlns:a16="http://schemas.microsoft.com/office/drawing/2014/main" id="{1D792EAF-FAE6-4520-B7B8-A2ABB402726C}"/>
                </a:ext>
              </a:extLst>
            </p:cNvPr>
            <p:cNvSpPr>
              <a:spLocks noChangeShapeType="1"/>
            </p:cNvSpPr>
            <p:nvPr/>
          </p:nvSpPr>
          <p:spPr bwMode="auto">
            <a:xfrm>
              <a:off x="2431" y="1791"/>
              <a:ext cx="512" cy="0"/>
            </a:xfrm>
            <a:prstGeom prst="line">
              <a:avLst/>
            </a:prstGeom>
            <a:noFill/>
            <a:ln w="50800">
              <a:solidFill>
                <a:schemeClr val="tx2">
                  <a:lumMod val="60000"/>
                  <a:lumOff val="40000"/>
                </a:schemeClr>
              </a:solidFill>
              <a:round/>
              <a:headEnd/>
              <a:tailEnd/>
            </a:ln>
            <a:extLst/>
          </p:spPr>
          <p:txBody>
            <a:bodyPr lIns="47177" tIns="23588" rIns="47177" bIns="23588">
              <a:spAutoFit/>
            </a:bodyPr>
            <a:lstStyle/>
            <a:p>
              <a:endParaRPr lang="en-IN" sz="1350"/>
            </a:p>
          </p:txBody>
        </p:sp>
        <p:sp>
          <p:nvSpPr>
            <p:cNvPr id="36" name="Line 34">
              <a:extLst>
                <a:ext uri="{FF2B5EF4-FFF2-40B4-BE49-F238E27FC236}">
                  <a16:creationId xmlns:a16="http://schemas.microsoft.com/office/drawing/2014/main" id="{81B3DC95-9A59-4F78-9A3C-6166758D953F}"/>
                </a:ext>
              </a:extLst>
            </p:cNvPr>
            <p:cNvSpPr>
              <a:spLocks noChangeShapeType="1"/>
            </p:cNvSpPr>
            <p:nvPr/>
          </p:nvSpPr>
          <p:spPr bwMode="auto">
            <a:xfrm>
              <a:off x="1775" y="1791"/>
              <a:ext cx="512" cy="0"/>
            </a:xfrm>
            <a:prstGeom prst="line">
              <a:avLst/>
            </a:prstGeom>
            <a:noFill/>
            <a:ln w="50800">
              <a:solidFill>
                <a:schemeClr val="tx2">
                  <a:lumMod val="60000"/>
                  <a:lumOff val="40000"/>
                </a:schemeClr>
              </a:solidFill>
              <a:round/>
              <a:headEnd/>
              <a:tailEnd/>
            </a:ln>
            <a:extLst/>
          </p:spPr>
          <p:txBody>
            <a:bodyPr lIns="47177" tIns="23588" rIns="47177" bIns="23588">
              <a:spAutoFit/>
            </a:bodyPr>
            <a:lstStyle/>
            <a:p>
              <a:endParaRPr lang="en-IN" sz="1350"/>
            </a:p>
          </p:txBody>
        </p:sp>
        <p:sp>
          <p:nvSpPr>
            <p:cNvPr id="37" name="Line 35">
              <a:extLst>
                <a:ext uri="{FF2B5EF4-FFF2-40B4-BE49-F238E27FC236}">
                  <a16:creationId xmlns:a16="http://schemas.microsoft.com/office/drawing/2014/main" id="{1F674D77-C1C2-40DD-A0B3-52E2A2390B95}"/>
                </a:ext>
              </a:extLst>
            </p:cNvPr>
            <p:cNvSpPr>
              <a:spLocks noChangeShapeType="1"/>
            </p:cNvSpPr>
            <p:nvPr/>
          </p:nvSpPr>
          <p:spPr bwMode="auto">
            <a:xfrm>
              <a:off x="1119" y="1790"/>
              <a:ext cx="512" cy="0"/>
            </a:xfrm>
            <a:prstGeom prst="line">
              <a:avLst/>
            </a:prstGeom>
            <a:noFill/>
            <a:ln w="50800">
              <a:solidFill>
                <a:schemeClr val="tx2">
                  <a:lumMod val="60000"/>
                  <a:lumOff val="40000"/>
                </a:schemeClr>
              </a:solidFill>
              <a:round/>
              <a:headEnd/>
              <a:tailEnd/>
            </a:ln>
            <a:extLst/>
          </p:spPr>
          <p:txBody>
            <a:bodyPr lIns="47177" tIns="23588" rIns="47177" bIns="23588">
              <a:spAutoFit/>
            </a:bodyPr>
            <a:lstStyle/>
            <a:p>
              <a:endParaRPr lang="en-IN" sz="1350"/>
            </a:p>
          </p:txBody>
        </p:sp>
      </p:grpSp>
      <p:sp>
        <p:nvSpPr>
          <p:cNvPr id="38" name="Footer Placeholder 4">
            <a:extLst>
              <a:ext uri="{FF2B5EF4-FFF2-40B4-BE49-F238E27FC236}">
                <a16:creationId xmlns:a16="http://schemas.microsoft.com/office/drawing/2014/main" id="{F39556F0-1BA6-4AD5-942D-34F48A39FD13}"/>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978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7E6C-ACE4-4FB2-A744-DDB897DC5F9F}"/>
              </a:ext>
            </a:extLst>
          </p:cNvPr>
          <p:cNvSpPr>
            <a:spLocks noGrp="1"/>
          </p:cNvSpPr>
          <p:nvPr>
            <p:ph type="title"/>
          </p:nvPr>
        </p:nvSpPr>
        <p:spPr/>
        <p:txBody>
          <a:bodyPr/>
          <a:lstStyle/>
          <a:p>
            <a:r>
              <a:rPr lang="en-IN" dirty="0"/>
              <a:t>Maturity Level 2 - Summary</a:t>
            </a:r>
          </a:p>
        </p:txBody>
      </p:sp>
      <p:sp>
        <p:nvSpPr>
          <p:cNvPr id="3" name="Content Placeholder 2">
            <a:extLst>
              <a:ext uri="{FF2B5EF4-FFF2-40B4-BE49-F238E27FC236}">
                <a16:creationId xmlns:a16="http://schemas.microsoft.com/office/drawing/2014/main" id="{9C574CFD-A4BD-474D-BB66-F0AB514F39CA}"/>
              </a:ext>
            </a:extLst>
          </p:cNvPr>
          <p:cNvSpPr>
            <a:spLocks noGrp="1"/>
          </p:cNvSpPr>
          <p:nvPr>
            <p:ph idx="1"/>
          </p:nvPr>
        </p:nvSpPr>
        <p:spPr/>
        <p:txBody>
          <a:bodyPr>
            <a:normAutofit/>
          </a:bodyPr>
          <a:lstStyle/>
          <a:p>
            <a:r>
              <a:rPr lang="en-IN" dirty="0"/>
              <a:t>Project management is more disciplined.</a:t>
            </a:r>
          </a:p>
          <a:p>
            <a:r>
              <a:rPr lang="en-IN" dirty="0"/>
              <a:t>Organizational policies are established and followed.</a:t>
            </a:r>
          </a:p>
          <a:p>
            <a:r>
              <a:rPr lang="en-IN" dirty="0"/>
              <a:t>Project plans and process descriptions are documented and followed.</a:t>
            </a:r>
          </a:p>
          <a:p>
            <a:r>
              <a:rPr lang="en-IN" dirty="0"/>
              <a:t>Resources are adequate.</a:t>
            </a:r>
          </a:p>
          <a:p>
            <a:r>
              <a:rPr lang="en-IN" dirty="0"/>
              <a:t>Responsibility and authority are assigned over the life cycle.</a:t>
            </a:r>
          </a:p>
          <a:p>
            <a:r>
              <a:rPr lang="en-IN" dirty="0"/>
              <a:t>Past successes can be expected on similar projects.</a:t>
            </a:r>
          </a:p>
          <a:p>
            <a:r>
              <a:rPr lang="en-IN" dirty="0"/>
              <a:t>Discipline helps ensure that existing practices are retained during times of stress.</a:t>
            </a:r>
          </a:p>
          <a:p>
            <a:r>
              <a:rPr lang="en-IN" dirty="0"/>
              <a:t>Status of activities and work products is visible to management at defined points.</a:t>
            </a:r>
          </a:p>
          <a:p>
            <a:endParaRPr lang="en-IN" dirty="0"/>
          </a:p>
        </p:txBody>
      </p:sp>
      <p:sp>
        <p:nvSpPr>
          <p:cNvPr id="6" name="Footer Placeholder 4">
            <a:extLst>
              <a:ext uri="{FF2B5EF4-FFF2-40B4-BE49-F238E27FC236}">
                <a16:creationId xmlns:a16="http://schemas.microsoft.com/office/drawing/2014/main" id="{EAB07F56-E0ED-4039-8146-4FA052FBC1C0}"/>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956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3732-5E48-4E2B-8BEC-ACC752AEF4F6}"/>
              </a:ext>
            </a:extLst>
          </p:cNvPr>
          <p:cNvSpPr>
            <a:spLocks noGrp="1"/>
          </p:cNvSpPr>
          <p:nvPr>
            <p:ph type="title"/>
          </p:nvPr>
        </p:nvSpPr>
        <p:spPr/>
        <p:txBody>
          <a:bodyPr>
            <a:normAutofit/>
          </a:bodyPr>
          <a:lstStyle/>
          <a:p>
            <a:r>
              <a:rPr lang="en-IN" dirty="0"/>
              <a:t>CMMI Policy</a:t>
            </a:r>
          </a:p>
        </p:txBody>
      </p:sp>
      <p:sp>
        <p:nvSpPr>
          <p:cNvPr id="3" name="Content Placeholder 2">
            <a:extLst>
              <a:ext uri="{FF2B5EF4-FFF2-40B4-BE49-F238E27FC236}">
                <a16:creationId xmlns:a16="http://schemas.microsoft.com/office/drawing/2014/main" id="{18BAF229-5A33-4848-A2D5-CE6E10C66F22}"/>
              </a:ext>
            </a:extLst>
          </p:cNvPr>
          <p:cNvSpPr>
            <a:spLocks noGrp="1"/>
          </p:cNvSpPr>
          <p:nvPr>
            <p:ph idx="1"/>
          </p:nvPr>
        </p:nvSpPr>
        <p:spPr/>
        <p:txBody>
          <a:bodyPr>
            <a:normAutofit/>
          </a:bodyPr>
          <a:lstStyle/>
          <a:p>
            <a:r>
              <a:rPr lang="en-IN" dirty="0"/>
              <a:t>Capability Maturity Model Integration (CMMI) is a process improvement maturity model for the development of products and services</a:t>
            </a:r>
          </a:p>
          <a:p>
            <a:r>
              <a:rPr lang="en-IN" dirty="0"/>
              <a:t>The purpose of being CMMI compliant is to maintain a posture of process improvement</a:t>
            </a:r>
          </a:p>
          <a:p>
            <a:r>
              <a:rPr lang="en-IN" dirty="0"/>
              <a:t>Our goal is to produce and refine processes that will increase the quality of product deliverables, reduce schedule delays, decrease project costs, and to continually improve our internal processes</a:t>
            </a:r>
          </a:p>
          <a:p>
            <a:r>
              <a:rPr lang="en-IN" dirty="0"/>
              <a:t>Alpha Omega management is committed to following the CMMI on our projects and as an organization</a:t>
            </a:r>
            <a:endParaRPr lang="en-IN" sz="1650" dirty="0"/>
          </a:p>
          <a:p>
            <a:pPr lvl="1"/>
            <a:r>
              <a:rPr lang="en-IN" dirty="0"/>
              <a:t>It is the organization’s policy that managers promote the model, educate employees, internalize the model on projects, and commit to improving the process</a:t>
            </a:r>
          </a:p>
          <a:p>
            <a:pPr lvl="1"/>
            <a:r>
              <a:rPr lang="en-IN" dirty="0"/>
              <a:t>Employees should be aware of the model, follow the processes, and make recommendations to improve processes where they see opportunities to improve</a:t>
            </a:r>
            <a:endParaRPr lang="en-IN" sz="1275" dirty="0"/>
          </a:p>
        </p:txBody>
      </p:sp>
      <p:sp>
        <p:nvSpPr>
          <p:cNvPr id="6" name="Footer Placeholder 4">
            <a:extLst>
              <a:ext uri="{FF2B5EF4-FFF2-40B4-BE49-F238E27FC236}">
                <a16:creationId xmlns:a16="http://schemas.microsoft.com/office/drawing/2014/main" id="{4B6F30CB-75BF-4A37-829F-7F7B8D0E15E8}"/>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7305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1DB6-B54F-458E-BA05-C471F1D4C1C7}"/>
              </a:ext>
            </a:extLst>
          </p:cNvPr>
          <p:cNvSpPr>
            <a:spLocks noGrp="1"/>
          </p:cNvSpPr>
          <p:nvPr>
            <p:ph type="title"/>
          </p:nvPr>
        </p:nvSpPr>
        <p:spPr/>
        <p:txBody>
          <a:bodyPr/>
          <a:lstStyle/>
          <a:p>
            <a:r>
              <a:rPr lang="en-IN" dirty="0"/>
              <a:t>Process Areas in Maturity Level 3</a:t>
            </a:r>
          </a:p>
        </p:txBody>
      </p:sp>
      <p:sp>
        <p:nvSpPr>
          <p:cNvPr id="3" name="Content Placeholder 2">
            <a:extLst>
              <a:ext uri="{FF2B5EF4-FFF2-40B4-BE49-F238E27FC236}">
                <a16:creationId xmlns:a16="http://schemas.microsoft.com/office/drawing/2014/main" id="{D7274216-0392-45FC-BB71-ABEA0E3DE5C7}"/>
              </a:ext>
            </a:extLst>
          </p:cNvPr>
          <p:cNvSpPr>
            <a:spLocks noGrp="1"/>
          </p:cNvSpPr>
          <p:nvPr>
            <p:ph idx="1"/>
          </p:nvPr>
        </p:nvSpPr>
        <p:spPr/>
        <p:txBody>
          <a:bodyPr>
            <a:normAutofit/>
          </a:bodyPr>
          <a:lstStyle/>
          <a:p>
            <a:r>
              <a:rPr lang="en-IN" dirty="0"/>
              <a:t>Requirements Development (RD)</a:t>
            </a:r>
          </a:p>
          <a:p>
            <a:r>
              <a:rPr lang="en-IN" dirty="0"/>
              <a:t>Technical Solution (TS)</a:t>
            </a:r>
          </a:p>
          <a:p>
            <a:r>
              <a:rPr lang="en-IN" dirty="0"/>
              <a:t>Product Integration (PI)</a:t>
            </a:r>
          </a:p>
          <a:p>
            <a:r>
              <a:rPr lang="en-IN" dirty="0"/>
              <a:t>Verification (VER)</a:t>
            </a:r>
          </a:p>
          <a:p>
            <a:r>
              <a:rPr lang="en-IN" dirty="0"/>
              <a:t>Validation (VAL)</a:t>
            </a:r>
          </a:p>
          <a:p>
            <a:r>
              <a:rPr lang="en-IN" dirty="0"/>
              <a:t>Organizational Process Focus (OPF)</a:t>
            </a:r>
          </a:p>
          <a:p>
            <a:r>
              <a:rPr lang="en-IN" dirty="0"/>
              <a:t>Organizational Process Definition (OPD)</a:t>
            </a:r>
          </a:p>
          <a:p>
            <a:r>
              <a:rPr lang="en-IN" dirty="0"/>
              <a:t>Organizational Training (OT)</a:t>
            </a:r>
          </a:p>
          <a:p>
            <a:r>
              <a:rPr lang="en-IN" dirty="0"/>
              <a:t>Integrated Project Management (IPM)</a:t>
            </a:r>
          </a:p>
          <a:p>
            <a:r>
              <a:rPr lang="en-IN" dirty="0"/>
              <a:t>Risk Management (RSKM)</a:t>
            </a:r>
          </a:p>
          <a:p>
            <a:r>
              <a:rPr lang="en-IN" dirty="0"/>
              <a:t>Decision Analysis and Resolution (DAR)</a:t>
            </a:r>
          </a:p>
          <a:p>
            <a:endParaRPr lang="en-IN" dirty="0"/>
          </a:p>
        </p:txBody>
      </p:sp>
      <p:sp>
        <p:nvSpPr>
          <p:cNvPr id="6" name="Footer Placeholder 4">
            <a:extLst>
              <a:ext uri="{FF2B5EF4-FFF2-40B4-BE49-F238E27FC236}">
                <a16:creationId xmlns:a16="http://schemas.microsoft.com/office/drawing/2014/main" id="{6E97236E-F3E3-4980-A15F-6441D0AE6F59}"/>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4760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A572-9066-4F8E-80C1-4219A90F661F}"/>
              </a:ext>
            </a:extLst>
          </p:cNvPr>
          <p:cNvSpPr>
            <a:spLocks noGrp="1"/>
          </p:cNvSpPr>
          <p:nvPr>
            <p:ph type="title"/>
          </p:nvPr>
        </p:nvSpPr>
        <p:spPr/>
        <p:txBody>
          <a:bodyPr/>
          <a:lstStyle/>
          <a:p>
            <a:r>
              <a:rPr lang="en-IN" dirty="0"/>
              <a:t>Requirements Development (RD)</a:t>
            </a:r>
          </a:p>
        </p:txBody>
      </p:sp>
      <p:sp>
        <p:nvSpPr>
          <p:cNvPr id="3" name="Content Placeholder 2">
            <a:extLst>
              <a:ext uri="{FF2B5EF4-FFF2-40B4-BE49-F238E27FC236}">
                <a16:creationId xmlns:a16="http://schemas.microsoft.com/office/drawing/2014/main" id="{2027AACB-FB94-4F1C-9352-3A3A2781162A}"/>
              </a:ext>
            </a:extLst>
          </p:cNvPr>
          <p:cNvSpPr>
            <a:spLocks noGrp="1"/>
          </p:cNvSpPr>
          <p:nvPr>
            <p:ph idx="1"/>
          </p:nvPr>
        </p:nvSpPr>
        <p:spPr/>
        <p:txBody>
          <a:bodyPr/>
          <a:lstStyle/>
          <a:p>
            <a:r>
              <a:rPr lang="en-IN" sz="1800" dirty="0"/>
              <a:t>The purpose of Requirements Development is to </a:t>
            </a:r>
            <a:r>
              <a:rPr lang="en-IN" sz="1800" b="1" dirty="0">
                <a:solidFill>
                  <a:srgbClr val="C00000"/>
                </a:solidFill>
              </a:rPr>
              <a:t>elicit, analyze, and establish</a:t>
            </a:r>
            <a:r>
              <a:rPr lang="en-IN" sz="1800" dirty="0"/>
              <a:t> customer, product, and product component requirements </a:t>
            </a:r>
          </a:p>
          <a:p>
            <a:endParaRPr lang="en-IN" dirty="0"/>
          </a:p>
        </p:txBody>
      </p:sp>
      <p:sp>
        <p:nvSpPr>
          <p:cNvPr id="7" name="Footer Placeholder 4">
            <a:extLst>
              <a:ext uri="{FF2B5EF4-FFF2-40B4-BE49-F238E27FC236}">
                <a16:creationId xmlns:a16="http://schemas.microsoft.com/office/drawing/2014/main" id="{968124A9-7048-4565-9194-BBB4B761EB8D}"/>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07E02C41-58E8-4118-B18B-CD8AE9E3525C}"/>
              </a:ext>
            </a:extLst>
          </p:cNvPr>
          <p:cNvGraphicFramePr>
            <a:graphicFrameLocks noGrp="1"/>
          </p:cNvGraphicFramePr>
          <p:nvPr>
            <p:extLst>
              <p:ext uri="{D42A27DB-BD31-4B8C-83A1-F6EECF244321}">
                <p14:modId xmlns:p14="http://schemas.microsoft.com/office/powerpoint/2010/main" val="917043322"/>
              </p:ext>
            </p:extLst>
          </p:nvPr>
        </p:nvGraphicFramePr>
        <p:xfrm>
          <a:off x="612573" y="2306632"/>
          <a:ext cx="8060372" cy="3571113"/>
        </p:xfrm>
        <a:graphic>
          <a:graphicData uri="http://schemas.openxmlformats.org/drawingml/2006/table">
            <a:tbl>
              <a:tblPr/>
              <a:tblGrid>
                <a:gridCol w="909425">
                  <a:extLst>
                    <a:ext uri="{9D8B030D-6E8A-4147-A177-3AD203B41FA5}">
                      <a16:colId xmlns:a16="http://schemas.microsoft.com/office/drawing/2014/main" val="2295547007"/>
                    </a:ext>
                  </a:extLst>
                </a:gridCol>
                <a:gridCol w="7150947">
                  <a:extLst>
                    <a:ext uri="{9D8B030D-6E8A-4147-A177-3AD203B41FA5}">
                      <a16:colId xmlns:a16="http://schemas.microsoft.com/office/drawing/2014/main" val="2132113056"/>
                    </a:ext>
                  </a:extLst>
                </a:gridCol>
              </a:tblGrid>
              <a:tr h="208280">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Develop Customer Requirements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4009334058"/>
                  </a:ext>
                </a:extLst>
              </a:tr>
              <a:tr h="13335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Elicit Needs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401938941"/>
                  </a:ext>
                </a:extLst>
              </a:tr>
              <a:tr h="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Transform Stakeholder Needs into Customer Requirements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16461696"/>
                  </a:ext>
                </a:extLst>
              </a:tr>
              <a:tr h="208280">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Develop Product Requirements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2718036142"/>
                  </a:ext>
                </a:extLst>
              </a:tr>
              <a:tr h="15240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Product and Product Component Requirements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235250069"/>
                  </a:ext>
                </a:extLst>
              </a:tr>
              <a:tr h="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Allocate Product Component Requirements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03126778"/>
                  </a:ext>
                </a:extLst>
              </a:tr>
              <a:tr h="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Identify Interface Requirements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477516442"/>
                  </a:ext>
                </a:extLst>
              </a:tr>
              <a:tr h="208280">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Analyze and Validate Requirements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2054792129"/>
                  </a:ext>
                </a:extLst>
              </a:tr>
              <a:tr h="200025">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Operational Concepts and Scenarios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496105761"/>
                  </a:ext>
                </a:extLst>
              </a:tr>
              <a:tr h="390525">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a Definition of Required Functionality and Quality Attributes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140673407"/>
                  </a:ext>
                </a:extLst>
              </a:tr>
              <a:tr h="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Analyze Requirements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480001241"/>
                  </a:ext>
                </a:extLst>
              </a:tr>
              <a:tr h="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Analyze Requirements to Achieve Balance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690659982"/>
                  </a:ext>
                </a:extLst>
              </a:tr>
              <a:tr h="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Validate Requirements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48260" marR="48260" marT="24130" marB="2413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744386075"/>
                  </a:ext>
                </a:extLst>
              </a:tr>
            </a:tbl>
          </a:graphicData>
        </a:graphic>
      </p:graphicFrame>
    </p:spTree>
    <p:extLst>
      <p:ext uri="{BB962C8B-B14F-4D97-AF65-F5344CB8AC3E}">
        <p14:creationId xmlns:p14="http://schemas.microsoft.com/office/powerpoint/2010/main" val="2729411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D3A4-2AB5-470F-B68A-DF66AC4285A3}"/>
              </a:ext>
            </a:extLst>
          </p:cNvPr>
          <p:cNvSpPr>
            <a:spLocks noGrp="1"/>
          </p:cNvSpPr>
          <p:nvPr>
            <p:ph type="title"/>
          </p:nvPr>
        </p:nvSpPr>
        <p:spPr/>
        <p:txBody>
          <a:bodyPr/>
          <a:lstStyle/>
          <a:p>
            <a:r>
              <a:rPr lang="en-IN" dirty="0"/>
              <a:t>Technical Solution (TS)</a:t>
            </a:r>
          </a:p>
        </p:txBody>
      </p:sp>
      <p:sp>
        <p:nvSpPr>
          <p:cNvPr id="3" name="Content Placeholder 2">
            <a:extLst>
              <a:ext uri="{FF2B5EF4-FFF2-40B4-BE49-F238E27FC236}">
                <a16:creationId xmlns:a16="http://schemas.microsoft.com/office/drawing/2014/main" id="{7CE72B52-0DDB-4506-AA0C-EF95EB3C91E8}"/>
              </a:ext>
            </a:extLst>
          </p:cNvPr>
          <p:cNvSpPr>
            <a:spLocks noGrp="1"/>
          </p:cNvSpPr>
          <p:nvPr>
            <p:ph idx="1"/>
          </p:nvPr>
        </p:nvSpPr>
        <p:spPr/>
        <p:txBody>
          <a:bodyPr/>
          <a:lstStyle/>
          <a:p>
            <a:r>
              <a:rPr lang="en-IN" sz="1800" dirty="0"/>
              <a:t>The purpose of Technical Solution is to </a:t>
            </a:r>
            <a:r>
              <a:rPr lang="en-IN" sz="1800" b="1" dirty="0">
                <a:solidFill>
                  <a:srgbClr val="C00000"/>
                </a:solidFill>
              </a:rPr>
              <a:t>select, design, </a:t>
            </a:r>
            <a:r>
              <a:rPr lang="en-IN" sz="1800" dirty="0"/>
              <a:t>and</a:t>
            </a:r>
            <a:r>
              <a:rPr lang="en-IN" sz="1800" b="1" dirty="0">
                <a:solidFill>
                  <a:srgbClr val="C00000"/>
                </a:solidFill>
              </a:rPr>
              <a:t> implement solutions</a:t>
            </a:r>
            <a:r>
              <a:rPr lang="en-IN" sz="1800" dirty="0"/>
              <a:t> to requirements. Solutions, designs, and implementations encompass products, product components, and product-related life-cycle processes either singly or in combinations as appropriate</a:t>
            </a:r>
          </a:p>
          <a:p>
            <a:endParaRPr lang="en-IN" dirty="0"/>
          </a:p>
        </p:txBody>
      </p:sp>
      <p:sp>
        <p:nvSpPr>
          <p:cNvPr id="7" name="Footer Placeholder 4">
            <a:extLst>
              <a:ext uri="{FF2B5EF4-FFF2-40B4-BE49-F238E27FC236}">
                <a16:creationId xmlns:a16="http://schemas.microsoft.com/office/drawing/2014/main" id="{0DCE4E3A-33DD-45F1-879C-6D86988B0087}"/>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CE3CD4E6-B345-431A-A6A7-83281CDCC163}"/>
              </a:ext>
            </a:extLst>
          </p:cNvPr>
          <p:cNvGraphicFramePr>
            <a:graphicFrameLocks noGrp="1"/>
          </p:cNvGraphicFramePr>
          <p:nvPr>
            <p:extLst>
              <p:ext uri="{D42A27DB-BD31-4B8C-83A1-F6EECF244321}">
                <p14:modId xmlns:p14="http://schemas.microsoft.com/office/powerpoint/2010/main" val="159613379"/>
              </p:ext>
            </p:extLst>
          </p:nvPr>
        </p:nvGraphicFramePr>
        <p:xfrm>
          <a:off x="614160" y="2830180"/>
          <a:ext cx="8225040" cy="3247529"/>
        </p:xfrm>
        <a:graphic>
          <a:graphicData uri="http://schemas.openxmlformats.org/drawingml/2006/table">
            <a:tbl>
              <a:tblPr/>
              <a:tblGrid>
                <a:gridCol w="1016558">
                  <a:extLst>
                    <a:ext uri="{9D8B030D-6E8A-4147-A177-3AD203B41FA5}">
                      <a16:colId xmlns:a16="http://schemas.microsoft.com/office/drawing/2014/main" val="3649198491"/>
                    </a:ext>
                  </a:extLst>
                </a:gridCol>
                <a:gridCol w="7208482">
                  <a:extLst>
                    <a:ext uri="{9D8B030D-6E8A-4147-A177-3AD203B41FA5}">
                      <a16:colId xmlns:a16="http://schemas.microsoft.com/office/drawing/2014/main" val="3326106752"/>
                    </a:ext>
                  </a:extLst>
                </a:gridCol>
              </a:tblGrid>
              <a:tr h="293686">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1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Select Product-Component Solutions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375192815"/>
                  </a:ext>
                </a:extLst>
              </a:tr>
              <a:tr h="293686">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Develop Alternative Solutions and Selection Criteria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150396886"/>
                  </a:ext>
                </a:extLst>
              </a:tr>
              <a:tr h="293686">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Select Product-Component Solutions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4209809781"/>
                  </a:ext>
                </a:extLst>
              </a:tr>
              <a:tr h="293686">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2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Develop the Design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3553653143"/>
                  </a:ext>
                </a:extLst>
              </a:tr>
              <a:tr h="293686">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Design the Product or Product Component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345575809"/>
                  </a:ext>
                </a:extLst>
              </a:tr>
              <a:tr h="293686">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a Technical Data Package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589041399"/>
                  </a:ext>
                </a:extLst>
              </a:tr>
              <a:tr h="310669">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Design Interfaces Using Criteria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818811032"/>
                  </a:ext>
                </a:extLst>
              </a:tr>
              <a:tr h="293686">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Perform Make, Buy, or Reuse Analyses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565166420"/>
                  </a:ext>
                </a:extLst>
              </a:tr>
              <a:tr h="293686">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3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Implement the Product Design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2459079049"/>
                  </a:ext>
                </a:extLst>
              </a:tr>
              <a:tr h="293686">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Implement the Design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566018268"/>
                  </a:ext>
                </a:extLst>
              </a:tr>
              <a:tr h="293686">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Develop Product Support Documentation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2705" marR="52705" marT="26670" marB="2667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4286418805"/>
                  </a:ext>
                </a:extLst>
              </a:tr>
            </a:tbl>
          </a:graphicData>
        </a:graphic>
      </p:graphicFrame>
    </p:spTree>
    <p:extLst>
      <p:ext uri="{BB962C8B-B14F-4D97-AF65-F5344CB8AC3E}">
        <p14:creationId xmlns:p14="http://schemas.microsoft.com/office/powerpoint/2010/main" val="225428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9D36-FBB7-498B-80FC-27F63E76C95E}"/>
              </a:ext>
            </a:extLst>
          </p:cNvPr>
          <p:cNvSpPr>
            <a:spLocks noGrp="1"/>
          </p:cNvSpPr>
          <p:nvPr>
            <p:ph type="title"/>
          </p:nvPr>
        </p:nvSpPr>
        <p:spPr/>
        <p:txBody>
          <a:bodyPr/>
          <a:lstStyle/>
          <a:p>
            <a:r>
              <a:rPr lang="en-IN" dirty="0"/>
              <a:t>Product Integration (PI)</a:t>
            </a:r>
          </a:p>
        </p:txBody>
      </p:sp>
      <p:sp>
        <p:nvSpPr>
          <p:cNvPr id="3" name="Content Placeholder 2">
            <a:extLst>
              <a:ext uri="{FF2B5EF4-FFF2-40B4-BE49-F238E27FC236}">
                <a16:creationId xmlns:a16="http://schemas.microsoft.com/office/drawing/2014/main" id="{C38A231E-A298-4284-A27A-8E8F60FDD218}"/>
              </a:ext>
            </a:extLst>
          </p:cNvPr>
          <p:cNvSpPr>
            <a:spLocks noGrp="1"/>
          </p:cNvSpPr>
          <p:nvPr>
            <p:ph idx="1"/>
          </p:nvPr>
        </p:nvSpPr>
        <p:spPr/>
        <p:txBody>
          <a:bodyPr/>
          <a:lstStyle/>
          <a:p>
            <a:r>
              <a:rPr lang="en-IN" sz="1500" dirty="0"/>
              <a:t>The purpose of Product Integration is to </a:t>
            </a:r>
            <a:r>
              <a:rPr lang="en-IN" sz="1500" b="1" dirty="0">
                <a:solidFill>
                  <a:srgbClr val="C00000"/>
                </a:solidFill>
              </a:rPr>
              <a:t>assemble the product </a:t>
            </a:r>
            <a:r>
              <a:rPr lang="en-IN" sz="1500" dirty="0"/>
              <a:t>from the product components, ensure that the product, as </a:t>
            </a:r>
            <a:r>
              <a:rPr lang="en-IN" sz="1500" b="1" dirty="0">
                <a:solidFill>
                  <a:srgbClr val="C00000"/>
                </a:solidFill>
              </a:rPr>
              <a:t>integrated</a:t>
            </a:r>
            <a:r>
              <a:rPr lang="en-IN" sz="1500" dirty="0"/>
              <a:t>, behaves properly (i.e., possesses the required functionality and quality attributes), and deliver the product. </a:t>
            </a:r>
          </a:p>
          <a:p>
            <a:endParaRPr lang="en-IN" dirty="0"/>
          </a:p>
        </p:txBody>
      </p:sp>
      <p:sp>
        <p:nvSpPr>
          <p:cNvPr id="7" name="Footer Placeholder 4">
            <a:extLst>
              <a:ext uri="{FF2B5EF4-FFF2-40B4-BE49-F238E27FC236}">
                <a16:creationId xmlns:a16="http://schemas.microsoft.com/office/drawing/2014/main" id="{A87AFBDB-7C23-4A2F-8E21-F1CFD973450E}"/>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D5BFCD1B-66F6-456B-A981-2A0AEEAC55E3}"/>
              </a:ext>
            </a:extLst>
          </p:cNvPr>
          <p:cNvGraphicFramePr>
            <a:graphicFrameLocks noGrp="1"/>
          </p:cNvGraphicFramePr>
          <p:nvPr>
            <p:extLst>
              <p:ext uri="{D42A27DB-BD31-4B8C-83A1-F6EECF244321}">
                <p14:modId xmlns:p14="http://schemas.microsoft.com/office/powerpoint/2010/main" val="699855290"/>
              </p:ext>
            </p:extLst>
          </p:nvPr>
        </p:nvGraphicFramePr>
        <p:xfrm>
          <a:off x="628015" y="2435546"/>
          <a:ext cx="7975658" cy="3360674"/>
        </p:xfrm>
        <a:graphic>
          <a:graphicData uri="http://schemas.openxmlformats.org/drawingml/2006/table">
            <a:tbl>
              <a:tblPr/>
              <a:tblGrid>
                <a:gridCol w="988376">
                  <a:extLst>
                    <a:ext uri="{9D8B030D-6E8A-4147-A177-3AD203B41FA5}">
                      <a16:colId xmlns:a16="http://schemas.microsoft.com/office/drawing/2014/main" val="1239455067"/>
                    </a:ext>
                  </a:extLst>
                </a:gridCol>
                <a:gridCol w="6987282">
                  <a:extLst>
                    <a:ext uri="{9D8B030D-6E8A-4147-A177-3AD203B41FA5}">
                      <a16:colId xmlns:a16="http://schemas.microsoft.com/office/drawing/2014/main" val="2388259882"/>
                    </a:ext>
                  </a:extLst>
                </a:gridCol>
              </a:tblGrid>
              <a:tr h="236220">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Prepare for Product Integration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1887752275"/>
                  </a:ext>
                </a:extLst>
              </a:tr>
              <a:tr h="180975">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an Integration Strategy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270098430"/>
                  </a:ext>
                </a:extLst>
              </a:tr>
              <a:tr h="200025">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the Product Integration Environment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481850081"/>
                  </a:ext>
                </a:extLst>
              </a:tr>
              <a:tr h="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Product Integration Procedures and Criteria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924343694"/>
                  </a:ext>
                </a:extLst>
              </a:tr>
              <a:tr h="236220">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Ensure Interface Compatibility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3210643698"/>
                  </a:ext>
                </a:extLst>
              </a:tr>
              <a:tr h="17145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Review Interface Descriptions for Completeness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677870440"/>
                  </a:ext>
                </a:extLst>
              </a:tr>
              <a:tr h="333375">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Manage Interfaces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387137473"/>
                  </a:ext>
                </a:extLst>
              </a:tr>
              <a:tr h="236220">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Assemble Product Components and Deliver the Product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1919295895"/>
                  </a:ext>
                </a:extLst>
              </a:tr>
              <a:tr h="200025">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Confirm Readiness of Product Components for Integration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172111661"/>
                  </a:ext>
                </a:extLst>
              </a:tr>
              <a:tr h="19050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Assemble Product Components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728595542"/>
                  </a:ext>
                </a:extLst>
              </a:tr>
              <a:tr h="17145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Evaluate Assembled Product Components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979644629"/>
                  </a:ext>
                </a:extLst>
              </a:tr>
              <a:tr h="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Package and Deliver the Product or Product Component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9055" marR="59055" marT="29210" marB="2921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824474558"/>
                  </a:ext>
                </a:extLst>
              </a:tr>
            </a:tbl>
          </a:graphicData>
        </a:graphic>
      </p:graphicFrame>
    </p:spTree>
    <p:extLst>
      <p:ext uri="{BB962C8B-B14F-4D97-AF65-F5344CB8AC3E}">
        <p14:creationId xmlns:p14="http://schemas.microsoft.com/office/powerpoint/2010/main" val="3136318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D443-DE52-4FC5-ABBD-A392F340A604}"/>
              </a:ext>
            </a:extLst>
          </p:cNvPr>
          <p:cNvSpPr>
            <a:spLocks noGrp="1"/>
          </p:cNvSpPr>
          <p:nvPr>
            <p:ph type="title"/>
          </p:nvPr>
        </p:nvSpPr>
        <p:spPr/>
        <p:txBody>
          <a:bodyPr/>
          <a:lstStyle/>
          <a:p>
            <a:r>
              <a:rPr lang="en-IN" dirty="0"/>
              <a:t>Verification (Ver)</a:t>
            </a:r>
          </a:p>
        </p:txBody>
      </p:sp>
      <p:sp>
        <p:nvSpPr>
          <p:cNvPr id="3" name="Content Placeholder 2">
            <a:extLst>
              <a:ext uri="{FF2B5EF4-FFF2-40B4-BE49-F238E27FC236}">
                <a16:creationId xmlns:a16="http://schemas.microsoft.com/office/drawing/2014/main" id="{6B9CD236-4E02-454F-B1EF-184B55BDADBB}"/>
              </a:ext>
            </a:extLst>
          </p:cNvPr>
          <p:cNvSpPr>
            <a:spLocks noGrp="1"/>
          </p:cNvSpPr>
          <p:nvPr>
            <p:ph idx="1"/>
          </p:nvPr>
        </p:nvSpPr>
        <p:spPr/>
        <p:txBody>
          <a:bodyPr/>
          <a:lstStyle/>
          <a:p>
            <a:r>
              <a:rPr lang="en-IN" dirty="0"/>
              <a:t>The purpose of Verification is to ensure that selected work products meet their specified requirements</a:t>
            </a:r>
          </a:p>
          <a:p>
            <a:endParaRPr lang="en-IN" dirty="0"/>
          </a:p>
        </p:txBody>
      </p:sp>
      <p:sp>
        <p:nvSpPr>
          <p:cNvPr id="7" name="Footer Placeholder 4">
            <a:extLst>
              <a:ext uri="{FF2B5EF4-FFF2-40B4-BE49-F238E27FC236}">
                <a16:creationId xmlns:a16="http://schemas.microsoft.com/office/drawing/2014/main" id="{CC30BE35-2147-4B12-ACFB-878893D5F71B}"/>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404B891B-E457-4AE6-96A1-F153FAB761F6}"/>
              </a:ext>
            </a:extLst>
          </p:cNvPr>
          <p:cNvGraphicFramePr>
            <a:graphicFrameLocks noGrp="1"/>
          </p:cNvGraphicFramePr>
          <p:nvPr>
            <p:extLst>
              <p:ext uri="{D42A27DB-BD31-4B8C-83A1-F6EECF244321}">
                <p14:modId xmlns:p14="http://schemas.microsoft.com/office/powerpoint/2010/main" val="3918738069"/>
              </p:ext>
            </p:extLst>
          </p:nvPr>
        </p:nvGraphicFramePr>
        <p:xfrm>
          <a:off x="640281" y="2228090"/>
          <a:ext cx="7838701" cy="3013329"/>
        </p:xfrm>
        <a:graphic>
          <a:graphicData uri="http://schemas.openxmlformats.org/drawingml/2006/table">
            <a:tbl>
              <a:tblPr/>
              <a:tblGrid>
                <a:gridCol w="1141181">
                  <a:extLst>
                    <a:ext uri="{9D8B030D-6E8A-4147-A177-3AD203B41FA5}">
                      <a16:colId xmlns:a16="http://schemas.microsoft.com/office/drawing/2014/main" val="188087807"/>
                    </a:ext>
                  </a:extLst>
                </a:gridCol>
                <a:gridCol w="6697520">
                  <a:extLst>
                    <a:ext uri="{9D8B030D-6E8A-4147-A177-3AD203B41FA5}">
                      <a16:colId xmlns:a16="http://schemas.microsoft.com/office/drawing/2014/main" val="2107858304"/>
                    </a:ext>
                  </a:extLst>
                </a:gridCol>
              </a:tblGrid>
              <a:tr h="229235">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Prepare for Verification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2464211679"/>
                  </a:ext>
                </a:extLst>
              </a:tr>
              <a:tr h="19050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Select Work Products for Verification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122047385"/>
                  </a:ext>
                </a:extLst>
              </a:tr>
              <a:tr h="200025">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the Verification Environment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980782735"/>
                  </a:ext>
                </a:extLst>
              </a:tr>
              <a:tr h="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Verification Procedures and Criteria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739276160"/>
                  </a:ext>
                </a:extLst>
              </a:tr>
              <a:tr h="229235">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Perform Peer Reviews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1129268820"/>
                  </a:ext>
                </a:extLst>
              </a:tr>
              <a:tr h="180975">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Prepare for Peer Reviews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251789238"/>
                  </a:ext>
                </a:extLst>
              </a:tr>
              <a:tr h="20955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Conduct Peer Reviews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327529652"/>
                  </a:ext>
                </a:extLst>
              </a:tr>
              <a:tr h="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Analyze Peer Review Data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334905718"/>
                  </a:ext>
                </a:extLst>
              </a:tr>
              <a:tr h="229235">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Verify Selected Work Products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85853674"/>
                  </a:ext>
                </a:extLst>
              </a:tr>
              <a:tr h="17145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Perform Verification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713729847"/>
                  </a:ext>
                </a:extLst>
              </a:tr>
              <a:tr h="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Analyze Verification Results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7150" marR="57150" marT="28575" marB="2857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451427091"/>
                  </a:ext>
                </a:extLst>
              </a:tr>
            </a:tbl>
          </a:graphicData>
        </a:graphic>
      </p:graphicFrame>
    </p:spTree>
    <p:extLst>
      <p:ext uri="{BB962C8B-B14F-4D97-AF65-F5344CB8AC3E}">
        <p14:creationId xmlns:p14="http://schemas.microsoft.com/office/powerpoint/2010/main" val="4029622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8B05-9731-4D5D-BFAF-D217F55358F6}"/>
              </a:ext>
            </a:extLst>
          </p:cNvPr>
          <p:cNvSpPr>
            <a:spLocks noGrp="1"/>
          </p:cNvSpPr>
          <p:nvPr>
            <p:ph type="title"/>
          </p:nvPr>
        </p:nvSpPr>
        <p:spPr/>
        <p:txBody>
          <a:bodyPr/>
          <a:lstStyle/>
          <a:p>
            <a:r>
              <a:rPr lang="en-IN" dirty="0"/>
              <a:t>Validation (Val)</a:t>
            </a:r>
          </a:p>
        </p:txBody>
      </p:sp>
      <p:sp>
        <p:nvSpPr>
          <p:cNvPr id="3" name="Content Placeholder 2">
            <a:extLst>
              <a:ext uri="{FF2B5EF4-FFF2-40B4-BE49-F238E27FC236}">
                <a16:creationId xmlns:a16="http://schemas.microsoft.com/office/drawing/2014/main" id="{7C46336A-232C-4CEE-B994-391542F47483}"/>
              </a:ext>
            </a:extLst>
          </p:cNvPr>
          <p:cNvSpPr>
            <a:spLocks noGrp="1"/>
          </p:cNvSpPr>
          <p:nvPr>
            <p:ph idx="1"/>
          </p:nvPr>
        </p:nvSpPr>
        <p:spPr/>
        <p:txBody>
          <a:bodyPr/>
          <a:lstStyle/>
          <a:p>
            <a:r>
              <a:rPr lang="en-IN" dirty="0"/>
              <a:t>The purpose of Validation is to </a:t>
            </a:r>
            <a:r>
              <a:rPr lang="en-IN" b="1" dirty="0">
                <a:solidFill>
                  <a:srgbClr val="C00000"/>
                </a:solidFill>
              </a:rPr>
              <a:t>demonstrate</a:t>
            </a:r>
            <a:r>
              <a:rPr lang="en-IN" dirty="0"/>
              <a:t> that a product or product component fulfils its </a:t>
            </a:r>
            <a:r>
              <a:rPr lang="en-IN" b="1" dirty="0">
                <a:solidFill>
                  <a:srgbClr val="C00000"/>
                </a:solidFill>
              </a:rPr>
              <a:t>intended use </a:t>
            </a:r>
            <a:r>
              <a:rPr lang="en-IN" dirty="0"/>
              <a:t>when placed in its intended environment</a:t>
            </a:r>
          </a:p>
          <a:p>
            <a:endParaRPr lang="en-IN" dirty="0"/>
          </a:p>
        </p:txBody>
      </p:sp>
      <p:sp>
        <p:nvSpPr>
          <p:cNvPr id="7" name="Footer Placeholder 4">
            <a:extLst>
              <a:ext uri="{FF2B5EF4-FFF2-40B4-BE49-F238E27FC236}">
                <a16:creationId xmlns:a16="http://schemas.microsoft.com/office/drawing/2014/main" id="{B2E41BA8-A887-466F-9143-0A3880CCFD3B}"/>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3CC0F21-3D59-4183-B025-6311E44C1B9F}"/>
              </a:ext>
            </a:extLst>
          </p:cNvPr>
          <p:cNvGraphicFramePr>
            <a:graphicFrameLocks noGrp="1"/>
          </p:cNvGraphicFramePr>
          <p:nvPr>
            <p:extLst>
              <p:ext uri="{D42A27DB-BD31-4B8C-83A1-F6EECF244321}">
                <p14:modId xmlns:p14="http://schemas.microsoft.com/office/powerpoint/2010/main" val="3777037949"/>
              </p:ext>
            </p:extLst>
          </p:nvPr>
        </p:nvGraphicFramePr>
        <p:xfrm>
          <a:off x="614794" y="2322902"/>
          <a:ext cx="8113569" cy="2288320"/>
        </p:xfrm>
        <a:graphic>
          <a:graphicData uri="http://schemas.openxmlformats.org/drawingml/2006/table">
            <a:tbl>
              <a:tblPr firstRow="1"/>
              <a:tblGrid>
                <a:gridCol w="1504503">
                  <a:extLst>
                    <a:ext uri="{9D8B030D-6E8A-4147-A177-3AD203B41FA5}">
                      <a16:colId xmlns:a16="http://schemas.microsoft.com/office/drawing/2014/main" val="1518843308"/>
                    </a:ext>
                  </a:extLst>
                </a:gridCol>
                <a:gridCol w="6609066">
                  <a:extLst>
                    <a:ext uri="{9D8B030D-6E8A-4147-A177-3AD203B41FA5}">
                      <a16:colId xmlns:a16="http://schemas.microsoft.com/office/drawing/2014/main" val="1232268019"/>
                    </a:ext>
                  </a:extLst>
                </a:gridCol>
              </a:tblGrid>
              <a:tr h="323316">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Prepare for Validation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88178716"/>
                  </a:ext>
                </a:extLst>
              </a:tr>
              <a:tr h="324411">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Select Products for Validation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629428077"/>
                  </a:ext>
                </a:extLst>
              </a:tr>
              <a:tr h="324411">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the Validation Environment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114240701"/>
                  </a:ext>
                </a:extLst>
              </a:tr>
              <a:tr h="324411">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Validation Procedures and Criteria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077676358"/>
                  </a:ext>
                </a:extLst>
              </a:tr>
              <a:tr h="342949">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Validate Product or Product Components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4F81BD"/>
                    </a:solidFill>
                  </a:tcPr>
                </a:tc>
                <a:extLst>
                  <a:ext uri="{0D108BD9-81ED-4DB2-BD59-A6C34878D82A}">
                    <a16:rowId xmlns:a16="http://schemas.microsoft.com/office/drawing/2014/main" val="2889206266"/>
                  </a:ext>
                </a:extLst>
              </a:tr>
              <a:tr h="324411">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Perform Validation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414439685"/>
                  </a:ext>
                </a:extLst>
              </a:tr>
              <a:tr h="324411">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Analyze Validation Results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612268908"/>
                  </a:ext>
                </a:extLst>
              </a:tr>
            </a:tbl>
          </a:graphicData>
        </a:graphic>
      </p:graphicFrame>
    </p:spTree>
    <p:extLst>
      <p:ext uri="{BB962C8B-B14F-4D97-AF65-F5344CB8AC3E}">
        <p14:creationId xmlns:p14="http://schemas.microsoft.com/office/powerpoint/2010/main" val="2768306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0D14-E9A9-4066-BA16-8AB26E36D5EB}"/>
              </a:ext>
            </a:extLst>
          </p:cNvPr>
          <p:cNvSpPr>
            <a:spLocks noGrp="1"/>
          </p:cNvSpPr>
          <p:nvPr>
            <p:ph type="title"/>
          </p:nvPr>
        </p:nvSpPr>
        <p:spPr/>
        <p:txBody>
          <a:bodyPr/>
          <a:lstStyle/>
          <a:p>
            <a:r>
              <a:rPr lang="en-IN" dirty="0"/>
              <a:t>Organizational Process Focus (OPF)</a:t>
            </a:r>
          </a:p>
        </p:txBody>
      </p:sp>
      <p:sp>
        <p:nvSpPr>
          <p:cNvPr id="3" name="Content Placeholder 2">
            <a:extLst>
              <a:ext uri="{FF2B5EF4-FFF2-40B4-BE49-F238E27FC236}">
                <a16:creationId xmlns:a16="http://schemas.microsoft.com/office/drawing/2014/main" id="{2A188218-0A75-4654-BF90-D847C9465C1A}"/>
              </a:ext>
            </a:extLst>
          </p:cNvPr>
          <p:cNvSpPr>
            <a:spLocks noGrp="1"/>
          </p:cNvSpPr>
          <p:nvPr>
            <p:ph idx="1"/>
          </p:nvPr>
        </p:nvSpPr>
        <p:spPr/>
        <p:txBody>
          <a:bodyPr/>
          <a:lstStyle/>
          <a:p>
            <a:r>
              <a:rPr lang="en-IN" sz="1500" dirty="0"/>
              <a:t>The purpose of </a:t>
            </a:r>
            <a:r>
              <a:rPr lang="en-IN" dirty="0"/>
              <a:t>Organizational</a:t>
            </a:r>
            <a:r>
              <a:rPr lang="en-IN" sz="1500" dirty="0"/>
              <a:t> Process Focus is to </a:t>
            </a:r>
            <a:r>
              <a:rPr lang="en-IN" sz="1500" b="1" dirty="0">
                <a:solidFill>
                  <a:srgbClr val="C00000"/>
                </a:solidFill>
              </a:rPr>
              <a:t>plan, implement, and deploy</a:t>
            </a:r>
            <a:r>
              <a:rPr lang="en-IN" sz="1500" dirty="0"/>
              <a:t> organizational process improvements based on a </a:t>
            </a:r>
            <a:r>
              <a:rPr lang="en-IN" sz="1500" b="1" dirty="0">
                <a:solidFill>
                  <a:srgbClr val="C00000"/>
                </a:solidFill>
              </a:rPr>
              <a:t>thorough understanding of current strengths and weaknesses</a:t>
            </a:r>
            <a:r>
              <a:rPr lang="en-IN" sz="1500" dirty="0"/>
              <a:t> of the organization’s processes and process assets.</a:t>
            </a:r>
          </a:p>
          <a:p>
            <a:endParaRPr lang="en-IN" dirty="0"/>
          </a:p>
        </p:txBody>
      </p:sp>
      <p:sp>
        <p:nvSpPr>
          <p:cNvPr id="7" name="Footer Placeholder 4">
            <a:extLst>
              <a:ext uri="{FF2B5EF4-FFF2-40B4-BE49-F238E27FC236}">
                <a16:creationId xmlns:a16="http://schemas.microsoft.com/office/drawing/2014/main" id="{1A67360C-3EFE-4D1F-9B8C-22EB9DA2E1FB}"/>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2667A83-C86D-41BC-86AF-C64D06665459}"/>
              </a:ext>
            </a:extLst>
          </p:cNvPr>
          <p:cNvGraphicFramePr>
            <a:graphicFrameLocks noGrp="1"/>
          </p:cNvGraphicFramePr>
          <p:nvPr>
            <p:extLst>
              <p:ext uri="{D42A27DB-BD31-4B8C-83A1-F6EECF244321}">
                <p14:modId xmlns:p14="http://schemas.microsoft.com/office/powerpoint/2010/main" val="775459713"/>
              </p:ext>
            </p:extLst>
          </p:nvPr>
        </p:nvGraphicFramePr>
        <p:xfrm>
          <a:off x="607118" y="2440218"/>
          <a:ext cx="8232082" cy="3289300"/>
        </p:xfrm>
        <a:graphic>
          <a:graphicData uri="http://schemas.openxmlformats.org/drawingml/2006/table">
            <a:tbl>
              <a:tblPr/>
              <a:tblGrid>
                <a:gridCol w="898430">
                  <a:extLst>
                    <a:ext uri="{9D8B030D-6E8A-4147-A177-3AD203B41FA5}">
                      <a16:colId xmlns:a16="http://schemas.microsoft.com/office/drawing/2014/main" val="1310120481"/>
                    </a:ext>
                  </a:extLst>
                </a:gridCol>
                <a:gridCol w="7333652">
                  <a:extLst>
                    <a:ext uri="{9D8B030D-6E8A-4147-A177-3AD203B41FA5}">
                      <a16:colId xmlns:a16="http://schemas.microsoft.com/office/drawing/2014/main" val="2596444617"/>
                    </a:ext>
                  </a:extLst>
                </a:gridCol>
              </a:tblGrid>
              <a:tr h="219710">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SG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Determine Process Improvement Opportunities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937888909"/>
                  </a:ext>
                </a:extLst>
              </a:tr>
              <a:tr h="180975">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Establish Organizational Process Needs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677424402"/>
                  </a:ext>
                </a:extLst>
              </a:tr>
              <a:tr h="276225">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Appraise the Organization’s processes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979371250"/>
                  </a:ext>
                </a:extLst>
              </a:tr>
              <a:tr h="0">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Identify the Organization’s Process Improvements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353013566"/>
                  </a:ext>
                </a:extLst>
              </a:tr>
              <a:tr h="219710">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SG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Plan and Implement Process Actions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2090462167"/>
                  </a:ext>
                </a:extLst>
              </a:tr>
              <a:tr h="180975">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Establish Process Action Plans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228884042"/>
                  </a:ext>
                </a:extLst>
              </a:tr>
              <a:tr h="299085">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Implement Process Action Plans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407694063"/>
                  </a:ext>
                </a:extLst>
              </a:tr>
              <a:tr h="88641">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SG 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Deploy Organizational Process Assets and Incorporate Experiences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3611943588"/>
                  </a:ext>
                </a:extLst>
              </a:tr>
              <a:tr h="171450">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3.1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Deploy Organizational Process Assets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239111266"/>
                  </a:ext>
                </a:extLst>
              </a:tr>
              <a:tr h="0">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Deploy Standard Processes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960821112"/>
                  </a:ext>
                </a:extLst>
              </a:tr>
              <a:tr h="266700">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3.3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Monitor Implementation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861588325"/>
                  </a:ext>
                </a:extLst>
              </a:tr>
              <a:tr h="0">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3.4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Incorporate Experiences into Organizational Process Assets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5245" marR="55245" marT="27305" marB="2730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266588770"/>
                  </a:ext>
                </a:extLst>
              </a:tr>
            </a:tbl>
          </a:graphicData>
        </a:graphic>
      </p:graphicFrame>
    </p:spTree>
    <p:extLst>
      <p:ext uri="{BB962C8B-B14F-4D97-AF65-F5344CB8AC3E}">
        <p14:creationId xmlns:p14="http://schemas.microsoft.com/office/powerpoint/2010/main" val="934028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059F-8CC5-4C70-BAEC-3C9877841CC6}"/>
              </a:ext>
            </a:extLst>
          </p:cNvPr>
          <p:cNvSpPr>
            <a:spLocks noGrp="1"/>
          </p:cNvSpPr>
          <p:nvPr>
            <p:ph type="title"/>
          </p:nvPr>
        </p:nvSpPr>
        <p:spPr/>
        <p:txBody>
          <a:bodyPr/>
          <a:lstStyle/>
          <a:p>
            <a:r>
              <a:rPr lang="en-IN" dirty="0"/>
              <a:t>Organizational Process Definition (OPD)</a:t>
            </a:r>
          </a:p>
        </p:txBody>
      </p:sp>
      <p:sp>
        <p:nvSpPr>
          <p:cNvPr id="3" name="Content Placeholder 2">
            <a:extLst>
              <a:ext uri="{FF2B5EF4-FFF2-40B4-BE49-F238E27FC236}">
                <a16:creationId xmlns:a16="http://schemas.microsoft.com/office/drawing/2014/main" id="{61F82C32-D8A1-4B0D-9F79-8A47C648B2C8}"/>
              </a:ext>
            </a:extLst>
          </p:cNvPr>
          <p:cNvSpPr>
            <a:spLocks noGrp="1"/>
          </p:cNvSpPr>
          <p:nvPr>
            <p:ph idx="1"/>
          </p:nvPr>
        </p:nvSpPr>
        <p:spPr/>
        <p:txBody>
          <a:bodyPr/>
          <a:lstStyle/>
          <a:p>
            <a:r>
              <a:rPr lang="en-IN" dirty="0"/>
              <a:t>The purpose of Organizational Process Definition is to </a:t>
            </a:r>
            <a:r>
              <a:rPr lang="en-IN" b="1" dirty="0">
                <a:solidFill>
                  <a:srgbClr val="C00000"/>
                </a:solidFill>
              </a:rPr>
              <a:t>establish and maintain </a:t>
            </a:r>
            <a:r>
              <a:rPr lang="en-IN" dirty="0"/>
              <a:t>a usable set of organizational process assets, work environment standards, and rules and guidelines for teams. </a:t>
            </a:r>
          </a:p>
          <a:p>
            <a:endParaRPr lang="en-IN" dirty="0"/>
          </a:p>
        </p:txBody>
      </p:sp>
      <p:sp>
        <p:nvSpPr>
          <p:cNvPr id="7" name="Footer Placeholder 4">
            <a:extLst>
              <a:ext uri="{FF2B5EF4-FFF2-40B4-BE49-F238E27FC236}">
                <a16:creationId xmlns:a16="http://schemas.microsoft.com/office/drawing/2014/main" id="{181F595B-6CA1-470D-AE78-6F8A569C9B58}"/>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C7F9984F-02F0-4E6B-9E12-EDE9E24AEF74}"/>
              </a:ext>
            </a:extLst>
          </p:cNvPr>
          <p:cNvGraphicFramePr>
            <a:graphicFrameLocks noGrp="1"/>
          </p:cNvGraphicFramePr>
          <p:nvPr>
            <p:extLst>
              <p:ext uri="{D42A27DB-BD31-4B8C-83A1-F6EECF244321}">
                <p14:modId xmlns:p14="http://schemas.microsoft.com/office/powerpoint/2010/main" val="3453024610"/>
              </p:ext>
            </p:extLst>
          </p:nvPr>
        </p:nvGraphicFramePr>
        <p:xfrm>
          <a:off x="622299" y="2517207"/>
          <a:ext cx="7995227" cy="2282952"/>
        </p:xfrm>
        <a:graphic>
          <a:graphicData uri="http://schemas.openxmlformats.org/drawingml/2006/table">
            <a:tbl>
              <a:tblPr/>
              <a:tblGrid>
                <a:gridCol w="1109926">
                  <a:extLst>
                    <a:ext uri="{9D8B030D-6E8A-4147-A177-3AD203B41FA5}">
                      <a16:colId xmlns:a16="http://schemas.microsoft.com/office/drawing/2014/main" val="3060462856"/>
                    </a:ext>
                  </a:extLst>
                </a:gridCol>
                <a:gridCol w="6885301">
                  <a:extLst>
                    <a:ext uri="{9D8B030D-6E8A-4147-A177-3AD203B41FA5}">
                      <a16:colId xmlns:a16="http://schemas.microsoft.com/office/drawing/2014/main" val="1073295160"/>
                    </a:ext>
                  </a:extLst>
                </a:gridCol>
              </a:tblGrid>
              <a:tr h="0">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SG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eaLnBrk="0" fontAlgn="base" hangingPunct="0">
                        <a:lnSpc>
                          <a:spcPct val="107000"/>
                        </a:lnSpc>
                        <a:spcAft>
                          <a:spcPts val="0"/>
                        </a:spcAft>
                      </a:pPr>
                      <a:r>
                        <a:rPr lang="en-US" sz="1400" b="1" kern="1200">
                          <a:solidFill>
                            <a:srgbClr val="FFFFFF"/>
                          </a:solidFill>
                          <a:effectLst/>
                          <a:latin typeface="Arial" panose="020B0604020202020204" pitchFamily="34" charset="0"/>
                          <a:ea typeface="Times New Roman" panose="02020603050405020304" pitchFamily="18" charset="0"/>
                          <a:cs typeface="Arial" panose="020B0604020202020204" pitchFamily="34" charset="0"/>
                        </a:rPr>
                        <a:t>Establish Organizational Process Assets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3319233966"/>
                  </a:ext>
                </a:extLst>
              </a:tr>
              <a:tr h="200025">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Standard Processes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4268756509"/>
                  </a:ext>
                </a:extLst>
              </a:tr>
              <a:tr h="161925">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Life-Cycle Model Descriptions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905059659"/>
                  </a:ext>
                </a:extLst>
              </a:tr>
              <a:tr h="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Tailoring Criteria and Guidelines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380853390"/>
                  </a:ext>
                </a:extLst>
              </a:tr>
              <a:tr h="180975">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the Organization’s Measurement Repository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643644180"/>
                  </a:ext>
                </a:extLst>
              </a:tr>
              <a:tr h="19050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the Organization’s Process Asset Library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224202642"/>
                  </a:ext>
                </a:extLst>
              </a:tr>
              <a:tr h="17145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Work Environment Standards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864022043"/>
                  </a:ext>
                </a:extLst>
              </a:tr>
              <a:tr h="0">
                <a:tc>
                  <a:txBody>
                    <a:bodyPr/>
                    <a:lstStyle/>
                    <a:p>
                      <a:pPr eaLnBrk="0" fontAlgn="base" hangingPunct="0">
                        <a:lnSpc>
                          <a:spcPct val="107000"/>
                        </a:lnSpc>
                        <a:spcAft>
                          <a:spcPts val="0"/>
                        </a:spcAft>
                      </a:pPr>
                      <a:r>
                        <a:rPr lang="en-US" sz="14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 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eaLnBrk="0" fontAlgn="base" hangingPunct="0">
                        <a:lnSpc>
                          <a:spcPct val="107000"/>
                        </a:lnSpc>
                        <a:spcAft>
                          <a:spcPts val="0"/>
                        </a:spcAft>
                      </a:pPr>
                      <a:r>
                        <a:rPr lang="en-US" sz="14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Establish Rules and Guidelines for Teams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12459748"/>
                  </a:ext>
                </a:extLst>
              </a:tr>
            </a:tbl>
          </a:graphicData>
        </a:graphic>
      </p:graphicFrame>
    </p:spTree>
    <p:extLst>
      <p:ext uri="{BB962C8B-B14F-4D97-AF65-F5344CB8AC3E}">
        <p14:creationId xmlns:p14="http://schemas.microsoft.com/office/powerpoint/2010/main" val="524121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ABAC-EF94-48C0-8485-D5934FA6818A}"/>
              </a:ext>
            </a:extLst>
          </p:cNvPr>
          <p:cNvSpPr>
            <a:spLocks noGrp="1"/>
          </p:cNvSpPr>
          <p:nvPr>
            <p:ph type="title"/>
          </p:nvPr>
        </p:nvSpPr>
        <p:spPr/>
        <p:txBody>
          <a:bodyPr/>
          <a:lstStyle/>
          <a:p>
            <a:r>
              <a:rPr lang="en-IN" dirty="0"/>
              <a:t>Organizational Training (OT)</a:t>
            </a:r>
          </a:p>
        </p:txBody>
      </p:sp>
      <p:sp>
        <p:nvSpPr>
          <p:cNvPr id="3" name="Content Placeholder 2">
            <a:extLst>
              <a:ext uri="{FF2B5EF4-FFF2-40B4-BE49-F238E27FC236}">
                <a16:creationId xmlns:a16="http://schemas.microsoft.com/office/drawing/2014/main" id="{DA9AB6EB-CE2C-4B9F-9C05-74EB97EB81E6}"/>
              </a:ext>
            </a:extLst>
          </p:cNvPr>
          <p:cNvSpPr>
            <a:spLocks noGrp="1"/>
          </p:cNvSpPr>
          <p:nvPr>
            <p:ph idx="1"/>
          </p:nvPr>
        </p:nvSpPr>
        <p:spPr/>
        <p:txBody>
          <a:bodyPr/>
          <a:lstStyle/>
          <a:p>
            <a:r>
              <a:rPr lang="en-IN" dirty="0"/>
              <a:t>The purpose of Organizational Training is to </a:t>
            </a:r>
            <a:r>
              <a:rPr lang="en-IN" b="1" dirty="0">
                <a:solidFill>
                  <a:srgbClr val="C00000"/>
                </a:solidFill>
              </a:rPr>
              <a:t>develop the skills and knowledge </a:t>
            </a:r>
            <a:r>
              <a:rPr lang="en-IN" dirty="0"/>
              <a:t>of people so they can perform their </a:t>
            </a:r>
            <a:r>
              <a:rPr lang="en-IN" b="1" dirty="0">
                <a:solidFill>
                  <a:srgbClr val="C00000"/>
                </a:solidFill>
              </a:rPr>
              <a:t>roles effectively and efficiently.</a:t>
            </a:r>
          </a:p>
          <a:p>
            <a:endParaRPr lang="en-IN" dirty="0"/>
          </a:p>
        </p:txBody>
      </p:sp>
      <p:sp>
        <p:nvSpPr>
          <p:cNvPr id="7" name="Footer Placeholder 4">
            <a:extLst>
              <a:ext uri="{FF2B5EF4-FFF2-40B4-BE49-F238E27FC236}">
                <a16:creationId xmlns:a16="http://schemas.microsoft.com/office/drawing/2014/main" id="{A4DB9D80-A301-40D6-B498-735CCA619F97}"/>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1DA4DF56-90AB-41A8-B800-4E7C98E3A49A}"/>
              </a:ext>
            </a:extLst>
          </p:cNvPr>
          <p:cNvGraphicFramePr>
            <a:graphicFrameLocks noGrp="1"/>
          </p:cNvGraphicFramePr>
          <p:nvPr>
            <p:extLst>
              <p:ext uri="{D42A27DB-BD31-4B8C-83A1-F6EECF244321}">
                <p14:modId xmlns:p14="http://schemas.microsoft.com/office/powerpoint/2010/main" val="3241893623"/>
              </p:ext>
            </p:extLst>
          </p:nvPr>
        </p:nvGraphicFramePr>
        <p:xfrm>
          <a:off x="605529" y="2324002"/>
          <a:ext cx="7998144" cy="2566656"/>
        </p:xfrm>
        <a:graphic>
          <a:graphicData uri="http://schemas.openxmlformats.org/drawingml/2006/table">
            <a:tbl>
              <a:tblPr/>
              <a:tblGrid>
                <a:gridCol w="923751">
                  <a:extLst>
                    <a:ext uri="{9D8B030D-6E8A-4147-A177-3AD203B41FA5}">
                      <a16:colId xmlns:a16="http://schemas.microsoft.com/office/drawing/2014/main" val="2856190404"/>
                    </a:ext>
                  </a:extLst>
                </a:gridCol>
                <a:gridCol w="7074393">
                  <a:extLst>
                    <a:ext uri="{9D8B030D-6E8A-4147-A177-3AD203B41FA5}">
                      <a16:colId xmlns:a16="http://schemas.microsoft.com/office/drawing/2014/main" val="3879737895"/>
                    </a:ext>
                  </a:extLst>
                </a:gridCol>
              </a:tblGrid>
              <a:tr h="285184">
                <a:tc>
                  <a:txBody>
                    <a:bodyPr/>
                    <a:lstStyle/>
                    <a:p>
                      <a:pPr>
                        <a:lnSpc>
                          <a:spcPct val="107000"/>
                        </a:lnSpc>
                        <a:spcAft>
                          <a:spcPts val="0"/>
                        </a:spcAft>
                      </a:pPr>
                      <a:r>
                        <a:rPr lang="en-US" sz="14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SG 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a:lnSpc>
                          <a:spcPct val="107000"/>
                        </a:lnSpc>
                        <a:spcAft>
                          <a:spcPts val="0"/>
                        </a:spcAft>
                      </a:pPr>
                      <a:r>
                        <a:rPr lang="en-US" sz="14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Establish an Organizational Training capability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2411328764"/>
                  </a:ext>
                </a:extLst>
              </a:tr>
              <a:tr h="285184">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1.1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Establish Strategic Training Needs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1026232970"/>
                  </a:ext>
                </a:extLst>
              </a:tr>
              <a:tr h="285184">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1.2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Determine Which Training Needs Are the Responsibility of the Organization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348932940"/>
                  </a:ext>
                </a:extLst>
              </a:tr>
              <a:tr h="285184">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1.3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Establish an Organizational Training Tactical Plan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966830862"/>
                  </a:ext>
                </a:extLst>
              </a:tr>
              <a:tr h="285184">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1.4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Establish Training Capability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492563919"/>
                  </a:ext>
                </a:extLst>
              </a:tr>
              <a:tr h="285184">
                <a:tc>
                  <a:txBody>
                    <a:bodyPr/>
                    <a:lstStyle/>
                    <a:p>
                      <a:pPr>
                        <a:lnSpc>
                          <a:spcPct val="107000"/>
                        </a:lnSpc>
                        <a:spcAft>
                          <a:spcPts val="0"/>
                        </a:spcAft>
                      </a:pPr>
                      <a:r>
                        <a:rPr lang="en-US" sz="1400" b="1">
                          <a:solidFill>
                            <a:srgbClr val="FFFFFF"/>
                          </a:solidFill>
                          <a:effectLst/>
                          <a:latin typeface="Arial" panose="020B0604020202020204" pitchFamily="34" charset="0"/>
                          <a:ea typeface="Calibri" panose="020F0502020204030204" pitchFamily="34" charset="0"/>
                          <a:cs typeface="Arial" panose="020B0604020202020204" pitchFamily="34" charset="0"/>
                        </a:rPr>
                        <a:t>SG 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tc>
                  <a:txBody>
                    <a:bodyPr/>
                    <a:lstStyle/>
                    <a:p>
                      <a:pPr>
                        <a:lnSpc>
                          <a:spcPct val="107000"/>
                        </a:lnSpc>
                        <a:spcAft>
                          <a:spcPts val="0"/>
                        </a:spcAft>
                      </a:pPr>
                      <a:r>
                        <a:rPr lang="en-US" sz="14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Provide Training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4F81BD"/>
                    </a:solidFill>
                  </a:tcPr>
                </a:tc>
                <a:extLst>
                  <a:ext uri="{0D108BD9-81ED-4DB2-BD59-A6C34878D82A}">
                    <a16:rowId xmlns:a16="http://schemas.microsoft.com/office/drawing/2014/main" val="3715439223"/>
                  </a:ext>
                </a:extLst>
              </a:tr>
              <a:tr h="285184">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2.1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Deliver Training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2659208217"/>
                  </a:ext>
                </a:extLst>
              </a:tr>
              <a:tr h="285184">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2.2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Establish Training Records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929837353"/>
                  </a:ext>
                </a:extLst>
              </a:tr>
              <a:tr h="285184">
                <a:tc>
                  <a:txBody>
                    <a:bodyPr/>
                    <a:lstStyle/>
                    <a:p>
                      <a:pPr>
                        <a:lnSpc>
                          <a:spcPct val="107000"/>
                        </a:lnSpc>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SP 2.3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Assess Training Effectiveness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9690" marR="59690" marT="29845" marB="29845">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tcPr>
                </a:tc>
                <a:extLst>
                  <a:ext uri="{0D108BD9-81ED-4DB2-BD59-A6C34878D82A}">
                    <a16:rowId xmlns:a16="http://schemas.microsoft.com/office/drawing/2014/main" val="3206133794"/>
                  </a:ext>
                </a:extLst>
              </a:tr>
            </a:tbl>
          </a:graphicData>
        </a:graphic>
      </p:graphicFrame>
    </p:spTree>
    <p:extLst>
      <p:ext uri="{BB962C8B-B14F-4D97-AF65-F5344CB8AC3E}">
        <p14:creationId xmlns:p14="http://schemas.microsoft.com/office/powerpoint/2010/main" val="456716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BA0F-0CB7-4633-A75E-F0C08C167591}"/>
              </a:ext>
            </a:extLst>
          </p:cNvPr>
          <p:cNvSpPr>
            <a:spLocks noGrp="1"/>
          </p:cNvSpPr>
          <p:nvPr>
            <p:ph type="title"/>
          </p:nvPr>
        </p:nvSpPr>
        <p:spPr/>
        <p:txBody>
          <a:bodyPr/>
          <a:lstStyle/>
          <a:p>
            <a:r>
              <a:rPr lang="en-IN" dirty="0"/>
              <a:t>Integrated Project Management (IPM)</a:t>
            </a:r>
          </a:p>
        </p:txBody>
      </p:sp>
      <p:sp>
        <p:nvSpPr>
          <p:cNvPr id="3" name="Content Placeholder 2">
            <a:extLst>
              <a:ext uri="{FF2B5EF4-FFF2-40B4-BE49-F238E27FC236}">
                <a16:creationId xmlns:a16="http://schemas.microsoft.com/office/drawing/2014/main" id="{9E55E2F0-16F5-4D78-9BF7-AAE093315B15}"/>
              </a:ext>
            </a:extLst>
          </p:cNvPr>
          <p:cNvSpPr>
            <a:spLocks noGrp="1"/>
          </p:cNvSpPr>
          <p:nvPr>
            <p:ph idx="1"/>
          </p:nvPr>
        </p:nvSpPr>
        <p:spPr/>
        <p:txBody>
          <a:bodyPr>
            <a:normAutofit/>
          </a:bodyPr>
          <a:lstStyle/>
          <a:p>
            <a:r>
              <a:rPr lang="en-IN" dirty="0"/>
              <a:t>The purpose of integrated project management is to establish and manage the project and the </a:t>
            </a:r>
            <a:r>
              <a:rPr lang="en-IN" b="1" dirty="0">
                <a:solidFill>
                  <a:srgbClr val="C00000"/>
                </a:solidFill>
              </a:rPr>
              <a:t>involvement of the relevant stakeholders </a:t>
            </a:r>
            <a:r>
              <a:rPr lang="en-IN" dirty="0"/>
              <a:t>according to an integrated and defined </a:t>
            </a:r>
            <a:r>
              <a:rPr lang="en-IN" b="1" dirty="0">
                <a:solidFill>
                  <a:srgbClr val="C00000"/>
                </a:solidFill>
              </a:rPr>
              <a:t>process that is tailored </a:t>
            </a:r>
            <a:r>
              <a:rPr lang="en-IN" dirty="0"/>
              <a:t>from the organization’s set of standard processes.</a:t>
            </a:r>
          </a:p>
          <a:p>
            <a:endParaRPr lang="en-IN" sz="1800" dirty="0"/>
          </a:p>
        </p:txBody>
      </p:sp>
      <p:graphicFrame>
        <p:nvGraphicFramePr>
          <p:cNvPr id="6" name="Group 27">
            <a:extLst>
              <a:ext uri="{FF2B5EF4-FFF2-40B4-BE49-F238E27FC236}">
                <a16:creationId xmlns:a16="http://schemas.microsoft.com/office/drawing/2014/main" id="{FB4B84F5-BE75-41A2-8323-39B019AE647F}"/>
              </a:ext>
            </a:extLst>
          </p:cNvPr>
          <p:cNvGraphicFramePr>
            <a:graphicFrameLocks/>
          </p:cNvGraphicFramePr>
          <p:nvPr>
            <p:extLst>
              <p:ext uri="{D42A27DB-BD31-4B8C-83A1-F6EECF244321}">
                <p14:modId xmlns:p14="http://schemas.microsoft.com/office/powerpoint/2010/main" val="1660199263"/>
              </p:ext>
            </p:extLst>
          </p:nvPr>
        </p:nvGraphicFramePr>
        <p:xfrm>
          <a:off x="638462" y="2452656"/>
          <a:ext cx="7923647" cy="3177480"/>
        </p:xfrm>
        <a:graphic>
          <a:graphicData uri="http://schemas.openxmlformats.org/drawingml/2006/table">
            <a:tbl>
              <a:tblPr/>
              <a:tblGrid>
                <a:gridCol w="1095450">
                  <a:extLst>
                    <a:ext uri="{9D8B030D-6E8A-4147-A177-3AD203B41FA5}">
                      <a16:colId xmlns:a16="http://schemas.microsoft.com/office/drawing/2014/main" val="20000"/>
                    </a:ext>
                  </a:extLst>
                </a:gridCol>
                <a:gridCol w="6828197">
                  <a:extLst>
                    <a:ext uri="{9D8B030D-6E8A-4147-A177-3AD203B41FA5}">
                      <a16:colId xmlns:a16="http://schemas.microsoft.com/office/drawing/2014/main" val="20001"/>
                    </a:ext>
                  </a:extLst>
                </a:gridCol>
              </a:tblGrid>
              <a:tr h="232466">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1</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Use the Project’s Defined Process </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50445">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SP 1.1</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Establish the Project’s Defined Process </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SP 1.2</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Use Organizational Process Assets for Planning Project Activities</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1621463"/>
                  </a:ext>
                </a:extLst>
              </a:tr>
              <a:tr h="133483">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SP 1.3</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Establish the Project's Work Environment </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0260327"/>
                  </a:ext>
                </a:extLst>
              </a:tr>
              <a:tr h="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SP 1.4</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Integrate Plans </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9952036"/>
                  </a:ext>
                </a:extLst>
              </a:tr>
              <a:tr h="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SP 1.5</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Manage the Project Using the Integrated Plans </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7378636"/>
                  </a:ext>
                </a:extLst>
              </a:tr>
              <a:tr h="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SP 1.6</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Establish Teams </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95581194"/>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SP 1.7</a:t>
                      </a:r>
                      <a:endParaRPr lang="en-US" sz="1400" dirty="0"/>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Contribute to the Organizational Process Assets </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0812567"/>
                  </a:ext>
                </a:extLst>
              </a:tr>
              <a:tr h="232466">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2</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Coordinate and Collaborate with Relevant Stakeholders </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2.1</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Manage Stakeholder Involvement </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2.2</a:t>
                      </a:r>
                      <a:endParaRPr lang="en-US" sz="1400" dirty="0"/>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Manage Dependencies </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0260800"/>
                  </a:ext>
                </a:extLst>
              </a:tr>
              <a:tr h="0">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2.3</a:t>
                      </a:r>
                      <a:endParaRPr lang="en-US" sz="1400" dirty="0"/>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Resolve Coordination Issues </a:t>
                      </a:r>
                    </a:p>
                  </a:txBody>
                  <a:tcPr marL="51428" marR="51428" marT="25715" marB="25715"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6822731"/>
                  </a:ext>
                </a:extLst>
              </a:tr>
            </a:tbl>
          </a:graphicData>
        </a:graphic>
      </p:graphicFrame>
      <p:sp>
        <p:nvSpPr>
          <p:cNvPr id="7" name="Footer Placeholder 4">
            <a:extLst>
              <a:ext uri="{FF2B5EF4-FFF2-40B4-BE49-F238E27FC236}">
                <a16:creationId xmlns:a16="http://schemas.microsoft.com/office/drawing/2014/main" id="{3B1EF4FE-39CA-4D92-AD2A-101FEE2AE25A}"/>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190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9186-7026-476E-B863-4B2AAF59C9CC}"/>
              </a:ext>
            </a:extLst>
          </p:cNvPr>
          <p:cNvSpPr>
            <a:spLocks noGrp="1"/>
          </p:cNvSpPr>
          <p:nvPr>
            <p:ph type="title"/>
          </p:nvPr>
        </p:nvSpPr>
        <p:spPr/>
        <p:txBody>
          <a:bodyPr>
            <a:normAutofit/>
          </a:bodyPr>
          <a:lstStyle/>
          <a:p>
            <a:r>
              <a:rPr lang="en-IN" dirty="0"/>
              <a:t>CMMI Models</a:t>
            </a:r>
          </a:p>
        </p:txBody>
      </p:sp>
      <p:graphicFrame>
        <p:nvGraphicFramePr>
          <p:cNvPr id="7" name="Content Placeholder 6">
            <a:extLst>
              <a:ext uri="{FF2B5EF4-FFF2-40B4-BE49-F238E27FC236}">
                <a16:creationId xmlns:a16="http://schemas.microsoft.com/office/drawing/2014/main" id="{6A83E93A-2C27-4334-87B2-B6B719A90B2D}"/>
              </a:ext>
            </a:extLst>
          </p:cNvPr>
          <p:cNvGraphicFramePr>
            <a:graphicFrameLocks noGrp="1"/>
          </p:cNvGraphicFramePr>
          <p:nvPr>
            <p:ph idx="1"/>
            <p:extLst>
              <p:ext uri="{D42A27DB-BD31-4B8C-83A1-F6EECF244321}">
                <p14:modId xmlns:p14="http://schemas.microsoft.com/office/powerpoint/2010/main" val="442587664"/>
              </p:ext>
            </p:extLst>
          </p:nvPr>
        </p:nvGraphicFramePr>
        <p:xfrm>
          <a:off x="304800" y="1595438"/>
          <a:ext cx="8534400" cy="4496286"/>
        </p:xfrm>
        <a:graphic>
          <a:graphicData uri="http://schemas.openxmlformats.org/drawingml/2006/table">
            <a:tbl>
              <a:tblPr firstRow="1">
                <a:tableStyleId>{B301B821-A1FF-4177-AEE7-76D212191A09}</a:tableStyleId>
              </a:tblPr>
              <a:tblGrid>
                <a:gridCol w="1953491">
                  <a:extLst>
                    <a:ext uri="{9D8B030D-6E8A-4147-A177-3AD203B41FA5}">
                      <a16:colId xmlns:a16="http://schemas.microsoft.com/office/drawing/2014/main" val="20000"/>
                    </a:ext>
                  </a:extLst>
                </a:gridCol>
                <a:gridCol w="6580909">
                  <a:extLst>
                    <a:ext uri="{9D8B030D-6E8A-4147-A177-3AD203B41FA5}">
                      <a16:colId xmlns:a16="http://schemas.microsoft.com/office/drawing/2014/main" val="20001"/>
                    </a:ext>
                  </a:extLst>
                </a:gridCol>
              </a:tblGrid>
              <a:tr h="456811">
                <a:tc>
                  <a:txBody>
                    <a:bodyPr/>
                    <a:lstStyle/>
                    <a:p>
                      <a:pPr algn="ctr" fontAlgn="t">
                        <a:spcBef>
                          <a:spcPts val="200"/>
                        </a:spcBef>
                        <a:spcAft>
                          <a:spcPts val="200"/>
                        </a:spcAft>
                      </a:pPr>
                      <a:r>
                        <a:rPr lang="en-US" sz="1400" u="none" strike="noStrike" dirty="0">
                          <a:effectLst/>
                          <a:latin typeface="Arial" panose="020B0604020202020204" pitchFamily="34" charset="0"/>
                          <a:cs typeface="Arial" panose="020B0604020202020204" pitchFamily="34" charset="0"/>
                        </a:rPr>
                        <a:t>CMMI ® Model Name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ctr" fontAlgn="t">
                        <a:spcBef>
                          <a:spcPts val="200"/>
                        </a:spcBef>
                        <a:spcAft>
                          <a:spcPts val="200"/>
                        </a:spcAft>
                      </a:pPr>
                      <a:r>
                        <a:rPr lang="en-US" sz="1400" u="none" strike="noStrike" dirty="0">
                          <a:effectLst/>
                          <a:latin typeface="Arial" panose="020B0604020202020204" pitchFamily="34" charset="0"/>
                          <a:cs typeface="Arial" panose="020B0604020202020204" pitchFamily="34" charset="0"/>
                        </a:rPr>
                        <a:t>Description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648769">
                <a:tc>
                  <a:txBody>
                    <a:bodyPr/>
                    <a:lstStyle/>
                    <a:p>
                      <a:pPr algn="l" fontAlgn="t">
                        <a:spcBef>
                          <a:spcPts val="200"/>
                        </a:spcBef>
                        <a:spcAft>
                          <a:spcPts val="200"/>
                        </a:spcAft>
                      </a:pPr>
                      <a:r>
                        <a:rPr lang="en-US" sz="1200" u="none" strike="noStrike" dirty="0">
                          <a:effectLst/>
                          <a:latin typeface="Arial" panose="020B0604020202020204" pitchFamily="34" charset="0"/>
                          <a:cs typeface="Arial" panose="020B0604020202020204" pitchFamily="34" charset="0"/>
                        </a:rPr>
                        <a:t>CMMI® for Development (CMMI-DEV), Version 1.3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t">
                        <a:spcBef>
                          <a:spcPts val="200"/>
                        </a:spcBef>
                        <a:spcAft>
                          <a:spcPts val="200"/>
                        </a:spcAft>
                      </a:pPr>
                      <a:r>
                        <a:rPr lang="en-US" sz="1200" u="none" strike="noStrike" dirty="0">
                          <a:effectLst/>
                          <a:latin typeface="Arial" panose="020B0604020202020204" pitchFamily="34" charset="0"/>
                          <a:cs typeface="Arial" panose="020B0604020202020204" pitchFamily="34" charset="0"/>
                        </a:rPr>
                        <a:t>The CMMI-DEV model provides guidance for improving your organization's capability to develop quality products and services that meet the needs of customers and end users. These best practices will help your organization improve efficiency, speed and product quality fueled by a lower number of defects.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648769">
                <a:tc>
                  <a:txBody>
                    <a:bodyPr/>
                    <a:lstStyle/>
                    <a:p>
                      <a:pPr algn="l" fontAlgn="t">
                        <a:spcBef>
                          <a:spcPts val="200"/>
                        </a:spcBef>
                        <a:spcAft>
                          <a:spcPts val="200"/>
                        </a:spcAft>
                      </a:pPr>
                      <a:r>
                        <a:rPr lang="en-US" sz="1200" u="none" strike="noStrike" dirty="0">
                          <a:effectLst/>
                          <a:latin typeface="Arial" panose="020B0604020202020204" pitchFamily="34" charset="0"/>
                          <a:cs typeface="Arial" panose="020B0604020202020204" pitchFamily="34" charset="0"/>
                        </a:rPr>
                        <a:t>CMMI® for Services (CMMI-SVC), Version 1.3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t">
                        <a:spcBef>
                          <a:spcPts val="200"/>
                        </a:spcBef>
                        <a:spcAft>
                          <a:spcPts val="200"/>
                        </a:spcAft>
                      </a:pPr>
                      <a:r>
                        <a:rPr lang="en-US" sz="1200" u="none" strike="noStrike" dirty="0">
                          <a:effectLst/>
                          <a:latin typeface="Arial" panose="020B0604020202020204" pitchFamily="34" charset="0"/>
                          <a:cs typeface="Arial" panose="020B0604020202020204" pitchFamily="34" charset="0"/>
                        </a:rPr>
                        <a:t>The CMMI-SVC model provides guidance for improving your organization's capability to provide quality services for customers and end users. These best practices will help your organization provide superior service by strengthening weak customer touch points and enhancing the customer experience.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839075">
                <a:tc>
                  <a:txBody>
                    <a:bodyPr/>
                    <a:lstStyle/>
                    <a:p>
                      <a:pPr algn="l" fontAlgn="t">
                        <a:spcBef>
                          <a:spcPts val="200"/>
                        </a:spcBef>
                        <a:spcAft>
                          <a:spcPts val="200"/>
                        </a:spcAft>
                      </a:pPr>
                      <a:r>
                        <a:rPr lang="en-US" sz="1200" u="none" strike="noStrike">
                          <a:effectLst/>
                          <a:latin typeface="Arial" panose="020B0604020202020204" pitchFamily="34" charset="0"/>
                          <a:cs typeface="Arial" panose="020B0604020202020204" pitchFamily="34" charset="0"/>
                        </a:rPr>
                        <a:t>CMMI® for Acquisition (CMMI-ACQ), Version 1.3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t">
                        <a:spcBef>
                          <a:spcPts val="200"/>
                        </a:spcBef>
                        <a:spcAft>
                          <a:spcPts val="200"/>
                        </a:spcAft>
                      </a:pPr>
                      <a:r>
                        <a:rPr lang="en-US" sz="1200" u="none" strike="noStrike" dirty="0">
                          <a:effectLst/>
                          <a:latin typeface="Arial" panose="020B0604020202020204" pitchFamily="34" charset="0"/>
                          <a:cs typeface="Arial" panose="020B0604020202020204" pitchFamily="34" charset="0"/>
                        </a:rPr>
                        <a:t>The CMMI-ACQ model provides guidance for improving your organization's capability to initiate and manage the acquisition of products and services that meet the needs of customers and end users. These best practices help define requirements to identify capable suppliers and vendors that can help reduce costs, manage quality, increase efficiency and mitigate delays.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648769">
                <a:tc>
                  <a:txBody>
                    <a:bodyPr/>
                    <a:lstStyle/>
                    <a:p>
                      <a:pPr algn="l" fontAlgn="ctr">
                        <a:spcBef>
                          <a:spcPts val="200"/>
                        </a:spcBef>
                        <a:spcAft>
                          <a:spcPts val="200"/>
                        </a:spcAft>
                      </a:pPr>
                      <a:r>
                        <a:rPr lang="en-US" sz="1200" u="none" strike="noStrike" dirty="0">
                          <a:effectLst/>
                          <a:latin typeface="Arial" panose="020B0604020202020204" pitchFamily="34" charset="0"/>
                          <a:cs typeface="Arial" panose="020B0604020202020204" pitchFamily="34" charset="0"/>
                        </a:rPr>
                        <a:t>People Capability Maturity Model (PCMM)®  </a:t>
                      </a:r>
                      <a:r>
                        <a:rPr lang="en-US" sz="1200" u="none" strike="noStrike" dirty="0" err="1">
                          <a:effectLst/>
                          <a:latin typeface="Arial" panose="020B0604020202020204" pitchFamily="34" charset="0"/>
                          <a:cs typeface="Arial" panose="020B0604020202020204" pitchFamily="34" charset="0"/>
                        </a:rPr>
                        <a:t>Ver</a:t>
                      </a:r>
                      <a:r>
                        <a:rPr lang="en-US" sz="1200" u="none" strike="noStrike" dirty="0">
                          <a:effectLst/>
                          <a:latin typeface="Arial" panose="020B0604020202020204" pitchFamily="34" charset="0"/>
                          <a:cs typeface="Arial" panose="020B0604020202020204" pitchFamily="34" charset="0"/>
                        </a:rPr>
                        <a:t> 1.3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ctr">
                        <a:spcBef>
                          <a:spcPts val="200"/>
                        </a:spcBef>
                        <a:spcAft>
                          <a:spcPts val="200"/>
                        </a:spcAft>
                      </a:pPr>
                      <a:r>
                        <a:rPr lang="en-US" sz="1200" u="none" strike="noStrike" dirty="0">
                          <a:effectLst/>
                          <a:latin typeface="Arial" panose="020B0604020202020204" pitchFamily="34" charset="0"/>
                          <a:cs typeface="Arial" panose="020B0604020202020204" pitchFamily="34" charset="0"/>
                        </a:rPr>
                        <a:t>The People Capability Maturity Model (People CMM) provides guidance for improving the capability of an organization’s workforce. These best practices help identify skill gaps to break down workflow bottlenecks and empower team members to develop skills that will help the organization succeed</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648769">
                <a:tc>
                  <a:txBody>
                    <a:bodyPr/>
                    <a:lstStyle/>
                    <a:p>
                      <a:pPr algn="l" fontAlgn="t">
                        <a:spcBef>
                          <a:spcPts val="200"/>
                        </a:spcBef>
                        <a:spcAft>
                          <a:spcPts val="200"/>
                        </a:spcAft>
                      </a:pPr>
                      <a:r>
                        <a:rPr lang="en-US" sz="1200" u="none" strike="noStrike" dirty="0">
                          <a:effectLst/>
                          <a:latin typeface="Arial" panose="020B0604020202020204" pitchFamily="34" charset="0"/>
                          <a:cs typeface="Arial" panose="020B0604020202020204" pitchFamily="34" charset="0"/>
                        </a:rPr>
                        <a:t>Data Management Maturity℠ Model V1.3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ctr">
                        <a:spcBef>
                          <a:spcPts val="200"/>
                        </a:spcBef>
                        <a:spcAft>
                          <a:spcPts val="200"/>
                        </a:spcAft>
                      </a:pPr>
                      <a:r>
                        <a:rPr lang="en-US" sz="1200" u="none" strike="noStrike" dirty="0">
                          <a:effectLst/>
                          <a:latin typeface="Arial" panose="020B0604020202020204" pitchFamily="34" charset="0"/>
                          <a:cs typeface="Arial" panose="020B0604020202020204" pitchFamily="34" charset="0"/>
                        </a:rPr>
                        <a:t>The Data Management Maturity model provides guidance for improving your organization's capability across the enterprise to build a customized roadmap for data management improvement. The DMM provides best practices for implementing data strategy, governance, quality, operations, and architecture.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Footer Placeholder 4">
            <a:extLst>
              <a:ext uri="{FF2B5EF4-FFF2-40B4-BE49-F238E27FC236}">
                <a16:creationId xmlns:a16="http://schemas.microsoft.com/office/drawing/2014/main" id="{B7551805-F3C4-4347-87B8-446631014496}"/>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3938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3ECA-340C-4210-B060-9E02AAB5D966}"/>
              </a:ext>
            </a:extLst>
          </p:cNvPr>
          <p:cNvSpPr>
            <a:spLocks noGrp="1"/>
          </p:cNvSpPr>
          <p:nvPr>
            <p:ph type="title"/>
          </p:nvPr>
        </p:nvSpPr>
        <p:spPr/>
        <p:txBody>
          <a:bodyPr/>
          <a:lstStyle/>
          <a:p>
            <a:r>
              <a:rPr lang="en-IN" dirty="0"/>
              <a:t>Risk Management (RM)</a:t>
            </a:r>
          </a:p>
        </p:txBody>
      </p:sp>
      <p:sp>
        <p:nvSpPr>
          <p:cNvPr id="3" name="Content Placeholder 2">
            <a:extLst>
              <a:ext uri="{FF2B5EF4-FFF2-40B4-BE49-F238E27FC236}">
                <a16:creationId xmlns:a16="http://schemas.microsoft.com/office/drawing/2014/main" id="{954B00B0-DFBC-4E91-ABF4-58A3FE10C72B}"/>
              </a:ext>
            </a:extLst>
          </p:cNvPr>
          <p:cNvSpPr>
            <a:spLocks noGrp="1"/>
          </p:cNvSpPr>
          <p:nvPr>
            <p:ph idx="1"/>
          </p:nvPr>
        </p:nvSpPr>
        <p:spPr/>
        <p:txBody>
          <a:bodyPr/>
          <a:lstStyle/>
          <a:p>
            <a:r>
              <a:rPr lang="en-IN" sz="1800" dirty="0"/>
              <a:t>The purpose of Risk Management is to identify </a:t>
            </a:r>
            <a:r>
              <a:rPr lang="en-IN" sz="1800" b="1" dirty="0">
                <a:solidFill>
                  <a:srgbClr val="C00000"/>
                </a:solidFill>
              </a:rPr>
              <a:t>potential problems </a:t>
            </a:r>
            <a:r>
              <a:rPr lang="en-IN" sz="1800" dirty="0"/>
              <a:t>before they occur, so that risk-handling activities can be planned and invoked as needed across the life of the product or project to </a:t>
            </a:r>
            <a:r>
              <a:rPr lang="en-IN" sz="1800" b="1" dirty="0">
                <a:solidFill>
                  <a:srgbClr val="C00000"/>
                </a:solidFill>
              </a:rPr>
              <a:t>mitigate adverse impacts </a:t>
            </a:r>
            <a:r>
              <a:rPr lang="en-IN" sz="1800" dirty="0"/>
              <a:t>on achieving objectives </a:t>
            </a:r>
          </a:p>
          <a:p>
            <a:endParaRPr lang="en-IN" dirty="0"/>
          </a:p>
        </p:txBody>
      </p:sp>
      <p:graphicFrame>
        <p:nvGraphicFramePr>
          <p:cNvPr id="6" name="Group 3">
            <a:extLst>
              <a:ext uri="{FF2B5EF4-FFF2-40B4-BE49-F238E27FC236}">
                <a16:creationId xmlns:a16="http://schemas.microsoft.com/office/drawing/2014/main" id="{42AAA345-F158-44E8-A28E-3FA9109C9FEF}"/>
              </a:ext>
            </a:extLst>
          </p:cNvPr>
          <p:cNvGraphicFramePr>
            <a:graphicFrameLocks/>
          </p:cNvGraphicFramePr>
          <p:nvPr>
            <p:extLst>
              <p:ext uri="{D42A27DB-BD31-4B8C-83A1-F6EECF244321}">
                <p14:modId xmlns:p14="http://schemas.microsoft.com/office/powerpoint/2010/main" val="1887957168"/>
              </p:ext>
            </p:extLst>
          </p:nvPr>
        </p:nvGraphicFramePr>
        <p:xfrm>
          <a:off x="640735" y="2873982"/>
          <a:ext cx="8004501" cy="2741320"/>
        </p:xfrm>
        <a:graphic>
          <a:graphicData uri="http://schemas.openxmlformats.org/drawingml/2006/table">
            <a:tbl>
              <a:tblPr/>
              <a:tblGrid>
                <a:gridCol w="1483500">
                  <a:extLst>
                    <a:ext uri="{9D8B030D-6E8A-4147-A177-3AD203B41FA5}">
                      <a16:colId xmlns:a16="http://schemas.microsoft.com/office/drawing/2014/main" val="20000"/>
                    </a:ext>
                  </a:extLst>
                </a:gridCol>
                <a:gridCol w="6521001">
                  <a:extLst>
                    <a:ext uri="{9D8B030D-6E8A-4147-A177-3AD203B41FA5}">
                      <a16:colId xmlns:a16="http://schemas.microsoft.com/office/drawing/2014/main" val="20001"/>
                    </a:ext>
                  </a:extLst>
                </a:gridCol>
              </a:tblGrid>
              <a:tr h="243651">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1</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Prepare for Risk Management </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433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1.1</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Determine Risk Sources and Categories</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5478">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1.2</a:t>
                      </a:r>
                      <a:endParaRPr lang="en-US" sz="1400" dirty="0"/>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 Risk Parameters</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862324"/>
                  </a:ext>
                </a:extLst>
              </a:tr>
              <a:tr h="0">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1.3</a:t>
                      </a:r>
                      <a:endParaRPr lang="en-US" sz="1400" dirty="0"/>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a Risk Management Strategy</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3886775"/>
                  </a:ext>
                </a:extLst>
              </a:tr>
              <a:tr h="243651">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2</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Identify and Analyze Risks   </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2.1</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Identify Risks</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2.2</a:t>
                      </a:r>
                      <a:endParaRPr lang="en-US" sz="1400" dirty="0"/>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Evaluate, Categorize, and Prioritize Risks</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8316386"/>
                  </a:ext>
                </a:extLst>
              </a:tr>
              <a:tr h="243651">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3</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Mitigate Risks </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50584">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3.1</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Develop Risk Mitigation Plans</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3.2</a:t>
                      </a:r>
                      <a:endParaRPr lang="en-US" sz="1400" dirty="0"/>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Implement Risk Mitigation Plans</a:t>
                      </a:r>
                    </a:p>
                  </a:txBody>
                  <a:tcPr marL="60803" marR="60803" marT="30386" marB="30386"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6340485"/>
                  </a:ext>
                </a:extLst>
              </a:tr>
            </a:tbl>
          </a:graphicData>
        </a:graphic>
      </p:graphicFrame>
      <p:sp>
        <p:nvSpPr>
          <p:cNvPr id="7" name="Footer Placeholder 4">
            <a:extLst>
              <a:ext uri="{FF2B5EF4-FFF2-40B4-BE49-F238E27FC236}">
                <a16:creationId xmlns:a16="http://schemas.microsoft.com/office/drawing/2014/main" id="{6B9D2AF5-A853-468E-AB78-8078989F33E6}"/>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9760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ED3F-3370-46B1-B129-329BAE409A59}"/>
              </a:ext>
            </a:extLst>
          </p:cNvPr>
          <p:cNvSpPr>
            <a:spLocks noGrp="1"/>
          </p:cNvSpPr>
          <p:nvPr>
            <p:ph type="title"/>
          </p:nvPr>
        </p:nvSpPr>
        <p:spPr/>
        <p:txBody>
          <a:bodyPr/>
          <a:lstStyle/>
          <a:p>
            <a:r>
              <a:rPr lang="en-IN" dirty="0"/>
              <a:t>Decision Analysis and Resolution (DAR)</a:t>
            </a:r>
          </a:p>
        </p:txBody>
      </p:sp>
      <p:sp>
        <p:nvSpPr>
          <p:cNvPr id="3" name="Content Placeholder 2">
            <a:extLst>
              <a:ext uri="{FF2B5EF4-FFF2-40B4-BE49-F238E27FC236}">
                <a16:creationId xmlns:a16="http://schemas.microsoft.com/office/drawing/2014/main" id="{5612D526-1438-4A53-994E-C65CBC7C70C2}"/>
              </a:ext>
            </a:extLst>
          </p:cNvPr>
          <p:cNvSpPr>
            <a:spLocks noGrp="1"/>
          </p:cNvSpPr>
          <p:nvPr>
            <p:ph idx="1"/>
          </p:nvPr>
        </p:nvSpPr>
        <p:spPr/>
        <p:txBody>
          <a:bodyPr/>
          <a:lstStyle/>
          <a:p>
            <a:r>
              <a:rPr lang="en-IN" dirty="0"/>
              <a:t>The purpose of Decision Analysis and Resolution is to analyze </a:t>
            </a:r>
            <a:r>
              <a:rPr lang="en-IN" b="1" dirty="0">
                <a:solidFill>
                  <a:srgbClr val="C00000"/>
                </a:solidFill>
              </a:rPr>
              <a:t>possible decisions </a:t>
            </a:r>
            <a:r>
              <a:rPr lang="en-IN" dirty="0"/>
              <a:t>using a </a:t>
            </a:r>
            <a:r>
              <a:rPr lang="en-IN" b="1" dirty="0">
                <a:solidFill>
                  <a:srgbClr val="C00000"/>
                </a:solidFill>
              </a:rPr>
              <a:t>formal evaluation process </a:t>
            </a:r>
            <a:r>
              <a:rPr lang="en-IN" dirty="0"/>
              <a:t>that evaluates identified alternatives against established criteria</a:t>
            </a:r>
          </a:p>
          <a:p>
            <a:endParaRPr lang="en-IN" dirty="0"/>
          </a:p>
        </p:txBody>
      </p:sp>
      <p:graphicFrame>
        <p:nvGraphicFramePr>
          <p:cNvPr id="6" name="Group 3">
            <a:extLst>
              <a:ext uri="{FF2B5EF4-FFF2-40B4-BE49-F238E27FC236}">
                <a16:creationId xmlns:a16="http://schemas.microsoft.com/office/drawing/2014/main" id="{8E636EF4-DF56-4391-9025-08C6D3FE24DC}"/>
              </a:ext>
            </a:extLst>
          </p:cNvPr>
          <p:cNvGraphicFramePr>
            <a:graphicFrameLocks/>
          </p:cNvGraphicFramePr>
          <p:nvPr>
            <p:extLst>
              <p:ext uri="{D42A27DB-BD31-4B8C-83A1-F6EECF244321}">
                <p14:modId xmlns:p14="http://schemas.microsoft.com/office/powerpoint/2010/main" val="3246862908"/>
              </p:ext>
            </p:extLst>
          </p:nvPr>
        </p:nvGraphicFramePr>
        <p:xfrm>
          <a:off x="586021" y="2423150"/>
          <a:ext cx="7976088" cy="1973650"/>
        </p:xfrm>
        <a:graphic>
          <a:graphicData uri="http://schemas.openxmlformats.org/drawingml/2006/table">
            <a:tbl>
              <a:tblPr/>
              <a:tblGrid>
                <a:gridCol w="1102699">
                  <a:extLst>
                    <a:ext uri="{9D8B030D-6E8A-4147-A177-3AD203B41FA5}">
                      <a16:colId xmlns:a16="http://schemas.microsoft.com/office/drawing/2014/main" val="20000"/>
                    </a:ext>
                  </a:extLst>
                </a:gridCol>
                <a:gridCol w="6873389">
                  <a:extLst>
                    <a:ext uri="{9D8B030D-6E8A-4147-A177-3AD203B41FA5}">
                      <a16:colId xmlns:a16="http://schemas.microsoft.com/office/drawing/2014/main" val="20001"/>
                    </a:ext>
                  </a:extLst>
                </a:gridCol>
              </a:tblGrid>
              <a:tr h="274355">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1</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Evaluate alternatives</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1.1</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Guidelines for Decision Analysis</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1.2</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Evaluation Criteria</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595129"/>
                  </a:ext>
                </a:extLst>
              </a:tr>
              <a:tr h="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1.3</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Identify Alternative Solutions</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6165480"/>
                  </a:ext>
                </a:extLst>
              </a:tr>
              <a:tr h="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1.4</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Select Evaluation Methods</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6991006"/>
                  </a:ext>
                </a:extLst>
              </a:tr>
              <a:tr h="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1.5</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lang="en-US" sz="1400" kern="1200" baseline="0" dirty="0">
                          <a:solidFill>
                            <a:schemeClr val="tx1"/>
                          </a:solidFill>
                          <a:latin typeface="Arial" panose="020B0604020202020204" pitchFamily="34" charset="0"/>
                          <a:ea typeface="+mn-ea"/>
                          <a:cs typeface="Arial" panose="020B0604020202020204" pitchFamily="34" charset="0"/>
                        </a:rPr>
                        <a:t>Evaluate Alternative Solutions </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8901529"/>
                  </a:ext>
                </a:extLst>
              </a:tr>
              <a:tr h="0">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1.6</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00000"/>
                        </a:lnSpc>
                        <a:spcBef>
                          <a:spcPts val="6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Select Solutions</a:t>
                      </a:r>
                    </a:p>
                  </a:txBody>
                  <a:tcPr marL="68585" marR="68585" marT="34295" marB="34295"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010374"/>
                  </a:ext>
                </a:extLst>
              </a:tr>
            </a:tbl>
          </a:graphicData>
        </a:graphic>
      </p:graphicFrame>
      <p:sp>
        <p:nvSpPr>
          <p:cNvPr id="7" name="Footer Placeholder 4">
            <a:extLst>
              <a:ext uri="{FF2B5EF4-FFF2-40B4-BE49-F238E27FC236}">
                <a16:creationId xmlns:a16="http://schemas.microsoft.com/office/drawing/2014/main" id="{C7673395-E7AB-4470-A0AE-78F575FF9046}"/>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8360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1A78-5A2F-4E6A-94D7-226D8A689DDC}"/>
              </a:ext>
            </a:extLst>
          </p:cNvPr>
          <p:cNvSpPr>
            <a:spLocks noGrp="1"/>
          </p:cNvSpPr>
          <p:nvPr>
            <p:ph type="title"/>
          </p:nvPr>
        </p:nvSpPr>
        <p:spPr/>
        <p:txBody>
          <a:bodyPr/>
          <a:lstStyle/>
          <a:p>
            <a:r>
              <a:rPr lang="en-IN" dirty="0"/>
              <a:t>Maturity Level 3 - Summary</a:t>
            </a:r>
          </a:p>
        </p:txBody>
      </p:sp>
      <p:sp>
        <p:nvSpPr>
          <p:cNvPr id="3" name="Content Placeholder 2">
            <a:extLst>
              <a:ext uri="{FF2B5EF4-FFF2-40B4-BE49-F238E27FC236}">
                <a16:creationId xmlns:a16="http://schemas.microsoft.com/office/drawing/2014/main" id="{A55F87FD-48E6-4432-863F-3483139001FA}"/>
              </a:ext>
            </a:extLst>
          </p:cNvPr>
          <p:cNvSpPr>
            <a:spLocks noGrp="1"/>
          </p:cNvSpPr>
          <p:nvPr>
            <p:ph idx="1"/>
          </p:nvPr>
        </p:nvSpPr>
        <p:spPr/>
        <p:txBody>
          <a:bodyPr>
            <a:normAutofit/>
          </a:bodyPr>
          <a:lstStyle/>
          <a:p>
            <a:r>
              <a:rPr lang="en-IN" dirty="0"/>
              <a:t>A standard process is a defining characteristic of a Maturity Level 3 organization</a:t>
            </a:r>
          </a:p>
          <a:p>
            <a:pPr lvl="1"/>
            <a:r>
              <a:rPr lang="en-IN" dirty="0"/>
              <a:t>The standard process is defined in Organizational Process Definition</a:t>
            </a:r>
          </a:p>
          <a:p>
            <a:pPr lvl="1"/>
            <a:r>
              <a:rPr lang="en-IN" dirty="0"/>
              <a:t>Projects tailor the standard process to produce their defined process</a:t>
            </a:r>
          </a:p>
          <a:p>
            <a:r>
              <a:rPr lang="en-IN" dirty="0"/>
              <a:t>A Maturity Level 3 organization is also more proactive</a:t>
            </a:r>
          </a:p>
          <a:p>
            <a:pPr lvl="1"/>
            <a:r>
              <a:rPr lang="en-IN" dirty="0"/>
              <a:t>Risk management is a cornerstone proactive practice</a:t>
            </a:r>
          </a:p>
          <a:p>
            <a:pPr lvl="1"/>
            <a:r>
              <a:rPr lang="en-IN" dirty="0"/>
              <a:t>In Organizational training, training is planned and provides a means to institutionalize the standard process</a:t>
            </a:r>
          </a:p>
          <a:p>
            <a:r>
              <a:rPr lang="en-IN" dirty="0"/>
              <a:t>Engineering processes, protected by solid project management, are effectively implemented</a:t>
            </a:r>
          </a:p>
          <a:p>
            <a:endParaRPr lang="en-IN" dirty="0"/>
          </a:p>
        </p:txBody>
      </p:sp>
      <p:sp>
        <p:nvSpPr>
          <p:cNvPr id="6" name="Footer Placeholder 4">
            <a:extLst>
              <a:ext uri="{FF2B5EF4-FFF2-40B4-BE49-F238E27FC236}">
                <a16:creationId xmlns:a16="http://schemas.microsoft.com/office/drawing/2014/main" id="{71046BB4-0731-49E8-8331-E645F7DA98F5}"/>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2557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A8D7-449A-418E-BCAB-57E0C0388059}"/>
              </a:ext>
            </a:extLst>
          </p:cNvPr>
          <p:cNvSpPr>
            <a:spLocks noGrp="1"/>
          </p:cNvSpPr>
          <p:nvPr>
            <p:ph type="title"/>
          </p:nvPr>
        </p:nvSpPr>
        <p:spPr/>
        <p:txBody>
          <a:bodyPr/>
          <a:lstStyle/>
          <a:p>
            <a:r>
              <a:rPr lang="en-IN" dirty="0"/>
              <a:t>Process Areas in Maturity Level 4</a:t>
            </a:r>
          </a:p>
        </p:txBody>
      </p:sp>
      <p:sp>
        <p:nvSpPr>
          <p:cNvPr id="3" name="Content Placeholder 2">
            <a:extLst>
              <a:ext uri="{FF2B5EF4-FFF2-40B4-BE49-F238E27FC236}">
                <a16:creationId xmlns:a16="http://schemas.microsoft.com/office/drawing/2014/main" id="{87435DD6-5D80-4442-B5EB-5838CD36C4AB}"/>
              </a:ext>
            </a:extLst>
          </p:cNvPr>
          <p:cNvSpPr>
            <a:spLocks noGrp="1"/>
          </p:cNvSpPr>
          <p:nvPr>
            <p:ph idx="1"/>
          </p:nvPr>
        </p:nvSpPr>
        <p:spPr/>
        <p:txBody>
          <a:bodyPr/>
          <a:lstStyle/>
          <a:p>
            <a:r>
              <a:rPr lang="en-IN" dirty="0"/>
              <a:t>Organizational Process Performance (OPP)</a:t>
            </a:r>
          </a:p>
          <a:p>
            <a:r>
              <a:rPr lang="en-IN" dirty="0"/>
              <a:t>Quantitative Project Management (QPM)</a:t>
            </a:r>
          </a:p>
          <a:p>
            <a:endParaRPr lang="en-IN" dirty="0"/>
          </a:p>
        </p:txBody>
      </p:sp>
      <p:sp>
        <p:nvSpPr>
          <p:cNvPr id="6" name="Footer Placeholder 4">
            <a:extLst>
              <a:ext uri="{FF2B5EF4-FFF2-40B4-BE49-F238E27FC236}">
                <a16:creationId xmlns:a16="http://schemas.microsoft.com/office/drawing/2014/main" id="{D98042FF-4BDE-41B5-9074-945E25BAFF4B}"/>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9897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0E6C-97FB-4C17-8AFC-D75742687E25}"/>
              </a:ext>
            </a:extLst>
          </p:cNvPr>
          <p:cNvSpPr>
            <a:spLocks noGrp="1"/>
          </p:cNvSpPr>
          <p:nvPr>
            <p:ph type="title"/>
          </p:nvPr>
        </p:nvSpPr>
        <p:spPr/>
        <p:txBody>
          <a:bodyPr>
            <a:normAutofit fontScale="90000"/>
          </a:bodyPr>
          <a:lstStyle/>
          <a:p>
            <a:r>
              <a:rPr lang="en-IN" dirty="0"/>
              <a:t>Moving from Defined Processes to Quantitatively Managed Processes</a:t>
            </a:r>
          </a:p>
        </p:txBody>
      </p:sp>
      <p:sp>
        <p:nvSpPr>
          <p:cNvPr id="3" name="Content Placeholder 2">
            <a:extLst>
              <a:ext uri="{FF2B5EF4-FFF2-40B4-BE49-F238E27FC236}">
                <a16:creationId xmlns:a16="http://schemas.microsoft.com/office/drawing/2014/main" id="{C1867C01-1DC6-42FA-B4CB-486630CFA965}"/>
              </a:ext>
            </a:extLst>
          </p:cNvPr>
          <p:cNvSpPr>
            <a:spLocks noGrp="1"/>
          </p:cNvSpPr>
          <p:nvPr>
            <p:ph idx="1"/>
          </p:nvPr>
        </p:nvSpPr>
        <p:spPr/>
        <p:txBody>
          <a:bodyPr>
            <a:normAutofit/>
          </a:bodyPr>
          <a:lstStyle/>
          <a:p>
            <a:r>
              <a:rPr lang="en-IN" dirty="0"/>
              <a:t>With defined processes, measures are collected and analyzed to understand and manage activities and results:</a:t>
            </a:r>
          </a:p>
          <a:p>
            <a:pPr lvl="1"/>
            <a:r>
              <a:rPr lang="en-IN" dirty="0"/>
              <a:t>Thresholds are set but not using statistical and other quantitative methods.</a:t>
            </a:r>
          </a:p>
          <a:p>
            <a:pPr lvl="1"/>
            <a:r>
              <a:rPr lang="en-IN" dirty="0"/>
              <a:t>Exceeding thresholds triggers actions.</a:t>
            </a:r>
          </a:p>
          <a:p>
            <a:r>
              <a:rPr lang="en-IN" dirty="0"/>
              <a:t>With quantitative management </a:t>
            </a:r>
          </a:p>
          <a:p>
            <a:pPr lvl="1"/>
            <a:r>
              <a:rPr lang="en-IN" dirty="0"/>
              <a:t>analyses are concerned with addressing special causes of process variation</a:t>
            </a:r>
          </a:p>
          <a:p>
            <a:pPr lvl="2">
              <a:buFont typeface="Wingdings" panose="05000000000000000000" pitchFamily="2" charset="2"/>
              <a:buChar char="§"/>
            </a:pPr>
            <a:r>
              <a:rPr lang="en-IN" dirty="0"/>
              <a:t>Thresholds are set using statistical and other quantitative methods</a:t>
            </a:r>
          </a:p>
          <a:p>
            <a:pPr lvl="2">
              <a:buFont typeface="Wingdings" panose="05000000000000000000" pitchFamily="2" charset="2"/>
              <a:buChar char="§"/>
            </a:pPr>
            <a:r>
              <a:rPr lang="en-IN" dirty="0"/>
              <a:t>measurements are analysed quantitatively to </a:t>
            </a:r>
          </a:p>
          <a:p>
            <a:pPr lvl="3">
              <a:buFont typeface="Wingdings" panose="05000000000000000000" pitchFamily="2" charset="2"/>
              <a:buChar char="Ø"/>
            </a:pPr>
            <a:r>
              <a:rPr lang="en-IN" dirty="0"/>
              <a:t>understand process performance</a:t>
            </a:r>
          </a:p>
          <a:p>
            <a:pPr lvl="3">
              <a:buFont typeface="Wingdings" panose="05000000000000000000" pitchFamily="2" charset="2"/>
              <a:buChar char="Ø"/>
            </a:pPr>
            <a:r>
              <a:rPr lang="en-IN" dirty="0"/>
              <a:t>predict the achievement of product and service quality objectives</a:t>
            </a:r>
          </a:p>
          <a:p>
            <a:endParaRPr lang="en-IN" dirty="0"/>
          </a:p>
        </p:txBody>
      </p:sp>
      <p:sp>
        <p:nvSpPr>
          <p:cNvPr id="6" name="Footer Placeholder 4">
            <a:extLst>
              <a:ext uri="{FF2B5EF4-FFF2-40B4-BE49-F238E27FC236}">
                <a16:creationId xmlns:a16="http://schemas.microsoft.com/office/drawing/2014/main" id="{166F6DE0-9980-4657-897A-9FB51399B0C8}"/>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7683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8A14-BB67-492A-B746-864DCFEF19BC}"/>
              </a:ext>
            </a:extLst>
          </p:cNvPr>
          <p:cNvSpPr>
            <a:spLocks noGrp="1"/>
          </p:cNvSpPr>
          <p:nvPr>
            <p:ph type="title"/>
          </p:nvPr>
        </p:nvSpPr>
        <p:spPr/>
        <p:txBody>
          <a:bodyPr>
            <a:normAutofit/>
          </a:bodyPr>
          <a:lstStyle/>
          <a:p>
            <a:r>
              <a:rPr lang="en-IN" dirty="0"/>
              <a:t>What Is Quantitative Project Management All About?</a:t>
            </a:r>
          </a:p>
        </p:txBody>
      </p:sp>
      <p:sp>
        <p:nvSpPr>
          <p:cNvPr id="3" name="Content Placeholder 2">
            <a:extLst>
              <a:ext uri="{FF2B5EF4-FFF2-40B4-BE49-F238E27FC236}">
                <a16:creationId xmlns:a16="http://schemas.microsoft.com/office/drawing/2014/main" id="{DC13A205-7341-4AE0-937C-A627BEFBCBB8}"/>
              </a:ext>
            </a:extLst>
          </p:cNvPr>
          <p:cNvSpPr>
            <a:spLocks noGrp="1"/>
          </p:cNvSpPr>
          <p:nvPr>
            <p:ph idx="1"/>
          </p:nvPr>
        </p:nvSpPr>
        <p:spPr/>
        <p:txBody>
          <a:bodyPr>
            <a:normAutofit/>
          </a:bodyPr>
          <a:lstStyle/>
          <a:p>
            <a:r>
              <a:rPr lang="en-IN" dirty="0"/>
              <a:t>Statistical and other quantitative methods are used, at the organizational and project levels, to</a:t>
            </a:r>
          </a:p>
          <a:p>
            <a:pPr lvl="1"/>
            <a:r>
              <a:rPr lang="en-IN" dirty="0"/>
              <a:t>understand past process performance, past product quality, and past service quality</a:t>
            </a:r>
          </a:p>
          <a:p>
            <a:pPr lvl="1"/>
            <a:r>
              <a:rPr lang="en-IN" dirty="0"/>
              <a:t>predict future process performance, future product quality, and future service quality</a:t>
            </a:r>
          </a:p>
          <a:p>
            <a:r>
              <a:rPr lang="en-IN" dirty="0"/>
              <a:t>Projects use measurable objectives to meet the needs of customers, end users, and the organization.</a:t>
            </a:r>
          </a:p>
          <a:p>
            <a:r>
              <a:rPr lang="en-IN" dirty="0"/>
              <a:t>Managers and engineers use the data with statistical and other quantitative techniques in managing the processes and results.</a:t>
            </a:r>
          </a:p>
          <a:p>
            <a:endParaRPr lang="en-IN" dirty="0"/>
          </a:p>
        </p:txBody>
      </p:sp>
      <p:sp>
        <p:nvSpPr>
          <p:cNvPr id="6" name="Footer Placeholder 4">
            <a:extLst>
              <a:ext uri="{FF2B5EF4-FFF2-40B4-BE49-F238E27FC236}">
                <a16:creationId xmlns:a16="http://schemas.microsoft.com/office/drawing/2014/main" id="{D1D00632-70C6-4A3F-93C0-F135EBF25431}"/>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6776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EE6D-0A89-445A-B408-9C7CFB70AE00}"/>
              </a:ext>
            </a:extLst>
          </p:cNvPr>
          <p:cNvSpPr>
            <a:spLocks noGrp="1"/>
          </p:cNvSpPr>
          <p:nvPr>
            <p:ph type="title"/>
          </p:nvPr>
        </p:nvSpPr>
        <p:spPr/>
        <p:txBody>
          <a:bodyPr/>
          <a:lstStyle/>
          <a:p>
            <a:r>
              <a:rPr lang="en-IN" dirty="0"/>
              <a:t>Relevant Terminology</a:t>
            </a:r>
          </a:p>
        </p:txBody>
      </p:sp>
      <p:sp>
        <p:nvSpPr>
          <p:cNvPr id="3" name="Content Placeholder 2">
            <a:extLst>
              <a:ext uri="{FF2B5EF4-FFF2-40B4-BE49-F238E27FC236}">
                <a16:creationId xmlns:a16="http://schemas.microsoft.com/office/drawing/2014/main" id="{FCF7E9D0-7D9F-4BC2-9B7B-C76A398AEFEA}"/>
              </a:ext>
            </a:extLst>
          </p:cNvPr>
          <p:cNvSpPr>
            <a:spLocks noGrp="1"/>
          </p:cNvSpPr>
          <p:nvPr>
            <p:ph idx="1"/>
          </p:nvPr>
        </p:nvSpPr>
        <p:spPr/>
        <p:txBody>
          <a:bodyPr>
            <a:normAutofit/>
          </a:bodyPr>
          <a:lstStyle/>
          <a:p>
            <a:pPr marL="0" indent="0">
              <a:buNone/>
            </a:pPr>
            <a:r>
              <a:rPr lang="en-IN" b="1" dirty="0"/>
              <a:t>Statistical management</a:t>
            </a:r>
          </a:p>
          <a:p>
            <a:r>
              <a:rPr lang="en-IN" dirty="0"/>
              <a:t>Management involving statistical thinking and the correct use of a variety of statistical techniques, such as run charts, control charts.</a:t>
            </a:r>
          </a:p>
          <a:p>
            <a:pPr marL="0" indent="0">
              <a:buNone/>
            </a:pPr>
            <a:r>
              <a:rPr lang="en-IN" b="1" dirty="0"/>
              <a:t>Quantitative management</a:t>
            </a:r>
          </a:p>
          <a:p>
            <a:r>
              <a:rPr lang="en-IN" dirty="0"/>
              <a:t>The process of using data from statistical management to help the project or work group</a:t>
            </a:r>
          </a:p>
          <a:p>
            <a:pPr lvl="1"/>
            <a:r>
              <a:rPr lang="en-IN" dirty="0"/>
              <a:t>predict whether it will be able to achieve its quality and process-performance objectives </a:t>
            </a:r>
          </a:p>
          <a:p>
            <a:pPr lvl="1"/>
            <a:r>
              <a:rPr lang="en-IN" dirty="0"/>
              <a:t>identify what corrective action (if any) should be taken</a:t>
            </a:r>
          </a:p>
          <a:p>
            <a:r>
              <a:rPr lang="en-IN" dirty="0"/>
              <a:t>Statistical techniques used in quantitative management include analysis, creation, or use of process performance models; analysis, creation, or use of process performance baselines; use of control charts; analysis of variance, regression analysis; and use of confidence intervals or prediction intervals, sensitivity analysis, simulations, and tests of hypotheses. 	</a:t>
            </a:r>
          </a:p>
          <a:p>
            <a:endParaRPr lang="en-IN" dirty="0"/>
          </a:p>
        </p:txBody>
      </p:sp>
      <p:sp>
        <p:nvSpPr>
          <p:cNvPr id="6" name="Footer Placeholder 4">
            <a:extLst>
              <a:ext uri="{FF2B5EF4-FFF2-40B4-BE49-F238E27FC236}">
                <a16:creationId xmlns:a16="http://schemas.microsoft.com/office/drawing/2014/main" id="{BCBBE585-EA5A-4AED-9367-2ACA9BC0FAA4}"/>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4489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A261-7EA0-4A44-9C22-5070D90FBBD1}"/>
              </a:ext>
            </a:extLst>
          </p:cNvPr>
          <p:cNvSpPr>
            <a:spLocks noGrp="1"/>
          </p:cNvSpPr>
          <p:nvPr>
            <p:ph type="title"/>
          </p:nvPr>
        </p:nvSpPr>
        <p:spPr/>
        <p:txBody>
          <a:bodyPr>
            <a:normAutofit/>
          </a:bodyPr>
          <a:lstStyle/>
          <a:p>
            <a:r>
              <a:rPr lang="en-IN" dirty="0"/>
              <a:t>Special  and Common Causes of Process Variation</a:t>
            </a:r>
          </a:p>
        </p:txBody>
      </p:sp>
      <p:sp>
        <p:nvSpPr>
          <p:cNvPr id="3" name="Content Placeholder 2">
            <a:extLst>
              <a:ext uri="{FF2B5EF4-FFF2-40B4-BE49-F238E27FC236}">
                <a16:creationId xmlns:a16="http://schemas.microsoft.com/office/drawing/2014/main" id="{138DBF51-C381-48A3-98DC-884B43F09C9F}"/>
              </a:ext>
            </a:extLst>
          </p:cNvPr>
          <p:cNvSpPr>
            <a:spLocks noGrp="1"/>
          </p:cNvSpPr>
          <p:nvPr>
            <p:ph idx="1"/>
          </p:nvPr>
        </p:nvSpPr>
        <p:spPr/>
        <p:txBody>
          <a:bodyPr>
            <a:normAutofit/>
          </a:bodyPr>
          <a:lstStyle/>
          <a:p>
            <a:r>
              <a:rPr lang="en-IN" dirty="0"/>
              <a:t>Special causes of process variation</a:t>
            </a:r>
          </a:p>
          <a:p>
            <a:pPr lvl="1"/>
            <a:r>
              <a:rPr lang="en-IN" dirty="0"/>
              <a:t>variation in process performance due to events that are not part of the normal process</a:t>
            </a:r>
          </a:p>
          <a:p>
            <a:pPr lvl="1"/>
            <a:r>
              <a:rPr lang="en-IN" dirty="0"/>
              <a:t>represents sudden or persistent abnormal changes in one or more of the process components</a:t>
            </a:r>
          </a:p>
          <a:p>
            <a:endParaRPr lang="en-IN" dirty="0"/>
          </a:p>
          <a:p>
            <a:r>
              <a:rPr lang="en-IN" dirty="0"/>
              <a:t>Common causes of process variation</a:t>
            </a:r>
          </a:p>
          <a:p>
            <a:pPr lvl="1"/>
            <a:r>
              <a:rPr lang="en-IN" dirty="0"/>
              <a:t>is the variation of a process that exists because of normal and expected interactions among the components of a process</a:t>
            </a:r>
          </a:p>
          <a:p>
            <a:pPr lvl="1"/>
            <a:r>
              <a:rPr lang="en-IN" dirty="0"/>
              <a:t>represents the “noise” of the process</a:t>
            </a:r>
          </a:p>
          <a:p>
            <a:endParaRPr lang="en-IN" dirty="0"/>
          </a:p>
        </p:txBody>
      </p:sp>
      <p:sp>
        <p:nvSpPr>
          <p:cNvPr id="6" name="Footer Placeholder 4">
            <a:extLst>
              <a:ext uri="{FF2B5EF4-FFF2-40B4-BE49-F238E27FC236}">
                <a16:creationId xmlns:a16="http://schemas.microsoft.com/office/drawing/2014/main" id="{40208924-7B5A-4290-B77F-14322BCA0B55}"/>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461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15C6-0F13-4F2C-A612-1589C9742E75}"/>
              </a:ext>
            </a:extLst>
          </p:cNvPr>
          <p:cNvSpPr>
            <a:spLocks noGrp="1"/>
          </p:cNvSpPr>
          <p:nvPr>
            <p:ph type="title"/>
          </p:nvPr>
        </p:nvSpPr>
        <p:spPr/>
        <p:txBody>
          <a:bodyPr/>
          <a:lstStyle/>
          <a:p>
            <a:r>
              <a:rPr lang="en-IN" dirty="0"/>
              <a:t>Stable and Capable process</a:t>
            </a:r>
          </a:p>
        </p:txBody>
      </p:sp>
      <p:sp>
        <p:nvSpPr>
          <p:cNvPr id="3" name="Content Placeholder 2">
            <a:extLst>
              <a:ext uri="{FF2B5EF4-FFF2-40B4-BE49-F238E27FC236}">
                <a16:creationId xmlns:a16="http://schemas.microsoft.com/office/drawing/2014/main" id="{6B06DF9C-B14B-429C-BD18-728713049294}"/>
              </a:ext>
            </a:extLst>
          </p:cNvPr>
          <p:cNvSpPr>
            <a:spLocks noGrp="1"/>
          </p:cNvSpPr>
          <p:nvPr>
            <p:ph idx="1"/>
          </p:nvPr>
        </p:nvSpPr>
        <p:spPr/>
        <p:txBody>
          <a:bodyPr/>
          <a:lstStyle/>
          <a:p>
            <a:pPr marL="0" indent="0">
              <a:buNone/>
            </a:pPr>
            <a:r>
              <a:rPr lang="en-IN" b="1" dirty="0"/>
              <a:t>Stable process</a:t>
            </a:r>
          </a:p>
          <a:p>
            <a:r>
              <a:rPr lang="en-IN" dirty="0"/>
              <a:t>The state in which all special causes of process variation have been removed and prevented from recurring so that only the common causes of process variation of the process remain </a:t>
            </a:r>
          </a:p>
          <a:p>
            <a:endParaRPr lang="en-IN" dirty="0"/>
          </a:p>
          <a:p>
            <a:pPr marL="0" indent="0">
              <a:buNone/>
            </a:pPr>
            <a:r>
              <a:rPr lang="en-IN" b="1" dirty="0"/>
              <a:t>Capable process</a:t>
            </a:r>
          </a:p>
          <a:p>
            <a:r>
              <a:rPr lang="en-IN" dirty="0"/>
              <a:t>A process that can satisfy its specified product quality, service quality, and process-performance objectives. </a:t>
            </a:r>
          </a:p>
          <a:p>
            <a:endParaRPr lang="en-IN" dirty="0"/>
          </a:p>
        </p:txBody>
      </p:sp>
      <p:sp>
        <p:nvSpPr>
          <p:cNvPr id="6" name="Footer Placeholder 4">
            <a:extLst>
              <a:ext uri="{FF2B5EF4-FFF2-40B4-BE49-F238E27FC236}">
                <a16:creationId xmlns:a16="http://schemas.microsoft.com/office/drawing/2014/main" id="{FBF71F0D-6471-4FAA-840D-758026523EA3}"/>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323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CD9C-EB4B-4999-90D0-4DFF2505D9CA}"/>
              </a:ext>
            </a:extLst>
          </p:cNvPr>
          <p:cNvSpPr>
            <a:spLocks noGrp="1"/>
          </p:cNvSpPr>
          <p:nvPr>
            <p:ph type="title"/>
          </p:nvPr>
        </p:nvSpPr>
        <p:spPr/>
        <p:txBody>
          <a:bodyPr/>
          <a:lstStyle/>
          <a:p>
            <a:r>
              <a:rPr lang="en-IN" dirty="0"/>
              <a:t>Process Performance Models (PPM’s) </a:t>
            </a:r>
          </a:p>
        </p:txBody>
      </p:sp>
      <p:sp>
        <p:nvSpPr>
          <p:cNvPr id="3" name="Content Placeholder 2">
            <a:extLst>
              <a:ext uri="{FF2B5EF4-FFF2-40B4-BE49-F238E27FC236}">
                <a16:creationId xmlns:a16="http://schemas.microsoft.com/office/drawing/2014/main" id="{EC0EFB0F-001C-47E7-8C6D-9306A1E75170}"/>
              </a:ext>
            </a:extLst>
          </p:cNvPr>
          <p:cNvSpPr>
            <a:spLocks noGrp="1"/>
          </p:cNvSpPr>
          <p:nvPr>
            <p:ph idx="1"/>
          </p:nvPr>
        </p:nvSpPr>
        <p:spPr/>
        <p:txBody>
          <a:bodyPr/>
          <a:lstStyle/>
          <a:p>
            <a:r>
              <a:rPr lang="en-IN" dirty="0"/>
              <a:t>A description of relationships among the measurable attributes of one or more processes or work products that is developed from historical process performance data and is used to predict future performance. 	</a:t>
            </a:r>
          </a:p>
          <a:p>
            <a:r>
              <a:rPr lang="en-IN" dirty="0"/>
              <a:t>PPMs are used to estimate progress towards achieving objectives</a:t>
            </a:r>
          </a:p>
          <a:p>
            <a:endParaRPr lang="en-IN" dirty="0"/>
          </a:p>
        </p:txBody>
      </p:sp>
      <p:sp>
        <p:nvSpPr>
          <p:cNvPr id="6" name="Footer Placeholder 4">
            <a:extLst>
              <a:ext uri="{FF2B5EF4-FFF2-40B4-BE49-F238E27FC236}">
                <a16:creationId xmlns:a16="http://schemas.microsoft.com/office/drawing/2014/main" id="{2250EBB2-E210-4CEF-B877-08840BDFF09C}"/>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759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9186-7026-476E-B863-4B2AAF59C9CC}"/>
              </a:ext>
            </a:extLst>
          </p:cNvPr>
          <p:cNvSpPr>
            <a:spLocks noGrp="1"/>
          </p:cNvSpPr>
          <p:nvPr>
            <p:ph type="title"/>
          </p:nvPr>
        </p:nvSpPr>
        <p:spPr/>
        <p:txBody>
          <a:bodyPr>
            <a:normAutofit/>
          </a:bodyPr>
          <a:lstStyle/>
          <a:p>
            <a:r>
              <a:rPr lang="it-IT" dirty="0"/>
              <a:t>Applicable CMMI Model</a:t>
            </a:r>
          </a:p>
        </p:txBody>
      </p:sp>
      <p:graphicFrame>
        <p:nvGraphicFramePr>
          <p:cNvPr id="8" name="Content Placeholder 7">
            <a:extLst>
              <a:ext uri="{FF2B5EF4-FFF2-40B4-BE49-F238E27FC236}">
                <a16:creationId xmlns:a16="http://schemas.microsoft.com/office/drawing/2014/main" id="{782DD3EB-BD7F-455D-8586-068AD3017C41}"/>
              </a:ext>
            </a:extLst>
          </p:cNvPr>
          <p:cNvGraphicFramePr>
            <a:graphicFrameLocks noGrp="1"/>
          </p:cNvGraphicFramePr>
          <p:nvPr>
            <p:ph idx="1"/>
            <p:extLst>
              <p:ext uri="{D42A27DB-BD31-4B8C-83A1-F6EECF244321}">
                <p14:modId xmlns:p14="http://schemas.microsoft.com/office/powerpoint/2010/main" val="3365815610"/>
              </p:ext>
            </p:extLst>
          </p:nvPr>
        </p:nvGraphicFramePr>
        <p:xfrm>
          <a:off x="304800" y="1595438"/>
          <a:ext cx="8534689" cy="1341535"/>
        </p:xfrm>
        <a:graphic>
          <a:graphicData uri="http://schemas.openxmlformats.org/drawingml/2006/table">
            <a:tbl>
              <a:tblPr firstRow="1">
                <a:tableStyleId>{B301B821-A1FF-4177-AEE7-76D212191A09}</a:tableStyleId>
              </a:tblPr>
              <a:tblGrid>
                <a:gridCol w="1952765">
                  <a:extLst>
                    <a:ext uri="{9D8B030D-6E8A-4147-A177-3AD203B41FA5}">
                      <a16:colId xmlns:a16="http://schemas.microsoft.com/office/drawing/2014/main" val="20000"/>
                    </a:ext>
                  </a:extLst>
                </a:gridCol>
                <a:gridCol w="6581924">
                  <a:extLst>
                    <a:ext uri="{9D8B030D-6E8A-4147-A177-3AD203B41FA5}">
                      <a16:colId xmlns:a16="http://schemas.microsoft.com/office/drawing/2014/main" val="20001"/>
                    </a:ext>
                  </a:extLst>
                </a:gridCol>
              </a:tblGrid>
              <a:tr h="402404">
                <a:tc>
                  <a:txBody>
                    <a:bodyPr/>
                    <a:lstStyle/>
                    <a:p>
                      <a:pPr algn="ctr" fontAlgn="t">
                        <a:spcBef>
                          <a:spcPts val="200"/>
                        </a:spcBef>
                        <a:spcAft>
                          <a:spcPts val="200"/>
                        </a:spcAft>
                      </a:pPr>
                      <a:r>
                        <a:rPr lang="en-US" sz="1400" u="none" strike="noStrike" dirty="0">
                          <a:effectLst/>
                          <a:latin typeface="Arial" panose="020B0604020202020204" pitchFamily="34" charset="0"/>
                          <a:cs typeface="Arial" panose="020B0604020202020204" pitchFamily="34" charset="0"/>
                        </a:rPr>
                        <a:t>CMMI ® Model Name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8554" marR="68554"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ctr" fontAlgn="t">
                        <a:spcBef>
                          <a:spcPts val="200"/>
                        </a:spcBef>
                        <a:spcAft>
                          <a:spcPts val="200"/>
                        </a:spcAft>
                      </a:pPr>
                      <a:r>
                        <a:rPr lang="en-US" sz="1400" u="none" strike="noStrike" dirty="0">
                          <a:effectLst/>
                          <a:latin typeface="Arial" panose="020B0604020202020204" pitchFamily="34" charset="0"/>
                          <a:cs typeface="Arial" panose="020B0604020202020204" pitchFamily="34" charset="0"/>
                        </a:rPr>
                        <a:t>Description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8554" marR="68554" marT="34290" marB="3429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939131">
                <a:tc>
                  <a:txBody>
                    <a:bodyPr/>
                    <a:lstStyle/>
                    <a:p>
                      <a:pPr algn="l" fontAlgn="t"/>
                      <a:r>
                        <a:rPr lang="en-US" sz="1200" u="none" strike="noStrike" dirty="0">
                          <a:effectLst/>
                          <a:latin typeface="Arial" panose="020B0604020202020204" pitchFamily="34" charset="0"/>
                          <a:cs typeface="Arial" panose="020B0604020202020204" pitchFamily="34" charset="0"/>
                        </a:rPr>
                        <a:t>CMMI® for Development (CMMI-DEV), Version 1.3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3571" marR="3571" marT="3573" marB="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marL="120650" indent="0" algn="l" fontAlgn="t"/>
                      <a:r>
                        <a:rPr lang="en-US" sz="1200" u="none" strike="noStrike" dirty="0">
                          <a:effectLst/>
                          <a:latin typeface="Arial" panose="020B0604020202020204" pitchFamily="34" charset="0"/>
                          <a:cs typeface="Arial" panose="020B0604020202020204" pitchFamily="34" charset="0"/>
                        </a:rPr>
                        <a:t>The CMMI-DEV model provides guidance for improving your organization's capability to develop quality products and services that meet the needs of customers and end users. These best practices will help your organization improve efficiency, speed and product quality fueled by a lower number of defects.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3571" marR="3571" marT="3573" marB="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Footer Placeholder 4">
            <a:extLst>
              <a:ext uri="{FF2B5EF4-FFF2-40B4-BE49-F238E27FC236}">
                <a16:creationId xmlns:a16="http://schemas.microsoft.com/office/drawing/2014/main" id="{F43DA382-7BAD-4EAB-8F65-729B833BFFDD}"/>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5345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AAE2-1D20-462E-B9C0-B43C82EC8E20}"/>
              </a:ext>
            </a:extLst>
          </p:cNvPr>
          <p:cNvSpPr>
            <a:spLocks noGrp="1"/>
          </p:cNvSpPr>
          <p:nvPr>
            <p:ph type="title"/>
          </p:nvPr>
        </p:nvSpPr>
        <p:spPr/>
        <p:txBody>
          <a:bodyPr/>
          <a:lstStyle/>
          <a:p>
            <a:r>
              <a:rPr lang="en-IN" dirty="0"/>
              <a:t>Organizational Process Performance (OPP)</a:t>
            </a:r>
          </a:p>
        </p:txBody>
      </p:sp>
      <p:sp>
        <p:nvSpPr>
          <p:cNvPr id="3" name="Content Placeholder 2">
            <a:extLst>
              <a:ext uri="{FF2B5EF4-FFF2-40B4-BE49-F238E27FC236}">
                <a16:creationId xmlns:a16="http://schemas.microsoft.com/office/drawing/2014/main" id="{08AA3960-ED9D-40CE-B7E8-FEF89F798BD3}"/>
              </a:ext>
            </a:extLst>
          </p:cNvPr>
          <p:cNvSpPr>
            <a:spLocks noGrp="1"/>
          </p:cNvSpPr>
          <p:nvPr>
            <p:ph idx="1"/>
          </p:nvPr>
        </p:nvSpPr>
        <p:spPr/>
        <p:txBody>
          <a:bodyPr/>
          <a:lstStyle/>
          <a:p>
            <a:r>
              <a:rPr lang="en-IN" dirty="0"/>
              <a:t>The purpose of Organizational Process Performance is to </a:t>
            </a:r>
            <a:r>
              <a:rPr lang="en-IN" b="1" dirty="0">
                <a:solidFill>
                  <a:srgbClr val="C00000"/>
                </a:solidFill>
              </a:rPr>
              <a:t>establish and maintain a quantitative understanding </a:t>
            </a:r>
            <a:r>
              <a:rPr lang="en-IN" dirty="0"/>
              <a:t>of the </a:t>
            </a:r>
            <a:r>
              <a:rPr lang="en-IN" b="1" dirty="0">
                <a:solidFill>
                  <a:srgbClr val="C00000"/>
                </a:solidFill>
              </a:rPr>
              <a:t>performance</a:t>
            </a:r>
            <a:r>
              <a:rPr lang="en-IN" dirty="0"/>
              <a:t> of selected processes in the organization’s set of standard processes in support of achieving </a:t>
            </a:r>
            <a:r>
              <a:rPr lang="en-IN" b="1" dirty="0">
                <a:solidFill>
                  <a:srgbClr val="C00000"/>
                </a:solidFill>
              </a:rPr>
              <a:t>quality</a:t>
            </a:r>
            <a:r>
              <a:rPr lang="en-IN" dirty="0"/>
              <a:t> and </a:t>
            </a:r>
            <a:r>
              <a:rPr lang="en-IN" b="1" dirty="0">
                <a:solidFill>
                  <a:srgbClr val="C00000"/>
                </a:solidFill>
              </a:rPr>
              <a:t>process-performance </a:t>
            </a:r>
            <a:r>
              <a:rPr lang="en-IN" dirty="0"/>
              <a:t>objectives, and to provide process performance data, baselines, and models to </a:t>
            </a:r>
            <a:r>
              <a:rPr lang="en-IN" b="1" dirty="0">
                <a:solidFill>
                  <a:srgbClr val="C00000"/>
                </a:solidFill>
              </a:rPr>
              <a:t>quantitatively manage </a:t>
            </a:r>
            <a:r>
              <a:rPr lang="en-IN" dirty="0"/>
              <a:t>the organization’s projects</a:t>
            </a:r>
            <a:endParaRPr lang="en-IN" sz="1500" dirty="0"/>
          </a:p>
          <a:p>
            <a:endParaRPr lang="en-IN" dirty="0"/>
          </a:p>
        </p:txBody>
      </p:sp>
      <p:graphicFrame>
        <p:nvGraphicFramePr>
          <p:cNvPr id="7" name="Group 4">
            <a:extLst>
              <a:ext uri="{FF2B5EF4-FFF2-40B4-BE49-F238E27FC236}">
                <a16:creationId xmlns:a16="http://schemas.microsoft.com/office/drawing/2014/main" id="{16F5FA48-DE39-4F27-8780-093948E62A0F}"/>
              </a:ext>
            </a:extLst>
          </p:cNvPr>
          <p:cNvGraphicFramePr>
            <a:graphicFrameLocks/>
          </p:cNvGraphicFramePr>
          <p:nvPr>
            <p:extLst>
              <p:ext uri="{D42A27DB-BD31-4B8C-83A1-F6EECF244321}">
                <p14:modId xmlns:p14="http://schemas.microsoft.com/office/powerpoint/2010/main" val="3803936566"/>
              </p:ext>
            </p:extLst>
          </p:nvPr>
        </p:nvGraphicFramePr>
        <p:xfrm>
          <a:off x="651163" y="3215879"/>
          <a:ext cx="7952509" cy="1881593"/>
        </p:xfrm>
        <a:graphic>
          <a:graphicData uri="http://schemas.openxmlformats.org/drawingml/2006/table">
            <a:tbl>
              <a:tblPr/>
              <a:tblGrid>
                <a:gridCol w="1099439">
                  <a:extLst>
                    <a:ext uri="{9D8B030D-6E8A-4147-A177-3AD203B41FA5}">
                      <a16:colId xmlns:a16="http://schemas.microsoft.com/office/drawing/2014/main" val="20000"/>
                    </a:ext>
                  </a:extLst>
                </a:gridCol>
                <a:gridCol w="6853070">
                  <a:extLst>
                    <a:ext uri="{9D8B030D-6E8A-4147-A177-3AD203B41FA5}">
                      <a16:colId xmlns:a16="http://schemas.microsoft.com/office/drawing/2014/main" val="20001"/>
                    </a:ext>
                  </a:extLst>
                </a:gridCol>
              </a:tblGrid>
              <a:tr h="256234">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1</a:t>
                      </a:r>
                    </a:p>
                  </a:txBody>
                  <a:tcPr marL="60742" marR="60742" marT="30376" marB="3037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Establish Performance Baselines and Models</a:t>
                      </a:r>
                    </a:p>
                  </a:txBody>
                  <a:tcPr marL="60742" marR="60742" marT="30376" marB="3037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0">
                <a:tc>
                  <a:txBody>
                    <a:bodyPr/>
                    <a:lstStyle/>
                    <a:p>
                      <a:pPr marL="0" marR="0" lvl="0" indent="0" algn="l" defTabSz="785813" rtl="0" eaLnBrk="0" fontAlgn="base" latinLnBrk="0" hangingPunct="0">
                        <a:lnSpc>
                          <a:spcPct val="135000"/>
                        </a:lnSpc>
                        <a:spcBef>
                          <a:spcPct val="500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1.1</a:t>
                      </a:r>
                    </a:p>
                  </a:txBody>
                  <a:tcPr marL="60742" marR="60742" marT="30376" marB="3037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45000"/>
                        </a:lnSpc>
                        <a:spcBef>
                          <a:spcPct val="50000"/>
                        </a:spcBef>
                        <a:spcAft>
                          <a:spcPct val="0"/>
                        </a:spcAft>
                        <a:buClrTx/>
                        <a:buSzPct val="100000"/>
                        <a:buFontTx/>
                        <a:buNone/>
                        <a:tabLst/>
                      </a:pPr>
                      <a:r>
                        <a:rPr lang="en-US" sz="1400" kern="1200" baseline="0" dirty="0">
                          <a:solidFill>
                            <a:schemeClr val="tx1"/>
                          </a:solidFill>
                          <a:latin typeface="Arial" panose="020B0604020202020204" pitchFamily="34" charset="0"/>
                          <a:ea typeface="+mn-ea"/>
                          <a:cs typeface="Arial" panose="020B0604020202020204" pitchFamily="34" charset="0"/>
                        </a:rPr>
                        <a:t>Establish Quality and Process Performance Objectives </a:t>
                      </a: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0742" marR="60742" marT="30376" marB="3037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1.2</a:t>
                      </a:r>
                    </a:p>
                  </a:txBody>
                  <a:tcPr marL="60742" marR="60742" marT="30376" marB="3037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45000"/>
                        </a:lnSpc>
                        <a:spcBef>
                          <a:spcPct val="500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Select Processes</a:t>
                      </a:r>
                    </a:p>
                  </a:txBody>
                  <a:tcPr marL="60742" marR="60742" marT="30376" marB="3037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5027983"/>
                  </a:ext>
                </a:extLst>
              </a:tr>
              <a:tr h="0">
                <a:tc>
                  <a:txBody>
                    <a:bodyPr/>
                    <a:lstStyle/>
                    <a:p>
                      <a:pPr marL="0" marR="0" lvl="0" indent="0" algn="l" defTabSz="785813" rtl="0" eaLnBrk="0" fontAlgn="base" latinLnBrk="0" hangingPunct="0">
                        <a:lnSpc>
                          <a:spcPct val="135000"/>
                        </a:lnSpc>
                        <a:spcBef>
                          <a:spcPct val="500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1.3</a:t>
                      </a:r>
                    </a:p>
                  </a:txBody>
                  <a:tcPr marL="60742" marR="60742" marT="30376" marB="3037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Process Performance Measures</a:t>
                      </a:r>
                    </a:p>
                  </a:txBody>
                  <a:tcPr marL="60742" marR="60742" marT="30376" marB="3037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7726264"/>
                  </a:ext>
                </a:extLst>
              </a:tr>
              <a:tr h="0">
                <a:tc>
                  <a:txBody>
                    <a:bodyPr/>
                    <a:lstStyle/>
                    <a:p>
                      <a:pPr marL="0" marR="0" lvl="0" indent="0" algn="l" defTabSz="785813" rtl="0" eaLnBrk="0" fontAlgn="base" latinLnBrk="0" hangingPunct="0">
                        <a:lnSpc>
                          <a:spcPct val="135000"/>
                        </a:lnSpc>
                        <a:spcBef>
                          <a:spcPct val="500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1.4</a:t>
                      </a:r>
                    </a:p>
                  </a:txBody>
                  <a:tcPr marL="60742" marR="60742" marT="30376" marB="3037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baseline="0" dirty="0">
                          <a:solidFill>
                            <a:schemeClr val="tx1"/>
                          </a:solidFill>
                          <a:latin typeface="Arial" panose="020B0604020202020204" pitchFamily="34" charset="0"/>
                          <a:ea typeface="+mn-ea"/>
                          <a:cs typeface="Arial" panose="020B0604020202020204" pitchFamily="34" charset="0"/>
                        </a:rPr>
                        <a:t>Analyze Process Performance and Establish Process Performance Baselines </a:t>
                      </a:r>
                    </a:p>
                  </a:txBody>
                  <a:tcPr marL="60742" marR="60742" marT="30376" marB="3037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968547"/>
                  </a:ext>
                </a:extLst>
              </a:tr>
              <a:tr h="0">
                <a:tc>
                  <a:txBody>
                    <a:bodyPr/>
                    <a:lstStyle/>
                    <a:p>
                      <a:pPr marL="0" marR="0" lvl="0" indent="0" algn="l" defTabSz="785813" rtl="0" eaLnBrk="0" fontAlgn="base" latinLnBrk="0" hangingPunct="0">
                        <a:lnSpc>
                          <a:spcPct val="135000"/>
                        </a:lnSpc>
                        <a:spcBef>
                          <a:spcPct val="500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1.5</a:t>
                      </a:r>
                    </a:p>
                  </a:txBody>
                  <a:tcPr marL="60742" marR="60742" marT="30376" marB="3037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Process performance models</a:t>
                      </a:r>
                    </a:p>
                  </a:txBody>
                  <a:tcPr marL="60742" marR="60742" marT="30376" marB="30376"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4835499"/>
                  </a:ext>
                </a:extLst>
              </a:tr>
            </a:tbl>
          </a:graphicData>
        </a:graphic>
      </p:graphicFrame>
      <p:sp>
        <p:nvSpPr>
          <p:cNvPr id="8" name="Footer Placeholder 4">
            <a:extLst>
              <a:ext uri="{FF2B5EF4-FFF2-40B4-BE49-F238E27FC236}">
                <a16:creationId xmlns:a16="http://schemas.microsoft.com/office/drawing/2014/main" id="{EABA85CF-B3CE-4CED-BAEF-01180633175B}"/>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2279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77E2-B29E-4EED-8B27-E7074C5856D2}"/>
              </a:ext>
            </a:extLst>
          </p:cNvPr>
          <p:cNvSpPr>
            <a:spLocks noGrp="1"/>
          </p:cNvSpPr>
          <p:nvPr>
            <p:ph type="title"/>
          </p:nvPr>
        </p:nvSpPr>
        <p:spPr/>
        <p:txBody>
          <a:bodyPr/>
          <a:lstStyle/>
          <a:p>
            <a:r>
              <a:rPr lang="en-IN" dirty="0"/>
              <a:t>Quantitative Project Management (QPM)</a:t>
            </a:r>
          </a:p>
        </p:txBody>
      </p:sp>
      <p:sp>
        <p:nvSpPr>
          <p:cNvPr id="3" name="Content Placeholder 2">
            <a:extLst>
              <a:ext uri="{FF2B5EF4-FFF2-40B4-BE49-F238E27FC236}">
                <a16:creationId xmlns:a16="http://schemas.microsoft.com/office/drawing/2014/main" id="{09912D76-712B-4C0C-9BF4-D8E1D0DA1D4F}"/>
              </a:ext>
            </a:extLst>
          </p:cNvPr>
          <p:cNvSpPr>
            <a:spLocks noGrp="1"/>
          </p:cNvSpPr>
          <p:nvPr>
            <p:ph idx="1"/>
          </p:nvPr>
        </p:nvSpPr>
        <p:spPr/>
        <p:txBody>
          <a:bodyPr/>
          <a:lstStyle/>
          <a:p>
            <a:r>
              <a:rPr lang="en-IN" dirty="0"/>
              <a:t>The purpose of Quantitative Project Management is to </a:t>
            </a:r>
            <a:r>
              <a:rPr lang="en-IN" b="1" dirty="0">
                <a:solidFill>
                  <a:srgbClr val="C00000"/>
                </a:solidFill>
              </a:rPr>
              <a:t>quantitatively manage </a:t>
            </a:r>
            <a:r>
              <a:rPr lang="en-IN" dirty="0"/>
              <a:t>the project to achieve the project’s established quality and process performance objectives.</a:t>
            </a:r>
          </a:p>
          <a:p>
            <a:endParaRPr lang="en-IN" dirty="0"/>
          </a:p>
        </p:txBody>
      </p:sp>
      <p:graphicFrame>
        <p:nvGraphicFramePr>
          <p:cNvPr id="6" name="Group 24">
            <a:extLst>
              <a:ext uri="{FF2B5EF4-FFF2-40B4-BE49-F238E27FC236}">
                <a16:creationId xmlns:a16="http://schemas.microsoft.com/office/drawing/2014/main" id="{F800570C-C981-4C67-A119-D3149239B62C}"/>
              </a:ext>
            </a:extLst>
          </p:cNvPr>
          <p:cNvGraphicFramePr>
            <a:graphicFrameLocks/>
          </p:cNvGraphicFramePr>
          <p:nvPr>
            <p:extLst>
              <p:ext uri="{D42A27DB-BD31-4B8C-83A1-F6EECF244321}">
                <p14:modId xmlns:p14="http://schemas.microsoft.com/office/powerpoint/2010/main" val="1274916786"/>
              </p:ext>
            </p:extLst>
          </p:nvPr>
        </p:nvGraphicFramePr>
        <p:xfrm>
          <a:off x="608372" y="2314575"/>
          <a:ext cx="8092283" cy="2619968"/>
        </p:xfrm>
        <a:graphic>
          <a:graphicData uri="http://schemas.openxmlformats.org/drawingml/2006/table">
            <a:tbl>
              <a:tblPr/>
              <a:tblGrid>
                <a:gridCol w="1498182">
                  <a:extLst>
                    <a:ext uri="{9D8B030D-6E8A-4147-A177-3AD203B41FA5}">
                      <a16:colId xmlns:a16="http://schemas.microsoft.com/office/drawing/2014/main" val="20000"/>
                    </a:ext>
                  </a:extLst>
                </a:gridCol>
                <a:gridCol w="6594101">
                  <a:extLst>
                    <a:ext uri="{9D8B030D-6E8A-4147-A177-3AD203B41FA5}">
                      <a16:colId xmlns:a16="http://schemas.microsoft.com/office/drawing/2014/main" val="20001"/>
                    </a:ext>
                  </a:extLst>
                </a:gridCol>
              </a:tblGrid>
              <a:tr h="359039">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1</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1" i="0" u="none" strike="noStrike" kern="1200" cap="none" normalizeH="0" baseline="0" dirty="0">
                          <a:ln>
                            <a:noFill/>
                          </a:ln>
                          <a:solidFill>
                            <a:schemeClr val="bg1"/>
                          </a:solidFill>
                          <a:effectLst/>
                          <a:latin typeface="Arial" panose="020B0604020202020204" pitchFamily="34" charset="0"/>
                          <a:ea typeface="+mn-ea"/>
                          <a:cs typeface="Arial" panose="020B0604020202020204" pitchFamily="34" charset="0"/>
                        </a:rPr>
                        <a:t>Prepare for Quantitative Management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0">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1.1</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Establish the Project’s Objectives</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1.2</a:t>
                      </a:r>
                      <a:endParaRPr lang="en-US" dirty="0"/>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Compose the Defined Process</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7319190"/>
                  </a:ext>
                </a:extLst>
              </a:tr>
              <a:tr h="98265">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1.3</a:t>
                      </a:r>
                      <a:endParaRPr lang="en-US" dirty="0"/>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Select </a:t>
                      </a:r>
                      <a:r>
                        <a:rPr lang="en-US" sz="1400" kern="1200" baseline="0" dirty="0">
                          <a:solidFill>
                            <a:schemeClr val="tx1"/>
                          </a:solidFill>
                          <a:latin typeface="Arial" panose="020B0604020202020204" pitchFamily="34" charset="0"/>
                          <a:ea typeface="+mn-ea"/>
                          <a:cs typeface="Arial" panose="020B0604020202020204" pitchFamily="34" charset="0"/>
                        </a:rPr>
                        <a:t>Sub-processes and Attributes </a:t>
                      </a: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4579706"/>
                  </a:ext>
                </a:extLst>
              </a:tr>
              <a:tr h="148834">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1.4</a:t>
                      </a:r>
                      <a:endParaRPr lang="en-US" dirty="0"/>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defRPr/>
                      </a:pPr>
                      <a:r>
                        <a:rPr lang="en-US" sz="1400" kern="1200" baseline="0" dirty="0">
                          <a:solidFill>
                            <a:schemeClr val="tx1"/>
                          </a:solidFill>
                          <a:latin typeface="Arial" panose="020B0604020202020204" pitchFamily="34" charset="0"/>
                          <a:ea typeface="+mn-ea"/>
                          <a:cs typeface="Arial" panose="020B0604020202020204" pitchFamily="34" charset="0"/>
                        </a:rPr>
                        <a:t>Select Measures and Analytic Techniques </a:t>
                      </a: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4445454"/>
                  </a:ext>
                </a:extLst>
              </a:tr>
              <a:tr h="308685">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2</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1" i="0" u="none" strike="noStrike" kern="1200" cap="none" normalizeH="0" baseline="0" dirty="0">
                          <a:ln>
                            <a:noFill/>
                          </a:ln>
                          <a:solidFill>
                            <a:schemeClr val="bg1"/>
                          </a:solidFill>
                          <a:effectLst/>
                          <a:latin typeface="Arial" panose="020B0604020202020204" pitchFamily="34" charset="0"/>
                          <a:ea typeface="+mn-ea"/>
                          <a:cs typeface="Arial" panose="020B0604020202020204" pitchFamily="34" charset="0"/>
                        </a:rPr>
                        <a:t>Quantitatively Manage the Project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0">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2.1</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lang="en-US" sz="1400" kern="1200" baseline="0" dirty="0">
                          <a:solidFill>
                            <a:schemeClr val="tx1"/>
                          </a:solidFill>
                          <a:latin typeface="Arial" panose="020B0604020202020204" pitchFamily="34" charset="0"/>
                          <a:ea typeface="+mn-ea"/>
                          <a:cs typeface="Arial" panose="020B0604020202020204" pitchFamily="34" charset="0"/>
                        </a:rPr>
                        <a:t>Monitor the Performance of Selected Sub-processes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2.2</a:t>
                      </a:r>
                      <a:endParaRPr lang="en-US" dirty="0"/>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defRPr/>
                      </a:pPr>
                      <a:r>
                        <a:rPr lang="en-US" sz="1400" kern="1200" baseline="0" dirty="0">
                          <a:solidFill>
                            <a:schemeClr val="tx1"/>
                          </a:solidFill>
                          <a:latin typeface="Arial" panose="020B0604020202020204" pitchFamily="34" charset="0"/>
                          <a:ea typeface="+mn-ea"/>
                          <a:cs typeface="Arial" panose="020B0604020202020204" pitchFamily="34" charset="0"/>
                        </a:rPr>
                        <a:t>Manage Project Performance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6131811"/>
                  </a:ext>
                </a:extLst>
              </a:tr>
              <a:tr h="0">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2.3</a:t>
                      </a:r>
                      <a:endParaRPr lang="en-US" dirty="0"/>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defRPr/>
                      </a:pPr>
                      <a:r>
                        <a:rPr lang="en-US" sz="1400" kern="1200" baseline="0" dirty="0">
                          <a:solidFill>
                            <a:schemeClr val="tx1"/>
                          </a:solidFill>
                          <a:latin typeface="Arial" panose="020B0604020202020204" pitchFamily="34" charset="0"/>
                          <a:ea typeface="+mn-ea"/>
                          <a:cs typeface="Arial" panose="020B0604020202020204" pitchFamily="34" charset="0"/>
                        </a:rPr>
                        <a:t>Perform Root Cause Analysis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2110190"/>
                  </a:ext>
                </a:extLst>
              </a:tr>
            </a:tbl>
          </a:graphicData>
        </a:graphic>
      </p:graphicFrame>
      <p:sp>
        <p:nvSpPr>
          <p:cNvPr id="7" name="Footer Placeholder 4">
            <a:extLst>
              <a:ext uri="{FF2B5EF4-FFF2-40B4-BE49-F238E27FC236}">
                <a16:creationId xmlns:a16="http://schemas.microsoft.com/office/drawing/2014/main" id="{5E62C89C-C45B-4673-8D66-05DBC97C3CE4}"/>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3168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197D-6D59-4C90-834D-239869C87DB2}"/>
              </a:ext>
            </a:extLst>
          </p:cNvPr>
          <p:cNvSpPr>
            <a:spLocks noGrp="1"/>
          </p:cNvSpPr>
          <p:nvPr>
            <p:ph type="title"/>
          </p:nvPr>
        </p:nvSpPr>
        <p:spPr/>
        <p:txBody>
          <a:bodyPr/>
          <a:lstStyle/>
          <a:p>
            <a:r>
              <a:rPr lang="en-IN" dirty="0"/>
              <a:t>Maturity Level 4 - Summary</a:t>
            </a:r>
          </a:p>
        </p:txBody>
      </p:sp>
      <p:sp>
        <p:nvSpPr>
          <p:cNvPr id="3" name="Content Placeholder 2">
            <a:extLst>
              <a:ext uri="{FF2B5EF4-FFF2-40B4-BE49-F238E27FC236}">
                <a16:creationId xmlns:a16="http://schemas.microsoft.com/office/drawing/2014/main" id="{FDB526C3-A06E-4E21-A530-965B4D63DCF6}"/>
              </a:ext>
            </a:extLst>
          </p:cNvPr>
          <p:cNvSpPr>
            <a:spLocks noGrp="1"/>
          </p:cNvSpPr>
          <p:nvPr>
            <p:ph idx="1"/>
          </p:nvPr>
        </p:nvSpPr>
        <p:spPr/>
        <p:txBody>
          <a:bodyPr>
            <a:normAutofit/>
          </a:bodyPr>
          <a:lstStyle/>
          <a:p>
            <a:r>
              <a:rPr lang="en-IN" dirty="0"/>
              <a:t>Statistical &amp; quantitative methods are used to achieve the project’s product quality, service quality, and process performance objectives.</a:t>
            </a:r>
          </a:p>
          <a:p>
            <a:r>
              <a:rPr lang="en-IN" dirty="0"/>
              <a:t>This results in process performance that is predictable.</a:t>
            </a:r>
          </a:p>
          <a:p>
            <a:r>
              <a:rPr lang="en-IN" dirty="0"/>
              <a:t>Predictable process performance is key to managing the achievement of product quality, service quality, and process performance objectives.</a:t>
            </a:r>
          </a:p>
          <a:p>
            <a:r>
              <a:rPr lang="en-IN" dirty="0"/>
              <a:t>The organization provides measurement data and quantitative models to support the quantitative management of process performance.</a:t>
            </a:r>
          </a:p>
          <a:p>
            <a:endParaRPr lang="en-IN" dirty="0"/>
          </a:p>
        </p:txBody>
      </p:sp>
      <p:sp>
        <p:nvSpPr>
          <p:cNvPr id="6" name="Footer Placeholder 4">
            <a:extLst>
              <a:ext uri="{FF2B5EF4-FFF2-40B4-BE49-F238E27FC236}">
                <a16:creationId xmlns:a16="http://schemas.microsoft.com/office/drawing/2014/main" id="{4E66BA58-F058-4146-A693-5F21AF14397D}"/>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7064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B7AA-10E0-495B-8916-68E7343E4C6D}"/>
              </a:ext>
            </a:extLst>
          </p:cNvPr>
          <p:cNvSpPr>
            <a:spLocks noGrp="1"/>
          </p:cNvSpPr>
          <p:nvPr>
            <p:ph type="title"/>
          </p:nvPr>
        </p:nvSpPr>
        <p:spPr/>
        <p:txBody>
          <a:bodyPr/>
          <a:lstStyle/>
          <a:p>
            <a:r>
              <a:rPr lang="en-IN" dirty="0"/>
              <a:t>Process Areas in Maturity Level 5</a:t>
            </a:r>
          </a:p>
        </p:txBody>
      </p:sp>
      <p:sp>
        <p:nvSpPr>
          <p:cNvPr id="3" name="Content Placeholder 2">
            <a:extLst>
              <a:ext uri="{FF2B5EF4-FFF2-40B4-BE49-F238E27FC236}">
                <a16:creationId xmlns:a16="http://schemas.microsoft.com/office/drawing/2014/main" id="{BAF7641F-B8AB-4220-8C05-67ECA0C70638}"/>
              </a:ext>
            </a:extLst>
          </p:cNvPr>
          <p:cNvSpPr>
            <a:spLocks noGrp="1"/>
          </p:cNvSpPr>
          <p:nvPr>
            <p:ph idx="1"/>
          </p:nvPr>
        </p:nvSpPr>
        <p:spPr/>
        <p:txBody>
          <a:bodyPr/>
          <a:lstStyle/>
          <a:p>
            <a:r>
              <a:rPr lang="en-IN" dirty="0"/>
              <a:t>Organizational Performance Management (OPM)</a:t>
            </a:r>
          </a:p>
          <a:p>
            <a:r>
              <a:rPr lang="en-IN" dirty="0"/>
              <a:t>Causal Analysis and Resolution (CAR)</a:t>
            </a:r>
          </a:p>
          <a:p>
            <a:endParaRPr lang="en-IN" dirty="0"/>
          </a:p>
        </p:txBody>
      </p:sp>
      <p:sp>
        <p:nvSpPr>
          <p:cNvPr id="6" name="Footer Placeholder 4">
            <a:extLst>
              <a:ext uri="{FF2B5EF4-FFF2-40B4-BE49-F238E27FC236}">
                <a16:creationId xmlns:a16="http://schemas.microsoft.com/office/drawing/2014/main" id="{DB5BBB6D-D51F-4D98-B8D6-4BEF0E3ED9FF}"/>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31819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D339-2461-4972-BD7C-D7173D477D16}"/>
              </a:ext>
            </a:extLst>
          </p:cNvPr>
          <p:cNvSpPr>
            <a:spLocks noGrp="1"/>
          </p:cNvSpPr>
          <p:nvPr>
            <p:ph type="title"/>
          </p:nvPr>
        </p:nvSpPr>
        <p:spPr/>
        <p:txBody>
          <a:bodyPr>
            <a:normAutofit/>
          </a:bodyPr>
          <a:lstStyle/>
          <a:p>
            <a:r>
              <a:rPr lang="en-IN" dirty="0"/>
              <a:t>Organizational Performance Management (OPM)</a:t>
            </a:r>
          </a:p>
        </p:txBody>
      </p:sp>
      <p:sp>
        <p:nvSpPr>
          <p:cNvPr id="3" name="Content Placeholder 2">
            <a:extLst>
              <a:ext uri="{FF2B5EF4-FFF2-40B4-BE49-F238E27FC236}">
                <a16:creationId xmlns:a16="http://schemas.microsoft.com/office/drawing/2014/main" id="{7E9AFC11-3C2A-4326-A5ED-8318B0B3E054}"/>
              </a:ext>
            </a:extLst>
          </p:cNvPr>
          <p:cNvSpPr>
            <a:spLocks noGrp="1"/>
          </p:cNvSpPr>
          <p:nvPr>
            <p:ph idx="1"/>
          </p:nvPr>
        </p:nvSpPr>
        <p:spPr/>
        <p:txBody>
          <a:bodyPr/>
          <a:lstStyle/>
          <a:p>
            <a:r>
              <a:rPr lang="en-IN" dirty="0"/>
              <a:t>The purpose of Organizational Performance Management is to </a:t>
            </a:r>
            <a:r>
              <a:rPr lang="en-IN" b="1" dirty="0">
                <a:solidFill>
                  <a:srgbClr val="C00000"/>
                </a:solidFill>
              </a:rPr>
              <a:t>proactively manage </a:t>
            </a:r>
            <a:r>
              <a:rPr lang="en-IN" dirty="0"/>
              <a:t>the organization’s performance to </a:t>
            </a:r>
            <a:r>
              <a:rPr lang="en-IN" b="1" dirty="0">
                <a:solidFill>
                  <a:srgbClr val="C00000"/>
                </a:solidFill>
              </a:rPr>
              <a:t>meet its business objectives</a:t>
            </a:r>
          </a:p>
          <a:p>
            <a:endParaRPr lang="en-IN" dirty="0"/>
          </a:p>
        </p:txBody>
      </p:sp>
      <p:graphicFrame>
        <p:nvGraphicFramePr>
          <p:cNvPr id="6" name="Group 27">
            <a:extLst>
              <a:ext uri="{FF2B5EF4-FFF2-40B4-BE49-F238E27FC236}">
                <a16:creationId xmlns:a16="http://schemas.microsoft.com/office/drawing/2014/main" id="{3185B252-C9C3-43F8-A5A9-A21AF7CFD219}"/>
              </a:ext>
            </a:extLst>
          </p:cNvPr>
          <p:cNvGraphicFramePr>
            <a:graphicFrameLocks/>
          </p:cNvGraphicFramePr>
          <p:nvPr>
            <p:extLst>
              <p:ext uri="{D42A27DB-BD31-4B8C-83A1-F6EECF244321}">
                <p14:modId xmlns:p14="http://schemas.microsoft.com/office/powerpoint/2010/main" val="1413733310"/>
              </p:ext>
            </p:extLst>
          </p:nvPr>
        </p:nvGraphicFramePr>
        <p:xfrm>
          <a:off x="628666" y="2277674"/>
          <a:ext cx="7947297" cy="3970725"/>
        </p:xfrm>
        <a:graphic>
          <a:graphicData uri="http://schemas.openxmlformats.org/drawingml/2006/table">
            <a:tbl>
              <a:tblPr/>
              <a:tblGrid>
                <a:gridCol w="1098718">
                  <a:extLst>
                    <a:ext uri="{9D8B030D-6E8A-4147-A177-3AD203B41FA5}">
                      <a16:colId xmlns:a16="http://schemas.microsoft.com/office/drawing/2014/main" val="20000"/>
                    </a:ext>
                  </a:extLst>
                </a:gridCol>
                <a:gridCol w="6848579">
                  <a:extLst>
                    <a:ext uri="{9D8B030D-6E8A-4147-A177-3AD203B41FA5}">
                      <a16:colId xmlns:a16="http://schemas.microsoft.com/office/drawing/2014/main" val="20001"/>
                    </a:ext>
                  </a:extLst>
                </a:gridCol>
              </a:tblGrid>
              <a:tr h="283295">
                <a:tc>
                  <a:txBody>
                    <a:bodyPr/>
                    <a:lstStyle/>
                    <a:p>
                      <a:pPr marL="0" marR="0" lvl="0" indent="0" algn="l" defTabSz="785813" rtl="0" eaLnBrk="0" fontAlgn="base" latinLnBrk="0" hangingPunct="0">
                        <a:lnSpc>
                          <a:spcPct val="85000"/>
                        </a:lnSpc>
                        <a:spcBef>
                          <a:spcPct val="500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1</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85000"/>
                        </a:lnSpc>
                        <a:spcBef>
                          <a:spcPct val="50000"/>
                        </a:spcBef>
                        <a:spcAft>
                          <a:spcPct val="0"/>
                        </a:spcAft>
                        <a:buClrTx/>
                        <a:buSzPct val="100000"/>
                        <a:buFontTx/>
                        <a:buNone/>
                        <a:tabLst/>
                      </a:pPr>
                      <a:r>
                        <a:rPr kumimoji="0" lang="en-US" sz="1400" b="1" i="0" u="none" strike="noStrike" kern="1200" cap="none" normalizeH="0" baseline="0" dirty="0">
                          <a:ln>
                            <a:noFill/>
                          </a:ln>
                          <a:solidFill>
                            <a:schemeClr val="bg1"/>
                          </a:solidFill>
                          <a:effectLst/>
                          <a:latin typeface="Arial" panose="020B0604020202020204" pitchFamily="34" charset="0"/>
                          <a:ea typeface="+mn-ea"/>
                          <a:cs typeface="Arial" panose="020B0604020202020204" pitchFamily="34" charset="0"/>
                        </a:rPr>
                        <a:t>Manage Business Performance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03650">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1.1</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lang="en-US" sz="1400" kern="1200" baseline="0" dirty="0">
                          <a:solidFill>
                            <a:schemeClr val="tx1"/>
                          </a:solidFill>
                          <a:latin typeface="Arial" panose="020B0604020202020204" pitchFamily="34" charset="0"/>
                          <a:ea typeface="+mn-ea"/>
                          <a:cs typeface="Arial" panose="020B0604020202020204" pitchFamily="34" charset="0"/>
                        </a:rPr>
                        <a:t>Maintain Business Objectives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591">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1.2</a:t>
                      </a:r>
                      <a:endParaRPr lang="en-US" sz="1400" dirty="0"/>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defRPr/>
                      </a:pPr>
                      <a:r>
                        <a:rPr lang="en-US" sz="1400" kern="1200" baseline="0" dirty="0">
                          <a:solidFill>
                            <a:schemeClr val="tx1"/>
                          </a:solidFill>
                          <a:latin typeface="Arial" panose="020B0604020202020204" pitchFamily="34" charset="0"/>
                          <a:ea typeface="+mn-ea"/>
                          <a:cs typeface="Arial" panose="020B0604020202020204" pitchFamily="34" charset="0"/>
                        </a:rPr>
                        <a:t>Analyze Process Performance Data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562548"/>
                  </a:ext>
                </a:extLst>
              </a:tr>
              <a:tr h="315591">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1.3</a:t>
                      </a:r>
                      <a:endParaRPr lang="en-US" sz="1400" dirty="0"/>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defRPr/>
                      </a:pPr>
                      <a:r>
                        <a:rPr lang="en-US" sz="1400" kern="1200" baseline="0" dirty="0">
                          <a:solidFill>
                            <a:schemeClr val="tx1"/>
                          </a:solidFill>
                          <a:latin typeface="Arial" panose="020B0604020202020204" pitchFamily="34" charset="0"/>
                          <a:ea typeface="+mn-ea"/>
                          <a:cs typeface="Arial" panose="020B0604020202020204" pitchFamily="34" charset="0"/>
                        </a:rPr>
                        <a:t>Identify Potential Areas for Improvement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3059661"/>
                  </a:ext>
                </a:extLst>
              </a:tr>
              <a:tr h="283295">
                <a:tc>
                  <a:txBody>
                    <a:bodyPr/>
                    <a:lstStyle/>
                    <a:p>
                      <a:pPr marL="0" marR="0" lvl="0" indent="0" algn="l" defTabSz="785813" rtl="0" eaLnBrk="0" fontAlgn="base" latinLnBrk="0" hangingPunct="0">
                        <a:lnSpc>
                          <a:spcPct val="85000"/>
                        </a:lnSpc>
                        <a:spcBef>
                          <a:spcPct val="500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2</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85000"/>
                        </a:lnSpc>
                        <a:spcBef>
                          <a:spcPct val="500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Select improvements</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3650">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2.1</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lang="en-US" sz="1400" kern="1200" baseline="0" dirty="0">
                          <a:solidFill>
                            <a:schemeClr val="tx1"/>
                          </a:solidFill>
                          <a:latin typeface="Arial" panose="020B0604020202020204" pitchFamily="34" charset="0"/>
                          <a:ea typeface="+mn-ea"/>
                          <a:cs typeface="Arial" panose="020B0604020202020204" pitchFamily="34" charset="0"/>
                        </a:rPr>
                        <a:t>Elicit Suggested Improvements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591">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2.2</a:t>
                      </a:r>
                      <a:endParaRPr lang="en-US" sz="1400" dirty="0"/>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lang="en-US" sz="1400" kern="1200" baseline="0" dirty="0">
                          <a:solidFill>
                            <a:schemeClr val="tx1"/>
                          </a:solidFill>
                          <a:latin typeface="Arial" panose="020B0604020202020204" pitchFamily="34" charset="0"/>
                          <a:ea typeface="+mn-ea"/>
                          <a:cs typeface="Arial" panose="020B0604020202020204" pitchFamily="34" charset="0"/>
                        </a:rPr>
                        <a:t>Analyze Suggested Improvements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7850496"/>
                  </a:ext>
                </a:extLst>
              </a:tr>
              <a:tr h="315591">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2.3</a:t>
                      </a:r>
                      <a:endParaRPr lang="en-US" sz="1400" dirty="0"/>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lang="en-US" sz="1400" kern="1200" baseline="0" dirty="0">
                          <a:solidFill>
                            <a:schemeClr val="tx1"/>
                          </a:solidFill>
                          <a:latin typeface="Arial" panose="020B0604020202020204" pitchFamily="34" charset="0"/>
                          <a:ea typeface="+mn-ea"/>
                          <a:cs typeface="Arial" panose="020B0604020202020204" pitchFamily="34" charset="0"/>
                        </a:rPr>
                        <a:t>Validate Improvements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2937758"/>
                  </a:ext>
                </a:extLst>
              </a:tr>
              <a:tr h="315591">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2.4</a:t>
                      </a:r>
                      <a:endParaRPr lang="en-US" sz="1400" dirty="0"/>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lang="en-US" sz="1400" kern="1200" baseline="0" dirty="0">
                          <a:solidFill>
                            <a:schemeClr val="tx1"/>
                          </a:solidFill>
                          <a:latin typeface="Arial" panose="020B0604020202020204" pitchFamily="34" charset="0"/>
                          <a:ea typeface="+mn-ea"/>
                          <a:cs typeface="Arial" panose="020B0604020202020204" pitchFamily="34" charset="0"/>
                        </a:rPr>
                        <a:t>Select and Implement Improvements for Deployment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1347137"/>
                  </a:ext>
                </a:extLst>
              </a:tr>
              <a:tr h="307930">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2</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Deploy Improvements</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03650">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2.1</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lang="en-US" sz="1400" kern="1200" baseline="0" dirty="0">
                          <a:solidFill>
                            <a:schemeClr val="tx1"/>
                          </a:solidFill>
                          <a:latin typeface="Arial" panose="020B0604020202020204" pitchFamily="34" charset="0"/>
                          <a:ea typeface="+mn-ea"/>
                          <a:cs typeface="Arial" panose="020B0604020202020204" pitchFamily="34" charset="0"/>
                        </a:rPr>
                        <a:t>Plan the Deployment </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650">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2.2</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pPr>
                      <a:r>
                        <a:rPr lang="en-US" sz="1400" kern="1200" baseline="0" dirty="0">
                          <a:solidFill>
                            <a:schemeClr val="tx1"/>
                          </a:solidFill>
                          <a:latin typeface="Arial" panose="020B0604020202020204" pitchFamily="34" charset="0"/>
                          <a:ea typeface="+mn-ea"/>
                          <a:cs typeface="Arial" panose="020B0604020202020204" pitchFamily="34" charset="0"/>
                        </a:rPr>
                        <a:t>Manage the Deployment</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6930701"/>
                  </a:ext>
                </a:extLst>
              </a:tr>
              <a:tr h="303650">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2.3</a:t>
                      </a: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95000"/>
                        </a:lnSpc>
                        <a:spcBef>
                          <a:spcPct val="50000"/>
                        </a:spcBef>
                        <a:spcAft>
                          <a:spcPct val="0"/>
                        </a:spcAft>
                        <a:buClrTx/>
                        <a:buSzPct val="100000"/>
                        <a:buFontTx/>
                        <a:buNone/>
                        <a:tabLst/>
                        <a:defRPr/>
                      </a:pPr>
                      <a:r>
                        <a:rPr lang="en-US" sz="1400" kern="1200" baseline="0" dirty="0">
                          <a:solidFill>
                            <a:schemeClr val="tx1"/>
                          </a:solidFill>
                          <a:latin typeface="Arial" panose="020B0604020202020204" pitchFamily="34" charset="0"/>
                          <a:ea typeface="+mn-ea"/>
                          <a:cs typeface="Arial" panose="020B0604020202020204" pitchFamily="34" charset="0"/>
                        </a:rPr>
                        <a:t>Evaluate Improvement Effects </a:t>
                      </a: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0" marB="34290"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3276163"/>
                  </a:ext>
                </a:extLst>
              </a:tr>
            </a:tbl>
          </a:graphicData>
        </a:graphic>
      </p:graphicFrame>
      <p:sp>
        <p:nvSpPr>
          <p:cNvPr id="7" name="Footer Placeholder 4">
            <a:extLst>
              <a:ext uri="{FF2B5EF4-FFF2-40B4-BE49-F238E27FC236}">
                <a16:creationId xmlns:a16="http://schemas.microsoft.com/office/drawing/2014/main" id="{F30657E9-B5CE-4934-90E7-9D9907236AC2}"/>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278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8">
            <a:extLst>
              <a:ext uri="{FF2B5EF4-FFF2-40B4-BE49-F238E27FC236}">
                <a16:creationId xmlns:a16="http://schemas.microsoft.com/office/drawing/2014/main" id="{65221F9A-5CAC-4072-BBEB-44A53667DBC1}"/>
              </a:ext>
            </a:extLst>
          </p:cNvPr>
          <p:cNvGraphicFramePr>
            <a:graphicFrameLocks/>
          </p:cNvGraphicFramePr>
          <p:nvPr>
            <p:extLst>
              <p:ext uri="{D42A27DB-BD31-4B8C-83A1-F6EECF244321}">
                <p14:modId xmlns:p14="http://schemas.microsoft.com/office/powerpoint/2010/main" val="2075931562"/>
              </p:ext>
            </p:extLst>
          </p:nvPr>
        </p:nvGraphicFramePr>
        <p:xfrm>
          <a:off x="591740" y="2438400"/>
          <a:ext cx="7790260" cy="2235418"/>
        </p:xfrm>
        <a:graphic>
          <a:graphicData uri="http://schemas.openxmlformats.org/drawingml/2006/table">
            <a:tbl>
              <a:tblPr/>
              <a:tblGrid>
                <a:gridCol w="1867612">
                  <a:extLst>
                    <a:ext uri="{9D8B030D-6E8A-4147-A177-3AD203B41FA5}">
                      <a16:colId xmlns:a16="http://schemas.microsoft.com/office/drawing/2014/main" val="20000"/>
                    </a:ext>
                  </a:extLst>
                </a:gridCol>
                <a:gridCol w="5922648">
                  <a:extLst>
                    <a:ext uri="{9D8B030D-6E8A-4147-A177-3AD203B41FA5}">
                      <a16:colId xmlns:a16="http://schemas.microsoft.com/office/drawing/2014/main" val="20001"/>
                    </a:ext>
                  </a:extLst>
                </a:gridCol>
              </a:tblGrid>
              <a:tr h="169858">
                <a:tc>
                  <a:txBody>
                    <a:bodyPr/>
                    <a:lstStyle/>
                    <a:p>
                      <a:pPr marL="0" marR="0" lvl="0" indent="0" algn="l" defTabSz="785813" rtl="0" eaLnBrk="0" fontAlgn="base" latinLnBrk="0" hangingPunct="0">
                        <a:lnSpc>
                          <a:spcPct val="95000"/>
                        </a:lnSpc>
                        <a:spcBef>
                          <a:spcPts val="200"/>
                        </a:spcBef>
                        <a:spcAft>
                          <a:spcPts val="20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1</a:t>
                      </a:r>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95000"/>
                        </a:lnSpc>
                        <a:spcBef>
                          <a:spcPts val="200"/>
                        </a:spcBef>
                        <a:spcAft>
                          <a:spcPts val="200"/>
                        </a:spcAft>
                        <a:buClrTx/>
                        <a:buSzPct val="100000"/>
                        <a:buFontTx/>
                        <a:buNone/>
                        <a:tabLst/>
                      </a:pPr>
                      <a:r>
                        <a:rPr kumimoji="0" lang="en-US" sz="1400" b="1" i="0" u="none" strike="noStrike" kern="1200" cap="none" normalizeH="0" baseline="0" dirty="0">
                          <a:ln>
                            <a:noFill/>
                          </a:ln>
                          <a:solidFill>
                            <a:schemeClr val="bg1"/>
                          </a:solidFill>
                          <a:effectLst/>
                          <a:latin typeface="Arial" panose="020B0604020202020204" pitchFamily="34" charset="0"/>
                          <a:ea typeface="+mn-ea"/>
                          <a:cs typeface="Arial" panose="020B0604020202020204" pitchFamily="34" charset="0"/>
                        </a:rPr>
                        <a:t>Determine Causes of Selected Outcomes </a:t>
                      </a:r>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1949">
                <a:tc>
                  <a:txBody>
                    <a:bodyPr/>
                    <a:lstStyle/>
                    <a:p>
                      <a:pPr marL="0" marR="0" lvl="0" indent="0" algn="l" defTabSz="785813" rtl="0" eaLnBrk="0" fontAlgn="base" latinLnBrk="0" hangingPunct="0">
                        <a:lnSpc>
                          <a:spcPct val="135000"/>
                        </a:lnSpc>
                        <a:spcBef>
                          <a:spcPts val="200"/>
                        </a:spcBef>
                        <a:spcAft>
                          <a:spcPts val="20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1.1</a:t>
                      </a:r>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35000"/>
                        </a:lnSpc>
                        <a:spcBef>
                          <a:spcPts val="200"/>
                        </a:spcBef>
                        <a:spcAft>
                          <a:spcPts val="200"/>
                        </a:spcAft>
                        <a:buClrTx/>
                        <a:buSzPct val="100000"/>
                        <a:buFontTx/>
                        <a:buNone/>
                        <a:tabLst/>
                      </a:pPr>
                      <a:r>
                        <a:rPr lang="en-US" sz="1400" kern="1200" baseline="0" dirty="0">
                          <a:solidFill>
                            <a:schemeClr val="tx1"/>
                          </a:solidFill>
                          <a:latin typeface="Arial" panose="020B0604020202020204" pitchFamily="34" charset="0"/>
                          <a:ea typeface="+mn-ea"/>
                          <a:cs typeface="Arial" panose="020B0604020202020204" pitchFamily="34" charset="0"/>
                        </a:rPr>
                        <a:t>Select Outcomes for Analysis </a:t>
                      </a:r>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1949">
                <a:tc>
                  <a:txBody>
                    <a:bodyPr/>
                    <a:lstStyle/>
                    <a:p>
                      <a:pPr marL="0" marR="0" lvl="0" indent="0" algn="l" defTabSz="785813" rtl="0" eaLnBrk="0" fontAlgn="base" latinLnBrk="0" hangingPunct="0">
                        <a:lnSpc>
                          <a:spcPct val="135000"/>
                        </a:lnSpc>
                        <a:spcBef>
                          <a:spcPts val="200"/>
                        </a:spcBef>
                        <a:spcAft>
                          <a:spcPts val="20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1.2</a:t>
                      </a:r>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35000"/>
                        </a:lnSpc>
                        <a:spcBef>
                          <a:spcPts val="200"/>
                        </a:spcBef>
                        <a:spcAft>
                          <a:spcPts val="200"/>
                        </a:spcAft>
                        <a:buClrTx/>
                        <a:buSzPct val="100000"/>
                        <a:buFontTx/>
                        <a:buNone/>
                        <a:tabLst/>
                        <a:defRPr/>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Analyze causes</a:t>
                      </a:r>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3139344"/>
                  </a:ext>
                </a:extLst>
              </a:tr>
              <a:tr h="300323">
                <a:tc>
                  <a:txBody>
                    <a:bodyPr/>
                    <a:lstStyle/>
                    <a:p>
                      <a:pPr marL="0" marR="0" lvl="0" indent="0" algn="l" defTabSz="785813" rtl="0" eaLnBrk="0" fontAlgn="base" latinLnBrk="0" hangingPunct="0">
                        <a:lnSpc>
                          <a:spcPct val="135000"/>
                        </a:lnSpc>
                        <a:spcBef>
                          <a:spcPts val="200"/>
                        </a:spcBef>
                        <a:spcAft>
                          <a:spcPts val="200"/>
                        </a:spcAft>
                        <a:buClrTx/>
                        <a:buSzPct val="100000"/>
                        <a:buFontTx/>
                        <a:buNone/>
                        <a:tabLst/>
                      </a:pPr>
                      <a:r>
                        <a:rPr kumimoji="0" lang="en-US" sz="1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SG 2</a:t>
                      </a:r>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785813" rtl="0" eaLnBrk="0" fontAlgn="base" latinLnBrk="0" hangingPunct="0">
                        <a:lnSpc>
                          <a:spcPct val="95000"/>
                        </a:lnSpc>
                        <a:spcBef>
                          <a:spcPts val="200"/>
                        </a:spcBef>
                        <a:spcAft>
                          <a:spcPts val="200"/>
                        </a:spcAft>
                        <a:buClrTx/>
                        <a:buSzPct val="100000"/>
                        <a:buFontTx/>
                        <a:buNone/>
                        <a:tabLst/>
                      </a:pPr>
                      <a:r>
                        <a:rPr kumimoji="0" lang="en-US" sz="1400" b="1" i="0" u="none" strike="noStrike" kern="1200" cap="none" normalizeH="0" baseline="0" dirty="0">
                          <a:ln>
                            <a:noFill/>
                          </a:ln>
                          <a:solidFill>
                            <a:schemeClr val="bg1"/>
                          </a:solidFill>
                          <a:effectLst/>
                          <a:latin typeface="Arial" panose="020B0604020202020204" pitchFamily="34" charset="0"/>
                          <a:ea typeface="+mn-ea"/>
                          <a:cs typeface="Arial" panose="020B0604020202020204" pitchFamily="34" charset="0"/>
                        </a:rPr>
                        <a:t>Address Causes of Selected Outcomes </a:t>
                      </a:r>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0">
                <a:tc>
                  <a:txBody>
                    <a:bodyPr/>
                    <a:lstStyle/>
                    <a:p>
                      <a:pPr marL="0" marR="0" lvl="0" indent="0" algn="l" defTabSz="785813" rtl="0" eaLnBrk="0" fontAlgn="base" latinLnBrk="0" hangingPunct="0">
                        <a:lnSpc>
                          <a:spcPct val="135000"/>
                        </a:lnSpc>
                        <a:spcBef>
                          <a:spcPts val="200"/>
                        </a:spcBef>
                        <a:spcAft>
                          <a:spcPts val="200"/>
                        </a:spcAft>
                        <a:buClrTx/>
                        <a:buSzPct val="100000"/>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2.1</a:t>
                      </a:r>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35000"/>
                        </a:lnSpc>
                        <a:spcBef>
                          <a:spcPts val="200"/>
                        </a:spcBef>
                        <a:spcAft>
                          <a:spcPts val="200"/>
                        </a:spcAft>
                        <a:buClrTx/>
                        <a:buSzPct val="100000"/>
                        <a:buFontTx/>
                        <a:buNone/>
                        <a:tabLst/>
                      </a:pPr>
                      <a:r>
                        <a:rPr lang="en-US" sz="1400" kern="1200" baseline="0" dirty="0">
                          <a:solidFill>
                            <a:schemeClr val="tx1"/>
                          </a:solidFill>
                          <a:latin typeface="Arial" panose="020B0604020202020204" pitchFamily="34" charset="0"/>
                          <a:ea typeface="+mn-ea"/>
                          <a:cs typeface="Arial" panose="020B0604020202020204" pitchFamily="34" charset="0"/>
                        </a:rPr>
                        <a:t>Implement Action Proposals </a:t>
                      </a:r>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2.2</a:t>
                      </a:r>
                      <a:endParaRPr lang="en-US" dirty="0"/>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35000"/>
                        </a:lnSpc>
                        <a:spcBef>
                          <a:spcPts val="200"/>
                        </a:spcBef>
                        <a:spcAft>
                          <a:spcPts val="200"/>
                        </a:spcAft>
                        <a:buClrTx/>
                        <a:buSzPct val="100000"/>
                        <a:buFontTx/>
                        <a:buNone/>
                        <a:tabLst/>
                        <a:defRPr/>
                      </a:pPr>
                      <a:r>
                        <a:rPr lang="en-US" sz="1400" kern="1200" baseline="0" dirty="0">
                          <a:solidFill>
                            <a:schemeClr val="tx1"/>
                          </a:solidFill>
                          <a:latin typeface="Arial" panose="020B0604020202020204" pitchFamily="34" charset="0"/>
                          <a:ea typeface="+mn-ea"/>
                          <a:cs typeface="Arial" panose="020B0604020202020204" pitchFamily="34" charset="0"/>
                        </a:rPr>
                        <a:t>Evaluate the Effect of Implemented Actions </a:t>
                      </a:r>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8402052"/>
                  </a:ext>
                </a:extLst>
              </a:tr>
              <a:tr h="0">
                <a:tc>
                  <a:txBody>
                    <a:bodyPr/>
                    <a:lstStyle/>
                    <a:p>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 2.3</a:t>
                      </a:r>
                      <a:endParaRPr lang="en-US" dirty="0"/>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tc>
                  <a:txBody>
                    <a:bodyPr/>
                    <a:lstStyle/>
                    <a:p>
                      <a:pPr marL="0" marR="0" lvl="0" indent="0" algn="l" defTabSz="785813" rtl="0" eaLnBrk="0" fontAlgn="base" latinLnBrk="0" hangingPunct="0">
                        <a:lnSpc>
                          <a:spcPct val="135000"/>
                        </a:lnSpc>
                        <a:spcBef>
                          <a:spcPts val="200"/>
                        </a:spcBef>
                        <a:spcAft>
                          <a:spcPts val="200"/>
                        </a:spcAft>
                        <a:buClrTx/>
                        <a:buSzPct val="100000"/>
                        <a:buFontTx/>
                        <a:buNone/>
                        <a:tabLst/>
                        <a:defRPr/>
                      </a:pPr>
                      <a:r>
                        <a:rPr lang="en-US" sz="1400" kern="1200" baseline="0" dirty="0">
                          <a:solidFill>
                            <a:schemeClr val="tx1"/>
                          </a:solidFill>
                          <a:latin typeface="Arial" panose="020B0604020202020204" pitchFamily="34" charset="0"/>
                          <a:ea typeface="+mn-ea"/>
                          <a:cs typeface="Arial" panose="020B0604020202020204" pitchFamily="34" charset="0"/>
                        </a:rPr>
                        <a:t>Record Causal Analysis Data </a:t>
                      </a: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2" marB="34292"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7929469"/>
                  </a:ext>
                </a:extLst>
              </a:tr>
            </a:tbl>
          </a:graphicData>
        </a:graphic>
      </p:graphicFrame>
      <p:sp>
        <p:nvSpPr>
          <p:cNvPr id="2" name="Title 1">
            <a:extLst>
              <a:ext uri="{FF2B5EF4-FFF2-40B4-BE49-F238E27FC236}">
                <a16:creationId xmlns:a16="http://schemas.microsoft.com/office/drawing/2014/main" id="{AFA33B75-38A3-47DF-AA93-128FD8DB29D7}"/>
              </a:ext>
            </a:extLst>
          </p:cNvPr>
          <p:cNvSpPr>
            <a:spLocks noGrp="1"/>
          </p:cNvSpPr>
          <p:nvPr>
            <p:ph type="title"/>
          </p:nvPr>
        </p:nvSpPr>
        <p:spPr/>
        <p:txBody>
          <a:bodyPr/>
          <a:lstStyle/>
          <a:p>
            <a:r>
              <a:rPr lang="en-IN" dirty="0"/>
              <a:t>Causal Analysis and Resolution (CAR)</a:t>
            </a:r>
          </a:p>
        </p:txBody>
      </p:sp>
      <p:sp>
        <p:nvSpPr>
          <p:cNvPr id="3" name="Content Placeholder 2">
            <a:extLst>
              <a:ext uri="{FF2B5EF4-FFF2-40B4-BE49-F238E27FC236}">
                <a16:creationId xmlns:a16="http://schemas.microsoft.com/office/drawing/2014/main" id="{432A0C63-57A6-4B7E-9070-C3D8FF4F8C3D}"/>
              </a:ext>
            </a:extLst>
          </p:cNvPr>
          <p:cNvSpPr>
            <a:spLocks noGrp="1"/>
          </p:cNvSpPr>
          <p:nvPr>
            <p:ph idx="1"/>
          </p:nvPr>
        </p:nvSpPr>
        <p:spPr/>
        <p:txBody>
          <a:bodyPr/>
          <a:lstStyle/>
          <a:p>
            <a:r>
              <a:rPr lang="en-IN" dirty="0"/>
              <a:t>The purpose of Causal Analysis and Resolution is to </a:t>
            </a:r>
            <a:r>
              <a:rPr lang="en-IN" b="1" dirty="0">
                <a:solidFill>
                  <a:srgbClr val="C00000"/>
                </a:solidFill>
              </a:rPr>
              <a:t>identify causes</a:t>
            </a:r>
            <a:r>
              <a:rPr lang="en-IN" dirty="0"/>
              <a:t> of </a:t>
            </a:r>
            <a:r>
              <a:rPr lang="en-IN" b="1" dirty="0">
                <a:solidFill>
                  <a:srgbClr val="C00000"/>
                </a:solidFill>
              </a:rPr>
              <a:t>selected outcomes </a:t>
            </a:r>
            <a:r>
              <a:rPr lang="en-IN" dirty="0"/>
              <a:t>and take action to improve process performance </a:t>
            </a:r>
          </a:p>
          <a:p>
            <a:endParaRPr lang="en-IN" dirty="0"/>
          </a:p>
        </p:txBody>
      </p:sp>
      <p:sp>
        <p:nvSpPr>
          <p:cNvPr id="7" name="Footer Placeholder 4">
            <a:extLst>
              <a:ext uri="{FF2B5EF4-FFF2-40B4-BE49-F238E27FC236}">
                <a16:creationId xmlns:a16="http://schemas.microsoft.com/office/drawing/2014/main" id="{010C291D-67AE-44C0-B1D1-1AF65038DF56}"/>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08654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14C8-B41C-4B4A-9DD3-BC1434CF5F81}"/>
              </a:ext>
            </a:extLst>
          </p:cNvPr>
          <p:cNvSpPr>
            <a:spLocks noGrp="1"/>
          </p:cNvSpPr>
          <p:nvPr>
            <p:ph type="title"/>
          </p:nvPr>
        </p:nvSpPr>
        <p:spPr/>
        <p:txBody>
          <a:bodyPr/>
          <a:lstStyle/>
          <a:p>
            <a:r>
              <a:rPr lang="en-IN" dirty="0"/>
              <a:t>Summary – Maturity Level 5</a:t>
            </a:r>
          </a:p>
        </p:txBody>
      </p:sp>
      <p:sp>
        <p:nvSpPr>
          <p:cNvPr id="3" name="Content Placeholder 2">
            <a:extLst>
              <a:ext uri="{FF2B5EF4-FFF2-40B4-BE49-F238E27FC236}">
                <a16:creationId xmlns:a16="http://schemas.microsoft.com/office/drawing/2014/main" id="{7C688856-586E-4E49-85B3-5F2C80E2ED4B}"/>
              </a:ext>
            </a:extLst>
          </p:cNvPr>
          <p:cNvSpPr>
            <a:spLocks noGrp="1"/>
          </p:cNvSpPr>
          <p:nvPr>
            <p:ph idx="1"/>
          </p:nvPr>
        </p:nvSpPr>
        <p:spPr/>
        <p:txBody>
          <a:bodyPr>
            <a:normAutofit/>
          </a:bodyPr>
          <a:lstStyle/>
          <a:p>
            <a:pPr marL="0" indent="0">
              <a:buNone/>
            </a:pPr>
            <a:r>
              <a:rPr lang="en-IN" b="1" dirty="0"/>
              <a:t>Benefits of a Maturity Level 5 organization</a:t>
            </a:r>
          </a:p>
          <a:p>
            <a:r>
              <a:rPr lang="en-IN" dirty="0"/>
              <a:t>Optimizing processes are agile and innovative and depend on the participation of an empowered workforce aligned with the business values and objectives of the organization</a:t>
            </a:r>
          </a:p>
          <a:p>
            <a:r>
              <a:rPr lang="en-IN" dirty="0"/>
              <a:t>The organization’s ability to rapidly respond to changes and opportunities is enhanced by finding ways to accelerate and share learning</a:t>
            </a:r>
          </a:p>
          <a:p>
            <a:r>
              <a:rPr lang="en-IN" dirty="0"/>
              <a:t>Improvement of the process is inherently part of everybody’s role in the process, resulting in a cycle of continual improvement.</a:t>
            </a:r>
          </a:p>
          <a:p>
            <a:r>
              <a:rPr lang="en-IN" dirty="0"/>
              <a:t>Many mature organizations use the guideline of 70- 80% participation in process improvement activities at any given time.</a:t>
            </a:r>
          </a:p>
          <a:p>
            <a:endParaRPr lang="en-IN" dirty="0"/>
          </a:p>
        </p:txBody>
      </p:sp>
      <p:sp>
        <p:nvSpPr>
          <p:cNvPr id="6" name="Footer Placeholder 4">
            <a:extLst>
              <a:ext uri="{FF2B5EF4-FFF2-40B4-BE49-F238E27FC236}">
                <a16:creationId xmlns:a16="http://schemas.microsoft.com/office/drawing/2014/main" id="{C96E85BA-7135-489E-948D-2B1B9B47F679}"/>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7136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C4A881-6680-4044-AB9F-2D9391567C3A}"/>
              </a:ext>
            </a:extLst>
          </p:cNvPr>
          <p:cNvSpPr>
            <a:spLocks noGrp="1"/>
          </p:cNvSpPr>
          <p:nvPr>
            <p:ph type="ctrTitle"/>
          </p:nvPr>
        </p:nvSpPr>
        <p:spPr/>
        <p:txBody>
          <a:bodyPr/>
          <a:lstStyle/>
          <a:p>
            <a:r>
              <a:rPr lang="en-IN" dirty="0"/>
              <a:t> THANK YOU</a:t>
            </a:r>
          </a:p>
        </p:txBody>
      </p:sp>
      <p:sp>
        <p:nvSpPr>
          <p:cNvPr id="7" name="Subtitle 6">
            <a:extLst>
              <a:ext uri="{FF2B5EF4-FFF2-40B4-BE49-F238E27FC236}">
                <a16:creationId xmlns:a16="http://schemas.microsoft.com/office/drawing/2014/main" id="{A6AB799E-D7EE-40D1-9A09-B151030F25C5}"/>
              </a:ext>
            </a:extLst>
          </p:cNvPr>
          <p:cNvSpPr>
            <a:spLocks noGrp="1"/>
          </p:cNvSpPr>
          <p:nvPr>
            <p:ph type="subTitle" idx="1"/>
          </p:nvPr>
        </p:nvSpPr>
        <p:spPr/>
        <p:txBody>
          <a:bodyPr>
            <a:normAutofit/>
          </a:bodyPr>
          <a:lstStyle/>
          <a:p>
            <a:endParaRPr lang="en-IN" sz="3600" dirty="0"/>
          </a:p>
        </p:txBody>
      </p:sp>
    </p:spTree>
    <p:extLst>
      <p:ext uri="{BB962C8B-B14F-4D97-AF65-F5344CB8AC3E}">
        <p14:creationId xmlns:p14="http://schemas.microsoft.com/office/powerpoint/2010/main" val="93911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654101-072F-4283-AB6F-E7A9B1A283F8}"/>
              </a:ext>
            </a:extLst>
          </p:cNvPr>
          <p:cNvSpPr>
            <a:spLocks noGrp="1"/>
          </p:cNvSpPr>
          <p:nvPr>
            <p:ph type="title"/>
          </p:nvPr>
        </p:nvSpPr>
        <p:spPr/>
        <p:txBody>
          <a:bodyPr/>
          <a:lstStyle/>
          <a:p>
            <a:endParaRPr lang="en-US"/>
          </a:p>
        </p:txBody>
      </p:sp>
      <p:sp>
        <p:nvSpPr>
          <p:cNvPr id="31" name="Rectangle 30">
            <a:extLst>
              <a:ext uri="{FF2B5EF4-FFF2-40B4-BE49-F238E27FC236}">
                <a16:creationId xmlns:a16="http://schemas.microsoft.com/office/drawing/2014/main" id="{02BAFA3C-BBD8-447E-BC8F-34B54666DC41}"/>
              </a:ext>
            </a:extLst>
          </p:cNvPr>
          <p:cNvSpPr/>
          <p:nvPr/>
        </p:nvSpPr>
        <p:spPr>
          <a:xfrm>
            <a:off x="438150" y="1300163"/>
            <a:ext cx="4453398" cy="456535"/>
          </a:xfrm>
          <a:prstGeom prst="rect">
            <a:avLst/>
          </a:prstGeom>
        </p:spPr>
        <p:txBody>
          <a:bodyPr wrap="square">
            <a:spAutoFit/>
          </a:bodyPr>
          <a:lstStyle/>
          <a:p>
            <a:pPr>
              <a:lnSpc>
                <a:spcPct val="150000"/>
              </a:lnSpc>
              <a:spcAft>
                <a:spcPts val="600"/>
              </a:spcAft>
              <a:defRPr/>
            </a:pPr>
            <a:r>
              <a:rPr lang="en-US" altLang="en-US" b="1" dirty="0">
                <a:latin typeface="Arial" panose="020B0604020202020204" pitchFamily="34" charset="0"/>
                <a:cs typeface="Arial" panose="020B0604020202020204" pitchFamily="34" charset="0"/>
              </a:rPr>
              <a:t>Staged Representation</a:t>
            </a:r>
            <a:endParaRPr lang="en-US" sz="500" b="1" dirty="0">
              <a:latin typeface="Arial" panose="020B0604020202020204" pitchFamily="34" charset="0"/>
              <a:cs typeface="Arial" panose="020B0604020202020204" pitchFamily="34" charset="0"/>
            </a:endParaRPr>
          </a:p>
        </p:txBody>
      </p:sp>
      <p:graphicFrame>
        <p:nvGraphicFramePr>
          <p:cNvPr id="32" name="Table 31">
            <a:extLst>
              <a:ext uri="{FF2B5EF4-FFF2-40B4-BE49-F238E27FC236}">
                <a16:creationId xmlns:a16="http://schemas.microsoft.com/office/drawing/2014/main" id="{3379AF1D-1856-48F0-91A0-B4BFE73478D9}"/>
              </a:ext>
            </a:extLst>
          </p:cNvPr>
          <p:cNvGraphicFramePr>
            <a:graphicFrameLocks noGrp="1"/>
          </p:cNvGraphicFramePr>
          <p:nvPr>
            <p:extLst>
              <p:ext uri="{D42A27DB-BD31-4B8C-83A1-F6EECF244321}">
                <p14:modId xmlns:p14="http://schemas.microsoft.com/office/powerpoint/2010/main" val="1910098811"/>
              </p:ext>
            </p:extLst>
          </p:nvPr>
        </p:nvGraphicFramePr>
        <p:xfrm>
          <a:off x="533400" y="1930400"/>
          <a:ext cx="4191000" cy="1645920"/>
        </p:xfrm>
        <a:graphic>
          <a:graphicData uri="http://schemas.openxmlformats.org/drawingml/2006/table">
            <a:tbl>
              <a:tblPr firstRow="1">
                <a:tableStyleId>{B301B821-A1FF-4177-AEE7-76D212191A09}</a:tableStyleId>
              </a:tblPr>
              <a:tblGrid>
                <a:gridCol w="1219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180975">
                <a:tc>
                  <a:txBody>
                    <a:bodyPr/>
                    <a:lstStyle/>
                    <a:p>
                      <a:pPr algn="ctr" fontAlgn="b"/>
                      <a:r>
                        <a:rPr lang="en-US" sz="1200" u="none" strike="noStrike" dirty="0">
                          <a:effectLst/>
                          <a:latin typeface="Arial" panose="020B0604020202020204" pitchFamily="34" charset="0"/>
                          <a:cs typeface="Arial" panose="020B0604020202020204" pitchFamily="34" charset="0"/>
                        </a:rPr>
                        <a:t>Maturity Level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Staged Representation Maturity Levels</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Initial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Managed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Defined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Quantitatively Managed</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Optimizing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33" name="Table 32">
            <a:extLst>
              <a:ext uri="{FF2B5EF4-FFF2-40B4-BE49-F238E27FC236}">
                <a16:creationId xmlns:a16="http://schemas.microsoft.com/office/drawing/2014/main" id="{44FF6BDD-6B75-47C3-865A-02DA1A841BD3}"/>
              </a:ext>
            </a:extLst>
          </p:cNvPr>
          <p:cNvGraphicFramePr>
            <a:graphicFrameLocks noGrp="1"/>
          </p:cNvGraphicFramePr>
          <p:nvPr>
            <p:extLst>
              <p:ext uri="{D42A27DB-BD31-4B8C-83A1-F6EECF244321}">
                <p14:modId xmlns:p14="http://schemas.microsoft.com/office/powerpoint/2010/main" val="1041728058"/>
              </p:ext>
            </p:extLst>
          </p:nvPr>
        </p:nvGraphicFramePr>
        <p:xfrm>
          <a:off x="533400" y="4203550"/>
          <a:ext cx="4191000" cy="2103120"/>
        </p:xfrm>
        <a:graphic>
          <a:graphicData uri="http://schemas.openxmlformats.org/drawingml/2006/table">
            <a:tbl>
              <a:tblPr firstRow="1">
                <a:tableStyleId>{B301B821-A1FF-4177-AEE7-76D212191A09}</a:tableStyleId>
              </a:tblPr>
              <a:tblGrid>
                <a:gridCol w="1253836">
                  <a:extLst>
                    <a:ext uri="{9D8B030D-6E8A-4147-A177-3AD203B41FA5}">
                      <a16:colId xmlns:a16="http://schemas.microsoft.com/office/drawing/2014/main" val="20000"/>
                    </a:ext>
                  </a:extLst>
                </a:gridCol>
                <a:gridCol w="2937164">
                  <a:extLst>
                    <a:ext uri="{9D8B030D-6E8A-4147-A177-3AD203B41FA5}">
                      <a16:colId xmlns:a16="http://schemas.microsoft.com/office/drawing/2014/main" val="20001"/>
                    </a:ext>
                  </a:extLst>
                </a:gridCol>
              </a:tblGrid>
              <a:tr h="180975">
                <a:tc>
                  <a:txBody>
                    <a:bodyPr/>
                    <a:lstStyle/>
                    <a:p>
                      <a:pPr algn="ctr" fontAlgn="b"/>
                      <a:r>
                        <a:rPr lang="en-US" sz="1200" u="none" strike="noStrike" dirty="0">
                          <a:effectLst/>
                          <a:latin typeface="Arial" panose="020B0604020202020204" pitchFamily="34" charset="0"/>
                          <a:cs typeface="Arial" panose="020B0604020202020204" pitchFamily="34" charset="0"/>
                        </a:rPr>
                        <a:t>Capability Level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Continuous Representation Capability Levels</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Incomplete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Performed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Managed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Defined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Quantitatively Managed</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180975">
                <a:tc>
                  <a:txBody>
                    <a:bodyPr/>
                    <a:lstStyle/>
                    <a:p>
                      <a:pPr algn="ctr" fontAlgn="b"/>
                      <a:r>
                        <a:rPr lang="en-US" sz="1200" u="none" strike="noStrike" dirty="0">
                          <a:effectLst/>
                          <a:latin typeface="Arial" panose="020B0604020202020204" pitchFamily="34" charset="0"/>
                          <a:cs typeface="Arial" panose="020B0604020202020204" pitchFamily="34" charset="0"/>
                        </a:rPr>
                        <a:t>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tc>
                  <a:txBody>
                    <a:bodyPr/>
                    <a:lstStyle/>
                    <a:p>
                      <a:pPr algn="l" fontAlgn="b"/>
                      <a:r>
                        <a:rPr lang="en-US" sz="1200" u="none" strike="noStrike" dirty="0">
                          <a:effectLst/>
                          <a:latin typeface="Arial" panose="020B0604020202020204" pitchFamily="34" charset="0"/>
                          <a:cs typeface="Arial" panose="020B0604020202020204" pitchFamily="34" charset="0"/>
                        </a:rPr>
                        <a:t>Optimizing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pSp>
        <p:nvGrpSpPr>
          <p:cNvPr id="34" name="Group 4">
            <a:extLst>
              <a:ext uri="{FF2B5EF4-FFF2-40B4-BE49-F238E27FC236}">
                <a16:creationId xmlns:a16="http://schemas.microsoft.com/office/drawing/2014/main" id="{1A90814C-0BB1-4B9C-9D22-9AA219724C56}"/>
              </a:ext>
            </a:extLst>
          </p:cNvPr>
          <p:cNvGrpSpPr>
            <a:grpSpLocks/>
          </p:cNvGrpSpPr>
          <p:nvPr/>
        </p:nvGrpSpPr>
        <p:grpSpPr bwMode="auto">
          <a:xfrm>
            <a:off x="6084551" y="1733550"/>
            <a:ext cx="2432178" cy="1875044"/>
            <a:chOff x="3708" y="847"/>
            <a:chExt cx="1031" cy="996"/>
          </a:xfrm>
        </p:grpSpPr>
        <p:sp>
          <p:nvSpPr>
            <p:cNvPr id="35" name="Text Box 11">
              <a:extLst>
                <a:ext uri="{FF2B5EF4-FFF2-40B4-BE49-F238E27FC236}">
                  <a16:creationId xmlns:a16="http://schemas.microsoft.com/office/drawing/2014/main" id="{224B9940-1B51-4944-A697-49E9EA4FB499}"/>
                </a:ext>
              </a:extLst>
            </p:cNvPr>
            <p:cNvSpPr txBox="1">
              <a:spLocks noChangeArrowheads="1"/>
            </p:cNvSpPr>
            <p:nvPr/>
          </p:nvSpPr>
          <p:spPr bwMode="auto">
            <a:xfrm>
              <a:off x="3769" y="1657"/>
              <a:ext cx="84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800" b="1" dirty="0"/>
                <a:t>. . .for an established set of process areas across an organization</a:t>
              </a:r>
            </a:p>
          </p:txBody>
        </p:sp>
        <p:graphicFrame>
          <p:nvGraphicFramePr>
            <p:cNvPr id="36" name="Object 12">
              <a:extLst>
                <a:ext uri="{FF2B5EF4-FFF2-40B4-BE49-F238E27FC236}">
                  <a16:creationId xmlns:a16="http://schemas.microsoft.com/office/drawing/2014/main" id="{C1025AEE-0016-4FF5-832D-FD3DB0423760}"/>
                </a:ext>
              </a:extLst>
            </p:cNvPr>
            <p:cNvGraphicFramePr>
              <a:graphicFrameLocks/>
            </p:cNvGraphicFramePr>
            <p:nvPr/>
          </p:nvGraphicFramePr>
          <p:xfrm>
            <a:off x="3708" y="847"/>
            <a:ext cx="1031" cy="823"/>
          </p:xfrm>
          <a:graphic>
            <a:graphicData uri="http://schemas.openxmlformats.org/presentationml/2006/ole">
              <mc:AlternateContent xmlns:mc="http://schemas.openxmlformats.org/markup-compatibility/2006">
                <mc:Choice xmlns:v="urn:schemas-microsoft-com:vml" Requires="v">
                  <p:oleObj spid="_x0000_s1063" name="ClipArt" r:id="rId3" imgW="2627280" imgH="2093040" progId="MS_ClipArt_Gallery.2">
                    <p:embed/>
                  </p:oleObj>
                </mc:Choice>
                <mc:Fallback>
                  <p:oleObj name="ClipArt" r:id="rId3" imgW="2627280" imgH="2093040" progId="MS_ClipArt_Gallery.2">
                    <p:embed/>
                    <p:pic>
                      <p:nvPicPr>
                        <p:cNvPr id="22599" name="Object 12">
                          <a:extLst>
                            <a:ext uri="{FF2B5EF4-FFF2-40B4-BE49-F238E27FC236}">
                              <a16:creationId xmlns:a16="http://schemas.microsoft.com/office/drawing/2014/main" id="{4E3B346F-0AD2-45D6-B2EE-0FB583CC60E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 y="847"/>
                          <a:ext cx="1031"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7" name="Group 4">
            <a:extLst>
              <a:ext uri="{FF2B5EF4-FFF2-40B4-BE49-F238E27FC236}">
                <a16:creationId xmlns:a16="http://schemas.microsoft.com/office/drawing/2014/main" id="{643E9085-59FC-4E6A-9B74-96E526B99C10}"/>
              </a:ext>
            </a:extLst>
          </p:cNvPr>
          <p:cNvGrpSpPr>
            <a:grpSpLocks/>
          </p:cNvGrpSpPr>
          <p:nvPr/>
        </p:nvGrpSpPr>
        <p:grpSpPr bwMode="auto">
          <a:xfrm>
            <a:off x="5943600" y="4285812"/>
            <a:ext cx="2568575" cy="2052638"/>
            <a:chOff x="793" y="1301"/>
            <a:chExt cx="1824" cy="1876"/>
          </a:xfrm>
        </p:grpSpPr>
        <p:sp>
          <p:nvSpPr>
            <p:cNvPr id="38" name="Line 5">
              <a:extLst>
                <a:ext uri="{FF2B5EF4-FFF2-40B4-BE49-F238E27FC236}">
                  <a16:creationId xmlns:a16="http://schemas.microsoft.com/office/drawing/2014/main" id="{8FE8E77D-F22E-44D3-A7CC-EBC1E8EF88E4}"/>
                </a:ext>
              </a:extLst>
            </p:cNvPr>
            <p:cNvSpPr>
              <a:spLocks noChangeShapeType="1"/>
            </p:cNvSpPr>
            <p:nvPr/>
          </p:nvSpPr>
          <p:spPr bwMode="auto">
            <a:xfrm>
              <a:off x="1055" y="2899"/>
              <a:ext cx="1562" cy="1"/>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39" name="Rectangle 6">
              <a:extLst>
                <a:ext uri="{FF2B5EF4-FFF2-40B4-BE49-F238E27FC236}">
                  <a16:creationId xmlns:a16="http://schemas.microsoft.com/office/drawing/2014/main" id="{1E959C31-B2F0-44CB-B6AD-3B3D93B521CE}"/>
                </a:ext>
              </a:extLst>
            </p:cNvPr>
            <p:cNvSpPr>
              <a:spLocks noChangeArrowheads="1"/>
            </p:cNvSpPr>
            <p:nvPr/>
          </p:nvSpPr>
          <p:spPr bwMode="auto">
            <a:xfrm>
              <a:off x="1188" y="2925"/>
              <a:ext cx="29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889" tIns="44444" rIns="88889" bIns="44444">
              <a:spAutoFit/>
            </a:bodyPr>
            <a:lstStyle>
              <a:lvl1pPr defTabSz="858838">
                <a:spcBef>
                  <a:spcPct val="20000"/>
                </a:spcBef>
                <a:buChar char="•"/>
                <a:defRPr sz="2800">
                  <a:solidFill>
                    <a:schemeClr val="tx1"/>
                  </a:solidFill>
                  <a:latin typeface="Arial" panose="020B0604020202020204" pitchFamily="34" charset="0"/>
                </a:defRPr>
              </a:lvl1pPr>
              <a:lvl2pPr marL="742950" indent="-285750" defTabSz="858838">
                <a:spcBef>
                  <a:spcPct val="20000"/>
                </a:spcBef>
                <a:buChar char="–"/>
                <a:defRPr sz="2400">
                  <a:solidFill>
                    <a:schemeClr val="tx1"/>
                  </a:solidFill>
                  <a:latin typeface="Arial" panose="020B0604020202020204" pitchFamily="34" charset="0"/>
                </a:defRPr>
              </a:lvl2pPr>
              <a:lvl3pPr marL="1143000" indent="-228600" defTabSz="858838">
                <a:spcBef>
                  <a:spcPct val="20000"/>
                </a:spcBef>
                <a:buChar char="•"/>
                <a:defRPr sz="2000">
                  <a:solidFill>
                    <a:schemeClr val="tx1"/>
                  </a:solidFill>
                  <a:latin typeface="Arial" panose="020B0604020202020204" pitchFamily="34" charset="0"/>
                </a:defRPr>
              </a:lvl3pPr>
              <a:lvl4pPr marL="1600200" indent="-228600" defTabSz="858838">
                <a:spcBef>
                  <a:spcPct val="20000"/>
                </a:spcBef>
                <a:buChar char="–"/>
                <a:defRPr>
                  <a:solidFill>
                    <a:schemeClr val="tx1"/>
                  </a:solidFill>
                  <a:latin typeface="Arial" panose="020B0604020202020204" pitchFamily="34" charset="0"/>
                </a:defRPr>
              </a:lvl4pPr>
              <a:lvl5pPr marL="2057400" indent="-228600" defTabSz="858838">
                <a:spcBef>
                  <a:spcPct val="20000"/>
                </a:spcBef>
                <a:buChar char="»"/>
                <a:defRPr sz="1600">
                  <a:solidFill>
                    <a:schemeClr val="tx1"/>
                  </a:solidFill>
                  <a:latin typeface="Arial" panose="020B0604020202020204" pitchFamily="34" charset="0"/>
                </a:defRPr>
              </a:lvl5pPr>
              <a:lvl6pPr marL="25146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000" b="1" dirty="0"/>
                <a:t>PA</a:t>
              </a:r>
              <a:endParaRPr lang="en-US" altLang="en-US" sz="900" b="1" dirty="0"/>
            </a:p>
          </p:txBody>
        </p:sp>
        <p:sp>
          <p:nvSpPr>
            <p:cNvPr id="40" name="Rectangle 7">
              <a:extLst>
                <a:ext uri="{FF2B5EF4-FFF2-40B4-BE49-F238E27FC236}">
                  <a16:creationId xmlns:a16="http://schemas.microsoft.com/office/drawing/2014/main" id="{B6F7C6A6-D013-4400-8006-22FABDB89C3E}"/>
                </a:ext>
              </a:extLst>
            </p:cNvPr>
            <p:cNvSpPr>
              <a:spLocks noChangeArrowheads="1"/>
            </p:cNvSpPr>
            <p:nvPr/>
          </p:nvSpPr>
          <p:spPr bwMode="auto">
            <a:xfrm>
              <a:off x="1592" y="2925"/>
              <a:ext cx="29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889" tIns="44444" rIns="88889" bIns="44444">
              <a:spAutoFit/>
            </a:bodyPr>
            <a:lstStyle>
              <a:lvl1pPr defTabSz="858838">
                <a:spcBef>
                  <a:spcPct val="20000"/>
                </a:spcBef>
                <a:buChar char="•"/>
                <a:defRPr sz="2800">
                  <a:solidFill>
                    <a:schemeClr val="tx1"/>
                  </a:solidFill>
                  <a:latin typeface="Arial" panose="020B0604020202020204" pitchFamily="34" charset="0"/>
                </a:defRPr>
              </a:lvl1pPr>
              <a:lvl2pPr marL="742950" indent="-285750" defTabSz="858838">
                <a:spcBef>
                  <a:spcPct val="20000"/>
                </a:spcBef>
                <a:buChar char="–"/>
                <a:defRPr sz="2400">
                  <a:solidFill>
                    <a:schemeClr val="tx1"/>
                  </a:solidFill>
                  <a:latin typeface="Arial" panose="020B0604020202020204" pitchFamily="34" charset="0"/>
                </a:defRPr>
              </a:lvl2pPr>
              <a:lvl3pPr marL="1143000" indent="-228600" defTabSz="858838">
                <a:spcBef>
                  <a:spcPct val="20000"/>
                </a:spcBef>
                <a:buChar char="•"/>
                <a:defRPr sz="2000">
                  <a:solidFill>
                    <a:schemeClr val="tx1"/>
                  </a:solidFill>
                  <a:latin typeface="Arial" panose="020B0604020202020204" pitchFamily="34" charset="0"/>
                </a:defRPr>
              </a:lvl3pPr>
              <a:lvl4pPr marL="1600200" indent="-228600" defTabSz="858838">
                <a:spcBef>
                  <a:spcPct val="20000"/>
                </a:spcBef>
                <a:buChar char="–"/>
                <a:defRPr>
                  <a:solidFill>
                    <a:schemeClr val="tx1"/>
                  </a:solidFill>
                  <a:latin typeface="Arial" panose="020B0604020202020204" pitchFamily="34" charset="0"/>
                </a:defRPr>
              </a:lvl4pPr>
              <a:lvl5pPr marL="2057400" indent="-228600" defTabSz="858838">
                <a:spcBef>
                  <a:spcPct val="20000"/>
                </a:spcBef>
                <a:buChar char="»"/>
                <a:defRPr sz="1600">
                  <a:solidFill>
                    <a:schemeClr val="tx1"/>
                  </a:solidFill>
                  <a:latin typeface="Arial" panose="020B0604020202020204" pitchFamily="34" charset="0"/>
                </a:defRPr>
              </a:lvl5pPr>
              <a:lvl6pPr marL="25146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000" b="1" dirty="0"/>
                <a:t>PA</a:t>
              </a:r>
              <a:endParaRPr lang="en-US" altLang="en-US" sz="900" b="1" dirty="0"/>
            </a:p>
          </p:txBody>
        </p:sp>
        <p:sp>
          <p:nvSpPr>
            <p:cNvPr id="41" name="Rectangle 8">
              <a:extLst>
                <a:ext uri="{FF2B5EF4-FFF2-40B4-BE49-F238E27FC236}">
                  <a16:creationId xmlns:a16="http://schemas.microsoft.com/office/drawing/2014/main" id="{731FB1C2-CD53-4E5C-99C6-E15B76F4BF0E}"/>
                </a:ext>
              </a:extLst>
            </p:cNvPr>
            <p:cNvSpPr>
              <a:spLocks noChangeArrowheads="1"/>
            </p:cNvSpPr>
            <p:nvPr/>
          </p:nvSpPr>
          <p:spPr bwMode="auto">
            <a:xfrm>
              <a:off x="1189" y="1583"/>
              <a:ext cx="187" cy="1309"/>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42" name="Rectangle 9">
              <a:extLst>
                <a:ext uri="{FF2B5EF4-FFF2-40B4-BE49-F238E27FC236}">
                  <a16:creationId xmlns:a16="http://schemas.microsoft.com/office/drawing/2014/main" id="{0F9B7272-7BDF-42B0-B703-DDF82E6B1ED3}"/>
                </a:ext>
              </a:extLst>
            </p:cNvPr>
            <p:cNvSpPr>
              <a:spLocks noChangeArrowheads="1"/>
            </p:cNvSpPr>
            <p:nvPr/>
          </p:nvSpPr>
          <p:spPr bwMode="auto">
            <a:xfrm>
              <a:off x="1601" y="2327"/>
              <a:ext cx="187" cy="565"/>
            </a:xfrm>
            <a:prstGeom prst="rect">
              <a:avLst/>
            </a:prstGeom>
            <a:solidFill>
              <a:schemeClr va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43" name="Rectangle 10">
              <a:extLst>
                <a:ext uri="{FF2B5EF4-FFF2-40B4-BE49-F238E27FC236}">
                  <a16:creationId xmlns:a16="http://schemas.microsoft.com/office/drawing/2014/main" id="{9DE7C934-E80D-4AE0-B49C-8050E2D53851}"/>
                </a:ext>
              </a:extLst>
            </p:cNvPr>
            <p:cNvSpPr>
              <a:spLocks noChangeArrowheads="1"/>
            </p:cNvSpPr>
            <p:nvPr/>
          </p:nvSpPr>
          <p:spPr bwMode="auto">
            <a:xfrm>
              <a:off x="2052" y="2073"/>
              <a:ext cx="188" cy="819"/>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44" name="Line 11">
              <a:extLst>
                <a:ext uri="{FF2B5EF4-FFF2-40B4-BE49-F238E27FC236}">
                  <a16:creationId xmlns:a16="http://schemas.microsoft.com/office/drawing/2014/main" id="{06F3DA62-352C-4405-8D52-FD16BB6E2742}"/>
                </a:ext>
              </a:extLst>
            </p:cNvPr>
            <p:cNvSpPr>
              <a:spLocks noChangeShapeType="1"/>
            </p:cNvSpPr>
            <p:nvPr/>
          </p:nvSpPr>
          <p:spPr bwMode="auto">
            <a:xfrm>
              <a:off x="1054" y="1301"/>
              <a:ext cx="1" cy="1578"/>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5" name="Text Box 13">
              <a:extLst>
                <a:ext uri="{FF2B5EF4-FFF2-40B4-BE49-F238E27FC236}">
                  <a16:creationId xmlns:a16="http://schemas.microsoft.com/office/drawing/2014/main" id="{DF84897F-C1E2-4100-A24C-4BF094B35B2E}"/>
                </a:ext>
              </a:extLst>
            </p:cNvPr>
            <p:cNvSpPr txBox="1">
              <a:spLocks noChangeArrowheads="1"/>
            </p:cNvSpPr>
            <p:nvPr/>
          </p:nvSpPr>
          <p:spPr bwMode="auto">
            <a:xfrm rot="-5397923">
              <a:off x="141" y="2111"/>
              <a:ext cx="1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200" b="1" dirty="0"/>
                <a:t>0    1   2    3    4    5</a:t>
              </a:r>
            </a:p>
          </p:txBody>
        </p:sp>
        <p:sp>
          <p:nvSpPr>
            <p:cNvPr id="46" name="Rectangle 14">
              <a:extLst>
                <a:ext uri="{FF2B5EF4-FFF2-40B4-BE49-F238E27FC236}">
                  <a16:creationId xmlns:a16="http://schemas.microsoft.com/office/drawing/2014/main" id="{5A9A2C64-D197-4C0A-B4C8-0922DAC21B0A}"/>
                </a:ext>
              </a:extLst>
            </p:cNvPr>
            <p:cNvSpPr>
              <a:spLocks noChangeArrowheads="1"/>
            </p:cNvSpPr>
            <p:nvPr/>
          </p:nvSpPr>
          <p:spPr bwMode="auto">
            <a:xfrm>
              <a:off x="2000" y="2933"/>
              <a:ext cx="29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889" tIns="44444" rIns="88889" bIns="44444">
              <a:spAutoFit/>
            </a:bodyPr>
            <a:lstStyle>
              <a:lvl1pPr defTabSz="858838">
                <a:spcBef>
                  <a:spcPct val="20000"/>
                </a:spcBef>
                <a:buChar char="•"/>
                <a:defRPr sz="2800">
                  <a:solidFill>
                    <a:schemeClr val="tx1"/>
                  </a:solidFill>
                  <a:latin typeface="Arial" panose="020B0604020202020204" pitchFamily="34" charset="0"/>
                </a:defRPr>
              </a:lvl1pPr>
              <a:lvl2pPr marL="742950" indent="-285750" defTabSz="858838">
                <a:spcBef>
                  <a:spcPct val="20000"/>
                </a:spcBef>
                <a:buChar char="–"/>
                <a:defRPr sz="2400">
                  <a:solidFill>
                    <a:schemeClr val="tx1"/>
                  </a:solidFill>
                  <a:latin typeface="Arial" panose="020B0604020202020204" pitchFamily="34" charset="0"/>
                </a:defRPr>
              </a:lvl2pPr>
              <a:lvl3pPr marL="1143000" indent="-228600" defTabSz="858838">
                <a:spcBef>
                  <a:spcPct val="20000"/>
                </a:spcBef>
                <a:buChar char="•"/>
                <a:defRPr sz="2000">
                  <a:solidFill>
                    <a:schemeClr val="tx1"/>
                  </a:solidFill>
                  <a:latin typeface="Arial" panose="020B0604020202020204" pitchFamily="34" charset="0"/>
                </a:defRPr>
              </a:lvl3pPr>
              <a:lvl4pPr marL="1600200" indent="-228600" defTabSz="858838">
                <a:spcBef>
                  <a:spcPct val="20000"/>
                </a:spcBef>
                <a:buChar char="–"/>
                <a:defRPr>
                  <a:solidFill>
                    <a:schemeClr val="tx1"/>
                  </a:solidFill>
                  <a:latin typeface="Arial" panose="020B0604020202020204" pitchFamily="34" charset="0"/>
                </a:defRPr>
              </a:lvl4pPr>
              <a:lvl5pPr marL="2057400" indent="-228600" defTabSz="858838">
                <a:spcBef>
                  <a:spcPct val="20000"/>
                </a:spcBef>
                <a:buChar char="»"/>
                <a:defRPr sz="1600">
                  <a:solidFill>
                    <a:schemeClr val="tx1"/>
                  </a:solidFill>
                  <a:latin typeface="Arial" panose="020B0604020202020204" pitchFamily="34" charset="0"/>
                </a:defRPr>
              </a:lvl5pPr>
              <a:lvl6pPr marL="25146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5883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000" b="1" dirty="0"/>
                <a:t>PA</a:t>
              </a:r>
              <a:endParaRPr lang="en-US" altLang="en-US" sz="900" b="1" dirty="0"/>
            </a:p>
          </p:txBody>
        </p:sp>
      </p:grpSp>
      <p:sp>
        <p:nvSpPr>
          <p:cNvPr id="47" name="Text Box 6">
            <a:extLst>
              <a:ext uri="{FF2B5EF4-FFF2-40B4-BE49-F238E27FC236}">
                <a16:creationId xmlns:a16="http://schemas.microsoft.com/office/drawing/2014/main" id="{A3253B8F-7E15-4412-96EB-1EC4F6993956}"/>
              </a:ext>
            </a:extLst>
          </p:cNvPr>
          <p:cNvSpPr txBox="1">
            <a:spLocks noChangeArrowheads="1"/>
          </p:cNvSpPr>
          <p:nvPr/>
        </p:nvSpPr>
        <p:spPr bwMode="auto">
          <a:xfrm>
            <a:off x="6919913" y="2941638"/>
            <a:ext cx="528637"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100" b="1" dirty="0"/>
              <a:t>ML 1</a:t>
            </a:r>
          </a:p>
        </p:txBody>
      </p:sp>
      <p:sp>
        <p:nvSpPr>
          <p:cNvPr id="48" name="Text Box 6">
            <a:extLst>
              <a:ext uri="{FF2B5EF4-FFF2-40B4-BE49-F238E27FC236}">
                <a16:creationId xmlns:a16="http://schemas.microsoft.com/office/drawing/2014/main" id="{D27B7958-FB47-45CE-9F46-A7B3C03F0C70}"/>
              </a:ext>
            </a:extLst>
          </p:cNvPr>
          <p:cNvSpPr txBox="1">
            <a:spLocks noChangeArrowheads="1"/>
          </p:cNvSpPr>
          <p:nvPr/>
        </p:nvSpPr>
        <p:spPr bwMode="auto">
          <a:xfrm>
            <a:off x="6919913" y="2655888"/>
            <a:ext cx="528637"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100" b="1" dirty="0"/>
              <a:t>ML 2</a:t>
            </a:r>
          </a:p>
        </p:txBody>
      </p:sp>
      <p:sp>
        <p:nvSpPr>
          <p:cNvPr id="49" name="Text Box 6">
            <a:extLst>
              <a:ext uri="{FF2B5EF4-FFF2-40B4-BE49-F238E27FC236}">
                <a16:creationId xmlns:a16="http://schemas.microsoft.com/office/drawing/2014/main" id="{CAFC8E5F-F2BA-4012-BD98-0802F01CEEF2}"/>
              </a:ext>
            </a:extLst>
          </p:cNvPr>
          <p:cNvSpPr txBox="1">
            <a:spLocks noChangeArrowheads="1"/>
          </p:cNvSpPr>
          <p:nvPr/>
        </p:nvSpPr>
        <p:spPr bwMode="auto">
          <a:xfrm>
            <a:off x="6945313" y="2355850"/>
            <a:ext cx="5270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100" b="1" dirty="0"/>
              <a:t>ML 3</a:t>
            </a:r>
          </a:p>
        </p:txBody>
      </p:sp>
      <p:sp>
        <p:nvSpPr>
          <p:cNvPr id="50" name="Text Box 6">
            <a:extLst>
              <a:ext uri="{FF2B5EF4-FFF2-40B4-BE49-F238E27FC236}">
                <a16:creationId xmlns:a16="http://schemas.microsoft.com/office/drawing/2014/main" id="{4D6D5026-997C-4CAB-8C71-F01355571A8A}"/>
              </a:ext>
            </a:extLst>
          </p:cNvPr>
          <p:cNvSpPr txBox="1">
            <a:spLocks noChangeArrowheads="1"/>
          </p:cNvSpPr>
          <p:nvPr/>
        </p:nvSpPr>
        <p:spPr bwMode="auto">
          <a:xfrm>
            <a:off x="6969125" y="2046288"/>
            <a:ext cx="528638"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100" b="1" dirty="0"/>
              <a:t>ML 4</a:t>
            </a:r>
          </a:p>
        </p:txBody>
      </p:sp>
      <p:sp>
        <p:nvSpPr>
          <p:cNvPr id="51" name="Text Box 6">
            <a:extLst>
              <a:ext uri="{FF2B5EF4-FFF2-40B4-BE49-F238E27FC236}">
                <a16:creationId xmlns:a16="http://schemas.microsoft.com/office/drawing/2014/main" id="{5CC651EB-6539-4A09-895C-9A7B651BC036}"/>
              </a:ext>
            </a:extLst>
          </p:cNvPr>
          <p:cNvSpPr txBox="1">
            <a:spLocks noChangeArrowheads="1"/>
          </p:cNvSpPr>
          <p:nvPr/>
        </p:nvSpPr>
        <p:spPr bwMode="auto">
          <a:xfrm>
            <a:off x="6986588" y="1733550"/>
            <a:ext cx="500062"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000" b="1" dirty="0"/>
              <a:t>ML 5</a:t>
            </a:r>
          </a:p>
        </p:txBody>
      </p:sp>
      <p:sp>
        <p:nvSpPr>
          <p:cNvPr id="52" name="Text Box 12">
            <a:extLst>
              <a:ext uri="{FF2B5EF4-FFF2-40B4-BE49-F238E27FC236}">
                <a16:creationId xmlns:a16="http://schemas.microsoft.com/office/drawing/2014/main" id="{DAA89C39-BB30-4114-9F19-79AE16BE7017}"/>
              </a:ext>
            </a:extLst>
          </p:cNvPr>
          <p:cNvSpPr txBox="1">
            <a:spLocks noChangeArrowheads="1"/>
          </p:cNvSpPr>
          <p:nvPr/>
        </p:nvSpPr>
        <p:spPr bwMode="auto">
          <a:xfrm rot="16200000">
            <a:off x="4922860" y="5046184"/>
            <a:ext cx="1647972" cy="272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705" tIns="51353" rIns="102705" bIns="51353">
            <a:spAutoFit/>
          </a:bodyP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100" b="1" dirty="0"/>
              <a:t>Capability Level</a:t>
            </a:r>
            <a:endParaRPr lang="en-US" altLang="en-US" sz="1200" dirty="0">
              <a:latin typeface="Times New Roman" panose="02020603050405020304" pitchFamily="18" charset="0"/>
            </a:endParaRPr>
          </a:p>
        </p:txBody>
      </p:sp>
      <p:sp>
        <p:nvSpPr>
          <p:cNvPr id="53" name="Rectangle 52">
            <a:extLst>
              <a:ext uri="{FF2B5EF4-FFF2-40B4-BE49-F238E27FC236}">
                <a16:creationId xmlns:a16="http://schemas.microsoft.com/office/drawing/2014/main" id="{DDF9F37E-9CF8-4256-87D1-910B2390E510}"/>
              </a:ext>
            </a:extLst>
          </p:cNvPr>
          <p:cNvSpPr/>
          <p:nvPr/>
        </p:nvSpPr>
        <p:spPr>
          <a:xfrm>
            <a:off x="434514" y="3733800"/>
            <a:ext cx="4453398" cy="456535"/>
          </a:xfrm>
          <a:prstGeom prst="rect">
            <a:avLst/>
          </a:prstGeom>
        </p:spPr>
        <p:txBody>
          <a:bodyPr wrap="square">
            <a:spAutoFit/>
          </a:bodyPr>
          <a:lstStyle/>
          <a:p>
            <a:pPr>
              <a:lnSpc>
                <a:spcPct val="150000"/>
              </a:lnSpc>
              <a:spcAft>
                <a:spcPts val="600"/>
              </a:spcAft>
              <a:defRPr/>
            </a:pPr>
            <a:r>
              <a:rPr lang="en-US" altLang="en-US" b="1" dirty="0">
                <a:latin typeface="Arial" panose="020B0604020202020204" pitchFamily="34" charset="0"/>
                <a:cs typeface="Arial" panose="020B0604020202020204" pitchFamily="34" charset="0"/>
              </a:rPr>
              <a:t>Continuous Representation</a:t>
            </a:r>
            <a:endParaRPr lang="en-US" b="1"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E3031A3B-2009-4950-9F56-E2289590BA44}"/>
              </a:ext>
            </a:extLst>
          </p:cNvPr>
          <p:cNvSpPr/>
          <p:nvPr/>
        </p:nvSpPr>
        <p:spPr>
          <a:xfrm>
            <a:off x="5029200" y="1295400"/>
            <a:ext cx="3947652" cy="456535"/>
          </a:xfrm>
          <a:prstGeom prst="rect">
            <a:avLst/>
          </a:prstGeom>
        </p:spPr>
        <p:txBody>
          <a:bodyPr wrap="square">
            <a:spAutoFit/>
          </a:bodyPr>
          <a:lstStyle/>
          <a:p>
            <a:pPr algn="ctr">
              <a:lnSpc>
                <a:spcPct val="150000"/>
              </a:lnSpc>
              <a:spcAft>
                <a:spcPts val="600"/>
              </a:spcAft>
              <a:defRPr/>
            </a:pPr>
            <a:r>
              <a:rPr lang="en-US" altLang="en-US" b="1" dirty="0">
                <a:latin typeface="Arial" panose="020B0604020202020204" pitchFamily="34" charset="0"/>
                <a:cs typeface="Arial" panose="020B0604020202020204" pitchFamily="34" charset="0"/>
              </a:rPr>
              <a:t>Organizational Maturity </a:t>
            </a:r>
            <a:endParaRPr lang="en-US" sz="500" b="1" dirty="0">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CE230751-3926-404C-AE66-8B1A7DAF272F}"/>
              </a:ext>
            </a:extLst>
          </p:cNvPr>
          <p:cNvSpPr/>
          <p:nvPr/>
        </p:nvSpPr>
        <p:spPr>
          <a:xfrm>
            <a:off x="5029200" y="3733800"/>
            <a:ext cx="3944836" cy="456535"/>
          </a:xfrm>
          <a:prstGeom prst="rect">
            <a:avLst/>
          </a:prstGeom>
        </p:spPr>
        <p:txBody>
          <a:bodyPr wrap="square">
            <a:spAutoFit/>
          </a:bodyPr>
          <a:lstStyle/>
          <a:p>
            <a:pPr algn="ctr">
              <a:lnSpc>
                <a:spcPct val="150000"/>
              </a:lnSpc>
              <a:spcAft>
                <a:spcPts val="600"/>
              </a:spcAft>
              <a:defRPr/>
            </a:pPr>
            <a:r>
              <a:rPr lang="en-US" altLang="en-US" b="1" dirty="0">
                <a:latin typeface="Arial" panose="020B0604020202020204" pitchFamily="34" charset="0"/>
                <a:cs typeface="Arial" panose="020B0604020202020204" pitchFamily="34" charset="0"/>
              </a:rPr>
              <a:t>Process Capability Approach</a:t>
            </a:r>
          </a:p>
        </p:txBody>
      </p:sp>
      <p:sp>
        <p:nvSpPr>
          <p:cNvPr id="56" name="Footer Placeholder 4">
            <a:extLst>
              <a:ext uri="{FF2B5EF4-FFF2-40B4-BE49-F238E27FC236}">
                <a16:creationId xmlns:a16="http://schemas.microsoft.com/office/drawing/2014/main" id="{519023AB-9556-4743-AE82-6D54497DBEDE}"/>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819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7CEC-C1AA-4905-BC39-657CF656FD87}"/>
              </a:ext>
            </a:extLst>
          </p:cNvPr>
          <p:cNvSpPr>
            <a:spLocks noGrp="1"/>
          </p:cNvSpPr>
          <p:nvPr>
            <p:ph type="title"/>
          </p:nvPr>
        </p:nvSpPr>
        <p:spPr/>
        <p:txBody>
          <a:bodyPr>
            <a:normAutofit/>
          </a:bodyPr>
          <a:lstStyle/>
          <a:p>
            <a:r>
              <a:rPr lang="en-IN" dirty="0"/>
              <a:t>CMMI – Development Model Representations</a:t>
            </a:r>
          </a:p>
        </p:txBody>
      </p:sp>
      <p:sp>
        <p:nvSpPr>
          <p:cNvPr id="3" name="Content Placeholder 2">
            <a:extLst>
              <a:ext uri="{FF2B5EF4-FFF2-40B4-BE49-F238E27FC236}">
                <a16:creationId xmlns:a16="http://schemas.microsoft.com/office/drawing/2014/main" id="{02ED209E-EF0F-4C59-97C1-D9D6479E3CF0}"/>
              </a:ext>
            </a:extLst>
          </p:cNvPr>
          <p:cNvSpPr>
            <a:spLocks noGrp="1"/>
          </p:cNvSpPr>
          <p:nvPr>
            <p:ph idx="1"/>
          </p:nvPr>
        </p:nvSpPr>
        <p:spPr/>
        <p:txBody>
          <a:bodyPr/>
          <a:lstStyle/>
          <a:p>
            <a:endParaRPr lang="en-US" dirty="0"/>
          </a:p>
        </p:txBody>
      </p:sp>
      <p:sp>
        <p:nvSpPr>
          <p:cNvPr id="35" name="AutoShape 33">
            <a:extLst>
              <a:ext uri="{FF2B5EF4-FFF2-40B4-BE49-F238E27FC236}">
                <a16:creationId xmlns:a16="http://schemas.microsoft.com/office/drawing/2014/main" id="{14E2C66B-053C-4E94-B1CE-517D9F42EF38}"/>
              </a:ext>
            </a:extLst>
          </p:cNvPr>
          <p:cNvSpPr>
            <a:spLocks noChangeArrowheads="1"/>
          </p:cNvSpPr>
          <p:nvPr/>
        </p:nvSpPr>
        <p:spPr bwMode="auto">
          <a:xfrm>
            <a:off x="5386353" y="1950389"/>
            <a:ext cx="1678387" cy="811092"/>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36" name="AutoShape 34">
            <a:extLst>
              <a:ext uri="{FF2B5EF4-FFF2-40B4-BE49-F238E27FC236}">
                <a16:creationId xmlns:a16="http://schemas.microsoft.com/office/drawing/2014/main" id="{2BE3FACD-9D08-4865-9750-872C9CFF3FFB}"/>
              </a:ext>
            </a:extLst>
          </p:cNvPr>
          <p:cNvSpPr>
            <a:spLocks noChangeArrowheads="1"/>
          </p:cNvSpPr>
          <p:nvPr/>
        </p:nvSpPr>
        <p:spPr bwMode="auto">
          <a:xfrm>
            <a:off x="1497339" y="2007983"/>
            <a:ext cx="1571441" cy="811092"/>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37" name="AutoShape 35">
            <a:extLst>
              <a:ext uri="{FF2B5EF4-FFF2-40B4-BE49-F238E27FC236}">
                <a16:creationId xmlns:a16="http://schemas.microsoft.com/office/drawing/2014/main" id="{A36780E0-0E11-4891-9A60-9527B5957233}"/>
              </a:ext>
            </a:extLst>
          </p:cNvPr>
          <p:cNvSpPr>
            <a:spLocks noChangeArrowheads="1"/>
          </p:cNvSpPr>
          <p:nvPr/>
        </p:nvSpPr>
        <p:spPr bwMode="auto">
          <a:xfrm>
            <a:off x="1291554" y="2228780"/>
            <a:ext cx="1624275" cy="746472"/>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38" name="Text Box 36">
            <a:extLst>
              <a:ext uri="{FF2B5EF4-FFF2-40B4-BE49-F238E27FC236}">
                <a16:creationId xmlns:a16="http://schemas.microsoft.com/office/drawing/2014/main" id="{0F16C0F1-007C-436F-BD1C-B4DA52E47D85}"/>
              </a:ext>
            </a:extLst>
          </p:cNvPr>
          <p:cNvSpPr txBox="1">
            <a:spLocks noChangeArrowheads="1"/>
          </p:cNvSpPr>
          <p:nvPr/>
        </p:nvSpPr>
        <p:spPr bwMode="auto">
          <a:xfrm>
            <a:off x="1318709" y="2231008"/>
            <a:ext cx="1270472" cy="338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Maturity Level 5</a:t>
            </a:r>
          </a:p>
          <a:p>
            <a:pPr>
              <a:lnSpc>
                <a:spcPct val="90000"/>
              </a:lnSpc>
              <a:spcBef>
                <a:spcPct val="0"/>
              </a:spcBef>
              <a:buFontTx/>
              <a:buNone/>
            </a:pPr>
            <a:r>
              <a:rPr lang="en-US" altLang="en-US" sz="1000" dirty="0">
                <a:cs typeface="Arial" panose="020B0604020202020204" pitchFamily="34" charset="0"/>
              </a:rPr>
              <a:t>    OID, CAR</a:t>
            </a:r>
          </a:p>
        </p:txBody>
      </p:sp>
      <p:sp>
        <p:nvSpPr>
          <p:cNvPr id="39" name="AutoShape 37">
            <a:extLst>
              <a:ext uri="{FF2B5EF4-FFF2-40B4-BE49-F238E27FC236}">
                <a16:creationId xmlns:a16="http://schemas.microsoft.com/office/drawing/2014/main" id="{E9F57C0A-34B0-4034-966B-56724C937615}"/>
              </a:ext>
            </a:extLst>
          </p:cNvPr>
          <p:cNvSpPr>
            <a:spLocks noChangeArrowheads="1"/>
          </p:cNvSpPr>
          <p:nvPr/>
        </p:nvSpPr>
        <p:spPr bwMode="auto">
          <a:xfrm>
            <a:off x="1102576" y="2543309"/>
            <a:ext cx="1646918" cy="811092"/>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40" name="Text Box 38">
            <a:extLst>
              <a:ext uri="{FF2B5EF4-FFF2-40B4-BE49-F238E27FC236}">
                <a16:creationId xmlns:a16="http://schemas.microsoft.com/office/drawing/2014/main" id="{09897D1E-A003-4E78-8514-90E11974A221}"/>
              </a:ext>
            </a:extLst>
          </p:cNvPr>
          <p:cNvSpPr txBox="1">
            <a:spLocks noChangeArrowheads="1"/>
          </p:cNvSpPr>
          <p:nvPr/>
        </p:nvSpPr>
        <p:spPr bwMode="auto">
          <a:xfrm>
            <a:off x="1128439" y="2541709"/>
            <a:ext cx="1270472" cy="338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Maturity Level 4</a:t>
            </a:r>
          </a:p>
          <a:p>
            <a:pPr>
              <a:lnSpc>
                <a:spcPct val="90000"/>
              </a:lnSpc>
              <a:spcBef>
                <a:spcPct val="0"/>
              </a:spcBef>
              <a:buFontTx/>
              <a:buNone/>
            </a:pPr>
            <a:r>
              <a:rPr lang="en-US" altLang="en-US" sz="1000" dirty="0">
                <a:cs typeface="Arial" panose="020B0604020202020204" pitchFamily="34" charset="0"/>
              </a:rPr>
              <a:t>    OPP, QPM</a:t>
            </a:r>
          </a:p>
        </p:txBody>
      </p:sp>
      <p:sp>
        <p:nvSpPr>
          <p:cNvPr id="41" name="AutoShape 39">
            <a:extLst>
              <a:ext uri="{FF2B5EF4-FFF2-40B4-BE49-F238E27FC236}">
                <a16:creationId xmlns:a16="http://schemas.microsoft.com/office/drawing/2014/main" id="{7D856C91-1BAE-43A8-A36B-328F0C67DACD}"/>
              </a:ext>
            </a:extLst>
          </p:cNvPr>
          <p:cNvSpPr>
            <a:spLocks noChangeArrowheads="1"/>
          </p:cNvSpPr>
          <p:nvPr/>
        </p:nvSpPr>
        <p:spPr bwMode="auto">
          <a:xfrm>
            <a:off x="996728" y="2887776"/>
            <a:ext cx="1529173" cy="809978"/>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42" name="Text Box 40">
            <a:extLst>
              <a:ext uri="{FF2B5EF4-FFF2-40B4-BE49-F238E27FC236}">
                <a16:creationId xmlns:a16="http://schemas.microsoft.com/office/drawing/2014/main" id="{9ECE1B30-ECE3-4741-9BF0-81AD604BC9D5}"/>
              </a:ext>
            </a:extLst>
          </p:cNvPr>
          <p:cNvSpPr txBox="1">
            <a:spLocks noChangeArrowheads="1"/>
          </p:cNvSpPr>
          <p:nvPr/>
        </p:nvSpPr>
        <p:spPr bwMode="auto">
          <a:xfrm>
            <a:off x="1017418" y="2862284"/>
            <a:ext cx="1521009" cy="615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Maturity Level 3</a:t>
            </a:r>
          </a:p>
          <a:p>
            <a:pPr>
              <a:lnSpc>
                <a:spcPct val="90000"/>
              </a:lnSpc>
              <a:spcBef>
                <a:spcPct val="0"/>
              </a:spcBef>
              <a:buFontTx/>
              <a:buNone/>
            </a:pPr>
            <a:r>
              <a:rPr lang="en-US" altLang="en-US" sz="1000" dirty="0">
                <a:cs typeface="Arial" panose="020B0604020202020204" pitchFamily="34" charset="0"/>
              </a:rPr>
              <a:t>    REQD, TS, PI, VER,</a:t>
            </a:r>
          </a:p>
          <a:p>
            <a:pPr>
              <a:lnSpc>
                <a:spcPct val="90000"/>
              </a:lnSpc>
              <a:spcBef>
                <a:spcPct val="0"/>
              </a:spcBef>
              <a:buFontTx/>
              <a:buNone/>
            </a:pPr>
            <a:r>
              <a:rPr lang="en-US" altLang="en-US" sz="1000" dirty="0">
                <a:cs typeface="Arial" panose="020B0604020202020204" pitchFamily="34" charset="0"/>
              </a:rPr>
              <a:t>    VAL, OPF, OPD, OT,</a:t>
            </a:r>
          </a:p>
          <a:p>
            <a:pPr>
              <a:lnSpc>
                <a:spcPct val="90000"/>
              </a:lnSpc>
              <a:spcBef>
                <a:spcPct val="0"/>
              </a:spcBef>
              <a:buFontTx/>
              <a:buNone/>
            </a:pPr>
            <a:r>
              <a:rPr lang="en-US" altLang="en-US" sz="1000" dirty="0">
                <a:cs typeface="Arial" panose="020B0604020202020204" pitchFamily="34" charset="0"/>
              </a:rPr>
              <a:t>    IPM, RSKM, DAR</a:t>
            </a:r>
          </a:p>
        </p:txBody>
      </p:sp>
      <p:sp>
        <p:nvSpPr>
          <p:cNvPr id="43" name="AutoShape 41">
            <a:extLst>
              <a:ext uri="{FF2B5EF4-FFF2-40B4-BE49-F238E27FC236}">
                <a16:creationId xmlns:a16="http://schemas.microsoft.com/office/drawing/2014/main" id="{11D20989-B936-4B21-93EA-664EC6921CD2}"/>
              </a:ext>
            </a:extLst>
          </p:cNvPr>
          <p:cNvSpPr>
            <a:spLocks noChangeArrowheads="1"/>
          </p:cNvSpPr>
          <p:nvPr/>
        </p:nvSpPr>
        <p:spPr bwMode="auto">
          <a:xfrm>
            <a:off x="845436" y="3486609"/>
            <a:ext cx="1529173" cy="809978"/>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44" name="AutoShape 42">
            <a:extLst>
              <a:ext uri="{FF2B5EF4-FFF2-40B4-BE49-F238E27FC236}">
                <a16:creationId xmlns:a16="http://schemas.microsoft.com/office/drawing/2014/main" id="{EB1D1213-8E9C-4B60-A36B-DF2A3D1EC7FF}"/>
              </a:ext>
            </a:extLst>
          </p:cNvPr>
          <p:cNvSpPr>
            <a:spLocks noChangeArrowheads="1"/>
          </p:cNvSpPr>
          <p:nvPr/>
        </p:nvSpPr>
        <p:spPr bwMode="auto">
          <a:xfrm>
            <a:off x="696729" y="3968542"/>
            <a:ext cx="2427471" cy="1323615"/>
          </a:xfrm>
          <a:prstGeom prst="foldedCorner">
            <a:avLst>
              <a:gd name="adj" fmla="val 12500"/>
            </a:avLst>
          </a:prstGeom>
          <a:solidFill>
            <a:schemeClr val="bg1"/>
          </a:solidFill>
          <a:ln w="9525">
            <a:solidFill>
              <a:schemeClr val="accent5">
                <a:lumMod val="75000"/>
              </a:schemeClr>
            </a:solidFill>
            <a:round/>
            <a:headEnd/>
            <a:tailEnd/>
          </a:ln>
          <a:effectLst>
            <a:outerShdw blurRad="50800" dist="38100" dir="2700000" algn="tl" rotWithShape="0">
              <a:prstClr val="black">
                <a:alpha val="40000"/>
              </a:prstClr>
            </a:outerShdw>
          </a:effectLst>
        </p:spPr>
        <p:txBody>
          <a:bodyPr wrap="none" lIns="61050" tIns="30525" rIns="61050" bIns="30525" anchor="ct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None/>
            </a:pPr>
            <a:endParaRPr lang="en-US" altLang="en-US" sz="1000">
              <a:cs typeface="Arial" panose="020B0604020202020204" pitchFamily="34" charset="0"/>
            </a:endParaRPr>
          </a:p>
        </p:txBody>
      </p:sp>
      <p:sp>
        <p:nvSpPr>
          <p:cNvPr id="45" name="Text Box 43">
            <a:extLst>
              <a:ext uri="{FF2B5EF4-FFF2-40B4-BE49-F238E27FC236}">
                <a16:creationId xmlns:a16="http://schemas.microsoft.com/office/drawing/2014/main" id="{CF6F9FD0-D66B-48B9-9962-C0FE2DC6B52D}"/>
              </a:ext>
            </a:extLst>
          </p:cNvPr>
          <p:cNvSpPr txBox="1">
            <a:spLocks noChangeArrowheads="1"/>
          </p:cNvSpPr>
          <p:nvPr/>
        </p:nvSpPr>
        <p:spPr bwMode="auto">
          <a:xfrm>
            <a:off x="705356" y="3984636"/>
            <a:ext cx="2219430" cy="1292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000" b="1" dirty="0">
                <a:cs typeface="Arial" panose="020B0604020202020204" pitchFamily="34" charset="0"/>
              </a:rPr>
              <a:t>Overview</a:t>
            </a:r>
          </a:p>
          <a:p>
            <a:pPr>
              <a:spcBef>
                <a:spcPct val="0"/>
              </a:spcBef>
              <a:buFontTx/>
              <a:buNone/>
            </a:pPr>
            <a:r>
              <a:rPr lang="en-US" altLang="en-US" sz="1000" dirty="0">
                <a:cs typeface="Arial" panose="020B0604020202020204" pitchFamily="34" charset="0"/>
              </a:rPr>
              <a:t>    Introduction</a:t>
            </a:r>
          </a:p>
          <a:p>
            <a:pPr>
              <a:spcBef>
                <a:spcPct val="0"/>
              </a:spcBef>
              <a:buFontTx/>
              <a:buNone/>
            </a:pPr>
            <a:r>
              <a:rPr lang="en-US" altLang="en-US" sz="1000" dirty="0">
                <a:cs typeface="Arial" panose="020B0604020202020204" pitchFamily="34" charset="0"/>
              </a:rPr>
              <a:t>    Structure of the Model</a:t>
            </a:r>
          </a:p>
          <a:p>
            <a:pPr>
              <a:spcBef>
                <a:spcPct val="0"/>
              </a:spcBef>
              <a:buFontTx/>
              <a:buNone/>
            </a:pPr>
            <a:r>
              <a:rPr lang="en-US" altLang="en-US" sz="1000" dirty="0">
                <a:cs typeface="Arial" panose="020B0604020202020204" pitchFamily="34" charset="0"/>
              </a:rPr>
              <a:t>    Model Terminology</a:t>
            </a:r>
          </a:p>
          <a:p>
            <a:pPr marL="179388" indent="-179388">
              <a:spcBef>
                <a:spcPct val="0"/>
              </a:spcBef>
              <a:buFontTx/>
              <a:buNone/>
            </a:pPr>
            <a:r>
              <a:rPr lang="en-US" altLang="en-US" sz="1000" dirty="0">
                <a:cs typeface="Arial" panose="020B0604020202020204" pitchFamily="34" charset="0"/>
              </a:rPr>
              <a:t>    Maturity Levels, Common Features and Generic Practices</a:t>
            </a:r>
          </a:p>
          <a:p>
            <a:pPr>
              <a:spcBef>
                <a:spcPct val="0"/>
              </a:spcBef>
              <a:buFontTx/>
              <a:buNone/>
            </a:pPr>
            <a:r>
              <a:rPr lang="en-US" altLang="en-US" sz="1000" dirty="0">
                <a:cs typeface="Arial" panose="020B0604020202020204" pitchFamily="34" charset="0"/>
              </a:rPr>
              <a:t>    Understanding the Model</a:t>
            </a:r>
          </a:p>
          <a:p>
            <a:pPr>
              <a:spcBef>
                <a:spcPct val="0"/>
              </a:spcBef>
              <a:buFontTx/>
              <a:buNone/>
            </a:pPr>
            <a:r>
              <a:rPr lang="en-US" altLang="en-US" sz="1000" dirty="0">
                <a:cs typeface="Arial" panose="020B0604020202020204" pitchFamily="34" charset="0"/>
              </a:rPr>
              <a:t>    Using the Model</a:t>
            </a:r>
          </a:p>
        </p:txBody>
      </p:sp>
      <p:sp>
        <p:nvSpPr>
          <p:cNvPr id="46" name="Text Box 44">
            <a:extLst>
              <a:ext uri="{FF2B5EF4-FFF2-40B4-BE49-F238E27FC236}">
                <a16:creationId xmlns:a16="http://schemas.microsoft.com/office/drawing/2014/main" id="{E8FFE88A-0110-453B-9D36-211152473CFA}"/>
              </a:ext>
            </a:extLst>
          </p:cNvPr>
          <p:cNvSpPr txBox="1">
            <a:spLocks noChangeArrowheads="1"/>
          </p:cNvSpPr>
          <p:nvPr/>
        </p:nvSpPr>
        <p:spPr bwMode="auto">
          <a:xfrm>
            <a:off x="875177" y="3486084"/>
            <a:ext cx="1523734" cy="47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Maturity Level 2</a:t>
            </a:r>
          </a:p>
          <a:p>
            <a:pPr>
              <a:lnSpc>
                <a:spcPct val="90000"/>
              </a:lnSpc>
              <a:spcBef>
                <a:spcPct val="0"/>
              </a:spcBef>
              <a:buFontTx/>
              <a:buNone/>
            </a:pPr>
            <a:r>
              <a:rPr lang="en-US" altLang="en-US" sz="1000" dirty="0">
                <a:cs typeface="Arial" panose="020B0604020202020204" pitchFamily="34" charset="0"/>
              </a:rPr>
              <a:t>    REQM, PP, PMC,</a:t>
            </a:r>
          </a:p>
          <a:p>
            <a:pPr>
              <a:lnSpc>
                <a:spcPct val="90000"/>
              </a:lnSpc>
              <a:spcBef>
                <a:spcPct val="0"/>
              </a:spcBef>
              <a:buFontTx/>
              <a:buNone/>
            </a:pPr>
            <a:r>
              <a:rPr lang="en-US" altLang="en-US" sz="1000" dirty="0">
                <a:cs typeface="Arial" panose="020B0604020202020204" pitchFamily="34" charset="0"/>
              </a:rPr>
              <a:t>    SAM, MA, PPQA, CM</a:t>
            </a:r>
          </a:p>
        </p:txBody>
      </p:sp>
      <p:sp>
        <p:nvSpPr>
          <p:cNvPr id="47" name="Text Box 45">
            <a:extLst>
              <a:ext uri="{FF2B5EF4-FFF2-40B4-BE49-F238E27FC236}">
                <a16:creationId xmlns:a16="http://schemas.microsoft.com/office/drawing/2014/main" id="{23E58974-B30B-4330-AC11-E7138F7FAB7A}"/>
              </a:ext>
            </a:extLst>
          </p:cNvPr>
          <p:cNvSpPr txBox="1">
            <a:spLocks noChangeArrowheads="1"/>
          </p:cNvSpPr>
          <p:nvPr/>
        </p:nvSpPr>
        <p:spPr bwMode="auto">
          <a:xfrm>
            <a:off x="1480529" y="1999069"/>
            <a:ext cx="989773" cy="21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000" b="1" dirty="0">
                <a:cs typeface="Arial" panose="020B0604020202020204" pitchFamily="34" charset="0"/>
              </a:rPr>
              <a:t>Appendices</a:t>
            </a:r>
          </a:p>
        </p:txBody>
      </p:sp>
      <p:sp>
        <p:nvSpPr>
          <p:cNvPr id="48" name="AutoShape 46">
            <a:extLst>
              <a:ext uri="{FF2B5EF4-FFF2-40B4-BE49-F238E27FC236}">
                <a16:creationId xmlns:a16="http://schemas.microsoft.com/office/drawing/2014/main" id="{9F30F28B-1D26-4DAE-8FF3-19B8D32C5C85}"/>
              </a:ext>
            </a:extLst>
          </p:cNvPr>
          <p:cNvSpPr>
            <a:spLocks noChangeArrowheads="1"/>
          </p:cNvSpPr>
          <p:nvPr/>
        </p:nvSpPr>
        <p:spPr bwMode="auto">
          <a:xfrm>
            <a:off x="5217020" y="2221179"/>
            <a:ext cx="1645444" cy="811092"/>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49" name="AutoShape 47">
            <a:extLst>
              <a:ext uri="{FF2B5EF4-FFF2-40B4-BE49-F238E27FC236}">
                <a16:creationId xmlns:a16="http://schemas.microsoft.com/office/drawing/2014/main" id="{103FBA45-7212-4F34-9705-C68014D26BA8}"/>
              </a:ext>
            </a:extLst>
          </p:cNvPr>
          <p:cNvSpPr>
            <a:spLocks noChangeArrowheads="1"/>
          </p:cNvSpPr>
          <p:nvPr/>
        </p:nvSpPr>
        <p:spPr bwMode="auto">
          <a:xfrm>
            <a:off x="5014744" y="2661462"/>
            <a:ext cx="1583481" cy="675167"/>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50" name="Text Box 48">
            <a:extLst>
              <a:ext uri="{FF2B5EF4-FFF2-40B4-BE49-F238E27FC236}">
                <a16:creationId xmlns:a16="http://schemas.microsoft.com/office/drawing/2014/main" id="{2799150D-EA41-4E5A-93FA-51B6D624BFF5}"/>
              </a:ext>
            </a:extLst>
          </p:cNvPr>
          <p:cNvSpPr txBox="1">
            <a:spLocks noChangeArrowheads="1"/>
          </p:cNvSpPr>
          <p:nvPr/>
        </p:nvSpPr>
        <p:spPr bwMode="auto">
          <a:xfrm>
            <a:off x="5040607" y="2679803"/>
            <a:ext cx="1723574" cy="477145"/>
          </a:xfrm>
          <a:prstGeom prst="rect">
            <a:avLst/>
          </a:prstGeom>
          <a:noFill/>
          <a:ln>
            <a:noFill/>
          </a:ln>
          <a:effec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Engineering</a:t>
            </a:r>
          </a:p>
          <a:p>
            <a:pPr>
              <a:lnSpc>
                <a:spcPct val="90000"/>
              </a:lnSpc>
              <a:spcBef>
                <a:spcPct val="0"/>
              </a:spcBef>
              <a:buFontTx/>
              <a:buNone/>
            </a:pPr>
            <a:r>
              <a:rPr lang="en-US" altLang="en-US" sz="1000" b="1" dirty="0">
                <a:cs typeface="Arial" panose="020B0604020202020204" pitchFamily="34" charset="0"/>
              </a:rPr>
              <a:t>   </a:t>
            </a:r>
            <a:r>
              <a:rPr lang="en-US" altLang="en-US" sz="1000" dirty="0">
                <a:cs typeface="Arial" panose="020B0604020202020204" pitchFamily="34" charset="0"/>
              </a:rPr>
              <a:t>REQM, REQD, TS, </a:t>
            </a:r>
          </a:p>
          <a:p>
            <a:pPr>
              <a:lnSpc>
                <a:spcPct val="90000"/>
              </a:lnSpc>
              <a:spcBef>
                <a:spcPct val="0"/>
              </a:spcBef>
              <a:buFontTx/>
              <a:buNone/>
            </a:pPr>
            <a:r>
              <a:rPr lang="en-US" altLang="en-US" sz="1000" dirty="0">
                <a:cs typeface="Arial" panose="020B0604020202020204" pitchFamily="34" charset="0"/>
              </a:rPr>
              <a:t>   PI, VER, VAL</a:t>
            </a:r>
          </a:p>
        </p:txBody>
      </p:sp>
      <p:sp>
        <p:nvSpPr>
          <p:cNvPr id="51" name="AutoShape 49">
            <a:extLst>
              <a:ext uri="{FF2B5EF4-FFF2-40B4-BE49-F238E27FC236}">
                <a16:creationId xmlns:a16="http://schemas.microsoft.com/office/drawing/2014/main" id="{DE6C5703-04D7-4462-AA2F-E70A62A26E01}"/>
              </a:ext>
            </a:extLst>
          </p:cNvPr>
          <p:cNvSpPr>
            <a:spLocks noChangeArrowheads="1"/>
          </p:cNvSpPr>
          <p:nvPr/>
        </p:nvSpPr>
        <p:spPr bwMode="auto">
          <a:xfrm>
            <a:off x="4779402" y="3143939"/>
            <a:ext cx="1629953" cy="811092"/>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a:outerShdw blurRad="50800" dist="38100" dir="2700000" algn="tl" rotWithShape="0">
              <a:prstClr val="black">
                <a:alpha val="40000"/>
              </a:prstClr>
            </a:outerShdw>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000">
              <a:cs typeface="Arial" panose="020B0604020202020204" pitchFamily="34" charset="0"/>
            </a:endParaRPr>
          </a:p>
        </p:txBody>
      </p:sp>
      <p:sp>
        <p:nvSpPr>
          <p:cNvPr id="52" name="Text Box 50">
            <a:extLst>
              <a:ext uri="{FF2B5EF4-FFF2-40B4-BE49-F238E27FC236}">
                <a16:creationId xmlns:a16="http://schemas.microsoft.com/office/drawing/2014/main" id="{CED7FCA9-8DA0-42F2-A76B-FB7D3B0BCE96}"/>
              </a:ext>
            </a:extLst>
          </p:cNvPr>
          <p:cNvSpPr txBox="1">
            <a:spLocks noChangeArrowheads="1"/>
          </p:cNvSpPr>
          <p:nvPr/>
        </p:nvSpPr>
        <p:spPr bwMode="auto">
          <a:xfrm>
            <a:off x="4814316" y="3160651"/>
            <a:ext cx="1595040" cy="47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Project Management</a:t>
            </a:r>
          </a:p>
          <a:p>
            <a:pPr>
              <a:lnSpc>
                <a:spcPct val="90000"/>
              </a:lnSpc>
              <a:spcBef>
                <a:spcPct val="0"/>
              </a:spcBef>
              <a:buFontTx/>
              <a:buNone/>
            </a:pPr>
            <a:r>
              <a:rPr lang="en-US" altLang="en-US" sz="1000" dirty="0">
                <a:cs typeface="Arial" panose="020B0604020202020204" pitchFamily="34" charset="0"/>
              </a:rPr>
              <a:t>    PP, PMC, SAM, </a:t>
            </a:r>
          </a:p>
          <a:p>
            <a:pPr>
              <a:lnSpc>
                <a:spcPct val="90000"/>
              </a:lnSpc>
              <a:spcBef>
                <a:spcPct val="0"/>
              </a:spcBef>
              <a:buFontTx/>
              <a:buNone/>
            </a:pPr>
            <a:r>
              <a:rPr lang="en-US" altLang="en-US" sz="1000" dirty="0">
                <a:cs typeface="Arial" panose="020B0604020202020204" pitchFamily="34" charset="0"/>
              </a:rPr>
              <a:t>    IPM, RSKM, QPM</a:t>
            </a:r>
          </a:p>
        </p:txBody>
      </p:sp>
      <p:sp>
        <p:nvSpPr>
          <p:cNvPr id="53" name="AutoShape 51">
            <a:extLst>
              <a:ext uri="{FF2B5EF4-FFF2-40B4-BE49-F238E27FC236}">
                <a16:creationId xmlns:a16="http://schemas.microsoft.com/office/drawing/2014/main" id="{9698EEF5-B887-417E-9CAF-0C39F8C62229}"/>
              </a:ext>
            </a:extLst>
          </p:cNvPr>
          <p:cNvSpPr>
            <a:spLocks noChangeArrowheads="1"/>
          </p:cNvSpPr>
          <p:nvPr/>
        </p:nvSpPr>
        <p:spPr bwMode="auto">
          <a:xfrm>
            <a:off x="4590609" y="3648108"/>
            <a:ext cx="1629953" cy="528654"/>
          </a:xfrm>
          <a:prstGeom prst="foldedCorner">
            <a:avLst>
              <a:gd name="adj" fmla="val 12500"/>
            </a:avLst>
          </a:prstGeom>
          <a:solidFill>
            <a:schemeClr val="accent5">
              <a:lumMod val="60000"/>
              <a:lumOff val="40000"/>
            </a:schemeClr>
          </a:solidFill>
          <a:ln w="9525">
            <a:solidFill>
              <a:schemeClr val="accent5">
                <a:lumMod val="40000"/>
                <a:lumOff val="60000"/>
              </a:schemeClr>
            </a:solidFill>
            <a:round/>
            <a:headEnd/>
            <a:tailEnd/>
          </a:ln>
          <a:effec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Process Management</a:t>
            </a:r>
          </a:p>
          <a:p>
            <a:pPr>
              <a:lnSpc>
                <a:spcPct val="90000"/>
              </a:lnSpc>
              <a:spcBef>
                <a:spcPct val="0"/>
              </a:spcBef>
              <a:buFontTx/>
              <a:buNone/>
            </a:pPr>
            <a:r>
              <a:rPr lang="en-US" altLang="en-US" sz="1000" dirty="0">
                <a:cs typeface="Arial" panose="020B0604020202020204" pitchFamily="34" charset="0"/>
              </a:rPr>
              <a:t>    OPF, OPD, OT,</a:t>
            </a:r>
          </a:p>
          <a:p>
            <a:pPr>
              <a:lnSpc>
                <a:spcPct val="90000"/>
              </a:lnSpc>
              <a:spcBef>
                <a:spcPct val="0"/>
              </a:spcBef>
              <a:buFontTx/>
              <a:buNone/>
            </a:pPr>
            <a:r>
              <a:rPr lang="en-US" altLang="en-US" sz="1000" dirty="0">
                <a:cs typeface="Arial" panose="020B0604020202020204" pitchFamily="34" charset="0"/>
              </a:rPr>
              <a:t>    OPP, OID</a:t>
            </a:r>
          </a:p>
        </p:txBody>
      </p:sp>
      <p:sp>
        <p:nvSpPr>
          <p:cNvPr id="54" name="Text Box 52">
            <a:extLst>
              <a:ext uri="{FF2B5EF4-FFF2-40B4-BE49-F238E27FC236}">
                <a16:creationId xmlns:a16="http://schemas.microsoft.com/office/drawing/2014/main" id="{B55301A0-5D62-47F7-BE1E-FE20531990B4}"/>
              </a:ext>
            </a:extLst>
          </p:cNvPr>
          <p:cNvSpPr txBox="1">
            <a:spLocks noChangeArrowheads="1"/>
          </p:cNvSpPr>
          <p:nvPr/>
        </p:nvSpPr>
        <p:spPr bwMode="auto">
          <a:xfrm>
            <a:off x="4971332" y="4236533"/>
            <a:ext cx="1432626" cy="615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a:cs typeface="Arial" panose="020B0604020202020204" pitchFamily="34" charset="0"/>
              </a:rPr>
              <a:t>Process Management</a:t>
            </a:r>
          </a:p>
          <a:p>
            <a:pPr>
              <a:lnSpc>
                <a:spcPct val="90000"/>
              </a:lnSpc>
              <a:spcBef>
                <a:spcPct val="0"/>
              </a:spcBef>
              <a:buFontTx/>
              <a:buNone/>
            </a:pPr>
            <a:r>
              <a:rPr lang="en-US" altLang="en-US" sz="1000">
                <a:cs typeface="Arial" panose="020B0604020202020204" pitchFamily="34" charset="0"/>
              </a:rPr>
              <a:t>    PAs</a:t>
            </a:r>
          </a:p>
          <a:p>
            <a:pPr>
              <a:lnSpc>
                <a:spcPct val="90000"/>
              </a:lnSpc>
              <a:spcBef>
                <a:spcPct val="0"/>
              </a:spcBef>
              <a:buFontTx/>
              <a:buNone/>
            </a:pPr>
            <a:r>
              <a:rPr lang="en-US" altLang="en-US" sz="1000">
                <a:cs typeface="Arial" panose="020B0604020202020204" pitchFamily="34" charset="0"/>
              </a:rPr>
              <a:t>    -  Goals</a:t>
            </a:r>
          </a:p>
          <a:p>
            <a:pPr>
              <a:lnSpc>
                <a:spcPct val="90000"/>
              </a:lnSpc>
              <a:spcBef>
                <a:spcPct val="0"/>
              </a:spcBef>
              <a:buFontTx/>
              <a:buNone/>
            </a:pPr>
            <a:r>
              <a:rPr lang="en-US" altLang="en-US" sz="1000">
                <a:cs typeface="Arial" panose="020B0604020202020204" pitchFamily="34" charset="0"/>
              </a:rPr>
              <a:t>    -  Practices</a:t>
            </a:r>
          </a:p>
        </p:txBody>
      </p:sp>
      <p:sp>
        <p:nvSpPr>
          <p:cNvPr id="55" name="Text Box 53">
            <a:extLst>
              <a:ext uri="{FF2B5EF4-FFF2-40B4-BE49-F238E27FC236}">
                <a16:creationId xmlns:a16="http://schemas.microsoft.com/office/drawing/2014/main" id="{B9B8F06A-C14A-4487-A714-E728A076B1CE}"/>
              </a:ext>
            </a:extLst>
          </p:cNvPr>
          <p:cNvSpPr txBox="1">
            <a:spLocks noChangeArrowheads="1"/>
          </p:cNvSpPr>
          <p:nvPr/>
        </p:nvSpPr>
        <p:spPr bwMode="auto">
          <a:xfrm>
            <a:off x="5264865" y="2203487"/>
            <a:ext cx="1333360" cy="47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ct val="0"/>
              </a:spcBef>
              <a:buFontTx/>
              <a:buNone/>
            </a:pPr>
            <a:r>
              <a:rPr lang="en-US" altLang="en-US" sz="1000" b="1" dirty="0">
                <a:cs typeface="Arial" panose="020B0604020202020204" pitchFamily="34" charset="0"/>
              </a:rPr>
              <a:t>Support</a:t>
            </a:r>
          </a:p>
          <a:p>
            <a:pPr>
              <a:lnSpc>
                <a:spcPct val="90000"/>
              </a:lnSpc>
              <a:spcBef>
                <a:spcPct val="0"/>
              </a:spcBef>
              <a:buFontTx/>
              <a:buNone/>
            </a:pPr>
            <a:r>
              <a:rPr lang="en-US" altLang="en-US" sz="1000" b="1" dirty="0">
                <a:cs typeface="Arial" panose="020B0604020202020204" pitchFamily="34" charset="0"/>
              </a:rPr>
              <a:t>    </a:t>
            </a:r>
            <a:r>
              <a:rPr lang="en-US" altLang="en-US" sz="1000" dirty="0">
                <a:cs typeface="Arial" panose="020B0604020202020204" pitchFamily="34" charset="0"/>
              </a:rPr>
              <a:t>CM, PPQA, MA, </a:t>
            </a:r>
          </a:p>
          <a:p>
            <a:pPr>
              <a:lnSpc>
                <a:spcPct val="90000"/>
              </a:lnSpc>
              <a:spcBef>
                <a:spcPct val="0"/>
              </a:spcBef>
              <a:buFontTx/>
              <a:buNone/>
            </a:pPr>
            <a:r>
              <a:rPr lang="en-US" altLang="en-US" sz="1000" dirty="0">
                <a:cs typeface="Arial" panose="020B0604020202020204" pitchFamily="34" charset="0"/>
              </a:rPr>
              <a:t>    CAR, DAR</a:t>
            </a:r>
          </a:p>
        </p:txBody>
      </p:sp>
      <p:sp>
        <p:nvSpPr>
          <p:cNvPr id="56" name="Text Box 54">
            <a:extLst>
              <a:ext uri="{FF2B5EF4-FFF2-40B4-BE49-F238E27FC236}">
                <a16:creationId xmlns:a16="http://schemas.microsoft.com/office/drawing/2014/main" id="{E25A0956-CDBB-4B3A-8171-50638E139C76}"/>
              </a:ext>
            </a:extLst>
          </p:cNvPr>
          <p:cNvSpPr txBox="1">
            <a:spLocks noChangeArrowheads="1"/>
          </p:cNvSpPr>
          <p:nvPr/>
        </p:nvSpPr>
        <p:spPr bwMode="auto">
          <a:xfrm>
            <a:off x="5423322" y="1970300"/>
            <a:ext cx="1292065" cy="21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000" b="1" dirty="0">
                <a:cs typeface="Arial" panose="020B0604020202020204" pitchFamily="34" charset="0"/>
              </a:rPr>
              <a:t>Appendices</a:t>
            </a:r>
          </a:p>
        </p:txBody>
      </p:sp>
      <p:sp>
        <p:nvSpPr>
          <p:cNvPr id="57" name="AutoShape 55">
            <a:extLst>
              <a:ext uri="{FF2B5EF4-FFF2-40B4-BE49-F238E27FC236}">
                <a16:creationId xmlns:a16="http://schemas.microsoft.com/office/drawing/2014/main" id="{519C7116-ACC6-44BD-A85A-E14547153BC5}"/>
              </a:ext>
            </a:extLst>
          </p:cNvPr>
          <p:cNvSpPr>
            <a:spLocks noChangeArrowheads="1"/>
          </p:cNvSpPr>
          <p:nvPr/>
        </p:nvSpPr>
        <p:spPr bwMode="auto">
          <a:xfrm>
            <a:off x="565180" y="5263607"/>
            <a:ext cx="1817798" cy="632831"/>
          </a:xfrm>
          <a:prstGeom prst="foldedCorner">
            <a:avLst>
              <a:gd name="adj" fmla="val 12500"/>
            </a:avLst>
          </a:prstGeom>
          <a:solidFill>
            <a:schemeClr val="accent5"/>
          </a:solidFill>
          <a:ln w="9525">
            <a:solidFill>
              <a:schemeClr val="accent5">
                <a:lumMod val="75000"/>
              </a:schemeClr>
            </a:solidFill>
            <a:round/>
            <a:headEnd/>
            <a:tailEnd/>
          </a:ln>
          <a:effectLst>
            <a:outerShdw blurRad="50800" dist="38100" dir="2700000" algn="tl" rotWithShape="0">
              <a:prstClr val="black">
                <a:alpha val="40000"/>
              </a:prstClr>
            </a:outerShdw>
          </a:effectLst>
        </p:spPr>
        <p:txBody>
          <a:bodyPr wrap="none" lIns="61050" tIns="30525" rIns="61050" bIns="30525" anchor="ct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600" b="1" dirty="0">
                <a:cs typeface="Arial" panose="020B0604020202020204" pitchFamily="34" charset="0"/>
              </a:rPr>
              <a:t>CMMI-Dev Staged</a:t>
            </a:r>
          </a:p>
        </p:txBody>
      </p:sp>
      <p:sp>
        <p:nvSpPr>
          <p:cNvPr id="58" name="AutoShape 56">
            <a:extLst>
              <a:ext uri="{FF2B5EF4-FFF2-40B4-BE49-F238E27FC236}">
                <a16:creationId xmlns:a16="http://schemas.microsoft.com/office/drawing/2014/main" id="{E1E5BA27-377D-4416-9536-62FD9662C656}"/>
              </a:ext>
            </a:extLst>
          </p:cNvPr>
          <p:cNvSpPr>
            <a:spLocks noChangeArrowheads="1"/>
          </p:cNvSpPr>
          <p:nvPr/>
        </p:nvSpPr>
        <p:spPr bwMode="auto">
          <a:xfrm>
            <a:off x="4429524" y="4118434"/>
            <a:ext cx="2431814" cy="1286564"/>
          </a:xfrm>
          <a:prstGeom prst="foldedCorner">
            <a:avLst>
              <a:gd name="adj" fmla="val 12500"/>
            </a:avLst>
          </a:prstGeom>
          <a:solidFill>
            <a:schemeClr val="bg1"/>
          </a:solidFill>
          <a:ln w="9525">
            <a:solidFill>
              <a:schemeClr val="accent5">
                <a:lumMod val="75000"/>
              </a:schemeClr>
            </a:solidFill>
            <a:round/>
            <a:headEnd/>
            <a:tailEnd/>
          </a:ln>
          <a:effectLst>
            <a:outerShdw blurRad="50800" dist="38100" dir="2700000" algn="tl" rotWithShape="0">
              <a:prstClr val="black">
                <a:alpha val="40000"/>
              </a:prstClr>
            </a:outerShdw>
          </a:effectLst>
        </p:spPr>
        <p:txBody>
          <a:bodyPr wrap="none" lIns="61050" tIns="30525" rIns="61050" bIns="30525" anchor="ct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endParaRPr lang="en-US" altLang="en-US" sz="1000">
              <a:cs typeface="Arial" panose="020B0604020202020204" pitchFamily="34" charset="0"/>
            </a:endParaRPr>
          </a:p>
        </p:txBody>
      </p:sp>
      <p:sp>
        <p:nvSpPr>
          <p:cNvPr id="59" name="Text Box 57">
            <a:extLst>
              <a:ext uri="{FF2B5EF4-FFF2-40B4-BE49-F238E27FC236}">
                <a16:creationId xmlns:a16="http://schemas.microsoft.com/office/drawing/2014/main" id="{E6A7E45D-9CD7-4B48-B14B-A319793D77D0}"/>
              </a:ext>
            </a:extLst>
          </p:cNvPr>
          <p:cNvSpPr txBox="1">
            <a:spLocks noChangeArrowheads="1"/>
          </p:cNvSpPr>
          <p:nvPr/>
        </p:nvSpPr>
        <p:spPr bwMode="auto">
          <a:xfrm>
            <a:off x="4427685" y="4102097"/>
            <a:ext cx="2170540" cy="1292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050" tIns="30525" rIns="61050" bIns="30525">
            <a:spAutoFit/>
          </a:bodyP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000" b="1" dirty="0">
                <a:cs typeface="Arial" panose="020B0604020202020204" pitchFamily="34" charset="0"/>
              </a:rPr>
              <a:t>Overview</a:t>
            </a:r>
          </a:p>
          <a:p>
            <a:pPr>
              <a:spcBef>
                <a:spcPct val="0"/>
              </a:spcBef>
              <a:buFontTx/>
              <a:buNone/>
            </a:pPr>
            <a:r>
              <a:rPr lang="en-US" altLang="en-US" sz="1000" dirty="0">
                <a:cs typeface="Arial" panose="020B0604020202020204" pitchFamily="34" charset="0"/>
              </a:rPr>
              <a:t>    Introduction</a:t>
            </a:r>
          </a:p>
          <a:p>
            <a:pPr>
              <a:spcBef>
                <a:spcPct val="0"/>
              </a:spcBef>
              <a:buFontTx/>
              <a:buNone/>
            </a:pPr>
            <a:r>
              <a:rPr lang="en-US" altLang="en-US" sz="1000" dirty="0">
                <a:cs typeface="Arial" panose="020B0604020202020204" pitchFamily="34" charset="0"/>
              </a:rPr>
              <a:t>    Structure of the Model</a:t>
            </a:r>
          </a:p>
          <a:p>
            <a:pPr>
              <a:spcBef>
                <a:spcPct val="0"/>
              </a:spcBef>
              <a:buFontTx/>
              <a:buNone/>
            </a:pPr>
            <a:r>
              <a:rPr lang="en-US" altLang="en-US" sz="1000" dirty="0">
                <a:cs typeface="Arial" panose="020B0604020202020204" pitchFamily="34" charset="0"/>
              </a:rPr>
              <a:t>    Model Terminology</a:t>
            </a:r>
          </a:p>
          <a:p>
            <a:pPr marL="179388" indent="-179388">
              <a:spcBef>
                <a:spcPct val="0"/>
              </a:spcBef>
              <a:buFontTx/>
              <a:buNone/>
            </a:pPr>
            <a:r>
              <a:rPr lang="en-US" altLang="en-US" sz="1000" dirty="0">
                <a:cs typeface="Arial" panose="020B0604020202020204" pitchFamily="34" charset="0"/>
              </a:rPr>
              <a:t>    Capability Levels and Generic Model Components</a:t>
            </a:r>
          </a:p>
          <a:p>
            <a:pPr>
              <a:spcBef>
                <a:spcPct val="0"/>
              </a:spcBef>
              <a:buFontTx/>
              <a:buNone/>
            </a:pPr>
            <a:r>
              <a:rPr lang="en-US" altLang="en-US" sz="1000" dirty="0">
                <a:cs typeface="Arial" panose="020B0604020202020204" pitchFamily="34" charset="0"/>
              </a:rPr>
              <a:t>    Understanding the Model</a:t>
            </a:r>
          </a:p>
          <a:p>
            <a:pPr>
              <a:spcBef>
                <a:spcPct val="0"/>
              </a:spcBef>
              <a:buFontTx/>
              <a:buNone/>
            </a:pPr>
            <a:r>
              <a:rPr lang="en-US" altLang="en-US" sz="1000" dirty="0">
                <a:cs typeface="Arial" panose="020B0604020202020204" pitchFamily="34" charset="0"/>
              </a:rPr>
              <a:t>    Using the Model</a:t>
            </a:r>
          </a:p>
        </p:txBody>
      </p:sp>
      <p:sp>
        <p:nvSpPr>
          <p:cNvPr id="60" name="AutoShape 58">
            <a:extLst>
              <a:ext uri="{FF2B5EF4-FFF2-40B4-BE49-F238E27FC236}">
                <a16:creationId xmlns:a16="http://schemas.microsoft.com/office/drawing/2014/main" id="{045904B8-7B95-4175-9ABA-6251D30DE2FF}"/>
              </a:ext>
            </a:extLst>
          </p:cNvPr>
          <p:cNvSpPr>
            <a:spLocks noChangeArrowheads="1"/>
          </p:cNvSpPr>
          <p:nvPr/>
        </p:nvSpPr>
        <p:spPr bwMode="auto">
          <a:xfrm>
            <a:off x="4248121" y="5363433"/>
            <a:ext cx="2433653" cy="636173"/>
          </a:xfrm>
          <a:prstGeom prst="foldedCorner">
            <a:avLst>
              <a:gd name="adj" fmla="val 12500"/>
            </a:avLst>
          </a:prstGeom>
          <a:solidFill>
            <a:schemeClr val="accent5"/>
          </a:solidFill>
          <a:ln w="9525">
            <a:solidFill>
              <a:schemeClr val="accent5">
                <a:lumMod val="75000"/>
              </a:schemeClr>
            </a:solidFill>
            <a:round/>
            <a:headEnd/>
            <a:tailEnd/>
          </a:ln>
          <a:effectLst>
            <a:outerShdw blurRad="50800" dist="38100" dir="2700000" algn="tl" rotWithShape="0">
              <a:prstClr val="black">
                <a:alpha val="40000"/>
              </a:prstClr>
            </a:outerShdw>
          </a:effectLst>
        </p:spPr>
        <p:txBody>
          <a:bodyPr wrap="none" lIns="61050" tIns="30525" rIns="61050" bIns="30525" anchor="ctr"/>
          <a:lstStyle>
            <a:lvl1pPr defTabSz="814388">
              <a:spcBef>
                <a:spcPct val="20000"/>
              </a:spcBef>
              <a:buChar char="•"/>
              <a:defRPr sz="2800">
                <a:solidFill>
                  <a:schemeClr val="tx1"/>
                </a:solidFill>
                <a:latin typeface="Arial" panose="020B0604020202020204" pitchFamily="34" charset="0"/>
              </a:defRPr>
            </a:lvl1pPr>
            <a:lvl2pPr marL="742950" indent="-285750" defTabSz="814388">
              <a:spcBef>
                <a:spcPct val="20000"/>
              </a:spcBef>
              <a:buChar char="–"/>
              <a:defRPr sz="2400">
                <a:solidFill>
                  <a:schemeClr val="tx1"/>
                </a:solidFill>
                <a:latin typeface="Arial" panose="020B0604020202020204" pitchFamily="34" charset="0"/>
              </a:defRPr>
            </a:lvl2pPr>
            <a:lvl3pPr marL="1143000" indent="-228600" defTabSz="814388">
              <a:spcBef>
                <a:spcPct val="20000"/>
              </a:spcBef>
              <a:buChar char="•"/>
              <a:defRPr sz="2000">
                <a:solidFill>
                  <a:schemeClr val="tx1"/>
                </a:solidFill>
                <a:latin typeface="Arial" panose="020B0604020202020204" pitchFamily="34" charset="0"/>
              </a:defRPr>
            </a:lvl3pPr>
            <a:lvl4pPr marL="1600200" indent="-228600" defTabSz="814388">
              <a:spcBef>
                <a:spcPct val="20000"/>
              </a:spcBef>
              <a:buChar char="–"/>
              <a:defRPr>
                <a:solidFill>
                  <a:schemeClr val="tx1"/>
                </a:solidFill>
                <a:latin typeface="Arial" panose="020B0604020202020204" pitchFamily="34" charset="0"/>
              </a:defRPr>
            </a:lvl4pPr>
            <a:lvl5pPr marL="2057400" indent="-228600" defTabSz="814388">
              <a:spcBef>
                <a:spcPct val="20000"/>
              </a:spcBef>
              <a:buChar char="»"/>
              <a:defRPr sz="16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None/>
            </a:pPr>
            <a:r>
              <a:rPr lang="en-US" altLang="en-US" sz="1600" b="1" dirty="0">
                <a:cs typeface="Arial" panose="020B0604020202020204" pitchFamily="34" charset="0"/>
              </a:rPr>
              <a:t>CMMI-Dev Continuous</a:t>
            </a:r>
          </a:p>
        </p:txBody>
      </p:sp>
      <p:sp>
        <p:nvSpPr>
          <p:cNvPr id="61" name="Footer Placeholder 4">
            <a:extLst>
              <a:ext uri="{FF2B5EF4-FFF2-40B4-BE49-F238E27FC236}">
                <a16:creationId xmlns:a16="http://schemas.microsoft.com/office/drawing/2014/main" id="{EC92165E-4F25-4E5E-A435-AD3B0B1A3E6A}"/>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46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5E87-14AD-42FA-A2E4-D60605130576}"/>
              </a:ext>
            </a:extLst>
          </p:cNvPr>
          <p:cNvSpPr>
            <a:spLocks noGrp="1"/>
          </p:cNvSpPr>
          <p:nvPr>
            <p:ph type="title"/>
          </p:nvPr>
        </p:nvSpPr>
        <p:spPr/>
        <p:txBody>
          <a:bodyPr/>
          <a:lstStyle/>
          <a:p>
            <a:r>
              <a:rPr lang="en-IN" dirty="0"/>
              <a:t>CMMI for Development - Staged</a:t>
            </a:r>
          </a:p>
        </p:txBody>
      </p:sp>
      <p:sp>
        <p:nvSpPr>
          <p:cNvPr id="3" name="Content Placeholder 2">
            <a:extLst>
              <a:ext uri="{FF2B5EF4-FFF2-40B4-BE49-F238E27FC236}">
                <a16:creationId xmlns:a16="http://schemas.microsoft.com/office/drawing/2014/main" id="{EE55D72C-45BB-4294-8E65-A4B11179D38E}"/>
              </a:ext>
            </a:extLst>
          </p:cNvPr>
          <p:cNvSpPr>
            <a:spLocks noGrp="1"/>
          </p:cNvSpPr>
          <p:nvPr>
            <p:ph idx="1"/>
          </p:nvPr>
        </p:nvSpPr>
        <p:spPr/>
        <p:txBody>
          <a:bodyPr/>
          <a:lstStyle/>
          <a:p>
            <a:endParaRPr lang="en-US"/>
          </a:p>
        </p:txBody>
      </p:sp>
      <p:sp>
        <p:nvSpPr>
          <p:cNvPr id="21" name="object 20">
            <a:extLst>
              <a:ext uri="{FF2B5EF4-FFF2-40B4-BE49-F238E27FC236}">
                <a16:creationId xmlns:a16="http://schemas.microsoft.com/office/drawing/2014/main" id="{6D85D036-CDE0-40FD-8EE6-9742DF231202}"/>
              </a:ext>
            </a:extLst>
          </p:cNvPr>
          <p:cNvSpPr/>
          <p:nvPr/>
        </p:nvSpPr>
        <p:spPr>
          <a:xfrm rot="10800000">
            <a:off x="8332585" y="2040733"/>
            <a:ext cx="623888" cy="3128743"/>
          </a:xfrm>
          <a:prstGeom prst="rect">
            <a:avLst/>
          </a:prstGeom>
          <a:solidFill>
            <a:schemeClr val="accent1">
              <a:lumMod val="40000"/>
              <a:lumOff val="60000"/>
            </a:schemeClr>
          </a:solidFill>
        </p:spPr>
        <p:txBody>
          <a:bodyPr lIns="0" tIns="0" rIns="0" bIns="0"/>
          <a:lstStyle/>
          <a:p>
            <a:pPr>
              <a:defRPr/>
            </a:pPr>
            <a:endParaRPr sz="898"/>
          </a:p>
        </p:txBody>
      </p:sp>
      <p:sp>
        <p:nvSpPr>
          <p:cNvPr id="34" name="object 33">
            <a:extLst>
              <a:ext uri="{FF2B5EF4-FFF2-40B4-BE49-F238E27FC236}">
                <a16:creationId xmlns:a16="http://schemas.microsoft.com/office/drawing/2014/main" id="{F9FF4283-BDC3-4448-91E9-E643B3F7EE78}"/>
              </a:ext>
            </a:extLst>
          </p:cNvPr>
          <p:cNvSpPr txBox="1"/>
          <p:nvPr/>
        </p:nvSpPr>
        <p:spPr>
          <a:xfrm>
            <a:off x="8358059" y="4854873"/>
            <a:ext cx="549477" cy="276999"/>
          </a:xfrm>
          <a:prstGeom prst="rect">
            <a:avLst/>
          </a:prstGeom>
        </p:spPr>
        <p:txBody>
          <a:bodyPr wrap="square" lIns="0" tIns="0" rIns="0" bIns="0">
            <a:spAutoFit/>
          </a:bodyPr>
          <a:lstStyle>
            <a:lvl1pPr marL="95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dirty="0">
                <a:latin typeface="Helvetica Neue" panose="02000403000000020004" pitchFamily="50" charset="0"/>
                <a:cs typeface="Calibri" panose="020F0502020204030204" pitchFamily="34" charset="0"/>
              </a:rPr>
              <a:t>Risk,</a:t>
            </a:r>
            <a:r>
              <a:rPr lang="en-US" altLang="en-US" sz="900" b="1" dirty="0">
                <a:latin typeface="Helvetica Neue" panose="02000403000000020004" pitchFamily="50" charset="0"/>
                <a:cs typeface="Times New Roman" panose="02020603050405020304" pitchFamily="18" charset="0"/>
              </a:rPr>
              <a:t> </a:t>
            </a:r>
            <a:r>
              <a:rPr lang="en-US" altLang="en-US" sz="900" b="1" dirty="0">
                <a:latin typeface="Helvetica Neue" panose="02000403000000020004" pitchFamily="50" charset="0"/>
                <a:cs typeface="Calibri" panose="020F0502020204030204" pitchFamily="34" charset="0"/>
              </a:rPr>
              <a:t>Rework</a:t>
            </a:r>
            <a:endParaRPr lang="en-US" altLang="en-US" sz="900" dirty="0">
              <a:latin typeface="Helvetica Neue" panose="02000403000000020004" pitchFamily="50" charset="0"/>
              <a:cs typeface="Calibri" panose="020F0502020204030204" pitchFamily="34" charset="0"/>
            </a:endParaRPr>
          </a:p>
        </p:txBody>
      </p:sp>
      <p:sp>
        <p:nvSpPr>
          <p:cNvPr id="39" name="object 38">
            <a:extLst>
              <a:ext uri="{FF2B5EF4-FFF2-40B4-BE49-F238E27FC236}">
                <a16:creationId xmlns:a16="http://schemas.microsoft.com/office/drawing/2014/main" id="{BB241094-A097-4B87-82D6-0C9D3608B4BD}"/>
              </a:ext>
            </a:extLst>
          </p:cNvPr>
          <p:cNvSpPr/>
          <p:nvPr/>
        </p:nvSpPr>
        <p:spPr>
          <a:xfrm>
            <a:off x="8434603" y="2439866"/>
            <a:ext cx="396391" cy="2377403"/>
          </a:xfrm>
          <a:custGeom>
            <a:avLst/>
            <a:gdLst/>
            <a:ahLst/>
            <a:cxnLst/>
            <a:rect l="l" t="t" r="r" b="b"/>
            <a:pathLst>
              <a:path w="309245" h="2364104">
                <a:moveTo>
                  <a:pt x="309181" y="0"/>
                </a:moveTo>
                <a:lnTo>
                  <a:pt x="295275" y="0"/>
                </a:lnTo>
                <a:lnTo>
                  <a:pt x="0" y="2362200"/>
                </a:lnTo>
                <a:lnTo>
                  <a:pt x="13715" y="2363724"/>
                </a:lnTo>
                <a:lnTo>
                  <a:pt x="309181" y="0"/>
                </a:lnTo>
                <a:close/>
              </a:path>
            </a:pathLst>
          </a:custGeom>
          <a:solidFill>
            <a:srgbClr val="000000"/>
          </a:solidFill>
        </p:spPr>
        <p:txBody>
          <a:bodyPr lIns="0" tIns="0" rIns="0" bIns="0"/>
          <a:lstStyle/>
          <a:p>
            <a:pPr>
              <a:defRPr/>
            </a:pPr>
            <a:endParaRPr sz="898"/>
          </a:p>
        </p:txBody>
      </p:sp>
      <p:graphicFrame>
        <p:nvGraphicFramePr>
          <p:cNvPr id="40" name="Table 39">
            <a:extLst>
              <a:ext uri="{FF2B5EF4-FFF2-40B4-BE49-F238E27FC236}">
                <a16:creationId xmlns:a16="http://schemas.microsoft.com/office/drawing/2014/main" id="{7BAD4A99-C8D0-440C-830B-A2D8F700A03E}"/>
              </a:ext>
            </a:extLst>
          </p:cNvPr>
          <p:cNvGraphicFramePr>
            <a:graphicFrameLocks noGrp="1"/>
          </p:cNvGraphicFramePr>
          <p:nvPr>
            <p:extLst>
              <p:ext uri="{D42A27DB-BD31-4B8C-83A1-F6EECF244321}">
                <p14:modId xmlns:p14="http://schemas.microsoft.com/office/powerpoint/2010/main" val="3085394226"/>
              </p:ext>
            </p:extLst>
          </p:nvPr>
        </p:nvGraphicFramePr>
        <p:xfrm>
          <a:off x="628650" y="2040733"/>
          <a:ext cx="7707395" cy="3823598"/>
        </p:xfrm>
        <a:graphic>
          <a:graphicData uri="http://schemas.openxmlformats.org/drawingml/2006/table">
            <a:tbl>
              <a:tblPr/>
              <a:tblGrid>
                <a:gridCol w="1639766">
                  <a:extLst>
                    <a:ext uri="{9D8B030D-6E8A-4147-A177-3AD203B41FA5}">
                      <a16:colId xmlns:a16="http://schemas.microsoft.com/office/drawing/2014/main" val="2578349246"/>
                    </a:ext>
                  </a:extLst>
                </a:gridCol>
                <a:gridCol w="1740877">
                  <a:extLst>
                    <a:ext uri="{9D8B030D-6E8A-4147-A177-3AD203B41FA5}">
                      <a16:colId xmlns:a16="http://schemas.microsoft.com/office/drawing/2014/main" val="4074758704"/>
                    </a:ext>
                  </a:extLst>
                </a:gridCol>
                <a:gridCol w="4326752">
                  <a:extLst>
                    <a:ext uri="{9D8B030D-6E8A-4147-A177-3AD203B41FA5}">
                      <a16:colId xmlns:a16="http://schemas.microsoft.com/office/drawing/2014/main" val="133219205"/>
                    </a:ext>
                  </a:extLst>
                </a:gridCol>
              </a:tblGrid>
              <a:tr h="337091">
                <a:tc>
                  <a:txBody>
                    <a:bodyPr/>
                    <a:lstStyle/>
                    <a:p>
                      <a:pPr marL="0" marR="0" lvl="0" indent="0" algn="ctr" defTabSz="914400" rtl="0" eaLnBrk="1" fontAlgn="t" latinLnBrk="0" hangingPunct="1">
                        <a:lnSpc>
                          <a:spcPct val="100000"/>
                        </a:lnSpc>
                        <a:spcBef>
                          <a:spcPts val="200"/>
                        </a:spcBef>
                        <a:spcAft>
                          <a:spcPts val="200"/>
                        </a:spcAft>
                        <a:buClrTx/>
                        <a:buSzTx/>
                        <a:buFontTx/>
                        <a:buNone/>
                        <a:tabLst/>
                        <a:defRPr/>
                      </a:pPr>
                      <a:r>
                        <a:rPr lang="en-IN" sz="1200" b="1" spc="-9" dirty="0">
                          <a:solidFill>
                            <a:srgbClr val="FFFFFF"/>
                          </a:solidFill>
                          <a:latin typeface="Arial" panose="020B0604020202020204" pitchFamily="34" charset="0"/>
                          <a:cs typeface="Arial" panose="020B0604020202020204" pitchFamily="34" charset="0"/>
                        </a:rPr>
                        <a:t>L</a:t>
                      </a:r>
                      <a:r>
                        <a:rPr lang="en-IN" sz="1200" b="1" spc="-4" dirty="0">
                          <a:solidFill>
                            <a:srgbClr val="FFFFFF"/>
                          </a:solidFill>
                          <a:latin typeface="Arial" panose="020B0604020202020204" pitchFamily="34" charset="0"/>
                          <a:cs typeface="Arial" panose="020B0604020202020204" pitchFamily="34" charset="0"/>
                        </a:rPr>
                        <a:t>e</a:t>
                      </a:r>
                      <a:r>
                        <a:rPr lang="en-IN" sz="1200" b="1" spc="-17" dirty="0">
                          <a:solidFill>
                            <a:srgbClr val="FFFFFF"/>
                          </a:solidFill>
                          <a:latin typeface="Arial" panose="020B0604020202020204" pitchFamily="34" charset="0"/>
                          <a:cs typeface="Arial" panose="020B0604020202020204" pitchFamily="34" charset="0"/>
                        </a:rPr>
                        <a:t>v</a:t>
                      </a:r>
                      <a:r>
                        <a:rPr lang="en-IN" sz="1200" b="1" spc="-4" dirty="0">
                          <a:solidFill>
                            <a:srgbClr val="FFFFFF"/>
                          </a:solidFill>
                          <a:latin typeface="Arial" panose="020B0604020202020204" pitchFamily="34" charset="0"/>
                          <a:cs typeface="Arial" panose="020B0604020202020204" pitchFamily="34" charset="0"/>
                        </a:rPr>
                        <a:t>el</a:t>
                      </a:r>
                      <a:endParaRPr lang="en-IN" sz="1200" dirty="0">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tc>
                  <a:txBody>
                    <a:bodyPr/>
                    <a:lstStyle/>
                    <a:p>
                      <a:pPr algn="ctr" fontAlgn="t">
                        <a:spcBef>
                          <a:spcPts val="200"/>
                        </a:spcBef>
                        <a:spcAft>
                          <a:spcPts val="200"/>
                        </a:spcAft>
                      </a:pPr>
                      <a:r>
                        <a:rPr lang="en-IN" sz="1200" b="1" spc="-21" dirty="0">
                          <a:solidFill>
                            <a:srgbClr val="FFFFFF"/>
                          </a:solidFill>
                          <a:latin typeface="Arial" panose="020B0604020202020204" pitchFamily="34" charset="0"/>
                          <a:cs typeface="Arial" panose="020B0604020202020204" pitchFamily="34" charset="0"/>
                        </a:rPr>
                        <a:t>F</a:t>
                      </a:r>
                      <a:r>
                        <a:rPr lang="en-IN" sz="1200" b="1" spc="-9" dirty="0">
                          <a:solidFill>
                            <a:srgbClr val="FFFFFF"/>
                          </a:solidFill>
                          <a:latin typeface="Arial" panose="020B0604020202020204" pitchFamily="34" charset="0"/>
                          <a:cs typeface="Arial" panose="020B0604020202020204" pitchFamily="34" charset="0"/>
                        </a:rPr>
                        <a:t>o</a:t>
                      </a:r>
                      <a:r>
                        <a:rPr lang="en-IN" sz="1200" b="1" dirty="0">
                          <a:solidFill>
                            <a:srgbClr val="FFFFFF"/>
                          </a:solidFill>
                          <a:latin typeface="Arial" panose="020B0604020202020204" pitchFamily="34" charset="0"/>
                          <a:cs typeface="Arial" panose="020B0604020202020204" pitchFamily="34" charset="0"/>
                        </a:rPr>
                        <a:t>c</a:t>
                      </a:r>
                      <a:r>
                        <a:rPr lang="en-IN" sz="1200" b="1" spc="-9" dirty="0">
                          <a:solidFill>
                            <a:srgbClr val="FFFFFF"/>
                          </a:solidFill>
                          <a:latin typeface="Arial" panose="020B0604020202020204" pitchFamily="34" charset="0"/>
                          <a:cs typeface="Arial" panose="020B0604020202020204" pitchFamily="34" charset="0"/>
                        </a:rPr>
                        <a:t>us</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tc>
                  <a:txBody>
                    <a:bodyPr/>
                    <a:lstStyle/>
                    <a:p>
                      <a:pPr marL="0" marR="0" lvl="0" indent="0" algn="ctr" defTabSz="914400" rtl="0" eaLnBrk="1" fontAlgn="t" latinLnBrk="0" hangingPunct="1">
                        <a:lnSpc>
                          <a:spcPct val="100000"/>
                        </a:lnSpc>
                        <a:spcBef>
                          <a:spcPts val="200"/>
                        </a:spcBef>
                        <a:spcAft>
                          <a:spcPts val="200"/>
                        </a:spcAft>
                        <a:buClrTx/>
                        <a:buSzTx/>
                        <a:buFontTx/>
                        <a:buNone/>
                        <a:tabLst/>
                        <a:defRPr/>
                      </a:pPr>
                      <a:r>
                        <a:rPr lang="en-IN" sz="1200" b="1" spc="-4" dirty="0">
                          <a:solidFill>
                            <a:srgbClr val="FFFFFF"/>
                          </a:solidFill>
                          <a:latin typeface="Arial" panose="020B0604020202020204" pitchFamily="34" charset="0"/>
                          <a:cs typeface="Arial" panose="020B0604020202020204" pitchFamily="34" charset="0"/>
                        </a:rPr>
                        <a:t>P</a:t>
                      </a:r>
                      <a:r>
                        <a:rPr lang="en-IN" sz="1200" b="1" spc="-9" dirty="0">
                          <a:solidFill>
                            <a:srgbClr val="FFFFFF"/>
                          </a:solidFill>
                          <a:latin typeface="Arial" panose="020B0604020202020204" pitchFamily="34" charset="0"/>
                          <a:cs typeface="Arial" panose="020B0604020202020204" pitchFamily="34" charset="0"/>
                        </a:rPr>
                        <a:t>ro</a:t>
                      </a:r>
                      <a:r>
                        <a:rPr lang="en-IN" sz="1200" b="1" dirty="0">
                          <a:solidFill>
                            <a:srgbClr val="FFFFFF"/>
                          </a:solidFill>
                          <a:latin typeface="Arial" panose="020B0604020202020204" pitchFamily="34" charset="0"/>
                          <a:cs typeface="Arial" panose="020B0604020202020204" pitchFamily="34" charset="0"/>
                        </a:rPr>
                        <a:t>c</a:t>
                      </a:r>
                      <a:r>
                        <a:rPr lang="en-IN" sz="1200" b="1" spc="-4" dirty="0">
                          <a:solidFill>
                            <a:srgbClr val="FFFFFF"/>
                          </a:solidFill>
                          <a:latin typeface="Arial" panose="020B0604020202020204" pitchFamily="34" charset="0"/>
                          <a:cs typeface="Arial" panose="020B0604020202020204" pitchFamily="34" charset="0"/>
                        </a:rPr>
                        <a:t>ess</a:t>
                      </a:r>
                      <a:r>
                        <a:rPr lang="en-IN" sz="1200" b="1" spc="-51" dirty="0">
                          <a:solidFill>
                            <a:srgbClr val="FFFFFF"/>
                          </a:solidFill>
                          <a:latin typeface="Arial" panose="020B0604020202020204" pitchFamily="34" charset="0"/>
                          <a:cs typeface="Arial" panose="020B0604020202020204" pitchFamily="34" charset="0"/>
                        </a:rPr>
                        <a:t> </a:t>
                      </a:r>
                      <a:r>
                        <a:rPr lang="en-IN" sz="1200" b="1" spc="-4" dirty="0">
                          <a:solidFill>
                            <a:srgbClr val="FFFFFF"/>
                          </a:solidFill>
                          <a:latin typeface="Arial" panose="020B0604020202020204" pitchFamily="34" charset="0"/>
                          <a:cs typeface="Arial" panose="020B0604020202020204" pitchFamily="34" charset="0"/>
                        </a:rPr>
                        <a:t>A</a:t>
                      </a:r>
                      <a:r>
                        <a:rPr lang="en-IN" sz="1200" b="1" spc="-9" dirty="0">
                          <a:solidFill>
                            <a:srgbClr val="FFFFFF"/>
                          </a:solidFill>
                          <a:latin typeface="Arial" panose="020B0604020202020204" pitchFamily="34" charset="0"/>
                          <a:cs typeface="Arial" panose="020B0604020202020204" pitchFamily="34" charset="0"/>
                        </a:rPr>
                        <a:t>r</a:t>
                      </a:r>
                      <a:r>
                        <a:rPr lang="en-IN" sz="1200" b="1" spc="-4" dirty="0">
                          <a:solidFill>
                            <a:srgbClr val="FFFFFF"/>
                          </a:solidFill>
                          <a:latin typeface="Arial" panose="020B0604020202020204" pitchFamily="34" charset="0"/>
                          <a:cs typeface="Arial" panose="020B0604020202020204" pitchFamily="34" charset="0"/>
                        </a:rPr>
                        <a:t>e</a:t>
                      </a:r>
                      <a:r>
                        <a:rPr lang="en-IN" sz="1200" b="1" spc="-13" dirty="0">
                          <a:solidFill>
                            <a:srgbClr val="FFFFFF"/>
                          </a:solidFill>
                          <a:latin typeface="Arial" panose="020B0604020202020204" pitchFamily="34" charset="0"/>
                          <a:cs typeface="Arial" panose="020B0604020202020204" pitchFamily="34" charset="0"/>
                        </a:rPr>
                        <a:t>a</a:t>
                      </a:r>
                      <a:r>
                        <a:rPr lang="en-IN" sz="1200" b="1" spc="-4" dirty="0">
                          <a:solidFill>
                            <a:srgbClr val="FFFFFF"/>
                          </a:solidFill>
                          <a:latin typeface="Arial" panose="020B0604020202020204" pitchFamily="34" charset="0"/>
                          <a:cs typeface="Arial" panose="020B0604020202020204" pitchFamily="34" charset="0"/>
                        </a:rPr>
                        <a:t>s</a:t>
                      </a:r>
                      <a:endParaRPr lang="en-IN" sz="1200" dirty="0">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3811808966"/>
                  </a:ext>
                </a:extLst>
              </a:tr>
              <a:tr h="441534">
                <a:tc>
                  <a:txBody>
                    <a:bodyPr/>
                    <a:lstStyle/>
                    <a:p>
                      <a:pPr marL="0" marR="0" lvl="0" indent="0" algn="l" defTabSz="914400" rtl="0" eaLnBrk="1" fontAlgn="t" latinLnBrk="0" hangingPunct="1">
                        <a:lnSpc>
                          <a:spcPct val="100000"/>
                        </a:lnSpc>
                        <a:spcBef>
                          <a:spcPts val="200"/>
                        </a:spcBef>
                        <a:spcAft>
                          <a:spcPts val="200"/>
                        </a:spcAft>
                        <a:buClrTx/>
                        <a:buSzTx/>
                        <a:buFontTx/>
                        <a:buNone/>
                        <a:tabLst/>
                        <a:defRPr/>
                      </a:pPr>
                      <a:r>
                        <a:rPr lang="en-IN" sz="1200" b="1" i="0" spc="-9" dirty="0">
                          <a:latin typeface="Arial" panose="020B0604020202020204" pitchFamily="34" charset="0"/>
                          <a:cs typeface="Arial" panose="020B0604020202020204" pitchFamily="34" charset="0"/>
                        </a:rPr>
                        <a:t>5</a:t>
                      </a:r>
                      <a:r>
                        <a:rPr lang="en-IN" sz="1200" b="1" i="0" spc="-30" dirty="0">
                          <a:latin typeface="Arial" panose="020B0604020202020204" pitchFamily="34" charset="0"/>
                          <a:cs typeface="Arial" panose="020B0604020202020204" pitchFamily="34" charset="0"/>
                        </a:rPr>
                        <a:t> </a:t>
                      </a:r>
                      <a:r>
                        <a:rPr lang="en-IN" sz="1200" b="1" i="0" dirty="0">
                          <a:latin typeface="Arial" panose="020B0604020202020204" pitchFamily="34" charset="0"/>
                          <a:cs typeface="Arial" panose="020B0604020202020204" pitchFamily="34" charset="0"/>
                        </a:rPr>
                        <a:t>O</a:t>
                      </a:r>
                      <a:r>
                        <a:rPr lang="en-IN" sz="1200" b="1" i="0" spc="-9" dirty="0">
                          <a:latin typeface="Arial" panose="020B0604020202020204" pitchFamily="34" charset="0"/>
                          <a:cs typeface="Arial" panose="020B0604020202020204" pitchFamily="34" charset="0"/>
                        </a:rPr>
                        <a:t>pt</a:t>
                      </a:r>
                      <a:r>
                        <a:rPr lang="en-IN" sz="1200" b="1" i="0" dirty="0">
                          <a:latin typeface="Arial" panose="020B0604020202020204" pitchFamily="34" charset="0"/>
                          <a:cs typeface="Arial" panose="020B0604020202020204" pitchFamily="34" charset="0"/>
                        </a:rPr>
                        <a:t>i</a:t>
                      </a:r>
                      <a:r>
                        <a:rPr lang="en-IN" sz="1200" b="1" i="0" spc="-4" dirty="0">
                          <a:latin typeface="Arial" panose="020B0604020202020204" pitchFamily="34" charset="0"/>
                          <a:cs typeface="Arial" panose="020B0604020202020204" pitchFamily="34" charset="0"/>
                        </a:rPr>
                        <a:t>m</a:t>
                      </a:r>
                      <a:r>
                        <a:rPr lang="en-IN" sz="1200" b="1" i="0" dirty="0">
                          <a:latin typeface="Arial" panose="020B0604020202020204" pitchFamily="34" charset="0"/>
                          <a:cs typeface="Arial" panose="020B0604020202020204" pitchFamily="34" charset="0"/>
                        </a:rPr>
                        <a:t>i</a:t>
                      </a:r>
                      <a:r>
                        <a:rPr lang="en-IN" sz="1200" b="1" i="0" spc="-4" dirty="0">
                          <a:latin typeface="Arial" panose="020B0604020202020204" pitchFamily="34" charset="0"/>
                          <a:cs typeface="Arial" panose="020B0604020202020204" pitchFamily="34" charset="0"/>
                        </a:rPr>
                        <a:t>s</a:t>
                      </a:r>
                      <a:r>
                        <a:rPr lang="en-IN" sz="1200" b="1" i="0" dirty="0">
                          <a:latin typeface="Arial" panose="020B0604020202020204" pitchFamily="34" charset="0"/>
                          <a:cs typeface="Arial" panose="020B0604020202020204" pitchFamily="34" charset="0"/>
                        </a:rPr>
                        <a:t>i</a:t>
                      </a:r>
                      <a:r>
                        <a:rPr lang="en-IN" sz="1200" b="1" i="0" spc="-9" dirty="0">
                          <a:latin typeface="Arial" panose="020B0604020202020204" pitchFamily="34" charset="0"/>
                          <a:cs typeface="Arial" panose="020B0604020202020204" pitchFamily="34" charset="0"/>
                        </a:rPr>
                        <a:t>n</a:t>
                      </a:r>
                      <a:r>
                        <a:rPr lang="en-IN" sz="1200" b="1" i="0" dirty="0">
                          <a:latin typeface="Arial" panose="020B0604020202020204" pitchFamily="34" charset="0"/>
                          <a:cs typeface="Arial" panose="020B0604020202020204" pitchFamily="34" charset="0"/>
                        </a:rPr>
                        <a:t>g</a:t>
                      </a:r>
                      <a:endParaRPr lang="en-IN" sz="1200" i="0" dirty="0">
                        <a:latin typeface="Arial" panose="020B0604020202020204" pitchFamily="34" charset="0"/>
                        <a:cs typeface="Arial" panose="020B0604020202020204" pitchFamily="34" charset="0"/>
                      </a:endParaRP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200"/>
                        </a:spcBef>
                        <a:spcAft>
                          <a:spcPts val="200"/>
                        </a:spcAft>
                        <a:buClrTx/>
                        <a:buSzTx/>
                        <a:buFontTx/>
                        <a:buNone/>
                        <a:tabLst/>
                        <a:defRPr/>
                      </a:pPr>
                      <a:r>
                        <a:rPr lang="en-US" altLang="en-US" sz="1200" b="1" i="0" dirty="0">
                          <a:latin typeface="Arial" panose="020B0604020202020204" pitchFamily="34" charset="0"/>
                          <a:cs typeface="Arial" panose="020B0604020202020204" pitchFamily="34" charset="0"/>
                        </a:rPr>
                        <a:t>Continuous Process Improvement</a:t>
                      </a:r>
                      <a:endParaRPr lang="en-US" altLang="en-US" sz="1200" i="0" dirty="0">
                        <a:latin typeface="Arial" panose="020B0604020202020204" pitchFamily="34" charset="0"/>
                        <a:cs typeface="Arial" panose="020B0604020202020204" pitchFamily="34" charset="0"/>
                      </a:endParaRP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200"/>
                        </a:spcBef>
                        <a:spcAft>
                          <a:spcPts val="200"/>
                        </a:spcAft>
                        <a:buClrTx/>
                        <a:buSzTx/>
                        <a:buFontTx/>
                        <a:buNone/>
                        <a:tabLst/>
                        <a:defRPr/>
                      </a:pPr>
                      <a:r>
                        <a:rPr lang="en-US" altLang="en-US" sz="1200" b="1" i="0" dirty="0">
                          <a:latin typeface="Arial" panose="020B0604020202020204" pitchFamily="34" charset="0"/>
                          <a:cs typeface="Arial" panose="020B0604020202020204" pitchFamily="34" charset="0"/>
                        </a:rPr>
                        <a:t>Organizational Performance Management, Causal Analysis and Resolution</a:t>
                      </a:r>
                      <a:endParaRPr lang="en-US" altLang="en-US" sz="1200" i="0" dirty="0">
                        <a:latin typeface="Arial" panose="020B0604020202020204" pitchFamily="34" charset="0"/>
                        <a:cs typeface="Arial" panose="020B0604020202020204" pitchFamily="34" charset="0"/>
                      </a:endParaRP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2804696411"/>
                  </a:ext>
                </a:extLst>
              </a:tr>
              <a:tr h="582766">
                <a:tc>
                  <a:txBody>
                    <a:bodyPr/>
                    <a:lstStyle/>
                    <a:p>
                      <a:pPr algn="l" fontAlgn="t">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4 Quantitatively Managed</a:t>
                      </a: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algn="l" fontAlgn="t">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Quantitative Management</a:t>
                      </a: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algn="l" fontAlgn="t">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Organizational Process Performance , Quantitative Project Management, Requirements Development, Technical Solution, Product Integration Verification, Validation</a:t>
                      </a: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2577881934"/>
                  </a:ext>
                </a:extLst>
              </a:tr>
              <a:tr h="548640">
                <a:tc>
                  <a:txBody>
                    <a:bodyPr/>
                    <a:lstStyle/>
                    <a:p>
                      <a:pPr algn="l" fontAlgn="t">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3 Defined</a:t>
                      </a:r>
                    </a:p>
                    <a:p>
                      <a:pPr algn="l" fontAlgn="t">
                        <a:spcBef>
                          <a:spcPts val="200"/>
                        </a:spcBef>
                        <a:spcAft>
                          <a:spcPts val="200"/>
                        </a:spcAft>
                      </a:pP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algn="l" fontAlgn="t">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Process Standardization</a:t>
                      </a:r>
                    </a:p>
                    <a:p>
                      <a:pPr algn="l" fontAlgn="t">
                        <a:spcBef>
                          <a:spcPts val="200"/>
                        </a:spcBef>
                        <a:spcAft>
                          <a:spcPts val="200"/>
                        </a:spcAft>
                      </a:pP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algn="l" fontAlgn="t">
                        <a:spcBef>
                          <a:spcPts val="200"/>
                        </a:spcBef>
                        <a:spcAft>
                          <a:spcPts val="200"/>
                        </a:spcAft>
                      </a:pPr>
                      <a:r>
                        <a:rPr lang="en-IN" sz="1200" b="0" i="0" u="none" strike="noStrike" dirty="0">
                          <a:solidFill>
                            <a:srgbClr val="000000"/>
                          </a:solidFill>
                          <a:effectLst/>
                          <a:latin typeface="Arial" panose="020B0604020202020204" pitchFamily="34" charset="0"/>
                          <a:cs typeface="Arial" panose="020B0604020202020204" pitchFamily="34" charset="0"/>
                        </a:rPr>
                        <a:t>Organizational Process Focus, Organizational Process Definition, Organizational Training Integrated, Project Management, Risk Management, Decision Analysis and Resolution</a:t>
                      </a: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4040288057"/>
                  </a:ext>
                </a:extLst>
              </a:tr>
              <a:tr h="746760">
                <a:tc>
                  <a:txBody>
                    <a:bodyPr/>
                    <a:lstStyle/>
                    <a:p>
                      <a:pPr algn="l"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2 Managed</a:t>
                      </a:r>
                    </a:p>
                    <a:p>
                      <a:pPr algn="l" fontAlgn="ctr">
                        <a:spcBef>
                          <a:spcPts val="200"/>
                        </a:spcBef>
                        <a:spcAft>
                          <a:spcPts val="200"/>
                        </a:spcAft>
                      </a:pP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algn="l"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Basic Project</a:t>
                      </a:r>
                    </a:p>
                    <a:p>
                      <a:pPr algn="l" fontAlgn="ctr">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Management</a:t>
                      </a:r>
                    </a:p>
                    <a:p>
                      <a:pPr algn="l" fontAlgn="ctr">
                        <a:spcBef>
                          <a:spcPts val="200"/>
                        </a:spcBef>
                        <a:spcAft>
                          <a:spcPts val="200"/>
                        </a:spcAft>
                      </a:pP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algn="l" fontAlgn="ctr">
                        <a:spcBef>
                          <a:spcPts val="200"/>
                        </a:spcBef>
                        <a:spcAft>
                          <a:spcPts val="200"/>
                        </a:spcAft>
                      </a:pPr>
                      <a:r>
                        <a:rPr lang="en-IN" sz="1200" b="0" i="0" u="none" strike="noStrike" dirty="0">
                          <a:solidFill>
                            <a:srgbClr val="000000"/>
                          </a:solidFill>
                          <a:effectLst/>
                          <a:latin typeface="Arial" panose="020B0604020202020204" pitchFamily="34" charset="0"/>
                          <a:cs typeface="Arial" panose="020B0604020202020204" pitchFamily="34" charset="0"/>
                        </a:rPr>
                        <a:t>Requirements Management, Project Planning, Project Monitoring and Control, Supplier Agreement Management, Measurement and Analysis,</a:t>
                      </a:r>
                    </a:p>
                    <a:p>
                      <a:pPr algn="l" fontAlgn="ctr">
                        <a:spcBef>
                          <a:spcPts val="200"/>
                        </a:spcBef>
                        <a:spcAft>
                          <a:spcPts val="200"/>
                        </a:spcAft>
                      </a:pPr>
                      <a:r>
                        <a:rPr lang="en-IN" sz="1200" b="0" i="0" u="none" strike="noStrike" dirty="0">
                          <a:solidFill>
                            <a:srgbClr val="000000"/>
                          </a:solidFill>
                          <a:effectLst/>
                          <a:latin typeface="Arial" panose="020B0604020202020204" pitchFamily="34" charset="0"/>
                          <a:cs typeface="Arial" panose="020B0604020202020204" pitchFamily="34" charset="0"/>
                        </a:rPr>
                        <a:t>Process and Product Quality Assurance, Configuration Management</a:t>
                      </a: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1172959825"/>
                  </a:ext>
                </a:extLst>
              </a:tr>
              <a:tr h="593873">
                <a:tc>
                  <a:txBody>
                    <a:bodyPr/>
                    <a:lstStyle/>
                    <a:p>
                      <a:pPr algn="l" fontAlgn="t">
                        <a:spcBef>
                          <a:spcPts val="200"/>
                        </a:spcBef>
                        <a:spcAft>
                          <a:spcPts val="200"/>
                        </a:spcAft>
                      </a:pPr>
                      <a:r>
                        <a:rPr lang="en-US" sz="1200" b="0" i="0" u="none" strike="noStrike" dirty="0">
                          <a:solidFill>
                            <a:srgbClr val="000000"/>
                          </a:solidFill>
                          <a:effectLst/>
                          <a:latin typeface="Arial" panose="020B0604020202020204" pitchFamily="34" charset="0"/>
                          <a:cs typeface="Arial" panose="020B0604020202020204" pitchFamily="34" charset="0"/>
                        </a:rPr>
                        <a:t>1 Initial</a:t>
                      </a: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algn="l" fontAlgn="ctr">
                        <a:spcBef>
                          <a:spcPts val="200"/>
                        </a:spcBef>
                        <a:spcAft>
                          <a:spcPts val="200"/>
                        </a:spcAft>
                      </a:pP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tc>
                  <a:txBody>
                    <a:bodyPr/>
                    <a:lstStyle/>
                    <a:p>
                      <a:pPr algn="l" fontAlgn="ctr">
                        <a:spcBef>
                          <a:spcPts val="200"/>
                        </a:spcBef>
                        <a:spcAft>
                          <a:spcPts val="200"/>
                        </a:spcAft>
                      </a:pP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580" marR="68580" marT="34290" marB="3429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tcPr>
                </a:tc>
                <a:extLst>
                  <a:ext uri="{0D108BD9-81ED-4DB2-BD59-A6C34878D82A}">
                    <a16:rowId xmlns:a16="http://schemas.microsoft.com/office/drawing/2014/main" val="1451154299"/>
                  </a:ext>
                </a:extLst>
              </a:tr>
            </a:tbl>
          </a:graphicData>
        </a:graphic>
      </p:graphicFrame>
      <p:sp>
        <p:nvSpPr>
          <p:cNvPr id="41" name="Isosceles Triangle 40">
            <a:extLst>
              <a:ext uri="{FF2B5EF4-FFF2-40B4-BE49-F238E27FC236}">
                <a16:creationId xmlns:a16="http://schemas.microsoft.com/office/drawing/2014/main" id="{25FFCB29-B3E4-4005-ABDE-B51748FC6E22}"/>
              </a:ext>
            </a:extLst>
          </p:cNvPr>
          <p:cNvSpPr/>
          <p:nvPr/>
        </p:nvSpPr>
        <p:spPr>
          <a:xfrm rot="550510">
            <a:off x="8738643" y="2273445"/>
            <a:ext cx="178966" cy="24869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Footer Placeholder 4">
            <a:extLst>
              <a:ext uri="{FF2B5EF4-FFF2-40B4-BE49-F238E27FC236}">
                <a16:creationId xmlns:a16="http://schemas.microsoft.com/office/drawing/2014/main" id="{16FAEBC5-3FA8-45FC-85F0-611200FA7F3D}"/>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144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BA14-0008-4BB4-A731-7FD248584DB0}"/>
              </a:ext>
            </a:extLst>
          </p:cNvPr>
          <p:cNvSpPr>
            <a:spLocks noGrp="1"/>
          </p:cNvSpPr>
          <p:nvPr>
            <p:ph type="title"/>
          </p:nvPr>
        </p:nvSpPr>
        <p:spPr/>
        <p:txBody>
          <a:bodyPr/>
          <a:lstStyle/>
          <a:p>
            <a:r>
              <a:rPr lang="en-IN" dirty="0"/>
              <a:t>Continuous Representation: PAs by Category</a:t>
            </a:r>
          </a:p>
        </p:txBody>
      </p:sp>
      <p:sp>
        <p:nvSpPr>
          <p:cNvPr id="3" name="Content Placeholder 2">
            <a:extLst>
              <a:ext uri="{FF2B5EF4-FFF2-40B4-BE49-F238E27FC236}">
                <a16:creationId xmlns:a16="http://schemas.microsoft.com/office/drawing/2014/main" id="{D804C81F-069D-40DE-9564-64B04B0903BD}"/>
              </a:ext>
            </a:extLst>
          </p:cNvPr>
          <p:cNvSpPr>
            <a:spLocks noGrp="1"/>
          </p:cNvSpPr>
          <p:nvPr>
            <p:ph idx="1"/>
          </p:nvPr>
        </p:nvSpPr>
        <p:spPr/>
        <p:txBody>
          <a:bodyPr/>
          <a:lstStyle/>
          <a:p>
            <a:endParaRPr lang="en-US" dirty="0"/>
          </a:p>
        </p:txBody>
      </p:sp>
      <p:sp>
        <p:nvSpPr>
          <p:cNvPr id="6" name="Text Box 54">
            <a:extLst>
              <a:ext uri="{FF2B5EF4-FFF2-40B4-BE49-F238E27FC236}">
                <a16:creationId xmlns:a16="http://schemas.microsoft.com/office/drawing/2014/main" id="{9F653EB0-7CBE-4CD0-9122-3F4A78C46A1E}"/>
              </a:ext>
            </a:extLst>
          </p:cNvPr>
          <p:cNvSpPr txBox="1">
            <a:spLocks noChangeArrowheads="1"/>
          </p:cNvSpPr>
          <p:nvPr/>
        </p:nvSpPr>
        <p:spPr bwMode="auto">
          <a:xfrm>
            <a:off x="6187211" y="3210658"/>
            <a:ext cx="1117670" cy="1878275"/>
          </a:xfrm>
          <a:prstGeom prst="rect">
            <a:avLst/>
          </a:prstGeom>
          <a:noFill/>
          <a:ln w="12700">
            <a:solidFill>
              <a:schemeClr val="accent1">
                <a:lumMod val="40000"/>
                <a:lumOff val="6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77029" tIns="38515" rIns="77029" bIns="38515">
            <a:spAutoFit/>
          </a:bodyPr>
          <a:lstStyle>
            <a:lvl1pPr marL="111125" indent="-111125"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pPr>
            <a:r>
              <a:rPr lang="en-US" altLang="en-US" sz="900" dirty="0">
                <a:latin typeface="Helvetica Neue" panose="02000403000000020004" pitchFamily="50" charset="0"/>
              </a:rPr>
              <a:t>Configuration Mgmt.</a:t>
            </a:r>
          </a:p>
          <a:p>
            <a:pPr>
              <a:spcBef>
                <a:spcPct val="0"/>
              </a:spcBef>
            </a:pPr>
            <a:r>
              <a:rPr lang="en-US" altLang="en-US" sz="900" dirty="0">
                <a:latin typeface="Helvetica Neue" panose="02000403000000020004" pitchFamily="50" charset="0"/>
              </a:rPr>
              <a:t>Process and Product  Quality Assurance</a:t>
            </a:r>
          </a:p>
          <a:p>
            <a:pPr>
              <a:spcBef>
                <a:spcPct val="0"/>
              </a:spcBef>
            </a:pPr>
            <a:r>
              <a:rPr lang="en-US" altLang="en-US" sz="900" dirty="0">
                <a:latin typeface="Helvetica Neue" panose="02000403000000020004" pitchFamily="50" charset="0"/>
              </a:rPr>
              <a:t>Measurement &amp; Analysis</a:t>
            </a:r>
          </a:p>
          <a:p>
            <a:pPr>
              <a:spcBef>
                <a:spcPct val="0"/>
              </a:spcBef>
            </a:pPr>
            <a:r>
              <a:rPr lang="en-US" altLang="en-US" sz="900" dirty="0">
                <a:latin typeface="Helvetica Neue" panose="02000403000000020004" pitchFamily="50" charset="0"/>
              </a:rPr>
              <a:t>Decision Analysis and   Resolution</a:t>
            </a:r>
          </a:p>
          <a:p>
            <a:pPr>
              <a:spcBef>
                <a:spcPct val="0"/>
              </a:spcBef>
            </a:pPr>
            <a:r>
              <a:rPr lang="en-US" altLang="en-US" sz="900" dirty="0">
                <a:latin typeface="Helvetica Neue" panose="02000403000000020004" pitchFamily="50" charset="0"/>
              </a:rPr>
              <a:t>Causal Analysis and  Resolution</a:t>
            </a:r>
          </a:p>
          <a:p>
            <a:pPr>
              <a:spcBef>
                <a:spcPct val="0"/>
              </a:spcBef>
            </a:pPr>
            <a:endParaRPr lang="en-US" altLang="en-US" sz="900" dirty="0">
              <a:latin typeface="Helvetica Neue" panose="02000403000000020004" pitchFamily="50" charset="0"/>
            </a:endParaRPr>
          </a:p>
        </p:txBody>
      </p:sp>
      <p:sp>
        <p:nvSpPr>
          <p:cNvPr id="7" name="Rectangle 56">
            <a:extLst>
              <a:ext uri="{FF2B5EF4-FFF2-40B4-BE49-F238E27FC236}">
                <a16:creationId xmlns:a16="http://schemas.microsoft.com/office/drawing/2014/main" id="{1A33BAE5-7BEA-41A5-A72E-60F899AE531F}"/>
              </a:ext>
            </a:extLst>
          </p:cNvPr>
          <p:cNvSpPr>
            <a:spLocks noChangeArrowheads="1"/>
          </p:cNvSpPr>
          <p:nvPr/>
        </p:nvSpPr>
        <p:spPr bwMode="auto">
          <a:xfrm>
            <a:off x="4069953" y="2155764"/>
            <a:ext cx="1012031" cy="359569"/>
          </a:xfrm>
          <a:prstGeom prst="rect">
            <a:avLst/>
          </a:prstGeom>
          <a:solidFill>
            <a:schemeClr val="accent1"/>
          </a:solidFill>
          <a:ln w="12700">
            <a:solidFill>
              <a:schemeClr val="accent1">
                <a:lumMod val="40000"/>
                <a:lumOff val="60000"/>
              </a:schemeClr>
            </a:solidFill>
            <a:miter lim="800000"/>
            <a:headEnd type="none" w="sm" len="sm"/>
            <a:tailEnd type="none" w="sm" len="sm"/>
          </a:ln>
        </p:spPr>
        <p:txBody>
          <a:bodyPr wrap="none" lIns="77029" tIns="38515" rIns="77029" bIns="38515" anchor="ct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2100" dirty="0">
                <a:solidFill>
                  <a:schemeClr val="bg1"/>
                </a:solidFill>
                <a:latin typeface="Helvetica Neue" panose="02000403000000020004" pitchFamily="50" charset="0"/>
              </a:rPr>
              <a:t>CMMI</a:t>
            </a:r>
            <a:endParaRPr lang="en-US" altLang="en-US" sz="1050" baseline="42000" dirty="0">
              <a:solidFill>
                <a:schemeClr val="bg1"/>
              </a:solidFill>
              <a:latin typeface="Helvetica Neue" panose="02000403000000020004" pitchFamily="50" charset="0"/>
            </a:endParaRPr>
          </a:p>
        </p:txBody>
      </p:sp>
      <p:sp>
        <p:nvSpPr>
          <p:cNvPr id="8" name="Rectangle 57">
            <a:extLst>
              <a:ext uri="{FF2B5EF4-FFF2-40B4-BE49-F238E27FC236}">
                <a16:creationId xmlns:a16="http://schemas.microsoft.com/office/drawing/2014/main" id="{57653E2E-858A-4585-8039-C89A3E5591A1}"/>
              </a:ext>
            </a:extLst>
          </p:cNvPr>
          <p:cNvSpPr>
            <a:spLocks noChangeArrowheads="1"/>
          </p:cNvSpPr>
          <p:nvPr/>
        </p:nvSpPr>
        <p:spPr bwMode="auto">
          <a:xfrm>
            <a:off x="4737893" y="2849899"/>
            <a:ext cx="1163241" cy="359569"/>
          </a:xfrm>
          <a:prstGeom prst="rect">
            <a:avLst/>
          </a:prstGeom>
          <a:solidFill>
            <a:schemeClr val="accent1"/>
          </a:solidFill>
          <a:ln w="12700">
            <a:solidFill>
              <a:schemeClr val="accent1">
                <a:lumMod val="40000"/>
                <a:lumOff val="60000"/>
              </a:schemeClr>
            </a:solidFill>
            <a:miter lim="800000"/>
            <a:headEnd type="none" w="sm" len="sm"/>
            <a:tailEnd type="none" w="sm" len="sm"/>
          </a:ln>
        </p:spPr>
        <p:txBody>
          <a:bodyPr wrap="none" lIns="77029" tIns="38515" rIns="77029" bIns="38515" anchor="ct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200" b="1">
                <a:solidFill>
                  <a:schemeClr val="bg1"/>
                </a:solidFill>
                <a:latin typeface="Helvetica Neue" panose="02000403000000020004" pitchFamily="50" charset="0"/>
              </a:rPr>
              <a:t>Engineering</a:t>
            </a:r>
          </a:p>
        </p:txBody>
      </p:sp>
      <p:sp>
        <p:nvSpPr>
          <p:cNvPr id="9" name="Rectangle 58">
            <a:extLst>
              <a:ext uri="{FF2B5EF4-FFF2-40B4-BE49-F238E27FC236}">
                <a16:creationId xmlns:a16="http://schemas.microsoft.com/office/drawing/2014/main" id="{A4C68C7F-8E1A-4886-BEFA-008833B05440}"/>
              </a:ext>
            </a:extLst>
          </p:cNvPr>
          <p:cNvSpPr>
            <a:spLocks noChangeArrowheads="1"/>
          </p:cNvSpPr>
          <p:nvPr/>
        </p:nvSpPr>
        <p:spPr bwMode="auto">
          <a:xfrm>
            <a:off x="6184503" y="2852280"/>
            <a:ext cx="1120378" cy="358378"/>
          </a:xfrm>
          <a:prstGeom prst="rect">
            <a:avLst/>
          </a:prstGeom>
          <a:solidFill>
            <a:schemeClr val="accent1"/>
          </a:solidFill>
          <a:ln w="12700">
            <a:solidFill>
              <a:schemeClr val="accent1">
                <a:lumMod val="40000"/>
                <a:lumOff val="60000"/>
              </a:schemeClr>
            </a:solidFill>
            <a:miter lim="800000"/>
            <a:headEnd type="none" w="sm" len="sm"/>
            <a:tailEnd type="none" w="sm" len="sm"/>
          </a:ln>
        </p:spPr>
        <p:txBody>
          <a:bodyPr wrap="none" lIns="77029" tIns="38515" rIns="77029" bIns="38515" anchor="ct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200" b="1">
                <a:solidFill>
                  <a:schemeClr val="bg1"/>
                </a:solidFill>
                <a:latin typeface="Helvetica Neue" panose="02000403000000020004" pitchFamily="50" charset="0"/>
              </a:rPr>
              <a:t>Support</a:t>
            </a:r>
          </a:p>
        </p:txBody>
      </p:sp>
      <p:sp>
        <p:nvSpPr>
          <p:cNvPr id="10" name="Rectangle 59">
            <a:extLst>
              <a:ext uri="{FF2B5EF4-FFF2-40B4-BE49-F238E27FC236}">
                <a16:creationId xmlns:a16="http://schemas.microsoft.com/office/drawing/2014/main" id="{5EDC28C4-F02A-4962-8AE4-6F30F52E5DE9}"/>
              </a:ext>
            </a:extLst>
          </p:cNvPr>
          <p:cNvSpPr>
            <a:spLocks noChangeArrowheads="1"/>
          </p:cNvSpPr>
          <p:nvPr/>
        </p:nvSpPr>
        <p:spPr bwMode="auto">
          <a:xfrm>
            <a:off x="1523205" y="2832039"/>
            <a:ext cx="1285875" cy="426244"/>
          </a:xfrm>
          <a:prstGeom prst="rect">
            <a:avLst/>
          </a:prstGeom>
          <a:solidFill>
            <a:schemeClr val="accent1"/>
          </a:solidFill>
          <a:ln w="12700">
            <a:solidFill>
              <a:schemeClr val="accent1">
                <a:lumMod val="40000"/>
                <a:lumOff val="60000"/>
              </a:schemeClr>
            </a:solidFill>
            <a:miter lim="800000"/>
            <a:headEnd type="none" w="sm" len="sm"/>
            <a:tailEnd type="none" w="sm" len="sm"/>
          </a:ln>
        </p:spPr>
        <p:txBody>
          <a:bodyPr wrap="none" lIns="77029" tIns="38515" rIns="77029" bIns="38515" anchor="ct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200" b="1" dirty="0">
                <a:solidFill>
                  <a:schemeClr val="bg1"/>
                </a:solidFill>
                <a:latin typeface="Helvetica Neue" panose="02000403000000020004" pitchFamily="50" charset="0"/>
              </a:rPr>
              <a:t>Process</a:t>
            </a:r>
          </a:p>
          <a:p>
            <a:pPr algn="ctr">
              <a:spcBef>
                <a:spcPct val="0"/>
              </a:spcBef>
              <a:buFontTx/>
              <a:buNone/>
            </a:pPr>
            <a:r>
              <a:rPr lang="en-US" altLang="en-US" sz="1200" b="1" dirty="0">
                <a:solidFill>
                  <a:schemeClr val="bg1"/>
                </a:solidFill>
                <a:latin typeface="Helvetica Neue" panose="02000403000000020004" pitchFamily="50" charset="0"/>
              </a:rPr>
              <a:t>Management</a:t>
            </a:r>
          </a:p>
        </p:txBody>
      </p:sp>
      <p:sp>
        <p:nvSpPr>
          <p:cNvPr id="11" name="Rectangle 60">
            <a:extLst>
              <a:ext uri="{FF2B5EF4-FFF2-40B4-BE49-F238E27FC236}">
                <a16:creationId xmlns:a16="http://schemas.microsoft.com/office/drawing/2014/main" id="{D04544B7-F7CD-41D6-B17C-648F4D1A077E}"/>
              </a:ext>
            </a:extLst>
          </p:cNvPr>
          <p:cNvSpPr>
            <a:spLocks noChangeArrowheads="1"/>
          </p:cNvSpPr>
          <p:nvPr/>
        </p:nvSpPr>
        <p:spPr bwMode="auto">
          <a:xfrm>
            <a:off x="3023393" y="2832039"/>
            <a:ext cx="1285875" cy="427435"/>
          </a:xfrm>
          <a:prstGeom prst="rect">
            <a:avLst/>
          </a:prstGeom>
          <a:solidFill>
            <a:schemeClr val="accent1"/>
          </a:solidFill>
          <a:ln w="12700">
            <a:solidFill>
              <a:schemeClr val="accent1">
                <a:lumMod val="40000"/>
                <a:lumOff val="60000"/>
              </a:schemeClr>
            </a:solidFill>
            <a:miter lim="800000"/>
            <a:headEnd type="none" w="sm" len="sm"/>
            <a:tailEnd type="none" w="sm" len="sm"/>
          </a:ln>
        </p:spPr>
        <p:txBody>
          <a:bodyPr wrap="none" lIns="77029" tIns="38515" rIns="77029" bIns="38515" anchor="ctr"/>
          <a:lstStyle>
            <a:lvl1pPr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200" b="1">
                <a:solidFill>
                  <a:schemeClr val="bg1"/>
                </a:solidFill>
                <a:latin typeface="Helvetica Neue" panose="02000403000000020004" pitchFamily="50" charset="0"/>
              </a:rPr>
              <a:t>Project</a:t>
            </a:r>
          </a:p>
          <a:p>
            <a:pPr algn="ctr">
              <a:spcBef>
                <a:spcPct val="0"/>
              </a:spcBef>
              <a:buFontTx/>
              <a:buNone/>
            </a:pPr>
            <a:r>
              <a:rPr lang="en-US" altLang="en-US" sz="1200" b="1">
                <a:solidFill>
                  <a:schemeClr val="bg1"/>
                </a:solidFill>
                <a:latin typeface="Helvetica Neue" panose="02000403000000020004" pitchFamily="50" charset="0"/>
              </a:rPr>
              <a:t>Management</a:t>
            </a:r>
          </a:p>
        </p:txBody>
      </p:sp>
      <p:sp>
        <p:nvSpPr>
          <p:cNvPr id="12" name="Line 61">
            <a:extLst>
              <a:ext uri="{FF2B5EF4-FFF2-40B4-BE49-F238E27FC236}">
                <a16:creationId xmlns:a16="http://schemas.microsoft.com/office/drawing/2014/main" id="{3C57F87D-8007-42EB-89AB-660060C14014}"/>
              </a:ext>
            </a:extLst>
          </p:cNvPr>
          <p:cNvSpPr>
            <a:spLocks noChangeShapeType="1"/>
          </p:cNvSpPr>
          <p:nvPr/>
        </p:nvSpPr>
        <p:spPr bwMode="auto">
          <a:xfrm>
            <a:off x="2226865" y="2676068"/>
            <a:ext cx="4529138" cy="0"/>
          </a:xfrm>
          <a:prstGeom prst="line">
            <a:avLst/>
          </a:prstGeom>
          <a:noFill/>
          <a:ln w="12700">
            <a:solidFill>
              <a:schemeClr val="accent1">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sz="1350">
              <a:latin typeface="Helvetica Neue" panose="02000403000000020004" pitchFamily="50" charset="0"/>
            </a:endParaRPr>
          </a:p>
        </p:txBody>
      </p:sp>
      <p:sp>
        <p:nvSpPr>
          <p:cNvPr id="13" name="Line 62">
            <a:extLst>
              <a:ext uri="{FF2B5EF4-FFF2-40B4-BE49-F238E27FC236}">
                <a16:creationId xmlns:a16="http://schemas.microsoft.com/office/drawing/2014/main" id="{E7383F36-A9FE-4409-ACE3-970AB5648028}"/>
              </a:ext>
            </a:extLst>
          </p:cNvPr>
          <p:cNvSpPr>
            <a:spLocks noChangeShapeType="1"/>
          </p:cNvSpPr>
          <p:nvPr/>
        </p:nvSpPr>
        <p:spPr bwMode="auto">
          <a:xfrm>
            <a:off x="2224484" y="2684402"/>
            <a:ext cx="0" cy="164306"/>
          </a:xfrm>
          <a:prstGeom prst="line">
            <a:avLst/>
          </a:prstGeom>
          <a:noFill/>
          <a:ln w="12700">
            <a:solidFill>
              <a:schemeClr val="accent1">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sz="1350">
              <a:latin typeface="Helvetica Neue" panose="02000403000000020004" pitchFamily="50" charset="0"/>
            </a:endParaRPr>
          </a:p>
        </p:txBody>
      </p:sp>
      <p:sp>
        <p:nvSpPr>
          <p:cNvPr id="14" name="Text Box 63">
            <a:extLst>
              <a:ext uri="{FF2B5EF4-FFF2-40B4-BE49-F238E27FC236}">
                <a16:creationId xmlns:a16="http://schemas.microsoft.com/office/drawing/2014/main" id="{33EC6508-3C3C-487F-B6EE-E70323F2CB12}"/>
              </a:ext>
            </a:extLst>
          </p:cNvPr>
          <p:cNvSpPr txBox="1">
            <a:spLocks noChangeArrowheads="1"/>
          </p:cNvSpPr>
          <p:nvPr/>
        </p:nvSpPr>
        <p:spPr bwMode="auto">
          <a:xfrm>
            <a:off x="1554162" y="3264236"/>
            <a:ext cx="1241822" cy="1739776"/>
          </a:xfrm>
          <a:prstGeom prst="rect">
            <a:avLst/>
          </a:prstGeom>
          <a:noFill/>
          <a:ln w="12700">
            <a:solidFill>
              <a:schemeClr val="accent1">
                <a:lumMod val="40000"/>
                <a:lumOff val="6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7029" tIns="38515" rIns="77029" bIns="38515">
            <a:spAutoFit/>
          </a:bodyPr>
          <a:lstStyle>
            <a:lvl1pPr marL="111125" indent="-111125"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pPr>
            <a:r>
              <a:rPr lang="en-US" altLang="en-US" sz="900">
                <a:latin typeface="Helvetica Neue" panose="02000403000000020004" pitchFamily="50" charset="0"/>
              </a:rPr>
              <a:t> Organizational Process Focus</a:t>
            </a:r>
          </a:p>
          <a:p>
            <a:pPr>
              <a:spcBef>
                <a:spcPct val="0"/>
              </a:spcBef>
            </a:pPr>
            <a:r>
              <a:rPr lang="en-US" altLang="en-US" sz="900" dirty="0">
                <a:latin typeface="Helvetica Neue" panose="02000403000000020004" pitchFamily="50" charset="0"/>
              </a:rPr>
              <a:t>Organizational Process Definition </a:t>
            </a:r>
          </a:p>
          <a:p>
            <a:pPr>
              <a:spcBef>
                <a:spcPct val="0"/>
              </a:spcBef>
            </a:pPr>
            <a:r>
              <a:rPr lang="en-US" altLang="en-US" sz="900" dirty="0">
                <a:latin typeface="Helvetica Neue" panose="02000403000000020004" pitchFamily="50" charset="0"/>
              </a:rPr>
              <a:t>Organizational Training</a:t>
            </a:r>
          </a:p>
          <a:p>
            <a:pPr>
              <a:spcBef>
                <a:spcPct val="0"/>
              </a:spcBef>
            </a:pPr>
            <a:r>
              <a:rPr lang="en-US" altLang="en-US" sz="900" dirty="0">
                <a:latin typeface="Helvetica Neue" panose="02000403000000020004" pitchFamily="50" charset="0"/>
              </a:rPr>
              <a:t>Organizational Process Performance</a:t>
            </a:r>
          </a:p>
          <a:p>
            <a:pPr>
              <a:spcBef>
                <a:spcPct val="0"/>
              </a:spcBef>
            </a:pPr>
            <a:r>
              <a:rPr lang="en-US" altLang="en-US" sz="900" dirty="0">
                <a:latin typeface="Helvetica Neue" panose="02000403000000020004" pitchFamily="50" charset="0"/>
              </a:rPr>
              <a:t>Organizational Performance Management </a:t>
            </a:r>
          </a:p>
        </p:txBody>
      </p:sp>
      <p:sp>
        <p:nvSpPr>
          <p:cNvPr id="15" name="Text Box 64">
            <a:extLst>
              <a:ext uri="{FF2B5EF4-FFF2-40B4-BE49-F238E27FC236}">
                <a16:creationId xmlns:a16="http://schemas.microsoft.com/office/drawing/2014/main" id="{E40BC74E-DD44-4D5F-BAAB-229F8361CEAF}"/>
              </a:ext>
            </a:extLst>
          </p:cNvPr>
          <p:cNvSpPr txBox="1">
            <a:spLocks noChangeArrowheads="1"/>
          </p:cNvSpPr>
          <p:nvPr/>
        </p:nvSpPr>
        <p:spPr bwMode="auto">
          <a:xfrm>
            <a:off x="3036325" y="3264236"/>
            <a:ext cx="1262392" cy="1739776"/>
          </a:xfrm>
          <a:prstGeom prst="rect">
            <a:avLst/>
          </a:prstGeom>
          <a:noFill/>
          <a:ln w="12700">
            <a:solidFill>
              <a:schemeClr val="accent1">
                <a:lumMod val="40000"/>
                <a:lumOff val="60000"/>
              </a:schemeClr>
            </a:solidFill>
            <a:miter lim="800000"/>
            <a:headEnd type="none" w="sm" len="sm"/>
            <a:tailEnd type="none" w="sm" len="sm"/>
          </a:ln>
        </p:spPr>
        <p:txBody>
          <a:bodyPr wrap="square" lIns="77029" tIns="38515" rIns="77029" bIns="38515">
            <a:spAutoFit/>
          </a:bodyPr>
          <a:lstStyle/>
          <a:p>
            <a:pPr marL="89297" indent="-89297" defTabSz="770335">
              <a:buFontTx/>
              <a:buChar char="•"/>
              <a:defRPr/>
            </a:pPr>
            <a:r>
              <a:rPr lang="en-US" sz="900" dirty="0">
                <a:latin typeface="Helvetica Neue" panose="02000403000000020004" pitchFamily="50" charset="0"/>
              </a:rPr>
              <a:t>Requirements Management</a:t>
            </a:r>
          </a:p>
          <a:p>
            <a:pPr marL="89297" indent="-89297" defTabSz="770335">
              <a:buFontTx/>
              <a:buChar char="•"/>
              <a:defRPr/>
            </a:pPr>
            <a:r>
              <a:rPr lang="en-US" sz="900" dirty="0">
                <a:latin typeface="Helvetica Neue" panose="02000403000000020004" pitchFamily="50" charset="0"/>
              </a:rPr>
              <a:t>Project Planning</a:t>
            </a:r>
          </a:p>
          <a:p>
            <a:pPr marL="89297" indent="-89297" defTabSz="770335">
              <a:buFontTx/>
              <a:buChar char="•"/>
              <a:defRPr/>
            </a:pPr>
            <a:r>
              <a:rPr lang="en-US" sz="900" dirty="0">
                <a:latin typeface="Helvetica Neue" panose="02000403000000020004" pitchFamily="50" charset="0"/>
              </a:rPr>
              <a:t>Project Monitoring and Control</a:t>
            </a:r>
          </a:p>
          <a:p>
            <a:pPr marL="89297" indent="-89297" defTabSz="770335">
              <a:buFontTx/>
              <a:buChar char="•"/>
              <a:defRPr/>
            </a:pPr>
            <a:r>
              <a:rPr lang="en-US" sz="900" dirty="0">
                <a:latin typeface="Helvetica Neue" panose="02000403000000020004" pitchFamily="50" charset="0"/>
              </a:rPr>
              <a:t>Supplier Agreement Management</a:t>
            </a:r>
          </a:p>
          <a:p>
            <a:pPr marL="89297" indent="-89297" defTabSz="770335">
              <a:buFontTx/>
              <a:buChar char="•"/>
              <a:defRPr/>
            </a:pPr>
            <a:r>
              <a:rPr lang="en-US" sz="900" dirty="0">
                <a:latin typeface="Helvetica Neue" panose="02000403000000020004" pitchFamily="50" charset="0"/>
              </a:rPr>
              <a:t>Integrated Project Management</a:t>
            </a:r>
          </a:p>
          <a:p>
            <a:pPr marL="89297" indent="-89297" defTabSz="770335">
              <a:buFontTx/>
              <a:buChar char="•"/>
              <a:defRPr/>
            </a:pPr>
            <a:r>
              <a:rPr lang="en-US" sz="900" dirty="0">
                <a:latin typeface="Helvetica Neue" panose="02000403000000020004" pitchFamily="50" charset="0"/>
              </a:rPr>
              <a:t>Risk Management</a:t>
            </a:r>
          </a:p>
          <a:p>
            <a:pPr marL="89297" indent="-89297" defTabSz="770335">
              <a:buFontTx/>
              <a:buChar char="•"/>
              <a:defRPr/>
            </a:pPr>
            <a:r>
              <a:rPr lang="en-US" sz="900" dirty="0">
                <a:latin typeface="Helvetica Neue" panose="02000403000000020004" pitchFamily="50" charset="0"/>
              </a:rPr>
              <a:t>Quantitative Project Management.</a:t>
            </a:r>
          </a:p>
        </p:txBody>
      </p:sp>
      <p:sp>
        <p:nvSpPr>
          <p:cNvPr id="16" name="Text Box 65">
            <a:extLst>
              <a:ext uri="{FF2B5EF4-FFF2-40B4-BE49-F238E27FC236}">
                <a16:creationId xmlns:a16="http://schemas.microsoft.com/office/drawing/2014/main" id="{62B68CE8-B7F1-4D93-8C18-C22C8223FBA7}"/>
              </a:ext>
            </a:extLst>
          </p:cNvPr>
          <p:cNvSpPr txBox="1">
            <a:spLocks noChangeArrowheads="1"/>
          </p:cNvSpPr>
          <p:nvPr/>
        </p:nvSpPr>
        <p:spPr bwMode="auto">
          <a:xfrm>
            <a:off x="4761377" y="3210658"/>
            <a:ext cx="1137048" cy="1878275"/>
          </a:xfrm>
          <a:prstGeom prst="rect">
            <a:avLst/>
          </a:prstGeom>
          <a:noFill/>
          <a:ln w="12700">
            <a:solidFill>
              <a:schemeClr val="accent1">
                <a:lumMod val="40000"/>
                <a:lumOff val="6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lIns="77029" tIns="38515" rIns="77029" bIns="38515">
            <a:spAutoFit/>
          </a:bodyPr>
          <a:lstStyle>
            <a:lvl1pPr marL="119063" indent="-119063" defTabSz="1027113">
              <a:spcBef>
                <a:spcPct val="20000"/>
              </a:spcBef>
              <a:buChar char="•"/>
              <a:defRPr sz="2800">
                <a:solidFill>
                  <a:schemeClr val="tx1"/>
                </a:solidFill>
                <a:latin typeface="Arial" panose="020B0604020202020204" pitchFamily="34" charset="0"/>
              </a:defRPr>
            </a:lvl1pPr>
            <a:lvl2pPr marL="742950" indent="-285750" defTabSz="1027113">
              <a:spcBef>
                <a:spcPct val="20000"/>
              </a:spcBef>
              <a:buChar char="–"/>
              <a:defRPr sz="2400">
                <a:solidFill>
                  <a:schemeClr val="tx1"/>
                </a:solidFill>
                <a:latin typeface="Arial" panose="020B0604020202020204" pitchFamily="34" charset="0"/>
              </a:defRPr>
            </a:lvl2pPr>
            <a:lvl3pPr marL="1143000" indent="-228600" defTabSz="1027113">
              <a:spcBef>
                <a:spcPct val="20000"/>
              </a:spcBef>
              <a:buChar char="•"/>
              <a:defRPr sz="2000">
                <a:solidFill>
                  <a:schemeClr val="tx1"/>
                </a:solidFill>
                <a:latin typeface="Arial" panose="020B0604020202020204" pitchFamily="34" charset="0"/>
              </a:defRPr>
            </a:lvl3pPr>
            <a:lvl4pPr marL="1600200" indent="-228600" defTabSz="1027113">
              <a:spcBef>
                <a:spcPct val="20000"/>
              </a:spcBef>
              <a:buChar char="–"/>
              <a:defRPr>
                <a:solidFill>
                  <a:schemeClr val="tx1"/>
                </a:solidFill>
                <a:latin typeface="Arial" panose="020B0604020202020204" pitchFamily="34" charset="0"/>
              </a:defRPr>
            </a:lvl4pPr>
            <a:lvl5pPr marL="2057400" indent="-228600" defTabSz="1027113">
              <a:spcBef>
                <a:spcPct val="20000"/>
              </a:spcBef>
              <a:buChar char="»"/>
              <a:defRPr sz="16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pPr>
            <a:r>
              <a:rPr lang="en-US" altLang="en-US" sz="900" dirty="0">
                <a:latin typeface="Helvetica Neue" panose="02000403000000020004" pitchFamily="50" charset="0"/>
              </a:rPr>
              <a:t>Requirements Development</a:t>
            </a:r>
          </a:p>
          <a:p>
            <a:pPr>
              <a:spcBef>
                <a:spcPct val="0"/>
              </a:spcBef>
            </a:pPr>
            <a:r>
              <a:rPr lang="en-US" altLang="en-US" sz="900" dirty="0">
                <a:latin typeface="Helvetica Neue" panose="02000403000000020004" pitchFamily="50" charset="0"/>
              </a:rPr>
              <a:t>Technical Solution</a:t>
            </a:r>
          </a:p>
          <a:p>
            <a:pPr>
              <a:spcBef>
                <a:spcPct val="0"/>
              </a:spcBef>
            </a:pPr>
            <a:r>
              <a:rPr lang="en-US" altLang="en-US" sz="900" dirty="0">
                <a:latin typeface="Helvetica Neue" panose="02000403000000020004" pitchFamily="50" charset="0"/>
              </a:rPr>
              <a:t>Product Integration</a:t>
            </a:r>
          </a:p>
          <a:p>
            <a:pPr>
              <a:spcBef>
                <a:spcPct val="0"/>
              </a:spcBef>
            </a:pPr>
            <a:r>
              <a:rPr lang="en-US" altLang="en-US" sz="900" dirty="0">
                <a:latin typeface="Helvetica Neue" panose="02000403000000020004" pitchFamily="50" charset="0"/>
              </a:rPr>
              <a:t>Verification</a:t>
            </a:r>
          </a:p>
          <a:p>
            <a:pPr>
              <a:spcBef>
                <a:spcPct val="0"/>
              </a:spcBef>
            </a:pPr>
            <a:r>
              <a:rPr lang="en-US" altLang="en-US" sz="900" dirty="0">
                <a:latin typeface="Helvetica Neue" panose="02000403000000020004" pitchFamily="50" charset="0"/>
              </a:rPr>
              <a:t>Validation</a:t>
            </a:r>
          </a:p>
          <a:p>
            <a:pPr>
              <a:spcBef>
                <a:spcPct val="0"/>
              </a:spcBef>
            </a:pPr>
            <a:endParaRPr lang="en-US" altLang="en-US" sz="900" dirty="0">
              <a:latin typeface="Helvetica Neue" panose="02000403000000020004" pitchFamily="50" charset="0"/>
            </a:endParaRPr>
          </a:p>
          <a:p>
            <a:pPr>
              <a:spcBef>
                <a:spcPct val="0"/>
              </a:spcBef>
            </a:pPr>
            <a:endParaRPr lang="en-US" altLang="en-US" sz="900" dirty="0">
              <a:latin typeface="Helvetica Neue" panose="02000403000000020004" pitchFamily="50" charset="0"/>
            </a:endParaRPr>
          </a:p>
          <a:p>
            <a:pPr>
              <a:spcBef>
                <a:spcPct val="0"/>
              </a:spcBef>
            </a:pPr>
            <a:endParaRPr lang="en-US" altLang="en-US" sz="900" dirty="0">
              <a:latin typeface="Helvetica Neue" panose="02000403000000020004" pitchFamily="50" charset="0"/>
            </a:endParaRPr>
          </a:p>
          <a:p>
            <a:pPr>
              <a:spcBef>
                <a:spcPct val="0"/>
              </a:spcBef>
            </a:pPr>
            <a:endParaRPr lang="en-US" altLang="en-US" sz="900" dirty="0">
              <a:latin typeface="Helvetica Neue" panose="02000403000000020004" pitchFamily="50" charset="0"/>
            </a:endParaRPr>
          </a:p>
          <a:p>
            <a:pPr>
              <a:spcBef>
                <a:spcPct val="0"/>
              </a:spcBef>
            </a:pPr>
            <a:endParaRPr lang="en-US" altLang="en-US" sz="900" dirty="0">
              <a:latin typeface="Helvetica Neue" panose="02000403000000020004" pitchFamily="50" charset="0"/>
            </a:endParaRPr>
          </a:p>
        </p:txBody>
      </p:sp>
      <p:sp>
        <p:nvSpPr>
          <p:cNvPr id="17" name="Line 66">
            <a:extLst>
              <a:ext uri="{FF2B5EF4-FFF2-40B4-BE49-F238E27FC236}">
                <a16:creationId xmlns:a16="http://schemas.microsoft.com/office/drawing/2014/main" id="{67E50601-95EA-489F-9360-76F984051F09}"/>
              </a:ext>
            </a:extLst>
          </p:cNvPr>
          <p:cNvSpPr>
            <a:spLocks noChangeShapeType="1"/>
          </p:cNvSpPr>
          <p:nvPr/>
        </p:nvSpPr>
        <p:spPr bwMode="auto">
          <a:xfrm>
            <a:off x="3719909" y="2674877"/>
            <a:ext cx="0" cy="164306"/>
          </a:xfrm>
          <a:prstGeom prst="line">
            <a:avLst/>
          </a:prstGeom>
          <a:noFill/>
          <a:ln w="12700">
            <a:solidFill>
              <a:schemeClr val="accent1">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sz="1350">
              <a:latin typeface="Helvetica Neue" panose="02000403000000020004" pitchFamily="50" charset="0"/>
            </a:endParaRPr>
          </a:p>
        </p:txBody>
      </p:sp>
      <p:sp>
        <p:nvSpPr>
          <p:cNvPr id="18" name="Line 67">
            <a:extLst>
              <a:ext uri="{FF2B5EF4-FFF2-40B4-BE49-F238E27FC236}">
                <a16:creationId xmlns:a16="http://schemas.microsoft.com/office/drawing/2014/main" id="{FC867C8F-94AF-4F99-87FF-330DBE26FA8D}"/>
              </a:ext>
            </a:extLst>
          </p:cNvPr>
          <p:cNvSpPr>
            <a:spLocks noChangeShapeType="1"/>
          </p:cNvSpPr>
          <p:nvPr/>
        </p:nvSpPr>
        <p:spPr bwMode="auto">
          <a:xfrm>
            <a:off x="5368924" y="2679640"/>
            <a:ext cx="0" cy="164306"/>
          </a:xfrm>
          <a:prstGeom prst="line">
            <a:avLst/>
          </a:prstGeom>
          <a:noFill/>
          <a:ln w="12700">
            <a:solidFill>
              <a:schemeClr val="accent1">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sz="1350">
              <a:latin typeface="Helvetica Neue" panose="02000403000000020004" pitchFamily="50" charset="0"/>
            </a:endParaRPr>
          </a:p>
        </p:txBody>
      </p:sp>
      <p:sp>
        <p:nvSpPr>
          <p:cNvPr id="19" name="Line 68">
            <a:extLst>
              <a:ext uri="{FF2B5EF4-FFF2-40B4-BE49-F238E27FC236}">
                <a16:creationId xmlns:a16="http://schemas.microsoft.com/office/drawing/2014/main" id="{CE71E5BF-A60A-46C2-B7BD-094E48677C15}"/>
              </a:ext>
            </a:extLst>
          </p:cNvPr>
          <p:cNvSpPr>
            <a:spLocks noChangeShapeType="1"/>
          </p:cNvSpPr>
          <p:nvPr/>
        </p:nvSpPr>
        <p:spPr bwMode="auto">
          <a:xfrm>
            <a:off x="6752430" y="2677258"/>
            <a:ext cx="0" cy="165497"/>
          </a:xfrm>
          <a:prstGeom prst="line">
            <a:avLst/>
          </a:prstGeom>
          <a:noFill/>
          <a:ln w="12700">
            <a:solidFill>
              <a:schemeClr val="accent1">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sz="1350">
              <a:latin typeface="Helvetica Neue" panose="02000403000000020004" pitchFamily="50" charset="0"/>
            </a:endParaRPr>
          </a:p>
        </p:txBody>
      </p:sp>
      <p:sp>
        <p:nvSpPr>
          <p:cNvPr id="20" name="Line 69">
            <a:extLst>
              <a:ext uri="{FF2B5EF4-FFF2-40B4-BE49-F238E27FC236}">
                <a16:creationId xmlns:a16="http://schemas.microsoft.com/office/drawing/2014/main" id="{60B4990D-A526-44B2-8581-B26F44D5CCA7}"/>
              </a:ext>
            </a:extLst>
          </p:cNvPr>
          <p:cNvSpPr>
            <a:spLocks noChangeShapeType="1"/>
          </p:cNvSpPr>
          <p:nvPr/>
        </p:nvSpPr>
        <p:spPr bwMode="auto">
          <a:xfrm>
            <a:off x="4511674" y="2515333"/>
            <a:ext cx="0" cy="164306"/>
          </a:xfrm>
          <a:prstGeom prst="line">
            <a:avLst/>
          </a:prstGeom>
          <a:noFill/>
          <a:ln w="12700">
            <a:solidFill>
              <a:schemeClr val="accent1">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sz="1350">
              <a:latin typeface="Helvetica Neue" panose="02000403000000020004" pitchFamily="50" charset="0"/>
            </a:endParaRPr>
          </a:p>
        </p:txBody>
      </p:sp>
      <p:sp>
        <p:nvSpPr>
          <p:cNvPr id="21" name="Rectangle 25">
            <a:extLst>
              <a:ext uri="{FF2B5EF4-FFF2-40B4-BE49-F238E27FC236}">
                <a16:creationId xmlns:a16="http://schemas.microsoft.com/office/drawing/2014/main" id="{C7CC6BA4-8C26-4446-A46E-ABECA3EB6E2C}"/>
              </a:ext>
            </a:extLst>
          </p:cNvPr>
          <p:cNvSpPr>
            <a:spLocks noChangeArrowheads="1"/>
          </p:cNvSpPr>
          <p:nvPr/>
        </p:nvSpPr>
        <p:spPr bwMode="auto">
          <a:xfrm>
            <a:off x="5118893" y="5185369"/>
            <a:ext cx="272032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050" dirty="0">
                <a:latin typeface="Helvetica Neue" panose="02000403000000020004" pitchFamily="50" charset="0"/>
                <a:ea typeface="MS PGothic" panose="020B0600070205080204" pitchFamily="34" charset="-128"/>
              </a:rPr>
              <a:t>SAM is a shared PA instead of a core PA.</a:t>
            </a:r>
          </a:p>
        </p:txBody>
      </p:sp>
      <p:sp>
        <p:nvSpPr>
          <p:cNvPr id="23" name="Footer Placeholder 4">
            <a:extLst>
              <a:ext uri="{FF2B5EF4-FFF2-40B4-BE49-F238E27FC236}">
                <a16:creationId xmlns:a16="http://schemas.microsoft.com/office/drawing/2014/main" id="{AAACD78A-21D4-4147-9653-31DC13A9BE5C}"/>
              </a:ext>
            </a:extLst>
          </p:cNvPr>
          <p:cNvSpPr txBox="1">
            <a:spLocks/>
          </p:cNvSpPr>
          <p:nvPr/>
        </p:nvSpPr>
        <p:spPr>
          <a:xfrm>
            <a:off x="3124200" y="6356352"/>
            <a:ext cx="28956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a:latin typeface="Arial" panose="020B0604020202020204" pitchFamily="34" charset="0"/>
                <a:cs typeface="Arial" panose="020B0604020202020204" pitchFamily="34" charset="0"/>
              </a:rPr>
              <a:t>© ePathUSA Confidential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30638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25EE8C63AEB2946A4DE1F5913405FCA" ma:contentTypeVersion="6" ma:contentTypeDescription="Create a new document." ma:contentTypeScope="" ma:versionID="db06c7b10b646ecd610ae51bbc1fb175">
  <xsd:schema xmlns:xsd="http://www.w3.org/2001/XMLSchema" xmlns:xs="http://www.w3.org/2001/XMLSchema" xmlns:p="http://schemas.microsoft.com/office/2006/metadata/properties" xmlns:ns2="9f05d0a0-745e-4432-8e4b-f870b9617948" xmlns:ns3="cfb45cf0-480f-4379-b119-662e28af2e88" targetNamespace="http://schemas.microsoft.com/office/2006/metadata/properties" ma:root="true" ma:fieldsID="5e5113ac5dfbd35d47e4a8e68439fa54" ns2:_="" ns3:_="">
    <xsd:import namespace="9f05d0a0-745e-4432-8e4b-f870b9617948"/>
    <xsd:import namespace="cfb45cf0-480f-4379-b119-662e28af2e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05d0a0-745e-4432-8e4b-f870b961794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fb45cf0-480f-4379-b119-662e28af2e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AA54BF-F128-45BF-874C-77B5E6E2A3A0}">
  <ds:schemaRefs>
    <ds:schemaRef ds:uri="http://schemas.microsoft.com/sharepoint/v3/contenttype/forms"/>
  </ds:schemaRefs>
</ds:datastoreItem>
</file>

<file path=customXml/itemProps2.xml><?xml version="1.0" encoding="utf-8"?>
<ds:datastoreItem xmlns:ds="http://schemas.openxmlformats.org/officeDocument/2006/customXml" ds:itemID="{F09C71E4-9DEC-4014-AB83-50552C9BC3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05d0a0-745e-4432-8e4b-f870b9617948"/>
    <ds:schemaRef ds:uri="cfb45cf0-480f-4379-b119-662e28af2e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FD2F3-D8ED-491E-B6C8-2EF4E918E6B3}">
  <ds:schemaRefs>
    <ds:schemaRef ds:uri="http://www.w3.org/XML/1998/namespace"/>
    <ds:schemaRef ds:uri="http://schemas.microsoft.com/office/2006/documentManagement/types"/>
    <ds:schemaRef ds:uri="http://schemas.microsoft.com/office/infopath/2007/PartnerControls"/>
    <ds:schemaRef ds:uri="http://schemas.microsoft.com/office/2006/metadata/properties"/>
    <ds:schemaRef ds:uri="http://purl.org/dc/elements/1.1/"/>
    <ds:schemaRef ds:uri="cfb45cf0-480f-4379-b119-662e28af2e88"/>
    <ds:schemaRef ds:uri="http://schemas.openxmlformats.org/package/2006/metadata/core-properties"/>
    <ds:schemaRef ds:uri="http://purl.org/dc/terms/"/>
    <ds:schemaRef ds:uri="9f05d0a0-745e-4432-8e4b-f870b9617948"/>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14730</TotalTime>
  <Words>5387</Words>
  <Application>Microsoft Office PowerPoint</Application>
  <PresentationFormat>On-screen Show (4:3)</PresentationFormat>
  <Paragraphs>1045</Paragraphs>
  <Slides>57</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6" baseType="lpstr">
      <vt:lpstr>MS PGothic</vt:lpstr>
      <vt:lpstr>Arial</vt:lpstr>
      <vt:lpstr>Calibri</vt:lpstr>
      <vt:lpstr>Helvetica Neue</vt:lpstr>
      <vt:lpstr>Times New Roman</vt:lpstr>
      <vt:lpstr>Univers 57 Condensed</vt:lpstr>
      <vt:lpstr>Wingdings</vt:lpstr>
      <vt:lpstr>1_Office Theme</vt:lpstr>
      <vt:lpstr>ClipArt</vt:lpstr>
      <vt:lpstr>CMMI Training</vt:lpstr>
      <vt:lpstr>Agenda</vt:lpstr>
      <vt:lpstr>CMMI Policy</vt:lpstr>
      <vt:lpstr>CMMI Models</vt:lpstr>
      <vt:lpstr>Applicable CMMI Model</vt:lpstr>
      <vt:lpstr>PowerPoint Presentation</vt:lpstr>
      <vt:lpstr>CMMI – Development Model Representations</vt:lpstr>
      <vt:lpstr>CMMI for Development - Staged</vt:lpstr>
      <vt:lpstr>Continuous Representation: PAs by Category</vt:lpstr>
      <vt:lpstr>Applicable CMMI Staged Representation</vt:lpstr>
      <vt:lpstr>Structure of Each Maturity Level</vt:lpstr>
      <vt:lpstr>Definitions</vt:lpstr>
      <vt:lpstr>CMMI Generic Goals</vt:lpstr>
      <vt:lpstr>CMMI Generic Practices</vt:lpstr>
      <vt:lpstr>CMMI Generic Practices (Continued)</vt:lpstr>
      <vt:lpstr>CMMI Generic Practices (Continued)</vt:lpstr>
      <vt:lpstr>CMMI Generic Practices (Continued)</vt:lpstr>
      <vt:lpstr>4 Process Area Categories</vt:lpstr>
      <vt:lpstr>Maturity Level 1”initial”</vt:lpstr>
      <vt:lpstr>Process Areas in Maturity Level 2</vt:lpstr>
      <vt:lpstr>Requirements Management (REQM)</vt:lpstr>
      <vt:lpstr>Project Planning (PP)</vt:lpstr>
      <vt:lpstr>Project Monitoring and Control (PMC)</vt:lpstr>
      <vt:lpstr>Measurement and Analysis (MA)</vt:lpstr>
      <vt:lpstr>Process and Product Quality Assurance (PPQA)</vt:lpstr>
      <vt:lpstr>Configuration Management (CM)</vt:lpstr>
      <vt:lpstr>Supplier Agreement Management (SAM)</vt:lpstr>
      <vt:lpstr>Maturity Level 2 - Summary</vt:lpstr>
      <vt:lpstr>Maturity Level 2 - Summary</vt:lpstr>
      <vt:lpstr>Process Areas in Maturity Level 3</vt:lpstr>
      <vt:lpstr>Requirements Development (RD)</vt:lpstr>
      <vt:lpstr>Technical Solution (TS)</vt:lpstr>
      <vt:lpstr>Product Integration (PI)</vt:lpstr>
      <vt:lpstr>Verification (Ver)</vt:lpstr>
      <vt:lpstr>Validation (Val)</vt:lpstr>
      <vt:lpstr>Organizational Process Focus (OPF)</vt:lpstr>
      <vt:lpstr>Organizational Process Definition (OPD)</vt:lpstr>
      <vt:lpstr>Organizational Training (OT)</vt:lpstr>
      <vt:lpstr>Integrated Project Management (IPM)</vt:lpstr>
      <vt:lpstr>Risk Management (RM)</vt:lpstr>
      <vt:lpstr>Decision Analysis and Resolution (DAR)</vt:lpstr>
      <vt:lpstr>Maturity Level 3 - Summary</vt:lpstr>
      <vt:lpstr>Process Areas in Maturity Level 4</vt:lpstr>
      <vt:lpstr>Moving from Defined Processes to Quantitatively Managed Processes</vt:lpstr>
      <vt:lpstr>What Is Quantitative Project Management All About?</vt:lpstr>
      <vt:lpstr>Relevant Terminology</vt:lpstr>
      <vt:lpstr>Special  and Common Causes of Process Variation</vt:lpstr>
      <vt:lpstr>Stable and Capable process</vt:lpstr>
      <vt:lpstr>Process Performance Models (PPM’s) </vt:lpstr>
      <vt:lpstr>Organizational Process Performance (OPP)</vt:lpstr>
      <vt:lpstr>Quantitative Project Management (QPM)</vt:lpstr>
      <vt:lpstr>Maturity Level 4 - Summary</vt:lpstr>
      <vt:lpstr>Process Areas in Maturity Level 5</vt:lpstr>
      <vt:lpstr>Organizational Performance Management (OPM)</vt:lpstr>
      <vt:lpstr>Causal Analysis and Resolution (CAR)</vt:lpstr>
      <vt:lpstr>Summary – Maturity Level 5</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Vartak</dc:creator>
  <cp:lastModifiedBy>Vijaya</cp:lastModifiedBy>
  <cp:revision>323</cp:revision>
  <dcterms:created xsi:type="dcterms:W3CDTF">2016-12-06T16:19:35Z</dcterms:created>
  <dcterms:modified xsi:type="dcterms:W3CDTF">2018-04-03T15:44:16Z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0c22cfe7-7837-422e-9f2e-568b7e920086</vt:lpwstr>
  </property>
  <property fmtid="{D5CDD505-2E9C-101B-9397-08002B2CF9AE}" pid="3" name="ContentTypeId">
    <vt:lpwstr>0x010100825EE8C63AEB2946A4DE1F5913405FCA</vt:lpwstr>
  </property>
</Properties>
</file>