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4"/>
  </p:sldMasterIdLst>
  <p:notesMasterIdLst>
    <p:notesMasterId r:id="rId30"/>
  </p:notesMasterIdLst>
  <p:handoutMasterIdLst>
    <p:handoutMasterId r:id="rId31"/>
  </p:handoutMasterIdLst>
  <p:sldIdLst>
    <p:sldId id="374" r:id="rId5"/>
    <p:sldId id="723" r:id="rId6"/>
    <p:sldId id="335" r:id="rId7"/>
    <p:sldId id="704" r:id="rId8"/>
    <p:sldId id="338" r:id="rId9"/>
    <p:sldId id="719" r:id="rId10"/>
    <p:sldId id="717" r:id="rId11"/>
    <p:sldId id="708" r:id="rId12"/>
    <p:sldId id="712" r:id="rId13"/>
    <p:sldId id="722" r:id="rId14"/>
    <p:sldId id="724" r:id="rId15"/>
    <p:sldId id="725" r:id="rId16"/>
    <p:sldId id="726" r:id="rId17"/>
    <p:sldId id="278" r:id="rId18"/>
    <p:sldId id="727" r:id="rId19"/>
    <p:sldId id="728" r:id="rId20"/>
    <p:sldId id="280" r:id="rId21"/>
    <p:sldId id="729" r:id="rId22"/>
    <p:sldId id="694" r:id="rId23"/>
    <p:sldId id="696" r:id="rId24"/>
    <p:sldId id="698" r:id="rId25"/>
    <p:sldId id="679" r:id="rId26"/>
    <p:sldId id="730" r:id="rId27"/>
    <p:sldId id="670" r:id="rId28"/>
    <p:sldId id="37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F44"/>
    <a:srgbClr val="3333FF"/>
    <a:srgbClr val="FF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69" d="100"/>
          <a:sy n="69"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9C939-9283-404F-94C9-EB86E6206DE3}"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CA7A1488-A19A-4DC8-9A9C-21CDA14E52A6}">
      <dgm:prSet phldrT="[Text]"/>
      <dgm:spPr/>
      <dgm:t>
        <a:bodyPr/>
        <a:lstStyle/>
        <a:p>
          <a:r>
            <a:rPr lang="en-US" dirty="0"/>
            <a:t>Plan</a:t>
          </a:r>
        </a:p>
      </dgm:t>
    </dgm:pt>
    <dgm:pt modelId="{0335A0C0-D9E4-4BAB-B723-40EA5A5D3EEA}" type="parTrans" cxnId="{205FC254-AA5F-454B-B94C-B72E732C80B0}">
      <dgm:prSet/>
      <dgm:spPr/>
      <dgm:t>
        <a:bodyPr/>
        <a:lstStyle/>
        <a:p>
          <a:endParaRPr lang="en-US"/>
        </a:p>
      </dgm:t>
    </dgm:pt>
    <dgm:pt modelId="{07F3C4AA-7E53-423C-975D-3C892376634A}" type="sibTrans" cxnId="{205FC254-AA5F-454B-B94C-B72E732C80B0}">
      <dgm:prSet/>
      <dgm:spPr/>
      <dgm:t>
        <a:bodyPr/>
        <a:lstStyle/>
        <a:p>
          <a:endParaRPr lang="en-US"/>
        </a:p>
      </dgm:t>
    </dgm:pt>
    <dgm:pt modelId="{CD5A930A-A3BE-43CC-B7DC-9A061C231DB6}">
      <dgm:prSet phldrT="[Text]"/>
      <dgm:spPr/>
      <dgm:t>
        <a:bodyPr/>
        <a:lstStyle/>
        <a:p>
          <a:r>
            <a:rPr lang="en-US" dirty="0"/>
            <a:t>Do</a:t>
          </a:r>
        </a:p>
      </dgm:t>
    </dgm:pt>
    <dgm:pt modelId="{3715F861-775B-478C-BC7D-D7C08F8AB404}" type="parTrans" cxnId="{B7CD9F7E-1887-498D-B7A5-55D9D2EB97C0}">
      <dgm:prSet/>
      <dgm:spPr/>
      <dgm:t>
        <a:bodyPr/>
        <a:lstStyle/>
        <a:p>
          <a:endParaRPr lang="en-US"/>
        </a:p>
      </dgm:t>
    </dgm:pt>
    <dgm:pt modelId="{AFC38A7B-EC18-4893-B005-DC84A1A2CFC6}" type="sibTrans" cxnId="{B7CD9F7E-1887-498D-B7A5-55D9D2EB97C0}">
      <dgm:prSet/>
      <dgm:spPr/>
      <dgm:t>
        <a:bodyPr/>
        <a:lstStyle/>
        <a:p>
          <a:endParaRPr lang="en-US"/>
        </a:p>
      </dgm:t>
    </dgm:pt>
    <dgm:pt modelId="{5E511340-F178-4128-BCDA-C3B747A1509F}">
      <dgm:prSet phldrT="[Text]"/>
      <dgm:spPr/>
      <dgm:t>
        <a:bodyPr/>
        <a:lstStyle/>
        <a:p>
          <a:r>
            <a:rPr lang="en-US" dirty="0"/>
            <a:t>Check</a:t>
          </a:r>
        </a:p>
      </dgm:t>
    </dgm:pt>
    <dgm:pt modelId="{875C9925-3D46-406F-B867-56DA51E888E2}" type="parTrans" cxnId="{B4914639-2F46-4607-BE04-34CB0323F2F9}">
      <dgm:prSet/>
      <dgm:spPr/>
      <dgm:t>
        <a:bodyPr/>
        <a:lstStyle/>
        <a:p>
          <a:endParaRPr lang="en-US"/>
        </a:p>
      </dgm:t>
    </dgm:pt>
    <dgm:pt modelId="{1CD525C3-5457-4141-85F4-F9A487BA891A}" type="sibTrans" cxnId="{B4914639-2F46-4607-BE04-34CB0323F2F9}">
      <dgm:prSet/>
      <dgm:spPr/>
      <dgm:t>
        <a:bodyPr/>
        <a:lstStyle/>
        <a:p>
          <a:endParaRPr lang="en-US"/>
        </a:p>
      </dgm:t>
    </dgm:pt>
    <dgm:pt modelId="{65A039B9-8E4C-4350-86E0-B2B4171C4700}">
      <dgm:prSet phldrT="[Text]"/>
      <dgm:spPr/>
      <dgm:t>
        <a:bodyPr/>
        <a:lstStyle/>
        <a:p>
          <a:r>
            <a:rPr lang="en-US" dirty="0"/>
            <a:t>Act</a:t>
          </a:r>
        </a:p>
      </dgm:t>
    </dgm:pt>
    <dgm:pt modelId="{86435160-B9A2-4AB1-91B3-D2D93C538EBF}" type="parTrans" cxnId="{9A29EAA4-B25A-42B7-9125-6A5BCFA4084B}">
      <dgm:prSet/>
      <dgm:spPr/>
      <dgm:t>
        <a:bodyPr/>
        <a:lstStyle/>
        <a:p>
          <a:endParaRPr lang="en-US"/>
        </a:p>
      </dgm:t>
    </dgm:pt>
    <dgm:pt modelId="{8F553781-4C91-4086-B527-CD51792C15F7}" type="sibTrans" cxnId="{9A29EAA4-B25A-42B7-9125-6A5BCFA4084B}">
      <dgm:prSet/>
      <dgm:spPr/>
      <dgm:t>
        <a:bodyPr/>
        <a:lstStyle/>
        <a:p>
          <a:endParaRPr lang="en-US"/>
        </a:p>
      </dgm:t>
    </dgm:pt>
    <dgm:pt modelId="{BE2D9357-5F06-4B96-8C31-EE42E867E9B8}" type="pres">
      <dgm:prSet presAssocID="{3FB9C939-9283-404F-94C9-EB86E6206DE3}" presName="cycle" presStyleCnt="0">
        <dgm:presLayoutVars>
          <dgm:dir/>
          <dgm:resizeHandles val="exact"/>
        </dgm:presLayoutVars>
      </dgm:prSet>
      <dgm:spPr/>
    </dgm:pt>
    <dgm:pt modelId="{5802B5AD-84A9-454C-A603-4C19CA263D34}" type="pres">
      <dgm:prSet presAssocID="{CA7A1488-A19A-4DC8-9A9C-21CDA14E52A6}" presName="node" presStyleLbl="node1" presStyleIdx="0" presStyleCnt="4">
        <dgm:presLayoutVars>
          <dgm:bulletEnabled val="1"/>
        </dgm:presLayoutVars>
      </dgm:prSet>
      <dgm:spPr/>
    </dgm:pt>
    <dgm:pt modelId="{633B5A91-1327-4B23-9029-BE038B9B736E}" type="pres">
      <dgm:prSet presAssocID="{CA7A1488-A19A-4DC8-9A9C-21CDA14E52A6}" presName="spNode" presStyleCnt="0"/>
      <dgm:spPr/>
    </dgm:pt>
    <dgm:pt modelId="{B26594A2-ACB4-4F3F-B269-06E44A6F55AC}" type="pres">
      <dgm:prSet presAssocID="{07F3C4AA-7E53-423C-975D-3C892376634A}" presName="sibTrans" presStyleLbl="sibTrans1D1" presStyleIdx="0" presStyleCnt="4"/>
      <dgm:spPr/>
    </dgm:pt>
    <dgm:pt modelId="{C8A67EF0-5654-47B0-A570-31FC0A78F5CB}" type="pres">
      <dgm:prSet presAssocID="{CD5A930A-A3BE-43CC-B7DC-9A061C231DB6}" presName="node" presStyleLbl="node1" presStyleIdx="1" presStyleCnt="4">
        <dgm:presLayoutVars>
          <dgm:bulletEnabled val="1"/>
        </dgm:presLayoutVars>
      </dgm:prSet>
      <dgm:spPr/>
    </dgm:pt>
    <dgm:pt modelId="{5B1E23E6-C0A8-4209-9C22-0D1EE892BCA5}" type="pres">
      <dgm:prSet presAssocID="{CD5A930A-A3BE-43CC-B7DC-9A061C231DB6}" presName="spNode" presStyleCnt="0"/>
      <dgm:spPr/>
    </dgm:pt>
    <dgm:pt modelId="{96CEF99C-F78C-4CF3-8ADC-E25474438AC7}" type="pres">
      <dgm:prSet presAssocID="{AFC38A7B-EC18-4893-B005-DC84A1A2CFC6}" presName="sibTrans" presStyleLbl="sibTrans1D1" presStyleIdx="1" presStyleCnt="4"/>
      <dgm:spPr/>
    </dgm:pt>
    <dgm:pt modelId="{E6A1F43E-6FCC-45FF-9F67-10185262DFBD}" type="pres">
      <dgm:prSet presAssocID="{5E511340-F178-4128-BCDA-C3B747A1509F}" presName="node" presStyleLbl="node1" presStyleIdx="2" presStyleCnt="4">
        <dgm:presLayoutVars>
          <dgm:bulletEnabled val="1"/>
        </dgm:presLayoutVars>
      </dgm:prSet>
      <dgm:spPr/>
    </dgm:pt>
    <dgm:pt modelId="{D13808FC-35D5-46E4-B9A7-BBE0002992FC}" type="pres">
      <dgm:prSet presAssocID="{5E511340-F178-4128-BCDA-C3B747A1509F}" presName="spNode" presStyleCnt="0"/>
      <dgm:spPr/>
    </dgm:pt>
    <dgm:pt modelId="{9CFCAD96-B3AF-48AC-BA5D-D9951D96EDF6}" type="pres">
      <dgm:prSet presAssocID="{1CD525C3-5457-4141-85F4-F9A487BA891A}" presName="sibTrans" presStyleLbl="sibTrans1D1" presStyleIdx="2" presStyleCnt="4"/>
      <dgm:spPr/>
    </dgm:pt>
    <dgm:pt modelId="{4745461A-5E43-4272-8027-75687DFB9B3E}" type="pres">
      <dgm:prSet presAssocID="{65A039B9-8E4C-4350-86E0-B2B4171C4700}" presName="node" presStyleLbl="node1" presStyleIdx="3" presStyleCnt="4">
        <dgm:presLayoutVars>
          <dgm:bulletEnabled val="1"/>
        </dgm:presLayoutVars>
      </dgm:prSet>
      <dgm:spPr/>
    </dgm:pt>
    <dgm:pt modelId="{0E1321EE-EAFF-49AC-8971-C6E5965DAAA9}" type="pres">
      <dgm:prSet presAssocID="{65A039B9-8E4C-4350-86E0-B2B4171C4700}" presName="spNode" presStyleCnt="0"/>
      <dgm:spPr/>
    </dgm:pt>
    <dgm:pt modelId="{BCDCCE9B-A515-466B-9EC4-B4A28AA1C8CD}" type="pres">
      <dgm:prSet presAssocID="{8F553781-4C91-4086-B527-CD51792C15F7}" presName="sibTrans" presStyleLbl="sibTrans1D1" presStyleIdx="3" presStyleCnt="4"/>
      <dgm:spPr/>
    </dgm:pt>
  </dgm:ptLst>
  <dgm:cxnLst>
    <dgm:cxn modelId="{87CF6117-AD1C-40CF-86A4-C8D6B1D5FD84}" type="presOf" srcId="{AFC38A7B-EC18-4893-B005-DC84A1A2CFC6}" destId="{96CEF99C-F78C-4CF3-8ADC-E25474438AC7}" srcOrd="0" destOrd="0" presId="urn:microsoft.com/office/officeart/2005/8/layout/cycle5"/>
    <dgm:cxn modelId="{E79C2C22-B978-4608-BDFE-E0389A896F35}" type="presOf" srcId="{1CD525C3-5457-4141-85F4-F9A487BA891A}" destId="{9CFCAD96-B3AF-48AC-BA5D-D9951D96EDF6}" srcOrd="0" destOrd="0" presId="urn:microsoft.com/office/officeart/2005/8/layout/cycle5"/>
    <dgm:cxn modelId="{A55D902D-CF17-4709-8667-0D0760805A84}" type="presOf" srcId="{5E511340-F178-4128-BCDA-C3B747A1509F}" destId="{E6A1F43E-6FCC-45FF-9F67-10185262DFBD}" srcOrd="0" destOrd="0" presId="urn:microsoft.com/office/officeart/2005/8/layout/cycle5"/>
    <dgm:cxn modelId="{B4914639-2F46-4607-BE04-34CB0323F2F9}" srcId="{3FB9C939-9283-404F-94C9-EB86E6206DE3}" destId="{5E511340-F178-4128-BCDA-C3B747A1509F}" srcOrd="2" destOrd="0" parTransId="{875C9925-3D46-406F-B867-56DA51E888E2}" sibTransId="{1CD525C3-5457-4141-85F4-F9A487BA891A}"/>
    <dgm:cxn modelId="{4708A43A-F0D6-4293-AECF-DEBAD66BABC8}" type="presOf" srcId="{3FB9C939-9283-404F-94C9-EB86E6206DE3}" destId="{BE2D9357-5F06-4B96-8C31-EE42E867E9B8}" srcOrd="0" destOrd="0" presId="urn:microsoft.com/office/officeart/2005/8/layout/cycle5"/>
    <dgm:cxn modelId="{2147585C-18A8-4E78-85CC-C18185F11D87}" type="presOf" srcId="{CA7A1488-A19A-4DC8-9A9C-21CDA14E52A6}" destId="{5802B5AD-84A9-454C-A603-4C19CA263D34}" srcOrd="0" destOrd="0" presId="urn:microsoft.com/office/officeart/2005/8/layout/cycle5"/>
    <dgm:cxn modelId="{2332C164-81B8-40C7-A70D-CE02331191AA}" type="presOf" srcId="{07F3C4AA-7E53-423C-975D-3C892376634A}" destId="{B26594A2-ACB4-4F3F-B269-06E44A6F55AC}" srcOrd="0" destOrd="0" presId="urn:microsoft.com/office/officeart/2005/8/layout/cycle5"/>
    <dgm:cxn modelId="{205FC254-AA5F-454B-B94C-B72E732C80B0}" srcId="{3FB9C939-9283-404F-94C9-EB86E6206DE3}" destId="{CA7A1488-A19A-4DC8-9A9C-21CDA14E52A6}" srcOrd="0" destOrd="0" parTransId="{0335A0C0-D9E4-4BAB-B723-40EA5A5D3EEA}" sibTransId="{07F3C4AA-7E53-423C-975D-3C892376634A}"/>
    <dgm:cxn modelId="{B7CD9F7E-1887-498D-B7A5-55D9D2EB97C0}" srcId="{3FB9C939-9283-404F-94C9-EB86E6206DE3}" destId="{CD5A930A-A3BE-43CC-B7DC-9A061C231DB6}" srcOrd="1" destOrd="0" parTransId="{3715F861-775B-478C-BC7D-D7C08F8AB404}" sibTransId="{AFC38A7B-EC18-4893-B005-DC84A1A2CFC6}"/>
    <dgm:cxn modelId="{53708B9B-B2C4-421D-860E-22ECDE4BF22B}" type="presOf" srcId="{CD5A930A-A3BE-43CC-B7DC-9A061C231DB6}" destId="{C8A67EF0-5654-47B0-A570-31FC0A78F5CB}" srcOrd="0" destOrd="0" presId="urn:microsoft.com/office/officeart/2005/8/layout/cycle5"/>
    <dgm:cxn modelId="{9A29EAA4-B25A-42B7-9125-6A5BCFA4084B}" srcId="{3FB9C939-9283-404F-94C9-EB86E6206DE3}" destId="{65A039B9-8E4C-4350-86E0-B2B4171C4700}" srcOrd="3" destOrd="0" parTransId="{86435160-B9A2-4AB1-91B3-D2D93C538EBF}" sibTransId="{8F553781-4C91-4086-B527-CD51792C15F7}"/>
    <dgm:cxn modelId="{57B731B8-0141-4E23-893B-34F51225A037}" type="presOf" srcId="{8F553781-4C91-4086-B527-CD51792C15F7}" destId="{BCDCCE9B-A515-466B-9EC4-B4A28AA1C8CD}" srcOrd="0" destOrd="0" presId="urn:microsoft.com/office/officeart/2005/8/layout/cycle5"/>
    <dgm:cxn modelId="{43D5FCDA-D380-4EB7-9A10-130A11B4770A}" type="presOf" srcId="{65A039B9-8E4C-4350-86E0-B2B4171C4700}" destId="{4745461A-5E43-4272-8027-75687DFB9B3E}" srcOrd="0" destOrd="0" presId="urn:microsoft.com/office/officeart/2005/8/layout/cycle5"/>
    <dgm:cxn modelId="{BF757987-884F-4C21-A585-7DB8EDE70133}" type="presParOf" srcId="{BE2D9357-5F06-4B96-8C31-EE42E867E9B8}" destId="{5802B5AD-84A9-454C-A603-4C19CA263D34}" srcOrd="0" destOrd="0" presId="urn:microsoft.com/office/officeart/2005/8/layout/cycle5"/>
    <dgm:cxn modelId="{AF082406-EE3F-42E3-988C-6677D20BD605}" type="presParOf" srcId="{BE2D9357-5F06-4B96-8C31-EE42E867E9B8}" destId="{633B5A91-1327-4B23-9029-BE038B9B736E}" srcOrd="1" destOrd="0" presId="urn:microsoft.com/office/officeart/2005/8/layout/cycle5"/>
    <dgm:cxn modelId="{3D73E5E5-B57C-46F6-8C71-CA6716A4A036}" type="presParOf" srcId="{BE2D9357-5F06-4B96-8C31-EE42E867E9B8}" destId="{B26594A2-ACB4-4F3F-B269-06E44A6F55AC}" srcOrd="2" destOrd="0" presId="urn:microsoft.com/office/officeart/2005/8/layout/cycle5"/>
    <dgm:cxn modelId="{944FA59A-321D-495B-875B-913DDA5171D6}" type="presParOf" srcId="{BE2D9357-5F06-4B96-8C31-EE42E867E9B8}" destId="{C8A67EF0-5654-47B0-A570-31FC0A78F5CB}" srcOrd="3" destOrd="0" presId="urn:microsoft.com/office/officeart/2005/8/layout/cycle5"/>
    <dgm:cxn modelId="{FA6D86F0-1F51-446B-BC75-874951F467D6}" type="presParOf" srcId="{BE2D9357-5F06-4B96-8C31-EE42E867E9B8}" destId="{5B1E23E6-C0A8-4209-9C22-0D1EE892BCA5}" srcOrd="4" destOrd="0" presId="urn:microsoft.com/office/officeart/2005/8/layout/cycle5"/>
    <dgm:cxn modelId="{C1993355-52E8-4F94-9BBF-6017FAE8E878}" type="presParOf" srcId="{BE2D9357-5F06-4B96-8C31-EE42E867E9B8}" destId="{96CEF99C-F78C-4CF3-8ADC-E25474438AC7}" srcOrd="5" destOrd="0" presId="urn:microsoft.com/office/officeart/2005/8/layout/cycle5"/>
    <dgm:cxn modelId="{AC6753CA-DF9A-42B7-859A-EB5FC308673D}" type="presParOf" srcId="{BE2D9357-5F06-4B96-8C31-EE42E867E9B8}" destId="{E6A1F43E-6FCC-45FF-9F67-10185262DFBD}" srcOrd="6" destOrd="0" presId="urn:microsoft.com/office/officeart/2005/8/layout/cycle5"/>
    <dgm:cxn modelId="{8207D185-241A-43B9-A573-2E7666C8768A}" type="presParOf" srcId="{BE2D9357-5F06-4B96-8C31-EE42E867E9B8}" destId="{D13808FC-35D5-46E4-B9A7-BBE0002992FC}" srcOrd="7" destOrd="0" presId="urn:microsoft.com/office/officeart/2005/8/layout/cycle5"/>
    <dgm:cxn modelId="{B8CD0D7D-828B-4DA9-AA5E-C22D7A6F9909}" type="presParOf" srcId="{BE2D9357-5F06-4B96-8C31-EE42E867E9B8}" destId="{9CFCAD96-B3AF-48AC-BA5D-D9951D96EDF6}" srcOrd="8" destOrd="0" presId="urn:microsoft.com/office/officeart/2005/8/layout/cycle5"/>
    <dgm:cxn modelId="{04EF51BC-64DA-4A1E-BE24-53FF4BC4733D}" type="presParOf" srcId="{BE2D9357-5F06-4B96-8C31-EE42E867E9B8}" destId="{4745461A-5E43-4272-8027-75687DFB9B3E}" srcOrd="9" destOrd="0" presId="urn:microsoft.com/office/officeart/2005/8/layout/cycle5"/>
    <dgm:cxn modelId="{C52A5098-BD93-4F45-A45C-937A99FED4E6}" type="presParOf" srcId="{BE2D9357-5F06-4B96-8C31-EE42E867E9B8}" destId="{0E1321EE-EAFF-49AC-8971-C6E5965DAAA9}" srcOrd="10" destOrd="0" presId="urn:microsoft.com/office/officeart/2005/8/layout/cycle5"/>
    <dgm:cxn modelId="{FB800E50-83AD-49E9-BEF2-9978E1A49F6C}" type="presParOf" srcId="{BE2D9357-5F06-4B96-8C31-EE42E867E9B8}" destId="{BCDCCE9B-A515-466B-9EC4-B4A28AA1C8CD}" srcOrd="11" destOrd="0" presId="urn:microsoft.com/office/officeart/2005/8/layout/cycle5"/>
  </dgm:cxnLst>
  <dgm:bg>
    <a:noFill/>
    <a:effectLst>
      <a:innerShdw blurRad="63500" dist="50800" dir="16200000">
        <a:prstClr val="black">
          <a:alpha val="80000"/>
        </a:prstClr>
      </a:innerShdw>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2B5AD-84A9-454C-A603-4C19CA263D34}">
      <dsp:nvSpPr>
        <dsp:cNvPr id="0" name=""/>
        <dsp:cNvSpPr/>
      </dsp:nvSpPr>
      <dsp:spPr>
        <a:xfrm>
          <a:off x="1613929" y="779"/>
          <a:ext cx="1115541" cy="7251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Plan</a:t>
          </a:r>
        </a:p>
      </dsp:txBody>
      <dsp:txXfrm>
        <a:off x="1649326" y="36176"/>
        <a:ext cx="1044747" cy="654307"/>
      </dsp:txXfrm>
    </dsp:sp>
    <dsp:sp modelId="{B26594A2-ACB4-4F3F-B269-06E44A6F55AC}">
      <dsp:nvSpPr>
        <dsp:cNvPr id="0" name=""/>
        <dsp:cNvSpPr/>
      </dsp:nvSpPr>
      <dsp:spPr>
        <a:xfrm>
          <a:off x="972930" y="363330"/>
          <a:ext cx="2397539" cy="2397539"/>
        </a:xfrm>
        <a:custGeom>
          <a:avLst/>
          <a:gdLst/>
          <a:ahLst/>
          <a:cxnLst/>
          <a:rect l="0" t="0" r="0" b="0"/>
          <a:pathLst>
            <a:path>
              <a:moveTo>
                <a:pt x="1910776" y="234355"/>
              </a:moveTo>
              <a:arcTo wR="1198769" hR="1198769" stAng="18386260" swAng="163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8A67EF0-5654-47B0-A570-31FC0A78F5CB}">
      <dsp:nvSpPr>
        <dsp:cNvPr id="0" name=""/>
        <dsp:cNvSpPr/>
      </dsp:nvSpPr>
      <dsp:spPr>
        <a:xfrm>
          <a:off x="2812699" y="1199549"/>
          <a:ext cx="1115541" cy="7251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Do</a:t>
          </a:r>
        </a:p>
      </dsp:txBody>
      <dsp:txXfrm>
        <a:off x="2848096" y="1234946"/>
        <a:ext cx="1044747" cy="654307"/>
      </dsp:txXfrm>
    </dsp:sp>
    <dsp:sp modelId="{96CEF99C-F78C-4CF3-8ADC-E25474438AC7}">
      <dsp:nvSpPr>
        <dsp:cNvPr id="0" name=""/>
        <dsp:cNvSpPr/>
      </dsp:nvSpPr>
      <dsp:spPr>
        <a:xfrm>
          <a:off x="972930" y="363330"/>
          <a:ext cx="2397539" cy="2397539"/>
        </a:xfrm>
        <a:custGeom>
          <a:avLst/>
          <a:gdLst/>
          <a:ahLst/>
          <a:cxnLst/>
          <a:rect l="0" t="0" r="0" b="0"/>
          <a:pathLst>
            <a:path>
              <a:moveTo>
                <a:pt x="2273330" y="1730152"/>
              </a:moveTo>
              <a:arcTo wR="1198769" hR="1198769" stAng="1578775" swAng="163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6A1F43E-6FCC-45FF-9F67-10185262DFBD}">
      <dsp:nvSpPr>
        <dsp:cNvPr id="0" name=""/>
        <dsp:cNvSpPr/>
      </dsp:nvSpPr>
      <dsp:spPr>
        <a:xfrm>
          <a:off x="1613929" y="2398318"/>
          <a:ext cx="1115541" cy="7251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Check</a:t>
          </a:r>
        </a:p>
      </dsp:txBody>
      <dsp:txXfrm>
        <a:off x="1649326" y="2433715"/>
        <a:ext cx="1044747" cy="654307"/>
      </dsp:txXfrm>
    </dsp:sp>
    <dsp:sp modelId="{9CFCAD96-B3AF-48AC-BA5D-D9951D96EDF6}">
      <dsp:nvSpPr>
        <dsp:cNvPr id="0" name=""/>
        <dsp:cNvSpPr/>
      </dsp:nvSpPr>
      <dsp:spPr>
        <a:xfrm>
          <a:off x="972930" y="363330"/>
          <a:ext cx="2397539" cy="2397539"/>
        </a:xfrm>
        <a:custGeom>
          <a:avLst/>
          <a:gdLst/>
          <a:ahLst/>
          <a:cxnLst/>
          <a:rect l="0" t="0" r="0" b="0"/>
          <a:pathLst>
            <a:path>
              <a:moveTo>
                <a:pt x="486762" y="2163183"/>
              </a:moveTo>
              <a:arcTo wR="1198769" hR="1198769" stAng="7586260" swAng="163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745461A-5E43-4272-8027-75687DFB9B3E}">
      <dsp:nvSpPr>
        <dsp:cNvPr id="0" name=""/>
        <dsp:cNvSpPr/>
      </dsp:nvSpPr>
      <dsp:spPr>
        <a:xfrm>
          <a:off x="415159" y="1199549"/>
          <a:ext cx="1115541" cy="72510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Act</a:t>
          </a:r>
        </a:p>
      </dsp:txBody>
      <dsp:txXfrm>
        <a:off x="450556" y="1234946"/>
        <a:ext cx="1044747" cy="654307"/>
      </dsp:txXfrm>
    </dsp:sp>
    <dsp:sp modelId="{BCDCCE9B-A515-466B-9EC4-B4A28AA1C8CD}">
      <dsp:nvSpPr>
        <dsp:cNvPr id="0" name=""/>
        <dsp:cNvSpPr/>
      </dsp:nvSpPr>
      <dsp:spPr>
        <a:xfrm>
          <a:off x="972930" y="363330"/>
          <a:ext cx="2397539" cy="2397539"/>
        </a:xfrm>
        <a:custGeom>
          <a:avLst/>
          <a:gdLst/>
          <a:ahLst/>
          <a:cxnLst/>
          <a:rect l="0" t="0" r="0" b="0"/>
          <a:pathLst>
            <a:path>
              <a:moveTo>
                <a:pt x="124208" y="667387"/>
              </a:moveTo>
              <a:arcTo wR="1198769" hR="1198769" stAng="12378775" swAng="163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52BF95-D20E-4894-9CFB-0D3DE4DDB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950915F-7E3B-4AA6-B953-3C072387C3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5918FC-8591-473E-B66C-AFF9F4C3DCF2}" type="datetimeFigureOut">
              <a:rPr lang="en-IN" smtClean="0"/>
              <a:t>19-04-2018</a:t>
            </a:fld>
            <a:endParaRPr lang="en-IN"/>
          </a:p>
        </p:txBody>
      </p:sp>
      <p:sp>
        <p:nvSpPr>
          <p:cNvPr id="4" name="Footer Placeholder 3">
            <a:extLst>
              <a:ext uri="{FF2B5EF4-FFF2-40B4-BE49-F238E27FC236}">
                <a16:creationId xmlns:a16="http://schemas.microsoft.com/office/drawing/2014/main" id="{86350E49-A6A4-4712-B90F-D36671F69F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F52DAA7-493D-497A-A3D3-504D242CD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1DAA8-1971-415F-93C5-4FFF76C2AEC3}" type="slidenum">
              <a:rPr lang="en-IN" smtClean="0"/>
              <a:t>‹#›</a:t>
            </a:fld>
            <a:endParaRPr lang="en-IN"/>
          </a:p>
        </p:txBody>
      </p:sp>
    </p:spTree>
    <p:extLst>
      <p:ext uri="{BB962C8B-B14F-4D97-AF65-F5344CB8AC3E}">
        <p14:creationId xmlns:p14="http://schemas.microsoft.com/office/powerpoint/2010/main" val="75122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6BF6DF9-22DD-4973-9CDA-EFA9E5C787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075" name="Rectangle 3">
            <a:extLst>
              <a:ext uri="{FF2B5EF4-FFF2-40B4-BE49-F238E27FC236}">
                <a16:creationId xmlns:a16="http://schemas.microsoft.com/office/drawing/2014/main" id="{FE58B3AB-2C91-43BF-A045-FE30954DD66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14340" name="Rectangle 4">
            <a:extLst>
              <a:ext uri="{FF2B5EF4-FFF2-40B4-BE49-F238E27FC236}">
                <a16:creationId xmlns:a16="http://schemas.microsoft.com/office/drawing/2014/main" id="{0A470715-C217-4590-AAF8-5F5EE83B27B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BDC2013-8F35-493A-9358-BD687D18B68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216022A4-D543-455C-A214-2708BCC35DF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079" name="Rectangle 7">
            <a:extLst>
              <a:ext uri="{FF2B5EF4-FFF2-40B4-BE49-F238E27FC236}">
                <a16:creationId xmlns:a16="http://schemas.microsoft.com/office/drawing/2014/main" id="{C278659F-4A21-4656-BC59-DCF5D4CE33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FC2861-92B7-4A36-8319-0770FBA0DBC2}" type="slidenum">
              <a:rPr lang="en-US" altLang="en-US"/>
              <a:pPr>
                <a:defRPr/>
              </a:pPr>
              <a:t>‹#›</a:t>
            </a:fld>
            <a:endParaRPr lang="en-US" altLang="en-US" dirty="0"/>
          </a:p>
        </p:txBody>
      </p:sp>
    </p:spTree>
    <p:extLst>
      <p:ext uri="{BB962C8B-B14F-4D97-AF65-F5344CB8AC3E}">
        <p14:creationId xmlns:p14="http://schemas.microsoft.com/office/powerpoint/2010/main" val="9868312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F743E-EFA7-4E52-8E47-C7A8079FEDD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663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0E3C87A7-632D-410D-80DC-C609A8607A5C}" type="datetime2">
              <a:rPr lang="en-US" smtClean="0"/>
              <a:pPr/>
              <a:t>Thursday, April 19, 2018</a:t>
            </a:fld>
            <a:endParaRPr lang="en-US" altLang="en-US"/>
          </a:p>
        </p:txBody>
      </p:sp>
      <p:sp>
        <p:nvSpPr>
          <p:cNvPr id="522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a:t>ISMS Awareness</a:t>
            </a:r>
          </a:p>
        </p:txBody>
      </p:sp>
      <p:sp>
        <p:nvSpPr>
          <p:cNvPr id="5222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27B7AB9-10D5-4779-AEF8-57081EA9391B}" type="slidenum">
              <a:rPr lang="en-US" altLang="en-US" smtClean="0"/>
              <a:pPr/>
              <a:t>22</a:t>
            </a:fld>
            <a:endParaRPr lang="en-US" altLang="en-US"/>
          </a:p>
        </p:txBody>
      </p:sp>
      <p:sp>
        <p:nvSpPr>
          <p:cNvPr id="522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53410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3F46E61-305B-48CE-A04E-3CEAA4E14C1A}" type="slidenum">
              <a:rPr lang="en-GB" smtClean="0"/>
              <a:pPr/>
              <a:t>3</a:t>
            </a:fld>
            <a:endParaRPr lang="en-GB"/>
          </a:p>
        </p:txBody>
      </p:sp>
      <p:sp>
        <p:nvSpPr>
          <p:cNvPr id="41987" name="Rectangle 2"/>
          <p:cNvSpPr>
            <a:spLocks noGrp="1" noRot="1" noChangeAspect="1" noChangeArrowheads="1" noTextEdit="1"/>
          </p:cNvSpPr>
          <p:nvPr>
            <p:ph type="sldImg"/>
          </p:nvPr>
        </p:nvSpPr>
        <p:spPr bwMode="auto">
          <a:xfrm>
            <a:off x="993775" y="768350"/>
            <a:ext cx="5113338" cy="3836988"/>
          </a:xfrm>
          <a:noFill/>
          <a:ln>
            <a:solidFill>
              <a:srgbClr val="000000"/>
            </a:solidFill>
            <a:miter lim="800000"/>
            <a:headEnd/>
            <a:tailEnd/>
          </a:ln>
        </p:spPr>
      </p:sp>
      <p:sp>
        <p:nvSpPr>
          <p:cNvPr id="41988" name="Rectangle 3"/>
          <p:cNvSpPr>
            <a:spLocks noGrp="1" noChangeArrowheads="1"/>
          </p:cNvSpPr>
          <p:nvPr>
            <p:ph type="body" idx="1"/>
          </p:nvPr>
        </p:nvSpPr>
        <p:spPr bwMode="auto">
          <a:xfrm>
            <a:off x="708288" y="4861441"/>
            <a:ext cx="5682727" cy="4605576"/>
          </a:xfrm>
          <a:noFill/>
        </p:spPr>
        <p:txBody>
          <a:bodyPr wrap="square" numCol="1" anchor="t" anchorCtr="0" compatLnSpc="1">
            <a:prstTxWarp prst="textNoShape">
              <a:avLst/>
            </a:prstTxWarp>
          </a:bodyPr>
          <a:lstStyle/>
          <a:p>
            <a:pPr eaLnBrk="1" hangingPunct="1"/>
            <a:endParaRPr lang="tr-TR"/>
          </a:p>
        </p:txBody>
      </p:sp>
    </p:spTree>
    <p:extLst>
      <p:ext uri="{BB962C8B-B14F-4D97-AF65-F5344CB8AC3E}">
        <p14:creationId xmlns:p14="http://schemas.microsoft.com/office/powerpoint/2010/main" val="237619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64D71EE-CF8D-4DF9-8856-59C192C7EED8}" type="slidenum">
              <a:rPr lang="en-GB" smtClean="0"/>
              <a:pPr/>
              <a:t>5</a:t>
            </a:fld>
            <a:endParaRPr lang="en-GB"/>
          </a:p>
        </p:txBody>
      </p:sp>
      <p:sp>
        <p:nvSpPr>
          <p:cNvPr id="43011" name="Rectangle 2"/>
          <p:cNvSpPr>
            <a:spLocks noGrp="1" noRot="1" noChangeAspect="1" noChangeArrowheads="1" noTextEdit="1"/>
          </p:cNvSpPr>
          <p:nvPr>
            <p:ph type="sldImg"/>
          </p:nvPr>
        </p:nvSpPr>
        <p:spPr bwMode="auto">
          <a:xfrm>
            <a:off x="993775" y="768350"/>
            <a:ext cx="5113338" cy="3836988"/>
          </a:xfrm>
          <a:noFill/>
          <a:ln>
            <a:solidFill>
              <a:srgbClr val="000000"/>
            </a:solidFill>
            <a:miter lim="800000"/>
            <a:headEnd/>
            <a:tailEnd/>
          </a:ln>
        </p:spPr>
      </p:sp>
      <p:sp>
        <p:nvSpPr>
          <p:cNvPr id="43012" name="Rectangle 3"/>
          <p:cNvSpPr>
            <a:spLocks noGrp="1" noChangeArrowheads="1"/>
          </p:cNvSpPr>
          <p:nvPr>
            <p:ph type="body" idx="1"/>
          </p:nvPr>
        </p:nvSpPr>
        <p:spPr bwMode="auto">
          <a:xfrm>
            <a:off x="708288" y="4861441"/>
            <a:ext cx="5682727" cy="4605576"/>
          </a:xfrm>
          <a:noFill/>
        </p:spPr>
        <p:txBody>
          <a:bodyPr wrap="square" numCol="1" anchor="t" anchorCtr="0" compatLnSpc="1">
            <a:prstTxWarp prst="textNoShape">
              <a:avLst/>
            </a:prstTxWarp>
          </a:bodyPr>
          <a:lstStyle/>
          <a:p>
            <a:pPr eaLnBrk="1" hangingPunct="1"/>
            <a:endParaRPr lang="tr-TR"/>
          </a:p>
        </p:txBody>
      </p:sp>
    </p:spTree>
    <p:extLst>
      <p:ext uri="{BB962C8B-B14F-4D97-AF65-F5344CB8AC3E}">
        <p14:creationId xmlns:p14="http://schemas.microsoft.com/office/powerpoint/2010/main" val="98218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2E68D705-F8A6-462F-B07A-EBF39C06157A}" type="datetime2">
              <a:rPr lang="en-US" smtClean="0"/>
              <a:pPr/>
              <a:t>Thursday, April 19, 2018</a:t>
            </a:fld>
            <a:endParaRPr lang="en-US" altLang="en-US"/>
          </a:p>
        </p:txBody>
      </p:sp>
      <p:sp>
        <p:nvSpPr>
          <p:cNvPr id="46083"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a:t>ISMS Awareness</a:t>
            </a:r>
          </a:p>
        </p:txBody>
      </p:sp>
      <p:sp>
        <p:nvSpPr>
          <p:cNvPr id="4608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F21324-7B25-4AE0-8AB2-395E2C29819B}" type="slidenum">
              <a:rPr lang="en-US" altLang="en-US" smtClean="0"/>
              <a:pPr/>
              <a:t>11</a:t>
            </a:fld>
            <a:endParaRPr lang="en-US" altLang="en-US"/>
          </a:p>
        </p:txBody>
      </p:sp>
      <p:sp>
        <p:nvSpPr>
          <p:cNvPr id="460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Need to explain:</a:t>
            </a:r>
          </a:p>
          <a:p>
            <a:pPr lvl="1" eaLnBrk="1" hangingPunct="1">
              <a:spcBef>
                <a:spcPct val="0"/>
              </a:spcBef>
              <a:buFontTx/>
              <a:buChar char="•"/>
            </a:pPr>
            <a:r>
              <a:rPr lang="en-US"/>
              <a:t>what the program will be trying to accomplish, </a:t>
            </a:r>
          </a:p>
          <a:p>
            <a:pPr lvl="1" eaLnBrk="1" hangingPunct="1">
              <a:spcBef>
                <a:spcPct val="0"/>
              </a:spcBef>
              <a:buFontTx/>
              <a:buChar char="•"/>
            </a:pPr>
            <a:r>
              <a:rPr lang="en-US"/>
              <a:t>how it will aim to improve the operations of the company, and </a:t>
            </a:r>
          </a:p>
          <a:p>
            <a:pPr lvl="1" eaLnBrk="1" hangingPunct="1">
              <a:spcBef>
                <a:spcPct val="0"/>
              </a:spcBef>
              <a:buFontTx/>
              <a:buChar char="•"/>
            </a:pPr>
            <a:r>
              <a:rPr lang="en-US"/>
              <a:t>how vital the protection of Information Assets really is. </a:t>
            </a:r>
          </a:p>
          <a:p>
            <a:pPr eaLnBrk="1" hangingPunct="1">
              <a:spcBef>
                <a:spcPct val="0"/>
              </a:spcBef>
            </a:pPr>
            <a:r>
              <a:rPr lang="en-US"/>
              <a:t>You will need to explain why "Security is everyone's responsibility", and ensure everybody understands it; </a:t>
            </a:r>
          </a:p>
          <a:p>
            <a:pPr eaLnBrk="1" hangingPunct="1">
              <a:spcBef>
                <a:spcPct val="0"/>
              </a:spcBef>
            </a:pPr>
            <a:r>
              <a:rPr lang="en-US"/>
              <a:t>explain that even if the company has the latest technological improvements like firewalls, intrusion detection systems, etc., an uneducated staff member could easily endanger sensitive information, and render any technical security measure in place, completely and utterly useless.</a:t>
            </a:r>
          </a:p>
          <a:p>
            <a:pPr eaLnBrk="1" hangingPunct="1">
              <a:spcBef>
                <a:spcPct val="0"/>
              </a:spcBef>
            </a:pPr>
            <a:r>
              <a:rPr lang="en-US"/>
              <a:t>Majority of people often tend to think that it is not their responsibility to help improve the security of their company.</a:t>
            </a:r>
          </a:p>
          <a:p>
            <a:pPr eaLnBrk="1" hangingPunct="1">
              <a:spcBef>
                <a:spcPct val="0"/>
              </a:spcBef>
            </a:pPr>
            <a:r>
              <a:rPr lang="en-US"/>
              <a:t>Generally people are of the (wrong) opinion that only the IT department or Information Security Office (ISO) can and need to take care of issues like these.</a:t>
            </a:r>
          </a:p>
        </p:txBody>
      </p:sp>
    </p:spTree>
    <p:extLst>
      <p:ext uri="{BB962C8B-B14F-4D97-AF65-F5344CB8AC3E}">
        <p14:creationId xmlns:p14="http://schemas.microsoft.com/office/powerpoint/2010/main" val="142473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94C11C09-432C-477D-B765-E89200899DF3}" type="datetime2">
              <a:rPr lang="en-US" smtClean="0"/>
              <a:pPr/>
              <a:t>Thursday, April 19, 2018</a:t>
            </a:fld>
            <a:endParaRPr lang="en-US" altLang="en-US"/>
          </a:p>
        </p:txBody>
      </p:sp>
      <p:sp>
        <p:nvSpPr>
          <p:cNvPr id="4710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a:t>ISMS Awareness</a:t>
            </a:r>
          </a:p>
        </p:txBody>
      </p:sp>
      <p:sp>
        <p:nvSpPr>
          <p:cNvPr id="4710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AD821AF-83AC-45BA-9EC0-CF0D926E0632}" type="slidenum">
              <a:rPr lang="en-US" altLang="en-US" smtClean="0"/>
              <a:pPr/>
              <a:t>12</a:t>
            </a:fld>
            <a:endParaRPr lang="en-US" altLang="en-US"/>
          </a:p>
        </p:txBody>
      </p:sp>
      <p:sp>
        <p:nvSpPr>
          <p:cNvPr id="471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1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21562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AA7430-AED8-42B1-8658-2732021DFF34}" type="slidenum">
              <a:rPr lang="en-US" smtClean="0"/>
              <a:pPr/>
              <a:t>18</a:t>
            </a:fld>
            <a:endParaRPr lang="en-US"/>
          </a:p>
        </p:txBody>
      </p:sp>
    </p:spTree>
    <p:extLst>
      <p:ext uri="{BB962C8B-B14F-4D97-AF65-F5344CB8AC3E}">
        <p14:creationId xmlns:p14="http://schemas.microsoft.com/office/powerpoint/2010/main" val="96731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0F9157-1603-4B64-AA6F-9F94EBDA4C2F}" type="slidenum">
              <a:rPr lang="en-US" smtClean="0"/>
              <a:pPr/>
              <a:t>19</a:t>
            </a:fld>
            <a:endParaRPr lang="en-US"/>
          </a:p>
        </p:txBody>
      </p:sp>
    </p:spTree>
    <p:extLst>
      <p:ext uri="{BB962C8B-B14F-4D97-AF65-F5344CB8AC3E}">
        <p14:creationId xmlns:p14="http://schemas.microsoft.com/office/powerpoint/2010/main" val="147235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DC7033-C59D-4CB2-A640-5F13BD71C1A8}" type="slidenum">
              <a:rPr lang="en-US" smtClean="0"/>
              <a:pPr/>
              <a:t>20</a:t>
            </a:fld>
            <a:endParaRPr lang="en-US"/>
          </a:p>
        </p:txBody>
      </p:sp>
    </p:spTree>
    <p:extLst>
      <p:ext uri="{BB962C8B-B14F-4D97-AF65-F5344CB8AC3E}">
        <p14:creationId xmlns:p14="http://schemas.microsoft.com/office/powerpoint/2010/main" val="107035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C820C026-9C0D-47D3-88AE-FE6362790646}" type="datetime2">
              <a:rPr lang="en-US" smtClean="0"/>
              <a:pPr/>
              <a:t>Thursday, April 19, 2018</a:t>
            </a:fld>
            <a:endParaRPr lang="en-US" altLang="en-US"/>
          </a:p>
        </p:txBody>
      </p:sp>
      <p:sp>
        <p:nvSpPr>
          <p:cNvPr id="522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a:t>ISMS Awareness</a:t>
            </a:r>
          </a:p>
        </p:txBody>
      </p:sp>
      <p:sp>
        <p:nvSpPr>
          <p:cNvPr id="5222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6569333-3EE8-4629-AC07-2C7C149EDBAC}" type="slidenum">
              <a:rPr lang="en-US" altLang="en-US" smtClean="0"/>
              <a:pPr/>
              <a:t>21</a:t>
            </a:fld>
            <a:endParaRPr lang="en-US" altLang="en-US"/>
          </a:p>
        </p:txBody>
      </p:sp>
      <p:sp>
        <p:nvSpPr>
          <p:cNvPr id="522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Tree>
    <p:extLst>
      <p:ext uri="{BB962C8B-B14F-4D97-AF65-F5344CB8AC3E}">
        <p14:creationId xmlns:p14="http://schemas.microsoft.com/office/powerpoint/2010/main" val="811750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06F0C1A-30B5-4003-A825-3DC95564F787}"/>
              </a:ext>
            </a:extLst>
          </p:cNvPr>
          <p:cNvGraphicFramePr>
            <a:graphicFrameLocks noGrp="1"/>
          </p:cNvGraphicFramePr>
          <p:nvPr userDrawn="1">
            <p:extLst/>
          </p:nvPr>
        </p:nvGraphicFramePr>
        <p:xfrm>
          <a:off x="0" y="2644775"/>
          <a:ext cx="9144000" cy="1470025"/>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391910131"/>
                    </a:ext>
                  </a:extLst>
                </a:gridCol>
              </a:tblGrid>
              <a:tr h="1470025">
                <a:tc>
                  <a:txBody>
                    <a:bodyPr/>
                    <a:lstStyle/>
                    <a:p>
                      <a:endParaRPr lang="en-IN" dirty="0"/>
                    </a:p>
                  </a:txBody>
                  <a:tcPr/>
                </a:tc>
                <a:extLst>
                  <a:ext uri="{0D108BD9-81ED-4DB2-BD59-A6C34878D82A}">
                    <a16:rowId xmlns:a16="http://schemas.microsoft.com/office/drawing/2014/main" val="567883155"/>
                  </a:ext>
                </a:extLst>
              </a:tr>
            </a:tbl>
          </a:graphicData>
        </a:graphic>
      </p:graphicFrame>
      <p:sp>
        <p:nvSpPr>
          <p:cNvPr id="2" name="Title 1"/>
          <p:cNvSpPr>
            <a:spLocks noGrp="1"/>
          </p:cNvSpPr>
          <p:nvPr>
            <p:ph type="ctrTitle"/>
          </p:nvPr>
        </p:nvSpPr>
        <p:spPr>
          <a:xfrm>
            <a:off x="685800" y="2629991"/>
            <a:ext cx="7772400" cy="1470025"/>
          </a:xfrm>
        </p:spPr>
        <p:txBody>
          <a:bodyPr>
            <a:normAutofit/>
          </a:bodyPr>
          <a:lstStyle>
            <a:lvl1pPr>
              <a:defRPr sz="4000">
                <a:solidFill>
                  <a:schemeClr val="bg1"/>
                </a:solidFill>
              </a:defRPr>
            </a:lvl1pPr>
          </a:lstStyle>
          <a:p>
            <a:endParaRPr lang="en-US" dirty="0"/>
          </a:p>
        </p:txBody>
      </p:sp>
      <p:sp>
        <p:nvSpPr>
          <p:cNvPr id="3" name="Subtitle 2"/>
          <p:cNvSpPr>
            <a:spLocks noGrp="1"/>
          </p:cNvSpPr>
          <p:nvPr>
            <p:ph type="subTitle" idx="1"/>
          </p:nvPr>
        </p:nvSpPr>
        <p:spPr>
          <a:xfrm>
            <a:off x="685800" y="4126408"/>
            <a:ext cx="7772400" cy="1512391"/>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3A75A6-3603-4120-B27F-904D06F67DC6}"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 </a:t>
            </a:r>
            <a:r>
              <a:rPr lang="en-US" dirty="0" err="1"/>
              <a:t>ePATHUSA</a:t>
            </a:r>
            <a:r>
              <a:rPr lang="en-US" dirty="0"/>
              <a:t> Confidential</a:t>
            </a:r>
          </a:p>
        </p:txBody>
      </p:sp>
      <p:pic>
        <p:nvPicPr>
          <p:cNvPr id="9" name="Picture 8" descr="C:\Projects\ePathUSA\logo.png">
            <a:extLst>
              <a:ext uri="{FF2B5EF4-FFF2-40B4-BE49-F238E27FC236}">
                <a16:creationId xmlns:a16="http://schemas.microsoft.com/office/drawing/2014/main" id="{5B845762-DFA2-4E73-BCC4-548BC4DE7E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7" y="1219200"/>
            <a:ext cx="2563178"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35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3CF3A3-8CBC-4136-B12D-174C2C52FA47}"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337976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32AD-A4FE-4A55-ADF0-B8D970C52706}"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5583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fld id="{1A757F7F-483C-4298-A9BC-3BEF69D57567}" type="datetime3">
              <a:rPr lang="en-US" smtClean="0"/>
              <a:pPr>
                <a:defRPr/>
              </a:pPr>
              <a:t>19 April 2018</a:t>
            </a:fld>
            <a:endParaRPr lang="en-GB"/>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pPr>
              <a:defRPr/>
            </a:pPr>
            <a:fld id="{752D899D-5FD6-42FB-864F-C6F5E1D10F1E}" type="slidenum">
              <a:rPr lang="en-GB"/>
              <a:pPr>
                <a:defRPr/>
              </a:pPr>
              <a:t>‹#›</a:t>
            </a:fld>
            <a:endParaRPr lang="en-GB"/>
          </a:p>
        </p:txBody>
      </p:sp>
    </p:spTree>
    <p:extLst>
      <p:ext uri="{BB962C8B-B14F-4D97-AF65-F5344CB8AC3E}">
        <p14:creationId xmlns:p14="http://schemas.microsoft.com/office/powerpoint/2010/main" val="284394276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441606-D376-464A-ACD4-BEFF56A6354C}" type="datetime1">
              <a:rPr lang="en-US" smtClean="0"/>
              <a:pPr/>
              <a:t>4/19/2018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 ePATHUSA Confidential</a:t>
            </a:r>
            <a:endParaRPr lang="en-US" dirty="0"/>
          </a:p>
        </p:txBody>
      </p:sp>
      <p:sp>
        <p:nvSpPr>
          <p:cNvPr id="6" name="Slide Number Placeholder 5"/>
          <p:cNvSpPr>
            <a:spLocks noGrp="1"/>
          </p:cNvSpPr>
          <p:nvPr>
            <p:ph type="sldNum" sz="quarter" idx="12"/>
          </p:nvPr>
        </p:nvSpPr>
        <p:spPr>
          <a:xfrm>
            <a:off x="8305800" y="6356350"/>
            <a:ext cx="838200" cy="365125"/>
          </a:xfrm>
          <a:prstGeom prst="rect">
            <a:avLst/>
          </a:prstGeom>
          <a:solidFill>
            <a:schemeClr val="accent1"/>
          </a:solidFill>
        </p:spPr>
        <p:txBody>
          <a:bodyPr/>
          <a:lstStyle>
            <a:lvl1pPr algn="ctr">
              <a:defRPr>
                <a:solidFill>
                  <a:schemeClr val="bg1"/>
                </a:solidFill>
              </a:defRPr>
            </a:lvl1pPr>
          </a:lstStyle>
          <a:p>
            <a:fld id="{2ED31236-20FE-421C-BDB5-0A1E7956C7EF}" type="slidenum">
              <a:rPr lang="en-US" smtClean="0"/>
              <a:pPr/>
              <a:t>‹#›</a:t>
            </a:fld>
            <a:endParaRPr lang="en-US" dirty="0"/>
          </a:p>
        </p:txBody>
      </p:sp>
      <p:graphicFrame>
        <p:nvGraphicFramePr>
          <p:cNvPr id="7" name="Table 6">
            <a:extLst>
              <a:ext uri="{FF2B5EF4-FFF2-40B4-BE49-F238E27FC236}">
                <a16:creationId xmlns:a16="http://schemas.microsoft.com/office/drawing/2014/main" id="{5E2A8FC3-55BC-4F57-95C0-A70CF634C9A4}"/>
              </a:ext>
            </a:extLst>
          </p:cNvPr>
          <p:cNvGraphicFramePr>
            <a:graphicFrameLocks noGrp="1"/>
          </p:cNvGraphicFramePr>
          <p:nvPr userDrawn="1">
            <p:extLst/>
          </p:nvPr>
        </p:nvGraphicFramePr>
        <p:xfrm>
          <a:off x="0" y="289800"/>
          <a:ext cx="9142863" cy="396000"/>
        </p:xfrm>
        <a:graphic>
          <a:graphicData uri="http://schemas.openxmlformats.org/drawingml/2006/table">
            <a:tbl>
              <a:tblPr firstRow="1" bandRow="1">
                <a:tableStyleId>{5C22544A-7EE6-4342-B048-85BDC9FD1C3A}</a:tableStyleId>
              </a:tblPr>
              <a:tblGrid>
                <a:gridCol w="6552064">
                  <a:extLst>
                    <a:ext uri="{9D8B030D-6E8A-4147-A177-3AD203B41FA5}">
                      <a16:colId xmlns:a16="http://schemas.microsoft.com/office/drawing/2014/main" val="1180418017"/>
                    </a:ext>
                  </a:extLst>
                </a:gridCol>
                <a:gridCol w="2133600">
                  <a:extLst>
                    <a:ext uri="{9D8B030D-6E8A-4147-A177-3AD203B41FA5}">
                      <a16:colId xmlns:a16="http://schemas.microsoft.com/office/drawing/2014/main" val="3700106143"/>
                    </a:ext>
                  </a:extLst>
                </a:gridCol>
                <a:gridCol w="457199">
                  <a:extLst>
                    <a:ext uri="{9D8B030D-6E8A-4147-A177-3AD203B41FA5}">
                      <a16:colId xmlns:a16="http://schemas.microsoft.com/office/drawing/2014/main" val="2819138101"/>
                    </a:ext>
                  </a:extLst>
                </a:gridCol>
              </a:tblGrid>
              <a:tr h="396000">
                <a:tc>
                  <a:txBody>
                    <a:bodyPr/>
                    <a:lstStyle/>
                    <a:p>
                      <a:endParaRPr lang="en-IN" dirty="0"/>
                    </a:p>
                  </a:txBody>
                  <a:tcPr/>
                </a:tc>
                <a:tc>
                  <a:txBody>
                    <a:bodyPr/>
                    <a:lstStyle/>
                    <a:p>
                      <a:endParaRPr lang="en-IN" dirty="0"/>
                    </a:p>
                  </a:txBody>
                  <a:tcPr>
                    <a:noFill/>
                  </a:tcPr>
                </a:tc>
                <a:tc>
                  <a:txBody>
                    <a:bodyPr/>
                    <a:lstStyle/>
                    <a:p>
                      <a:endParaRPr lang="en-IN" dirty="0"/>
                    </a:p>
                  </a:txBody>
                  <a:tcPr/>
                </a:tc>
                <a:extLst>
                  <a:ext uri="{0D108BD9-81ED-4DB2-BD59-A6C34878D82A}">
                    <a16:rowId xmlns:a16="http://schemas.microsoft.com/office/drawing/2014/main" val="503608245"/>
                  </a:ext>
                </a:extLst>
              </a:tr>
            </a:tbl>
          </a:graphicData>
        </a:graphic>
      </p:graphicFrame>
      <p:pic>
        <p:nvPicPr>
          <p:cNvPr id="8" name="Picture 7">
            <a:extLst>
              <a:ext uri="{FF2B5EF4-FFF2-40B4-BE49-F238E27FC236}">
                <a16:creationId xmlns:a16="http://schemas.microsoft.com/office/drawing/2014/main" id="{E7782113-9A0A-4AAE-BD76-60E9BD22B2D8}"/>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6630600" y="320675"/>
            <a:ext cx="1980000" cy="324000"/>
          </a:xfrm>
          <a:prstGeom prst="rect">
            <a:avLst/>
          </a:prstGeom>
        </p:spPr>
      </p:pic>
    </p:spTree>
    <p:extLst>
      <p:ext uri="{BB962C8B-B14F-4D97-AF65-F5344CB8AC3E}">
        <p14:creationId xmlns:p14="http://schemas.microsoft.com/office/powerpoint/2010/main" val="61950411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9D8C8-3CEC-40B4-8452-4EBDF81A4989}"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06225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721B00-0AAF-44D5-A63C-BBC0E0F44C9C}"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70364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FA80C3-43A3-4565-86A5-23DB948441D9}" type="datetime1">
              <a:rPr lang="en-US" smtClean="0"/>
              <a:pPr/>
              <a:t>4/19/2018</a:t>
            </a:fld>
            <a:endParaRPr lang="en-US" dirty="0"/>
          </a:p>
        </p:txBody>
      </p:sp>
      <p:sp>
        <p:nvSpPr>
          <p:cNvPr id="8" name="Footer Placeholder 7"/>
          <p:cNvSpPr>
            <a:spLocks noGrp="1"/>
          </p:cNvSpPr>
          <p:nvPr>
            <p:ph type="ftr" sz="quarter" idx="11"/>
          </p:nvPr>
        </p:nvSpPr>
        <p:spPr/>
        <p:txBody>
          <a:bodyPr/>
          <a:lstStyle/>
          <a:p>
            <a:r>
              <a:rPr lang="en-US" dirty="0"/>
              <a:t>ePATHUSA Confidential</a:t>
            </a:r>
          </a:p>
        </p:txBody>
      </p:sp>
      <p:sp>
        <p:nvSpPr>
          <p:cNvPr id="9" name="Slide Number Placeholder 8"/>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7968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E9C09-8A8A-483E-A19E-DDADE57B53BE}" type="datetime1">
              <a:rPr lang="en-US" smtClean="0"/>
              <a:pPr/>
              <a:t>4/19/2018</a:t>
            </a:fld>
            <a:endParaRPr lang="en-US" dirty="0"/>
          </a:p>
        </p:txBody>
      </p:sp>
      <p:sp>
        <p:nvSpPr>
          <p:cNvPr id="4" name="Footer Placeholder 3"/>
          <p:cNvSpPr>
            <a:spLocks noGrp="1"/>
          </p:cNvSpPr>
          <p:nvPr>
            <p:ph type="ftr" sz="quarter" idx="11"/>
          </p:nvPr>
        </p:nvSpPr>
        <p:spPr/>
        <p:txBody>
          <a:bodyPr/>
          <a:lstStyle/>
          <a:p>
            <a:r>
              <a:rPr lang="en-US" dirty="0"/>
              <a:t>ePATHUSA Confidential</a:t>
            </a:r>
          </a:p>
        </p:txBody>
      </p:sp>
      <p:sp>
        <p:nvSpPr>
          <p:cNvPr id="5" name="Slide Number Placeholder 4"/>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10822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61C5E-4937-40A9-8374-26ABA88C04D1}" type="datetime1">
              <a:rPr lang="en-US" smtClean="0"/>
              <a:pPr/>
              <a:t>4/19/2018</a:t>
            </a:fld>
            <a:endParaRPr lang="en-US" dirty="0"/>
          </a:p>
        </p:txBody>
      </p:sp>
      <p:sp>
        <p:nvSpPr>
          <p:cNvPr id="3" name="Footer Placeholder 2"/>
          <p:cNvSpPr>
            <a:spLocks noGrp="1"/>
          </p:cNvSpPr>
          <p:nvPr>
            <p:ph type="ftr" sz="quarter" idx="11"/>
          </p:nvPr>
        </p:nvSpPr>
        <p:spPr/>
        <p:txBody>
          <a:bodyPr/>
          <a:lstStyle/>
          <a:p>
            <a:r>
              <a:rPr lang="en-US" dirty="0"/>
              <a:t>ePATHUSA Confidential</a:t>
            </a:r>
          </a:p>
        </p:txBody>
      </p:sp>
      <p:sp>
        <p:nvSpPr>
          <p:cNvPr id="4" name="Slide Number Placeholder 3"/>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9347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91C99B-2AD6-499E-9B05-3D6D0285C64A}"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93422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7C67-07CA-48D6-A632-73D2B40842B7}"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6607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96136"/>
            <a:ext cx="8534400" cy="46522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48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fld id="{0E0D7A3D-4C44-42B2-BB2C-36CB609AE3F1}" type="datetime1">
              <a:rPr lang="en-US" smtClean="0"/>
              <a:pPr/>
              <a:t>4/19/2018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solidFill>
                <a:latin typeface="Arial" panose="020B0604020202020204" pitchFamily="34" charset="0"/>
                <a:cs typeface="Arial" panose="020B0604020202020204" pitchFamily="34" charset="0"/>
              </a:defRPr>
            </a:lvl1pPr>
          </a:lstStyle>
          <a:p>
            <a:r>
              <a:rPr lang="en-US" dirty="0"/>
              <a:t>© </a:t>
            </a:r>
            <a:r>
              <a:rPr lang="en-US" dirty="0" err="1"/>
              <a:t>ePATHUSA</a:t>
            </a:r>
            <a:r>
              <a:rPr lang="en-US" dirty="0"/>
              <a:t> Confidential</a:t>
            </a:r>
          </a:p>
        </p:txBody>
      </p:sp>
      <p:sp>
        <p:nvSpPr>
          <p:cNvPr id="2" name="Title Placeholder 1"/>
          <p:cNvSpPr>
            <a:spLocks noGrp="1"/>
          </p:cNvSpPr>
          <p:nvPr>
            <p:ph type="title"/>
          </p:nvPr>
        </p:nvSpPr>
        <p:spPr>
          <a:xfrm>
            <a:off x="304800" y="780290"/>
            <a:ext cx="8534400" cy="66751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a:extLst>
              <a:ext uri="{FF2B5EF4-FFF2-40B4-BE49-F238E27FC236}">
                <a16:creationId xmlns:a16="http://schemas.microsoft.com/office/drawing/2014/main" id="{7FCFCB71-F018-492B-8CA9-026C78FE1771}"/>
              </a:ext>
            </a:extLst>
          </p:cNvPr>
          <p:cNvSpPr>
            <a:spLocks noGrp="1"/>
          </p:cNvSpPr>
          <p:nvPr>
            <p:ph type="sldNum" sz="quarter" idx="4"/>
          </p:nvPr>
        </p:nvSpPr>
        <p:spPr>
          <a:xfrm>
            <a:off x="8305800" y="6348435"/>
            <a:ext cx="838200" cy="365125"/>
          </a:xfrm>
          <a:prstGeom prst="rect">
            <a:avLst/>
          </a:prstGeom>
          <a:solidFill>
            <a:schemeClr val="accent1"/>
          </a:solidFill>
        </p:spPr>
        <p:txBody>
          <a:bodyPr anchor="ctr"/>
          <a:lstStyle>
            <a:lvl1pPr>
              <a:defRPr lang="en-US" sz="1000" smtClean="0">
                <a:solidFill>
                  <a:schemeClr val="bg1"/>
                </a:solidFill>
                <a:cs typeface="Arial" panose="020B0604020202020204" pitchFamily="34" charset="0"/>
              </a:defRPr>
            </a:lvl1pPr>
          </a:lstStyle>
          <a:p>
            <a:pPr algn="ctr"/>
            <a:fld id="{2ED31236-20FE-421C-BDB5-0A1E7956C7EF}" type="slidenum">
              <a:rPr lang="en-US" smtClean="0"/>
              <a:pPr algn="ctr"/>
              <a:t>‹#›</a:t>
            </a:fld>
            <a:endParaRPr lang="en-US" dirty="0"/>
          </a:p>
        </p:txBody>
      </p:sp>
    </p:spTree>
    <p:extLst>
      <p:ext uri="{BB962C8B-B14F-4D97-AF65-F5344CB8AC3E}">
        <p14:creationId xmlns:p14="http://schemas.microsoft.com/office/powerpoint/2010/main" val="10205871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sldNum="0" hdr="0" dt="0"/>
  <p:txStyles>
    <p:titleStyle>
      <a:lvl1pPr algn="l" defTabSz="914400" rtl="0" eaLnBrk="1" latinLnBrk="0" hangingPunct="1">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73050" indent="-273050" algn="l" defTabSz="914400" rtl="0" eaLnBrk="1" latinLnBrk="0" hangingPunct="1">
        <a:spcBef>
          <a:spcPct val="20000"/>
        </a:spcBef>
        <a:buClr>
          <a:schemeClr val="accent1"/>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27063" indent="-28575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982663" indent="-228600" algn="l" defTabSz="914400" rtl="0" eaLnBrk="1" latinLnBrk="0" hangingPunct="1">
        <a:spcBef>
          <a:spcPct val="20000"/>
        </a:spcBef>
        <a:buClr>
          <a:schemeClr val="accent3"/>
        </a:buClr>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350963" indent="-228600" algn="l" defTabSz="914400" rtl="0" eaLnBrk="1" latinLnBrk="0" hangingPunct="1">
        <a:spcBef>
          <a:spcPct val="20000"/>
        </a:spcBef>
        <a:buClr>
          <a:schemeClr val="accent4"/>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706563" indent="-228600" algn="l" defTabSz="914400" rtl="0" eaLnBrk="1" latinLnBrk="0" hangingPunct="1">
        <a:spcBef>
          <a:spcPct val="20000"/>
        </a:spcBef>
        <a:buClr>
          <a:schemeClr val="accent5"/>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ISO 27001</a:t>
            </a:r>
            <a:br>
              <a:rPr lang="en-US" sz="3200" dirty="0"/>
            </a:br>
            <a:r>
              <a:rPr lang="en-US" sz="3200" dirty="0"/>
              <a:t>Information Security Management System (ISMS) </a:t>
            </a:r>
            <a:r>
              <a:rPr lang="en-IN" sz="3200" dirty="0"/>
              <a:t> </a:t>
            </a:r>
            <a:endParaRPr lang="en-US" sz="3200" dirty="0"/>
          </a:p>
        </p:txBody>
      </p:sp>
      <p:sp>
        <p:nvSpPr>
          <p:cNvPr id="4" name="Footer Placeholder 4">
            <a:extLst>
              <a:ext uri="{FF2B5EF4-FFF2-40B4-BE49-F238E27FC236}">
                <a16:creationId xmlns:a16="http://schemas.microsoft.com/office/drawing/2014/main" id="{FAEA7825-EB51-44FE-9C1D-B951C56B888C}"/>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pic>
        <p:nvPicPr>
          <p:cNvPr id="5" name="4 Resim" descr="networkSec.jpg">
            <a:extLst>
              <a:ext uri="{FF2B5EF4-FFF2-40B4-BE49-F238E27FC236}">
                <a16:creationId xmlns:a16="http://schemas.microsoft.com/office/drawing/2014/main" id="{D9FDC084-FD67-4FF6-A9BF-1911B2A79D99}"/>
              </a:ext>
            </a:extLst>
          </p:cNvPr>
          <p:cNvPicPr>
            <a:picLocks noChangeAspect="1"/>
          </p:cNvPicPr>
          <p:nvPr/>
        </p:nvPicPr>
        <p:blipFill>
          <a:blip r:embed="rId3" cstate="print"/>
          <a:stretch>
            <a:fillRect/>
          </a:stretch>
        </p:blipFill>
        <p:spPr>
          <a:xfrm>
            <a:off x="457200" y="4650362"/>
            <a:ext cx="2314575" cy="1733697"/>
          </a:xfrm>
          <a:prstGeom prst="rect">
            <a:avLst/>
          </a:prstGeom>
        </p:spPr>
      </p:pic>
      <p:pic>
        <p:nvPicPr>
          <p:cNvPr id="6" name="3 Resim" descr="cdKey.jpg">
            <a:extLst>
              <a:ext uri="{FF2B5EF4-FFF2-40B4-BE49-F238E27FC236}">
                <a16:creationId xmlns:a16="http://schemas.microsoft.com/office/drawing/2014/main" id="{B99C1104-06C8-4EFC-AAB1-AD97427D9DC3}"/>
              </a:ext>
            </a:extLst>
          </p:cNvPr>
          <p:cNvPicPr>
            <a:picLocks noChangeAspect="1"/>
          </p:cNvPicPr>
          <p:nvPr/>
        </p:nvPicPr>
        <p:blipFill>
          <a:blip r:embed="rId4" cstate="print"/>
          <a:stretch>
            <a:fillRect/>
          </a:stretch>
        </p:blipFill>
        <p:spPr>
          <a:xfrm>
            <a:off x="6324600" y="584220"/>
            <a:ext cx="2400300" cy="1495425"/>
          </a:xfrm>
          <a:prstGeom prst="rect">
            <a:avLst/>
          </a:prstGeom>
        </p:spPr>
      </p:pic>
    </p:spTree>
    <p:extLst>
      <p:ext uri="{BB962C8B-B14F-4D97-AF65-F5344CB8AC3E}">
        <p14:creationId xmlns:p14="http://schemas.microsoft.com/office/powerpoint/2010/main" val="306153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Layered</a:t>
            </a:r>
            <a:r>
              <a:rPr lang="tr-TR" dirty="0"/>
              <a:t> </a:t>
            </a:r>
            <a:r>
              <a:rPr lang="tr-TR" dirty="0" err="1"/>
              <a:t>Security</a:t>
            </a:r>
            <a:endParaRPr lang="tr-TR" dirty="0"/>
          </a:p>
        </p:txBody>
      </p:sp>
      <p:pic>
        <p:nvPicPr>
          <p:cNvPr id="5" name="4 İçerik Yer Tutucusu" descr="Information_security_components_JMK.png"/>
          <p:cNvPicPr>
            <a:picLocks noGrp="1" noChangeAspect="1"/>
          </p:cNvPicPr>
          <p:nvPr>
            <p:ph idx="1"/>
          </p:nvPr>
        </p:nvPicPr>
        <p:blipFill>
          <a:blip r:embed="rId2" cstate="print"/>
          <a:stretch>
            <a:fillRect/>
          </a:stretch>
        </p:blipFill>
        <p:spPr>
          <a:xfrm>
            <a:off x="1958036" y="1595438"/>
            <a:ext cx="5227927" cy="4652962"/>
          </a:xfrm>
        </p:spPr>
      </p:pic>
    </p:spTree>
    <p:extLst>
      <p:ext uri="{BB962C8B-B14F-4D97-AF65-F5344CB8AC3E}">
        <p14:creationId xmlns:p14="http://schemas.microsoft.com/office/powerpoint/2010/main" val="257915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Security Awareness/Culture</a:t>
            </a:r>
          </a:p>
        </p:txBody>
      </p:sp>
      <p:sp>
        <p:nvSpPr>
          <p:cNvPr id="8196" name="Rectangle 3"/>
          <p:cNvSpPr>
            <a:spLocks noGrp="1" noChangeArrowheads="1"/>
          </p:cNvSpPr>
          <p:nvPr>
            <p:ph idx="1"/>
          </p:nvPr>
        </p:nvSpPr>
        <p:spPr/>
        <p:txBody>
          <a:bodyPr/>
          <a:lstStyle/>
          <a:p>
            <a:pPr eaLnBrk="1" hangingPunct="1">
              <a:lnSpc>
                <a:spcPct val="90000"/>
              </a:lnSpc>
            </a:pPr>
            <a:r>
              <a:rPr lang="en-US" dirty="0"/>
              <a:t>Security is everyone’s responsibility</a:t>
            </a:r>
            <a:endParaRPr lang="tr-TR" dirty="0"/>
          </a:p>
          <a:p>
            <a:pPr eaLnBrk="1" hangingPunct="1">
              <a:lnSpc>
                <a:spcPct val="90000"/>
              </a:lnSpc>
            </a:pPr>
            <a:r>
              <a:rPr lang="en-US" dirty="0"/>
              <a:t>All levels of management accountable</a:t>
            </a:r>
            <a:endParaRPr lang="tr-TR" dirty="0"/>
          </a:p>
          <a:p>
            <a:pPr eaLnBrk="1" hangingPunct="1"/>
            <a:r>
              <a:rPr lang="tr-TR" dirty="0" err="1"/>
              <a:t>Everyone</a:t>
            </a:r>
            <a:r>
              <a:rPr lang="tr-TR" dirty="0"/>
              <a:t> </a:t>
            </a:r>
            <a:r>
              <a:rPr lang="tr-TR" dirty="0" err="1"/>
              <a:t>should</a:t>
            </a:r>
            <a:r>
              <a:rPr lang="tr-TR" dirty="0"/>
              <a:t> </a:t>
            </a:r>
            <a:r>
              <a:rPr lang="tr-TR" dirty="0" err="1"/>
              <a:t>consider</a:t>
            </a:r>
            <a:r>
              <a:rPr lang="tr-TR" dirty="0"/>
              <a:t> in</a:t>
            </a:r>
            <a:r>
              <a:rPr lang="en-US" dirty="0"/>
              <a:t> their daily roles</a:t>
            </a:r>
          </a:p>
          <a:p>
            <a:pPr lvl="1" eaLnBrk="1" hangingPunct="1"/>
            <a:r>
              <a:rPr lang="en-US" dirty="0"/>
              <a:t>Attitude (willing/aims/wants/targets)</a:t>
            </a:r>
          </a:p>
          <a:p>
            <a:pPr lvl="1" eaLnBrk="1" hangingPunct="1"/>
            <a:r>
              <a:rPr lang="en-US" dirty="0"/>
              <a:t>Knowledge (what to do?)</a:t>
            </a:r>
          </a:p>
          <a:p>
            <a:pPr lvl="1" eaLnBrk="1" hangingPunct="1"/>
            <a:r>
              <a:rPr lang="en-US" dirty="0"/>
              <a:t>Skill (how to do?)</a:t>
            </a:r>
          </a:p>
          <a:p>
            <a:pPr eaLnBrk="1" hangingPunct="1"/>
            <a:r>
              <a:rPr lang="en-US" dirty="0"/>
              <a:t>Security is integrated into all operations</a:t>
            </a:r>
            <a:endParaRPr lang="tr-TR" dirty="0"/>
          </a:p>
          <a:p>
            <a:pPr eaLnBrk="1" hangingPunct="1"/>
            <a:r>
              <a:rPr lang="en-US" dirty="0"/>
              <a:t>Security performance </a:t>
            </a:r>
            <a:r>
              <a:rPr lang="tr-TR" dirty="0" err="1"/>
              <a:t>should</a:t>
            </a:r>
            <a:r>
              <a:rPr lang="tr-TR" dirty="0"/>
              <a:t> be</a:t>
            </a:r>
            <a:r>
              <a:rPr lang="en-US" dirty="0"/>
              <a:t> measured</a:t>
            </a:r>
          </a:p>
          <a:p>
            <a:pPr eaLnBrk="1" hangingPunct="1"/>
            <a:endParaRPr lang="en-US" dirty="0"/>
          </a:p>
          <a:p>
            <a:pPr eaLnBrk="1" hangingPunct="1"/>
            <a:endParaRPr lang="en-US" dirty="0"/>
          </a:p>
          <a:p>
            <a:pPr lvl="1" eaLnBrk="1" hangingPunct="1"/>
            <a:endParaRPr lang="en-US" dirty="0"/>
          </a:p>
        </p:txBody>
      </p:sp>
    </p:spTree>
    <p:extLst>
      <p:ext uri="{BB962C8B-B14F-4D97-AF65-F5344CB8AC3E}">
        <p14:creationId xmlns:p14="http://schemas.microsoft.com/office/powerpoint/2010/main" val="95777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40744" y="168792"/>
            <a:ext cx="7373292" cy="667510"/>
          </a:xfrm>
          <a:noFill/>
        </p:spPr>
        <p:txBody>
          <a:bodyPr anchorCtr="1">
            <a:normAutofit/>
          </a:bodyPr>
          <a:lstStyle/>
          <a:p>
            <a:pPr eaLnBrk="1" hangingPunct="1"/>
            <a:r>
              <a:rPr lang="en-US" dirty="0">
                <a:solidFill>
                  <a:schemeClr val="bg1"/>
                </a:solidFill>
              </a:rPr>
              <a:t>Security Awareness Program Flow</a:t>
            </a:r>
          </a:p>
        </p:txBody>
      </p:sp>
      <p:grpSp>
        <p:nvGrpSpPr>
          <p:cNvPr id="9220" name="Group 33"/>
          <p:cNvGrpSpPr>
            <a:grpSpLocks/>
          </p:cNvGrpSpPr>
          <p:nvPr/>
        </p:nvGrpSpPr>
        <p:grpSpPr bwMode="auto">
          <a:xfrm>
            <a:off x="1143000" y="838200"/>
            <a:ext cx="6934200" cy="5257800"/>
            <a:chOff x="1820" y="1097"/>
            <a:chExt cx="2752" cy="2859"/>
          </a:xfrm>
        </p:grpSpPr>
        <p:sp>
          <p:nvSpPr>
            <p:cNvPr id="9221"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2"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3"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4"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5"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p>
              <a:endParaRPr lang="tr-TR">
                <a:latin typeface="Calibri" pitchFamily="34" charset="0"/>
              </a:endParaRPr>
            </a:p>
          </p:txBody>
        </p:sp>
        <p:sp>
          <p:nvSpPr>
            <p:cNvPr id="9226"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9227"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9228"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9229"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9230"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Employees</a:t>
              </a:r>
            </a:p>
          </p:txBody>
        </p:sp>
        <p:sp>
          <p:nvSpPr>
            <p:cNvPr id="9231"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dirty="0">
                  <a:solidFill>
                    <a:srgbClr val="000099"/>
                  </a:solidFill>
                  <a:latin typeface="Calibri" pitchFamily="34" charset="0"/>
                </a:rPr>
                <a:t>Security Awareness Program</a:t>
              </a:r>
            </a:p>
          </p:txBody>
        </p:sp>
        <p:sp>
          <p:nvSpPr>
            <p:cNvPr id="9232"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Feedback</a:t>
              </a:r>
            </a:p>
          </p:txBody>
        </p:sp>
        <p:sp>
          <p:nvSpPr>
            <p:cNvPr id="9233"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Activities</a:t>
              </a:r>
            </a:p>
          </p:txBody>
        </p:sp>
        <p:sp>
          <p:nvSpPr>
            <p:cNvPr id="9234"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p>
              <a:pPr algn="ctr">
                <a:spcBef>
                  <a:spcPct val="50000"/>
                </a:spcBef>
              </a:pPr>
              <a:r>
                <a:rPr lang="en-US" sz="2000">
                  <a:solidFill>
                    <a:srgbClr val="000099"/>
                  </a:solidFill>
                  <a:latin typeface="Calibri" pitchFamily="34" charset="0"/>
                </a:rPr>
                <a:t>Company Policy</a:t>
              </a:r>
            </a:p>
          </p:txBody>
        </p:sp>
      </p:grpSp>
    </p:spTree>
    <p:extLst>
      <p:ext uri="{BB962C8B-B14F-4D97-AF65-F5344CB8AC3E}">
        <p14:creationId xmlns:p14="http://schemas.microsoft.com/office/powerpoint/2010/main" val="268617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a:t>Benefits of pursuing certification</a:t>
            </a:r>
          </a:p>
        </p:txBody>
      </p:sp>
      <p:sp>
        <p:nvSpPr>
          <p:cNvPr id="10243" name="Content Placeholder 2"/>
          <p:cNvSpPr>
            <a:spLocks noGrp="1"/>
          </p:cNvSpPr>
          <p:nvPr>
            <p:ph idx="1"/>
          </p:nvPr>
        </p:nvSpPr>
        <p:spPr/>
        <p:txBody>
          <a:bodyPr>
            <a:normAutofit fontScale="92500"/>
          </a:bodyPr>
          <a:lstStyle/>
          <a:p>
            <a:r>
              <a:rPr lang="en-US" sz="2400" dirty="0"/>
              <a:t>Allows organizations to mitigate the risk of IS breaches</a:t>
            </a:r>
          </a:p>
          <a:p>
            <a:r>
              <a:rPr lang="en-US" sz="2400" dirty="0"/>
              <a:t>Allows organizations to mitigate the impact of IS breaches when they occur</a:t>
            </a:r>
          </a:p>
          <a:p>
            <a:r>
              <a:rPr lang="en-US" sz="2400" dirty="0"/>
              <a:t>In the event of a security breach, certification should reduce the penalty imposed by regulators</a:t>
            </a:r>
          </a:p>
          <a:p>
            <a:r>
              <a:rPr lang="en-US" sz="2400" dirty="0"/>
              <a:t>Allows organizations to demonstrate due diligence and due care </a:t>
            </a:r>
          </a:p>
          <a:p>
            <a:pPr lvl="1"/>
            <a:r>
              <a:rPr lang="en-US" sz="2000" dirty="0"/>
              <a:t>to shareholders, customers and business partners</a:t>
            </a:r>
          </a:p>
          <a:p>
            <a:r>
              <a:rPr lang="en-US" sz="2400" dirty="0"/>
              <a:t>Allows organizations to demonstrate </a:t>
            </a:r>
            <a:r>
              <a:rPr lang="en-US" sz="2400" dirty="0">
                <a:solidFill>
                  <a:srgbClr val="FF0000"/>
                </a:solidFill>
              </a:rPr>
              <a:t>proactive</a:t>
            </a:r>
            <a:r>
              <a:rPr lang="en-US" sz="2400" dirty="0"/>
              <a:t> compliance to legal, regulatory and contractual requirements</a:t>
            </a:r>
          </a:p>
          <a:p>
            <a:pPr lvl="1"/>
            <a:r>
              <a:rPr lang="en-US" sz="2000" dirty="0"/>
              <a:t>as opposed to taking a </a:t>
            </a:r>
            <a:r>
              <a:rPr lang="en-US" sz="2000" dirty="0">
                <a:solidFill>
                  <a:srgbClr val="FF0000"/>
                </a:solidFill>
              </a:rPr>
              <a:t>reactive</a:t>
            </a:r>
            <a:r>
              <a:rPr lang="en-US" sz="2000" dirty="0"/>
              <a:t> approach</a:t>
            </a:r>
          </a:p>
          <a:p>
            <a:r>
              <a:rPr lang="en-US" sz="2400" dirty="0"/>
              <a:t>Provides independent third-party validation of an organization’s ISMS</a:t>
            </a:r>
          </a:p>
        </p:txBody>
      </p:sp>
    </p:spTree>
    <p:extLst>
      <p:ext uri="{BB962C8B-B14F-4D97-AF65-F5344CB8AC3E}">
        <p14:creationId xmlns:p14="http://schemas.microsoft.com/office/powerpoint/2010/main" val="201255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3400" y="218281"/>
            <a:ext cx="4421188" cy="519113"/>
          </a:xfrm>
          <a:prstGeom prst="rect">
            <a:avLst/>
          </a:prstGeom>
          <a:noFill/>
          <a:ln w="9525">
            <a:noFill/>
            <a:miter lim="800000"/>
            <a:headEnd/>
            <a:tailEnd/>
          </a:ln>
        </p:spPr>
        <p:txBody>
          <a:bodyPr wrap="none">
            <a:spAutoFit/>
          </a:bodyPr>
          <a:lstStyle/>
          <a:p>
            <a:r>
              <a:rPr lang="en-US" sz="2800" b="1" dirty="0"/>
              <a:t>Structure of 27000 series</a:t>
            </a:r>
            <a:endParaRPr lang="en-GB" sz="2800" b="1" dirty="0"/>
          </a:p>
        </p:txBody>
      </p:sp>
      <p:sp>
        <p:nvSpPr>
          <p:cNvPr id="13315" name="Rectangle 3"/>
          <p:cNvSpPr>
            <a:spLocks noChangeArrowheads="1"/>
          </p:cNvSpPr>
          <p:nvPr/>
        </p:nvSpPr>
        <p:spPr bwMode="auto">
          <a:xfrm>
            <a:off x="1219200" y="1752600"/>
            <a:ext cx="6553200"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27000 Fundamentals &amp; Vocabulary</a:t>
            </a:r>
          </a:p>
        </p:txBody>
      </p:sp>
      <p:sp>
        <p:nvSpPr>
          <p:cNvPr id="13316" name="Rectangle 4"/>
          <p:cNvSpPr>
            <a:spLocks noChangeArrowheads="1"/>
          </p:cNvSpPr>
          <p:nvPr/>
        </p:nvSpPr>
        <p:spPr bwMode="auto">
          <a:xfrm>
            <a:off x="3706813" y="2422525"/>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27001:ISMS</a:t>
            </a:r>
          </a:p>
        </p:txBody>
      </p:sp>
      <p:sp>
        <p:nvSpPr>
          <p:cNvPr id="13317" name="Rectangle 5"/>
          <p:cNvSpPr>
            <a:spLocks noChangeArrowheads="1"/>
          </p:cNvSpPr>
          <p:nvPr/>
        </p:nvSpPr>
        <p:spPr bwMode="auto">
          <a:xfrm>
            <a:off x="3706813" y="3717925"/>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27003 Implementation Guidance</a:t>
            </a:r>
          </a:p>
        </p:txBody>
      </p:sp>
      <p:sp>
        <p:nvSpPr>
          <p:cNvPr id="13318" name="Rectangle 6"/>
          <p:cNvSpPr>
            <a:spLocks noChangeArrowheads="1"/>
          </p:cNvSpPr>
          <p:nvPr/>
        </p:nvSpPr>
        <p:spPr bwMode="auto">
          <a:xfrm>
            <a:off x="3706813" y="3070225"/>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en-GB" sz="2000">
                <a:solidFill>
                  <a:srgbClr val="003399"/>
                </a:solidFill>
              </a:rPr>
              <a:t>27002 Code of Practice for ISM</a:t>
            </a:r>
          </a:p>
        </p:txBody>
      </p:sp>
      <p:sp>
        <p:nvSpPr>
          <p:cNvPr id="13319" name="Rectangle 7"/>
          <p:cNvSpPr>
            <a:spLocks noChangeArrowheads="1"/>
          </p:cNvSpPr>
          <p:nvPr/>
        </p:nvSpPr>
        <p:spPr bwMode="auto">
          <a:xfrm>
            <a:off x="3706813" y="4365625"/>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27004 Metrics &amp; Measurement</a:t>
            </a:r>
          </a:p>
        </p:txBody>
      </p:sp>
      <p:sp>
        <p:nvSpPr>
          <p:cNvPr id="13320" name="Rectangle 8"/>
          <p:cNvSpPr>
            <a:spLocks noChangeArrowheads="1"/>
          </p:cNvSpPr>
          <p:nvPr/>
        </p:nvSpPr>
        <p:spPr bwMode="auto">
          <a:xfrm>
            <a:off x="1258888" y="2422525"/>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3321" name="Rectangle 9"/>
          <p:cNvSpPr>
            <a:spLocks noChangeArrowheads="1"/>
          </p:cNvSpPr>
          <p:nvPr/>
        </p:nvSpPr>
        <p:spPr bwMode="auto">
          <a:xfrm>
            <a:off x="1258888" y="5084763"/>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Tree>
    <p:extLst>
      <p:ext uri="{BB962C8B-B14F-4D97-AF65-F5344CB8AC3E}">
        <p14:creationId xmlns:p14="http://schemas.microsoft.com/office/powerpoint/2010/main" val="1904151448"/>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t>What is ISO 27001?</a:t>
            </a:r>
          </a:p>
        </p:txBody>
      </p:sp>
      <p:sp>
        <p:nvSpPr>
          <p:cNvPr id="20483" name="Content Placeholder 2"/>
          <p:cNvSpPr>
            <a:spLocks noGrp="1"/>
          </p:cNvSpPr>
          <p:nvPr>
            <p:ph idx="1"/>
          </p:nvPr>
        </p:nvSpPr>
        <p:spPr/>
        <p:txBody>
          <a:bodyPr/>
          <a:lstStyle/>
          <a:p>
            <a:pPr eaLnBrk="1" hangingPunct="1"/>
            <a:r>
              <a:rPr lang="en-US" b="1"/>
              <a:t>ISO 27001 Part I</a:t>
            </a:r>
          </a:p>
          <a:p>
            <a:pPr lvl="1" eaLnBrk="1" hangingPunct="1"/>
            <a:r>
              <a:rPr lang="en-US">
                <a:solidFill>
                  <a:srgbClr val="FF0000"/>
                </a:solidFill>
              </a:rPr>
              <a:t>Code of practice </a:t>
            </a:r>
            <a:r>
              <a:rPr lang="en-US"/>
              <a:t>for Information Security Management (ISM)</a:t>
            </a:r>
          </a:p>
          <a:p>
            <a:pPr lvl="1" eaLnBrk="1" hangingPunct="1"/>
            <a:r>
              <a:rPr lang="en-US"/>
              <a:t>Best practices, guidance, recommendations for</a:t>
            </a:r>
          </a:p>
          <a:p>
            <a:pPr lvl="2" eaLnBrk="1" hangingPunct="1"/>
            <a:r>
              <a:rPr lang="en-US"/>
              <a:t>Confidentiality  ( C )</a:t>
            </a:r>
          </a:p>
          <a:p>
            <a:pPr lvl="2" eaLnBrk="1" hangingPunct="1"/>
            <a:r>
              <a:rPr lang="en-US"/>
              <a:t>Integrity              ( I ) </a:t>
            </a:r>
          </a:p>
          <a:p>
            <a:pPr lvl="2" eaLnBrk="1" hangingPunct="1"/>
            <a:r>
              <a:rPr lang="en-US"/>
              <a:t>Availability         ( A )</a:t>
            </a:r>
          </a:p>
          <a:p>
            <a:pPr lvl="1" eaLnBrk="1" hangingPunct="1">
              <a:buFont typeface="Arial" charset="0"/>
              <a:buNone/>
            </a:pPr>
            <a:r>
              <a:rPr lang="en-US">
                <a:sym typeface="Wingdings" pitchFamily="2" charset="2"/>
              </a:rPr>
              <a:t> </a:t>
            </a:r>
          </a:p>
          <a:p>
            <a:pPr eaLnBrk="1" hangingPunct="1"/>
            <a:r>
              <a:rPr lang="en-US" b="1">
                <a:sym typeface="Wingdings" pitchFamily="2" charset="2"/>
              </a:rPr>
              <a:t>ISO 27001 Part II</a:t>
            </a:r>
          </a:p>
          <a:p>
            <a:pPr lvl="1" eaLnBrk="1" hangingPunct="1"/>
            <a:r>
              <a:rPr lang="en-US">
                <a:solidFill>
                  <a:srgbClr val="FF0000"/>
                </a:solidFill>
                <a:sym typeface="Wingdings" pitchFamily="2" charset="2"/>
              </a:rPr>
              <a:t>Specification</a:t>
            </a:r>
            <a:r>
              <a:rPr lang="en-US">
                <a:sym typeface="Wingdings" pitchFamily="2" charset="2"/>
              </a:rPr>
              <a:t> for ISM</a:t>
            </a:r>
          </a:p>
        </p:txBody>
      </p:sp>
      <p:pic>
        <p:nvPicPr>
          <p:cNvPr id="6" name="5 Resim" descr="Information_security_components_JMK.png"/>
          <p:cNvPicPr>
            <a:picLocks noChangeAspect="1"/>
          </p:cNvPicPr>
          <p:nvPr/>
        </p:nvPicPr>
        <p:blipFill>
          <a:blip r:embed="rId2" cstate="print"/>
          <a:stretch>
            <a:fillRect/>
          </a:stretch>
        </p:blipFill>
        <p:spPr>
          <a:xfrm>
            <a:off x="4572000" y="3200400"/>
            <a:ext cx="3547921" cy="3157722"/>
          </a:xfrm>
          <a:prstGeom prst="rect">
            <a:avLst/>
          </a:prstGeom>
        </p:spPr>
      </p:pic>
    </p:spTree>
    <p:extLst>
      <p:ext uri="{BB962C8B-B14F-4D97-AF65-F5344CB8AC3E}">
        <p14:creationId xmlns:p14="http://schemas.microsoft.com/office/powerpoint/2010/main" val="239669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t>ISO 27001 Overview</a:t>
            </a:r>
          </a:p>
        </p:txBody>
      </p:sp>
      <p:sp>
        <p:nvSpPr>
          <p:cNvPr id="21507" name="Content Placeholder 2"/>
          <p:cNvSpPr>
            <a:spLocks noGrp="1"/>
          </p:cNvSpPr>
          <p:nvPr>
            <p:ph idx="1"/>
          </p:nvPr>
        </p:nvSpPr>
        <p:spPr/>
        <p:txBody>
          <a:bodyPr>
            <a:normAutofit/>
          </a:bodyPr>
          <a:lstStyle/>
          <a:p>
            <a:pPr eaLnBrk="1" hangingPunct="1"/>
            <a:r>
              <a:rPr lang="en-US" dirty="0">
                <a:solidFill>
                  <a:srgbClr val="FF0000"/>
                </a:solidFill>
              </a:rPr>
              <a:t>Mandatory Clauses </a:t>
            </a:r>
            <a:r>
              <a:rPr lang="en-US" dirty="0"/>
              <a:t>(4 </a:t>
            </a:r>
            <a:r>
              <a:rPr lang="en-US" dirty="0">
                <a:sym typeface="Wingdings" pitchFamily="2" charset="2"/>
              </a:rPr>
              <a:t></a:t>
            </a:r>
            <a:r>
              <a:rPr lang="en-US" dirty="0"/>
              <a:t> 8)</a:t>
            </a:r>
          </a:p>
          <a:p>
            <a:pPr lvl="1" eaLnBrk="1" hangingPunct="1"/>
            <a:r>
              <a:rPr lang="en-US" dirty="0"/>
              <a:t>All clauses should be applied, </a:t>
            </a:r>
            <a:r>
              <a:rPr lang="en-US" b="1" dirty="0">
                <a:solidFill>
                  <a:srgbClr val="FF0000"/>
                </a:solidFill>
              </a:rPr>
              <a:t>NO exceptions</a:t>
            </a:r>
            <a:endParaRPr lang="en-US" dirty="0"/>
          </a:p>
          <a:p>
            <a:pPr eaLnBrk="1" hangingPunct="1"/>
            <a:r>
              <a:rPr lang="en-US" dirty="0">
                <a:solidFill>
                  <a:srgbClr val="FF0000"/>
                </a:solidFill>
              </a:rPr>
              <a:t>Annex</a:t>
            </a:r>
            <a:r>
              <a:rPr lang="en-US" dirty="0"/>
              <a:t> (Control Objectives and Controls )</a:t>
            </a:r>
            <a:endParaRPr lang="en-US" b="1" dirty="0"/>
          </a:p>
          <a:p>
            <a:pPr lvl="1" eaLnBrk="1" hangingPunct="1"/>
            <a:r>
              <a:rPr lang="en-US" b="1" dirty="0"/>
              <a:t>11 Security Domains </a:t>
            </a:r>
            <a:r>
              <a:rPr lang="en-US" dirty="0"/>
              <a:t>(A5 </a:t>
            </a:r>
            <a:r>
              <a:rPr lang="en-US" dirty="0">
                <a:sym typeface="Wingdings" pitchFamily="2" charset="2"/>
              </a:rPr>
              <a:t></a:t>
            </a:r>
            <a:r>
              <a:rPr lang="en-US" dirty="0"/>
              <a:t> A 15)</a:t>
            </a:r>
            <a:endParaRPr lang="en-US" b="1" dirty="0"/>
          </a:p>
          <a:p>
            <a:pPr lvl="2" eaLnBrk="1" hangingPunct="1"/>
            <a:r>
              <a:rPr lang="en-US" dirty="0"/>
              <a:t>Layers of security</a:t>
            </a:r>
          </a:p>
          <a:p>
            <a:pPr lvl="1" eaLnBrk="1" hangingPunct="1"/>
            <a:r>
              <a:rPr lang="en-US" b="1" dirty="0"/>
              <a:t>39 Control Objectives</a:t>
            </a:r>
          </a:p>
          <a:p>
            <a:pPr lvl="2" eaLnBrk="1" hangingPunct="1"/>
            <a:r>
              <a:rPr lang="en-US" dirty="0"/>
              <a:t>Statement of desired results or purpose</a:t>
            </a:r>
          </a:p>
          <a:p>
            <a:pPr lvl="1" eaLnBrk="1" hangingPunct="1"/>
            <a:r>
              <a:rPr lang="en-US" b="1" dirty="0"/>
              <a:t>133 Controls</a:t>
            </a:r>
          </a:p>
          <a:p>
            <a:pPr lvl="2" eaLnBrk="1" hangingPunct="1"/>
            <a:r>
              <a:rPr lang="en-US" dirty="0"/>
              <a:t>Policies, procedures, practices, software controls and organizational structure</a:t>
            </a:r>
          </a:p>
          <a:p>
            <a:pPr lvl="2" eaLnBrk="1" hangingPunct="1"/>
            <a:r>
              <a:rPr lang="en-US" dirty="0"/>
              <a:t>To provide reasonable assurance that business objectives will be achieved and that undesired events will be prevented or detected and corrected</a:t>
            </a:r>
          </a:p>
          <a:p>
            <a:pPr lvl="2" eaLnBrk="1" hangingPunct="1"/>
            <a:r>
              <a:rPr lang="en-US" dirty="0">
                <a:solidFill>
                  <a:srgbClr val="FF0000"/>
                </a:solidFill>
              </a:rPr>
              <a:t>Exclusions in some controls are possible</a:t>
            </a:r>
            <a:r>
              <a:rPr lang="en-US" dirty="0"/>
              <a:t>, if they can be </a:t>
            </a:r>
            <a:r>
              <a:rPr lang="en-US" dirty="0">
                <a:solidFill>
                  <a:srgbClr val="FF0000"/>
                </a:solidFill>
              </a:rPr>
              <a:t>justified???</a:t>
            </a:r>
          </a:p>
        </p:txBody>
      </p:sp>
    </p:spTree>
    <p:extLst>
      <p:ext uri="{BB962C8B-B14F-4D97-AF65-F5344CB8AC3E}">
        <p14:creationId xmlns:p14="http://schemas.microsoft.com/office/powerpoint/2010/main" val="329632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GB" sz="2200" dirty="0"/>
              <a:t>Difference Between 27001:2007 and 27001:2011 Editions? </a:t>
            </a:r>
            <a:br>
              <a:rPr lang="en-GB" sz="3200" dirty="0"/>
            </a:br>
            <a:r>
              <a:rPr lang="en-GB" sz="3200" dirty="0">
                <a:solidFill>
                  <a:srgbClr val="FF0000"/>
                </a:solidFill>
              </a:rPr>
              <a:t>Annex A</a:t>
            </a:r>
          </a:p>
        </p:txBody>
      </p:sp>
      <p:graphicFrame>
        <p:nvGraphicFramePr>
          <p:cNvPr id="39040" name="Group 128"/>
          <p:cNvGraphicFramePr>
            <a:graphicFrameLocks noGrp="1"/>
          </p:cNvGraphicFramePr>
          <p:nvPr>
            <p:ph idx="1"/>
            <p:extLst>
              <p:ext uri="{D42A27DB-BD31-4B8C-83A1-F6EECF244321}">
                <p14:modId xmlns:p14="http://schemas.microsoft.com/office/powerpoint/2010/main" val="3732657245"/>
              </p:ext>
            </p:extLst>
          </p:nvPr>
        </p:nvGraphicFramePr>
        <p:xfrm>
          <a:off x="304800" y="1595438"/>
          <a:ext cx="8534400" cy="4897755"/>
        </p:xfrm>
        <a:graphic>
          <a:graphicData uri="http://schemas.openxmlformats.org/drawingml/2006/table">
            <a:tbl>
              <a:tblPr/>
              <a:tblGrid>
                <a:gridCol w="3886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rPr>
                        <a:t>2007 Edition (10 sections)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rPr>
                        <a:t>2011 Edition (11 sections)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Security Policy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A5 - Security Policy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Security Organisation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FF3300"/>
                          </a:solidFill>
                          <a:effectLst/>
                          <a:latin typeface="Arial" charset="0"/>
                        </a:rPr>
                        <a:t>A6 - Organising Information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Asset Classification &amp;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FF3300"/>
                          </a:solidFill>
                          <a:effectLst/>
                          <a:latin typeface="Arial" charset="0"/>
                        </a:rPr>
                        <a:t>A7 - Asset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Personnel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FF3300"/>
                          </a:solidFill>
                          <a:effectLst/>
                          <a:latin typeface="Arial" charset="0"/>
                        </a:rPr>
                        <a:t>A8 - Human Resources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Physical &amp; Environmental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A9 - Physical &amp; Environmental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Communications &amp; Operations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A10 - Communications &amp; Operations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Access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A11- Access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Systems Development &amp; Maintenance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FF3300"/>
                          </a:solidFill>
                          <a:effectLst/>
                          <a:latin typeface="Arial" charset="0"/>
                        </a:rPr>
                        <a:t>A12 - Information Systems Acquisition, Development and Maintenance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rgbClr val="00339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chemeClr val="tx1"/>
                          </a:solidFill>
                          <a:effectLst/>
                          <a:latin typeface="Arial" charset="0"/>
                        </a:rPr>
                        <a:t>A13 - Information Security Incident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Business Continuity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A14 - Business Continuity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Compliance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rgbClr val="003399"/>
                          </a:solidFill>
                          <a:effectLst/>
                          <a:latin typeface="Arial" charset="0"/>
                        </a:rPr>
                        <a:t>A15 - Compliance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612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GB" dirty="0"/>
              <a:t>ISO 27001 Implementation Steps </a:t>
            </a:r>
          </a:p>
        </p:txBody>
      </p:sp>
      <p:sp>
        <p:nvSpPr>
          <p:cNvPr id="27651" name="Rectangle 3"/>
          <p:cNvSpPr>
            <a:spLocks noGrp="1" noChangeArrowheads="1"/>
          </p:cNvSpPr>
          <p:nvPr>
            <p:ph idx="1"/>
          </p:nvPr>
        </p:nvSpPr>
        <p:spPr/>
        <p:txBody>
          <a:bodyPr/>
          <a:lstStyle/>
          <a:p>
            <a:pPr eaLnBrk="1" hangingPunct="1">
              <a:lnSpc>
                <a:spcPct val="90000"/>
              </a:lnSpc>
            </a:pPr>
            <a:r>
              <a:rPr lang="tr-TR" dirty="0" err="1"/>
              <a:t>Decide</a:t>
            </a:r>
            <a:r>
              <a:rPr lang="tr-TR" dirty="0"/>
              <a:t> on the </a:t>
            </a:r>
            <a:r>
              <a:rPr lang="en-GB" dirty="0"/>
              <a:t>ISMS scope</a:t>
            </a:r>
          </a:p>
          <a:p>
            <a:pPr eaLnBrk="1" hangingPunct="1">
              <a:lnSpc>
                <a:spcPct val="90000"/>
              </a:lnSpc>
            </a:pPr>
            <a:r>
              <a:rPr lang="en-GB" dirty="0"/>
              <a:t>Approach to risk assessment</a:t>
            </a:r>
            <a:endParaRPr lang="tr-TR" dirty="0"/>
          </a:p>
          <a:p>
            <a:pPr eaLnBrk="1" hangingPunct="1">
              <a:lnSpc>
                <a:spcPct val="90000"/>
              </a:lnSpc>
            </a:pPr>
            <a:r>
              <a:rPr lang="en-US" dirty="0"/>
              <a:t>Perform GAP Analysis</a:t>
            </a:r>
            <a:endParaRPr lang="en-GB" dirty="0"/>
          </a:p>
          <a:p>
            <a:pPr eaLnBrk="1" hangingPunct="1">
              <a:lnSpc>
                <a:spcPct val="90000"/>
              </a:lnSpc>
            </a:pPr>
            <a:r>
              <a:rPr lang="en-GB" dirty="0"/>
              <a:t>Selection of controls</a:t>
            </a:r>
          </a:p>
          <a:p>
            <a:pPr eaLnBrk="1" hangingPunct="1">
              <a:lnSpc>
                <a:spcPct val="90000"/>
              </a:lnSpc>
            </a:pPr>
            <a:r>
              <a:rPr lang="en-GB" dirty="0"/>
              <a:t>Statement of Applicability</a:t>
            </a:r>
          </a:p>
          <a:p>
            <a:pPr eaLnBrk="1" hangingPunct="1">
              <a:lnSpc>
                <a:spcPct val="90000"/>
              </a:lnSpc>
            </a:pPr>
            <a:r>
              <a:rPr lang="en-GB" dirty="0"/>
              <a:t>Reviewing </a:t>
            </a:r>
            <a:r>
              <a:rPr lang="tr-TR" dirty="0"/>
              <a:t>and </a:t>
            </a:r>
            <a:r>
              <a:rPr lang="en-US" dirty="0"/>
              <a:t>Mana</a:t>
            </a:r>
            <a:r>
              <a:rPr lang="tr-TR" dirty="0"/>
              <a:t>ing</a:t>
            </a:r>
            <a:r>
              <a:rPr lang="en-US" dirty="0"/>
              <a:t> the Risks</a:t>
            </a:r>
          </a:p>
          <a:p>
            <a:pPr eaLnBrk="1" hangingPunct="1">
              <a:lnSpc>
                <a:spcPct val="90000"/>
              </a:lnSpc>
            </a:pPr>
            <a:r>
              <a:rPr lang="tr-TR" dirty="0" err="1"/>
              <a:t>Ensure</a:t>
            </a:r>
            <a:r>
              <a:rPr lang="tr-TR" dirty="0"/>
              <a:t> m</a:t>
            </a:r>
            <a:r>
              <a:rPr lang="en-GB" dirty="0" err="1"/>
              <a:t>anagement</a:t>
            </a:r>
            <a:r>
              <a:rPr lang="en-GB" dirty="0"/>
              <a:t> commitment</a:t>
            </a:r>
          </a:p>
          <a:p>
            <a:pPr eaLnBrk="1" hangingPunct="1">
              <a:lnSpc>
                <a:spcPct val="90000"/>
              </a:lnSpc>
            </a:pPr>
            <a:r>
              <a:rPr lang="en-GB" dirty="0"/>
              <a:t>ISMS internal audits</a:t>
            </a:r>
          </a:p>
          <a:p>
            <a:pPr eaLnBrk="1" hangingPunct="1">
              <a:lnSpc>
                <a:spcPct val="90000"/>
              </a:lnSpc>
            </a:pPr>
            <a:r>
              <a:rPr lang="tr-TR" dirty="0" err="1"/>
              <a:t>Measure</a:t>
            </a:r>
            <a:r>
              <a:rPr lang="en-GB" dirty="0"/>
              <a:t> effectiveness </a:t>
            </a:r>
            <a:r>
              <a:rPr lang="tr-TR" dirty="0" err="1"/>
              <a:t>and</a:t>
            </a:r>
            <a:r>
              <a:rPr lang="tr-TR" dirty="0"/>
              <a:t> </a:t>
            </a:r>
            <a:r>
              <a:rPr lang="tr-TR" dirty="0" err="1"/>
              <a:t>performance</a:t>
            </a:r>
            <a:endParaRPr lang="en-GB" dirty="0"/>
          </a:p>
          <a:p>
            <a:pPr eaLnBrk="1" hangingPunct="1">
              <a:lnSpc>
                <a:spcPct val="90000"/>
              </a:lnSpc>
            </a:pPr>
            <a:r>
              <a:rPr lang="en-GB" dirty="0"/>
              <a:t>Update risk treatment plans, procedures and controls </a:t>
            </a:r>
          </a:p>
        </p:txBody>
      </p:sp>
    </p:spTree>
    <p:extLst>
      <p:ext uri="{BB962C8B-B14F-4D97-AF65-F5344CB8AC3E}">
        <p14:creationId xmlns:p14="http://schemas.microsoft.com/office/powerpoint/2010/main" val="2305733262"/>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Plan-Do-Check-Act (PDCA)</a:t>
            </a:r>
          </a:p>
        </p:txBody>
      </p:sp>
      <p:sp>
        <p:nvSpPr>
          <p:cNvPr id="14339" name="Content Placeholder 2"/>
          <p:cNvSpPr>
            <a:spLocks noGrp="1"/>
          </p:cNvSpPr>
          <p:nvPr>
            <p:ph idx="1"/>
          </p:nvPr>
        </p:nvSpPr>
        <p:spPr/>
        <p:txBody>
          <a:bodyPr/>
          <a:lstStyle/>
          <a:p>
            <a:pPr eaLnBrk="1" hangingPunct="1"/>
            <a:r>
              <a:rPr lang="en-US" dirty="0"/>
              <a:t>The ISO 27001 adopts the “</a:t>
            </a:r>
            <a:r>
              <a:rPr lang="en-US" b="1" dirty="0"/>
              <a:t>Plan-Do-Check-Act</a:t>
            </a:r>
            <a:r>
              <a:rPr lang="en-US" dirty="0"/>
              <a:t>” (PDCA)</a:t>
            </a:r>
          </a:p>
          <a:p>
            <a:pPr lvl="1" eaLnBrk="1" hangingPunct="1"/>
            <a:r>
              <a:rPr lang="en-US" dirty="0"/>
              <a:t>Applied to structure all ISMS processes</a:t>
            </a:r>
          </a:p>
          <a:p>
            <a:pPr eaLnBrk="1" hangingPunct="1">
              <a:buFont typeface="Arial" charset="0"/>
              <a:buNone/>
            </a:pPr>
            <a:endParaRPr lang="en-US" dirty="0"/>
          </a:p>
        </p:txBody>
      </p:sp>
      <p:graphicFrame>
        <p:nvGraphicFramePr>
          <p:cNvPr id="4" name="Diagram 3"/>
          <p:cNvGraphicFramePr/>
          <p:nvPr>
            <p:extLst/>
          </p:nvPr>
        </p:nvGraphicFramePr>
        <p:xfrm>
          <a:off x="2591265" y="3418613"/>
          <a:ext cx="43434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254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a:t>Information</a:t>
            </a:r>
            <a:r>
              <a:rPr lang="tr-TR" dirty="0"/>
              <a:t> </a:t>
            </a:r>
            <a:r>
              <a:rPr lang="tr-TR" dirty="0" err="1"/>
              <a:t>Assets</a:t>
            </a:r>
            <a:endParaRPr lang="tr-TR" dirty="0"/>
          </a:p>
        </p:txBody>
      </p:sp>
      <p:sp>
        <p:nvSpPr>
          <p:cNvPr id="3" name="2 İçerik Yer Tutucusu"/>
          <p:cNvSpPr>
            <a:spLocks noGrp="1"/>
          </p:cNvSpPr>
          <p:nvPr>
            <p:ph idx="1"/>
          </p:nvPr>
        </p:nvSpPr>
        <p:spPr/>
        <p:txBody>
          <a:bodyPr/>
          <a:lstStyle/>
          <a:p>
            <a:pPr eaLnBrk="1" hangingPunct="1">
              <a:lnSpc>
                <a:spcPct val="90000"/>
              </a:lnSpc>
              <a:buNone/>
              <a:defRPr/>
            </a:pPr>
            <a:r>
              <a:rPr lang="en-GB" dirty="0"/>
              <a:t>Information is an asset </a:t>
            </a:r>
          </a:p>
          <a:p>
            <a:pPr lvl="1" eaLnBrk="1" hangingPunct="1">
              <a:lnSpc>
                <a:spcPct val="90000"/>
              </a:lnSpc>
              <a:defRPr/>
            </a:pPr>
            <a:r>
              <a:rPr lang="en-GB" sz="2000" dirty="0"/>
              <a:t>like other important business assets, has value to an organisation and consequently needs to be suitably protected.</a:t>
            </a:r>
            <a:endParaRPr lang="tr-TR" sz="2000" dirty="0"/>
          </a:p>
          <a:p>
            <a:pPr eaLnBrk="1" hangingPunct="1">
              <a:lnSpc>
                <a:spcPct val="90000"/>
              </a:lnSpc>
              <a:buNone/>
              <a:defRPr/>
            </a:pPr>
            <a:r>
              <a:rPr lang="tr-TR" dirty="0" err="1"/>
              <a:t>What</a:t>
            </a:r>
            <a:r>
              <a:rPr lang="tr-TR" dirty="0"/>
              <a:t> is </a:t>
            </a:r>
            <a:r>
              <a:rPr lang="tr-TR" dirty="0" err="1"/>
              <a:t>Information</a:t>
            </a:r>
            <a:r>
              <a:rPr lang="tr-TR" dirty="0"/>
              <a:t>?</a:t>
            </a:r>
          </a:p>
          <a:p>
            <a:r>
              <a:rPr lang="tr-TR" dirty="0" err="1"/>
              <a:t>Current</a:t>
            </a:r>
            <a:r>
              <a:rPr lang="tr-TR" dirty="0"/>
              <a:t> </a:t>
            </a:r>
            <a:r>
              <a:rPr lang="tr-TR" dirty="0" err="1"/>
              <a:t>Business</a:t>
            </a:r>
            <a:r>
              <a:rPr lang="tr-TR" dirty="0"/>
              <a:t> </a:t>
            </a:r>
            <a:r>
              <a:rPr lang="tr-TR" dirty="0" err="1"/>
              <a:t>Plans</a:t>
            </a:r>
            <a:endParaRPr lang="tr-TR" dirty="0"/>
          </a:p>
          <a:p>
            <a:r>
              <a:rPr lang="tr-TR" dirty="0" err="1"/>
              <a:t>Future</a:t>
            </a:r>
            <a:r>
              <a:rPr lang="tr-TR" dirty="0"/>
              <a:t> </a:t>
            </a:r>
            <a:r>
              <a:rPr lang="tr-TR" dirty="0" err="1"/>
              <a:t>Plans</a:t>
            </a:r>
            <a:endParaRPr lang="tr-TR" dirty="0"/>
          </a:p>
          <a:p>
            <a:r>
              <a:rPr lang="tr-TR" dirty="0" err="1"/>
              <a:t>Intellectual</a:t>
            </a:r>
            <a:r>
              <a:rPr lang="tr-TR" dirty="0"/>
              <a:t> Property (</a:t>
            </a:r>
            <a:r>
              <a:rPr lang="tr-TR" dirty="0" err="1"/>
              <a:t>Patents</a:t>
            </a:r>
            <a:r>
              <a:rPr lang="tr-TR" dirty="0"/>
              <a:t>, </a:t>
            </a:r>
            <a:r>
              <a:rPr lang="tr-TR" dirty="0" err="1"/>
              <a:t>etc</a:t>
            </a:r>
            <a:r>
              <a:rPr lang="tr-TR" dirty="0"/>
              <a:t>)</a:t>
            </a:r>
          </a:p>
          <a:p>
            <a:r>
              <a:rPr lang="tr-TR" dirty="0" err="1"/>
              <a:t>Employee</a:t>
            </a:r>
            <a:r>
              <a:rPr lang="tr-TR" dirty="0"/>
              <a:t> Records</a:t>
            </a:r>
          </a:p>
          <a:p>
            <a:r>
              <a:rPr lang="tr-TR" dirty="0" err="1"/>
              <a:t>Customer</a:t>
            </a:r>
            <a:r>
              <a:rPr lang="tr-TR" dirty="0"/>
              <a:t> </a:t>
            </a:r>
            <a:r>
              <a:rPr lang="tr-TR" dirty="0" err="1"/>
              <a:t>Details</a:t>
            </a:r>
            <a:endParaRPr lang="tr-TR" dirty="0"/>
          </a:p>
          <a:p>
            <a:r>
              <a:rPr lang="tr-TR" dirty="0" err="1"/>
              <a:t>Business</a:t>
            </a:r>
            <a:r>
              <a:rPr lang="tr-TR" dirty="0"/>
              <a:t> </a:t>
            </a:r>
            <a:r>
              <a:rPr lang="tr-TR" dirty="0" err="1"/>
              <a:t>Partners</a:t>
            </a:r>
            <a:r>
              <a:rPr lang="tr-TR" dirty="0"/>
              <a:t> Records</a:t>
            </a:r>
          </a:p>
          <a:p>
            <a:r>
              <a:rPr lang="tr-TR" dirty="0" err="1"/>
              <a:t>Financial</a:t>
            </a:r>
            <a:r>
              <a:rPr lang="tr-TR" dirty="0"/>
              <a:t> Records</a:t>
            </a:r>
          </a:p>
        </p:txBody>
      </p:sp>
    </p:spTree>
    <p:extLst>
      <p:ext uri="{BB962C8B-B14F-4D97-AF65-F5344CB8AC3E}">
        <p14:creationId xmlns:p14="http://schemas.microsoft.com/office/powerpoint/2010/main" val="395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tr-TR" dirty="0"/>
              <a:t>PDCA Model</a:t>
            </a:r>
            <a:endParaRPr lang="en-US" dirty="0"/>
          </a:p>
        </p:txBody>
      </p:sp>
      <p:graphicFrame>
        <p:nvGraphicFramePr>
          <p:cNvPr id="5" name="Content Placeholder 4"/>
          <p:cNvGraphicFramePr>
            <a:graphicFrameLocks noGrp="1"/>
          </p:cNvGraphicFramePr>
          <p:nvPr>
            <p:ph idx="1"/>
          </p:nvPr>
        </p:nvGraphicFramePr>
        <p:xfrm>
          <a:off x="304800" y="1595438"/>
          <a:ext cx="8534400" cy="417576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5943600">
                  <a:extLst>
                    <a:ext uri="{9D8B030D-6E8A-4147-A177-3AD203B41FA5}">
                      <a16:colId xmlns:a16="http://schemas.microsoft.com/office/drawing/2014/main" val="20002"/>
                    </a:ext>
                  </a:extLst>
                </a:gridCol>
              </a:tblGrid>
              <a:tr h="502920">
                <a:tc gridSpan="3">
                  <a:txBody>
                    <a:bodyPr/>
                    <a:lstStyle/>
                    <a:p>
                      <a:pPr algn="ctr"/>
                      <a:r>
                        <a:rPr lang="en-US" sz="2800" b="1" dirty="0"/>
                        <a:t>PDCA Model</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02920">
                <a:tc>
                  <a:txBody>
                    <a:bodyPr/>
                    <a:lstStyle/>
                    <a:p>
                      <a:r>
                        <a:rPr lang="en-US" sz="2400" b="1" dirty="0"/>
                        <a:t>Plan</a:t>
                      </a:r>
                    </a:p>
                  </a:txBody>
                  <a:tcPr anchor="ctr"/>
                </a:tc>
                <a:tc>
                  <a:txBody>
                    <a:bodyPr/>
                    <a:lstStyle/>
                    <a:p>
                      <a:r>
                        <a:rPr lang="en-US" dirty="0"/>
                        <a:t>Establish ISMS</a:t>
                      </a:r>
                    </a:p>
                  </a:txBody>
                  <a:tcPr marL="64008" marR="27432" anchor="ctr"/>
                </a:tc>
                <a:tc>
                  <a:txBody>
                    <a:bodyPr/>
                    <a:lstStyle/>
                    <a:p>
                      <a:r>
                        <a:rPr lang="en-US" dirty="0"/>
                        <a:t>Establish</a:t>
                      </a:r>
                      <a:r>
                        <a:rPr lang="en-US" baseline="0" dirty="0"/>
                        <a:t> ISMS policy, objectives, processes and procedures relevant to managing risk and improving IS to deliver results in accordance with an organization’s overall policies and objectives</a:t>
                      </a:r>
                      <a:endParaRPr lang="en-US" dirty="0"/>
                    </a:p>
                  </a:txBody>
                  <a:tcPr/>
                </a:tc>
                <a:extLst>
                  <a:ext uri="{0D108BD9-81ED-4DB2-BD59-A6C34878D82A}">
                    <a16:rowId xmlns:a16="http://schemas.microsoft.com/office/drawing/2014/main" val="10001"/>
                  </a:ext>
                </a:extLst>
              </a:tr>
              <a:tr h="502920">
                <a:tc>
                  <a:txBody>
                    <a:bodyPr/>
                    <a:lstStyle/>
                    <a:p>
                      <a:r>
                        <a:rPr lang="en-US" sz="2400" b="1" dirty="0"/>
                        <a:t>Do</a:t>
                      </a:r>
                    </a:p>
                  </a:txBody>
                  <a:tcPr anchor="ctr"/>
                </a:tc>
                <a:tc>
                  <a:txBody>
                    <a:bodyPr/>
                    <a:lstStyle/>
                    <a:p>
                      <a:r>
                        <a:rPr lang="en-US" dirty="0"/>
                        <a:t>Implement and operate ISMS</a:t>
                      </a:r>
                    </a:p>
                  </a:txBody>
                  <a:tcPr marL="64008" marR="27432" anchor="ctr"/>
                </a:tc>
                <a:tc>
                  <a:txBody>
                    <a:bodyPr/>
                    <a:lstStyle/>
                    <a:p>
                      <a:r>
                        <a:rPr lang="en-US" dirty="0"/>
                        <a:t>Implement and operate ISMS</a:t>
                      </a:r>
                      <a:r>
                        <a:rPr lang="en-US" baseline="0" dirty="0"/>
                        <a:t> policy, controls, processes and procedures</a:t>
                      </a:r>
                      <a:endParaRPr lang="en-US" dirty="0"/>
                    </a:p>
                  </a:txBody>
                  <a:tcPr/>
                </a:tc>
                <a:extLst>
                  <a:ext uri="{0D108BD9-81ED-4DB2-BD59-A6C34878D82A}">
                    <a16:rowId xmlns:a16="http://schemas.microsoft.com/office/drawing/2014/main" val="10002"/>
                  </a:ext>
                </a:extLst>
              </a:tr>
              <a:tr h="502920">
                <a:tc>
                  <a:txBody>
                    <a:bodyPr/>
                    <a:lstStyle/>
                    <a:p>
                      <a:r>
                        <a:rPr lang="en-US" sz="2400" b="1" dirty="0"/>
                        <a:t>Check</a:t>
                      </a:r>
                    </a:p>
                  </a:txBody>
                  <a:tcPr anchor="ctr"/>
                </a:tc>
                <a:tc>
                  <a:txBody>
                    <a:bodyPr/>
                    <a:lstStyle/>
                    <a:p>
                      <a:r>
                        <a:rPr lang="en-US" dirty="0"/>
                        <a:t>Monitor and review ISMS</a:t>
                      </a:r>
                    </a:p>
                  </a:txBody>
                  <a:tcPr marL="64008" marR="27432" anchor="ctr"/>
                </a:tc>
                <a:tc>
                  <a:txBody>
                    <a:bodyPr/>
                    <a:lstStyle/>
                    <a:p>
                      <a:r>
                        <a:rPr lang="en-US" dirty="0"/>
                        <a:t>Asses, and where applicable, measure process</a:t>
                      </a:r>
                      <a:r>
                        <a:rPr lang="en-US" baseline="0" dirty="0"/>
                        <a:t> performance against ISMS policy, objectives and practical experience and report the results to management for review</a:t>
                      </a:r>
                      <a:endParaRPr lang="en-US" dirty="0"/>
                    </a:p>
                  </a:txBody>
                  <a:tcPr/>
                </a:tc>
                <a:extLst>
                  <a:ext uri="{0D108BD9-81ED-4DB2-BD59-A6C34878D82A}">
                    <a16:rowId xmlns:a16="http://schemas.microsoft.com/office/drawing/2014/main" val="10003"/>
                  </a:ext>
                </a:extLst>
              </a:tr>
              <a:tr h="502920">
                <a:tc>
                  <a:txBody>
                    <a:bodyPr/>
                    <a:lstStyle/>
                    <a:p>
                      <a:r>
                        <a:rPr lang="en-US" sz="2400" b="1" dirty="0"/>
                        <a:t>Act</a:t>
                      </a:r>
                    </a:p>
                  </a:txBody>
                  <a:tcPr anchor="ctr"/>
                </a:tc>
                <a:tc>
                  <a:txBody>
                    <a:bodyPr/>
                    <a:lstStyle/>
                    <a:p>
                      <a:r>
                        <a:rPr lang="en-US" dirty="0"/>
                        <a:t>Maintain and improve ISMS</a:t>
                      </a:r>
                    </a:p>
                  </a:txBody>
                  <a:tcPr marL="64008" marR="27432" anchor="ctr"/>
                </a:tc>
                <a:tc>
                  <a:txBody>
                    <a:bodyPr/>
                    <a:lstStyle/>
                    <a:p>
                      <a:r>
                        <a:rPr lang="en-US" dirty="0"/>
                        <a:t>Take corrective actions, based on the results of the internal audit and management review or other relevant information, to achieve continual improvement of ISMS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237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tr-TR" sz="2800" dirty="0"/>
              <a:t>ISO 27001 (</a:t>
            </a:r>
            <a:r>
              <a:rPr lang="tr-TR" sz="2800" dirty="0" err="1"/>
              <a:t>Requirements</a:t>
            </a:r>
            <a:r>
              <a:rPr lang="tr-TR" sz="2800" dirty="0"/>
              <a:t>) Standard </a:t>
            </a:r>
            <a:r>
              <a:rPr lang="tr-TR" sz="2800" dirty="0" err="1"/>
              <a:t>Content</a:t>
            </a:r>
            <a:endParaRPr lang="en-US" sz="2800" dirty="0"/>
          </a:p>
        </p:txBody>
      </p:sp>
      <p:sp>
        <p:nvSpPr>
          <p:cNvPr id="17411" name="Rectangle 3"/>
          <p:cNvSpPr>
            <a:spLocks noGrp="1" noChangeArrowheads="1"/>
          </p:cNvSpPr>
          <p:nvPr>
            <p:ph idx="1"/>
          </p:nvPr>
        </p:nvSpPr>
        <p:spPr/>
        <p:txBody>
          <a:bodyPr>
            <a:normAutofit fontScale="92500" lnSpcReduction="20000"/>
          </a:bodyPr>
          <a:lstStyle/>
          <a:p>
            <a:pPr eaLnBrk="1" hangingPunct="1">
              <a:spcBef>
                <a:spcPts val="0"/>
              </a:spcBef>
            </a:pPr>
            <a:r>
              <a:rPr lang="tr-TR" sz="2400" b="1" dirty="0" err="1"/>
              <a:t>Introduction</a:t>
            </a:r>
            <a:endParaRPr lang="tr-TR" sz="2400" b="1" dirty="0"/>
          </a:p>
          <a:p>
            <a:pPr lvl="1" eaLnBrk="1" hangingPunct="1">
              <a:spcBef>
                <a:spcPts val="0"/>
              </a:spcBef>
            </a:pPr>
            <a:r>
              <a:rPr lang="tr-TR" sz="2000" b="1" dirty="0" err="1">
                <a:solidFill>
                  <a:srgbClr val="FF0000"/>
                </a:solidFill>
              </a:rPr>
              <a:t>Section</a:t>
            </a:r>
            <a:r>
              <a:rPr lang="tr-TR" sz="2000" b="1" dirty="0">
                <a:solidFill>
                  <a:srgbClr val="FF0000"/>
                </a:solidFill>
              </a:rPr>
              <a:t> 0</a:t>
            </a:r>
          </a:p>
          <a:p>
            <a:pPr eaLnBrk="1" hangingPunct="1">
              <a:spcBef>
                <a:spcPts val="0"/>
              </a:spcBef>
            </a:pPr>
            <a:r>
              <a:rPr lang="tr-TR" sz="2400" b="1" dirty="0" err="1"/>
              <a:t>Scope</a:t>
            </a:r>
            <a:r>
              <a:rPr lang="tr-TR" sz="2400" b="1" dirty="0"/>
              <a:t> </a:t>
            </a:r>
          </a:p>
          <a:p>
            <a:pPr lvl="1" eaLnBrk="1" hangingPunct="1">
              <a:spcBef>
                <a:spcPts val="0"/>
              </a:spcBef>
            </a:pPr>
            <a:r>
              <a:rPr lang="tr-TR" sz="2000" b="1" dirty="0" err="1">
                <a:solidFill>
                  <a:srgbClr val="FF0000"/>
                </a:solidFill>
              </a:rPr>
              <a:t>Section</a:t>
            </a:r>
            <a:r>
              <a:rPr lang="tr-TR" sz="2000" b="1" dirty="0">
                <a:solidFill>
                  <a:srgbClr val="FF0000"/>
                </a:solidFill>
              </a:rPr>
              <a:t> 1</a:t>
            </a:r>
          </a:p>
          <a:p>
            <a:pPr eaLnBrk="1" hangingPunct="1">
              <a:spcBef>
                <a:spcPts val="0"/>
              </a:spcBef>
            </a:pPr>
            <a:r>
              <a:rPr lang="tr-TR" sz="2400" b="1" dirty="0" err="1"/>
              <a:t>Normative</a:t>
            </a:r>
            <a:r>
              <a:rPr lang="tr-TR" sz="2400" b="1" dirty="0"/>
              <a:t> </a:t>
            </a:r>
            <a:r>
              <a:rPr lang="tr-TR" sz="2400" b="1" dirty="0" err="1"/>
              <a:t>references</a:t>
            </a:r>
            <a:endParaRPr lang="tr-TR" sz="2400" b="1" dirty="0"/>
          </a:p>
          <a:p>
            <a:pPr lvl="1" eaLnBrk="1" hangingPunct="1">
              <a:spcBef>
                <a:spcPts val="0"/>
              </a:spcBef>
            </a:pPr>
            <a:r>
              <a:rPr lang="tr-TR" sz="2000" b="1" dirty="0" err="1">
                <a:solidFill>
                  <a:srgbClr val="FF0000"/>
                </a:solidFill>
              </a:rPr>
              <a:t>Section</a:t>
            </a:r>
            <a:r>
              <a:rPr lang="tr-TR" sz="2000" b="1" dirty="0">
                <a:solidFill>
                  <a:srgbClr val="FF0000"/>
                </a:solidFill>
              </a:rPr>
              <a:t> 2</a:t>
            </a:r>
          </a:p>
          <a:p>
            <a:pPr eaLnBrk="1" hangingPunct="1">
              <a:spcBef>
                <a:spcPts val="0"/>
              </a:spcBef>
            </a:pPr>
            <a:r>
              <a:rPr lang="tr-TR" sz="2400" b="1" dirty="0" err="1"/>
              <a:t>Terms</a:t>
            </a:r>
            <a:r>
              <a:rPr lang="tr-TR" sz="2400" b="1" dirty="0"/>
              <a:t> </a:t>
            </a:r>
            <a:r>
              <a:rPr lang="tr-TR" sz="2400" b="1" dirty="0" err="1"/>
              <a:t>and</a:t>
            </a:r>
            <a:r>
              <a:rPr lang="tr-TR" sz="2400" b="1" dirty="0"/>
              <a:t> </a:t>
            </a:r>
            <a:r>
              <a:rPr lang="tr-TR" sz="2400" b="1" dirty="0" err="1"/>
              <a:t>definitions</a:t>
            </a:r>
            <a:endParaRPr lang="tr-TR" sz="2400" b="1" dirty="0"/>
          </a:p>
          <a:p>
            <a:pPr lvl="1" eaLnBrk="1" hangingPunct="1">
              <a:spcBef>
                <a:spcPts val="0"/>
              </a:spcBef>
            </a:pPr>
            <a:r>
              <a:rPr lang="tr-TR" sz="2000" b="1" dirty="0" err="1">
                <a:solidFill>
                  <a:srgbClr val="FF0000"/>
                </a:solidFill>
              </a:rPr>
              <a:t>Section</a:t>
            </a:r>
            <a:r>
              <a:rPr lang="tr-TR" sz="2000" b="1" dirty="0">
                <a:solidFill>
                  <a:srgbClr val="FF0000"/>
                </a:solidFill>
              </a:rPr>
              <a:t> 3</a:t>
            </a:r>
          </a:p>
          <a:p>
            <a:pPr eaLnBrk="1" hangingPunct="1">
              <a:spcBef>
                <a:spcPts val="0"/>
              </a:spcBef>
            </a:pPr>
            <a:r>
              <a:rPr lang="en-US" sz="2400" b="1" dirty="0"/>
              <a:t>Plan</a:t>
            </a:r>
          </a:p>
          <a:p>
            <a:pPr lvl="1" eaLnBrk="1" hangingPunct="1">
              <a:spcBef>
                <a:spcPts val="0"/>
              </a:spcBef>
            </a:pPr>
            <a:r>
              <a:rPr lang="en-US" sz="2000" b="1" dirty="0">
                <a:solidFill>
                  <a:srgbClr val="FF0000"/>
                </a:solidFill>
              </a:rPr>
              <a:t>Section 4 </a:t>
            </a:r>
            <a:r>
              <a:rPr lang="en-US" sz="2000" dirty="0"/>
              <a:t>to plan the establishment of your organization’s ISMS.</a:t>
            </a:r>
            <a:endParaRPr lang="tr-TR" sz="2000" dirty="0"/>
          </a:p>
          <a:p>
            <a:pPr eaLnBrk="1" hangingPunct="1">
              <a:spcBef>
                <a:spcPts val="0"/>
              </a:spcBef>
            </a:pPr>
            <a:r>
              <a:rPr lang="en-US" sz="2400" b="1" dirty="0"/>
              <a:t>Do</a:t>
            </a:r>
            <a:endParaRPr lang="en-US" sz="2400" dirty="0"/>
          </a:p>
          <a:p>
            <a:pPr lvl="1" eaLnBrk="1" hangingPunct="1">
              <a:spcBef>
                <a:spcPts val="0"/>
              </a:spcBef>
            </a:pPr>
            <a:r>
              <a:rPr lang="en-US" sz="2000" b="1" dirty="0">
                <a:solidFill>
                  <a:srgbClr val="FF0000"/>
                </a:solidFill>
              </a:rPr>
              <a:t>Section 5 </a:t>
            </a:r>
            <a:r>
              <a:rPr lang="en-US" sz="2000" dirty="0"/>
              <a:t>to implement, operate, and maintain your ISMS.</a:t>
            </a:r>
          </a:p>
          <a:p>
            <a:pPr eaLnBrk="1" hangingPunct="1">
              <a:spcBef>
                <a:spcPts val="0"/>
              </a:spcBef>
            </a:pPr>
            <a:r>
              <a:rPr lang="en-US" sz="2400" b="1" dirty="0"/>
              <a:t>Check</a:t>
            </a:r>
          </a:p>
          <a:p>
            <a:pPr lvl="1" eaLnBrk="1" hangingPunct="1">
              <a:spcBef>
                <a:spcPts val="0"/>
              </a:spcBef>
            </a:pPr>
            <a:r>
              <a:rPr lang="en-US" sz="2000" b="1" dirty="0">
                <a:solidFill>
                  <a:srgbClr val="FF0000"/>
                </a:solidFill>
              </a:rPr>
              <a:t>Sections 6 and 7 </a:t>
            </a:r>
            <a:r>
              <a:rPr lang="en-US" sz="2000" dirty="0"/>
              <a:t>to monitor, measure, audit, and review your ISMS.</a:t>
            </a:r>
          </a:p>
          <a:p>
            <a:pPr eaLnBrk="1" hangingPunct="1">
              <a:spcBef>
                <a:spcPts val="0"/>
              </a:spcBef>
            </a:pPr>
            <a:r>
              <a:rPr lang="en-US" sz="2400" b="1" dirty="0"/>
              <a:t>Act</a:t>
            </a:r>
          </a:p>
          <a:p>
            <a:pPr lvl="1" eaLnBrk="1" hangingPunct="1">
              <a:spcBef>
                <a:spcPts val="0"/>
              </a:spcBef>
            </a:pPr>
            <a:r>
              <a:rPr lang="en-US" sz="2000" b="1" dirty="0">
                <a:solidFill>
                  <a:srgbClr val="FF0000"/>
                </a:solidFill>
              </a:rPr>
              <a:t>Section 8 </a:t>
            </a:r>
            <a:r>
              <a:rPr lang="en-US" sz="2000" dirty="0"/>
              <a:t>to take corrective and preventive actions </a:t>
            </a:r>
            <a:r>
              <a:rPr lang="tr-TR" sz="2000" dirty="0" err="1"/>
              <a:t>to</a:t>
            </a:r>
            <a:r>
              <a:rPr lang="en-US" sz="2000" dirty="0"/>
              <a:t> improve your ISMS.</a:t>
            </a:r>
            <a:endParaRPr lang="tr-TR" sz="2000" dirty="0"/>
          </a:p>
          <a:p>
            <a:pPr eaLnBrk="1" hangingPunct="1">
              <a:spcBef>
                <a:spcPts val="0"/>
              </a:spcBef>
            </a:pPr>
            <a:r>
              <a:rPr lang="tr-TR" sz="2400" b="1" dirty="0" err="1"/>
              <a:t>Annex</a:t>
            </a:r>
            <a:r>
              <a:rPr lang="tr-TR" sz="2400" b="1" dirty="0"/>
              <a:t> A (</a:t>
            </a:r>
            <a:r>
              <a:rPr lang="tr-TR" sz="2400" b="1" dirty="0" err="1">
                <a:solidFill>
                  <a:srgbClr val="FF0000"/>
                </a:solidFill>
              </a:rPr>
              <a:t>Clauses</a:t>
            </a:r>
            <a:r>
              <a:rPr lang="tr-TR" sz="2400" b="1" dirty="0">
                <a:solidFill>
                  <a:srgbClr val="FF0000"/>
                </a:solidFill>
              </a:rPr>
              <a:t> A.5 </a:t>
            </a:r>
            <a:r>
              <a:rPr lang="tr-TR" sz="2400" b="1" dirty="0" err="1">
                <a:solidFill>
                  <a:srgbClr val="FF0000"/>
                </a:solidFill>
              </a:rPr>
              <a:t>to</a:t>
            </a:r>
            <a:r>
              <a:rPr lang="tr-TR" sz="2400" b="1" dirty="0">
                <a:solidFill>
                  <a:srgbClr val="FF0000"/>
                </a:solidFill>
              </a:rPr>
              <a:t> A.15</a:t>
            </a:r>
            <a:r>
              <a:rPr lang="tr-TR" sz="2400" b="1" dirty="0"/>
              <a:t>)</a:t>
            </a:r>
            <a:endParaRPr lang="en-US" sz="2400" b="1" dirty="0"/>
          </a:p>
        </p:txBody>
      </p:sp>
    </p:spTree>
    <p:extLst>
      <p:ext uri="{BB962C8B-B14F-4D97-AF65-F5344CB8AC3E}">
        <p14:creationId xmlns:p14="http://schemas.microsoft.com/office/powerpoint/2010/main" val="92791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eaLnBrk="1" hangingPunct="1"/>
            <a:r>
              <a:rPr lang="tr-TR" dirty="0"/>
              <a:t>ISO 27001 </a:t>
            </a:r>
            <a:r>
              <a:rPr lang="en-US" dirty="0"/>
              <a:t>PDCA </a:t>
            </a:r>
            <a:r>
              <a:rPr lang="tr-TR" dirty="0" err="1"/>
              <a:t>Approach</a:t>
            </a:r>
            <a:endParaRPr lang="en-US" dirty="0"/>
          </a:p>
        </p:txBody>
      </p:sp>
      <p:sp>
        <p:nvSpPr>
          <p:cNvPr id="35844" name="Rectangle 3"/>
          <p:cNvSpPr>
            <a:spLocks noGrp="1" noChangeArrowheads="1"/>
          </p:cNvSpPr>
          <p:nvPr>
            <p:ph idx="1"/>
          </p:nvPr>
        </p:nvSpPr>
        <p:spPr/>
        <p:txBody>
          <a:bodyPr/>
          <a:lstStyle/>
          <a:p>
            <a:pPr eaLnBrk="1" hangingPunct="1">
              <a:lnSpc>
                <a:spcPct val="80000"/>
              </a:lnSpc>
            </a:pPr>
            <a:r>
              <a:rPr lang="en-US" sz="2400" b="1" dirty="0"/>
              <a:t>Plan:</a:t>
            </a:r>
          </a:p>
          <a:p>
            <a:pPr lvl="1" eaLnBrk="1" hangingPunct="1">
              <a:lnSpc>
                <a:spcPct val="80000"/>
              </a:lnSpc>
            </a:pPr>
            <a:r>
              <a:rPr lang="en-US" dirty="0"/>
              <a:t>Study requirements</a:t>
            </a:r>
          </a:p>
          <a:p>
            <a:pPr lvl="1" eaLnBrk="1" hangingPunct="1">
              <a:lnSpc>
                <a:spcPct val="80000"/>
              </a:lnSpc>
            </a:pPr>
            <a:r>
              <a:rPr lang="en-US" dirty="0"/>
              <a:t>Draft an IS Policy</a:t>
            </a:r>
          </a:p>
          <a:p>
            <a:pPr lvl="1" eaLnBrk="1" hangingPunct="1">
              <a:lnSpc>
                <a:spcPct val="80000"/>
              </a:lnSpc>
            </a:pPr>
            <a:r>
              <a:rPr lang="en-US" dirty="0"/>
              <a:t>Discuss in IS Forum</a:t>
            </a:r>
            <a:r>
              <a:rPr lang="tr-TR" dirty="0"/>
              <a:t> (</a:t>
            </a:r>
            <a:r>
              <a:rPr lang="tr-TR" dirty="0" err="1"/>
              <a:t>committee</a:t>
            </a:r>
            <a:r>
              <a:rPr lang="tr-TR" dirty="0"/>
              <a:t>)</a:t>
            </a:r>
            <a:endParaRPr lang="en-US" dirty="0"/>
          </a:p>
          <a:p>
            <a:pPr lvl="1" eaLnBrk="1" hangingPunct="1">
              <a:lnSpc>
                <a:spcPct val="80000"/>
              </a:lnSpc>
            </a:pPr>
            <a:r>
              <a:rPr lang="en-US" dirty="0"/>
              <a:t>Finalize and approve the policy</a:t>
            </a:r>
          </a:p>
          <a:p>
            <a:pPr lvl="1" eaLnBrk="1" hangingPunct="1">
              <a:lnSpc>
                <a:spcPct val="80000"/>
              </a:lnSpc>
            </a:pPr>
            <a:r>
              <a:rPr lang="en-US" dirty="0"/>
              <a:t>Establish implementation procedure</a:t>
            </a:r>
          </a:p>
          <a:p>
            <a:pPr lvl="1" eaLnBrk="1" hangingPunct="1">
              <a:lnSpc>
                <a:spcPct val="80000"/>
              </a:lnSpc>
            </a:pPr>
            <a:r>
              <a:rPr lang="en-US" dirty="0"/>
              <a:t>Staff awareness/training</a:t>
            </a:r>
          </a:p>
          <a:p>
            <a:pPr eaLnBrk="1" hangingPunct="1">
              <a:lnSpc>
                <a:spcPct val="80000"/>
              </a:lnSpc>
            </a:pPr>
            <a:r>
              <a:rPr lang="en-US" sz="2400" b="1" dirty="0"/>
              <a:t>Do:</a:t>
            </a:r>
          </a:p>
          <a:p>
            <a:pPr lvl="1" eaLnBrk="1" hangingPunct="1">
              <a:lnSpc>
                <a:spcPct val="80000"/>
              </a:lnSpc>
            </a:pPr>
            <a:r>
              <a:rPr lang="en-US" dirty="0"/>
              <a:t>Implement the policy</a:t>
            </a:r>
          </a:p>
          <a:p>
            <a:pPr eaLnBrk="1" hangingPunct="1">
              <a:lnSpc>
                <a:spcPct val="80000"/>
              </a:lnSpc>
            </a:pPr>
            <a:r>
              <a:rPr lang="en-US" sz="2400" b="1" dirty="0"/>
              <a:t>Check:</a:t>
            </a:r>
          </a:p>
          <a:p>
            <a:pPr lvl="1" eaLnBrk="1" hangingPunct="1">
              <a:lnSpc>
                <a:spcPct val="80000"/>
              </a:lnSpc>
            </a:pPr>
            <a:r>
              <a:rPr lang="en-US" dirty="0"/>
              <a:t>Monitor, measure, &amp; audit the process</a:t>
            </a:r>
          </a:p>
          <a:p>
            <a:pPr eaLnBrk="1" hangingPunct="1">
              <a:lnSpc>
                <a:spcPct val="80000"/>
              </a:lnSpc>
            </a:pPr>
            <a:r>
              <a:rPr lang="en-US" sz="2400" b="1" dirty="0"/>
              <a:t>Act:</a:t>
            </a:r>
          </a:p>
          <a:p>
            <a:pPr lvl="1" eaLnBrk="1" hangingPunct="1">
              <a:lnSpc>
                <a:spcPct val="80000"/>
              </a:lnSpc>
            </a:pPr>
            <a:r>
              <a:rPr lang="en-US" dirty="0"/>
              <a:t>Improve the process</a:t>
            </a:r>
          </a:p>
        </p:txBody>
      </p:sp>
      <p:pic>
        <p:nvPicPr>
          <p:cNvPr id="6" name="5 Resim" descr="PDCA.bmp"/>
          <p:cNvPicPr>
            <a:picLocks noChangeAspect="1"/>
          </p:cNvPicPr>
          <p:nvPr/>
        </p:nvPicPr>
        <p:blipFill>
          <a:blip r:embed="rId3" cstate="print">
            <a:lum contrast="2000"/>
          </a:blip>
          <a:stretch>
            <a:fillRect/>
          </a:stretch>
        </p:blipFill>
        <p:spPr>
          <a:xfrm>
            <a:off x="5662612" y="990600"/>
            <a:ext cx="3481388" cy="3322109"/>
          </a:xfrm>
          <a:prstGeom prst="rect">
            <a:avLst/>
          </a:prstGeom>
        </p:spPr>
      </p:pic>
    </p:spTree>
    <p:extLst>
      <p:ext uri="{BB962C8B-B14F-4D97-AF65-F5344CB8AC3E}">
        <p14:creationId xmlns:p14="http://schemas.microsoft.com/office/powerpoint/2010/main" val="375471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I</a:t>
            </a:r>
            <a:r>
              <a:rPr lang="tr-TR" dirty="0"/>
              <a:t>SMS</a:t>
            </a:r>
            <a:r>
              <a:rPr lang="en-US" dirty="0"/>
              <a:t> Scope</a:t>
            </a:r>
          </a:p>
        </p:txBody>
      </p:sp>
      <p:sp>
        <p:nvSpPr>
          <p:cNvPr id="30723" name="Content Placeholder 2"/>
          <p:cNvSpPr>
            <a:spLocks noGrp="1"/>
          </p:cNvSpPr>
          <p:nvPr>
            <p:ph idx="1"/>
          </p:nvPr>
        </p:nvSpPr>
        <p:spPr/>
        <p:txBody>
          <a:bodyPr/>
          <a:lstStyle/>
          <a:p>
            <a:pPr eaLnBrk="1" hangingPunct="1"/>
            <a:r>
              <a:rPr lang="en-US"/>
              <a:t>Business security policy and plans</a:t>
            </a:r>
          </a:p>
          <a:p>
            <a:pPr eaLnBrk="1" hangingPunct="1"/>
            <a:r>
              <a:rPr lang="en-US"/>
              <a:t>Current business operations requirements</a:t>
            </a:r>
          </a:p>
          <a:p>
            <a:pPr eaLnBrk="1" hangingPunct="1"/>
            <a:r>
              <a:rPr lang="en-US"/>
              <a:t>Future business plans and requirements</a:t>
            </a:r>
          </a:p>
          <a:p>
            <a:pPr eaLnBrk="1" hangingPunct="1"/>
            <a:r>
              <a:rPr lang="en-US"/>
              <a:t>Legislative requirements</a:t>
            </a:r>
          </a:p>
          <a:p>
            <a:pPr eaLnBrk="1" hangingPunct="1"/>
            <a:r>
              <a:rPr lang="en-US"/>
              <a:t>Obligations and responsibilities with regard to security contained in SLAs</a:t>
            </a:r>
          </a:p>
          <a:p>
            <a:pPr eaLnBrk="1" hangingPunct="1"/>
            <a:r>
              <a:rPr lang="en-US"/>
              <a:t>The business and IT risks and their management</a:t>
            </a:r>
          </a:p>
        </p:txBody>
      </p:sp>
    </p:spTree>
    <p:extLst>
      <p:ext uri="{BB962C8B-B14F-4D97-AF65-F5344CB8AC3E}">
        <p14:creationId xmlns:p14="http://schemas.microsoft.com/office/powerpoint/2010/main" val="4271060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A Sample List of IS Policies</a:t>
            </a:r>
          </a:p>
        </p:txBody>
      </p:sp>
      <p:sp>
        <p:nvSpPr>
          <p:cNvPr id="33795" name="Content Placeholder 2"/>
          <p:cNvSpPr>
            <a:spLocks noGrp="1"/>
          </p:cNvSpPr>
          <p:nvPr>
            <p:ph idx="1"/>
          </p:nvPr>
        </p:nvSpPr>
        <p:spPr/>
        <p:txBody>
          <a:bodyPr/>
          <a:lstStyle/>
          <a:p>
            <a:pPr eaLnBrk="1" hangingPunct="1"/>
            <a:r>
              <a:rPr lang="en-US" dirty="0"/>
              <a:t>Overall ISMS policy</a:t>
            </a:r>
          </a:p>
          <a:p>
            <a:pPr eaLnBrk="1" hangingPunct="1"/>
            <a:r>
              <a:rPr lang="en-US" dirty="0"/>
              <a:t>Access control policy</a:t>
            </a:r>
          </a:p>
          <a:p>
            <a:pPr eaLnBrk="1" hangingPunct="1"/>
            <a:r>
              <a:rPr lang="en-US" dirty="0"/>
              <a:t>Email policy</a:t>
            </a:r>
          </a:p>
          <a:p>
            <a:pPr eaLnBrk="1" hangingPunct="1"/>
            <a:r>
              <a:rPr lang="en-US" dirty="0"/>
              <a:t>Internet policy</a:t>
            </a:r>
          </a:p>
          <a:p>
            <a:pPr eaLnBrk="1" hangingPunct="1"/>
            <a:r>
              <a:rPr lang="en-US" dirty="0"/>
              <a:t>Anti-virus policy</a:t>
            </a:r>
          </a:p>
          <a:p>
            <a:pPr eaLnBrk="1" hangingPunct="1"/>
            <a:r>
              <a:rPr lang="en-US" dirty="0"/>
              <a:t>Information classification policy</a:t>
            </a:r>
          </a:p>
          <a:p>
            <a:pPr eaLnBrk="1" hangingPunct="1"/>
            <a:r>
              <a:rPr lang="en-US" dirty="0"/>
              <a:t>Use of IT assets policy</a:t>
            </a:r>
          </a:p>
          <a:p>
            <a:pPr eaLnBrk="1" hangingPunct="1"/>
            <a:r>
              <a:rPr lang="en-US" dirty="0"/>
              <a:t>Asset disposal policy</a:t>
            </a:r>
          </a:p>
        </p:txBody>
      </p:sp>
    </p:spTree>
    <p:extLst>
      <p:ext uri="{BB962C8B-B14F-4D97-AF65-F5344CB8AC3E}">
        <p14:creationId xmlns:p14="http://schemas.microsoft.com/office/powerpoint/2010/main" val="682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2F17E1-E779-4638-8597-A29CFAFC8D2C}"/>
              </a:ext>
            </a:extLst>
          </p:cNvPr>
          <p:cNvSpPr>
            <a:spLocks noGrp="1"/>
          </p:cNvSpPr>
          <p:nvPr>
            <p:ph type="ctrTitle"/>
          </p:nvPr>
        </p:nvSpPr>
        <p:spPr/>
        <p:txBody>
          <a:bodyPr/>
          <a:lstStyle/>
          <a:p>
            <a:r>
              <a:rPr lang="en-IN" dirty="0"/>
              <a:t>THANK YOU!</a:t>
            </a:r>
            <a:endParaRPr lang="en-US" dirty="0"/>
          </a:p>
        </p:txBody>
      </p:sp>
      <p:sp>
        <p:nvSpPr>
          <p:cNvPr id="4" name="Footer Placeholder 3">
            <a:extLst>
              <a:ext uri="{FF2B5EF4-FFF2-40B4-BE49-F238E27FC236}">
                <a16:creationId xmlns:a16="http://schemas.microsoft.com/office/drawing/2014/main" id="{7CFD2E3D-A035-4689-8DDA-DA60A3AE655C}"/>
              </a:ext>
            </a:extLst>
          </p:cNvPr>
          <p:cNvSpPr>
            <a:spLocks noGrp="1"/>
          </p:cNvSpPr>
          <p:nvPr>
            <p:ph type="ftr" sz="quarter" idx="11"/>
          </p:nvPr>
        </p:nvSpPr>
        <p:spPr/>
        <p:txBody>
          <a:bodyPr/>
          <a:lstStyle/>
          <a:p>
            <a:r>
              <a:rPr lang="en-US"/>
              <a:t>© ePATHUSA Confidential</a:t>
            </a:r>
            <a:endParaRPr lang="en-US" dirty="0"/>
          </a:p>
        </p:txBody>
      </p:sp>
    </p:spTree>
    <p:extLst>
      <p:ext uri="{BB962C8B-B14F-4D97-AF65-F5344CB8AC3E}">
        <p14:creationId xmlns:p14="http://schemas.microsoft.com/office/powerpoint/2010/main" val="2225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GB"/>
              <a:t>What is Information Security?</a:t>
            </a:r>
          </a:p>
        </p:txBody>
      </p:sp>
      <p:sp>
        <p:nvSpPr>
          <p:cNvPr id="4099" name="Rectangle 1027"/>
          <p:cNvSpPr>
            <a:spLocks noGrp="1" noChangeArrowheads="1"/>
          </p:cNvSpPr>
          <p:nvPr>
            <p:ph idx="1"/>
          </p:nvPr>
        </p:nvSpPr>
        <p:spPr/>
        <p:txBody>
          <a:bodyPr/>
          <a:lstStyle/>
          <a:p>
            <a:pPr eaLnBrk="1" hangingPunct="1">
              <a:lnSpc>
                <a:spcPct val="90000"/>
              </a:lnSpc>
              <a:defRPr/>
            </a:pPr>
            <a:r>
              <a:rPr lang="en-GB" sz="2400" dirty="0"/>
              <a:t>Information Security addresses</a:t>
            </a:r>
          </a:p>
          <a:p>
            <a:pPr lvl="1" eaLnBrk="1" hangingPunct="1">
              <a:lnSpc>
                <a:spcPct val="90000"/>
              </a:lnSpc>
              <a:defRPr/>
            </a:pPr>
            <a:r>
              <a:rPr lang="en-GB" sz="2000" b="1" dirty="0"/>
              <a:t>Confidentiality 	( C )</a:t>
            </a:r>
          </a:p>
          <a:p>
            <a:pPr lvl="1" eaLnBrk="1" hangingPunct="1">
              <a:lnSpc>
                <a:spcPct val="90000"/>
              </a:lnSpc>
              <a:defRPr/>
            </a:pPr>
            <a:r>
              <a:rPr lang="en-GB" sz="2000" b="1" dirty="0"/>
              <a:t>Integrity  	( I )</a:t>
            </a:r>
          </a:p>
          <a:p>
            <a:pPr lvl="1" eaLnBrk="1" hangingPunct="1">
              <a:lnSpc>
                <a:spcPct val="90000"/>
              </a:lnSpc>
              <a:defRPr/>
            </a:pPr>
            <a:r>
              <a:rPr lang="en-GB" sz="2000" b="1" dirty="0"/>
              <a:t>Availability	(A)</a:t>
            </a:r>
            <a:endParaRPr lang="en-GB" sz="2000" dirty="0"/>
          </a:p>
          <a:p>
            <a:pPr eaLnBrk="1" hangingPunct="1">
              <a:lnSpc>
                <a:spcPct val="90000"/>
              </a:lnSpc>
              <a:buFontTx/>
              <a:buNone/>
              <a:defRPr/>
            </a:pPr>
            <a:endParaRPr lang="en-GB" sz="2400" dirty="0"/>
          </a:p>
          <a:p>
            <a:pPr marL="533400" indent="-533400">
              <a:lnSpc>
                <a:spcPct val="90000"/>
              </a:lnSpc>
              <a:defRPr/>
            </a:pPr>
            <a:r>
              <a:rPr lang="en-GB" sz="2400" dirty="0"/>
              <a:t>Also involves</a:t>
            </a:r>
          </a:p>
          <a:p>
            <a:pPr marL="914400" lvl="1" indent="-457200">
              <a:lnSpc>
                <a:spcPct val="90000"/>
              </a:lnSpc>
              <a:defRPr/>
            </a:pPr>
            <a:r>
              <a:rPr lang="en-GB" sz="2000" b="1" dirty="0"/>
              <a:t>Authenticity</a:t>
            </a:r>
          </a:p>
          <a:p>
            <a:pPr marL="914400" lvl="1" indent="-457200">
              <a:lnSpc>
                <a:spcPct val="90000"/>
              </a:lnSpc>
              <a:defRPr/>
            </a:pPr>
            <a:r>
              <a:rPr lang="en-GB" sz="2000" b="1" dirty="0"/>
              <a:t>Accountability</a:t>
            </a:r>
          </a:p>
          <a:p>
            <a:pPr marL="914400" lvl="1" indent="-457200">
              <a:lnSpc>
                <a:spcPct val="90000"/>
              </a:lnSpc>
              <a:defRPr/>
            </a:pPr>
            <a:r>
              <a:rPr lang="en-GB" sz="2000" b="1" dirty="0"/>
              <a:t>Non-repudiation</a:t>
            </a:r>
          </a:p>
          <a:p>
            <a:pPr marL="914400" lvl="1" indent="-457200">
              <a:lnSpc>
                <a:spcPct val="90000"/>
              </a:lnSpc>
              <a:defRPr/>
            </a:pPr>
            <a:r>
              <a:rPr lang="en-GB" sz="2000" b="1" dirty="0"/>
              <a:t>Reliability</a:t>
            </a:r>
          </a:p>
          <a:p>
            <a:pPr eaLnBrk="1" hangingPunct="1">
              <a:lnSpc>
                <a:spcPct val="90000"/>
              </a:lnSpc>
              <a:buFontTx/>
              <a:buNone/>
              <a:defRPr/>
            </a:pPr>
            <a:endParaRPr lang="en-GB" sz="2400" dirty="0"/>
          </a:p>
          <a:p>
            <a:pPr eaLnBrk="1" hangingPunct="1">
              <a:lnSpc>
                <a:spcPct val="90000"/>
              </a:lnSpc>
              <a:buFontTx/>
              <a:buNone/>
              <a:defRPr/>
            </a:pPr>
            <a:r>
              <a:rPr lang="en-GB" sz="2400" dirty="0"/>
              <a:t>	</a:t>
            </a:r>
            <a:endParaRPr lang="en-GB" sz="2400" i="1" dirty="0"/>
          </a:p>
          <a:p>
            <a:pPr eaLnBrk="1" hangingPunct="1">
              <a:lnSpc>
                <a:spcPct val="90000"/>
              </a:lnSpc>
              <a:defRPr/>
            </a:pPr>
            <a:endParaRPr lang="en-GB" sz="2400" dirty="0"/>
          </a:p>
        </p:txBody>
      </p:sp>
      <p:pic>
        <p:nvPicPr>
          <p:cNvPr id="5" name="4 Resim" descr="CIA_triad.png"/>
          <p:cNvPicPr>
            <a:picLocks noChangeAspect="1"/>
          </p:cNvPicPr>
          <p:nvPr/>
        </p:nvPicPr>
        <p:blipFill>
          <a:blip r:embed="rId3" cstate="print"/>
          <a:stretch>
            <a:fillRect/>
          </a:stretch>
        </p:blipFill>
        <p:spPr>
          <a:xfrm>
            <a:off x="5791200" y="3276600"/>
            <a:ext cx="2585942" cy="2244228"/>
          </a:xfrm>
          <a:prstGeom prst="rect">
            <a:avLst/>
          </a:prstGeom>
        </p:spPr>
      </p:pic>
    </p:spTree>
    <p:extLst>
      <p:ext uri="{BB962C8B-B14F-4D97-AF65-F5344CB8AC3E}">
        <p14:creationId xmlns:p14="http://schemas.microsoft.com/office/powerpoint/2010/main" val="3916067274"/>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err="1"/>
              <a:t>Enterprise</a:t>
            </a:r>
            <a:r>
              <a:rPr lang="tr-TR" sz="3200" dirty="0"/>
              <a:t>/</a:t>
            </a:r>
            <a:r>
              <a:rPr lang="tr-TR" sz="3200" dirty="0" err="1"/>
              <a:t>Corporate</a:t>
            </a:r>
            <a:r>
              <a:rPr lang="tr-TR" sz="3200" dirty="0"/>
              <a:t> IT Hardware Resources</a:t>
            </a:r>
          </a:p>
        </p:txBody>
      </p:sp>
      <p:pic>
        <p:nvPicPr>
          <p:cNvPr id="5" name="4 İçerik Yer Tutucusu" descr="DataCenterComponents.jpg"/>
          <p:cNvPicPr>
            <a:picLocks noGrp="1" noChangeAspect="1"/>
          </p:cNvPicPr>
          <p:nvPr>
            <p:ph idx="1"/>
          </p:nvPr>
        </p:nvPicPr>
        <p:blipFill>
          <a:blip r:embed="rId2" cstate="print"/>
          <a:stretch>
            <a:fillRect/>
          </a:stretch>
        </p:blipFill>
        <p:spPr>
          <a:xfrm>
            <a:off x="3000375" y="2355056"/>
            <a:ext cx="3143250" cy="3133725"/>
          </a:xfrm>
        </p:spPr>
      </p:pic>
    </p:spTree>
    <p:extLst>
      <p:ext uri="{BB962C8B-B14F-4D97-AF65-F5344CB8AC3E}">
        <p14:creationId xmlns:p14="http://schemas.microsoft.com/office/powerpoint/2010/main" val="29266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t>Information Security Risks</a:t>
            </a:r>
          </a:p>
        </p:txBody>
      </p:sp>
      <p:sp>
        <p:nvSpPr>
          <p:cNvPr id="5123" name="Rectangle 3"/>
          <p:cNvSpPr>
            <a:spLocks noGrp="1" noChangeArrowheads="1"/>
          </p:cNvSpPr>
          <p:nvPr>
            <p:ph idx="1"/>
          </p:nvPr>
        </p:nvSpPr>
        <p:spPr/>
        <p:txBody>
          <a:bodyPr/>
          <a:lstStyle/>
          <a:p>
            <a:pPr marL="400050" eaLnBrk="1" hangingPunct="1">
              <a:buSzPct val="120000"/>
              <a:buFontTx/>
              <a:buChar char="•"/>
            </a:pPr>
            <a:r>
              <a:rPr lang="en-GB" dirty="0"/>
              <a:t>The range of risks </a:t>
            </a:r>
            <a:r>
              <a:rPr lang="tr-TR" dirty="0" err="1"/>
              <a:t>exists</a:t>
            </a:r>
            <a:endParaRPr lang="en-GB" dirty="0"/>
          </a:p>
          <a:p>
            <a:pPr marL="800100" lvl="1" indent="-342900" eaLnBrk="1" hangingPunct="1">
              <a:buSzPct val="120000"/>
              <a:buFontTx/>
              <a:buChar char="•"/>
            </a:pPr>
            <a:r>
              <a:rPr lang="tr-TR" dirty="0"/>
              <a:t>S</a:t>
            </a:r>
            <a:r>
              <a:rPr lang="en-GB" dirty="0" err="1"/>
              <a:t>ystem</a:t>
            </a:r>
            <a:r>
              <a:rPr lang="en-GB" dirty="0"/>
              <a:t> failure</a:t>
            </a:r>
            <a:r>
              <a:rPr lang="tr-TR" dirty="0"/>
              <a:t>s</a:t>
            </a:r>
          </a:p>
          <a:p>
            <a:pPr marL="800100" lvl="1" indent="-342900" eaLnBrk="1" hangingPunct="1">
              <a:buSzPct val="120000"/>
              <a:buFontTx/>
              <a:buChar char="•"/>
            </a:pPr>
            <a:r>
              <a:rPr lang="tr-TR" dirty="0" err="1"/>
              <a:t>Denial</a:t>
            </a:r>
            <a:r>
              <a:rPr lang="tr-TR" dirty="0"/>
              <a:t> of service (DOS) </a:t>
            </a:r>
            <a:r>
              <a:rPr lang="tr-TR" dirty="0" err="1"/>
              <a:t>attacks</a:t>
            </a:r>
            <a:endParaRPr lang="en-GB" dirty="0"/>
          </a:p>
          <a:p>
            <a:pPr marL="800100" lvl="1" indent="-342900" eaLnBrk="1" hangingPunct="1">
              <a:buSzPct val="120000"/>
              <a:buFontTx/>
              <a:buChar char="•"/>
            </a:pPr>
            <a:r>
              <a:rPr lang="tr-TR" dirty="0"/>
              <a:t>M</a:t>
            </a:r>
            <a:r>
              <a:rPr lang="en-GB" dirty="0" err="1"/>
              <a:t>isuse</a:t>
            </a:r>
            <a:r>
              <a:rPr lang="tr-TR" dirty="0"/>
              <a:t> of resources</a:t>
            </a:r>
            <a:r>
              <a:rPr lang="en-GB" dirty="0"/>
              <a:t> </a:t>
            </a:r>
            <a:endParaRPr lang="tr-TR" dirty="0"/>
          </a:p>
          <a:p>
            <a:pPr marL="1200150" lvl="2" indent="-342900" eaLnBrk="1" hangingPunct="1">
              <a:buSzPct val="120000"/>
              <a:buFontTx/>
              <a:buChar char="•"/>
            </a:pPr>
            <a:r>
              <a:rPr lang="tr-TR" dirty="0"/>
              <a:t>Internet/</a:t>
            </a:r>
            <a:r>
              <a:rPr lang="en-GB" dirty="0"/>
              <a:t>email /</a:t>
            </a:r>
            <a:r>
              <a:rPr lang="tr-TR" dirty="0" err="1"/>
              <a:t>telephone</a:t>
            </a:r>
            <a:endParaRPr lang="tr-TR" dirty="0"/>
          </a:p>
          <a:p>
            <a:pPr marL="800100" lvl="1" indent="-342900" eaLnBrk="1" hangingPunct="1">
              <a:buSzPct val="120000"/>
              <a:buFontTx/>
              <a:buChar char="•"/>
            </a:pPr>
            <a:r>
              <a:rPr lang="tr-TR" dirty="0" err="1"/>
              <a:t>Damage</a:t>
            </a:r>
            <a:r>
              <a:rPr lang="tr-TR" dirty="0"/>
              <a:t> of </a:t>
            </a:r>
            <a:r>
              <a:rPr lang="en-GB" dirty="0"/>
              <a:t>reputation</a:t>
            </a:r>
          </a:p>
          <a:p>
            <a:pPr marL="800100" lvl="1" indent="-342900" eaLnBrk="1" hangingPunct="1">
              <a:buSzPct val="120000"/>
              <a:buFontTx/>
              <a:buChar char="•"/>
            </a:pPr>
            <a:r>
              <a:rPr lang="tr-TR" dirty="0"/>
              <a:t>E</a:t>
            </a:r>
            <a:r>
              <a:rPr lang="en-GB" dirty="0"/>
              <a:t>spionage</a:t>
            </a:r>
            <a:endParaRPr lang="tr-TR" dirty="0"/>
          </a:p>
          <a:p>
            <a:pPr marL="800100" lvl="1" indent="-342900" eaLnBrk="1" hangingPunct="1">
              <a:buSzPct val="120000"/>
              <a:buFontTx/>
              <a:buChar char="•"/>
            </a:pPr>
            <a:r>
              <a:rPr lang="tr-TR" dirty="0"/>
              <a:t>F</a:t>
            </a:r>
            <a:r>
              <a:rPr lang="en-GB" dirty="0" err="1"/>
              <a:t>raud</a:t>
            </a:r>
            <a:endParaRPr lang="en-GB" dirty="0"/>
          </a:p>
          <a:p>
            <a:pPr marL="800100" lvl="1" indent="-342900" eaLnBrk="1" hangingPunct="1">
              <a:buSzPct val="120000"/>
              <a:buFontTx/>
              <a:buChar char="•"/>
            </a:pPr>
            <a:r>
              <a:rPr lang="tr-TR" dirty="0"/>
              <a:t>V</a:t>
            </a:r>
            <a:r>
              <a:rPr lang="en-GB" dirty="0" err="1"/>
              <a:t>iruses</a:t>
            </a:r>
            <a:r>
              <a:rPr lang="en-GB" dirty="0"/>
              <a:t>/spy-ware etc</a:t>
            </a:r>
          </a:p>
          <a:p>
            <a:pPr marL="800100" lvl="1" indent="-342900" eaLnBrk="1" hangingPunct="1">
              <a:buSzPct val="120000"/>
              <a:buFontTx/>
              <a:buChar char="•"/>
            </a:pPr>
            <a:r>
              <a:rPr lang="tr-TR" dirty="0"/>
              <a:t>U</a:t>
            </a:r>
            <a:r>
              <a:rPr lang="en-GB" dirty="0"/>
              <a:t>se of unlicensed software</a:t>
            </a:r>
          </a:p>
          <a:p>
            <a:pPr marL="800100" lvl="1" indent="-342900" eaLnBrk="1" hangingPunct="1">
              <a:buSzPct val="120000"/>
              <a:buNone/>
            </a:pPr>
            <a:endParaRPr lang="en-GB" sz="2000" dirty="0"/>
          </a:p>
          <a:p>
            <a:pPr marL="800100" lvl="1" indent="-342900" eaLnBrk="1" hangingPunct="1"/>
            <a:endParaRPr lang="en-GB" dirty="0"/>
          </a:p>
        </p:txBody>
      </p:sp>
    </p:spTree>
    <p:extLst>
      <p:ext uri="{BB962C8B-B14F-4D97-AF65-F5344CB8AC3E}">
        <p14:creationId xmlns:p14="http://schemas.microsoft.com/office/powerpoint/2010/main" val="1922018007"/>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7790" y="182580"/>
            <a:ext cx="8534400" cy="667510"/>
          </a:xfrm>
        </p:spPr>
        <p:txBody>
          <a:bodyPr>
            <a:noAutofit/>
          </a:bodyPr>
          <a:lstStyle/>
          <a:p>
            <a:r>
              <a:rPr lang="tr-TR" sz="3200" dirty="0"/>
              <a:t>Hacking &amp; </a:t>
            </a:r>
            <a:r>
              <a:rPr lang="tr-TR" sz="3200" dirty="0" err="1"/>
              <a:t>Leaking</a:t>
            </a:r>
            <a:r>
              <a:rPr lang="tr-TR" sz="3200" dirty="0"/>
              <a:t> &amp; </a:t>
            </a:r>
            <a:r>
              <a:rPr lang="tr-TR" sz="3200" dirty="0" err="1"/>
              <a:t>Stealing</a:t>
            </a:r>
            <a:r>
              <a:rPr lang="tr-TR" sz="3200" dirty="0"/>
              <a:t> </a:t>
            </a:r>
            <a:r>
              <a:rPr lang="tr-TR" sz="3200" dirty="0" err="1"/>
              <a:t>Risks</a:t>
            </a:r>
            <a:endParaRPr lang="tr-TR" sz="3200" dirty="0"/>
          </a:p>
        </p:txBody>
      </p:sp>
      <p:pic>
        <p:nvPicPr>
          <p:cNvPr id="11" name="4 İçerik Yer Tutucusu" descr="evesdroping.jpg"/>
          <p:cNvPicPr>
            <a:picLocks noGrp="1" noChangeAspect="1"/>
          </p:cNvPicPr>
          <p:nvPr>
            <p:ph idx="1"/>
          </p:nvPr>
        </p:nvPicPr>
        <p:blipFill>
          <a:blip r:embed="rId2" cstate="print"/>
          <a:stretch>
            <a:fillRect/>
          </a:stretch>
        </p:blipFill>
        <p:spPr>
          <a:xfrm>
            <a:off x="2825750" y="2175669"/>
            <a:ext cx="3492500" cy="3492500"/>
          </a:xfrm>
        </p:spPr>
      </p:pic>
      <p:pic>
        <p:nvPicPr>
          <p:cNvPr id="6" name="5 Resim" descr="compSecurity.jpg"/>
          <p:cNvPicPr>
            <a:picLocks noChangeAspect="1"/>
          </p:cNvPicPr>
          <p:nvPr/>
        </p:nvPicPr>
        <p:blipFill>
          <a:blip r:embed="rId3" cstate="print"/>
          <a:stretch>
            <a:fillRect/>
          </a:stretch>
        </p:blipFill>
        <p:spPr>
          <a:xfrm>
            <a:off x="5257800" y="3581400"/>
            <a:ext cx="3444390" cy="2819400"/>
          </a:xfrm>
          <a:prstGeom prst="rect">
            <a:avLst/>
          </a:prstGeom>
        </p:spPr>
      </p:pic>
      <p:pic>
        <p:nvPicPr>
          <p:cNvPr id="9" name="4 İçerik Yer Tutucusu" descr="computer-security-criminal.jpg"/>
          <p:cNvPicPr>
            <a:picLocks noChangeAspect="1"/>
          </p:cNvPicPr>
          <p:nvPr/>
        </p:nvPicPr>
        <p:blipFill>
          <a:blip r:embed="rId4" cstate="print"/>
          <a:stretch>
            <a:fillRect/>
          </a:stretch>
        </p:blipFill>
        <p:spPr bwMode="auto">
          <a:xfrm>
            <a:off x="762000" y="1143000"/>
            <a:ext cx="3429000" cy="2275242"/>
          </a:xfrm>
          <a:prstGeom prst="rect">
            <a:avLst/>
          </a:prstGeom>
          <a:noFill/>
          <a:ln w="9525">
            <a:noFill/>
            <a:miter lim="800000"/>
            <a:headEnd/>
            <a:tailEnd/>
          </a:ln>
        </p:spPr>
      </p:pic>
      <p:pic>
        <p:nvPicPr>
          <p:cNvPr id="10" name="9 Resim" descr="security.gif"/>
          <p:cNvPicPr>
            <a:picLocks noChangeAspect="1"/>
          </p:cNvPicPr>
          <p:nvPr/>
        </p:nvPicPr>
        <p:blipFill>
          <a:blip r:embed="rId5" cstate="print"/>
          <a:stretch>
            <a:fillRect/>
          </a:stretch>
        </p:blipFill>
        <p:spPr>
          <a:xfrm>
            <a:off x="5867400" y="1219200"/>
            <a:ext cx="2524125" cy="2159191"/>
          </a:xfrm>
          <a:prstGeom prst="rect">
            <a:avLst/>
          </a:prstGeom>
        </p:spPr>
      </p:pic>
    </p:spTree>
    <p:extLst>
      <p:ext uri="{BB962C8B-B14F-4D97-AF65-F5344CB8AC3E}">
        <p14:creationId xmlns:p14="http://schemas.microsoft.com/office/powerpoint/2010/main" val="356363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2400"/>
            <a:ext cx="8229600" cy="574069"/>
          </a:xfrm>
        </p:spPr>
        <p:txBody>
          <a:bodyPr/>
          <a:lstStyle/>
          <a:p>
            <a:r>
              <a:rPr lang="tr-TR" dirty="0"/>
              <a:t>Software &amp; Network </a:t>
            </a:r>
            <a:r>
              <a:rPr lang="tr-TR" dirty="0" err="1"/>
              <a:t>Risks</a:t>
            </a:r>
            <a:endParaRPr lang="tr-TR" dirty="0"/>
          </a:p>
        </p:txBody>
      </p:sp>
      <p:pic>
        <p:nvPicPr>
          <p:cNvPr id="5" name="4 İçerik Yer Tutucusu" descr="computer-and-network-security-hand.jpg"/>
          <p:cNvPicPr>
            <a:picLocks noGrp="1" noChangeAspect="1"/>
          </p:cNvPicPr>
          <p:nvPr>
            <p:ph idx="1"/>
          </p:nvPr>
        </p:nvPicPr>
        <p:blipFill>
          <a:blip r:embed="rId2" cstate="print"/>
          <a:stretch>
            <a:fillRect/>
          </a:stretch>
        </p:blipFill>
        <p:spPr>
          <a:xfrm>
            <a:off x="2133600" y="990600"/>
            <a:ext cx="4876800" cy="4876800"/>
          </a:xfrm>
        </p:spPr>
      </p:pic>
      <p:pic>
        <p:nvPicPr>
          <p:cNvPr id="7" name="6 Resim" descr="Viruses.jpg"/>
          <p:cNvPicPr>
            <a:picLocks noChangeAspect="1"/>
          </p:cNvPicPr>
          <p:nvPr/>
        </p:nvPicPr>
        <p:blipFill>
          <a:blip r:embed="rId3" cstate="print"/>
          <a:srcRect l="7408"/>
          <a:stretch>
            <a:fillRect/>
          </a:stretch>
        </p:blipFill>
        <p:spPr>
          <a:xfrm>
            <a:off x="0" y="4800600"/>
            <a:ext cx="1905000" cy="2057400"/>
          </a:xfrm>
          <a:prstGeom prst="rect">
            <a:avLst/>
          </a:prstGeom>
        </p:spPr>
      </p:pic>
      <p:pic>
        <p:nvPicPr>
          <p:cNvPr id="8" name="7 Resim" descr="trojan.jpg"/>
          <p:cNvPicPr>
            <a:picLocks noChangeAspect="1"/>
          </p:cNvPicPr>
          <p:nvPr/>
        </p:nvPicPr>
        <p:blipFill>
          <a:blip r:embed="rId4" cstate="print"/>
          <a:srcRect l="21582"/>
          <a:stretch>
            <a:fillRect/>
          </a:stretch>
        </p:blipFill>
        <p:spPr>
          <a:xfrm>
            <a:off x="7391400" y="5105400"/>
            <a:ext cx="1752600" cy="1488469"/>
          </a:xfrm>
          <a:prstGeom prst="rect">
            <a:avLst/>
          </a:prstGeom>
        </p:spPr>
      </p:pic>
    </p:spTree>
    <p:extLst>
      <p:ext uri="{BB962C8B-B14F-4D97-AF65-F5344CB8AC3E}">
        <p14:creationId xmlns:p14="http://schemas.microsoft.com/office/powerpoint/2010/main" val="202471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2800" dirty="0" err="1"/>
              <a:t>Penetration</a:t>
            </a:r>
            <a:r>
              <a:rPr lang="tr-TR" sz="2800" dirty="0"/>
              <a:t> </a:t>
            </a:r>
            <a:r>
              <a:rPr lang="tr-TR" sz="2800" dirty="0" err="1"/>
              <a:t>Tests</a:t>
            </a:r>
            <a:r>
              <a:rPr lang="tr-TR" sz="2800" dirty="0"/>
              <a:t> </a:t>
            </a:r>
            <a:r>
              <a:rPr lang="tr-TR" sz="2800" dirty="0" err="1"/>
              <a:t>Stages</a:t>
            </a:r>
            <a:r>
              <a:rPr lang="tr-TR" sz="2800" dirty="0"/>
              <a:t> (</a:t>
            </a:r>
            <a:r>
              <a:rPr lang="tr-TR" sz="2800" dirty="0" err="1"/>
              <a:t>When</a:t>
            </a:r>
            <a:r>
              <a:rPr lang="tr-TR" sz="2800" dirty="0"/>
              <a:t> </a:t>
            </a:r>
            <a:r>
              <a:rPr lang="tr-TR" sz="2800" dirty="0" err="1"/>
              <a:t>Needed</a:t>
            </a:r>
            <a:r>
              <a:rPr lang="tr-TR" sz="2800" dirty="0"/>
              <a:t>)</a:t>
            </a:r>
          </a:p>
        </p:txBody>
      </p:sp>
      <p:pic>
        <p:nvPicPr>
          <p:cNvPr id="5" name="4 İçerik Yer Tutucusu" descr="penetration_testing.jpg"/>
          <p:cNvPicPr>
            <a:picLocks noGrp="1" noChangeAspect="1"/>
          </p:cNvPicPr>
          <p:nvPr>
            <p:ph idx="1"/>
          </p:nvPr>
        </p:nvPicPr>
        <p:blipFill>
          <a:blip r:embed="rId2" cstate="print"/>
          <a:stretch>
            <a:fillRect/>
          </a:stretch>
        </p:blipFill>
        <p:spPr>
          <a:xfrm>
            <a:off x="1638300" y="1674019"/>
            <a:ext cx="5867400" cy="4495800"/>
          </a:xfrm>
        </p:spPr>
      </p:pic>
    </p:spTree>
    <p:extLst>
      <p:ext uri="{BB962C8B-B14F-4D97-AF65-F5344CB8AC3E}">
        <p14:creationId xmlns:p14="http://schemas.microsoft.com/office/powerpoint/2010/main" val="20606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a:t>Layered</a:t>
            </a:r>
            <a:r>
              <a:rPr lang="tr-TR" dirty="0"/>
              <a:t> </a:t>
            </a:r>
            <a:r>
              <a:rPr lang="tr-TR" dirty="0" err="1"/>
              <a:t>Security</a:t>
            </a:r>
            <a:endParaRPr lang="tr-TR" dirty="0"/>
          </a:p>
        </p:txBody>
      </p:sp>
      <p:pic>
        <p:nvPicPr>
          <p:cNvPr id="5" name="4 İçerik Yer Tutucusu" descr="security-layers.jpg"/>
          <p:cNvPicPr>
            <a:picLocks noGrp="1" noChangeAspect="1"/>
          </p:cNvPicPr>
          <p:nvPr>
            <p:ph idx="1"/>
          </p:nvPr>
        </p:nvPicPr>
        <p:blipFill>
          <a:blip r:embed="rId2" cstate="print"/>
          <a:stretch>
            <a:fillRect/>
          </a:stretch>
        </p:blipFill>
        <p:spPr>
          <a:xfrm>
            <a:off x="1219200" y="1731169"/>
            <a:ext cx="6705600" cy="4381500"/>
          </a:xfrm>
        </p:spPr>
      </p:pic>
    </p:spTree>
    <p:extLst>
      <p:ext uri="{BB962C8B-B14F-4D97-AF65-F5344CB8AC3E}">
        <p14:creationId xmlns:p14="http://schemas.microsoft.com/office/powerpoint/2010/main" val="23707866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5EE8C63AEB2946A4DE1F5913405FCA" ma:contentTypeVersion="6" ma:contentTypeDescription="Create a new document." ma:contentTypeScope="" ma:versionID="db06c7b10b646ecd610ae51bbc1fb175">
  <xsd:schema xmlns:xsd="http://www.w3.org/2001/XMLSchema" xmlns:xs="http://www.w3.org/2001/XMLSchema" xmlns:p="http://schemas.microsoft.com/office/2006/metadata/properties" xmlns:ns2="9f05d0a0-745e-4432-8e4b-f870b9617948" xmlns:ns3="cfb45cf0-480f-4379-b119-662e28af2e88" targetNamespace="http://schemas.microsoft.com/office/2006/metadata/properties" ma:root="true" ma:fieldsID="5e5113ac5dfbd35d47e4a8e68439fa54" ns2:_="" ns3:_="">
    <xsd:import namespace="9f05d0a0-745e-4432-8e4b-f870b9617948"/>
    <xsd:import namespace="cfb45cf0-480f-4379-b119-662e28af2e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5d0a0-745e-4432-8e4b-f870b961794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b45cf0-480f-4379-b119-662e28af2e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BEAB05-C586-4CA8-8E11-5A0F15EE843E}">
  <ds:schemaRefs>
    <ds:schemaRef ds:uri="9f05d0a0-745e-4432-8e4b-f870b9617948"/>
    <ds:schemaRef ds:uri="http://schemas.microsoft.com/office/infopath/2007/PartnerControls"/>
    <ds:schemaRef ds:uri="http://purl.org/dc/terms/"/>
    <ds:schemaRef ds:uri="cfb45cf0-480f-4379-b119-662e28af2e88"/>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1B9D569-BADB-4785-A432-B95FAA6DD955}">
  <ds:schemaRefs>
    <ds:schemaRef ds:uri="http://schemas.microsoft.com/office/2006/metadata/longProperties"/>
  </ds:schemaRefs>
</ds:datastoreItem>
</file>

<file path=customXml/itemProps3.xml><?xml version="1.0" encoding="utf-8"?>
<ds:datastoreItem xmlns:ds="http://schemas.openxmlformats.org/officeDocument/2006/customXml" ds:itemID="{4DC80E2B-626A-4C64-983F-64C44DF19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5d0a0-745e-4432-8e4b-f870b9617948"/>
    <ds:schemaRef ds:uri="cfb45cf0-480f-4379-b119-662e28af2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6695</TotalTime>
  <Words>1135</Words>
  <Application>Microsoft Office PowerPoint</Application>
  <PresentationFormat>On-screen Show (4:3)</PresentationFormat>
  <Paragraphs>237</Paragraphs>
  <Slides>25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1_Office Theme</vt:lpstr>
      <vt:lpstr>ISO 27001 Information Security Management System (ISMS)  </vt:lpstr>
      <vt:lpstr>Information Assets</vt:lpstr>
      <vt:lpstr>What is Information Security?</vt:lpstr>
      <vt:lpstr>Enterprise/Corporate IT Hardware Resources</vt:lpstr>
      <vt:lpstr>Information Security Risks</vt:lpstr>
      <vt:lpstr>Hacking &amp; Leaking &amp; Stealing Risks</vt:lpstr>
      <vt:lpstr>Software &amp; Network Risks</vt:lpstr>
      <vt:lpstr>Penetration Tests Stages (When Needed)</vt:lpstr>
      <vt:lpstr>Layered Security</vt:lpstr>
      <vt:lpstr>Layered Security</vt:lpstr>
      <vt:lpstr>Security Awareness/Culture</vt:lpstr>
      <vt:lpstr>Security Awareness Program Flow</vt:lpstr>
      <vt:lpstr>Benefits of pursuing certification</vt:lpstr>
      <vt:lpstr>PowerPoint Presentation</vt:lpstr>
      <vt:lpstr>What is ISO 27001?</vt:lpstr>
      <vt:lpstr>ISO 27001 Overview</vt:lpstr>
      <vt:lpstr>Difference Between 27001:2007 and 27001:2011 Editions?  Annex A</vt:lpstr>
      <vt:lpstr>ISO 27001 Implementation Steps </vt:lpstr>
      <vt:lpstr>Plan-Do-Check-Act (PDCA)</vt:lpstr>
      <vt:lpstr>PDCA Model</vt:lpstr>
      <vt:lpstr>ISO 27001 (Requirements) Standard Content</vt:lpstr>
      <vt:lpstr>ISO 27001 PDCA Approach</vt:lpstr>
      <vt:lpstr>ISMS Scope</vt:lpstr>
      <vt:lpstr>A Sample List of IS Policies</vt:lpstr>
      <vt:lpstr>THANK YOU!</vt:lpstr>
    </vt:vector>
  </TitlesOfParts>
  <Company>Trusted Mission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TMS CMMI Training</dc:title>
  <dc:creator>Eric Foust</dc:creator>
  <cp:lastModifiedBy>Vijaya</cp:lastModifiedBy>
  <cp:revision>116</cp:revision>
  <dcterms:created xsi:type="dcterms:W3CDTF">2008-11-24T22:05:20Z</dcterms:created>
  <dcterms:modified xsi:type="dcterms:W3CDTF">2018-04-19T17:51:08Z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Comments">
    <vt:lpwstr/>
  </property>
  <property fmtid="{D5CDD505-2E9C-101B-9397-08002B2CF9AE}" pid="5" name="_dlc_DocId">
    <vt:lpwstr>QD7W5EF565YF-16-860</vt:lpwstr>
  </property>
  <property fmtid="{D5CDD505-2E9C-101B-9397-08002B2CF9AE}" pid="6" name="_dlc_DocIdItemGuid">
    <vt:lpwstr>95f5aad0-8b50-41e3-bc63-2ed3fb1e1655</vt:lpwstr>
  </property>
  <property fmtid="{D5CDD505-2E9C-101B-9397-08002B2CF9AE}" pid="7" name="_dlc_DocIdUrl">
    <vt:lpwstr>http://tms-mss:8001/cmmi/_layouts/DocIdRedir.aspx?ID=QD7W5EF565YF-16-860, QD7W5EF565YF-16-860</vt:lpwstr>
  </property>
</Properties>
</file>