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4"/>
  </p:sldMasterIdLst>
  <p:notesMasterIdLst>
    <p:notesMasterId r:id="rId88"/>
  </p:notesMasterIdLst>
  <p:handoutMasterIdLst>
    <p:handoutMasterId r:id="rId89"/>
  </p:handoutMasterIdLst>
  <p:sldIdLst>
    <p:sldId id="374" r:id="rId5"/>
    <p:sldId id="257" r:id="rId6"/>
    <p:sldId id="382" r:id="rId7"/>
    <p:sldId id="360" r:id="rId8"/>
    <p:sldId id="383" r:id="rId9"/>
    <p:sldId id="384" r:id="rId10"/>
    <p:sldId id="385" r:id="rId11"/>
    <p:sldId id="386" r:id="rId12"/>
    <p:sldId id="387" r:id="rId13"/>
    <p:sldId id="388" r:id="rId14"/>
    <p:sldId id="366" r:id="rId15"/>
    <p:sldId id="389" r:id="rId16"/>
    <p:sldId id="390" r:id="rId17"/>
    <p:sldId id="391" r:id="rId18"/>
    <p:sldId id="392" r:id="rId19"/>
    <p:sldId id="263" r:id="rId20"/>
    <p:sldId id="393" r:id="rId21"/>
    <p:sldId id="394" r:id="rId22"/>
    <p:sldId id="395" r:id="rId23"/>
    <p:sldId id="377" r:id="rId24"/>
    <p:sldId id="396" r:id="rId25"/>
    <p:sldId id="397" r:id="rId26"/>
    <p:sldId id="398" r:id="rId27"/>
    <p:sldId id="26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00" r:id="rId43"/>
    <p:sldId id="417" r:id="rId44"/>
    <p:sldId id="428" r:id="rId45"/>
    <p:sldId id="424" r:id="rId46"/>
    <p:sldId id="317" r:id="rId47"/>
    <p:sldId id="271" r:id="rId48"/>
    <p:sldId id="401" r:id="rId49"/>
    <p:sldId id="402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18" r:id="rId65"/>
    <p:sldId id="419" r:id="rId66"/>
    <p:sldId id="443" r:id="rId67"/>
    <p:sldId id="420" r:id="rId68"/>
    <p:sldId id="421" r:id="rId69"/>
    <p:sldId id="422" r:id="rId70"/>
    <p:sldId id="423" r:id="rId71"/>
    <p:sldId id="335" r:id="rId72"/>
    <p:sldId id="336" r:id="rId73"/>
    <p:sldId id="338" r:id="rId74"/>
    <p:sldId id="339" r:id="rId75"/>
    <p:sldId id="342" r:id="rId76"/>
    <p:sldId id="343" r:id="rId77"/>
    <p:sldId id="426" r:id="rId78"/>
    <p:sldId id="425" r:id="rId79"/>
    <p:sldId id="444" r:id="rId80"/>
    <p:sldId id="445" r:id="rId81"/>
    <p:sldId id="446" r:id="rId82"/>
    <p:sldId id="447" r:id="rId83"/>
    <p:sldId id="448" r:id="rId84"/>
    <p:sldId id="449" r:id="rId85"/>
    <p:sldId id="450" r:id="rId86"/>
    <p:sldId id="375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F44"/>
    <a:srgbClr val="3333FF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69" d="100"/>
          <a:sy n="69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52BF95-D20E-4894-9CFB-0D3DE4DDBA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915F-7E3B-4AA6-B953-3C072387C3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918FC-8591-473E-B66C-AFF9F4C3DCF2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50E49-A6A4-4712-B90F-D36671F69F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2DAA7-493D-497A-A3D3-504D242CD5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DAA8-1971-415F-93C5-4FFF76C2A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2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BF6DF9-22DD-4973-9CDA-EFA9E5C787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58B3AB-2C91-43BF-A045-FE30954DD6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A470715-C217-4590-AAF8-5F5EE83B27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BDC2013-8F35-493A-9358-BD687D18B6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16022A4-D543-455C-A214-2708BCC35D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278659F-4A21-4656-BC59-DCF5D4CE3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FC2861-92B7-4A36-8319-0770FBA0DB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6831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F743E-EFA7-4E52-8E47-C7A8079FED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63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973C564-083E-4A3B-9A44-20B0D96CB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704B66D-1014-4A99-9923-1137BAD68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4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D568654-C336-4284-A2E9-737FE4757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D6728C0-C3EB-4ED8-8715-B44ED3A75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19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0">
            <a:extLst>
              <a:ext uri="{FF2B5EF4-FFF2-40B4-BE49-F238E27FC236}">
                <a16:creationId xmlns:a16="http://schemas.microsoft.com/office/drawing/2014/main" id="{D7676BC1-6E6B-4DB6-B22B-57EC89BD0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2403" name="Rectangle 2051">
            <a:extLst>
              <a:ext uri="{FF2B5EF4-FFF2-40B4-BE49-F238E27FC236}">
                <a16:creationId xmlns:a16="http://schemas.microsoft.com/office/drawing/2014/main" id="{1474416F-03E8-4762-AC4D-56DE6CF95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07EA3E1-075F-4B7F-82F1-6777B9266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983A3DD-40A9-4E3E-AAAF-843F0B1D7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9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34981D0A-237B-4C41-9B83-DFC0C52AF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4451" name="Rectangle 1027">
            <a:extLst>
              <a:ext uri="{FF2B5EF4-FFF2-40B4-BE49-F238E27FC236}">
                <a16:creationId xmlns:a16="http://schemas.microsoft.com/office/drawing/2014/main" id="{A9FA5E1D-27BE-4626-8188-34A797DDD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7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>
            <a:extLst>
              <a:ext uri="{FF2B5EF4-FFF2-40B4-BE49-F238E27FC236}">
                <a16:creationId xmlns:a16="http://schemas.microsoft.com/office/drawing/2014/main" id="{A998AF4A-1BDB-4CB4-8478-6B35A1484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5475" name="Rectangle 1027">
            <a:extLst>
              <a:ext uri="{FF2B5EF4-FFF2-40B4-BE49-F238E27FC236}">
                <a16:creationId xmlns:a16="http://schemas.microsoft.com/office/drawing/2014/main" id="{F8639F66-A92A-44EE-AE8D-38572EC5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61F7612F-A933-42CC-8359-0E0B1C3E1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6499" name="Rectangle 1027">
            <a:extLst>
              <a:ext uri="{FF2B5EF4-FFF2-40B4-BE49-F238E27FC236}">
                <a16:creationId xmlns:a16="http://schemas.microsoft.com/office/drawing/2014/main" id="{1B7D8ACF-60F3-453E-88A6-F2877086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67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>
            <a:extLst>
              <a:ext uri="{FF2B5EF4-FFF2-40B4-BE49-F238E27FC236}">
                <a16:creationId xmlns:a16="http://schemas.microsoft.com/office/drawing/2014/main" id="{E9D16EF0-0996-4F12-A209-5BCE8724B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7523" name="Rectangle 1027">
            <a:extLst>
              <a:ext uri="{FF2B5EF4-FFF2-40B4-BE49-F238E27FC236}">
                <a16:creationId xmlns:a16="http://schemas.microsoft.com/office/drawing/2014/main" id="{1F996465-3EBA-4E6F-A1FC-3FF6CEB27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91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F6E9521-F1D4-4E21-BDDF-79ADF7AD0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2B90A45-50AA-4592-954A-A44B97D20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01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A5DC75B-93B6-41CE-BEC3-850BD5DB8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F1E483C-F593-4070-8032-68C8B702F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2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B92396C-D91A-425B-940D-C800CC64D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16362D5-29F7-4222-B231-1731CEB23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89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327BE4D-DC28-4485-A8B1-69F593133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72383C5-DFD2-42B2-9B91-A43929D3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0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EB05611-D19C-4FC2-9C4B-DF04D1C9A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DBC3A81-5C2B-48DA-9BCB-A6C7ABE47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3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446FCE0-91DE-4010-98F8-2E9BF6371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509B55D-DCEF-4765-B6A6-2CCB54A7C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8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6B4F87-EE69-4359-840B-F66E512BF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DBD6988-EF63-4002-B3BC-FE4B54C32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30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1E8AA69-78F4-416E-ACC0-1626B9F59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D275986-F466-498C-B88A-F313B0281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98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D2563F6-C7B9-4435-AB82-BE9C5CF07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CA45B04-CE95-4496-A46F-E18C26BD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85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>
            <a:extLst>
              <a:ext uri="{FF2B5EF4-FFF2-40B4-BE49-F238E27FC236}">
                <a16:creationId xmlns:a16="http://schemas.microsoft.com/office/drawing/2014/main" id="{FA61F9DE-35A4-4013-A2DE-0FBF13572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6739" name="Rectangle 1027">
            <a:extLst>
              <a:ext uri="{FF2B5EF4-FFF2-40B4-BE49-F238E27FC236}">
                <a16:creationId xmlns:a16="http://schemas.microsoft.com/office/drawing/2014/main" id="{F04C2C7A-2744-4553-874D-542C50E8C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4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A8D5206-F04B-4B08-8E06-8E8FA680F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03EC4EF-718A-4FFF-B370-F5A0E6810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64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252A9D8-2ED6-47AD-8AE5-199604360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F4ECEC9-032D-478F-9D45-2EFAE7F77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37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>
            <a:extLst>
              <a:ext uri="{FF2B5EF4-FFF2-40B4-BE49-F238E27FC236}">
                <a16:creationId xmlns:a16="http://schemas.microsoft.com/office/drawing/2014/main" id="{892CDF9E-281A-4F15-BCDE-D231302F0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19811" name="Rectangle 1027">
            <a:extLst>
              <a:ext uri="{FF2B5EF4-FFF2-40B4-BE49-F238E27FC236}">
                <a16:creationId xmlns:a16="http://schemas.microsoft.com/office/drawing/2014/main" id="{D937B414-8BEB-484E-BC1E-6B732A68C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>
            <a:extLst>
              <a:ext uri="{FF2B5EF4-FFF2-40B4-BE49-F238E27FC236}">
                <a16:creationId xmlns:a16="http://schemas.microsoft.com/office/drawing/2014/main" id="{76FE30D2-FD77-408A-9CB8-B8575213C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3187" name="Rectangle 1027">
            <a:extLst>
              <a:ext uri="{FF2B5EF4-FFF2-40B4-BE49-F238E27FC236}">
                <a16:creationId xmlns:a16="http://schemas.microsoft.com/office/drawing/2014/main" id="{5ED045A6-0010-4D15-9EEC-DF17380CF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37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9384CF3-C32C-4FCB-9EAD-A5FD04C08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750FBA9-3D4F-497B-B5B6-3D007B4C2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94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99AD9AD-1C60-4F5E-87BD-F1F5DDBF3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B0C82E2-9DEB-4329-AB78-9857D1F91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1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800C024-13D5-4E39-9227-B4DED0201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132A0B4-E5AA-4057-AEBB-691ACC135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5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98873A9-405C-437F-8FC0-0697B460EF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B327CC1-4416-4539-8296-AAA1D98A8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4A0F170-D2C1-4322-A8E8-131118B34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7065509-2526-45AB-9315-51DCFE7F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4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5C6074B-12D3-4396-8CDB-0EC999DC8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E791B4C-110E-4B49-BEE6-1A5814448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5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B67F0D5-9195-4D0A-A85C-3979E425F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412C35D-DC14-4BF0-A9C3-C852FF4E2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0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D167BFA-39E0-4A52-A410-7B08924E1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8975"/>
            <a:ext cx="4541838" cy="3406775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0B00C3F-166D-4020-BCC9-88A0BCBA0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Times New Roman (Arabic)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6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6F0C1A-30B5-4003-A825-3DC95564F78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2644775"/>
          <a:ext cx="9144000" cy="147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391910131"/>
                    </a:ext>
                  </a:extLst>
                </a:gridCol>
              </a:tblGrid>
              <a:tr h="14700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8315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999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26408"/>
            <a:ext cx="7772400" cy="151239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75A6-3603-4120-B27F-904D06F67DC6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ePATHUSA</a:t>
            </a:r>
            <a:r>
              <a:rPr lang="en-US" dirty="0"/>
              <a:t> Confidential</a:t>
            </a:r>
          </a:p>
        </p:txBody>
      </p:sp>
      <p:pic>
        <p:nvPicPr>
          <p:cNvPr id="9" name="Picture 8" descr="C:\Projects\ePathUSA\logo.png">
            <a:extLst>
              <a:ext uri="{FF2B5EF4-FFF2-40B4-BE49-F238E27FC236}">
                <a16:creationId xmlns:a16="http://schemas.microsoft.com/office/drawing/2014/main" id="{5B845762-DFA2-4E73-BCC4-548BC4DE7E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7" y="1219200"/>
            <a:ext cx="2563178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3A3-8CBC-4136-B12D-174C2C52FA47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2AD-A4FE-4A55-ADF0-B8D970C52706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1606-D376-464A-ACD4-BEFF56A6354C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ePATHUSA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2A8FC3-55BC-4F57-95C0-A70CF634C9A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289800"/>
          <a:ext cx="9142863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64">
                  <a:extLst>
                    <a:ext uri="{9D8B030D-6E8A-4147-A177-3AD203B41FA5}">
                      <a16:colId xmlns:a16="http://schemas.microsoft.com/office/drawing/2014/main" val="118041801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00106143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8191381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082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7782113-9A0A-4AAE-BD76-60E9BD22B2D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0" y="320675"/>
            <a:ext cx="1980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41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D8C8-3CEC-40B4-8452-4EBDF81A4989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1B00-0AAF-44D5-A63C-BBC0E0F44C9C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0C3-43A3-4565-86A5-23DB948441D9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9C09-8A8A-483E-A19E-DDADE57B53BE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C5E-4937-40A9-8374-26ABA88C04D1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C99B-2AD6-499E-9B05-3D6D0285C64A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C67-07CA-48D6-A632-73D2B40842B7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ePATHUSA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838200" cy="365125"/>
          </a:xfrm>
          <a:prstGeom prst="rect">
            <a:avLst/>
          </a:prstGeom>
        </p:spPr>
        <p:txBody>
          <a:bodyPr/>
          <a:lstStyle/>
          <a:p>
            <a:fld id="{2ED31236-20FE-421C-BDB5-0A1E7956C7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96136"/>
            <a:ext cx="8534400" cy="46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0D7A3D-4C44-42B2-BB2C-36CB609AE3F1}" type="datetime1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ePATHUSA</a:t>
            </a:r>
            <a:r>
              <a:rPr lang="en-US" dirty="0"/>
              <a:t>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80290"/>
            <a:ext cx="8534400" cy="66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CB71-F018-492B-8CA9-026C78FE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348435"/>
            <a:ext cx="838200" cy="365125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lang="en-US" sz="1000" smtClean="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algn="ctr"/>
            <a:fld id="{2ED31236-20FE-421C-BDB5-0A1E7956C7E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8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50963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06563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9991"/>
            <a:ext cx="83820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Internal Auditors Course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EA7825-EB51-44FE-9C1D-B951C56B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ePATHUSA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3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6545E4-3556-4BB3-9E38-EA5B06289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ASSESSMENT</a:t>
            </a:r>
            <a:endParaRPr lang="en-US" altLang="ar-SA" sz="60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528196E-053C-4600-87AE-F03DB15B6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ar-SA" sz="4000"/>
              <a:t>A third party evaluation of a system to qualify supplier’s compliance to a laid down system</a:t>
            </a:r>
          </a:p>
          <a:p>
            <a:pPr eaLnBrk="1" hangingPunct="1">
              <a:buClr>
                <a:schemeClr val="hlink"/>
              </a:buClr>
            </a:pPr>
            <a:endParaRPr lang="en-US" altLang="ar-SA" sz="4000"/>
          </a:p>
          <a:p>
            <a:pPr eaLnBrk="1" hangingPunct="1">
              <a:buClr>
                <a:schemeClr val="hlink"/>
              </a:buClr>
            </a:pPr>
            <a:r>
              <a:rPr lang="en-US" altLang="ar-SA" sz="4000"/>
              <a:t>Conclusion of the exercise results in approval/certification</a:t>
            </a:r>
            <a:endParaRPr lang="en-US" altLang="ar-SA" sz="4400"/>
          </a:p>
        </p:txBody>
      </p:sp>
    </p:spTree>
    <p:extLst>
      <p:ext uri="{BB962C8B-B14F-4D97-AF65-F5344CB8AC3E}">
        <p14:creationId xmlns:p14="http://schemas.microsoft.com/office/powerpoint/2010/main" val="39513890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7DE3F181-37D7-43BE-9036-5AB4F8D3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AUDIT Vs ASSESSMENT</a:t>
            </a:r>
            <a:endParaRPr lang="en-US" altLang="ar-SA" sz="5400"/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7F7A9785-EAB7-4066-B722-0A0927117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 anchor="ctr"/>
          <a:lstStyle/>
          <a:p>
            <a:pPr algn="just" eaLnBrk="1" hangingPunct="1">
              <a:buClr>
                <a:schemeClr val="hlink"/>
              </a:buClr>
            </a:pPr>
            <a:r>
              <a:rPr lang="en-US" altLang="ar-SA" sz="3600"/>
              <a:t>Audit is generally synonymous with assessment.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ar-SA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60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8CA914-1373-42D8-9A1A-E65030085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CERTIFICATION AUDIT</a:t>
            </a:r>
            <a:endParaRPr lang="en-US" altLang="ar-SA" sz="54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0164FD-47F2-4DE0-87F1-E371DC88B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ar-SA"/>
          </a:p>
          <a:p>
            <a:pPr eaLnBrk="1" hangingPunct="1">
              <a:buClr>
                <a:schemeClr val="hlink"/>
              </a:buClr>
            </a:pPr>
            <a:r>
              <a:rPr lang="en-US" altLang="ar-SA" sz="4800"/>
              <a:t>Audit carried out by a third party agency to evaluate compliance to any system</a:t>
            </a:r>
          </a:p>
        </p:txBody>
      </p:sp>
    </p:spTree>
    <p:extLst>
      <p:ext uri="{BB962C8B-B14F-4D97-AF65-F5344CB8AC3E}">
        <p14:creationId xmlns:p14="http://schemas.microsoft.com/office/powerpoint/2010/main" val="29387888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08972C93-3250-4703-A782-ED4DFF450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ACCREDITATION</a:t>
            </a:r>
            <a:endParaRPr lang="en-US" altLang="ar-SA" sz="6000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4BE3F2FB-4EDD-493A-812D-32CEDDC9D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algn="just" eaLnBrk="1" hangingPunct="1">
              <a:buClr>
                <a:schemeClr val="hlink"/>
              </a:buClr>
            </a:pPr>
            <a:r>
              <a:rPr lang="en-US" altLang="ar-SA"/>
              <a:t>Accreditation is awarded to certification body by an independent National board/Council against recognized standard like EN 45000 series.</a:t>
            </a:r>
            <a:endParaRPr lang="en-US" altLang="ar-SA" sz="3600"/>
          </a:p>
        </p:txBody>
      </p:sp>
    </p:spTree>
    <p:extLst>
      <p:ext uri="{BB962C8B-B14F-4D97-AF65-F5344CB8AC3E}">
        <p14:creationId xmlns:p14="http://schemas.microsoft.com/office/powerpoint/2010/main" val="4467177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94EED2A-E1AC-4744-8F90-69E800B20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b="1">
                <a:solidFill>
                  <a:schemeClr val="hlink"/>
                </a:solidFill>
              </a:rPr>
              <a:t>CERTIFICATION</a:t>
            </a:r>
            <a:endParaRPr lang="en-US" altLang="ar-SA" sz="48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9278363-9590-43FF-A273-F8E80C28F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just" eaLnBrk="1" hangingPunct="1">
              <a:buClr>
                <a:schemeClr val="hlink"/>
              </a:buClr>
            </a:pPr>
            <a:r>
              <a:rPr lang="en-US" altLang="ar-SA" sz="3600"/>
              <a:t>Certification is awarded on successful completion of assessment by an independent third party certification body against requirements of ISO 9000 series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33391319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2C4DBC-ED65-4090-83E3-491D47F6D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ar-SA" sz="3200" b="1" dirty="0">
                <a:solidFill>
                  <a:schemeClr val="hlink"/>
                </a:solidFill>
              </a:rPr>
              <a:t>SURVEILLANCE</a:t>
            </a:r>
            <a:endParaRPr lang="en-US" altLang="ar-SA" sz="32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287FCAE-53D4-4E1C-A8C4-57BCCFBC9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algn="just" eaLnBrk="1" hangingPunct="1"/>
            <a:endParaRPr lang="en-US" altLang="ar-SA" sz="2000" dirty="0"/>
          </a:p>
          <a:p>
            <a:pPr algn="just" eaLnBrk="1" hangingPunct="1">
              <a:buClr>
                <a:schemeClr val="hlink"/>
              </a:buClr>
            </a:pPr>
            <a:r>
              <a:rPr lang="en-US" altLang="ar-SA" sz="3200" dirty="0"/>
              <a:t>Method of periodic monitoring of certified company by third party certification body for their continued compliance to ISO 9000 systems.</a:t>
            </a:r>
            <a:endParaRPr lang="en-US" altLang="ar-SA" sz="3600" dirty="0"/>
          </a:p>
        </p:txBody>
      </p:sp>
    </p:spTree>
    <p:extLst>
      <p:ext uri="{BB962C8B-B14F-4D97-AF65-F5344CB8AC3E}">
        <p14:creationId xmlns:p14="http://schemas.microsoft.com/office/powerpoint/2010/main" val="6758802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EDEFAA2-5992-40D1-AD85-3A72DDFED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ar-SA" b="1" dirty="0">
                <a:solidFill>
                  <a:schemeClr val="hlink"/>
                </a:solidFill>
              </a:rPr>
              <a:t>AUDITOR</a:t>
            </a:r>
            <a:endParaRPr lang="en-US" altLang="ar-SA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5FA93B-A339-48D9-92E3-1CA04CFBF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just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 dirty="0"/>
              <a:t>Checks extent of compliance with planned arrangements or documented systems.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ar-SA" sz="3200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 dirty="0"/>
              <a:t>Reports the Non Compliance to Management for action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21585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B67B82-FB00-445A-B9CA-9A23C9E058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2600" y="2667000"/>
            <a:ext cx="6096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sz="4800" b="1" dirty="0">
                <a:effectLst/>
              </a:rPr>
              <a:t>TYPES OF AUDITS</a:t>
            </a:r>
          </a:p>
        </p:txBody>
      </p:sp>
    </p:spTree>
    <p:extLst>
      <p:ext uri="{BB962C8B-B14F-4D97-AF65-F5344CB8AC3E}">
        <p14:creationId xmlns:p14="http://schemas.microsoft.com/office/powerpoint/2010/main" val="1115276588"/>
      </p:ext>
    </p:extLst>
  </p:cSld>
  <p:clrMapOvr>
    <a:masterClrMapping/>
  </p:clrMapOvr>
  <p:transition>
    <p:checker/>
    <p:sndAc>
      <p:stSnd>
        <p:snd r:embed="rId3" name="WHOOSH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77FDCE-8285-4FC1-9861-4684A07B7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TYPES OF AUDIT</a:t>
            </a:r>
            <a:endParaRPr lang="en-US" altLang="ar-SA" sz="5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0D57E6-52DA-4B62-BA04-C020D2DA4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algn="just" eaLnBrk="1" hangingPunct="1"/>
            <a:r>
              <a:rPr lang="en-US" altLang="ar-SA" sz="2400" b="1" dirty="0">
                <a:solidFill>
                  <a:schemeClr val="hlink"/>
                </a:solidFill>
              </a:rPr>
              <a:t>First Party</a:t>
            </a:r>
            <a:r>
              <a:rPr lang="en-US" altLang="ar-SA" dirty="0"/>
              <a:t>: An Audit by an organization on its own systems and procedures.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ar-SA" dirty="0"/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altLang="ar-SA" dirty="0"/>
          </a:p>
          <a:p>
            <a:pPr algn="just" eaLnBrk="1" hangingPunct="1"/>
            <a:r>
              <a:rPr lang="en-US" altLang="ar-SA" sz="2400" b="1" dirty="0">
                <a:solidFill>
                  <a:schemeClr val="hlink"/>
                </a:solidFill>
              </a:rPr>
              <a:t>Second </a:t>
            </a:r>
            <a:r>
              <a:rPr lang="en-US" altLang="ar-SA" sz="2400" b="1" dirty="0" err="1">
                <a:solidFill>
                  <a:schemeClr val="hlink"/>
                </a:solidFill>
              </a:rPr>
              <a:t>Party</a:t>
            </a:r>
            <a:r>
              <a:rPr lang="en-US" altLang="ar-SA" dirty="0" err="1"/>
              <a:t>:An</a:t>
            </a:r>
            <a:r>
              <a:rPr lang="en-US" altLang="ar-SA" dirty="0"/>
              <a:t> Audit by one organization, working on its own behalf, on another.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ar-SA" dirty="0"/>
          </a:p>
          <a:p>
            <a:pPr algn="just" eaLnBrk="1" hangingPunct="1"/>
            <a:r>
              <a:rPr lang="en-US" altLang="ar-SA" dirty="0"/>
              <a:t>An audit by the Organization on its suppliers and sub-contractors</a:t>
            </a:r>
          </a:p>
        </p:txBody>
      </p:sp>
    </p:spTree>
    <p:extLst>
      <p:ext uri="{BB962C8B-B14F-4D97-AF65-F5344CB8AC3E}">
        <p14:creationId xmlns:p14="http://schemas.microsoft.com/office/powerpoint/2010/main" val="18870086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7DDB42D-B6B9-44F6-A557-75B42C802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TYPES OF AUDIT</a:t>
            </a:r>
            <a:endParaRPr lang="en-US" altLang="en-US" sz="5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2BFF910-EE19-4327-9C25-CA83D88E3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 sz="4000" b="1">
                <a:solidFill>
                  <a:schemeClr val="hlink"/>
                </a:solidFill>
              </a:rPr>
              <a:t>Third Party</a:t>
            </a:r>
            <a:r>
              <a:rPr lang="en-US" altLang="ar-SA" sz="4000"/>
              <a:t> </a:t>
            </a:r>
            <a:r>
              <a:rPr lang="en-US" altLang="ar-SA"/>
              <a:t>: An Audit by an independent organization on a supplier.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ar-SA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/>
              <a:t>   An audit by a body which is commercially and contractually independent of the Organization to  a quality system standard</a:t>
            </a:r>
            <a:r>
              <a:rPr lang="en-US" altLang="ar-SA" sz="2400"/>
              <a:t>.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46130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8B4AF9-6CAB-41F3-BF96-3912ACEFF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534400" cy="66751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ar-SA" sz="32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350AEDD-38DA-47E8-82CF-5AE803AE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Some Definitions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Why Audits?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Types of Audit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Audit Process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Auditor's Skills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Recording Non-Conformances</a:t>
            </a:r>
            <a:endParaRPr lang="en-US" altLang="ar-SA" sz="3600" dirty="0"/>
          </a:p>
        </p:txBody>
      </p:sp>
    </p:spTree>
    <p:extLst>
      <p:ext uri="{BB962C8B-B14F-4D97-AF65-F5344CB8AC3E}">
        <p14:creationId xmlns:p14="http://schemas.microsoft.com/office/powerpoint/2010/main" val="42052869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8E1BA32F-9A72-477D-A182-A93B27517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TYPES OF AUDIT</a:t>
            </a:r>
            <a:endParaRPr lang="en-US" altLang="ar-SA" sz="5400"/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EDB32696-7597-4E64-B06E-E19DA3D49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ar-SA" sz="3600" b="1"/>
              <a:t>ADEQUACY AUDIT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ar-SA"/>
          </a:p>
          <a:p>
            <a:pPr algn="just" eaLnBrk="1" hangingPunct="1">
              <a:buClr>
                <a:schemeClr val="hlink"/>
              </a:buClr>
            </a:pPr>
            <a:r>
              <a:rPr lang="en-US" altLang="ar-SA"/>
              <a:t>Exercise to determine the extent to which the documented system represented by the Manual and the Associated Procedures adequately meets the requirements to the standard.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7460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0">
            <a:extLst>
              <a:ext uri="{FF2B5EF4-FFF2-40B4-BE49-F238E27FC236}">
                <a16:creationId xmlns:a16="http://schemas.microsoft.com/office/drawing/2014/main" id="{61FF1E1F-5033-44CF-BD92-759740739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TYPES OF AUDITS</a:t>
            </a:r>
            <a:endParaRPr lang="en-US" altLang="ar-SA" sz="5400"/>
          </a:p>
        </p:txBody>
      </p:sp>
      <p:sp>
        <p:nvSpPr>
          <p:cNvPr id="24579" name="Rectangle 2051">
            <a:extLst>
              <a:ext uri="{FF2B5EF4-FFF2-40B4-BE49-F238E27FC236}">
                <a16:creationId xmlns:a16="http://schemas.microsoft.com/office/drawing/2014/main" id="{08B95701-90C2-4422-A576-62E388AE3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ar-SA" sz="3600" b="1"/>
              <a:t>COMPLIANCE AUDIT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ar-SA" sz="2800"/>
          </a:p>
          <a:p>
            <a:pPr algn="just" eaLnBrk="1" hangingPunct="1">
              <a:buClr>
                <a:schemeClr val="hlink"/>
              </a:buClr>
            </a:pPr>
            <a:r>
              <a:rPr lang="en-US" altLang="ar-SA" sz="3600"/>
              <a:t>An audit to establish the extent to which the documented system is implemented. i.e.., Are the people complying with the system ?</a:t>
            </a:r>
          </a:p>
        </p:txBody>
      </p:sp>
    </p:spTree>
    <p:extLst>
      <p:ext uri="{BB962C8B-B14F-4D97-AF65-F5344CB8AC3E}">
        <p14:creationId xmlns:p14="http://schemas.microsoft.com/office/powerpoint/2010/main" val="14113288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>
            <a:extLst>
              <a:ext uri="{FF2B5EF4-FFF2-40B4-BE49-F238E27FC236}">
                <a16:creationId xmlns:a16="http://schemas.microsoft.com/office/drawing/2014/main" id="{8903BDB6-4210-41B6-9391-6F806116B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ADEQUACY AUDIT</a:t>
            </a:r>
            <a:endParaRPr lang="en-US" altLang="en-US" sz="5400"/>
          </a:p>
        </p:txBody>
      </p:sp>
      <p:sp>
        <p:nvSpPr>
          <p:cNvPr id="25603" name="Rectangle 2051">
            <a:extLst>
              <a:ext uri="{FF2B5EF4-FFF2-40B4-BE49-F238E27FC236}">
                <a16:creationId xmlns:a16="http://schemas.microsoft.com/office/drawing/2014/main" id="{D93CFDC9-6157-47E4-B3AB-F370D3B25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ar-SA" sz="2800"/>
              <a:t>Work through the standard, clause by clause and find the part of documented system which applies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SA" sz="2800"/>
              <a:t>Work through the documented system clause by clause and see which part of the standard applies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SA" sz="2800"/>
              <a:t>Check for inter links between various levels of documents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SA" sz="2800"/>
              <a:t>Ensure that the documents are understandable, unambiguous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ar-SA" sz="2800"/>
              <a:t>Raising Non-Conformance reports.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0570070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>
            <a:extLst>
              <a:ext uri="{FF2B5EF4-FFF2-40B4-BE49-F238E27FC236}">
                <a16:creationId xmlns:a16="http://schemas.microsoft.com/office/drawing/2014/main" id="{4B549F78-B41D-4219-902C-682C04DBD6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2286000"/>
            <a:ext cx="5943600" cy="1676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sz="5400" b="1" dirty="0">
                <a:effectLst/>
              </a:rPr>
              <a:t>WHY AUDITS???</a:t>
            </a:r>
            <a:endParaRPr lang="en-US" altLang="ar-SA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035482"/>
      </p:ext>
    </p:extLst>
  </p:cSld>
  <p:clrMapOvr>
    <a:masterClrMapping/>
  </p:clrMapOvr>
  <p:transition>
    <p:comb dir="vert"/>
    <p:sndAc>
      <p:stSnd>
        <p:snd r:embed="rId3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3D7470F-1F2C-40E8-9F2D-BD710E8D1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WHY AUDITS ?</a:t>
            </a:r>
            <a:endParaRPr lang="en-US" altLang="ar-SA" sz="60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B83C66A-00C2-4B7D-BA0D-2A264BA05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marL="566738" indent="-566738" algn="ctr" eaLnBrk="1" hangingPunct="1">
              <a:buFont typeface="Wingdings" panose="05000000000000000000" pitchFamily="2" charset="2"/>
              <a:buNone/>
            </a:pPr>
            <a:r>
              <a:rPr lang="en-US" altLang="ar-SA" sz="2800" b="1" u="sng"/>
              <a:t>Audits are necessary because they indicate</a:t>
            </a:r>
            <a:endParaRPr lang="en-US" altLang="ar-SA" sz="2800" b="1"/>
          </a:p>
          <a:p>
            <a:pPr marL="1093788" lvl="1" indent="-412750" eaLnBrk="1" hangingPunct="1">
              <a:buClr>
                <a:srgbClr val="114FFB"/>
              </a:buClr>
              <a:buFont typeface="Bookshelf Symbol 3" pitchFamily="18" charset="2"/>
              <a:buNone/>
            </a:pPr>
            <a:endParaRPr lang="en-US" altLang="ar-SA" sz="2000" b="1"/>
          </a:p>
          <a:p>
            <a:pPr marL="566738" indent="-566738" eaLnBrk="1" hangingPunct="1">
              <a:buClr>
                <a:schemeClr val="tx1"/>
              </a:buClr>
              <a:buFontTx/>
              <a:buChar char="•"/>
            </a:pPr>
            <a:r>
              <a:rPr lang="en-US" altLang="ar-SA"/>
              <a:t>Health of the unit w.r.t. Quality</a:t>
            </a:r>
          </a:p>
          <a:p>
            <a:pPr marL="566738" indent="-566738" algn="just" eaLnBrk="1" hangingPunct="1">
              <a:buClr>
                <a:schemeClr val="tx1"/>
              </a:buClr>
              <a:buFontTx/>
              <a:buChar char="•"/>
            </a:pPr>
            <a:r>
              <a:rPr lang="en-US" altLang="ar-SA"/>
              <a:t>Extent of compliance of systems in operations</a:t>
            </a:r>
          </a:p>
          <a:p>
            <a:pPr marL="566738" indent="-566738" eaLnBrk="1" hangingPunct="1">
              <a:buClr>
                <a:schemeClr val="tx1"/>
              </a:buClr>
              <a:buFontTx/>
              <a:buChar char="•"/>
            </a:pPr>
            <a:r>
              <a:rPr lang="en-US" altLang="ar-SA"/>
              <a:t>Commitment to Quality</a:t>
            </a:r>
          </a:p>
          <a:p>
            <a:pPr marL="566738" indent="-566738" eaLnBrk="1" hangingPunct="1">
              <a:buClr>
                <a:schemeClr val="tx1"/>
              </a:buClr>
              <a:buFontTx/>
              <a:buChar char="•"/>
            </a:pPr>
            <a:r>
              <a:rPr lang="en-US" altLang="ar-SA"/>
              <a:t>Identify/Prioritize areas for	                  improvement</a:t>
            </a:r>
          </a:p>
          <a:p>
            <a:pPr marL="566738" indent="-566738" eaLnBrk="1" hangingPunct="1">
              <a:buClr>
                <a:schemeClr val="tx1"/>
              </a:buClr>
              <a:buFontTx/>
              <a:buChar char="•"/>
            </a:pPr>
            <a:r>
              <a:rPr lang="en-US" altLang="ar-SA"/>
              <a:t>Readiness for External Audit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973641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E316113E-719A-4065-9DFE-4A4EB9B60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>
                <a:solidFill>
                  <a:schemeClr val="hlink"/>
                </a:solidFill>
              </a:rPr>
              <a:t>WHY AUDITS?</a:t>
            </a:r>
            <a:endParaRPr lang="en-US" altLang="en-US" sz="60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B87AD57D-CC8B-4FC1-9805-CE4FBB4BE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en-US" altLang="en-US"/>
              <a:t>Audits are carried out to verify that the quality system: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en-US" sz="3200"/>
              <a:t>Exists and is complete</a:t>
            </a:r>
          </a:p>
          <a:p>
            <a:pPr lvl="1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ü"/>
            </a:pPr>
            <a:endParaRPr lang="en-US" altLang="en-US" sz="3200"/>
          </a:p>
          <a:p>
            <a:pPr lvl="1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en-US" sz="3200"/>
              <a:t>Operates correctly</a:t>
            </a:r>
          </a:p>
          <a:p>
            <a:pPr lvl="1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ü"/>
            </a:pPr>
            <a:endParaRPr lang="en-US" altLang="en-US" sz="3200"/>
          </a:p>
          <a:p>
            <a:pPr lvl="1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en-US" sz="3200"/>
              <a:t>Is effective</a:t>
            </a:r>
          </a:p>
        </p:txBody>
      </p:sp>
    </p:spTree>
    <p:extLst>
      <p:ext uri="{BB962C8B-B14F-4D97-AF65-F5344CB8AC3E}">
        <p14:creationId xmlns:p14="http://schemas.microsoft.com/office/powerpoint/2010/main" val="11179220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1345D1-5713-46B7-A13A-9D9485B4C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PHASES OF AN AUDIT</a:t>
            </a:r>
            <a:r>
              <a:rPr lang="en-US" altLang="ar-SA"/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00C359-B815-4EF6-B3FC-9556CD8A7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600"/>
              <a:t>Planning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600"/>
              <a:t>Preparation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600"/>
              <a:t>Performance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600"/>
              <a:t>Reporting and Follow-up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Remember: [ 6 P’s]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Proper planning and preparation prevent 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6752030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026">
            <a:extLst>
              <a:ext uri="{FF2B5EF4-FFF2-40B4-BE49-F238E27FC236}">
                <a16:creationId xmlns:a16="http://schemas.microsoft.com/office/drawing/2014/main" id="{8EFAD213-C25E-4A87-84D5-144F843105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2743200"/>
            <a:ext cx="586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/>
              <a:t>AUDIT PLANNING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7843493"/>
      </p:ext>
    </p:extLst>
  </p:cSld>
  <p:clrMapOvr>
    <a:masterClrMapping/>
  </p:clrMapOvr>
  <p:transition>
    <p:cover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2F4279D9-B57C-4464-A666-DF0A8708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AUDIT PLANNING</a:t>
            </a:r>
            <a:endParaRPr lang="en-US" altLang="en-US" sz="5400"/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B12E5922-EE7C-4466-AF9F-66710541B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325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In planning each audit of any type, the following must be determined:</a:t>
            </a:r>
          </a:p>
          <a:p>
            <a:pPr marL="60325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marL="60325" indent="0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200" dirty="0"/>
              <a:t>Frequency/ Timing</a:t>
            </a:r>
          </a:p>
          <a:p>
            <a:pPr marL="60325" indent="0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200" dirty="0"/>
              <a:t>Responsibility</a:t>
            </a:r>
          </a:p>
          <a:p>
            <a:pPr marL="60325" indent="0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200" dirty="0"/>
              <a:t>Criteria</a:t>
            </a:r>
          </a:p>
          <a:p>
            <a:pPr marL="60325" indent="0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200" dirty="0"/>
              <a:t>Scope</a:t>
            </a:r>
          </a:p>
          <a:p>
            <a:pPr marL="60325" indent="0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200" dirty="0"/>
              <a:t>Duration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54767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3635F49-735A-4643-9CE6-2DD2D3777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hlink"/>
                </a:solidFill>
              </a:rPr>
              <a:t>AUDIT PLANNING</a:t>
            </a:r>
            <a:endParaRPr lang="en-US" altLang="en-US" sz="36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9E10CF0-5582-4B1E-9A35-E5195D58D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96136"/>
            <a:ext cx="8686800" cy="4652264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1200" dirty="0"/>
              <a:t>	</a:t>
            </a:r>
            <a:r>
              <a:rPr lang="en-US" altLang="en-US" sz="1200" b="1" u="sng" dirty="0"/>
              <a:t>PLANNING FIRST PARTY AUDIT</a:t>
            </a:r>
            <a:endParaRPr lang="en-US" altLang="en-US" sz="2400" b="1" u="sng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000" dirty="0"/>
              <a:t>Frequency/timing is based on: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1800" dirty="0"/>
              <a:t> Previous Performance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1800" dirty="0"/>
              <a:t> Criticality, Complexity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1800" dirty="0"/>
              <a:t> Change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000" dirty="0"/>
              <a:t>Responsibility  - Qualified Auditor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000" dirty="0"/>
              <a:t>Criteria            - ISO 9001/ Organization's own Procedures/ Standards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000" dirty="0"/>
              <a:t>Scope	  - Usually a Procedure or a department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000" dirty="0"/>
              <a:t>Duration	  - Usually a day or less</a:t>
            </a:r>
          </a:p>
        </p:txBody>
      </p:sp>
    </p:spTree>
    <p:extLst>
      <p:ext uri="{BB962C8B-B14F-4D97-AF65-F5344CB8AC3E}">
        <p14:creationId xmlns:p14="http://schemas.microsoft.com/office/powerpoint/2010/main" val="22429402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4D8B4C1-D31B-4880-9FA9-E4300C02C9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2743200"/>
            <a:ext cx="533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sz="5400" b="1" dirty="0">
                <a:effectLst/>
                <a:hlinkClick r:id="" action="ppaction://noaction">
                  <a:snd r:embed="rId3" name="TYPE.WAV"/>
                </a:hlinkClick>
              </a:rPr>
              <a:t>DEFINITIONS</a:t>
            </a:r>
            <a:endParaRPr lang="en-US" altLang="ar-SA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3789181"/>
      </p:ext>
    </p:extLst>
  </p:cSld>
  <p:clrMapOvr>
    <a:masterClrMapping/>
  </p:clrMapOvr>
  <p:transition>
    <p:comb dir="vert"/>
    <p:sndAc>
      <p:stSnd>
        <p:snd r:embed="rId3" name="TYPE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2D8C778-97D0-4B45-9DA0-9F9342C4C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 dirty="0">
                <a:solidFill>
                  <a:schemeClr val="hlink"/>
                </a:solidFill>
              </a:rPr>
              <a:t>AUDIT PLANNING</a:t>
            </a:r>
            <a:endParaRPr lang="en-US" altLang="en-US" sz="5400" b="1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03B021D-06DF-4DAD-8A98-C3969EF14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u="sng" dirty="0"/>
              <a:t>PLANNING SECOND PARTY AUDIT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000" b="1" dirty="0"/>
          </a:p>
          <a:p>
            <a:pPr eaLnBrk="1" hangingPunct="1">
              <a:buClr>
                <a:schemeClr val="hlink"/>
              </a:buClr>
            </a:pPr>
            <a:r>
              <a:rPr lang="en-US" altLang="en-US" sz="2000" dirty="0"/>
              <a:t>Frequency/ timing   -	As agreed/ required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000" dirty="0"/>
              <a:t>Responsibility         -	Qualified Auditor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000" dirty="0"/>
              <a:t>Criteria	          -	as specified by contract 	or Purchase Conditions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000" dirty="0"/>
              <a:t>Scope	          -	Usually activities directly affecting products or service quality, delivery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eaLnBrk="1" hangingPunct="1">
              <a:buClr>
                <a:schemeClr val="hlink"/>
              </a:buClr>
            </a:pPr>
            <a:r>
              <a:rPr lang="en-US" altLang="en-US" sz="2000" dirty="0"/>
              <a:t>Duration		      -	typically one day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97822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C4CA590-7BF8-4F95-96E9-D6EBA501F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225" y="228600"/>
            <a:ext cx="8080375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AUDIT PLANNING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99653BB-A9EF-48D6-9B1D-18862AB47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8001000" cy="4648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600" b="1" u="sng" dirty="0"/>
              <a:t>PLANNING THIRD PARTY AUDIT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600" b="1" u="sng" dirty="0"/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Frequency/timing - As agreed/ required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Responsibility      - Registered Lead Auditor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Criteria	   - ISO 9001: 2015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Scope	   - As specified by the client in terms of processes, products, services, sites.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Duration	      -Affected by many variables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03467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8057B4D-9F30-4C4D-B139-E11F77ABC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ar-SA" b="1" dirty="0">
                <a:solidFill>
                  <a:schemeClr val="bg1"/>
                </a:solidFill>
              </a:rPr>
              <a:t>AUDIT PLANNING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57D0F66-3306-41C0-A2D4-C1964DD22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Plan for audits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Total commitment from Top management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Prepare the Auditees’ by explaining audit objectives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Train and prepare auditors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Creation of corrective action teams to implement permanent solutions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778299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C16BA07-9AF0-4245-B64B-C969728F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AUDIT PLAN</a:t>
            </a:r>
            <a:endParaRPr lang="en-US" altLang="en-US" sz="60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7BD98C4-7F79-424B-AEF3-D04A3556D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4000" dirty="0"/>
              <a:t>List of the organizational units to be audited.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4000" dirty="0"/>
              <a:t>Month/Date of the audit.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4000" dirty="0"/>
              <a:t>Listing the reference documents, such as quality system standards,  quality system procedure, department </a:t>
            </a:r>
            <a:r>
              <a:rPr lang="en-US" altLang="ar-SA" sz="4000" dirty="0" err="1"/>
              <a:t>etc</a:t>
            </a:r>
            <a:r>
              <a:rPr lang="en-US" altLang="ar-SA" sz="4000" dirty="0"/>
              <a:t> to be audited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663669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898F649-AD96-4EE6-A190-E097FDCCB5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3124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 dirty="0">
                <a:effectLst/>
              </a:rPr>
              <a:t>AUDIT PREPARATION</a:t>
            </a:r>
          </a:p>
        </p:txBody>
      </p:sp>
    </p:spTree>
    <p:extLst>
      <p:ext uri="{BB962C8B-B14F-4D97-AF65-F5344CB8AC3E}">
        <p14:creationId xmlns:p14="http://schemas.microsoft.com/office/powerpoint/2010/main" val="1980196409"/>
      </p:ext>
    </p:extLst>
  </p:cSld>
  <p:clrMapOvr>
    <a:masterClrMapping/>
  </p:clrMapOvr>
  <p:transition>
    <p:diamond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4284496-6FEF-4E6A-A15B-1BDC71E79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AUDIT PREPARATION</a:t>
            </a:r>
            <a:endParaRPr lang="en-US" altLang="en-US" sz="5400" b="1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702A8E8-44F0-4129-AE56-3FC74602E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4000"/>
              <a:t>Preparation for audit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400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4000"/>
              <a:t>Documentation review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400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4000"/>
              <a:t>Audit Itinerary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400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4000"/>
              <a:t>Audit Checklist</a:t>
            </a:r>
            <a:endParaRPr lang="en-US" altLang="en-US" sz="4400"/>
          </a:p>
        </p:txBody>
      </p:sp>
    </p:spTree>
    <p:extLst>
      <p:ext uri="{BB962C8B-B14F-4D97-AF65-F5344CB8AC3E}">
        <p14:creationId xmlns:p14="http://schemas.microsoft.com/office/powerpoint/2010/main" val="5692846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448A491-3E0F-45D9-A825-74D9D5195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bg1"/>
                </a:solidFill>
              </a:rPr>
              <a:t>AUDIT PREPARATION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66A393-C505-45AA-849F-F2E1D7B8A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>
                <a:solidFill>
                  <a:schemeClr val="tx2"/>
                </a:solidFill>
              </a:rPr>
              <a:t>Preparation for the audit include: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ar-SA" b="1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Obtaining as adequate brief on the purpose and scope of the audit.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Ensure availability of latest applicable procedures in areas of audit.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Desk Study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Travel Arrangements [for multi site locations].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Reviewing previous audit reports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925366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3A179C7-2C1A-49C7-8823-394DCD03D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36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AUDIT PREPARATION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BFB88F0-5B48-489A-8473-FDF423D05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19910"/>
            <a:ext cx="8534400" cy="542849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SA" sz="3600" b="1" u="sng" dirty="0"/>
              <a:t>AUDIT ITINERARY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ar-SA" sz="3600" b="1" u="sng" dirty="0"/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dirty="0"/>
              <a:t>Date of the audit.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dirty="0"/>
              <a:t>Departments to be audited and planned time frame.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dirty="0"/>
              <a:t>Auditor and Auditee’s Name</a:t>
            </a:r>
            <a:r>
              <a:rPr lang="en-US" altLang="ar-SA" sz="3600" dirty="0"/>
              <a:t>.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dirty="0"/>
              <a:t>Reference documents [Procedures, department </a:t>
            </a:r>
            <a:r>
              <a:rPr lang="en-US" altLang="ar-SA" dirty="0" err="1"/>
              <a:t>etc</a:t>
            </a:r>
            <a:r>
              <a:rPr lang="en-US" altLang="ar-SA" dirty="0"/>
              <a:t> to be audited.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dirty="0"/>
              <a:t>Location - in case of multi site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333566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2F04A4E-4D83-4986-A454-869B226B6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bg1"/>
                </a:solidFill>
              </a:rPr>
              <a:t>AUDIT PREPARATION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9AAD852-7DD8-476E-9D37-1D2FC7ED8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u="sng" dirty="0"/>
              <a:t>AUDIT CHECKLIST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u="sng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u="sng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400" dirty="0"/>
              <a:t>The checklist is a valuable aid to auditing and is used as: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Char char="ò"/>
            </a:pPr>
            <a:r>
              <a:rPr lang="en-US" altLang="en-US" sz="2400" dirty="0"/>
              <a:t>Working document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Char char="ò"/>
            </a:pPr>
            <a:r>
              <a:rPr lang="en-US" altLang="en-US" sz="2400" dirty="0"/>
              <a:t>A record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03405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4AD2E12-42F5-45CF-9601-2B57E3449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2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CHECKLIST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06110E3-94DD-4DEB-A3DB-51704626F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Questions the auditor should ask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400" dirty="0"/>
              <a:t>Should ensure that the ‘scope’ is covered in the time available</a:t>
            </a: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ar-SA" sz="3200" dirty="0"/>
              <a:t>What To Audit?</a:t>
            </a: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ar-SA" sz="32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Documentation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Materials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People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2800" dirty="0"/>
              <a:t>Products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52089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>
            <a:extLst>
              <a:ext uri="{FF2B5EF4-FFF2-40B4-BE49-F238E27FC236}">
                <a16:creationId xmlns:a16="http://schemas.microsoft.com/office/drawing/2014/main" id="{2685CB29-5452-400C-9749-70ADDD40D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AUDIT</a:t>
            </a:r>
            <a:endParaRPr lang="en-US" altLang="ar-SA" sz="6000"/>
          </a:p>
        </p:txBody>
      </p:sp>
      <p:sp>
        <p:nvSpPr>
          <p:cNvPr id="7171" name="Rectangle 2051">
            <a:extLst>
              <a:ext uri="{FF2B5EF4-FFF2-40B4-BE49-F238E27FC236}">
                <a16:creationId xmlns:a16="http://schemas.microsoft.com/office/drawing/2014/main" id="{73F4D979-8F81-4CB4-9FBE-E75508CD5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ar-SA" sz="2800" dirty="0"/>
              <a:t>   A systematic and independent examination to determine whether activities and related results comply with planned arrangements and whether these arrangements are implemented effectively and are suitable to achieve objectives.</a:t>
            </a:r>
          </a:p>
        </p:txBody>
      </p:sp>
    </p:spTree>
    <p:extLst>
      <p:ext uri="{BB962C8B-B14F-4D97-AF65-F5344CB8AC3E}">
        <p14:creationId xmlns:p14="http://schemas.microsoft.com/office/powerpoint/2010/main" val="509826428"/>
      </p:ext>
    </p:extLst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F257D08-C98E-455A-A80D-8FF117365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</a:rPr>
              <a:t>AUDIT PREPARATION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05990EF-BE15-4640-A6F9-B2B8A8762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400" dirty="0"/>
              <a:t>Auditor to consider the following in preparing the checklist: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Char char="ò"/>
            </a:pPr>
            <a:r>
              <a:rPr lang="en-US" altLang="en-US" dirty="0"/>
              <a:t>the processes which are taking place: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Char char="ò"/>
            </a:pPr>
            <a:r>
              <a:rPr lang="en-US" altLang="en-US" dirty="0"/>
              <a:t>the relevant procedures: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Char char="ò"/>
            </a:pPr>
            <a:r>
              <a:rPr lang="en-US" altLang="en-US" dirty="0"/>
              <a:t>the documents and records which are being used: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Char char="ò"/>
            </a:pPr>
            <a:r>
              <a:rPr lang="en-US" altLang="en-US" dirty="0"/>
              <a:t>the requirements of the Standard.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Monotype Sort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000" dirty="0"/>
              <a:t>Details on a checklist will depend on the experience of the auditor</a:t>
            </a: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7859319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9D3F21AE-EC8B-4A2B-9653-249122678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880600" imgH="4827600" progId="Word.Document.8">
                  <p:embed/>
                </p:oleObj>
              </mc:Choice>
              <mc:Fallback>
                <p:oleObj name="Document" r:id="rId3" imgW="5880600" imgH="4827600" progId="Word.Document.8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9D3F21AE-EC8B-4A2B-9653-249122678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5994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7B7AF8A-2EFB-4C33-ABEF-936F6630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534400" cy="6675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ar-SA" sz="2000" b="1" dirty="0">
                <a:solidFill>
                  <a:schemeClr val="bg1"/>
                </a:solidFill>
              </a:rPr>
              <a:t>Management Responsibilities (MR)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EF5259E-C3ED-47A3-B46D-5896EA07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ar-SA" sz="2800" dirty="0"/>
              <a:t>Manage Audit program</a:t>
            </a:r>
          </a:p>
          <a:p>
            <a:pPr lvl="1" eaLnBrk="1" hangingPunct="1"/>
            <a:r>
              <a:rPr lang="en-US" altLang="ar-SA" sz="2800" dirty="0"/>
              <a:t>Plan and  Schedule</a:t>
            </a:r>
          </a:p>
          <a:p>
            <a:pPr lvl="1" eaLnBrk="1" hangingPunct="1"/>
            <a:r>
              <a:rPr lang="en-US" altLang="ar-SA" sz="2800" dirty="0"/>
              <a:t>Organize Execution</a:t>
            </a:r>
          </a:p>
          <a:p>
            <a:pPr lvl="1" eaLnBrk="1" hangingPunct="1"/>
            <a:r>
              <a:rPr lang="en-US" altLang="ar-SA" sz="2800" dirty="0"/>
              <a:t>Collect and Collate Audit reports</a:t>
            </a:r>
          </a:p>
          <a:p>
            <a:pPr lvl="1" eaLnBrk="1" hangingPunct="1"/>
            <a:r>
              <a:rPr lang="en-US" altLang="ar-SA" sz="2800" dirty="0"/>
              <a:t>Organize Audit Non conformance closures</a:t>
            </a:r>
          </a:p>
          <a:p>
            <a:pPr lvl="1" eaLnBrk="1" hangingPunct="1"/>
            <a:r>
              <a:rPr lang="en-US" altLang="ar-SA" sz="2800" dirty="0"/>
              <a:t>Arrange follow up audit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903205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A8AA477-4E82-4D35-9E99-C6FA57AA33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895600"/>
            <a:ext cx="8305800" cy="762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 dirty="0">
                <a:effectLst/>
              </a:rPr>
              <a:t>AUDIT PERFORMANCE</a:t>
            </a:r>
            <a:endParaRPr lang="en-US" altLang="ar-SA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9746614"/>
      </p:ext>
    </p:extLst>
  </p:cSld>
  <p:clrMapOvr>
    <a:masterClrMapping/>
  </p:clrMapOvr>
  <p:transition>
    <p:strips dir="ru"/>
    <p:sndAc>
      <p:stSnd>
        <p:snd r:embed="rId3" name="DRIVEBY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80CA0B-17DC-46D9-A619-7DA54ECB3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534400" cy="414471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ar-SA" b="1" dirty="0">
                <a:solidFill>
                  <a:schemeClr val="bg1"/>
                </a:solidFill>
              </a:rPr>
              <a:t>AUDIT PERFORMANCE</a:t>
            </a:r>
            <a:endParaRPr lang="en-US" altLang="ar-SA" sz="3200" dirty="0">
              <a:solidFill>
                <a:schemeClr val="bg1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6674F26-FD59-4C75-8704-8194FAC90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ar-SA" b="1" u="sng" dirty="0"/>
              <a:t>PHASES OF AN AUDIT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Opening meeting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Conduct of the actual Audit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Auditors Review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Final or closing meeting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200" dirty="0"/>
              <a:t>Follow up, if necessary</a:t>
            </a:r>
            <a:endParaRPr lang="en-US" altLang="ar-SA" sz="4800" dirty="0"/>
          </a:p>
        </p:txBody>
      </p:sp>
    </p:spTree>
    <p:extLst>
      <p:ext uri="{BB962C8B-B14F-4D97-AF65-F5344CB8AC3E}">
        <p14:creationId xmlns:p14="http://schemas.microsoft.com/office/powerpoint/2010/main" val="15696323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711B66A-85EF-47F3-931D-570E2038A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hlink"/>
                </a:solidFill>
              </a:rPr>
              <a:t>OPENING MEETING</a:t>
            </a:r>
            <a:endParaRPr lang="en-US" altLang="en-US" sz="28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F18B241-5249-4DD0-A1D9-CFDBCA7A6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en-US"/>
              <a:t> Opening meeting is the first step in the audit process and prepares the way for: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en-US"/>
              <a:t> Good communications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en-US"/>
              <a:t> Co-operation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en-US"/>
              <a:t> Openness</a:t>
            </a:r>
          </a:p>
        </p:txBody>
      </p:sp>
    </p:spTree>
    <p:extLst>
      <p:ext uri="{BB962C8B-B14F-4D97-AF65-F5344CB8AC3E}">
        <p14:creationId xmlns:p14="http://schemas.microsoft.com/office/powerpoint/2010/main" val="16541370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C985A61-1F90-468E-93AC-91DBB5997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>
                <a:solidFill>
                  <a:schemeClr val="hlink"/>
                </a:solidFill>
              </a:rPr>
              <a:t>OPENING MEETING</a:t>
            </a:r>
            <a:endParaRPr lang="en-US" altLang="en-US" sz="60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29992E4-B810-4729-B219-E6FB02535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u="sng"/>
              <a:t>Formal opening meeting shall be for: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Introduction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Explaining the objectives of the audit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Informing the scope of the audit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Explanation of audit method/sampling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Explanation of non-compliances and classifications</a:t>
            </a:r>
            <a:r>
              <a:rPr lang="en-US" altLang="en-US" sz="3600"/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Confirmation of timetable/itinerary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Nature of report and follow-up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800"/>
              <a:t>Confidentiality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355836194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67B76C4-DB34-4C19-BA6F-F1935A125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CONDUCTING THE AUDIT</a:t>
            </a:r>
            <a:endParaRPr lang="en-US" altLang="en-US" sz="48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78A21E5-0CF2-4C37-89AF-A65DC97A2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4000" b="1" u="sng"/>
              <a:t>Auditor should adopt a:</a:t>
            </a:r>
          </a:p>
          <a:p>
            <a:pPr eaLnBrk="1" hangingPunct="1">
              <a:buClr>
                <a:schemeClr val="hlink"/>
              </a:buClr>
            </a:pPr>
            <a:endParaRPr lang="en-US" altLang="en-US" sz="4000"/>
          </a:p>
          <a:p>
            <a:pPr eaLnBrk="1" hangingPunct="1">
              <a:buClr>
                <a:schemeClr val="hlink"/>
              </a:buClr>
            </a:pPr>
            <a:r>
              <a:rPr lang="en-US" altLang="en-US" sz="4000"/>
              <a:t>Positive,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4000"/>
              <a:t>Professional and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4000"/>
              <a:t>Constructive approach</a:t>
            </a:r>
          </a:p>
        </p:txBody>
      </p:sp>
    </p:spTree>
    <p:extLst>
      <p:ext uri="{BB962C8B-B14F-4D97-AF65-F5344CB8AC3E}">
        <p14:creationId xmlns:p14="http://schemas.microsoft.com/office/powerpoint/2010/main" val="8331833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C60D3C3-7CCD-4D34-961D-4996F964B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CONDUCTING THE AUDIT</a:t>
            </a:r>
            <a:endParaRPr lang="en-US" altLang="en-US" sz="48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272D5F-B797-4D6B-A985-12CA8B9C4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2800" dirty="0"/>
              <a:t>The auditor should obtain a co-operative, open and honest approach from the auditee by:</a:t>
            </a:r>
          </a:p>
          <a:p>
            <a:pPr lvl="1"/>
            <a:r>
              <a:rPr lang="en-US" altLang="en-US" sz="2800" dirty="0"/>
              <a:t> Explaining the purpose of the visit</a:t>
            </a:r>
          </a:p>
          <a:p>
            <a:pPr lvl="1"/>
            <a:r>
              <a:rPr lang="en-US" altLang="en-US" sz="2800" dirty="0"/>
              <a:t> Be calm, polite and reassuring</a:t>
            </a:r>
          </a:p>
          <a:p>
            <a:pPr lvl="1"/>
            <a:r>
              <a:rPr lang="en-US" altLang="en-US" sz="2800" dirty="0"/>
              <a:t> Never talk down, never act superior</a:t>
            </a:r>
          </a:p>
          <a:p>
            <a:pPr lvl="1"/>
            <a:r>
              <a:rPr lang="en-US" altLang="en-US" sz="2800" dirty="0"/>
              <a:t> Speak clearly and carefully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5919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672C533-C1FB-4F71-BF8A-AACDF6097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CONDUCTING THE AUDIT</a:t>
            </a:r>
            <a:endParaRPr lang="en-US" altLang="en-US" sz="5400" b="1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2A6B670-F709-4706-9F76-8021FB38C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en-US" sz="3600"/>
              <a:t>Auditor should be open minded while carrying out the audit and should:</a:t>
            </a:r>
          </a:p>
          <a:p>
            <a:pPr eaLnBrk="1" hangingPunct="1">
              <a:buClr>
                <a:schemeClr val="hlink"/>
              </a:buClr>
            </a:pPr>
            <a:endParaRPr lang="en-US" altLang="en-US" sz="3600"/>
          </a:p>
          <a:p>
            <a:pPr lvl="2" eaLnBrk="1" hangingPunct="1">
              <a:buClr>
                <a:schemeClr val="hlink"/>
              </a:buClr>
            </a:pPr>
            <a:r>
              <a:rPr lang="en-US" altLang="en-US" sz="3600"/>
              <a:t>Ask open ended questions</a:t>
            </a:r>
          </a:p>
          <a:p>
            <a:pPr lvl="2" eaLnBrk="1" hangingPunct="1">
              <a:buClr>
                <a:schemeClr val="hlink"/>
              </a:buClr>
            </a:pPr>
            <a:r>
              <a:rPr lang="en-US" altLang="en-US" sz="3600"/>
              <a:t>Examine objective evidence</a:t>
            </a:r>
          </a:p>
          <a:p>
            <a:pPr lvl="2" eaLnBrk="1" hangingPunct="1">
              <a:buClr>
                <a:schemeClr val="hlink"/>
              </a:buClr>
            </a:pPr>
            <a:r>
              <a:rPr lang="en-US" altLang="en-US" sz="3600"/>
              <a:t>Refer checklists</a:t>
            </a:r>
          </a:p>
          <a:p>
            <a:pPr lvl="2" eaLnBrk="1" hangingPunct="1">
              <a:buClr>
                <a:schemeClr val="hlink"/>
              </a:buClr>
            </a:pPr>
            <a:r>
              <a:rPr lang="en-US" altLang="en-US" sz="3600"/>
              <a:t>Make notes</a:t>
            </a:r>
          </a:p>
        </p:txBody>
      </p:sp>
    </p:spTree>
    <p:extLst>
      <p:ext uri="{BB962C8B-B14F-4D97-AF65-F5344CB8AC3E}">
        <p14:creationId xmlns:p14="http://schemas.microsoft.com/office/powerpoint/2010/main" val="29834079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>
            <a:extLst>
              <a:ext uri="{FF2B5EF4-FFF2-40B4-BE49-F238E27FC236}">
                <a16:creationId xmlns:a16="http://schemas.microsoft.com/office/drawing/2014/main" id="{4777FB07-48E6-4378-8635-5FE65A62E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AUDIT</a:t>
            </a:r>
            <a:endParaRPr lang="en-US" altLang="en-US" sz="6000"/>
          </a:p>
        </p:txBody>
      </p:sp>
      <p:sp>
        <p:nvSpPr>
          <p:cNvPr id="8195" name="Rectangle 2051">
            <a:extLst>
              <a:ext uri="{FF2B5EF4-FFF2-40B4-BE49-F238E27FC236}">
                <a16:creationId xmlns:a16="http://schemas.microsoft.com/office/drawing/2014/main" id="{1B479E39-D2F0-408D-BA8A-BF0E249DC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ar-SA" sz="2400" dirty="0"/>
              <a:t>  </a:t>
            </a:r>
            <a:r>
              <a:rPr lang="en-US" altLang="ar-SA" sz="3600" b="1" dirty="0"/>
              <a:t>The definition emphasizes</a:t>
            </a:r>
            <a:r>
              <a:rPr lang="en-US" altLang="ar-SA" sz="2400" dirty="0"/>
              <a:t>: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ar-SA" sz="3200" dirty="0"/>
              <a:t>The importance of keeping the objectives in mind, and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ar-SA" sz="3200" dirty="0"/>
              <a:t>The value of auditing in the development of the quality system</a:t>
            </a:r>
            <a:r>
              <a:rPr lang="en-US" altLang="ar-SA" sz="2800" dirty="0"/>
              <a:t>.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endParaRPr lang="en-US" altLang="ar-SA" dirty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ar-SA" sz="2800" b="1" dirty="0"/>
              <a:t> </a:t>
            </a:r>
            <a:r>
              <a:rPr lang="en-US" altLang="ar-SA" b="1" dirty="0"/>
              <a:t>Independent audit is more objective &amp;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ar-SA" b="1" dirty="0"/>
              <a:t>	impartial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56977992"/>
      </p:ext>
    </p:extLst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FD3BD50-E9A1-42B6-8D3E-DACC9ACAE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QUESTIONS</a:t>
            </a:r>
            <a:endParaRPr lang="en-US" altLang="en-US" sz="6000" b="1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164D516-8468-4DB2-8213-F2F6F8F85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/>
              <a:t>OPEN   --The auditor’s seven friends: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What  	?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When 	?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How	?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Where	?				</a:t>
            </a:r>
            <a:endParaRPr lang="en-US" altLang="ar-SA" sz="4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Who	?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Why	? (with caution)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ar-SA" sz="3200"/>
              <a:t>and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ar-SA" sz="3200"/>
              <a:t>Show me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61262331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8DE9D1E-3A34-42D3-AC30-D717DA9E0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>
                <a:solidFill>
                  <a:schemeClr val="hlink"/>
                </a:solidFill>
              </a:rPr>
              <a:t>FEW EXAMPLES</a:t>
            </a:r>
            <a:endParaRPr lang="en-US" altLang="en-US" sz="6000" b="1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1538656-9301-42D7-A180-8E8EA8835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en-US" sz="3600"/>
              <a:t>Show me what you do: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/>
              <a:t>Where is that kept?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/>
              <a:t>How is that carried out?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/>
              <a:t>When would you do this?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/>
              <a:t>What happens after this is completed?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/>
              <a:t>Who will do that?</a:t>
            </a:r>
            <a:r>
              <a:rPr lang="en-US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8054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9F9DBB7-1E09-4699-B5E6-1E9A9679F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534400" cy="5151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CLOSED QUESTIONS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B64F075-53AA-4415-A604-A0DBC4E33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3200" b="1" u="sng" dirty="0"/>
              <a:t>Avoid leading questions such as: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endParaRPr lang="en-US" altLang="en-US" sz="32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“ I see that, once your job is completed you file the record in the file, am I right?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  This will get a “Yes” , “No” or “Nodded” response.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7502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9643E01-FA27-4154-A899-D2B5FA3EC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CONDUCTING THE AUDIT</a:t>
            </a:r>
            <a:endParaRPr lang="en-US" altLang="en-US" sz="480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09EEBFB-4ADE-4008-8409-DFF3041D6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en-US" sz="3600" dirty="0"/>
              <a:t>Auditor should examine and establish extent of non conformance and its nature and cause.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dirty="0"/>
              <a:t>Evidence will include:</a:t>
            </a:r>
          </a:p>
          <a:p>
            <a:pPr lvl="1" eaLnBrk="1" hangingPunct="1">
              <a:buClr>
                <a:schemeClr val="hlink"/>
              </a:buClr>
              <a:buFont typeface="Wingdings 3" panose="05040102010807070707" pitchFamily="18" charset="2"/>
              <a:buChar char="¨"/>
            </a:pPr>
            <a:r>
              <a:rPr lang="en-US" altLang="en-US" sz="3600" b="1" dirty="0"/>
              <a:t>Documents, records</a:t>
            </a:r>
          </a:p>
          <a:p>
            <a:pPr lvl="1" eaLnBrk="1" hangingPunct="1">
              <a:buClr>
                <a:schemeClr val="hlink"/>
              </a:buClr>
              <a:buFont typeface="Wingdings 3" panose="05040102010807070707" pitchFamily="18" charset="2"/>
              <a:buChar char="¨"/>
            </a:pPr>
            <a:r>
              <a:rPr lang="en-US" altLang="en-US" sz="3600" b="1" dirty="0"/>
              <a:t>Physical evidence</a:t>
            </a:r>
          </a:p>
          <a:p>
            <a:pPr lvl="1" eaLnBrk="1" hangingPunct="1">
              <a:buClr>
                <a:schemeClr val="hlink"/>
              </a:buClr>
              <a:buFont typeface="Wingdings 3" panose="05040102010807070707" pitchFamily="18" charset="2"/>
              <a:buChar char="¨"/>
            </a:pPr>
            <a:r>
              <a:rPr lang="en-US" altLang="en-US" sz="3600" b="1" dirty="0"/>
              <a:t>Environmental conditions </a:t>
            </a:r>
          </a:p>
          <a:p>
            <a:pPr lvl="1" eaLnBrk="1" hangingPunct="1">
              <a:buClr>
                <a:schemeClr val="hlink"/>
              </a:buClr>
              <a:buFont typeface="Wingdings 3" panose="05040102010807070707" pitchFamily="18" charset="2"/>
              <a:buNone/>
            </a:pPr>
            <a:r>
              <a:rPr lang="en-US" altLang="en-US" sz="3600" b="1" dirty="0"/>
              <a:t>	(where applicable)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81577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F55904E-0BAE-4018-895C-62E69AFD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CONTROLLING THE AUDIT</a:t>
            </a:r>
            <a:endParaRPr lang="en-US" altLang="en-US" b="1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E60B5BD-E7C9-49D2-AD86-394AF7E9D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en-US" altLang="en-US" sz="4000"/>
              <a:t>Auditor must control the audit.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b="1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b="1"/>
              <a:t>DO NOT</a:t>
            </a:r>
          </a:p>
          <a:p>
            <a:pPr eaLnBrk="1" hangingPunct="1">
              <a:buClr>
                <a:schemeClr val="hlink"/>
              </a:buClr>
              <a:buSzPct val="85000"/>
              <a:buFont typeface="Wingdings" panose="05000000000000000000" pitchFamily="2" charset="2"/>
              <a:buChar char="è"/>
            </a:pPr>
            <a:r>
              <a:rPr lang="en-US" altLang="en-US"/>
              <a:t>Be side tracked;</a:t>
            </a:r>
          </a:p>
          <a:p>
            <a:pPr eaLnBrk="1" hangingPunct="1">
              <a:buClr>
                <a:schemeClr val="hlink"/>
              </a:buClr>
              <a:buSzPct val="85000"/>
              <a:buFont typeface="Wingdings" panose="05000000000000000000" pitchFamily="2" charset="2"/>
              <a:buChar char="è"/>
            </a:pPr>
            <a:r>
              <a:rPr lang="en-US" altLang="en-US"/>
              <a:t>Be led or misled;</a:t>
            </a:r>
          </a:p>
          <a:p>
            <a:pPr eaLnBrk="1" hangingPunct="1">
              <a:buClr>
                <a:schemeClr val="hlink"/>
              </a:buClr>
              <a:buSzPct val="85000"/>
              <a:buFont typeface="Wingdings" panose="05000000000000000000" pitchFamily="2" charset="2"/>
              <a:buChar char="è"/>
            </a:pPr>
            <a:r>
              <a:rPr lang="en-US" altLang="en-US"/>
              <a:t>Let the auditee dictate the place of the audit;</a:t>
            </a:r>
          </a:p>
          <a:p>
            <a:pPr eaLnBrk="1" hangingPunct="1">
              <a:buClr>
                <a:schemeClr val="hlink"/>
              </a:buClr>
              <a:buSzPct val="85000"/>
              <a:buFont typeface="Wingdings" panose="05000000000000000000" pitchFamily="2" charset="2"/>
              <a:buChar char="è"/>
            </a:pPr>
            <a:r>
              <a:rPr lang="en-US" altLang="en-US"/>
              <a:t>Make assumptions or presumptions</a:t>
            </a:r>
            <a:r>
              <a:rPr lang="en-US" altLang="en-US" sz="2800"/>
              <a:t>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7395495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1479FFD9-6027-47C5-918D-DB4E4F493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CONTROLLING THE AUDIT</a:t>
            </a:r>
            <a:endParaRPr lang="en-US" altLang="en-US"/>
          </a:p>
        </p:txBody>
      </p:sp>
      <p:sp>
        <p:nvSpPr>
          <p:cNvPr id="58371" name="Rectangle 1027">
            <a:extLst>
              <a:ext uri="{FF2B5EF4-FFF2-40B4-BE49-F238E27FC236}">
                <a16:creationId xmlns:a16="http://schemas.microsoft.com/office/drawing/2014/main" id="{32E6340E-471C-4825-8247-EBF8DCEDC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3600" b="1"/>
              <a:t>DO</a:t>
            </a:r>
            <a:r>
              <a:rPr lang="en-US" altLang="en-US" sz="2800" b="1"/>
              <a:t>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Be prepared;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Be punctual;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Insist on the person being questioned answer for themselves;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As little talking as possible;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Avoid misunderstandings;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Be polite and calm;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è"/>
            </a:pPr>
            <a:r>
              <a:rPr lang="en-US" altLang="en-US"/>
              <a:t>Give compliments</a:t>
            </a:r>
          </a:p>
        </p:txBody>
      </p:sp>
    </p:spTree>
    <p:extLst>
      <p:ext uri="{BB962C8B-B14F-4D97-AF65-F5344CB8AC3E}">
        <p14:creationId xmlns:p14="http://schemas.microsoft.com/office/powerpoint/2010/main" val="172298554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7323199-F441-4DE3-BC6E-02BA6ED61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200" b="1">
                <a:solidFill>
                  <a:schemeClr val="hlink"/>
                </a:solidFill>
              </a:rPr>
              <a:t>CONTROLLING THE AUDIT</a:t>
            </a:r>
            <a:endParaRPr lang="en-US" altLang="en-US" sz="4200" b="1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2AA1E32-10D2-4795-A1F1-90CE6E8F5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u="sng"/>
              <a:t>AUDITOR MUST BE PREPARED FOR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±"/>
            </a:pPr>
            <a:r>
              <a:rPr lang="en-US" altLang="en-US" sz="4000"/>
              <a:t>aggressive auditees;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±"/>
            </a:pPr>
            <a:r>
              <a:rPr lang="en-US" altLang="en-US" sz="4000"/>
              <a:t>timid auditees;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±"/>
            </a:pPr>
            <a:r>
              <a:rPr lang="en-US" altLang="en-US" sz="4000"/>
              <a:t>missing people;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±"/>
            </a:pPr>
            <a:r>
              <a:rPr lang="en-US" altLang="en-US" sz="4000"/>
              <a:t>missing documents;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±"/>
            </a:pPr>
            <a:r>
              <a:rPr lang="en-US" altLang="en-US" sz="4000"/>
              <a:t>pre-prepared samples [always choose your own]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±"/>
            </a:pPr>
            <a:r>
              <a:rPr lang="en-US" altLang="en-US" sz="4000"/>
              <a:t>emotional blackmail.</a:t>
            </a:r>
          </a:p>
        </p:txBody>
      </p:sp>
    </p:spTree>
    <p:extLst>
      <p:ext uri="{BB962C8B-B14F-4D97-AF65-F5344CB8AC3E}">
        <p14:creationId xmlns:p14="http://schemas.microsoft.com/office/powerpoint/2010/main" val="165610493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>
            <a:extLst>
              <a:ext uri="{FF2B5EF4-FFF2-40B4-BE49-F238E27FC236}">
                <a16:creationId xmlns:a16="http://schemas.microsoft.com/office/drawing/2014/main" id="{6BFB06A5-2941-4A28-B3FF-02D2F915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AUDIT REVIEW</a:t>
            </a:r>
            <a:endParaRPr lang="en-US" altLang="en-US" sz="5400"/>
          </a:p>
        </p:txBody>
      </p:sp>
      <p:sp>
        <p:nvSpPr>
          <p:cNvPr id="60419" name="Rectangle 1027">
            <a:extLst>
              <a:ext uri="{FF2B5EF4-FFF2-40B4-BE49-F238E27FC236}">
                <a16:creationId xmlns:a16="http://schemas.microsoft.com/office/drawing/2014/main" id="{25DE3373-3B92-41DF-BDD1-00FD150A0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506413" indent="-506413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3600"/>
              <a:t>On completion of audits, auditor/team must conduct a review of the findings for:</a:t>
            </a:r>
          </a:p>
          <a:p>
            <a:pPr marL="973138" lvl="1" indent="-352425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3600"/>
              <a:t>Study of notes and/or comparison of notes with team members;</a:t>
            </a:r>
          </a:p>
          <a:p>
            <a:pPr marL="973138" lvl="1" indent="-352425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3600"/>
              <a:t>Listing of non compliances.</a:t>
            </a:r>
          </a:p>
          <a:p>
            <a:pPr marL="506413" indent="-506413" eaLnBrk="1" hangingPunct="1"/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32455639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D411009-98EB-48A3-ADC0-2D8E40221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NON COMPLIANCE</a:t>
            </a:r>
            <a:endParaRPr lang="en-US" altLang="en-US" sz="5400" b="1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A36E4A2-F123-4033-A227-FD225E7A5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u="sng"/>
              <a:t>Non compliance may be a failure to: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u="sng"/>
          </a:p>
          <a:p>
            <a:pPr lvl="1" eaLnBrk="1" hangingPunct="1">
              <a:lnSpc>
                <a:spcPct val="90000"/>
              </a:lnSpc>
              <a:buSzPct val="75000"/>
              <a:buFont typeface="Wingdings 3" panose="05040102010807070707" pitchFamily="18" charset="2"/>
              <a:buChar char="Ä"/>
            </a:pPr>
            <a:r>
              <a:rPr lang="en-US" altLang="en-US" sz="3200"/>
              <a:t>Comply with the standard applicable to the organisation.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 3" panose="05040102010807070707" pitchFamily="18" charset="2"/>
              <a:buChar char="Ä"/>
            </a:pPr>
            <a:r>
              <a:rPr lang="en-US" altLang="en-US" sz="3200"/>
              <a:t>Implement quality system procedures, work instructions, flowcharts, inspection plans etc  as documented in the organisation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 3" panose="05040102010807070707" pitchFamily="18" charset="2"/>
              <a:buChar char="Ä"/>
            </a:pPr>
            <a:r>
              <a:rPr lang="en-US" altLang="en-US" sz="3200"/>
              <a:t>Implement statutory requirements, regulations etc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41659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EC4B6AC-835D-4954-9DFC-48ADB684F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ar-SA" sz="3600" b="1">
                <a:solidFill>
                  <a:schemeClr val="hlink"/>
                </a:solidFill>
              </a:rPr>
              <a:t>NON-CONFORMANCE REPORT</a:t>
            </a:r>
            <a:endParaRPr lang="en-US" altLang="en-US" sz="3600" b="1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E16AE29-F40F-4111-B68C-196C1D21F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1400" b="1" u="sng" dirty="0"/>
              <a:t>Should comprise of: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ar-SA" sz="1400" dirty="0"/>
          </a:p>
          <a:p>
            <a:pPr lvl="1" eaLnBrk="1" hangingPunct="1">
              <a:lnSpc>
                <a:spcPct val="90000"/>
              </a:lnSpc>
            </a:pPr>
            <a:r>
              <a:rPr lang="en-US" altLang="ar-SA" sz="2800" dirty="0"/>
              <a:t>The observation;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SA" sz="2800" dirty="0"/>
              <a:t>The attribution;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SA" sz="2800" dirty="0"/>
              <a:t>The explanation;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SA" sz="2800" dirty="0"/>
              <a:t>Corrective action applied;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SA" sz="2800" dirty="0"/>
              <a:t>Corrective action completed and checked;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62115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>
            <a:extLst>
              <a:ext uri="{FF2B5EF4-FFF2-40B4-BE49-F238E27FC236}">
                <a16:creationId xmlns:a16="http://schemas.microsoft.com/office/drawing/2014/main" id="{D3B56ED8-3B59-421A-B5EB-70A0F98B7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AUDIT - ALTERNATE DEFINITIONS</a:t>
            </a:r>
            <a:endParaRPr lang="en-US" altLang="en-US" sz="4800"/>
          </a:p>
        </p:txBody>
      </p:sp>
      <p:sp>
        <p:nvSpPr>
          <p:cNvPr id="9219" name="Rectangle 2051">
            <a:extLst>
              <a:ext uri="{FF2B5EF4-FFF2-40B4-BE49-F238E27FC236}">
                <a16:creationId xmlns:a16="http://schemas.microsoft.com/office/drawing/2014/main" id="{30A607DE-F2C7-40E7-99DD-622EAF7D9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/>
              <a:t>An independent documented activity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/>
              <a:t>In accordance with written checklists and procedures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/>
              <a:t>To verify, by examination and evaluation of objective evidence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/>
              <a:t>That applicable elements of a quality system have been developed, documented and effectively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2772749270"/>
      </p:ext>
    </p:extLst>
  </p:cSld>
  <p:clrMapOvr>
    <a:masterClrMapping/>
  </p:clrMapOvr>
  <p:transition>
    <p:wheel spokes="8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4B2765E-6971-4B22-B46C-792A4F43E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ar-SA" sz="3800" b="1">
                <a:solidFill>
                  <a:schemeClr val="hlink"/>
                </a:solidFill>
              </a:rPr>
              <a:t>NON CONFORMANCE REPORT</a:t>
            </a:r>
            <a:endParaRPr lang="en-US" altLang="en-US" sz="3800" b="1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BC72FBC-8E5F-49FD-BC23-A13903AE4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ar-SA" b="1" u="sng" dirty="0"/>
              <a:t>Should also comprise of: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ar-SA" b="1" u="sng" dirty="0"/>
          </a:p>
          <a:p>
            <a:pPr lvl="1" eaLnBrk="1" hangingPunct="1"/>
            <a:r>
              <a:rPr lang="en-US" altLang="ar-SA" sz="3200" dirty="0"/>
              <a:t>The applicable procedure;</a:t>
            </a:r>
          </a:p>
          <a:p>
            <a:pPr lvl="1" eaLnBrk="1" hangingPunct="1"/>
            <a:r>
              <a:rPr lang="en-US" altLang="ar-SA" sz="3200" dirty="0"/>
              <a:t>Area/ department or function;</a:t>
            </a:r>
          </a:p>
          <a:p>
            <a:pPr lvl="1" eaLnBrk="1" hangingPunct="1"/>
            <a:r>
              <a:rPr lang="en-US" altLang="ar-SA" sz="3200" dirty="0"/>
              <a:t>Standard and clause number or document reference number;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169745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9E56BA9-D534-43C1-B178-F67BC4CCB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CLASSIFICATION OF NON CONFORMANCES</a:t>
            </a:r>
            <a:endParaRPr lang="en-US" altLang="en-US" sz="48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86EB1CF-DADC-48E9-B43E-EFDDDC0DF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b="1"/>
              <a:t>MAJOR NON CONFORMANCE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b="1"/>
          </a:p>
          <a:p>
            <a:pPr eaLnBrk="1" hangingPunct="1">
              <a:lnSpc>
                <a:spcPct val="90000"/>
              </a:lnSpc>
            </a:pPr>
            <a:r>
              <a:rPr lang="en-US" altLang="en-US" sz="3600" b="1"/>
              <a:t>MINOR NON CONFORMANCE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b="1"/>
          </a:p>
          <a:p>
            <a:pPr eaLnBrk="1" hangingPunct="1">
              <a:lnSpc>
                <a:spcPct val="90000"/>
              </a:lnSpc>
            </a:pPr>
            <a:r>
              <a:rPr lang="en-US" altLang="en-US" sz="3600" b="1"/>
              <a:t>OBSERVATION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268101409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6F7ED42-D322-40AE-9DFE-1C6065CE4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MAJOR NON - CONFORMANCE</a:t>
            </a:r>
            <a:endParaRPr lang="en-US" altLang="en-US" sz="4000" b="1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5E686F3-39C7-4C66-AE42-1066804CA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u="sng"/>
              <a:t>Raised when: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</a:pPr>
            <a:r>
              <a:rPr lang="en-US" altLang="en-US" sz="2800"/>
              <a:t>There is a total breakdown of a procedure or work instruction critical to product quality , or in the operation of the organization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</a:pPr>
            <a:r>
              <a:rPr lang="en-US" altLang="en-US" sz="2800"/>
              <a:t>One’s Quality System.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</a:pPr>
            <a:r>
              <a:rPr lang="en-US" altLang="en-US" sz="2800"/>
              <a:t>There is a total absence of a procedure required by the quality system standard in the organization’s Quality System.</a:t>
            </a:r>
          </a:p>
        </p:txBody>
      </p:sp>
    </p:spTree>
    <p:extLst>
      <p:ext uri="{BB962C8B-B14F-4D97-AF65-F5344CB8AC3E}">
        <p14:creationId xmlns:p14="http://schemas.microsoft.com/office/powerpoint/2010/main" val="53357744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>
            <a:extLst>
              <a:ext uri="{FF2B5EF4-FFF2-40B4-BE49-F238E27FC236}">
                <a16:creationId xmlns:a16="http://schemas.microsoft.com/office/drawing/2014/main" id="{9E4A9538-9443-406C-85ED-73BE6DE34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MAJOR NON - CONFORMANCE</a:t>
            </a:r>
            <a:endParaRPr lang="en-US" altLang="en-US" sz="4000" b="1"/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1943DB19-A2BC-4F85-BE67-8145195F3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hlink"/>
              </a:buClr>
            </a:pPr>
            <a:r>
              <a:rPr lang="en-US" altLang="en-US"/>
              <a:t>There are number of minor lapses in the procedure, which when added together, collectively suggest a total or important breakdown in the procedure. 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</a:pPr>
            <a:r>
              <a:rPr lang="en-US" altLang="en-US"/>
              <a:t>The non compliance is likely to result in an immediate hazard to the quality of the product or service being provided.</a:t>
            </a:r>
            <a:endParaRPr lang="en-US" altLang="en-US" sz="4000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85631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4A2F02F-F654-4906-9525-325947768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MINOR NON - CONFORMANCE</a:t>
            </a:r>
            <a:endParaRPr lang="en-US" altLang="en-US" sz="40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B21F8C1-16F3-4A4A-9BE9-9F3275FF5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b="1" u="sng" dirty="0"/>
              <a:t>Raised when: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buClr>
                <a:schemeClr val="hlink"/>
              </a:buClr>
            </a:pPr>
            <a:r>
              <a:rPr lang="en-US" altLang="en-US" sz="3200" dirty="0"/>
              <a:t>There is a deficiency (or deficiencies) have been identified in a procedure or W.I’s or in the operation of the organization’s Quality System, but which are less severe than warrants a Major Non-Conformance.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589606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D966B08-F222-4BDA-A06E-49E786E29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 dirty="0">
                <a:solidFill>
                  <a:schemeClr val="hlink"/>
                </a:solidFill>
              </a:rPr>
              <a:t>OBSERVATIONS</a:t>
            </a:r>
            <a:endParaRPr lang="en-US" altLang="en-US" sz="6000" dirty="0">
              <a:solidFill>
                <a:schemeClr val="hlink"/>
              </a:solidFill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7702389-DDA9-4463-8FCF-FC80717B0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u="sng" dirty="0"/>
              <a:t>Observations may include: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u="sng" dirty="0"/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Good practices which could benefit other areas of the organization;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Areas of concern which are not yet serious enough to warrant non conformance;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Deficiencies for which the auditor is prepared to give the “benefit of the doubt”;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dirty="0"/>
              <a:t>Suggestions for action.</a:t>
            </a:r>
          </a:p>
        </p:txBody>
      </p:sp>
    </p:spTree>
    <p:extLst>
      <p:ext uri="{BB962C8B-B14F-4D97-AF65-F5344CB8AC3E}">
        <p14:creationId xmlns:p14="http://schemas.microsoft.com/office/powerpoint/2010/main" val="372847149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A99048F-05EC-49D1-8980-01E4318F0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CLOSING MEETING</a:t>
            </a:r>
            <a:endParaRPr lang="en-US" altLang="en-US" sz="5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4C5A586-2832-42B0-B887-BCF96A037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During the closing meeting Auditor/ Team Leader must:-.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eaLnBrk="1" hangingPunct="1">
              <a:buClr>
                <a:schemeClr val="hlink"/>
              </a:buClr>
            </a:pPr>
            <a:r>
              <a:rPr lang="en-US" altLang="en-US" sz="2400" dirty="0"/>
              <a:t>Explain all findings and evidence carefully and precisely;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400" dirty="0"/>
              <a:t>Be prepared to support and justify findings;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400" dirty="0"/>
              <a:t>Avoid being drawn into an argument;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400" dirty="0"/>
              <a:t>Apologize if an error transpires and alter or withdraw the non conformance if necessary;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2400" dirty="0"/>
              <a:t>Avoid giving consultative recommendations</a:t>
            </a:r>
            <a:r>
              <a:rPr lang="en-US" altLang="en-US" sz="2000" dirty="0"/>
              <a:t>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71349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7F06DC1-5AE9-40B0-A9DA-B60E89658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chemeClr val="hlink"/>
                </a:solidFill>
              </a:rPr>
              <a:t>FOLLOW UP AUDIT</a:t>
            </a:r>
            <a:endParaRPr lang="en-US" altLang="en-US" sz="5400" b="1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515C826-01B9-46DF-9600-560C774A6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95000"/>
            </a:pPr>
            <a:r>
              <a:rPr lang="en-US" altLang="en-US" sz="3600" dirty="0"/>
              <a:t>Follow up audits shall be carried out to determine whether the corrective action has been implemented</a:t>
            </a:r>
            <a:r>
              <a:rPr lang="en-US" altLang="en-US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70187430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F3298BB-F520-4097-A9F3-3A31FC4EB3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54864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ar-SA" sz="4400" b="1" dirty="0">
                <a:effectLst/>
              </a:rPr>
              <a:t>AUDIT SKILLS</a:t>
            </a:r>
            <a:endParaRPr lang="en-US" altLang="ar-SA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5146671"/>
      </p:ext>
    </p:extLst>
  </p:cSld>
  <p:clrMapOvr>
    <a:masterClrMapping/>
  </p:clrMapOvr>
  <p:transition>
    <p:randomBar/>
    <p:sndAc>
      <p:stSnd>
        <p:snd r:embed="rId3" name="LASER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BBE9227-EB14-4BA7-84F3-695A955FB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 dirty="0">
                <a:solidFill>
                  <a:schemeClr val="hlink"/>
                </a:solidFill>
              </a:rPr>
              <a:t>AUDITING</a:t>
            </a:r>
            <a:r>
              <a:rPr lang="en-US" altLang="ar-SA" sz="4000" b="1" dirty="0">
                <a:solidFill>
                  <a:schemeClr val="hlink"/>
                </a:solidFill>
              </a:rPr>
              <a:t> </a:t>
            </a:r>
            <a:r>
              <a:rPr lang="en-US" altLang="ar-SA" sz="5400" b="1" dirty="0">
                <a:solidFill>
                  <a:schemeClr val="hlink"/>
                </a:solidFill>
              </a:rPr>
              <a:t>SKILLS</a:t>
            </a:r>
            <a:endParaRPr lang="en-US" altLang="ar-SA" sz="6000" dirty="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34FD6C2-FC31-4E5D-B05E-10A52B25A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80000"/>
              </a:lnSpc>
              <a:buClr>
                <a:schemeClr val="hlink"/>
              </a:buClr>
            </a:pPr>
            <a:r>
              <a:rPr lang="en-US" altLang="ar-SA" sz="4000" dirty="0"/>
              <a:t>Time Management </a:t>
            </a:r>
          </a:p>
          <a:p>
            <a:pPr eaLnBrk="1" hangingPunct="1">
              <a:lnSpc>
                <a:spcPct val="180000"/>
              </a:lnSpc>
              <a:buClr>
                <a:schemeClr val="hlink"/>
              </a:buClr>
            </a:pPr>
            <a:r>
              <a:rPr lang="en-US" altLang="ar-SA" sz="4000" dirty="0"/>
              <a:t>Fact Finding </a:t>
            </a:r>
          </a:p>
          <a:p>
            <a:pPr eaLnBrk="1" hangingPunct="1">
              <a:lnSpc>
                <a:spcPct val="180000"/>
              </a:lnSpc>
              <a:buClr>
                <a:schemeClr val="hlink"/>
              </a:buClr>
            </a:pPr>
            <a:r>
              <a:rPr lang="en-US" altLang="ar-SA" sz="4000" dirty="0"/>
              <a:t>Reporting</a:t>
            </a:r>
            <a:endParaRPr lang="en-US" altLang="ar-SA" sz="4400" dirty="0"/>
          </a:p>
        </p:txBody>
      </p:sp>
    </p:spTree>
    <p:extLst>
      <p:ext uri="{BB962C8B-B14F-4D97-AF65-F5344CB8AC3E}">
        <p14:creationId xmlns:p14="http://schemas.microsoft.com/office/powerpoint/2010/main" val="33871544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8D5A7C-FCE4-48C0-B75F-915848820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t">
            <a:normAutofit fontScale="90000"/>
          </a:bodyPr>
          <a:lstStyle/>
          <a:p>
            <a:pPr eaLnBrk="1" hangingPunct="1"/>
            <a:r>
              <a:rPr lang="en-US" altLang="ar-SA" sz="4800" b="1">
                <a:solidFill>
                  <a:schemeClr val="hlink"/>
                </a:solidFill>
              </a:rPr>
              <a:t>OBJECTIVE EVIDENCE</a:t>
            </a:r>
            <a:br>
              <a:rPr lang="en-US" altLang="ar-SA" sz="3600" b="1">
                <a:solidFill>
                  <a:schemeClr val="tx1"/>
                </a:solidFill>
              </a:rPr>
            </a:br>
            <a:endParaRPr lang="en-US" altLang="ar-SA" sz="2800">
              <a:solidFill>
                <a:schemeClr val="tx1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6D6F028-87A8-408F-8EDE-C74727766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algn="just" eaLnBrk="1" hangingPunct="1">
              <a:buClr>
                <a:schemeClr val="hlink"/>
              </a:buClr>
            </a:pPr>
            <a:r>
              <a:rPr lang="en-US" altLang="ar-SA" sz="3200" dirty="0"/>
              <a:t>Qualitative or Quantitative information, records, statements of fact pertaining to the quality of an item/service which is based on observation, measurement or test and which can be verified.</a:t>
            </a:r>
            <a:endParaRPr lang="en-US" altLang="ar-SA" sz="3600" dirty="0"/>
          </a:p>
        </p:txBody>
      </p:sp>
    </p:spTree>
    <p:extLst>
      <p:ext uri="{BB962C8B-B14F-4D97-AF65-F5344CB8AC3E}">
        <p14:creationId xmlns:p14="http://schemas.microsoft.com/office/powerpoint/2010/main" val="102681838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A986EA2-5C32-4BE5-B1DB-DE494B056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FACT FINDING</a:t>
            </a:r>
            <a:endParaRPr lang="en-US" altLang="ar-SA" sz="6000" b="1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86F2653-3DEF-4C30-B0EF-01022540A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Reading 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Observing 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Listening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Questioning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To and fro checking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Observing body language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Use of unasked question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/>
              <a:t>Establish rapport with auditee</a:t>
            </a:r>
            <a:endParaRPr lang="en-US" altLang="ar-SA" sz="2800"/>
          </a:p>
        </p:txBody>
      </p:sp>
    </p:spTree>
    <p:extLst>
      <p:ext uri="{BB962C8B-B14F-4D97-AF65-F5344CB8AC3E}">
        <p14:creationId xmlns:p14="http://schemas.microsoft.com/office/powerpoint/2010/main" val="110990102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5E79D25-B082-4391-B89E-74B58352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LISTENING</a:t>
            </a:r>
            <a:endParaRPr lang="en-US" altLang="ar-SA" sz="6000" b="1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A6E5086-8AC9-4213-B986-51A7A6676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b="1"/>
              <a:t>Barriers in listening to be eliminated: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considering the subject to be uninteresting 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evaluating the speaker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becoming emotionally involved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listening for facts, not ideas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taking copious notes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faking attention</a:t>
            </a:r>
          </a:p>
          <a:p>
            <a:pPr marL="914400" lvl="1" indent="0" eaLnBrk="1" hangingPunct="1">
              <a:lnSpc>
                <a:spcPct val="90000"/>
              </a:lnSpc>
            </a:pPr>
            <a:r>
              <a:rPr lang="en-US" altLang="ar-SA"/>
              <a:t>failing to capitalize on ‘thought speed’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3600" b="1"/>
              <a:t>To be seen to be listening is in itself a powerful communicator</a:t>
            </a:r>
            <a:r>
              <a:rPr lang="en-US" altLang="ar-SA" sz="3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12592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833E38A-B510-442E-9B9F-C4EEC9DE5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000" b="1">
                <a:solidFill>
                  <a:schemeClr val="hlink"/>
                </a:solidFill>
              </a:rPr>
              <a:t>TRAITS OF A GOOD AUDITOR</a:t>
            </a:r>
            <a:endParaRPr lang="en-US" altLang="ar-SA" b="1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F95F572-EB3F-44AD-81CF-0CEF980FD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Diplomatic				Patient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A good judge	         		Self disciplined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Good listener			Open minded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Analytical				Inquiring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Professional			Honest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Good communicator		Unbiased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sz="2400" b="1" dirty="0"/>
              <a:t>Interested				TRAINED</a:t>
            </a:r>
          </a:p>
        </p:txBody>
      </p:sp>
    </p:spTree>
    <p:extLst>
      <p:ext uri="{BB962C8B-B14F-4D97-AF65-F5344CB8AC3E}">
        <p14:creationId xmlns:p14="http://schemas.microsoft.com/office/powerpoint/2010/main" val="194116986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F7610AC-C38B-45A6-ADC3-6305940A8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4000" b="1">
                <a:solidFill>
                  <a:schemeClr val="hlink"/>
                </a:solidFill>
              </a:rPr>
              <a:t>TRAITS OF A POOR AUDITOR</a:t>
            </a:r>
            <a:endParaRPr lang="en-US" altLang="ar-SA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37DBCE0-D5AF-430C-9376-883D65F46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Opinionated			Unprofessional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A Quitter				Undisciplined    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A nit picker			Argumentative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Anxious to please			Lazy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Desire to be liked			Timid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Impatient			Arrogant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                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SA" dirty="0"/>
              <a:t>                            </a:t>
            </a:r>
            <a:endParaRPr lang="en-US" altLang="ar-SA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467896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273D-E932-4E3D-A93F-4594B69F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827B562-5FC5-4953-A3CC-D8EF79A15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600" b="1" u="sng" dirty="0"/>
              <a:t>Auditor should not:</a:t>
            </a:r>
            <a:endParaRPr lang="en-US" altLang="en-US" sz="3600" b="1" dirty="0"/>
          </a:p>
          <a:p>
            <a:pPr>
              <a:lnSpc>
                <a:spcPct val="110000"/>
              </a:lnSpc>
            </a:pPr>
            <a:r>
              <a:rPr lang="en-US" altLang="en-US" sz="3000" dirty="0"/>
              <a:t> Be sarcastic;</a:t>
            </a:r>
          </a:p>
          <a:p>
            <a:pPr>
              <a:lnSpc>
                <a:spcPct val="110000"/>
              </a:lnSpc>
            </a:pPr>
            <a:r>
              <a:rPr lang="en-US" altLang="en-US" sz="3000" dirty="0"/>
              <a:t> Swear;</a:t>
            </a:r>
          </a:p>
          <a:p>
            <a:pPr>
              <a:lnSpc>
                <a:spcPct val="110000"/>
              </a:lnSpc>
            </a:pPr>
            <a:r>
              <a:rPr lang="en-US" altLang="en-US" sz="3000" dirty="0"/>
              <a:t> Discuss company policy or    personalities;</a:t>
            </a:r>
          </a:p>
          <a:p>
            <a:pPr>
              <a:lnSpc>
                <a:spcPct val="110000"/>
              </a:lnSpc>
            </a:pPr>
            <a:r>
              <a:rPr lang="en-US" altLang="en-US" sz="3000" dirty="0"/>
              <a:t> Drink before an audit;</a:t>
            </a:r>
          </a:p>
          <a:p>
            <a:pPr>
              <a:lnSpc>
                <a:spcPct val="110000"/>
              </a:lnSpc>
            </a:pPr>
            <a:r>
              <a:rPr lang="en-US" altLang="en-US" sz="3000" dirty="0"/>
              <a:t> Argue;</a:t>
            </a:r>
          </a:p>
          <a:p>
            <a:pPr>
              <a:lnSpc>
                <a:spcPct val="110000"/>
              </a:lnSpc>
            </a:pPr>
            <a:r>
              <a:rPr lang="en-US" altLang="en-US" sz="3000" dirty="0"/>
              <a:t> Compare the auditee with others</a:t>
            </a:r>
            <a:r>
              <a:rPr lang="en-US" alt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806764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B1FEC3C-E7D3-4C8B-8833-2B511949B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ar-SA" sz="4400" b="1" dirty="0">
                <a:solidFill>
                  <a:schemeClr val="hlink"/>
                </a:solidFill>
              </a:rPr>
              <a:t>THE WASTERS</a:t>
            </a:r>
            <a:endParaRPr lang="en-US" altLang="en-US" sz="4400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5798DAD-4481-4166-9592-47D6A5546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ar-SA" sz="4000" dirty="0"/>
              <a:t>Introductions and presentations.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4000" dirty="0"/>
              <a:t>A walk round - the long way.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4000" dirty="0"/>
              <a:t>Coffee, tea, lunch</a:t>
            </a:r>
            <a:r>
              <a:rPr lang="en-US" altLang="ar-SA" sz="2400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18102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15136F-F7BB-4B3C-A56C-66F625088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2743200"/>
            <a:ext cx="5410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sz="5400" b="1" dirty="0">
                <a:effectLst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236968346"/>
      </p:ext>
    </p:extLst>
  </p:cSld>
  <p:clrMapOvr>
    <a:masterClrMapping/>
  </p:clrMapOvr>
  <p:transition>
    <p:cover dir="lu"/>
    <p:sndAc>
      <p:stSnd>
        <p:snd r:embed="rId3" name="WHOOSH.WAV"/>
      </p:stSnd>
    </p:sndAc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18D6742-28BD-407C-A91C-76EE5B06D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66751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ar-SA" b="1" dirty="0">
                <a:solidFill>
                  <a:schemeClr val="bg1"/>
                </a:solidFill>
              </a:rPr>
              <a:t>AUDIT REPORT</a:t>
            </a:r>
            <a:r>
              <a:rPr lang="en-US" altLang="ar-S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7FA5D97-3A02-4019-84EA-8CF8F8AE9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4652264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hlink"/>
              </a:buClr>
            </a:pPr>
            <a:r>
              <a:rPr lang="en-US" altLang="ar-SA" sz="1400" b="1" dirty="0"/>
              <a:t> </a:t>
            </a:r>
            <a:r>
              <a:rPr lang="en-US" altLang="ar-SA" sz="2800" b="1" dirty="0"/>
              <a:t>Contains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</a:pPr>
            <a:r>
              <a:rPr lang="en-US" altLang="ar-SA" sz="2400" dirty="0"/>
              <a:t>Conformity Statements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</a:pPr>
            <a:r>
              <a:rPr lang="en-US" altLang="ar-SA" sz="2400" dirty="0"/>
              <a:t>Non Conformity Statements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</a:pPr>
            <a:r>
              <a:rPr lang="en-US" altLang="ar-SA" sz="2400" dirty="0"/>
              <a:t>Effectiveness of Environmental Systems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</a:pPr>
            <a:r>
              <a:rPr lang="en-US" altLang="ar-SA" sz="2400" dirty="0"/>
              <a:t>Conclusions and Recommendations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</a:pPr>
            <a:r>
              <a:rPr lang="en-US" altLang="ar-SA" sz="2400" dirty="0"/>
              <a:t>Publicity</a:t>
            </a:r>
          </a:p>
        </p:txBody>
      </p:sp>
    </p:spTree>
    <p:extLst>
      <p:ext uri="{BB962C8B-B14F-4D97-AF65-F5344CB8AC3E}">
        <p14:creationId xmlns:p14="http://schemas.microsoft.com/office/powerpoint/2010/main" val="2233965192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E95512A-F6BA-44B2-9ABB-D4BAB06A8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ar-SA" sz="2800" b="1" dirty="0">
                <a:solidFill>
                  <a:schemeClr val="hlink"/>
                </a:solidFill>
              </a:rPr>
              <a:t>NON CONFORMANCE REPORT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EE51A25-9569-4952-A45A-8D2450173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Clr>
                <a:schemeClr val="hlink"/>
              </a:buClr>
            </a:pPr>
            <a:r>
              <a:rPr lang="en-US" altLang="ar-SA" sz="2400" dirty="0"/>
              <a:t> Should comprise of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2400" dirty="0"/>
              <a:t> The observation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2400" dirty="0"/>
              <a:t> The attribution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2400" dirty="0"/>
              <a:t> The explanation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2400" dirty="0"/>
              <a:t> Corrective action applied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ar-SA" sz="2400" dirty="0"/>
              <a:t> Corrective action completed and checked</a:t>
            </a:r>
          </a:p>
        </p:txBody>
      </p:sp>
    </p:spTree>
    <p:extLst>
      <p:ext uri="{BB962C8B-B14F-4D97-AF65-F5344CB8AC3E}">
        <p14:creationId xmlns:p14="http://schemas.microsoft.com/office/powerpoint/2010/main" val="76358016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4DDBE43-2E59-4194-BDD2-09BA8CD731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2743200"/>
            <a:ext cx="7620000" cy="10668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ar-SA" b="1" dirty="0">
                <a:effectLst/>
              </a:rPr>
              <a:t>REPORT WRITING SKILLS</a:t>
            </a:r>
          </a:p>
        </p:txBody>
      </p:sp>
    </p:spTree>
    <p:extLst>
      <p:ext uri="{BB962C8B-B14F-4D97-AF65-F5344CB8AC3E}">
        <p14:creationId xmlns:p14="http://schemas.microsoft.com/office/powerpoint/2010/main" val="3458815820"/>
      </p:ext>
    </p:extLst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3B2C7EB8-A7F7-49C3-B9A2-7FDFFFC77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NON-CONFORMITY</a:t>
            </a:r>
            <a:endParaRPr lang="en-US" altLang="ar-SA" sz="6000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5B1BA5B7-4FBD-406A-8349-86717E168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just" eaLnBrk="1" hangingPunct="1"/>
            <a:endParaRPr lang="en-US" altLang="ar-SA"/>
          </a:p>
          <a:p>
            <a:pPr algn="just" eaLnBrk="1" hangingPunct="1"/>
            <a:endParaRPr lang="en-US" altLang="ar-SA"/>
          </a:p>
          <a:p>
            <a:pPr algn="just" eaLnBrk="1" hangingPunct="1">
              <a:buClr>
                <a:schemeClr val="hlink"/>
              </a:buClr>
            </a:pPr>
            <a:r>
              <a:rPr lang="en-US" altLang="ar-SA" sz="4000"/>
              <a:t>The non fulfillment of specified requirements.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887193551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F15DCB3-0551-47C3-ADAD-0A38CE08F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sz="3200" b="1" dirty="0">
                <a:solidFill>
                  <a:schemeClr val="hlink"/>
                </a:solidFill>
              </a:rPr>
              <a:t>NON  COMPLIANCE  STATEMENTS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914481F-B3EB-4E06-9DF1-0826547F2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Clr>
                <a:schemeClr val="hlink"/>
              </a:buClr>
            </a:pPr>
            <a:r>
              <a:rPr lang="en-US" altLang="ar-SA" sz="2800"/>
              <a:t>WHY - the requirements(if not obvious)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ar-SA" sz="2800"/>
              <a:t>    			HOWEVER</a:t>
            </a:r>
          </a:p>
          <a:p>
            <a:pPr eaLnBrk="1" hangingPunct="1">
              <a:buFont typeface="Monotype Sorts" pitchFamily="2" charset="2"/>
              <a:buChar char="@"/>
            </a:pPr>
            <a:r>
              <a:rPr lang="en-US" altLang="ar-SA" sz="2800"/>
              <a:t>   Where</a:t>
            </a:r>
          </a:p>
          <a:p>
            <a:pPr eaLnBrk="1" hangingPunct="1">
              <a:buFont typeface="Monotype Sorts" pitchFamily="2" charset="2"/>
              <a:buChar char="@"/>
            </a:pPr>
            <a:r>
              <a:rPr lang="en-US" altLang="ar-SA" sz="2800"/>
              <a:t>   What</a:t>
            </a:r>
            <a:r>
              <a:rPr lang="en-US" altLang="ar-SA" sz="2800" i="1"/>
              <a:t>                  </a:t>
            </a:r>
            <a:r>
              <a:rPr lang="en-US" altLang="ar-SA" sz="2800" b="1" i="1"/>
              <a:t>The facts to negate the</a:t>
            </a:r>
            <a:endParaRPr lang="en-US" altLang="ar-SA" sz="2800"/>
          </a:p>
          <a:p>
            <a:pPr eaLnBrk="1" hangingPunct="1">
              <a:buFont typeface="Monotype Sorts" pitchFamily="2" charset="2"/>
              <a:buChar char="@"/>
            </a:pPr>
            <a:r>
              <a:rPr lang="en-US" altLang="ar-SA" sz="2800"/>
              <a:t>   Who                   </a:t>
            </a:r>
            <a:r>
              <a:rPr lang="en-US" altLang="ar-SA" sz="2800" b="1" i="1"/>
              <a:t>requirements </a:t>
            </a:r>
            <a:endParaRPr lang="en-US" altLang="ar-SA" sz="2800"/>
          </a:p>
          <a:p>
            <a:pPr eaLnBrk="1" hangingPunct="1">
              <a:buFont typeface="Monotype Sorts" pitchFamily="2" charset="2"/>
              <a:buChar char="@"/>
            </a:pPr>
            <a:r>
              <a:rPr lang="en-US" altLang="ar-SA" sz="2800"/>
              <a:t>   When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 sz="2800"/>
              <a:t>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ar-SA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 sz="2800"/>
              <a:t>Select the most appropriate ISO 9000 clause   </a:t>
            </a: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624B0663-52B2-4937-B6B8-C4F2B4BCC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38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7007A3E1-C4FE-4C11-B1CA-40C249904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38400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8">
            <a:extLst>
              <a:ext uri="{FF2B5EF4-FFF2-40B4-BE49-F238E27FC236}">
                <a16:creationId xmlns:a16="http://schemas.microsoft.com/office/drawing/2014/main" id="{DFE4BFDC-4D0F-4DA6-905C-9007851B8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24350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9">
            <a:extLst>
              <a:ext uri="{FF2B5EF4-FFF2-40B4-BE49-F238E27FC236}">
                <a16:creationId xmlns:a16="http://schemas.microsoft.com/office/drawing/2014/main" id="{8EB67323-23FC-4667-BD3E-E8148FE9B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70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39BA1E2-D32B-4D14-B411-4D619175E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ar-SA" sz="3600" b="1">
                <a:solidFill>
                  <a:schemeClr val="hlink"/>
                </a:solidFill>
              </a:rPr>
              <a:t>NON COMPLIANCE STATEMENT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AD6BEAE-68B9-4148-BBF5-8270ECECD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Clr>
                <a:schemeClr val="hlink"/>
              </a:buClr>
            </a:pPr>
            <a:r>
              <a:rPr lang="en-US" altLang="ar-SA" sz="3600"/>
              <a:t> It seems that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600"/>
              <a:t> Generally speaking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600"/>
              <a:t> The company has failed to implement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600"/>
              <a:t> There is no commitment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ar-SA" sz="3600"/>
              <a:t> Bill the plumber said</a:t>
            </a:r>
          </a:p>
        </p:txBody>
      </p:sp>
    </p:spTree>
    <p:extLst>
      <p:ext uri="{BB962C8B-B14F-4D97-AF65-F5344CB8AC3E}">
        <p14:creationId xmlns:p14="http://schemas.microsoft.com/office/powerpoint/2010/main" val="255937162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42B0A5E-F1CD-4C4F-934B-DF4035004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2" y="228600"/>
            <a:ext cx="8534400" cy="51511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altLang="ar-SA" b="1" dirty="0">
                <a:solidFill>
                  <a:schemeClr val="bg1"/>
                </a:solidFill>
              </a:rPr>
              <a:t>EXAMPLES  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8971BE7-EE71-42EB-8190-4E59487E0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79120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</a:t>
            </a:r>
            <a:r>
              <a:rPr lang="en-US" altLang="ar-SA" sz="1600" dirty="0"/>
              <a:t>What is wrong with these non compliance statement ?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ar-SA" sz="1600" dirty="0"/>
              <a:t>The  quality manual (Section 7) states that all design changes must be signed by the R&amp;D Manager. However change forms 23 and 25 which the design executive have already implemented  were not signed as required. 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sz="1600" dirty="0"/>
              <a:t>2. </a:t>
            </a:r>
            <a:r>
              <a:rPr lang="en-US" altLang="ar-SA" sz="1600" dirty="0"/>
              <a:t>QAP1 requires that the Technical Director attends at least four quality meeting for each department on a one year period. However, Mr. </a:t>
            </a:r>
            <a:r>
              <a:rPr lang="en-US" altLang="ar-SA" sz="1600" dirty="0" err="1"/>
              <a:t>Akshay</a:t>
            </a:r>
            <a:r>
              <a:rPr lang="en-US" altLang="ar-SA" sz="1600" dirty="0"/>
              <a:t> Kumar was not at the quality meeting between Jan and April 1995, as shown in the minutes of meeting.</a:t>
            </a:r>
          </a:p>
          <a:p>
            <a:pPr>
              <a:lnSpc>
                <a:spcPct val="120000"/>
              </a:lnSpc>
              <a:buNone/>
            </a:pPr>
            <a:r>
              <a:rPr lang="en-US" altLang="ar-SA" sz="1600" dirty="0"/>
              <a:t>3. Product not traceable in the shop floor(cables).</a:t>
            </a:r>
          </a:p>
          <a:p>
            <a:pPr>
              <a:buNone/>
            </a:pPr>
            <a:r>
              <a:rPr lang="en-US" altLang="en-US" sz="1600" dirty="0"/>
              <a:t>4. </a:t>
            </a:r>
            <a:r>
              <a:rPr lang="en-US" altLang="ar-SA" sz="1600" dirty="0"/>
              <a:t>Minutes of Management Review not maintained and this shows that management is not committed at all.</a:t>
            </a:r>
          </a:p>
          <a:p>
            <a:pPr>
              <a:buNone/>
            </a:pPr>
            <a:r>
              <a:rPr lang="en-US" altLang="ar-SA" sz="1600" dirty="0"/>
              <a:t>5. Electrical wiring drawing no. CE-ECK-051 </a:t>
            </a:r>
            <a:r>
              <a:rPr lang="en-US" altLang="ar-SA" sz="1600" dirty="0" err="1"/>
              <a:t>dt.</a:t>
            </a:r>
            <a:r>
              <a:rPr lang="en-US" altLang="ar-SA" sz="1600" dirty="0"/>
              <a:t> 20.12.96 has been changed without proper authorization. Drawing XXX-ECK-050 DT.11.3.97 against CE-FCK-051 does not take into account all changes incorporated during assembly.</a:t>
            </a:r>
          </a:p>
          <a:p>
            <a:pPr>
              <a:buNone/>
            </a:pPr>
            <a:r>
              <a:rPr lang="en-US" altLang="en-US" sz="1600" dirty="0"/>
              <a:t>6. </a:t>
            </a:r>
            <a:r>
              <a:rPr lang="en-US" altLang="ar-SA" sz="1600" dirty="0"/>
              <a:t>Crimping tools used have not been calibrated. (as per master list crimping tools do not require calibration, nor requirement specified by design)</a:t>
            </a:r>
          </a:p>
          <a:p>
            <a:pPr>
              <a:buNone/>
            </a:pPr>
            <a:r>
              <a:rPr lang="en-US" altLang="ar-SA" sz="1600" dirty="0"/>
              <a:t>7. Design input , output and other requirements of design are carried out for project ABC Ltd. However design stages such as design input reviews, design output , input review and verification of records not available for all parameters.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ar-SA" sz="1600" dirty="0"/>
          </a:p>
        </p:txBody>
      </p:sp>
    </p:spTree>
    <p:extLst>
      <p:ext uri="{BB962C8B-B14F-4D97-AF65-F5344CB8AC3E}">
        <p14:creationId xmlns:p14="http://schemas.microsoft.com/office/powerpoint/2010/main" val="296451386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2F17E1-E779-4638-8597-A29CFAFC8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D2E3D-A035-4689-8DDA-DA60A3AE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ePATHUSA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08F1F29-39C7-48AE-A578-C0AF33AB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ar-SA" sz="5400" b="1">
                <a:solidFill>
                  <a:schemeClr val="hlink"/>
                </a:solidFill>
              </a:rPr>
              <a:t>OBSERVATION</a:t>
            </a:r>
            <a:endParaRPr lang="en-US" altLang="ar-SA" sz="6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C8B1EAB-658D-40D1-B84C-65067F983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algn="just" eaLnBrk="1" hangingPunct="1">
              <a:buClr>
                <a:schemeClr val="hlink"/>
              </a:buClr>
            </a:pPr>
            <a:r>
              <a:rPr lang="en-US" altLang="ar-SA" sz="4000"/>
              <a:t>A statement of facts made during an audit and substantiated by objective evidence.</a:t>
            </a:r>
          </a:p>
        </p:txBody>
      </p:sp>
    </p:spTree>
    <p:extLst>
      <p:ext uri="{BB962C8B-B14F-4D97-AF65-F5344CB8AC3E}">
        <p14:creationId xmlns:p14="http://schemas.microsoft.com/office/powerpoint/2010/main" val="7864520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EE8C63AEB2946A4DE1F5913405FCA" ma:contentTypeVersion="6" ma:contentTypeDescription="Create a new document." ma:contentTypeScope="" ma:versionID="db06c7b10b646ecd610ae51bbc1fb175">
  <xsd:schema xmlns:xsd="http://www.w3.org/2001/XMLSchema" xmlns:xs="http://www.w3.org/2001/XMLSchema" xmlns:p="http://schemas.microsoft.com/office/2006/metadata/properties" xmlns:ns2="9f05d0a0-745e-4432-8e4b-f870b9617948" xmlns:ns3="cfb45cf0-480f-4379-b119-662e28af2e88" targetNamespace="http://schemas.microsoft.com/office/2006/metadata/properties" ma:root="true" ma:fieldsID="5e5113ac5dfbd35d47e4a8e68439fa54" ns2:_="" ns3:_="">
    <xsd:import namespace="9f05d0a0-745e-4432-8e4b-f870b9617948"/>
    <xsd:import namespace="cfb45cf0-480f-4379-b119-662e28af2e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5d0a0-745e-4432-8e4b-f870b96179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45cf0-480f-4379-b119-662e28af2e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C80E2B-626A-4C64-983F-64C44DF19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05d0a0-745e-4432-8e4b-f870b9617948"/>
    <ds:schemaRef ds:uri="cfb45cf0-480f-4379-b119-662e28af2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9D569-BADB-4785-A432-B95FAA6DD95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FBEAB05-C586-4CA8-8E11-5A0F15EE843E}">
  <ds:schemaRefs>
    <ds:schemaRef ds:uri="http://purl.org/dc/terms/"/>
    <ds:schemaRef ds:uri="http://schemas.openxmlformats.org/package/2006/metadata/core-properties"/>
    <ds:schemaRef ds:uri="9f05d0a0-745e-4432-8e4b-f870b9617948"/>
    <ds:schemaRef ds:uri="http://schemas.microsoft.com/office/2006/documentManagement/types"/>
    <ds:schemaRef ds:uri="http://schemas.microsoft.com/office/infopath/2007/PartnerControls"/>
    <ds:schemaRef ds:uri="cfb45cf0-480f-4379-b119-662e28af2e8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2260</Words>
  <Application>Microsoft Office PowerPoint</Application>
  <PresentationFormat>On-screen Show (4:3)</PresentationFormat>
  <Paragraphs>461</Paragraphs>
  <Slides>83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</vt:lpstr>
      <vt:lpstr>Bookshelf Symbol 3</vt:lpstr>
      <vt:lpstr>Calibri</vt:lpstr>
      <vt:lpstr>Monotype Sorts</vt:lpstr>
      <vt:lpstr>Times New Roman (Arabic)</vt:lpstr>
      <vt:lpstr>Wingdings</vt:lpstr>
      <vt:lpstr>Wingdings 3</vt:lpstr>
      <vt:lpstr>1_Office Theme</vt:lpstr>
      <vt:lpstr>Document</vt:lpstr>
      <vt:lpstr>Internal Auditors Course</vt:lpstr>
      <vt:lpstr>Agenda</vt:lpstr>
      <vt:lpstr>DEFINITIONS</vt:lpstr>
      <vt:lpstr>AUDIT</vt:lpstr>
      <vt:lpstr>AUDIT</vt:lpstr>
      <vt:lpstr>AUDIT - ALTERNATE DEFINITIONS</vt:lpstr>
      <vt:lpstr>OBJECTIVE EVIDENCE </vt:lpstr>
      <vt:lpstr>NON-CONFORMITY</vt:lpstr>
      <vt:lpstr>OBSERVATION</vt:lpstr>
      <vt:lpstr>ASSESSMENT</vt:lpstr>
      <vt:lpstr>AUDIT Vs ASSESSMENT</vt:lpstr>
      <vt:lpstr>CERTIFICATION AUDIT</vt:lpstr>
      <vt:lpstr>ACCREDITATION</vt:lpstr>
      <vt:lpstr>CERTIFICATION</vt:lpstr>
      <vt:lpstr>SURVEILLANCE</vt:lpstr>
      <vt:lpstr>AUDITOR</vt:lpstr>
      <vt:lpstr>TYPES OF AUDITS</vt:lpstr>
      <vt:lpstr>TYPES OF AUDIT</vt:lpstr>
      <vt:lpstr>TYPES OF AUDIT</vt:lpstr>
      <vt:lpstr>TYPES OF AUDIT</vt:lpstr>
      <vt:lpstr>TYPES OF AUDITS</vt:lpstr>
      <vt:lpstr>ADEQUACY AUDIT</vt:lpstr>
      <vt:lpstr>WHY AUDITS???</vt:lpstr>
      <vt:lpstr>WHY AUDITS ?</vt:lpstr>
      <vt:lpstr>WHY AUDITS?</vt:lpstr>
      <vt:lpstr>PHASES OF AN AUDIT </vt:lpstr>
      <vt:lpstr>AUDIT PLANNING</vt:lpstr>
      <vt:lpstr>AUDIT PLANNING</vt:lpstr>
      <vt:lpstr>AUDIT PLANNING</vt:lpstr>
      <vt:lpstr>AUDIT PLANNING</vt:lpstr>
      <vt:lpstr>AUDIT PLANNING</vt:lpstr>
      <vt:lpstr>AUDIT PLANNING</vt:lpstr>
      <vt:lpstr>AUDIT PLAN</vt:lpstr>
      <vt:lpstr>AUDIT PREPARATION</vt:lpstr>
      <vt:lpstr>AUDIT PREPARATION</vt:lpstr>
      <vt:lpstr>AUDIT PREPARATION</vt:lpstr>
      <vt:lpstr>AUDIT PREPARATION</vt:lpstr>
      <vt:lpstr>AUDIT PREPARATION</vt:lpstr>
      <vt:lpstr>CHECKLIST</vt:lpstr>
      <vt:lpstr>AUDIT PREPARATION</vt:lpstr>
      <vt:lpstr>PowerPoint Presentation</vt:lpstr>
      <vt:lpstr>Management Responsibilities (MR)</vt:lpstr>
      <vt:lpstr>AUDIT PERFORMANCE</vt:lpstr>
      <vt:lpstr>AUDIT PERFORMANCE</vt:lpstr>
      <vt:lpstr>OPENING MEETING</vt:lpstr>
      <vt:lpstr>OPENING MEETING</vt:lpstr>
      <vt:lpstr>CONDUCTING THE AUDIT</vt:lpstr>
      <vt:lpstr>CONDUCTING THE AUDIT</vt:lpstr>
      <vt:lpstr>CONDUCTING THE AUDIT</vt:lpstr>
      <vt:lpstr>QUESTIONS</vt:lpstr>
      <vt:lpstr>FEW EXAMPLES</vt:lpstr>
      <vt:lpstr>CLOSED QUESTIONS</vt:lpstr>
      <vt:lpstr>CONDUCTING THE AUDIT</vt:lpstr>
      <vt:lpstr>CONTROLLING THE AUDIT</vt:lpstr>
      <vt:lpstr>CONTROLLING THE AUDIT</vt:lpstr>
      <vt:lpstr>CONTROLLING THE AUDIT</vt:lpstr>
      <vt:lpstr>AUDIT REVIEW</vt:lpstr>
      <vt:lpstr>NON COMPLIANCE</vt:lpstr>
      <vt:lpstr>NON-CONFORMANCE REPORT</vt:lpstr>
      <vt:lpstr>NON CONFORMANCE REPORT</vt:lpstr>
      <vt:lpstr>CLASSIFICATION OF NON CONFORMANCES</vt:lpstr>
      <vt:lpstr>MAJOR NON - CONFORMANCE</vt:lpstr>
      <vt:lpstr>MAJOR NON - CONFORMANCE</vt:lpstr>
      <vt:lpstr>MINOR NON - CONFORMANCE</vt:lpstr>
      <vt:lpstr>OBSERVATIONS</vt:lpstr>
      <vt:lpstr>CLOSING MEETING</vt:lpstr>
      <vt:lpstr>FOLLOW UP AUDIT</vt:lpstr>
      <vt:lpstr>AUDIT SKILLS</vt:lpstr>
      <vt:lpstr>AUDITING SKILLS</vt:lpstr>
      <vt:lpstr>FACT FINDING</vt:lpstr>
      <vt:lpstr>LISTENING</vt:lpstr>
      <vt:lpstr>TRAITS OF A GOOD AUDITOR</vt:lpstr>
      <vt:lpstr>TRAITS OF A POOR AUDITOR</vt:lpstr>
      <vt:lpstr>PowerPoint Presentation</vt:lpstr>
      <vt:lpstr>THE WASTERS</vt:lpstr>
      <vt:lpstr>REPORTING</vt:lpstr>
      <vt:lpstr>AUDIT REPORT </vt:lpstr>
      <vt:lpstr>NON CONFORMANCE REPORT</vt:lpstr>
      <vt:lpstr>REPORT WRITING SKILLS</vt:lpstr>
      <vt:lpstr>NON  COMPLIANCE  STATEMENTS</vt:lpstr>
      <vt:lpstr>NON COMPLIANCE STATEMENT</vt:lpstr>
      <vt:lpstr>EXAMPLES  </vt:lpstr>
      <vt:lpstr>THANK YOU!</vt:lpstr>
    </vt:vector>
  </TitlesOfParts>
  <Company>Trusted Mission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CMMI Training</dc:title>
  <dc:creator>Eric Foust</dc:creator>
  <cp:lastModifiedBy>Vijaya</cp:lastModifiedBy>
  <cp:revision>117</cp:revision>
  <dcterms:created xsi:type="dcterms:W3CDTF">2008-11-24T22:05:20Z</dcterms:created>
  <dcterms:modified xsi:type="dcterms:W3CDTF">2018-04-19T17:41:40Z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axKeyword">
    <vt:lpwstr/>
  </property>
  <property fmtid="{D5CDD505-2E9C-101B-9397-08002B2CF9AE}" pid="4" name="Comments">
    <vt:lpwstr/>
  </property>
  <property fmtid="{D5CDD505-2E9C-101B-9397-08002B2CF9AE}" pid="5" name="_dlc_DocId">
    <vt:lpwstr>QD7W5EF565YF-16-860</vt:lpwstr>
  </property>
  <property fmtid="{D5CDD505-2E9C-101B-9397-08002B2CF9AE}" pid="6" name="_dlc_DocIdItemGuid">
    <vt:lpwstr>95f5aad0-8b50-41e3-bc63-2ed3fb1e1655</vt:lpwstr>
  </property>
  <property fmtid="{D5CDD505-2E9C-101B-9397-08002B2CF9AE}" pid="7" name="_dlc_DocIdUrl">
    <vt:lpwstr>http://tms-mss:8001/cmmi/_layouts/DocIdRedir.aspx?ID=QD7W5EF565YF-16-860, QD7W5EF565YF-16-860</vt:lpwstr>
  </property>
</Properties>
</file>