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sz="5600">
                <a:latin typeface="Times New Roman" panose="02020603050405020304" charset="0"/>
              </a:rPr>
              <a:t>HashMap,Equals(),hashCode()</a:t>
            </a:r>
            <a:endParaRPr lang="en-US" sz="5600">
              <a:latin typeface="Times New Roman" panose="02020603050405020304" charset="0"/>
            </a:endParaRPr>
          </a:p>
        </p:txBody>
      </p:sp>
      <p:sp>
        <p:nvSpPr>
          <p:cNvPr id="3" name="Subtitle 2"/>
          <p:cNvSpPr>
            <a:spLocks noGrp="1"/>
          </p:cNvSpPr>
          <p:nvPr>
            <p:ph type="subTitle" idx="1"/>
          </p:nvPr>
        </p:nvSpPr>
        <p:spPr/>
        <p:txBody>
          <a:bodyPr/>
          <a:p>
            <a:r>
              <a:rPr lang="en-US">
                <a:latin typeface="Times New Roman" panose="02020603050405020304" charset="0"/>
              </a:rPr>
              <a:t>By</a:t>
            </a:r>
            <a:endParaRPr lang="en-US">
              <a:latin typeface="Times New Roman" panose="02020603050405020304" charset="0"/>
            </a:endParaRPr>
          </a:p>
          <a:p>
            <a:r>
              <a:rPr lang="en-US">
                <a:latin typeface="Times New Roman" panose="02020603050405020304" charset="0"/>
              </a:rPr>
              <a:t>RITHIKA MAMIDI</a:t>
            </a:r>
            <a:endParaRPr lang="en-US">
              <a:latin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latin typeface="Times New Roman" panose="02020603050405020304" charset="0"/>
              </a:rPr>
              <a:t>HashMap</a:t>
            </a:r>
            <a:endParaRPr lang="en-US" sz="3200">
              <a:latin typeface="Times New Roman" panose="02020603050405020304" charset="0"/>
            </a:endParaRPr>
          </a:p>
        </p:txBody>
      </p:sp>
      <p:sp>
        <p:nvSpPr>
          <p:cNvPr id="3" name="Content Placeholder 2"/>
          <p:cNvSpPr>
            <a:spLocks noGrp="1"/>
          </p:cNvSpPr>
          <p:nvPr>
            <p:ph idx="1"/>
          </p:nvPr>
        </p:nvSpPr>
        <p:spPr/>
        <p:txBody>
          <a:bodyPr>
            <a:normAutofit lnSpcReduction="10000"/>
          </a:bodyPr>
          <a:p>
            <a:pPr>
              <a:lnSpc>
                <a:spcPct val="150000"/>
              </a:lnSpc>
            </a:pPr>
            <a:r>
              <a:rPr lang="en-US" sz="2000">
                <a:latin typeface="Times New Roman" panose="02020603050405020304" charset="0"/>
              </a:rPr>
              <a:t>Hash table based implementation of the Map interface.</a:t>
            </a:r>
            <a:endParaRPr lang="en-US" sz="2000">
              <a:latin typeface="Times New Roman" panose="02020603050405020304" charset="0"/>
            </a:endParaRPr>
          </a:p>
          <a:p>
            <a:pPr>
              <a:lnSpc>
                <a:spcPct val="150000"/>
              </a:lnSpc>
            </a:pPr>
            <a:r>
              <a:rPr lang="en-US" sz="2000">
                <a:latin typeface="Times New Roman" panose="02020603050405020304" charset="0"/>
              </a:rPr>
              <a:t>This implementation provides all of the optional map operations, and permits null values and the null key. </a:t>
            </a:r>
            <a:endParaRPr lang="en-US" sz="2000">
              <a:latin typeface="Times New Roman" panose="02020603050405020304" charset="0"/>
            </a:endParaRPr>
          </a:p>
          <a:p>
            <a:pPr>
              <a:lnSpc>
                <a:spcPct val="150000"/>
              </a:lnSpc>
            </a:pPr>
            <a:r>
              <a:rPr lang="en-US" sz="2000">
                <a:latin typeface="Times New Roman" panose="02020603050405020304" charset="0"/>
              </a:rPr>
              <a:t>This class makes no guarantees as to the order of the map; in particular, it does not guarantee that the order will remain constant over time.</a:t>
            </a:r>
            <a:endParaRPr lang="en-US" sz="2000">
              <a:latin typeface="Times New Roman" panose="02020603050405020304" charset="0"/>
            </a:endParaRPr>
          </a:p>
          <a:p>
            <a:pPr>
              <a:lnSpc>
                <a:spcPct val="150000"/>
              </a:lnSpc>
            </a:pPr>
            <a:r>
              <a:rPr lang="en-US" sz="2000">
                <a:latin typeface="Times New Roman" panose="02020603050405020304" charset="0"/>
              </a:rPr>
              <a:t>An instance of HashMap has two parameters that affect its performance: initial capacity and load factor. The capacity is the number of buckets in the hash table, and the initial capacity is simply the capacity at the time the hash table is created. </a:t>
            </a:r>
            <a:endParaRPr lang="en-US" sz="2000">
              <a:latin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lnSpcReduction="10000"/>
          </a:bodyPr>
          <a:p>
            <a:pPr>
              <a:lnSpc>
                <a:spcPct val="150000"/>
              </a:lnSpc>
            </a:pPr>
            <a:r>
              <a:rPr lang="en-US" sz="2000">
                <a:latin typeface="Times New Roman" panose="02020603050405020304" charset="0"/>
                <a:sym typeface="+mn-ea"/>
              </a:rPr>
              <a:t>The load factor is a measure of how full the hash table is allowed to get before its capacity is automatically increased.</a:t>
            </a:r>
            <a:endParaRPr lang="en-US" sz="2000">
              <a:latin typeface="Times New Roman" panose="02020603050405020304" charset="0"/>
            </a:endParaRPr>
          </a:p>
          <a:p>
            <a:pPr marL="0" indent="0">
              <a:lnSpc>
                <a:spcPct val="150000"/>
              </a:lnSpc>
              <a:buNone/>
            </a:pPr>
            <a:r>
              <a:rPr lang="en-US" sz="2000" b="1">
                <a:latin typeface="Times New Roman" panose="02020603050405020304" charset="0"/>
              </a:rPr>
              <a:t>Important methods:</a:t>
            </a:r>
            <a:endParaRPr lang="en-US" sz="2000" b="1">
              <a:latin typeface="Times New Roman" panose="02020603050405020304" charset="0"/>
            </a:endParaRPr>
          </a:p>
          <a:p>
            <a:pPr marL="0" indent="0">
              <a:lnSpc>
                <a:spcPct val="150000"/>
              </a:lnSpc>
              <a:buNone/>
            </a:pPr>
            <a:r>
              <a:rPr lang="en-US" sz="2000">
                <a:latin typeface="Times New Roman" panose="02020603050405020304" charset="0"/>
              </a:rPr>
              <a:t>1. void clear() - Removes all of the mappings from this map.</a:t>
            </a:r>
            <a:endParaRPr lang="en-US" sz="2000">
              <a:latin typeface="Times New Roman" panose="02020603050405020304" charset="0"/>
            </a:endParaRPr>
          </a:p>
          <a:p>
            <a:pPr marL="0" indent="0">
              <a:lnSpc>
                <a:spcPct val="150000"/>
              </a:lnSpc>
              <a:buNone/>
            </a:pPr>
            <a:r>
              <a:rPr lang="en-US" sz="2000">
                <a:latin typeface="Times New Roman" panose="02020603050405020304" charset="0"/>
              </a:rPr>
              <a:t>2. Object clone() - Returns a shallow copy of this HashMap instance: the keys and values themselves are not cloned.</a:t>
            </a:r>
            <a:endParaRPr lang="en-US" sz="2000">
              <a:latin typeface="Times New Roman" panose="02020603050405020304" charset="0"/>
            </a:endParaRPr>
          </a:p>
          <a:p>
            <a:pPr marL="0" indent="0">
              <a:lnSpc>
                <a:spcPct val="150000"/>
              </a:lnSpc>
              <a:buNone/>
            </a:pPr>
            <a:r>
              <a:rPr lang="en-US" sz="2000">
                <a:latin typeface="Times New Roman" panose="02020603050405020304" charset="0"/>
              </a:rPr>
              <a:t>3. boolean containsKey() - Returns true if this map contains a mapping for the specified key.</a:t>
            </a:r>
            <a:endParaRPr lang="en-US" sz="2000">
              <a:latin typeface="Times New Roman" panose="02020603050405020304" charset="0"/>
            </a:endParaRPr>
          </a:p>
          <a:p>
            <a:pPr marL="0" indent="0">
              <a:lnSpc>
                <a:spcPct val="150000"/>
              </a:lnSpc>
              <a:buNone/>
            </a:pPr>
            <a:r>
              <a:rPr lang="en-US" sz="2000">
                <a:latin typeface="Times New Roman" panose="02020603050405020304" charset="0"/>
              </a:rPr>
              <a:t>4. boolean containsValue() - Returns true if this map maps one or more keys to the specified value.</a:t>
            </a:r>
            <a:endParaRPr lang="en-US" sz="2000">
              <a:latin typeface="Times New Roman" panose="02020603050405020304" charset="0"/>
            </a:endParaRPr>
          </a:p>
          <a:p>
            <a:pPr marL="0" indent="0">
              <a:lnSpc>
                <a:spcPct val="150000"/>
              </a:lnSpc>
              <a:buNone/>
            </a:pPr>
            <a:endParaRPr lang="en-US" sz="2000">
              <a:latin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lnSpcReduction="10000"/>
          </a:bodyPr>
          <a:p>
            <a:pPr marL="0" indent="0">
              <a:lnSpc>
                <a:spcPct val="150000"/>
              </a:lnSpc>
              <a:buNone/>
            </a:pPr>
            <a:r>
              <a:rPr lang="en-US" sz="2000">
                <a:latin typeface="Times New Roman" panose="02020603050405020304" charset="0"/>
              </a:rPr>
              <a:t>4. Value get(Object key) - Returns the value to which the specified key is mapped, or null if this map contains no mapping for the key.</a:t>
            </a:r>
            <a:endParaRPr lang="en-US" sz="2000">
              <a:latin typeface="Times New Roman" panose="02020603050405020304" charset="0"/>
            </a:endParaRPr>
          </a:p>
          <a:p>
            <a:pPr marL="0" indent="0">
              <a:lnSpc>
                <a:spcPct val="150000"/>
              </a:lnSpc>
              <a:buNone/>
            </a:pPr>
            <a:r>
              <a:rPr lang="en-US" sz="2000">
                <a:latin typeface="Times New Roman" panose="02020603050405020304" charset="0"/>
              </a:rPr>
              <a:t>5. boolean isEmpty() - Returns true if this map contains no key-value mappings.</a:t>
            </a:r>
            <a:endParaRPr lang="en-US" sz="2000">
              <a:latin typeface="Times New Roman" panose="02020603050405020304" charset="0"/>
            </a:endParaRPr>
          </a:p>
          <a:p>
            <a:pPr marL="0" indent="0">
              <a:lnSpc>
                <a:spcPct val="150000"/>
              </a:lnSpc>
              <a:buNone/>
            </a:pPr>
            <a:r>
              <a:rPr lang="en-US" sz="2000">
                <a:latin typeface="Times New Roman" panose="02020603050405020304" charset="0"/>
              </a:rPr>
              <a:t>6. put(Key, Value) - Associates the specified value with the specified key in this map.</a:t>
            </a:r>
            <a:endParaRPr lang="en-US" sz="2000">
              <a:latin typeface="Times New Roman" panose="02020603050405020304" charset="0"/>
            </a:endParaRPr>
          </a:p>
          <a:p>
            <a:pPr marL="0" indent="0">
              <a:lnSpc>
                <a:spcPct val="150000"/>
              </a:lnSpc>
              <a:buNone/>
            </a:pPr>
            <a:r>
              <a:rPr lang="en-US" sz="2000">
                <a:latin typeface="Times New Roman" panose="02020603050405020304" charset="0"/>
              </a:rPr>
              <a:t>7. Value remove(Object key) - Removes the mapping for the specified key from this map if present.</a:t>
            </a:r>
            <a:endParaRPr lang="en-US" sz="2000">
              <a:latin typeface="Times New Roman" panose="02020603050405020304" charset="0"/>
            </a:endParaRPr>
          </a:p>
          <a:p>
            <a:pPr marL="0" indent="0">
              <a:lnSpc>
                <a:spcPct val="150000"/>
              </a:lnSpc>
              <a:buNone/>
            </a:pPr>
            <a:r>
              <a:rPr lang="en-US" sz="2000">
                <a:latin typeface="Times New Roman" panose="02020603050405020304" charset="0"/>
              </a:rPr>
              <a:t>8. Value replace(Key, Value) - Replaces the entry for the specified key only if it is currently mapped to some value.</a:t>
            </a:r>
            <a:endParaRPr lang="en-US" sz="2000">
              <a:latin typeface="Times New Roman" panose="02020603050405020304" charset="0"/>
            </a:endParaRPr>
          </a:p>
          <a:p>
            <a:pPr marL="0" indent="0">
              <a:lnSpc>
                <a:spcPct val="150000"/>
              </a:lnSpc>
              <a:buNone/>
            </a:pPr>
            <a:r>
              <a:rPr lang="en-US" sz="2000">
                <a:latin typeface="Times New Roman" panose="02020603050405020304" charset="0"/>
              </a:rPr>
              <a:t>9. Collection&lt;Value&gt; values() - Returns all the results contained in this map.</a:t>
            </a:r>
            <a:endParaRPr lang="en-US" sz="2000">
              <a:latin typeface="Times New Roman" panose="02020603050405020304" charset="0"/>
            </a:endParaRPr>
          </a:p>
          <a:p>
            <a:pPr marL="0" indent="0">
              <a:lnSpc>
                <a:spcPct val="150000"/>
              </a:lnSpc>
              <a:buNone/>
            </a:pPr>
            <a:endParaRPr lang="en-US" sz="2000">
              <a:latin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latin typeface="Times New Roman" panose="02020603050405020304" charset="0"/>
              </a:rPr>
              <a:t>equals( ): </a:t>
            </a:r>
            <a:endParaRPr lang="en-US" sz="3200">
              <a:latin typeface="Times New Roman" panose="02020603050405020304" charset="0"/>
            </a:endParaRPr>
          </a:p>
        </p:txBody>
      </p:sp>
      <p:sp>
        <p:nvSpPr>
          <p:cNvPr id="3" name="Content Placeholder 2"/>
          <p:cNvSpPr>
            <a:spLocks noGrp="1"/>
          </p:cNvSpPr>
          <p:nvPr>
            <p:ph idx="1"/>
          </p:nvPr>
        </p:nvSpPr>
        <p:spPr/>
        <p:txBody>
          <a:bodyPr>
            <a:normAutofit lnSpcReduction="10000"/>
          </a:bodyPr>
          <a:p>
            <a:pPr>
              <a:lnSpc>
                <a:spcPct val="150000"/>
              </a:lnSpc>
            </a:pPr>
            <a:r>
              <a:rPr lang="en-US" sz="2000">
                <a:latin typeface="Times New Roman" panose="02020603050405020304" charset="0"/>
              </a:rPr>
              <a:t>In java equals() method is used to compare equality of two Objects.</a:t>
            </a:r>
            <a:endParaRPr lang="en-US" sz="2000">
              <a:latin typeface="Times New Roman" panose="02020603050405020304" charset="0"/>
            </a:endParaRPr>
          </a:p>
          <a:p>
            <a:pPr>
              <a:lnSpc>
                <a:spcPct val="150000"/>
              </a:lnSpc>
            </a:pPr>
            <a:r>
              <a:rPr lang="en-US" sz="2000">
                <a:latin typeface="Times New Roman" panose="02020603050405020304" charset="0"/>
              </a:rPr>
              <a:t>The equality can be compared in two ways:</a:t>
            </a:r>
            <a:endParaRPr lang="en-US" sz="2000">
              <a:latin typeface="Times New Roman" panose="02020603050405020304" charset="0"/>
            </a:endParaRPr>
          </a:p>
          <a:p>
            <a:pPr>
              <a:lnSpc>
                <a:spcPct val="150000"/>
              </a:lnSpc>
            </a:pPr>
            <a:r>
              <a:rPr lang="en-US" sz="2000">
                <a:latin typeface="Times New Roman" panose="02020603050405020304" charset="0"/>
              </a:rPr>
              <a:t>Shallow comparison: The default implementation of equals method is defined in Java.lang.Object class which simply checks if two Object references (say x and y) refer to the same Object. i.e. It checks if x == y. Since Object class has no data members that define its state, it is also known as shallow comparison.</a:t>
            </a:r>
            <a:endParaRPr lang="en-US" sz="2000">
              <a:latin typeface="Times New Roman" panose="02020603050405020304" charset="0"/>
            </a:endParaRPr>
          </a:p>
          <a:p>
            <a:pPr>
              <a:lnSpc>
                <a:spcPct val="150000"/>
              </a:lnSpc>
            </a:pPr>
            <a:r>
              <a:rPr lang="en-US" sz="2000">
                <a:latin typeface="Times New Roman" panose="02020603050405020304" charset="0"/>
              </a:rPr>
              <a:t>Deep Comparison: Suppose a class provides its own implementation of equals() method in order to compare the Objects of that class w.r.t state of the Objects. That means data members (i.e. fields) of Objects are to be compared with one another. This is called deep comparison.</a:t>
            </a:r>
            <a:endParaRPr lang="en-US" sz="2000">
              <a:latin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latin typeface="Times New Roman" panose="02020603050405020304" charset="0"/>
              </a:rPr>
              <a:t>equals( ): </a:t>
            </a:r>
            <a:endParaRPr lang="en-US" sz="3200">
              <a:latin typeface="Times New Roman" panose="02020603050405020304" charset="0"/>
            </a:endParaRPr>
          </a:p>
        </p:txBody>
      </p:sp>
      <p:sp>
        <p:nvSpPr>
          <p:cNvPr id="3" name="Content Placeholder 2"/>
          <p:cNvSpPr>
            <a:spLocks noGrp="1"/>
          </p:cNvSpPr>
          <p:nvPr>
            <p:ph idx="1"/>
          </p:nvPr>
        </p:nvSpPr>
        <p:spPr/>
        <p:txBody>
          <a:bodyPr>
            <a:normAutofit/>
          </a:bodyPr>
          <a:p>
            <a:pPr>
              <a:lnSpc>
                <a:spcPct val="150000"/>
              </a:lnSpc>
            </a:pPr>
            <a:r>
              <a:rPr lang="en-US" sz="2000">
                <a:latin typeface="Times New Roman" panose="02020603050405020304" charset="0"/>
              </a:rPr>
              <a:t>Some principles of equals() method of Object class : If some other object is equal to a given object, then it follows these rules:</a:t>
            </a:r>
            <a:endParaRPr lang="en-US" sz="2000">
              <a:latin typeface="Times New Roman" panose="02020603050405020304" charset="0"/>
            </a:endParaRPr>
          </a:p>
          <a:p>
            <a:pPr>
              <a:lnSpc>
                <a:spcPct val="150000"/>
              </a:lnSpc>
            </a:pPr>
            <a:r>
              <a:rPr lang="en-US" sz="2000">
                <a:latin typeface="Times New Roman" panose="02020603050405020304" charset="0"/>
              </a:rPr>
              <a:t>Reflexive : for any reference value a, a.equals(a) should return true.</a:t>
            </a:r>
            <a:endParaRPr lang="en-US" sz="2000">
              <a:latin typeface="Times New Roman" panose="02020603050405020304" charset="0"/>
            </a:endParaRPr>
          </a:p>
          <a:p>
            <a:pPr>
              <a:lnSpc>
                <a:spcPct val="150000"/>
              </a:lnSpc>
            </a:pPr>
            <a:r>
              <a:rPr lang="en-US" sz="2000">
                <a:latin typeface="Times New Roman" panose="02020603050405020304" charset="0"/>
              </a:rPr>
              <a:t>Symmetric : for any reference values a and b, if a.equals(b) should return true then b.equals(a) must return true.</a:t>
            </a:r>
            <a:endParaRPr lang="en-US" sz="2000">
              <a:latin typeface="Times New Roman" panose="02020603050405020304" charset="0"/>
            </a:endParaRPr>
          </a:p>
          <a:p>
            <a:pPr>
              <a:lnSpc>
                <a:spcPct val="150000"/>
              </a:lnSpc>
            </a:pPr>
            <a:r>
              <a:rPr lang="en-US" sz="2000">
                <a:latin typeface="Times New Roman" panose="02020603050405020304" charset="0"/>
              </a:rPr>
              <a:t>Transitive : for any reference values a, b, and c, if a.equals(b) returns true and b.equals(c) returns true, then a.equals(c) should return true.</a:t>
            </a:r>
            <a:endParaRPr lang="en-US" sz="2000">
              <a:latin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latin typeface="Times New Roman" panose="02020603050405020304" charset="0"/>
              </a:rPr>
              <a:t>equals( ): </a:t>
            </a:r>
            <a:endParaRPr lang="en-US" sz="3200">
              <a:latin typeface="Times New Roman" panose="02020603050405020304" charset="0"/>
            </a:endParaRPr>
          </a:p>
        </p:txBody>
      </p:sp>
      <p:sp>
        <p:nvSpPr>
          <p:cNvPr id="3" name="Content Placeholder 2"/>
          <p:cNvSpPr>
            <a:spLocks noGrp="1"/>
          </p:cNvSpPr>
          <p:nvPr>
            <p:ph idx="1"/>
          </p:nvPr>
        </p:nvSpPr>
        <p:spPr/>
        <p:txBody>
          <a:bodyPr>
            <a:normAutofit/>
          </a:bodyPr>
          <a:p>
            <a:pPr>
              <a:lnSpc>
                <a:spcPct val="150000"/>
              </a:lnSpc>
            </a:pPr>
            <a:r>
              <a:rPr lang="en-US" sz="2000">
                <a:latin typeface="Times New Roman" panose="02020603050405020304" charset="0"/>
                <a:sym typeface="+mn-ea"/>
              </a:rPr>
              <a:t>Consistent : for any reference values a and b, multiple invocations of a.equals(b) consistently return true or consistently return false, provided no information used in equals comparisons on the object is modified.</a:t>
            </a:r>
            <a:endParaRPr lang="en-US" sz="2000">
              <a:latin typeface="Times New Roman" panose="02020603050405020304" charset="0"/>
            </a:endParaRPr>
          </a:p>
          <a:p>
            <a:pPr>
              <a:lnSpc>
                <a:spcPct val="150000"/>
              </a:lnSpc>
            </a:pPr>
            <a:r>
              <a:rPr lang="en-US" sz="2000" b="1">
                <a:latin typeface="Times New Roman" panose="02020603050405020304" charset="0"/>
              </a:rPr>
              <a:t>Syntax:</a:t>
            </a:r>
            <a:r>
              <a:rPr lang="en-US" sz="2000">
                <a:latin typeface="Times New Roman" panose="02020603050405020304" charset="0"/>
              </a:rPr>
              <a:t> boolean equals(Object obj)</a:t>
            </a:r>
            <a:endParaRPr lang="en-US" sz="2000">
              <a:latin typeface="Times New Roman" panose="02020603050405020304" charset="0"/>
            </a:endParaRPr>
          </a:p>
          <a:p>
            <a:pPr marL="0" indent="0">
              <a:lnSpc>
                <a:spcPct val="150000"/>
              </a:lnSpc>
              <a:buNone/>
            </a:pPr>
            <a:r>
              <a:rPr lang="en-US" sz="2000">
                <a:latin typeface="Times New Roman" panose="02020603050405020304" charset="0"/>
              </a:rPr>
              <a:t>This method checks if some other Object passed to it as an argument is equal to the Object on which it is invoked.</a:t>
            </a:r>
            <a:endParaRPr lang="en-US" sz="2000">
              <a:latin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latin typeface="Times New Roman" panose="02020603050405020304" charset="0"/>
              </a:rPr>
              <a:t>hashCode() :</a:t>
            </a:r>
            <a:endParaRPr lang="en-US" sz="3200">
              <a:latin typeface="Times New Roman" panose="02020603050405020304" charset="0"/>
            </a:endParaRPr>
          </a:p>
        </p:txBody>
      </p:sp>
      <p:sp>
        <p:nvSpPr>
          <p:cNvPr id="3" name="Content Placeholder 2"/>
          <p:cNvSpPr>
            <a:spLocks noGrp="1"/>
          </p:cNvSpPr>
          <p:nvPr>
            <p:ph idx="1"/>
          </p:nvPr>
        </p:nvSpPr>
        <p:spPr/>
        <p:txBody>
          <a:bodyPr>
            <a:normAutofit/>
          </a:bodyPr>
          <a:p>
            <a:pPr>
              <a:lnSpc>
                <a:spcPct val="150000"/>
              </a:lnSpc>
            </a:pPr>
            <a:r>
              <a:rPr lang="en-US" sz="2000">
                <a:latin typeface="Times New Roman" panose="02020603050405020304" charset="0"/>
              </a:rPr>
              <a:t>It returns the hashcode value as an Integer. Hashcode value is mostly used in hashing based collections like HashMap, HashSet, HashTable etc. </a:t>
            </a:r>
            <a:endParaRPr lang="en-US" sz="2000">
              <a:latin typeface="Times New Roman" panose="02020603050405020304" charset="0"/>
            </a:endParaRPr>
          </a:p>
          <a:p>
            <a:pPr>
              <a:lnSpc>
                <a:spcPct val="150000"/>
              </a:lnSpc>
            </a:pPr>
            <a:r>
              <a:rPr lang="en-US" sz="2000">
                <a:latin typeface="Times New Roman" panose="02020603050405020304" charset="0"/>
              </a:rPr>
              <a:t>This method must be overridden in every class which overrides equals() method.</a:t>
            </a:r>
            <a:endParaRPr lang="en-US" sz="2000">
              <a:latin typeface="Times New Roman" panose="02020603050405020304" charset="0"/>
            </a:endParaRPr>
          </a:p>
          <a:p>
            <a:pPr marL="0" indent="0">
              <a:lnSpc>
                <a:spcPct val="150000"/>
              </a:lnSpc>
              <a:buNone/>
            </a:pPr>
            <a:r>
              <a:rPr lang="en-US" sz="2000" b="1">
                <a:latin typeface="Times New Roman" panose="02020603050405020304" charset="0"/>
              </a:rPr>
              <a:t>Syntax: </a:t>
            </a:r>
            <a:r>
              <a:rPr lang="en-US" sz="2000">
                <a:latin typeface="Times New Roman" panose="02020603050405020304" charset="0"/>
              </a:rPr>
              <a:t>public int hashCode( )</a:t>
            </a:r>
            <a:endParaRPr lang="en-US" sz="2000">
              <a:latin typeface="Times New Roman" panose="02020603050405020304" charset="0"/>
            </a:endParaRPr>
          </a:p>
          <a:p>
            <a:pPr marL="0" indent="0">
              <a:lnSpc>
                <a:spcPct val="150000"/>
              </a:lnSpc>
              <a:buNone/>
            </a:pPr>
            <a:r>
              <a:rPr lang="en-US" sz="2000">
                <a:latin typeface="Times New Roman" panose="02020603050405020304" charset="0"/>
              </a:rPr>
              <a:t>This method returns the hash code value for the object on which this method is invoked.</a:t>
            </a:r>
            <a:endParaRPr lang="en-US" sz="2000">
              <a:latin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3600</Words>
  <Application>WPS Presentation</Application>
  <PresentationFormat>Widescreen</PresentationFormat>
  <Paragraphs>55</Paragraphs>
  <Slides>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Arial</vt:lpstr>
      <vt:lpstr>SimSun</vt:lpstr>
      <vt:lpstr>Wingdings</vt:lpstr>
      <vt:lpstr/>
      <vt:lpstr>Arial Unicode MS</vt:lpstr>
      <vt:lpstr>Calibri Light</vt:lpstr>
      <vt:lpstr>Calibri</vt:lpstr>
      <vt:lpstr>Microsoft YaHei</vt:lpstr>
      <vt:lpstr>Yu Gothic Medium</vt:lpstr>
      <vt:lpstr>Times New Roman</vt:lpstr>
      <vt:lpstr>Segoe Print</vt:lpstr>
      <vt:lpstr>Office Theme</vt:lpstr>
      <vt:lpstr>PowerPoint 演示文稿</vt:lpstr>
      <vt:lpstr>PowerPoint 演示文稿</vt:lpstr>
      <vt:lpstr>PowerPoint 演示文稿</vt:lpstr>
      <vt:lpstr>PowerPoint 演示文稿</vt:lpstr>
      <vt:lpstr>PowerPoint 演示文稿</vt:lpstr>
      <vt:lpstr>equals( ): </vt:lpstr>
      <vt:lpstr>equals( ): </vt:lpstr>
      <vt:lpstr>equals(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HashMap,Equals(),hashCode()</dc:title>
  <dc:creator>Rithika</dc:creator>
  <cp:lastModifiedBy>Rithika</cp:lastModifiedBy>
  <cp:revision>3</cp:revision>
  <dcterms:created xsi:type="dcterms:W3CDTF">2018-07-26T15:55:43Z</dcterms:created>
  <dcterms:modified xsi:type="dcterms:W3CDTF">2018-07-26T16:01:23Z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1033-10.2.0.6080</vt:lpwstr>
  </property>
</Properties>
</file>