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4" r:id="rId9"/>
    <p:sldId id="266" r:id="rId10"/>
  </p:sldIdLst>
  <p:sldSz cx="18288000" cy="10287000"/>
  <p:notesSz cx="6858000" cy="9144000"/>
  <p:embeddedFontLst>
    <p:embeddedFont>
      <p:font typeface="Algerian" panose="04020705040A02060702" pitchFamily="82" charset="0"/>
      <p:regular r:id="rId12"/>
    </p:embeddedFont>
    <p:embeddedFont>
      <p:font typeface="Calibri" panose="020F0502020204030204" pitchFamily="34" charset="0"/>
      <p:regular r:id="rId13"/>
      <p:bold r:id="rId14"/>
      <p:italic r:id="rId15"/>
      <p:boldItalic r:id="rId16"/>
    </p:embeddedFont>
    <p:embeddedFont>
      <p:font typeface="Open Sans" panose="020B0604020202020204" charset="0"/>
      <p:regular r:id="rId17"/>
      <p:bold r:id="rId18"/>
      <p:italic r:id="rId19"/>
      <p:boldItalic r:id="rId20"/>
    </p:embeddedFont>
    <p:embeddedFont>
      <p:font typeface="Montserrat SemiBold" panose="020B0604020202020204" charset="0"/>
      <p:regular r:id="rId21"/>
      <p:bold r:id="rId22"/>
      <p:italic r:id="rId23"/>
      <p:boldItalic r:id="rId24"/>
    </p:embeddedFont>
    <p:embeddedFont>
      <p:font typeface="Brush Script MT" panose="03060802040406070304" pitchFamily="66" charset="0"/>
      <p:italic r:id="rId25"/>
    </p:embeddedFont>
    <p:embeddedFont>
      <p:font typeface="MingLiU_HKSCS-ExtB" panose="02020500000000000000" pitchFamily="18" charset="-120"/>
      <p:regular r:id="rId26"/>
    </p:embeddedFont>
    <p:embeddedFont>
      <p:font typeface="Britannic Bold" panose="020B0903060703020204" pitchFamily="34" charset="0"/>
      <p:regular r:id="rId27"/>
    </p:embeddedFont>
    <p:embeddedFont>
      <p:font typeface="Montserrat"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60" autoAdjust="0"/>
  </p:normalViewPr>
  <p:slideViewPr>
    <p:cSldViewPr snapToGrid="0">
      <p:cViewPr>
        <p:scale>
          <a:sx n="50" d="100"/>
          <a:sy n="50" d="100"/>
        </p:scale>
        <p:origin x="-1104" y="-2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005237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29B2"/>
        </a:solidFill>
        <a:effectLst/>
      </p:bgPr>
    </p:bg>
    <p:spTree>
      <p:nvGrpSpPr>
        <p:cNvPr id="1" name="Shape 83"/>
        <p:cNvGrpSpPr/>
        <p:nvPr/>
      </p:nvGrpSpPr>
      <p:grpSpPr>
        <a:xfrm>
          <a:off x="0" y="0"/>
          <a:ext cx="0" cy="0"/>
          <a:chOff x="0" y="0"/>
          <a:chExt cx="0" cy="0"/>
        </a:xfrm>
      </p:grpSpPr>
      <p:sp>
        <p:nvSpPr>
          <p:cNvPr id="84" name="Google Shape;84;p13"/>
          <p:cNvSpPr/>
          <p:nvPr/>
        </p:nvSpPr>
        <p:spPr>
          <a:xfrm>
            <a:off x="-28575" y="351933"/>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mt="26000"/>
            </a:blip>
            <a:stretch>
              <a:fillRect t="-9220" b="-9219"/>
            </a:stretch>
          </a:blipFill>
          <a:ln>
            <a:noFill/>
          </a:ln>
        </p:spPr>
      </p:sp>
      <p:sp>
        <p:nvSpPr>
          <p:cNvPr id="85" name="Google Shape;85;p13"/>
          <p:cNvSpPr/>
          <p:nvPr/>
        </p:nvSpPr>
        <p:spPr>
          <a:xfrm rot="7599151">
            <a:off x="11109324" y="4018214"/>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4">
              <a:alphaModFix amt="19999"/>
            </a:blip>
            <a:stretch>
              <a:fillRect/>
            </a:stretch>
          </a:blipFill>
          <a:ln>
            <a:noFill/>
          </a:ln>
        </p:spPr>
      </p:sp>
      <p:grpSp>
        <p:nvGrpSpPr>
          <p:cNvPr id="86" name="Google Shape;86;p13"/>
          <p:cNvGrpSpPr/>
          <p:nvPr/>
        </p:nvGrpSpPr>
        <p:grpSpPr>
          <a:xfrm>
            <a:off x="10002193" y="-2006577"/>
            <a:ext cx="10835687" cy="9946822"/>
            <a:chOff x="0" y="-47625"/>
            <a:chExt cx="812800" cy="746125"/>
          </a:xfrm>
        </p:grpSpPr>
        <p:sp>
          <p:nvSpPr>
            <p:cNvPr id="87" name="Google Shape;87;p13"/>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38B6FF">
                <a:alpha val="28235"/>
              </a:srgbClr>
            </a:solidFill>
            <a:ln>
              <a:noFill/>
            </a:ln>
          </p:spPr>
        </p:sp>
        <p:sp>
          <p:nvSpPr>
            <p:cNvPr id="88" name="Google Shape;88;p13"/>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13"/>
          <p:cNvGrpSpPr/>
          <p:nvPr/>
        </p:nvGrpSpPr>
        <p:grpSpPr>
          <a:xfrm>
            <a:off x="9474340" y="-2016860"/>
            <a:ext cx="11011179" cy="10107918"/>
            <a:chOff x="0" y="-47625"/>
            <a:chExt cx="812800" cy="746125"/>
          </a:xfrm>
        </p:grpSpPr>
        <p:sp>
          <p:nvSpPr>
            <p:cNvPr id="90" name="Google Shape;90;p13"/>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38B6FF">
                <a:alpha val="28235"/>
              </a:srgbClr>
            </a:solidFill>
            <a:ln>
              <a:noFill/>
            </a:ln>
          </p:spPr>
        </p:sp>
        <p:sp>
          <p:nvSpPr>
            <p:cNvPr id="91" name="Google Shape;91;p13"/>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13"/>
          <p:cNvGrpSpPr/>
          <p:nvPr/>
        </p:nvGrpSpPr>
        <p:grpSpPr>
          <a:xfrm>
            <a:off x="371959" y="3359692"/>
            <a:ext cx="6935847" cy="7360952"/>
            <a:chOff x="0" y="0"/>
            <a:chExt cx="10657396" cy="10657396"/>
          </a:xfrm>
        </p:grpSpPr>
        <p:grpSp>
          <p:nvGrpSpPr>
            <p:cNvPr id="93" name="Google Shape;93;p13"/>
            <p:cNvGrpSpPr/>
            <p:nvPr/>
          </p:nvGrpSpPr>
          <p:grpSpPr>
            <a:xfrm>
              <a:off x="0" y="0"/>
              <a:ext cx="10657396" cy="10657396"/>
              <a:chOff x="0" y="0"/>
              <a:chExt cx="812800" cy="812800"/>
            </a:xfrm>
          </p:grpSpPr>
          <p:sp>
            <p:nvSpPr>
              <p:cNvPr id="94" name="Google Shape;94;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p:nvPr/>
            </p:nvSpPr>
            <p:spPr>
              <a:xfrm>
                <a:off x="124189" y="85538"/>
                <a:ext cx="613335" cy="53394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 name="Google Shape;96;p13"/>
            <p:cNvGrpSpPr/>
            <p:nvPr/>
          </p:nvGrpSpPr>
          <p:grpSpPr>
            <a:xfrm>
              <a:off x="1034397" y="1034397"/>
              <a:ext cx="8588602" cy="8588602"/>
              <a:chOff x="0" y="0"/>
              <a:chExt cx="812800" cy="812800"/>
            </a:xfrm>
          </p:grpSpPr>
          <p:sp>
            <p:nvSpPr>
              <p:cNvPr id="97" name="Google Shape;97;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 name="Google Shape;99;p13"/>
            <p:cNvGrpSpPr/>
            <p:nvPr/>
          </p:nvGrpSpPr>
          <p:grpSpPr>
            <a:xfrm>
              <a:off x="1786907" y="1786907"/>
              <a:ext cx="7083581" cy="7083581"/>
              <a:chOff x="0" y="0"/>
              <a:chExt cx="812800" cy="812800"/>
            </a:xfrm>
          </p:grpSpPr>
          <p:sp>
            <p:nvSpPr>
              <p:cNvPr id="100" name="Google Shape;100;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 name="Google Shape;102;p13"/>
            <p:cNvGrpSpPr/>
            <p:nvPr/>
          </p:nvGrpSpPr>
          <p:grpSpPr>
            <a:xfrm>
              <a:off x="2409352" y="2409352"/>
              <a:ext cx="5838691" cy="5838691"/>
              <a:chOff x="0" y="0"/>
              <a:chExt cx="812800" cy="812800"/>
            </a:xfrm>
          </p:grpSpPr>
          <p:sp>
            <p:nvSpPr>
              <p:cNvPr id="103" name="Google Shape;103;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5" name="Google Shape;105;p13"/>
            <p:cNvGrpSpPr/>
            <p:nvPr/>
          </p:nvGrpSpPr>
          <p:grpSpPr>
            <a:xfrm>
              <a:off x="3092186" y="3092186"/>
              <a:ext cx="4473024" cy="4473024"/>
              <a:chOff x="0" y="0"/>
              <a:chExt cx="812800" cy="812800"/>
            </a:xfrm>
          </p:grpSpPr>
          <p:sp>
            <p:nvSpPr>
              <p:cNvPr id="106" name="Google Shape;106;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08" name="Google Shape;108;p13"/>
          <p:cNvGrpSpPr/>
          <p:nvPr/>
        </p:nvGrpSpPr>
        <p:grpSpPr>
          <a:xfrm>
            <a:off x="-28575" y="8535483"/>
            <a:ext cx="6124515" cy="1753966"/>
            <a:chOff x="-9031" y="-46851"/>
            <a:chExt cx="1935645" cy="554339"/>
          </a:xfrm>
        </p:grpSpPr>
        <p:sp>
          <p:nvSpPr>
            <p:cNvPr id="109" name="Google Shape;109;p13"/>
            <p:cNvSpPr/>
            <p:nvPr/>
          </p:nvSpPr>
          <p:spPr>
            <a:xfrm>
              <a:off x="0" y="0"/>
              <a:ext cx="1926614" cy="506714"/>
            </a:xfrm>
            <a:custGeom>
              <a:avLst/>
              <a:gdLst/>
              <a:ahLst/>
              <a:cxnLst/>
              <a:rect l="l" t="t" r="r" b="b"/>
              <a:pathLst>
                <a:path w="1926614" h="506714" extrusionOk="0">
                  <a:moveTo>
                    <a:pt x="0" y="0"/>
                  </a:moveTo>
                  <a:lnTo>
                    <a:pt x="1926614" y="0"/>
                  </a:lnTo>
                  <a:lnTo>
                    <a:pt x="1926614" y="506714"/>
                  </a:lnTo>
                  <a:lnTo>
                    <a:pt x="0" y="506714"/>
                  </a:lnTo>
                  <a:close/>
                </a:path>
              </a:pathLst>
            </a:custGeom>
            <a:solidFill>
              <a:srgbClr val="407FDE"/>
            </a:solidFill>
            <a:ln>
              <a:noFill/>
            </a:ln>
          </p:spPr>
        </p:sp>
        <p:sp>
          <p:nvSpPr>
            <p:cNvPr id="110" name="Google Shape;110;p13"/>
            <p:cNvSpPr txBox="1"/>
            <p:nvPr/>
          </p:nvSpPr>
          <p:spPr>
            <a:xfrm>
              <a:off x="-9031" y="-46851"/>
              <a:ext cx="1926614" cy="55433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r>
                <a:rPr lang="en-US" sz="3600" b="0" i="0" u="none" strike="noStrike" cap="none" dirty="0" smtClean="0">
                  <a:solidFill>
                    <a:schemeClr val="dk1"/>
                  </a:solidFill>
                  <a:latin typeface="Britannic Bold" panose="020B0903060703020204" pitchFamily="34" charset="0"/>
                  <a:ea typeface="Calibri"/>
                  <a:cs typeface="Calibri"/>
                  <a:sym typeface="Calibri"/>
                </a:rPr>
                <a:t>NAME:K.RITHIKASRI</a:t>
              </a:r>
              <a:endParaRPr sz="3600" b="0" i="0" u="none" strike="noStrike" cap="none" dirty="0">
                <a:solidFill>
                  <a:schemeClr val="dk1"/>
                </a:solidFill>
                <a:latin typeface="Britannic Bold" panose="020B0903060703020204" pitchFamily="34" charset="0"/>
                <a:ea typeface="Calibri"/>
                <a:cs typeface="Calibri"/>
                <a:sym typeface="Calibri"/>
              </a:endParaRPr>
            </a:p>
          </p:txBody>
        </p:sp>
      </p:grpSp>
      <p:grpSp>
        <p:nvGrpSpPr>
          <p:cNvPr id="111" name="Google Shape;111;p13"/>
          <p:cNvGrpSpPr/>
          <p:nvPr/>
        </p:nvGrpSpPr>
        <p:grpSpPr>
          <a:xfrm>
            <a:off x="6095940" y="8533034"/>
            <a:ext cx="6095940" cy="1753966"/>
            <a:chOff x="0" y="-47625"/>
            <a:chExt cx="1926614" cy="554339"/>
          </a:xfrm>
        </p:grpSpPr>
        <p:sp>
          <p:nvSpPr>
            <p:cNvPr id="112" name="Google Shape;112;p13"/>
            <p:cNvSpPr/>
            <p:nvPr/>
          </p:nvSpPr>
          <p:spPr>
            <a:xfrm>
              <a:off x="0" y="0"/>
              <a:ext cx="1926614" cy="506714"/>
            </a:xfrm>
            <a:custGeom>
              <a:avLst/>
              <a:gdLst/>
              <a:ahLst/>
              <a:cxnLst/>
              <a:rect l="l" t="t" r="r" b="b"/>
              <a:pathLst>
                <a:path w="1926614" h="506714" extrusionOk="0">
                  <a:moveTo>
                    <a:pt x="0" y="0"/>
                  </a:moveTo>
                  <a:lnTo>
                    <a:pt x="1926614" y="0"/>
                  </a:lnTo>
                  <a:lnTo>
                    <a:pt x="1926614" y="506714"/>
                  </a:lnTo>
                  <a:lnTo>
                    <a:pt x="0" y="506714"/>
                  </a:lnTo>
                  <a:close/>
                </a:path>
              </a:pathLst>
            </a:custGeom>
            <a:solidFill>
              <a:srgbClr val="38B6FF"/>
            </a:solidFill>
            <a:ln>
              <a:noFill/>
            </a:ln>
          </p:spPr>
        </p:sp>
        <p:sp>
          <p:nvSpPr>
            <p:cNvPr id="113" name="Google Shape;113;p13"/>
            <p:cNvSpPr txBox="1"/>
            <p:nvPr/>
          </p:nvSpPr>
          <p:spPr>
            <a:xfrm>
              <a:off x="0" y="-47625"/>
              <a:ext cx="1926614" cy="55433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r>
                <a:rPr lang="en-US" sz="2400" b="0" i="0" u="none" strike="noStrike" cap="none" dirty="0" smtClean="0">
                  <a:solidFill>
                    <a:schemeClr val="dk1"/>
                  </a:solidFill>
                  <a:latin typeface="Britannic Bold" panose="020B0903060703020204" pitchFamily="34" charset="0"/>
                  <a:ea typeface="Calibri"/>
                  <a:cs typeface="Calibri"/>
                  <a:sym typeface="Calibri"/>
                </a:rPr>
                <a:t>DEPT:BTECH INFROMATION TECHNOLOGY</a:t>
              </a:r>
              <a:endParaRPr sz="2400" b="0" i="0" u="none" strike="noStrike" cap="none" dirty="0">
                <a:solidFill>
                  <a:schemeClr val="dk1"/>
                </a:solidFill>
                <a:latin typeface="Britannic Bold" panose="020B0903060703020204" pitchFamily="34" charset="0"/>
                <a:ea typeface="Calibri"/>
                <a:cs typeface="Calibri"/>
                <a:sym typeface="Calibri"/>
              </a:endParaRPr>
            </a:p>
          </p:txBody>
        </p:sp>
      </p:grpSp>
      <p:grpSp>
        <p:nvGrpSpPr>
          <p:cNvPr id="114" name="Google Shape;114;p13"/>
          <p:cNvGrpSpPr/>
          <p:nvPr/>
        </p:nvGrpSpPr>
        <p:grpSpPr>
          <a:xfrm>
            <a:off x="12192060" y="8533034"/>
            <a:ext cx="6095940" cy="1753966"/>
            <a:chOff x="0" y="-47625"/>
            <a:chExt cx="1926614" cy="554339"/>
          </a:xfrm>
        </p:grpSpPr>
        <p:sp>
          <p:nvSpPr>
            <p:cNvPr id="115" name="Google Shape;115;p13"/>
            <p:cNvSpPr/>
            <p:nvPr/>
          </p:nvSpPr>
          <p:spPr>
            <a:xfrm>
              <a:off x="0" y="0"/>
              <a:ext cx="1926614" cy="506714"/>
            </a:xfrm>
            <a:custGeom>
              <a:avLst/>
              <a:gdLst/>
              <a:ahLst/>
              <a:cxnLst/>
              <a:rect l="l" t="t" r="r" b="b"/>
              <a:pathLst>
                <a:path w="1926614" h="506714" extrusionOk="0">
                  <a:moveTo>
                    <a:pt x="0" y="0"/>
                  </a:moveTo>
                  <a:lnTo>
                    <a:pt x="1926614" y="0"/>
                  </a:lnTo>
                  <a:lnTo>
                    <a:pt x="1926614" y="506714"/>
                  </a:lnTo>
                  <a:lnTo>
                    <a:pt x="0" y="506714"/>
                  </a:lnTo>
                  <a:close/>
                </a:path>
              </a:pathLst>
            </a:custGeom>
            <a:gradFill>
              <a:gsLst>
                <a:gs pos="0">
                  <a:srgbClr val="0097B2"/>
                </a:gs>
                <a:gs pos="100000">
                  <a:srgbClr val="7ED957"/>
                </a:gs>
              </a:gsLst>
              <a:lin ang="0" scaled="0"/>
            </a:gradFill>
            <a:ln>
              <a:noFill/>
            </a:ln>
          </p:spPr>
        </p:sp>
        <p:sp>
          <p:nvSpPr>
            <p:cNvPr id="116" name="Google Shape;116;p13"/>
            <p:cNvSpPr txBox="1"/>
            <p:nvPr/>
          </p:nvSpPr>
          <p:spPr>
            <a:xfrm>
              <a:off x="0" y="-47625"/>
              <a:ext cx="1926614" cy="55433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r>
                <a:rPr lang="en-US" sz="2000" b="0" i="0" u="none" strike="noStrike" cap="none" dirty="0" smtClean="0">
                  <a:solidFill>
                    <a:schemeClr val="dk1"/>
                  </a:solidFill>
                  <a:latin typeface="Britannic Bold" panose="020B0903060703020204" pitchFamily="34" charset="0"/>
                  <a:ea typeface="Calibri"/>
                  <a:cs typeface="Calibri"/>
                  <a:sym typeface="Calibri"/>
                </a:rPr>
                <a:t>COLLEGE NAME:ANJALAI AMMAL MAHALINGAM ENGINEERING COLLEGE</a:t>
              </a:r>
              <a:endParaRPr sz="2000" b="0" i="0" u="none" strike="noStrike" cap="none" dirty="0">
                <a:solidFill>
                  <a:schemeClr val="dk1"/>
                </a:solidFill>
                <a:latin typeface="Britannic Bold" panose="020B0903060703020204" pitchFamily="34" charset="0"/>
                <a:ea typeface="Calibri"/>
                <a:cs typeface="Calibri"/>
                <a:sym typeface="Calibri"/>
              </a:endParaRPr>
            </a:p>
          </p:txBody>
        </p:sp>
      </p:grpSp>
      <p:grpSp>
        <p:nvGrpSpPr>
          <p:cNvPr id="117" name="Google Shape;117;p13"/>
          <p:cNvGrpSpPr/>
          <p:nvPr/>
        </p:nvGrpSpPr>
        <p:grpSpPr>
          <a:xfrm>
            <a:off x="10569079" y="-1178608"/>
            <a:ext cx="9140004" cy="8390238"/>
            <a:chOff x="0" y="-47625"/>
            <a:chExt cx="812800" cy="746125"/>
          </a:xfrm>
        </p:grpSpPr>
        <p:sp>
          <p:nvSpPr>
            <p:cNvPr id="118" name="Google Shape;118;p13"/>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38B6FF">
                <a:alpha val="28235"/>
              </a:srgbClr>
            </a:solidFill>
            <a:ln>
              <a:noFill/>
            </a:ln>
          </p:spPr>
        </p:sp>
        <p:sp>
          <p:nvSpPr>
            <p:cNvPr id="119" name="Google Shape;119;p13"/>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0" name="Google Shape;120;p13"/>
          <p:cNvSpPr/>
          <p:nvPr/>
        </p:nvSpPr>
        <p:spPr>
          <a:xfrm rot="-2699999">
            <a:off x="-7863916" y="-4537241"/>
            <a:ext cx="14357351" cy="9368172"/>
          </a:xfrm>
          <a:custGeom>
            <a:avLst/>
            <a:gdLst/>
            <a:ahLst/>
            <a:cxnLst/>
            <a:rect l="l" t="t" r="r" b="b"/>
            <a:pathLst>
              <a:path w="14357351" h="9368172" extrusionOk="0">
                <a:moveTo>
                  <a:pt x="0" y="0"/>
                </a:moveTo>
                <a:lnTo>
                  <a:pt x="14357351" y="0"/>
                </a:lnTo>
                <a:lnTo>
                  <a:pt x="14357351" y="9368172"/>
                </a:lnTo>
                <a:lnTo>
                  <a:pt x="0" y="9368172"/>
                </a:lnTo>
                <a:lnTo>
                  <a:pt x="0" y="0"/>
                </a:lnTo>
                <a:close/>
              </a:path>
            </a:pathLst>
          </a:custGeom>
          <a:blipFill rotWithShape="1">
            <a:blip r:embed="rId4">
              <a:alphaModFix amt="19999"/>
            </a:blip>
            <a:stretch>
              <a:fillRect/>
            </a:stretch>
          </a:blipFill>
          <a:ln>
            <a:noFill/>
          </a:ln>
        </p:spPr>
      </p:sp>
      <p:grpSp>
        <p:nvGrpSpPr>
          <p:cNvPr id="121" name="Google Shape;121;p13"/>
          <p:cNvGrpSpPr/>
          <p:nvPr/>
        </p:nvGrpSpPr>
        <p:grpSpPr>
          <a:xfrm>
            <a:off x="1328484" y="5823182"/>
            <a:ext cx="5180803" cy="1225322"/>
            <a:chOff x="0" y="-49821"/>
            <a:chExt cx="1268516" cy="322719"/>
          </a:xfrm>
        </p:grpSpPr>
        <p:sp>
          <p:nvSpPr>
            <p:cNvPr id="122" name="Google Shape;122;p13"/>
            <p:cNvSpPr/>
            <p:nvPr/>
          </p:nvSpPr>
          <p:spPr>
            <a:xfrm>
              <a:off x="0" y="0"/>
              <a:ext cx="1154460" cy="272898"/>
            </a:xfrm>
            <a:custGeom>
              <a:avLst/>
              <a:gdLst/>
              <a:ahLst/>
              <a:cxnLst/>
              <a:rect l="l" t="t" r="r" b="b"/>
              <a:pathLst>
                <a:path w="1154460" h="272898" extrusionOk="0">
                  <a:moveTo>
                    <a:pt x="90077" y="0"/>
                  </a:moveTo>
                  <a:lnTo>
                    <a:pt x="1064383" y="0"/>
                  </a:lnTo>
                  <a:cubicBezTo>
                    <a:pt x="1088273" y="0"/>
                    <a:pt x="1111185" y="9490"/>
                    <a:pt x="1128077" y="26383"/>
                  </a:cubicBezTo>
                  <a:cubicBezTo>
                    <a:pt x="1144970" y="43276"/>
                    <a:pt x="1154460" y="66187"/>
                    <a:pt x="1154460" y="90077"/>
                  </a:cubicBezTo>
                  <a:lnTo>
                    <a:pt x="1154460" y="182821"/>
                  </a:lnTo>
                  <a:cubicBezTo>
                    <a:pt x="1154460" y="206711"/>
                    <a:pt x="1144970" y="229622"/>
                    <a:pt x="1128077" y="246515"/>
                  </a:cubicBezTo>
                  <a:cubicBezTo>
                    <a:pt x="1111185" y="263407"/>
                    <a:pt x="1088273" y="272898"/>
                    <a:pt x="1064383" y="272898"/>
                  </a:cubicBezTo>
                  <a:lnTo>
                    <a:pt x="90077" y="272898"/>
                  </a:lnTo>
                  <a:cubicBezTo>
                    <a:pt x="66187" y="272898"/>
                    <a:pt x="43276" y="263407"/>
                    <a:pt x="26383" y="246515"/>
                  </a:cubicBezTo>
                  <a:cubicBezTo>
                    <a:pt x="9490" y="229622"/>
                    <a:pt x="0" y="206711"/>
                    <a:pt x="0" y="182821"/>
                  </a:cubicBezTo>
                  <a:lnTo>
                    <a:pt x="0" y="90077"/>
                  </a:lnTo>
                  <a:cubicBezTo>
                    <a:pt x="0" y="66187"/>
                    <a:pt x="9490" y="43276"/>
                    <a:pt x="26383" y="26383"/>
                  </a:cubicBezTo>
                  <a:cubicBezTo>
                    <a:pt x="43276" y="9490"/>
                    <a:pt x="66187" y="0"/>
                    <a:pt x="90077" y="0"/>
                  </a:cubicBezTo>
                  <a:close/>
                </a:path>
              </a:pathLst>
            </a:custGeom>
            <a:solidFill>
              <a:srgbClr val="FF4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txBox="1"/>
            <p:nvPr/>
          </p:nvSpPr>
          <p:spPr>
            <a:xfrm>
              <a:off x="7367" y="-49821"/>
              <a:ext cx="1261149" cy="320523"/>
            </a:xfrm>
            <a:prstGeom prst="rect">
              <a:avLst/>
            </a:prstGeom>
            <a:solidFill>
              <a:schemeClr val="accent2"/>
            </a:solid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r>
                <a:rPr lang="en-US" sz="3200" b="0" i="0" u="none" strike="noStrike" cap="none" dirty="0" smtClean="0">
                  <a:solidFill>
                    <a:schemeClr val="dk1"/>
                  </a:solidFill>
                  <a:latin typeface="Brush Script MT" panose="03060802040406070304" pitchFamily="66" charset="0"/>
                  <a:ea typeface="Calibri"/>
                  <a:cs typeface="Calibri"/>
                  <a:sym typeface="Calibri"/>
                </a:rPr>
                <a:t>PRESENTED BY  </a:t>
              </a:r>
              <a:endParaRPr sz="3200" b="0" i="0" u="none" strike="noStrike" cap="none" dirty="0">
                <a:solidFill>
                  <a:schemeClr val="dk1"/>
                </a:solidFill>
                <a:latin typeface="Brush Script MT" panose="03060802040406070304" pitchFamily="66" charset="0"/>
                <a:ea typeface="Calibri"/>
                <a:cs typeface="Calibri"/>
                <a:sym typeface="Calibri"/>
              </a:endParaRPr>
            </a:p>
          </p:txBody>
        </p:sp>
      </p:grpSp>
      <p:grpSp>
        <p:nvGrpSpPr>
          <p:cNvPr id="124" name="Google Shape;124;p13"/>
          <p:cNvGrpSpPr/>
          <p:nvPr/>
        </p:nvGrpSpPr>
        <p:grpSpPr>
          <a:xfrm rot="1812227">
            <a:off x="12710945" y="220437"/>
            <a:ext cx="5044020" cy="6462184"/>
            <a:chOff x="-147178" y="-1"/>
            <a:chExt cx="6725359" cy="8616246"/>
          </a:xfrm>
        </p:grpSpPr>
        <p:grpSp>
          <p:nvGrpSpPr>
            <p:cNvPr id="125" name="Google Shape;125;p13"/>
            <p:cNvGrpSpPr/>
            <p:nvPr/>
          </p:nvGrpSpPr>
          <p:grpSpPr>
            <a:xfrm rot="-9023308">
              <a:off x="743004" y="916323"/>
              <a:ext cx="4897166" cy="4495445"/>
              <a:chOff x="0" y="-47625"/>
              <a:chExt cx="812800" cy="746125"/>
            </a:xfrm>
          </p:grpSpPr>
          <p:sp>
            <p:nvSpPr>
              <p:cNvPr id="126" name="Google Shape;126;p13"/>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257175" cap="sq" cmpd="sng">
                <a:solidFill>
                  <a:srgbClr val="FFFFFF"/>
                </a:solidFill>
                <a:prstDash val="solid"/>
                <a:miter lim="8000"/>
                <a:headEnd type="none" w="sm" len="sm"/>
                <a:tailEnd type="none" w="sm" len="sm"/>
              </a:ln>
            </p:spPr>
          </p:sp>
          <p:sp>
            <p:nvSpPr>
              <p:cNvPr id="127" name="Google Shape;127;p13"/>
              <p:cNvSpPr txBox="1"/>
              <p:nvPr/>
            </p:nvSpPr>
            <p:spPr>
              <a:xfrm>
                <a:off x="114300" y="-47625"/>
                <a:ext cx="584200" cy="746125"/>
              </a:xfrm>
              <a:prstGeom prst="rect">
                <a:avLst/>
              </a:prstGeom>
              <a:noFill/>
              <a:ln>
                <a:noFill/>
              </a:ln>
            </p:spPr>
            <p:txBody>
              <a:bodyPr spcFirstLastPara="1" wrap="square" lIns="104550" tIns="104550" rIns="104550" bIns="10455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3"/>
            <p:cNvGrpSpPr/>
            <p:nvPr/>
          </p:nvGrpSpPr>
          <p:grpSpPr>
            <a:xfrm rot="-9023308">
              <a:off x="673754" y="2998567"/>
              <a:ext cx="5083495" cy="4666490"/>
              <a:chOff x="0" y="-47625"/>
              <a:chExt cx="812800" cy="746125"/>
            </a:xfrm>
          </p:grpSpPr>
          <p:sp>
            <p:nvSpPr>
              <p:cNvPr id="129" name="Google Shape;129;p13"/>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130" name="Google Shape;130;p13"/>
              <p:cNvSpPr txBox="1"/>
              <p:nvPr/>
            </p:nvSpPr>
            <p:spPr>
              <a:xfrm>
                <a:off x="114300" y="-47625"/>
                <a:ext cx="584200" cy="746125"/>
              </a:xfrm>
              <a:prstGeom prst="rect">
                <a:avLst/>
              </a:prstGeom>
              <a:noFill/>
              <a:ln>
                <a:noFill/>
              </a:ln>
            </p:spPr>
            <p:txBody>
              <a:bodyPr spcFirstLastPara="1" wrap="square" lIns="104550" tIns="104550" rIns="104550" bIns="10455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1" name="Google Shape;131;p13"/>
            <p:cNvGrpSpPr/>
            <p:nvPr/>
          </p:nvGrpSpPr>
          <p:grpSpPr>
            <a:xfrm>
              <a:off x="2910435" y="5074340"/>
              <a:ext cx="762000" cy="762000"/>
              <a:chOff x="0" y="0"/>
              <a:chExt cx="812800" cy="812800"/>
            </a:xfrm>
          </p:grpSpPr>
          <p:sp>
            <p:nvSpPr>
              <p:cNvPr id="132" name="Google Shape;132;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 name="Google Shape;134;p13"/>
            <p:cNvGrpSpPr/>
            <p:nvPr/>
          </p:nvGrpSpPr>
          <p:grpSpPr>
            <a:xfrm>
              <a:off x="3066896" y="5646272"/>
              <a:ext cx="449078" cy="608501"/>
              <a:chOff x="0" y="-47625"/>
              <a:chExt cx="635000" cy="860425"/>
            </a:xfrm>
          </p:grpSpPr>
          <p:sp>
            <p:nvSpPr>
              <p:cNvPr id="135" name="Google Shape;135;p13"/>
              <p:cNvSpPr/>
              <p:nvPr/>
            </p:nvSpPr>
            <p:spPr>
              <a:xfrm>
                <a:off x="0" y="0"/>
                <a:ext cx="635000" cy="812800"/>
              </a:xfrm>
              <a:custGeom>
                <a:avLst/>
                <a:gdLst/>
                <a:ahLst/>
                <a:cxnLst/>
                <a:rect l="l" t="t" r="r" b="b"/>
                <a:pathLst>
                  <a:path w="635000" h="812800" extrusionOk="0">
                    <a:moveTo>
                      <a:pt x="635000" y="0"/>
                    </a:moveTo>
                    <a:lnTo>
                      <a:pt x="635000" y="698500"/>
                    </a:lnTo>
                    <a:lnTo>
                      <a:pt x="317500" y="812800"/>
                    </a:lnTo>
                    <a:lnTo>
                      <a:pt x="0" y="698500"/>
                    </a:lnTo>
                    <a:lnTo>
                      <a:pt x="0" y="0"/>
                    </a:lnTo>
                    <a:lnTo>
                      <a:pt x="635000" y="0"/>
                    </a:lnTo>
                    <a:close/>
                  </a:path>
                </a:pathLst>
              </a:custGeom>
              <a:solidFill>
                <a:srgbClr val="009E52"/>
              </a:solidFill>
              <a:ln>
                <a:noFill/>
              </a:ln>
            </p:spPr>
          </p:sp>
          <p:sp>
            <p:nvSpPr>
              <p:cNvPr id="136" name="Google Shape;136;p13"/>
              <p:cNvSpPr txBox="1"/>
              <p:nvPr/>
            </p:nvSpPr>
            <p:spPr>
              <a:xfrm>
                <a:off x="0" y="-47625"/>
                <a:ext cx="6350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37" name="Google Shape;137;p13"/>
          <p:cNvGrpSpPr/>
          <p:nvPr/>
        </p:nvGrpSpPr>
        <p:grpSpPr>
          <a:xfrm>
            <a:off x="5698951" y="6200429"/>
            <a:ext cx="541395" cy="577185"/>
            <a:chOff x="0" y="0"/>
            <a:chExt cx="812800" cy="812800"/>
          </a:xfrm>
        </p:grpSpPr>
        <p:sp>
          <p:nvSpPr>
            <p:cNvPr id="138" name="Google Shape;138;p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20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3" name="Google Shape;143;p13"/>
          <p:cNvSpPr txBox="1"/>
          <p:nvPr/>
        </p:nvSpPr>
        <p:spPr>
          <a:xfrm>
            <a:off x="1320492" y="1944030"/>
            <a:ext cx="11646000" cy="20313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6600" b="1" dirty="0" smtClean="0">
                <a:solidFill>
                  <a:srgbClr val="FFFFFF"/>
                </a:solidFill>
                <a:latin typeface="Montserrat"/>
                <a:sym typeface="Montserrat"/>
              </a:rPr>
              <a:t>       CAPSTONE PROJECTS       </a:t>
            </a:r>
          </a:p>
          <a:p>
            <a:pPr marL="0" marR="0" lvl="0" indent="0" algn="l" rtl="0">
              <a:lnSpc>
                <a:spcPct val="100000"/>
              </a:lnSpc>
              <a:spcBef>
                <a:spcPts val="0"/>
              </a:spcBef>
              <a:spcAft>
                <a:spcPts val="0"/>
              </a:spcAft>
              <a:buNone/>
            </a:pPr>
            <a:r>
              <a:rPr lang="en-US" sz="6600" b="1" dirty="0">
                <a:solidFill>
                  <a:srgbClr val="FFFFFF"/>
                </a:solidFill>
                <a:latin typeface="Montserrat"/>
                <a:sym typeface="Montserrat"/>
              </a:rPr>
              <a:t> </a:t>
            </a:r>
            <a:r>
              <a:rPr lang="en-US" sz="6600" b="1" dirty="0" smtClean="0">
                <a:solidFill>
                  <a:srgbClr val="FFFFFF"/>
                </a:solidFill>
                <a:latin typeface="Montserrat"/>
                <a:sym typeface="Montserrat"/>
              </a:rPr>
              <a:t>         </a:t>
            </a:r>
            <a:r>
              <a:rPr lang="en-US" sz="4400" b="1" dirty="0" smtClean="0">
                <a:solidFill>
                  <a:srgbClr val="FFFFFF"/>
                </a:solidFill>
                <a:latin typeface="Adobe Song Std L" pitchFamily="18" charset="-128"/>
                <a:ea typeface="Adobe Song Std L" pitchFamily="18" charset="-128"/>
                <a:sym typeface="Montserrat"/>
              </a:rPr>
              <a:t>KEYLOGGER AND SECURITY</a:t>
            </a:r>
            <a:endParaRPr lang="en-US" sz="4400" b="1" dirty="0">
              <a:solidFill>
                <a:srgbClr val="FFFFFF"/>
              </a:solidFill>
              <a:latin typeface="Adobe Song Std L" pitchFamily="18" charset="-128"/>
              <a:ea typeface="Adobe Song Std L" pitchFamily="18" charset="-128"/>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29B2"/>
        </a:solidFill>
        <a:effectLst/>
      </p:bgPr>
    </p:bg>
    <p:spTree>
      <p:nvGrpSpPr>
        <p:cNvPr id="1" name="Shape 151"/>
        <p:cNvGrpSpPr/>
        <p:nvPr/>
      </p:nvGrpSpPr>
      <p:grpSpPr>
        <a:xfrm>
          <a:off x="0" y="0"/>
          <a:ext cx="0" cy="0"/>
          <a:chOff x="0" y="0"/>
          <a:chExt cx="0" cy="0"/>
        </a:xfrm>
      </p:grpSpPr>
      <p:sp>
        <p:nvSpPr>
          <p:cNvPr id="152" name="Google Shape;152;p14"/>
          <p:cNvSpPr/>
          <p:nvPr/>
        </p:nvSpPr>
        <p:spPr>
          <a:xfrm rot="-3278844">
            <a:off x="-7178676" y="-4988886"/>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3">
              <a:alphaModFix amt="19999"/>
            </a:blip>
            <a:stretch>
              <a:fillRect/>
            </a:stretch>
          </a:blipFill>
          <a:ln>
            <a:noFill/>
          </a:ln>
        </p:spPr>
      </p:sp>
      <p:sp>
        <p:nvSpPr>
          <p:cNvPr id="153" name="Google Shape;153;p14"/>
          <p:cNvSpPr txBox="1"/>
          <p:nvPr/>
        </p:nvSpPr>
        <p:spPr>
          <a:xfrm>
            <a:off x="487176" y="1175694"/>
            <a:ext cx="10065000" cy="110799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200" b="1" dirty="0" smtClean="0">
                <a:solidFill>
                  <a:srgbClr val="FFFFFF"/>
                </a:solidFill>
                <a:latin typeface="MingLiU_HKSCS-ExtB" panose="02020500000000000000" pitchFamily="18" charset="-120"/>
                <a:ea typeface="MingLiU_HKSCS-ExtB" panose="02020500000000000000" pitchFamily="18" charset="-120"/>
                <a:sym typeface="Montserrat"/>
              </a:rPr>
              <a:t>OUTLINE:</a:t>
            </a:r>
            <a:endParaRPr sz="7200" dirty="0">
              <a:latin typeface="MingLiU_HKSCS-ExtB" panose="02020500000000000000" pitchFamily="18" charset="-120"/>
              <a:ea typeface="MingLiU_HKSCS-ExtB" panose="02020500000000000000" pitchFamily="18" charset="-120"/>
            </a:endParaRPr>
          </a:p>
        </p:txBody>
      </p:sp>
      <p:sp>
        <p:nvSpPr>
          <p:cNvPr id="155" name="Google Shape;155;p14"/>
          <p:cNvSpPr txBox="1"/>
          <p:nvPr/>
        </p:nvSpPr>
        <p:spPr>
          <a:xfrm>
            <a:off x="2985611" y="2868885"/>
            <a:ext cx="7237381" cy="6771084"/>
          </a:xfrm>
          <a:prstGeom prst="rect">
            <a:avLst/>
          </a:prstGeom>
          <a:noFill/>
          <a:ln>
            <a:noFill/>
          </a:ln>
        </p:spPr>
        <p:txBody>
          <a:bodyPr spcFirstLastPara="1" wrap="square" lIns="0" tIns="0" rIns="0" bIns="0" anchor="t" anchorCtr="0">
            <a:spAutoFit/>
          </a:bodyPr>
          <a:lstStyle/>
          <a:p>
            <a:pPr fontAlgn="base"/>
            <a:endParaRPr lang="en-IN" sz="2000" b="1" dirty="0" smtClean="0">
              <a:solidFill>
                <a:srgbClr val="FFC000"/>
              </a:solidFill>
              <a:latin typeface="Algerian" panose="04020705040A02060702" pitchFamily="82" charset="0"/>
            </a:endParaRPr>
          </a:p>
          <a:p>
            <a:pPr marL="457200" indent="-457200" fontAlgn="base">
              <a:buFont typeface="Arial" panose="020B0604020202020204" pitchFamily="34" charset="0"/>
              <a:buChar char="•"/>
            </a:pPr>
            <a:r>
              <a:rPr lang="en-IN" sz="2800" b="1" dirty="0">
                <a:solidFill>
                  <a:srgbClr val="FFC000"/>
                </a:solidFill>
                <a:latin typeface="Algerian" panose="04020705040A02060702" pitchFamily="82" charset="0"/>
              </a:rPr>
              <a:t>Problem Statement</a:t>
            </a:r>
          </a:p>
          <a:p>
            <a:pPr marL="457200" indent="-457200" fontAlgn="base">
              <a:buFont typeface="Arial" panose="020B0604020202020204" pitchFamily="34" charset="0"/>
              <a:buChar char="•"/>
            </a:pPr>
            <a:endParaRPr lang="en-IN" sz="2800" b="1" dirty="0">
              <a:solidFill>
                <a:srgbClr val="FFC000"/>
              </a:solidFill>
              <a:latin typeface="Algerian" panose="04020705040A02060702" pitchFamily="82" charset="0"/>
            </a:endParaRPr>
          </a:p>
          <a:p>
            <a:pPr marL="457200" indent="-457200" fontAlgn="base">
              <a:buFont typeface="Arial" panose="020B0604020202020204" pitchFamily="34" charset="0"/>
              <a:buChar char="•"/>
            </a:pPr>
            <a:r>
              <a:rPr lang="en-IN" sz="2800" b="1" dirty="0">
                <a:solidFill>
                  <a:srgbClr val="FFC000"/>
                </a:solidFill>
                <a:latin typeface="Algerian" panose="04020705040A02060702" pitchFamily="82" charset="0"/>
              </a:rPr>
              <a:t>Project Overview</a:t>
            </a:r>
          </a:p>
          <a:p>
            <a:pPr marL="457200" indent="-457200" fontAlgn="base">
              <a:buFont typeface="Arial" panose="020B0604020202020204" pitchFamily="34" charset="0"/>
              <a:buChar char="•"/>
            </a:pPr>
            <a:endParaRPr lang="en-IN" sz="2800" b="1" dirty="0">
              <a:solidFill>
                <a:srgbClr val="FFC000"/>
              </a:solidFill>
              <a:latin typeface="Algerian" panose="04020705040A02060702" pitchFamily="82" charset="0"/>
            </a:endParaRPr>
          </a:p>
          <a:p>
            <a:pPr marL="457200" indent="-457200" fontAlgn="base">
              <a:buFont typeface="Arial" panose="020B0604020202020204" pitchFamily="34" charset="0"/>
              <a:buChar char="•"/>
            </a:pPr>
            <a:r>
              <a:rPr lang="en-IN" sz="2800" b="1" dirty="0">
                <a:solidFill>
                  <a:srgbClr val="FFC000"/>
                </a:solidFill>
                <a:latin typeface="Algerian" panose="04020705040A02060702" pitchFamily="82" charset="0"/>
              </a:rPr>
              <a:t>End Users</a:t>
            </a:r>
          </a:p>
          <a:p>
            <a:pPr marL="457200" indent="-457200" fontAlgn="base">
              <a:buFont typeface="Arial" panose="020B0604020202020204" pitchFamily="34" charset="0"/>
              <a:buChar char="•"/>
            </a:pPr>
            <a:endParaRPr lang="en-IN" sz="2800" b="1" dirty="0">
              <a:solidFill>
                <a:srgbClr val="FFC000"/>
              </a:solidFill>
              <a:latin typeface="Algerian" panose="04020705040A02060702" pitchFamily="82" charset="0"/>
            </a:endParaRPr>
          </a:p>
          <a:p>
            <a:pPr marL="457200" indent="-457200" fontAlgn="base">
              <a:buFont typeface="Arial" panose="020B0604020202020204" pitchFamily="34" charset="0"/>
              <a:buChar char="•"/>
            </a:pPr>
            <a:r>
              <a:rPr lang="en-IN" sz="2800" b="1" dirty="0">
                <a:solidFill>
                  <a:srgbClr val="FFC000"/>
                </a:solidFill>
                <a:latin typeface="Algerian" panose="04020705040A02060702" pitchFamily="82" charset="0"/>
              </a:rPr>
              <a:t>Solution and Its Value Proposition</a:t>
            </a:r>
          </a:p>
          <a:p>
            <a:pPr marL="457200" indent="-457200" fontAlgn="base">
              <a:buFont typeface="Arial" panose="020B0604020202020204" pitchFamily="34" charset="0"/>
              <a:buChar char="•"/>
            </a:pPr>
            <a:endParaRPr lang="en-IN" sz="2800" b="1" dirty="0">
              <a:solidFill>
                <a:srgbClr val="FFC000"/>
              </a:solidFill>
              <a:latin typeface="Algerian" panose="04020705040A02060702" pitchFamily="82" charset="0"/>
            </a:endParaRPr>
          </a:p>
          <a:p>
            <a:pPr marL="457200" indent="-457200" fontAlgn="base">
              <a:buFont typeface="Arial" panose="020B0604020202020204" pitchFamily="34" charset="0"/>
              <a:buChar char="•"/>
            </a:pPr>
            <a:r>
              <a:rPr lang="en-IN" sz="2800" b="1" dirty="0">
                <a:solidFill>
                  <a:srgbClr val="FFC000"/>
                </a:solidFill>
                <a:latin typeface="Algerian" panose="04020705040A02060702" pitchFamily="82" charset="0"/>
              </a:rPr>
              <a:t>Unique Features of Our Solution</a:t>
            </a:r>
          </a:p>
          <a:p>
            <a:pPr marL="457200" indent="-457200" fontAlgn="base">
              <a:buFont typeface="Arial" panose="020B0604020202020204" pitchFamily="34" charset="0"/>
              <a:buChar char="•"/>
            </a:pPr>
            <a:endParaRPr lang="en-IN" sz="2800" b="1" dirty="0">
              <a:solidFill>
                <a:srgbClr val="FFC000"/>
              </a:solidFill>
              <a:latin typeface="Algerian" panose="04020705040A02060702" pitchFamily="82" charset="0"/>
            </a:endParaRPr>
          </a:p>
          <a:p>
            <a:pPr marL="457200" indent="-457200" fontAlgn="base">
              <a:buFont typeface="Arial" panose="020B0604020202020204" pitchFamily="34" charset="0"/>
              <a:buChar char="•"/>
            </a:pPr>
            <a:r>
              <a:rPr lang="en-IN" sz="2800" b="1" dirty="0">
                <a:solidFill>
                  <a:srgbClr val="FFC000"/>
                </a:solidFill>
                <a:latin typeface="Algerian" panose="04020705040A02060702" pitchFamily="82" charset="0"/>
              </a:rPr>
              <a:t>Modelling</a:t>
            </a:r>
          </a:p>
          <a:p>
            <a:pPr marL="457200" indent="-457200" fontAlgn="base">
              <a:buFont typeface="Arial" panose="020B0604020202020204" pitchFamily="34" charset="0"/>
              <a:buChar char="•"/>
            </a:pPr>
            <a:endParaRPr lang="en-IN" sz="2800" b="1" dirty="0">
              <a:solidFill>
                <a:srgbClr val="FFC000"/>
              </a:solidFill>
              <a:latin typeface="Algerian" panose="04020705040A02060702" pitchFamily="82" charset="0"/>
            </a:endParaRPr>
          </a:p>
          <a:p>
            <a:pPr marL="457200" indent="-457200" fontAlgn="base">
              <a:buFont typeface="Arial" panose="020B0604020202020204" pitchFamily="34" charset="0"/>
              <a:buChar char="•"/>
            </a:pPr>
            <a:r>
              <a:rPr lang="en-IN" sz="2800" b="1" dirty="0">
                <a:solidFill>
                  <a:srgbClr val="FFC000"/>
                </a:solidFill>
                <a:latin typeface="Algerian" panose="04020705040A02060702" pitchFamily="82" charset="0"/>
              </a:rPr>
              <a:t>Results</a:t>
            </a:r>
          </a:p>
          <a:p>
            <a:pPr marL="457200" indent="-457200" fontAlgn="base">
              <a:buFont typeface="Arial" panose="020B0604020202020204" pitchFamily="34" charset="0"/>
              <a:buChar char="•"/>
            </a:pPr>
            <a:endParaRPr lang="en-IN" sz="2800" b="1" dirty="0">
              <a:solidFill>
                <a:srgbClr val="FFC000"/>
              </a:solidFill>
              <a:latin typeface="Algerian" panose="04020705040A02060702" pitchFamily="82" charset="0"/>
            </a:endParaRPr>
          </a:p>
          <a:p>
            <a:pPr marL="457200" indent="-457200" fontAlgn="base">
              <a:buFont typeface="Arial" panose="020B0604020202020204" pitchFamily="34" charset="0"/>
              <a:buChar char="•"/>
            </a:pPr>
            <a:r>
              <a:rPr lang="en-IN" sz="2800" b="1" dirty="0">
                <a:solidFill>
                  <a:srgbClr val="FFC000"/>
                </a:solidFill>
                <a:latin typeface="Algerian" panose="04020705040A02060702" pitchFamily="82" charset="0"/>
              </a:rPr>
              <a:t>Conclusion</a:t>
            </a:r>
            <a:endParaRPr lang="en-IN" sz="2800" b="1" dirty="0">
              <a:solidFill>
                <a:srgbClr val="FFC000"/>
              </a:solidFill>
              <a:latin typeface="Algerian" panose="04020705040A02060702" pitchFamily="82" charset="0"/>
            </a:endParaRPr>
          </a:p>
        </p:txBody>
      </p:sp>
      <p:sp>
        <p:nvSpPr>
          <p:cNvPr id="160" name="Google Shape;160;p14"/>
          <p:cNvSpPr/>
          <p:nvPr/>
        </p:nvSpPr>
        <p:spPr>
          <a:xfrm rot="7599151">
            <a:off x="11423303" y="4109798"/>
            <a:ext cx="14357351" cy="9368172"/>
          </a:xfrm>
          <a:custGeom>
            <a:avLst/>
            <a:gdLst/>
            <a:ahLst/>
            <a:cxnLst/>
            <a:rect l="l" t="t" r="r" b="b"/>
            <a:pathLst>
              <a:path w="14357351" h="9368172" extrusionOk="0">
                <a:moveTo>
                  <a:pt x="0" y="0"/>
                </a:moveTo>
                <a:lnTo>
                  <a:pt x="14357351" y="0"/>
                </a:lnTo>
                <a:lnTo>
                  <a:pt x="14357351" y="9368172"/>
                </a:lnTo>
                <a:lnTo>
                  <a:pt x="0" y="9368172"/>
                </a:lnTo>
                <a:lnTo>
                  <a:pt x="0" y="0"/>
                </a:lnTo>
                <a:close/>
              </a:path>
            </a:pathLst>
          </a:custGeom>
          <a:blipFill rotWithShape="1">
            <a:blip r:embed="rId3">
              <a:alphaModFix amt="19999"/>
            </a:blip>
            <a:stretch>
              <a:fillRect/>
            </a:stretch>
          </a:blipFill>
          <a:ln>
            <a:noFill/>
          </a:ln>
        </p:spPr>
      </p:sp>
      <p:grpSp>
        <p:nvGrpSpPr>
          <p:cNvPr id="164" name="Google Shape;164;p14"/>
          <p:cNvGrpSpPr/>
          <p:nvPr/>
        </p:nvGrpSpPr>
        <p:grpSpPr>
          <a:xfrm>
            <a:off x="12217597" y="936876"/>
            <a:ext cx="1875026" cy="1989564"/>
            <a:chOff x="0" y="-122432"/>
            <a:chExt cx="2500034" cy="2652752"/>
          </a:xfrm>
        </p:grpSpPr>
        <p:grpSp>
          <p:nvGrpSpPr>
            <p:cNvPr id="165" name="Google Shape;165;p14"/>
            <p:cNvGrpSpPr/>
            <p:nvPr/>
          </p:nvGrpSpPr>
          <p:grpSpPr>
            <a:xfrm>
              <a:off x="487115" y="682524"/>
              <a:ext cx="2012919" cy="1847796"/>
              <a:chOff x="0" y="-47625"/>
              <a:chExt cx="812800" cy="746125"/>
            </a:xfrm>
          </p:grpSpPr>
          <p:sp>
            <p:nvSpPr>
              <p:cNvPr id="166" name="Google Shape;166;p14"/>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38100" cap="sq" cmpd="sng">
                <a:solidFill>
                  <a:srgbClr val="FFFFFF"/>
                </a:solidFill>
                <a:prstDash val="solid"/>
                <a:miter lim="8000"/>
                <a:headEnd type="none" w="sm" len="sm"/>
                <a:tailEnd type="none" w="sm" len="sm"/>
              </a:ln>
            </p:spPr>
          </p:sp>
          <p:sp>
            <p:nvSpPr>
              <p:cNvPr id="167" name="Google Shape;167;p14"/>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 name="Google Shape;168;p14"/>
            <p:cNvGrpSpPr/>
            <p:nvPr/>
          </p:nvGrpSpPr>
          <p:grpSpPr>
            <a:xfrm>
              <a:off x="0" y="-122432"/>
              <a:ext cx="2089507" cy="1918102"/>
              <a:chOff x="0" y="-47625"/>
              <a:chExt cx="812800" cy="746125"/>
            </a:xfrm>
          </p:grpSpPr>
          <p:sp>
            <p:nvSpPr>
              <p:cNvPr id="169" name="Google Shape;169;p14"/>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170" name="Google Shape;170;p14"/>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1" name="Google Shape;171;p14"/>
            <p:cNvGrpSpPr/>
            <p:nvPr/>
          </p:nvGrpSpPr>
          <p:grpSpPr>
            <a:xfrm rot="8840484">
              <a:off x="873587" y="682056"/>
              <a:ext cx="395197" cy="395197"/>
              <a:chOff x="0" y="0"/>
              <a:chExt cx="812800" cy="812800"/>
            </a:xfrm>
          </p:grpSpPr>
          <p:sp>
            <p:nvSpPr>
              <p:cNvPr id="172" name="Google Shape;172;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txBox="1"/>
              <p:nvPr/>
            </p:nvSpPr>
            <p:spPr>
              <a:xfrm>
                <a:off x="76200" y="28575"/>
                <a:ext cx="660400" cy="708025"/>
              </a:xfrm>
              <a:prstGeom prst="rect">
                <a:avLst/>
              </a:prstGeom>
              <a:noFill/>
              <a:ln>
                <a:noFill/>
              </a:ln>
            </p:spPr>
            <p:txBody>
              <a:bodyPr spcFirstLastPara="1" wrap="square" lIns="12775" tIns="12775" rIns="12775" bIns="12775"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4" name="Google Shape;174;p14"/>
            <p:cNvGrpSpPr/>
            <p:nvPr/>
          </p:nvGrpSpPr>
          <p:grpSpPr>
            <a:xfrm rot="8840484">
              <a:off x="816146" y="505646"/>
              <a:ext cx="232906" cy="315588"/>
              <a:chOff x="0" y="-47625"/>
              <a:chExt cx="635000" cy="860425"/>
            </a:xfrm>
          </p:grpSpPr>
          <p:sp>
            <p:nvSpPr>
              <p:cNvPr id="175" name="Google Shape;175;p14"/>
              <p:cNvSpPr/>
              <p:nvPr/>
            </p:nvSpPr>
            <p:spPr>
              <a:xfrm>
                <a:off x="0" y="0"/>
                <a:ext cx="635000" cy="812800"/>
              </a:xfrm>
              <a:custGeom>
                <a:avLst/>
                <a:gdLst/>
                <a:ahLst/>
                <a:cxnLst/>
                <a:rect l="l" t="t" r="r" b="b"/>
                <a:pathLst>
                  <a:path w="635000" h="812800" extrusionOk="0">
                    <a:moveTo>
                      <a:pt x="635000" y="0"/>
                    </a:moveTo>
                    <a:lnTo>
                      <a:pt x="635000" y="698500"/>
                    </a:lnTo>
                    <a:lnTo>
                      <a:pt x="317500" y="812800"/>
                    </a:lnTo>
                    <a:lnTo>
                      <a:pt x="0" y="698500"/>
                    </a:lnTo>
                    <a:lnTo>
                      <a:pt x="0" y="0"/>
                    </a:lnTo>
                    <a:lnTo>
                      <a:pt x="635000" y="0"/>
                    </a:lnTo>
                    <a:close/>
                  </a:path>
                </a:pathLst>
              </a:custGeom>
              <a:solidFill>
                <a:srgbClr val="009E52"/>
              </a:solidFill>
              <a:ln>
                <a:noFill/>
              </a:ln>
            </p:spPr>
          </p:sp>
          <p:sp>
            <p:nvSpPr>
              <p:cNvPr id="176" name="Google Shape;176;p14"/>
              <p:cNvSpPr txBox="1"/>
              <p:nvPr/>
            </p:nvSpPr>
            <p:spPr>
              <a:xfrm>
                <a:off x="0" y="-47625"/>
                <a:ext cx="635000" cy="746125"/>
              </a:xfrm>
              <a:prstGeom prst="rect">
                <a:avLst/>
              </a:prstGeom>
              <a:noFill/>
              <a:ln>
                <a:noFill/>
              </a:ln>
            </p:spPr>
            <p:txBody>
              <a:bodyPr spcFirstLastPara="1" wrap="square" lIns="12775" tIns="12775" rIns="12775" bIns="12775"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77" name="Google Shape;177;p14"/>
          <p:cNvGrpSpPr/>
          <p:nvPr/>
        </p:nvGrpSpPr>
        <p:grpSpPr>
          <a:xfrm rot="-7214293">
            <a:off x="16009774" y="8079888"/>
            <a:ext cx="1209607" cy="1283498"/>
            <a:chOff x="0" y="-78983"/>
            <a:chExt cx="1612809" cy="1711331"/>
          </a:xfrm>
        </p:grpSpPr>
        <p:grpSp>
          <p:nvGrpSpPr>
            <p:cNvPr id="178" name="Google Shape;178;p14"/>
            <p:cNvGrpSpPr/>
            <p:nvPr/>
          </p:nvGrpSpPr>
          <p:grpSpPr>
            <a:xfrm>
              <a:off x="314245" y="440306"/>
              <a:ext cx="1298564" cy="1192042"/>
              <a:chOff x="0" y="-47625"/>
              <a:chExt cx="812800" cy="746125"/>
            </a:xfrm>
          </p:grpSpPr>
          <p:sp>
            <p:nvSpPr>
              <p:cNvPr id="179" name="Google Shape;179;p14"/>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38100" cap="sq" cmpd="sng">
                <a:solidFill>
                  <a:srgbClr val="FFFFFF"/>
                </a:solidFill>
                <a:prstDash val="solid"/>
                <a:miter lim="8000"/>
                <a:headEnd type="none" w="sm" len="sm"/>
                <a:tailEnd type="none" w="sm" len="sm"/>
              </a:ln>
            </p:spPr>
          </p:sp>
          <p:sp>
            <p:nvSpPr>
              <p:cNvPr id="180" name="Google Shape;180;p14"/>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1" name="Google Shape;181;p14"/>
            <p:cNvGrpSpPr/>
            <p:nvPr/>
          </p:nvGrpSpPr>
          <p:grpSpPr>
            <a:xfrm>
              <a:off x="0" y="-78983"/>
              <a:ext cx="1347973" cy="1237397"/>
              <a:chOff x="0" y="-47625"/>
              <a:chExt cx="812800" cy="746125"/>
            </a:xfrm>
          </p:grpSpPr>
          <p:sp>
            <p:nvSpPr>
              <p:cNvPr id="182" name="Google Shape;182;p14"/>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183" name="Google Shape;183;p14"/>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4" name="Google Shape;184;p14"/>
            <p:cNvGrpSpPr/>
            <p:nvPr/>
          </p:nvGrpSpPr>
          <p:grpSpPr>
            <a:xfrm rot="9220010">
              <a:off x="507475" y="433726"/>
              <a:ext cx="258304" cy="258304"/>
              <a:chOff x="0" y="0"/>
              <a:chExt cx="812800" cy="812800"/>
            </a:xfrm>
          </p:grpSpPr>
          <p:sp>
            <p:nvSpPr>
              <p:cNvPr id="185" name="Google Shape;185;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9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txBox="1"/>
              <p:nvPr/>
            </p:nvSpPr>
            <p:spPr>
              <a:xfrm>
                <a:off x="76200" y="28575"/>
                <a:ext cx="660400" cy="708025"/>
              </a:xfrm>
              <a:prstGeom prst="rect">
                <a:avLst/>
              </a:prstGeom>
              <a:noFill/>
              <a:ln>
                <a:noFill/>
              </a:ln>
            </p:spPr>
            <p:txBody>
              <a:bodyPr spcFirstLastPara="1" wrap="square" lIns="12950" tIns="12950" rIns="12950" bIns="1295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7" name="Google Shape;187;p14"/>
            <p:cNvGrpSpPr/>
            <p:nvPr/>
          </p:nvGrpSpPr>
          <p:grpSpPr>
            <a:xfrm rot="9220010">
              <a:off x="486052" y="309304"/>
              <a:ext cx="152229" cy="206270"/>
              <a:chOff x="0" y="-47625"/>
              <a:chExt cx="635000" cy="860425"/>
            </a:xfrm>
          </p:grpSpPr>
          <p:sp>
            <p:nvSpPr>
              <p:cNvPr id="188" name="Google Shape;188;p14"/>
              <p:cNvSpPr/>
              <p:nvPr/>
            </p:nvSpPr>
            <p:spPr>
              <a:xfrm>
                <a:off x="0" y="0"/>
                <a:ext cx="635000" cy="812800"/>
              </a:xfrm>
              <a:custGeom>
                <a:avLst/>
                <a:gdLst/>
                <a:ahLst/>
                <a:cxnLst/>
                <a:rect l="l" t="t" r="r" b="b"/>
                <a:pathLst>
                  <a:path w="635000" h="812800" extrusionOk="0">
                    <a:moveTo>
                      <a:pt x="635000" y="0"/>
                    </a:moveTo>
                    <a:lnTo>
                      <a:pt x="635000" y="698500"/>
                    </a:lnTo>
                    <a:lnTo>
                      <a:pt x="317500" y="812800"/>
                    </a:lnTo>
                    <a:lnTo>
                      <a:pt x="0" y="698500"/>
                    </a:lnTo>
                    <a:lnTo>
                      <a:pt x="0" y="0"/>
                    </a:lnTo>
                    <a:lnTo>
                      <a:pt x="635000" y="0"/>
                    </a:lnTo>
                    <a:close/>
                  </a:path>
                </a:pathLst>
              </a:custGeom>
              <a:solidFill>
                <a:srgbClr val="009E52"/>
              </a:solidFill>
              <a:ln>
                <a:noFill/>
              </a:ln>
            </p:spPr>
          </p:sp>
          <p:sp>
            <p:nvSpPr>
              <p:cNvPr id="189" name="Google Shape;189;p14"/>
              <p:cNvSpPr txBox="1"/>
              <p:nvPr/>
            </p:nvSpPr>
            <p:spPr>
              <a:xfrm>
                <a:off x="0" y="-47625"/>
                <a:ext cx="635000" cy="746125"/>
              </a:xfrm>
              <a:prstGeom prst="rect">
                <a:avLst/>
              </a:prstGeom>
              <a:noFill/>
              <a:ln>
                <a:noFill/>
              </a:ln>
            </p:spPr>
            <p:txBody>
              <a:bodyPr spcFirstLastPara="1" wrap="square" lIns="12950" tIns="12950" rIns="12950" bIns="1295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29B2"/>
        </a:solidFill>
        <a:effectLst/>
      </p:bgPr>
    </p:bg>
    <p:spTree>
      <p:nvGrpSpPr>
        <p:cNvPr id="1" name="Shape 193"/>
        <p:cNvGrpSpPr/>
        <p:nvPr/>
      </p:nvGrpSpPr>
      <p:grpSpPr>
        <a:xfrm>
          <a:off x="0" y="0"/>
          <a:ext cx="0" cy="0"/>
          <a:chOff x="0" y="0"/>
          <a:chExt cx="0" cy="0"/>
        </a:xfrm>
      </p:grpSpPr>
      <p:sp>
        <p:nvSpPr>
          <p:cNvPr id="197" name="Google Shape;197;p15"/>
          <p:cNvSpPr txBox="1"/>
          <p:nvPr/>
        </p:nvSpPr>
        <p:spPr>
          <a:xfrm>
            <a:off x="890224" y="1038225"/>
            <a:ext cx="16507551" cy="16250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8800" dirty="0" smtClean="0">
                <a:solidFill>
                  <a:srgbClr val="69F3C2"/>
                </a:solidFill>
                <a:latin typeface="Montserrat SemiBold"/>
                <a:sym typeface="Montserrat SemiBold"/>
              </a:rPr>
              <a:t>PROBLEM STATEMENTS</a:t>
            </a:r>
            <a:endParaRPr dirty="0"/>
          </a:p>
        </p:txBody>
      </p:sp>
      <p:sp>
        <p:nvSpPr>
          <p:cNvPr id="198" name="Google Shape;198;p15"/>
          <p:cNvSpPr/>
          <p:nvPr/>
        </p:nvSpPr>
        <p:spPr>
          <a:xfrm rot="-3278844">
            <a:off x="-7521576" y="-4684086"/>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3">
              <a:alphaModFix amt="19999"/>
            </a:blip>
            <a:stretch>
              <a:fillRect/>
            </a:stretch>
          </a:blipFill>
          <a:ln>
            <a:noFill/>
          </a:ln>
        </p:spPr>
      </p:sp>
      <p:sp>
        <p:nvSpPr>
          <p:cNvPr id="199" name="Google Shape;199;p15"/>
          <p:cNvSpPr/>
          <p:nvPr/>
        </p:nvSpPr>
        <p:spPr>
          <a:xfrm rot="7599151">
            <a:off x="12214224" y="4265864"/>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3">
              <a:alphaModFix amt="19999"/>
            </a:blip>
            <a:stretch>
              <a:fillRect/>
            </a:stretch>
          </a:blipFill>
          <a:ln>
            <a:noFill/>
          </a:ln>
        </p:spPr>
      </p:sp>
      <p:sp>
        <p:nvSpPr>
          <p:cNvPr id="210" name="Google Shape;210;p15"/>
          <p:cNvSpPr/>
          <p:nvPr/>
        </p:nvSpPr>
        <p:spPr>
          <a:xfrm>
            <a:off x="8113978" y="4145197"/>
            <a:ext cx="1443419" cy="1443419"/>
          </a:xfrm>
          <a:custGeom>
            <a:avLst/>
            <a:gdLst/>
            <a:ahLst/>
            <a:cxnLst/>
            <a:rect l="l" t="t" r="r" b="b"/>
            <a:pathLst>
              <a:path w="1443419" h="1443419" extrusionOk="0">
                <a:moveTo>
                  <a:pt x="0" y="0"/>
                </a:moveTo>
                <a:lnTo>
                  <a:pt x="1443419" y="0"/>
                </a:lnTo>
                <a:lnTo>
                  <a:pt x="1443419" y="1443419"/>
                </a:lnTo>
                <a:lnTo>
                  <a:pt x="0" y="1443419"/>
                </a:lnTo>
                <a:lnTo>
                  <a:pt x="0" y="0"/>
                </a:lnTo>
                <a:close/>
              </a:path>
            </a:pathLst>
          </a:custGeom>
          <a:blipFill rotWithShape="1">
            <a:blip r:embed="rId4">
              <a:alphaModFix/>
            </a:blip>
            <a:stretch>
              <a:fillRect/>
            </a:stretch>
          </a:blipFill>
          <a:ln>
            <a:noFill/>
          </a:ln>
        </p:spPr>
      </p:sp>
      <p:sp>
        <p:nvSpPr>
          <p:cNvPr id="211" name="Google Shape;211;p15"/>
          <p:cNvSpPr/>
          <p:nvPr/>
        </p:nvSpPr>
        <p:spPr>
          <a:xfrm>
            <a:off x="12596797" y="3994495"/>
            <a:ext cx="1744824" cy="1744824"/>
          </a:xfrm>
          <a:custGeom>
            <a:avLst/>
            <a:gdLst/>
            <a:ahLst/>
            <a:cxnLst/>
            <a:rect l="l" t="t" r="r" b="b"/>
            <a:pathLst>
              <a:path w="1744824" h="1744824" extrusionOk="0">
                <a:moveTo>
                  <a:pt x="0" y="0"/>
                </a:moveTo>
                <a:lnTo>
                  <a:pt x="1744824" y="0"/>
                </a:lnTo>
                <a:lnTo>
                  <a:pt x="1744824" y="1744823"/>
                </a:lnTo>
                <a:lnTo>
                  <a:pt x="0" y="1744823"/>
                </a:lnTo>
                <a:lnTo>
                  <a:pt x="0" y="0"/>
                </a:lnTo>
                <a:close/>
              </a:path>
            </a:pathLst>
          </a:custGeom>
          <a:blipFill rotWithShape="1">
            <a:blip r:embed="rId5">
              <a:alphaModFix/>
            </a:blip>
            <a:stretch>
              <a:fillRect/>
            </a:stretch>
          </a:blipFill>
          <a:ln>
            <a:noFill/>
          </a:ln>
        </p:spPr>
      </p:sp>
      <p:sp>
        <p:nvSpPr>
          <p:cNvPr id="216" name="Google Shape;216;p15"/>
          <p:cNvSpPr txBox="1"/>
          <p:nvPr/>
        </p:nvSpPr>
        <p:spPr>
          <a:xfrm>
            <a:off x="2743200" y="3054096"/>
            <a:ext cx="12710159" cy="5539978"/>
          </a:xfrm>
          <a:prstGeom prst="rect">
            <a:avLst/>
          </a:prstGeom>
          <a:noFill/>
          <a:ln>
            <a:noFill/>
          </a:ln>
        </p:spPr>
        <p:txBody>
          <a:bodyPr spcFirstLastPara="1" wrap="square" lIns="0" tIns="0" rIns="0" bIns="0" anchor="t" anchorCtr="0">
            <a:spAutoFit/>
          </a:bodyPr>
          <a:lstStyle/>
          <a:p>
            <a:r>
              <a:rPr lang="en-IN" sz="3200" dirty="0">
                <a:solidFill>
                  <a:srgbClr val="FFFF00"/>
                </a:solidFill>
                <a:latin typeface="Adobe Gothic Std B" pitchFamily="34" charset="-128"/>
                <a:ea typeface="Adobe Gothic Std B" pitchFamily="34" charset="-128"/>
              </a:rPr>
              <a:t>The increasing prevalence of keylogging attacks in the digital landscape has led to a need for effective strategies to detect, prevent, and mitigate these risks. </a:t>
            </a:r>
            <a:r>
              <a:rPr lang="en-IN" sz="3200" dirty="0" err="1">
                <a:solidFill>
                  <a:srgbClr val="FFFF00"/>
                </a:solidFill>
                <a:latin typeface="Adobe Gothic Std B" pitchFamily="34" charset="-128"/>
                <a:ea typeface="Adobe Gothic Std B" pitchFamily="34" charset="-128"/>
              </a:rPr>
              <a:t>Keyloggers</a:t>
            </a:r>
            <a:r>
              <a:rPr lang="en-IN" sz="3200" dirty="0">
                <a:solidFill>
                  <a:srgbClr val="FFFF00"/>
                </a:solidFill>
                <a:latin typeface="Adobe Gothic Std B" pitchFamily="34" charset="-128"/>
                <a:ea typeface="Adobe Gothic Std B" pitchFamily="34" charset="-128"/>
              </a:rPr>
              <a:t>, whether software, hardware, or malware, can evade traditional security measures and compromise sensitive data. Successful attacks can lead to identity theft, financial fraud, and privacy breaches. This project aims to develop a comprehensive </a:t>
            </a:r>
            <a:r>
              <a:rPr lang="en-IN" sz="3200" dirty="0" err="1">
                <a:solidFill>
                  <a:srgbClr val="FFFF00"/>
                </a:solidFill>
                <a:latin typeface="Adobe Gothic Std B" pitchFamily="34" charset="-128"/>
                <a:ea typeface="Adobe Gothic Std B" pitchFamily="34" charset="-128"/>
              </a:rPr>
              <a:t>keylogger</a:t>
            </a:r>
            <a:r>
              <a:rPr lang="en-IN" sz="3200" dirty="0">
                <a:solidFill>
                  <a:srgbClr val="FFFF00"/>
                </a:solidFill>
                <a:latin typeface="Adobe Gothic Std B" pitchFamily="34" charset="-128"/>
                <a:ea typeface="Adobe Gothic Std B" pitchFamily="34" charset="-128"/>
              </a:rPr>
              <a:t> security solution that addresses detection, prevention, mitigation, and user education. By addressing these objectives, the project aims to contribute to the advancement of </a:t>
            </a:r>
            <a:r>
              <a:rPr lang="en-IN" sz="3200" dirty="0" err="1">
                <a:solidFill>
                  <a:srgbClr val="FFFF00"/>
                </a:solidFill>
                <a:latin typeface="Adobe Gothic Std B" pitchFamily="34" charset="-128"/>
                <a:ea typeface="Adobe Gothic Std B" pitchFamily="34" charset="-128"/>
              </a:rPr>
              <a:t>keylogger</a:t>
            </a:r>
            <a:r>
              <a:rPr lang="en-IN" sz="3200" dirty="0">
                <a:solidFill>
                  <a:srgbClr val="FFFF00"/>
                </a:solidFill>
                <a:latin typeface="Adobe Gothic Std B" pitchFamily="34" charset="-128"/>
                <a:ea typeface="Adobe Gothic Std B" pitchFamily="34" charset="-128"/>
              </a:rPr>
              <a:t> security and enhance </a:t>
            </a:r>
            <a:r>
              <a:rPr lang="en-IN" sz="3600" dirty="0">
                <a:solidFill>
                  <a:srgbClr val="FFFF00"/>
                </a:solidFill>
                <a:latin typeface="Adobe Heiti Std R" pitchFamily="34" charset="-128"/>
                <a:ea typeface="Adobe Heiti Std R" pitchFamily="34" charset="-128"/>
              </a:rPr>
              <a:t>computer systems' resilience against this pervasive threat.</a:t>
            </a:r>
            <a:endParaRPr sz="3600" b="1" dirty="0">
              <a:solidFill>
                <a:srgbClr val="FFFF00"/>
              </a:solidFill>
              <a:latin typeface="Adobe Heiti Std R" pitchFamily="34" charset="-128"/>
              <a:ea typeface="Adobe Heiti Std R" pitchFamily="34" charset="-128"/>
              <a:cs typeface="Open Sans"/>
              <a:sym typeface="Open Sans"/>
            </a:endParaRPr>
          </a:p>
        </p:txBody>
      </p:sp>
      <p:grpSp>
        <p:nvGrpSpPr>
          <p:cNvPr id="218" name="Google Shape;218;p15"/>
          <p:cNvGrpSpPr/>
          <p:nvPr/>
        </p:nvGrpSpPr>
        <p:grpSpPr>
          <a:xfrm>
            <a:off x="16549887" y="1506159"/>
            <a:ext cx="847888" cy="856040"/>
            <a:chOff x="0" y="-60012"/>
            <a:chExt cx="1130517" cy="1141387"/>
          </a:xfrm>
        </p:grpSpPr>
        <p:grpSp>
          <p:nvGrpSpPr>
            <p:cNvPr id="219" name="Google Shape;219;p15"/>
            <p:cNvGrpSpPr/>
            <p:nvPr/>
          </p:nvGrpSpPr>
          <p:grpSpPr>
            <a:xfrm>
              <a:off x="132250" y="164998"/>
              <a:ext cx="998267" cy="916377"/>
              <a:chOff x="0" y="-47625"/>
              <a:chExt cx="812800" cy="746125"/>
            </a:xfrm>
          </p:grpSpPr>
          <p:sp>
            <p:nvSpPr>
              <p:cNvPr id="220" name="Google Shape;220;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38100" cap="sq" cmpd="sng">
                <a:solidFill>
                  <a:srgbClr val="FFFFFF"/>
                </a:solidFill>
                <a:prstDash val="solid"/>
                <a:miter lim="8000"/>
                <a:headEnd type="none" w="sm" len="sm"/>
                <a:tailEnd type="none" w="sm" len="sm"/>
              </a:ln>
            </p:spPr>
          </p:sp>
          <p:sp>
            <p:nvSpPr>
              <p:cNvPr id="221" name="Google Shape;221;p15"/>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2" name="Google Shape;222;p15"/>
            <p:cNvGrpSpPr/>
            <p:nvPr/>
          </p:nvGrpSpPr>
          <p:grpSpPr>
            <a:xfrm>
              <a:off x="0" y="-60012"/>
              <a:ext cx="1024208" cy="940191"/>
              <a:chOff x="0" y="-47625"/>
              <a:chExt cx="812800" cy="746125"/>
            </a:xfrm>
          </p:grpSpPr>
          <p:sp>
            <p:nvSpPr>
              <p:cNvPr id="223" name="Google Shape;223;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24" name="Google Shape;224;p15"/>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25" name="Google Shape;225;p15"/>
          <p:cNvGrpSpPr/>
          <p:nvPr/>
        </p:nvGrpSpPr>
        <p:grpSpPr>
          <a:xfrm>
            <a:off x="6093688" y="8385898"/>
            <a:ext cx="847888" cy="856040"/>
            <a:chOff x="0" y="-60012"/>
            <a:chExt cx="1130517" cy="1141387"/>
          </a:xfrm>
        </p:grpSpPr>
        <p:grpSp>
          <p:nvGrpSpPr>
            <p:cNvPr id="226" name="Google Shape;226;p15"/>
            <p:cNvGrpSpPr/>
            <p:nvPr/>
          </p:nvGrpSpPr>
          <p:grpSpPr>
            <a:xfrm>
              <a:off x="132250" y="164998"/>
              <a:ext cx="998267" cy="916377"/>
              <a:chOff x="0" y="-47625"/>
              <a:chExt cx="812800" cy="746125"/>
            </a:xfrm>
          </p:grpSpPr>
          <p:sp>
            <p:nvSpPr>
              <p:cNvPr id="227" name="Google Shape;227;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38100" cap="sq" cmpd="sng">
                <a:solidFill>
                  <a:srgbClr val="FFFFFF"/>
                </a:solidFill>
                <a:prstDash val="solid"/>
                <a:miter lim="8000"/>
                <a:headEnd type="none" w="sm" len="sm"/>
                <a:tailEnd type="none" w="sm" len="sm"/>
              </a:ln>
            </p:spPr>
          </p:sp>
          <p:sp>
            <p:nvSpPr>
              <p:cNvPr id="228" name="Google Shape;228;p15"/>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9" name="Google Shape;229;p15"/>
            <p:cNvGrpSpPr/>
            <p:nvPr/>
          </p:nvGrpSpPr>
          <p:grpSpPr>
            <a:xfrm>
              <a:off x="0" y="-60012"/>
              <a:ext cx="1024208" cy="940191"/>
              <a:chOff x="0" y="-47625"/>
              <a:chExt cx="812800" cy="746125"/>
            </a:xfrm>
          </p:grpSpPr>
          <p:sp>
            <p:nvSpPr>
              <p:cNvPr id="230" name="Google Shape;230;p15"/>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231" name="Google Shape;231;p15"/>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2CA8"/>
        </a:solidFill>
        <a:effectLst/>
      </p:bgPr>
    </p:bg>
    <p:spTree>
      <p:nvGrpSpPr>
        <p:cNvPr id="1" name="Shape 235"/>
        <p:cNvGrpSpPr/>
        <p:nvPr/>
      </p:nvGrpSpPr>
      <p:grpSpPr>
        <a:xfrm>
          <a:off x="0" y="0"/>
          <a:ext cx="0" cy="0"/>
          <a:chOff x="0" y="0"/>
          <a:chExt cx="0" cy="0"/>
        </a:xfrm>
      </p:grpSpPr>
      <p:sp>
        <p:nvSpPr>
          <p:cNvPr id="236" name="Google Shape;236;p16"/>
          <p:cNvSpPr/>
          <p:nvPr/>
        </p:nvSpPr>
        <p:spPr>
          <a:xfrm rot="-8100000">
            <a:off x="-7019259" y="4447771"/>
            <a:ext cx="14357351" cy="9368172"/>
          </a:xfrm>
          <a:custGeom>
            <a:avLst/>
            <a:gdLst/>
            <a:ahLst/>
            <a:cxnLst/>
            <a:rect l="l" t="t" r="r" b="b"/>
            <a:pathLst>
              <a:path w="14357351" h="9368172" extrusionOk="0">
                <a:moveTo>
                  <a:pt x="0" y="0"/>
                </a:moveTo>
                <a:lnTo>
                  <a:pt x="14357351" y="0"/>
                </a:lnTo>
                <a:lnTo>
                  <a:pt x="14357351" y="9368172"/>
                </a:lnTo>
                <a:lnTo>
                  <a:pt x="0" y="9368172"/>
                </a:lnTo>
                <a:lnTo>
                  <a:pt x="0" y="0"/>
                </a:lnTo>
                <a:close/>
              </a:path>
            </a:pathLst>
          </a:custGeom>
          <a:blipFill rotWithShape="1">
            <a:blip r:embed="rId3">
              <a:alphaModFix amt="19999"/>
            </a:blip>
            <a:stretch>
              <a:fillRect/>
            </a:stretch>
          </a:blipFill>
          <a:ln>
            <a:noFill/>
          </a:ln>
        </p:spPr>
      </p:sp>
      <p:sp>
        <p:nvSpPr>
          <p:cNvPr id="237" name="Google Shape;237;p16"/>
          <p:cNvSpPr/>
          <p:nvPr/>
        </p:nvSpPr>
        <p:spPr>
          <a:xfrm rot="2700000">
            <a:off x="7693193" y="-4051440"/>
            <a:ext cx="14357351" cy="9368172"/>
          </a:xfrm>
          <a:custGeom>
            <a:avLst/>
            <a:gdLst/>
            <a:ahLst/>
            <a:cxnLst/>
            <a:rect l="l" t="t" r="r" b="b"/>
            <a:pathLst>
              <a:path w="14357351" h="9368172" extrusionOk="0">
                <a:moveTo>
                  <a:pt x="0" y="0"/>
                </a:moveTo>
                <a:lnTo>
                  <a:pt x="14357351" y="0"/>
                </a:lnTo>
                <a:lnTo>
                  <a:pt x="14357351" y="9368171"/>
                </a:lnTo>
                <a:lnTo>
                  <a:pt x="0" y="9368171"/>
                </a:lnTo>
                <a:lnTo>
                  <a:pt x="0" y="0"/>
                </a:lnTo>
                <a:close/>
              </a:path>
            </a:pathLst>
          </a:custGeom>
          <a:blipFill rotWithShape="1">
            <a:blip r:embed="rId3">
              <a:alphaModFix amt="19999"/>
            </a:blip>
            <a:stretch>
              <a:fillRect/>
            </a:stretch>
          </a:blipFill>
          <a:ln>
            <a:noFill/>
          </a:ln>
        </p:spPr>
      </p:sp>
      <p:grpSp>
        <p:nvGrpSpPr>
          <p:cNvPr id="238" name="Google Shape;238;p16"/>
          <p:cNvGrpSpPr/>
          <p:nvPr/>
        </p:nvGrpSpPr>
        <p:grpSpPr>
          <a:xfrm>
            <a:off x="-297850" y="-850361"/>
            <a:ext cx="7993047" cy="7993047"/>
            <a:chOff x="0" y="0"/>
            <a:chExt cx="10657396" cy="10657396"/>
          </a:xfrm>
        </p:grpSpPr>
        <p:grpSp>
          <p:nvGrpSpPr>
            <p:cNvPr id="239" name="Google Shape;239;p16"/>
            <p:cNvGrpSpPr/>
            <p:nvPr/>
          </p:nvGrpSpPr>
          <p:grpSpPr>
            <a:xfrm>
              <a:off x="0" y="0"/>
              <a:ext cx="10657396" cy="10657396"/>
              <a:chOff x="0" y="0"/>
              <a:chExt cx="812800" cy="812800"/>
            </a:xfrm>
          </p:grpSpPr>
          <p:sp>
            <p:nvSpPr>
              <p:cNvPr id="240" name="Google Shape;240;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2" name="Google Shape;242;p16"/>
            <p:cNvGrpSpPr/>
            <p:nvPr/>
          </p:nvGrpSpPr>
          <p:grpSpPr>
            <a:xfrm>
              <a:off x="1034397" y="1034397"/>
              <a:ext cx="8588602" cy="8588602"/>
              <a:chOff x="0" y="0"/>
              <a:chExt cx="812800" cy="812800"/>
            </a:xfrm>
          </p:grpSpPr>
          <p:sp>
            <p:nvSpPr>
              <p:cNvPr id="243" name="Google Shape;243;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5" name="Google Shape;245;p16"/>
            <p:cNvGrpSpPr/>
            <p:nvPr/>
          </p:nvGrpSpPr>
          <p:grpSpPr>
            <a:xfrm>
              <a:off x="1786907" y="1786907"/>
              <a:ext cx="7083581" cy="7083581"/>
              <a:chOff x="0" y="0"/>
              <a:chExt cx="812800" cy="812800"/>
            </a:xfrm>
          </p:grpSpPr>
          <p:sp>
            <p:nvSpPr>
              <p:cNvPr id="246" name="Google Shape;246;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8" name="Google Shape;248;p16"/>
            <p:cNvGrpSpPr/>
            <p:nvPr/>
          </p:nvGrpSpPr>
          <p:grpSpPr>
            <a:xfrm>
              <a:off x="2409352" y="2409352"/>
              <a:ext cx="5838691" cy="5838691"/>
              <a:chOff x="0" y="0"/>
              <a:chExt cx="812800" cy="812800"/>
            </a:xfrm>
          </p:grpSpPr>
          <p:sp>
            <p:nvSpPr>
              <p:cNvPr id="249" name="Google Shape;249;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1" name="Google Shape;251;p16"/>
            <p:cNvGrpSpPr/>
            <p:nvPr/>
          </p:nvGrpSpPr>
          <p:grpSpPr>
            <a:xfrm>
              <a:off x="3092186" y="3092186"/>
              <a:ext cx="4473024" cy="4473024"/>
              <a:chOff x="0" y="0"/>
              <a:chExt cx="812800" cy="812800"/>
            </a:xfrm>
          </p:grpSpPr>
          <p:sp>
            <p:nvSpPr>
              <p:cNvPr id="252" name="Google Shape;252;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54" name="Google Shape;254;p16"/>
          <p:cNvGrpSpPr/>
          <p:nvPr/>
        </p:nvGrpSpPr>
        <p:grpSpPr>
          <a:xfrm>
            <a:off x="1989919" y="-179217"/>
            <a:ext cx="3086100" cy="6469932"/>
            <a:chOff x="0" y="-47625"/>
            <a:chExt cx="812800" cy="1704015"/>
          </a:xfrm>
        </p:grpSpPr>
        <p:sp>
          <p:nvSpPr>
            <p:cNvPr id="255" name="Google Shape;255;p16"/>
            <p:cNvSpPr/>
            <p:nvPr/>
          </p:nvSpPr>
          <p:spPr>
            <a:xfrm>
              <a:off x="0" y="0"/>
              <a:ext cx="812800" cy="1656390"/>
            </a:xfrm>
            <a:custGeom>
              <a:avLst/>
              <a:gdLst/>
              <a:ahLst/>
              <a:cxnLst/>
              <a:rect l="l" t="t" r="r" b="b"/>
              <a:pathLst>
                <a:path w="812800" h="1656390" extrusionOk="0">
                  <a:moveTo>
                    <a:pt x="0" y="0"/>
                  </a:moveTo>
                  <a:lnTo>
                    <a:pt x="812800" y="0"/>
                  </a:lnTo>
                  <a:lnTo>
                    <a:pt x="812800" y="1656390"/>
                  </a:lnTo>
                  <a:lnTo>
                    <a:pt x="0" y="1656390"/>
                  </a:lnTo>
                  <a:close/>
                </a:path>
              </a:pathLst>
            </a:custGeom>
            <a:solidFill>
              <a:srgbClr val="F35391"/>
            </a:solidFill>
            <a:ln>
              <a:noFill/>
            </a:ln>
          </p:spPr>
        </p:sp>
        <p:sp>
          <p:nvSpPr>
            <p:cNvPr id="256" name="Google Shape;256;p16"/>
            <p:cNvSpPr txBox="1"/>
            <p:nvPr/>
          </p:nvSpPr>
          <p:spPr>
            <a:xfrm>
              <a:off x="0" y="-47625"/>
              <a:ext cx="812800" cy="170401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0" name="Google Shape;260;p16"/>
          <p:cNvGrpSpPr/>
          <p:nvPr/>
        </p:nvGrpSpPr>
        <p:grpSpPr>
          <a:xfrm>
            <a:off x="15201900" y="-180826"/>
            <a:ext cx="3086100" cy="10466217"/>
            <a:chOff x="0" y="-47625"/>
            <a:chExt cx="812800" cy="2756534"/>
          </a:xfrm>
        </p:grpSpPr>
        <p:sp>
          <p:nvSpPr>
            <p:cNvPr id="261" name="Google Shape;261;p16"/>
            <p:cNvSpPr/>
            <p:nvPr/>
          </p:nvSpPr>
          <p:spPr>
            <a:xfrm>
              <a:off x="0" y="0"/>
              <a:ext cx="812800" cy="2708909"/>
            </a:xfrm>
            <a:custGeom>
              <a:avLst/>
              <a:gdLst/>
              <a:ahLst/>
              <a:cxnLst/>
              <a:rect l="l" t="t" r="r" b="b"/>
              <a:pathLst>
                <a:path w="812800" h="2708909" extrusionOk="0">
                  <a:moveTo>
                    <a:pt x="0" y="0"/>
                  </a:moveTo>
                  <a:lnTo>
                    <a:pt x="812800" y="0"/>
                  </a:lnTo>
                  <a:lnTo>
                    <a:pt x="812800" y="2708909"/>
                  </a:lnTo>
                  <a:lnTo>
                    <a:pt x="0" y="2708909"/>
                  </a:lnTo>
                  <a:close/>
                </a:path>
              </a:pathLst>
            </a:custGeom>
            <a:solidFill>
              <a:srgbClr val="69F3C2"/>
            </a:solidFill>
            <a:ln>
              <a:noFill/>
            </a:ln>
          </p:spPr>
        </p:sp>
        <p:sp>
          <p:nvSpPr>
            <p:cNvPr id="262" name="Google Shape;262;p16"/>
            <p:cNvSpPr txBox="1"/>
            <p:nvPr/>
          </p:nvSpPr>
          <p:spPr>
            <a:xfrm>
              <a:off x="0" y="-47625"/>
              <a:ext cx="812800" cy="2756534"/>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3" name="Google Shape;263;p16"/>
          <p:cNvSpPr/>
          <p:nvPr/>
        </p:nvSpPr>
        <p:spPr>
          <a:xfrm>
            <a:off x="15201900" y="-1002413"/>
            <a:ext cx="6858000" cy="10134270"/>
          </a:xfrm>
          <a:custGeom>
            <a:avLst/>
            <a:gdLst/>
            <a:ahLst/>
            <a:cxnLst/>
            <a:rect l="l" t="t" r="r" b="b"/>
            <a:pathLst>
              <a:path w="6858000" h="10134270" extrusionOk="0">
                <a:moveTo>
                  <a:pt x="0" y="0"/>
                </a:moveTo>
                <a:lnTo>
                  <a:pt x="6858000" y="0"/>
                </a:lnTo>
                <a:lnTo>
                  <a:pt x="6858000" y="10134270"/>
                </a:lnTo>
                <a:lnTo>
                  <a:pt x="0" y="10134270"/>
                </a:lnTo>
                <a:lnTo>
                  <a:pt x="0" y="0"/>
                </a:lnTo>
                <a:close/>
              </a:path>
            </a:pathLst>
          </a:custGeom>
          <a:blipFill rotWithShape="1">
            <a:blip r:embed="rId4">
              <a:alphaModFix/>
            </a:blip>
            <a:stretch>
              <a:fillRect l="-14629" r="-131652"/>
            </a:stretch>
          </a:blipFill>
          <a:ln>
            <a:noFill/>
          </a:ln>
        </p:spPr>
      </p:sp>
      <p:sp>
        <p:nvSpPr>
          <p:cNvPr id="268" name="Google Shape;268;p16"/>
          <p:cNvSpPr txBox="1"/>
          <p:nvPr/>
        </p:nvSpPr>
        <p:spPr>
          <a:xfrm>
            <a:off x="2335800" y="1348666"/>
            <a:ext cx="12051792" cy="7602081"/>
          </a:xfrm>
          <a:prstGeom prst="rect">
            <a:avLst/>
          </a:prstGeom>
          <a:noFill/>
          <a:ln>
            <a:noFill/>
          </a:ln>
        </p:spPr>
        <p:txBody>
          <a:bodyPr spcFirstLastPara="1" wrap="square" lIns="0" tIns="0" rIns="0" bIns="0" anchor="t" anchorCtr="0">
            <a:spAutoFit/>
          </a:bodyPr>
          <a:lstStyle/>
          <a:p>
            <a:pPr marL="342900" indent="-342900" fontAlgn="base">
              <a:buFont typeface="Arial" panose="020B0604020202020204" pitchFamily="34" charset="0"/>
              <a:buChar char="•"/>
            </a:pPr>
            <a:r>
              <a:rPr lang="en-IN" sz="2800" dirty="0">
                <a:solidFill>
                  <a:srgbClr val="FFFF00"/>
                </a:solidFill>
                <a:latin typeface="Adobe Gothic Std B" pitchFamily="34" charset="-128"/>
                <a:ea typeface="Adobe Gothic Std B" pitchFamily="34" charset="-128"/>
              </a:rPr>
              <a:t>Development of a robust Python-based </a:t>
            </a:r>
            <a:r>
              <a:rPr lang="en-IN" sz="2800" dirty="0" err="1">
                <a:solidFill>
                  <a:srgbClr val="FFFF00"/>
                </a:solidFill>
                <a:latin typeface="Adobe Gothic Std B" pitchFamily="34" charset="-128"/>
                <a:ea typeface="Adobe Gothic Std B" pitchFamily="34" charset="-128"/>
              </a:rPr>
              <a:t>keylogger</a:t>
            </a:r>
            <a:r>
              <a:rPr lang="en-IN" sz="2800" dirty="0">
                <a:solidFill>
                  <a:srgbClr val="FFFF00"/>
                </a:solidFill>
                <a:latin typeface="Adobe Gothic Std B" pitchFamily="34" charset="-128"/>
                <a:ea typeface="Adobe Gothic Std B" pitchFamily="34" charset="-128"/>
              </a:rPr>
              <a:t> capable of discreetly capturing keystrokes</a:t>
            </a:r>
          </a:p>
          <a:p>
            <a:pPr marL="342900" indent="-342900" fontAlgn="base">
              <a:buFont typeface="Arial" panose="020B0604020202020204" pitchFamily="34" charset="0"/>
              <a:buChar char="•"/>
            </a:pPr>
            <a:r>
              <a:rPr lang="en-IN" sz="2800" dirty="0">
                <a:solidFill>
                  <a:srgbClr val="FFFF00"/>
                </a:solidFill>
                <a:latin typeface="Adobe Gothic Std B" pitchFamily="34" charset="-128"/>
                <a:ea typeface="Adobe Gothic Std B" pitchFamily="34" charset="-128"/>
              </a:rPr>
              <a:t>on target systems.</a:t>
            </a:r>
          </a:p>
          <a:p>
            <a:pPr marL="342900" indent="-342900" fontAlgn="base">
              <a:buFont typeface="Arial" panose="020B0604020202020204" pitchFamily="34" charset="0"/>
              <a:buChar char="•"/>
            </a:pPr>
            <a:endParaRPr lang="en-IN" sz="2800" dirty="0">
              <a:solidFill>
                <a:srgbClr val="FFFF00"/>
              </a:solidFill>
              <a:latin typeface="Adobe Gothic Std B" pitchFamily="34" charset="-128"/>
              <a:ea typeface="Adobe Gothic Std B" pitchFamily="34" charset="-128"/>
            </a:endParaRPr>
          </a:p>
          <a:p>
            <a:pPr marL="342900" indent="-342900" fontAlgn="base">
              <a:buFont typeface="Arial" panose="020B0604020202020204" pitchFamily="34" charset="0"/>
              <a:buChar char="•"/>
            </a:pPr>
            <a:r>
              <a:rPr lang="en-IN" sz="2800" dirty="0">
                <a:solidFill>
                  <a:srgbClr val="FFFF00"/>
                </a:solidFill>
                <a:latin typeface="Adobe Gothic Std B" pitchFamily="34" charset="-128"/>
                <a:ea typeface="Adobe Gothic Std B" pitchFamily="34" charset="-128"/>
              </a:rPr>
              <a:t>Implementation of advanced security measures to detect and prevent keylogging activities in</a:t>
            </a:r>
          </a:p>
          <a:p>
            <a:pPr marL="342900" indent="-342900" fontAlgn="base">
              <a:buFont typeface="Arial" panose="020B0604020202020204" pitchFamily="34" charset="0"/>
              <a:buChar char="•"/>
            </a:pPr>
            <a:r>
              <a:rPr lang="en-IN" sz="2800" dirty="0">
                <a:solidFill>
                  <a:srgbClr val="FFFF00"/>
                </a:solidFill>
                <a:latin typeface="Adobe Gothic Std B" pitchFamily="34" charset="-128"/>
                <a:ea typeface="Adobe Gothic Std B" pitchFamily="34" charset="-128"/>
              </a:rPr>
              <a:t>real-time.</a:t>
            </a:r>
          </a:p>
          <a:p>
            <a:pPr marL="342900" indent="-342900" fontAlgn="base">
              <a:buFont typeface="Arial" panose="020B0604020202020204" pitchFamily="34" charset="0"/>
              <a:buChar char="•"/>
            </a:pPr>
            <a:endParaRPr lang="en-IN" sz="2800" dirty="0">
              <a:solidFill>
                <a:srgbClr val="FFFF00"/>
              </a:solidFill>
              <a:latin typeface="Adobe Gothic Std B" pitchFamily="34" charset="-128"/>
              <a:ea typeface="Adobe Gothic Std B" pitchFamily="34" charset="-128"/>
            </a:endParaRPr>
          </a:p>
          <a:p>
            <a:pPr marL="342900" indent="-342900" fontAlgn="base">
              <a:buFont typeface="Arial" panose="020B0604020202020204" pitchFamily="34" charset="0"/>
              <a:buChar char="•"/>
            </a:pPr>
            <a:r>
              <a:rPr lang="en-IN" sz="2800" dirty="0">
                <a:solidFill>
                  <a:srgbClr val="FFFF00"/>
                </a:solidFill>
                <a:latin typeface="Adobe Gothic Std B" pitchFamily="34" charset="-128"/>
                <a:ea typeface="Adobe Gothic Std B" pitchFamily="34" charset="-128"/>
              </a:rPr>
              <a:t>Integration of encryption techniques to protect logged data from unauthorized access and</a:t>
            </a:r>
          </a:p>
          <a:p>
            <a:pPr marL="342900" indent="-342900" fontAlgn="base">
              <a:buFont typeface="Arial" panose="020B0604020202020204" pitchFamily="34" charset="0"/>
              <a:buChar char="•"/>
            </a:pPr>
            <a:r>
              <a:rPr lang="en-IN" sz="2800" dirty="0">
                <a:solidFill>
                  <a:srgbClr val="FFFF00"/>
                </a:solidFill>
                <a:latin typeface="Adobe Gothic Std B" pitchFamily="34" charset="-128"/>
                <a:ea typeface="Adobe Gothic Std B" pitchFamily="34" charset="-128"/>
              </a:rPr>
              <a:t>interception.</a:t>
            </a:r>
          </a:p>
          <a:p>
            <a:pPr marL="342900" indent="-342900" fontAlgn="base">
              <a:buFont typeface="Arial" panose="020B0604020202020204" pitchFamily="34" charset="0"/>
              <a:buChar char="•"/>
            </a:pPr>
            <a:endParaRPr lang="en-IN" sz="2800" dirty="0">
              <a:solidFill>
                <a:srgbClr val="FFFF00"/>
              </a:solidFill>
              <a:latin typeface="Adobe Gothic Std B" pitchFamily="34" charset="-128"/>
              <a:ea typeface="Adobe Gothic Std B" pitchFamily="34" charset="-128"/>
            </a:endParaRPr>
          </a:p>
          <a:p>
            <a:pPr marL="342900" indent="-342900" fontAlgn="base">
              <a:buFont typeface="Arial" panose="020B0604020202020204" pitchFamily="34" charset="0"/>
              <a:buChar char="•"/>
            </a:pPr>
            <a:r>
              <a:rPr lang="en-IN" sz="2800" dirty="0">
                <a:solidFill>
                  <a:srgbClr val="FFFF00"/>
                </a:solidFill>
                <a:latin typeface="Adobe Gothic Std B" pitchFamily="34" charset="-128"/>
                <a:ea typeface="Adobe Gothic Std B" pitchFamily="34" charset="-128"/>
              </a:rPr>
              <a:t>Creation of an intuitive user interface for easy deployment and management of the solution.</a:t>
            </a:r>
          </a:p>
          <a:p>
            <a:pPr marL="342900" indent="-342900" fontAlgn="base">
              <a:buFont typeface="Arial" panose="020B0604020202020204" pitchFamily="34" charset="0"/>
              <a:buChar char="•"/>
            </a:pPr>
            <a:endParaRPr lang="en-IN" sz="2800" dirty="0">
              <a:solidFill>
                <a:srgbClr val="FFFF00"/>
              </a:solidFill>
              <a:latin typeface="Adobe Gothic Std B" pitchFamily="34" charset="-128"/>
              <a:ea typeface="Adobe Gothic Std B" pitchFamily="34" charset="-128"/>
            </a:endParaRPr>
          </a:p>
          <a:p>
            <a:pPr marL="342900" indent="-342900" fontAlgn="base">
              <a:buFont typeface="Arial" panose="020B0604020202020204" pitchFamily="34" charset="0"/>
              <a:buChar char="•"/>
            </a:pPr>
            <a:r>
              <a:rPr lang="en-IN" sz="2800" dirty="0">
                <a:solidFill>
                  <a:srgbClr val="FFFF00"/>
                </a:solidFill>
                <a:latin typeface="Adobe Gothic Std B" pitchFamily="34" charset="-128"/>
                <a:ea typeface="Adobe Gothic Std B" pitchFamily="34" charset="-128"/>
              </a:rPr>
              <a:t>Ensuring cross-platform compatibility to accommodate diverse user environments and</a:t>
            </a:r>
          </a:p>
          <a:p>
            <a:pPr marL="342900" indent="-342900" fontAlgn="base">
              <a:buFont typeface="Arial" panose="020B0604020202020204" pitchFamily="34" charset="0"/>
              <a:buChar char="•"/>
            </a:pPr>
            <a:r>
              <a:rPr lang="en-IN" sz="1800" dirty="0">
                <a:solidFill>
                  <a:srgbClr val="FFFF00"/>
                </a:solidFill>
                <a:latin typeface="Adobe Gothic Std B" pitchFamily="34" charset="-128"/>
                <a:ea typeface="Adobe Gothic Std B" pitchFamily="34" charset="-128"/>
              </a:rPr>
              <a:t>requirements</a:t>
            </a:r>
            <a:endParaRPr lang="en-IN" sz="1800" dirty="0">
              <a:solidFill>
                <a:srgbClr val="FFFF00"/>
              </a:solidFill>
              <a:latin typeface="Adobe Gothic Std B" pitchFamily="34" charset="-128"/>
              <a:ea typeface="Adobe Gothic Std B" pitchFamily="34" charset="-128"/>
            </a:endParaRPr>
          </a:p>
        </p:txBody>
      </p:sp>
      <p:sp>
        <p:nvSpPr>
          <p:cNvPr id="269" name="Google Shape;269;p16"/>
          <p:cNvSpPr txBox="1"/>
          <p:nvPr/>
        </p:nvSpPr>
        <p:spPr>
          <a:xfrm>
            <a:off x="0" y="351470"/>
            <a:ext cx="7748808" cy="997196"/>
          </a:xfrm>
          <a:prstGeom prst="rect">
            <a:avLst/>
          </a:prstGeom>
          <a:noFill/>
          <a:ln>
            <a:noFill/>
          </a:ln>
        </p:spPr>
        <p:txBody>
          <a:bodyPr spcFirstLastPara="1" wrap="square" lIns="0" tIns="0" rIns="0" bIns="0" anchor="t" anchorCtr="0">
            <a:spAutoFit/>
          </a:bodyPr>
          <a:lstStyle/>
          <a:p>
            <a:pPr lvl="0" algn="just">
              <a:lnSpc>
                <a:spcPct val="120000"/>
              </a:lnSpc>
            </a:pPr>
            <a:r>
              <a:rPr lang="en-US" sz="5400" dirty="0" smtClean="0">
                <a:solidFill>
                  <a:schemeClr val="bg1"/>
                </a:solidFill>
                <a:latin typeface="Minion Pro" pitchFamily="18" charset="0"/>
              </a:rPr>
              <a:t>  Project </a:t>
            </a:r>
            <a:r>
              <a:rPr lang="en-US" sz="5400" dirty="0">
                <a:solidFill>
                  <a:schemeClr val="bg1"/>
                </a:solidFill>
                <a:latin typeface="Minion Pro" pitchFamily="18" charset="0"/>
              </a:rPr>
              <a:t>Overview:</a:t>
            </a:r>
            <a:endParaRPr sz="5400" dirty="0">
              <a:solidFill>
                <a:schemeClr val="bg1"/>
              </a:solidFill>
              <a:latin typeface="Minion Pro"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29B2"/>
        </a:solidFill>
        <a:effectLst/>
      </p:bgPr>
    </p:bg>
    <p:spTree>
      <p:nvGrpSpPr>
        <p:cNvPr id="1" name="Shape 275"/>
        <p:cNvGrpSpPr/>
        <p:nvPr/>
      </p:nvGrpSpPr>
      <p:grpSpPr>
        <a:xfrm>
          <a:off x="0" y="0"/>
          <a:ext cx="0" cy="0"/>
          <a:chOff x="0" y="0"/>
          <a:chExt cx="0" cy="0"/>
        </a:xfrm>
      </p:grpSpPr>
      <p:sp>
        <p:nvSpPr>
          <p:cNvPr id="276" name="Google Shape;276;p17"/>
          <p:cNvSpPr/>
          <p:nvPr/>
        </p:nvSpPr>
        <p:spPr>
          <a:xfrm rot="-8100000">
            <a:off x="-5308284" y="-1330804"/>
            <a:ext cx="14357351" cy="9368172"/>
          </a:xfrm>
          <a:custGeom>
            <a:avLst/>
            <a:gdLst/>
            <a:ahLst/>
            <a:cxnLst/>
            <a:rect l="l" t="t" r="r" b="b"/>
            <a:pathLst>
              <a:path w="14357351" h="9368172" extrusionOk="0">
                <a:moveTo>
                  <a:pt x="0" y="0"/>
                </a:moveTo>
                <a:lnTo>
                  <a:pt x="14357351" y="0"/>
                </a:lnTo>
                <a:lnTo>
                  <a:pt x="14357351" y="9368172"/>
                </a:lnTo>
                <a:lnTo>
                  <a:pt x="0" y="9368172"/>
                </a:lnTo>
                <a:lnTo>
                  <a:pt x="0" y="0"/>
                </a:lnTo>
                <a:close/>
              </a:path>
            </a:pathLst>
          </a:custGeom>
          <a:blipFill rotWithShape="1">
            <a:blip r:embed="rId3">
              <a:alphaModFix amt="19999"/>
            </a:blip>
            <a:stretch>
              <a:fillRect/>
            </a:stretch>
          </a:blipFill>
          <a:ln>
            <a:noFill/>
          </a:ln>
        </p:spPr>
      </p:sp>
      <p:sp>
        <p:nvSpPr>
          <p:cNvPr id="278" name="Google Shape;278;p17"/>
          <p:cNvSpPr/>
          <p:nvPr/>
        </p:nvSpPr>
        <p:spPr>
          <a:xfrm>
            <a:off x="16199698" y="0"/>
            <a:ext cx="5201136" cy="10255561"/>
          </a:xfrm>
          <a:custGeom>
            <a:avLst/>
            <a:gdLst/>
            <a:ahLst/>
            <a:cxnLst/>
            <a:rect l="l" t="t" r="r" b="b"/>
            <a:pathLst>
              <a:path w="7289438" h="10255561" extrusionOk="0">
                <a:moveTo>
                  <a:pt x="0" y="0"/>
                </a:moveTo>
                <a:lnTo>
                  <a:pt x="7289438" y="0"/>
                </a:lnTo>
                <a:lnTo>
                  <a:pt x="7289438" y="10255561"/>
                </a:lnTo>
                <a:lnTo>
                  <a:pt x="0" y="10255561"/>
                </a:lnTo>
                <a:lnTo>
                  <a:pt x="0" y="0"/>
                </a:lnTo>
                <a:close/>
              </a:path>
            </a:pathLst>
          </a:custGeom>
          <a:blipFill rotWithShape="1">
            <a:blip r:embed="rId4">
              <a:alphaModFix/>
            </a:blip>
            <a:stretch>
              <a:fillRect l="-14027" t="-156" r="-120813"/>
            </a:stretch>
          </a:blipFill>
          <a:ln>
            <a:noFill/>
          </a:ln>
        </p:spPr>
      </p:sp>
      <p:sp>
        <p:nvSpPr>
          <p:cNvPr id="282" name="Google Shape;282;p17"/>
          <p:cNvSpPr txBox="1"/>
          <p:nvPr/>
        </p:nvSpPr>
        <p:spPr>
          <a:xfrm>
            <a:off x="1028699" y="461776"/>
            <a:ext cx="12380295" cy="1292662"/>
          </a:xfrm>
          <a:prstGeom prst="rect">
            <a:avLst/>
          </a:prstGeom>
          <a:noFill/>
          <a:ln>
            <a:noFill/>
          </a:ln>
        </p:spPr>
        <p:txBody>
          <a:bodyPr spcFirstLastPara="1" wrap="square" lIns="0" tIns="0" rIns="0" bIns="0" anchor="t" anchorCtr="0">
            <a:spAutoFit/>
          </a:bodyPr>
          <a:lstStyle/>
          <a:p>
            <a:pPr lvl="0">
              <a:lnSpc>
                <a:spcPct val="140005"/>
              </a:lnSpc>
            </a:pPr>
            <a:r>
              <a:rPr lang="en-IN" sz="6000" dirty="0">
                <a:solidFill>
                  <a:schemeClr val="bg1"/>
                </a:solidFill>
                <a:latin typeface="Adobe Garamond Pro Bold" pitchFamily="18" charset="0"/>
                <a:ea typeface="Adobe Gothic Std B" pitchFamily="34" charset="-128"/>
              </a:rPr>
              <a:t>Who are the end users in this project?</a:t>
            </a:r>
            <a:endParaRPr sz="6000" dirty="0">
              <a:solidFill>
                <a:schemeClr val="bg1"/>
              </a:solidFill>
              <a:latin typeface="Adobe Garamond Pro Bold" pitchFamily="18" charset="0"/>
              <a:ea typeface="Adobe Gothic Std B" pitchFamily="34" charset="-128"/>
            </a:endParaRPr>
          </a:p>
        </p:txBody>
      </p:sp>
      <p:sp>
        <p:nvSpPr>
          <p:cNvPr id="2" name="TextBox 1"/>
          <p:cNvSpPr txBox="1"/>
          <p:nvPr/>
        </p:nvSpPr>
        <p:spPr>
          <a:xfrm>
            <a:off x="800100" y="1924050"/>
            <a:ext cx="14497050" cy="7725192"/>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rgbClr val="FFFF00"/>
                </a:solidFill>
                <a:latin typeface="Adobe Garamond Pro Bold" pitchFamily="18" charset="0"/>
              </a:rPr>
              <a:t>Individual Users:</a:t>
            </a:r>
          </a:p>
          <a:p>
            <a:endParaRPr lang="en-IN" sz="1600" b="1" dirty="0">
              <a:solidFill>
                <a:srgbClr val="FFFF00"/>
              </a:solidFill>
              <a:latin typeface="Adobe Garamond Pro Bold" pitchFamily="18" charset="0"/>
            </a:endParaRPr>
          </a:p>
          <a:p>
            <a:r>
              <a:rPr lang="en-IN" sz="1600" b="1" dirty="0">
                <a:solidFill>
                  <a:srgbClr val="FFFF00"/>
                </a:solidFill>
                <a:latin typeface="Adobe Garamond Pro Bold" pitchFamily="18" charset="0"/>
              </a:rPr>
              <a:t>Everyday computer users who want to protect their personal information, such as passwords, credit card details, and private messages, from</a:t>
            </a:r>
          </a:p>
          <a:p>
            <a:r>
              <a:rPr lang="en-IN" sz="1600" b="1" dirty="0">
                <a:solidFill>
                  <a:srgbClr val="FFFF00"/>
                </a:solidFill>
                <a:latin typeface="Adobe Garamond Pro Bold" pitchFamily="18" charset="0"/>
              </a:rPr>
              <a:t>unauthorized access.</a:t>
            </a:r>
          </a:p>
          <a:p>
            <a:endParaRPr lang="en-IN" sz="1600" b="1" dirty="0">
              <a:solidFill>
                <a:srgbClr val="FFFF00"/>
              </a:solidFill>
              <a:latin typeface="Adobe Garamond Pro Bold" pitchFamily="18" charset="0"/>
            </a:endParaRPr>
          </a:p>
          <a:p>
            <a:r>
              <a:rPr lang="en-IN" sz="1600" b="1" dirty="0">
                <a:solidFill>
                  <a:srgbClr val="FFFF00"/>
                </a:solidFill>
                <a:latin typeface="Adobe Garamond Pro Bold" pitchFamily="18" charset="0"/>
              </a:rPr>
              <a:t>Professionals who handle sensitive data on their computers, including journalists, lawyers, and healthcare professionals.</a:t>
            </a:r>
          </a:p>
          <a:p>
            <a:endParaRPr lang="en-IN" sz="1600" b="1" dirty="0">
              <a:solidFill>
                <a:srgbClr val="FFFF00"/>
              </a:solidFill>
              <a:latin typeface="Adobe Garamond Pro Bold" pitchFamily="18" charset="0"/>
            </a:endParaRPr>
          </a:p>
          <a:p>
            <a:pPr marL="285750" indent="-285750">
              <a:buFont typeface="Arial" panose="020B0604020202020204" pitchFamily="34" charset="0"/>
              <a:buChar char="•"/>
            </a:pPr>
            <a:r>
              <a:rPr lang="en-IN" sz="1600" b="1" dirty="0">
                <a:solidFill>
                  <a:srgbClr val="FFFF00"/>
                </a:solidFill>
                <a:latin typeface="Adobe Garamond Pro Bold" pitchFamily="18" charset="0"/>
              </a:rPr>
              <a:t>Businesses and Enterprises:</a:t>
            </a:r>
          </a:p>
          <a:p>
            <a:endParaRPr lang="en-IN" sz="1600" b="1" dirty="0">
              <a:solidFill>
                <a:srgbClr val="FFFF00"/>
              </a:solidFill>
              <a:latin typeface="Adobe Garamond Pro Bold" pitchFamily="18" charset="0"/>
            </a:endParaRPr>
          </a:p>
          <a:p>
            <a:r>
              <a:rPr lang="en-IN" sz="1600" b="1" dirty="0">
                <a:solidFill>
                  <a:srgbClr val="FFFF00"/>
                </a:solidFill>
                <a:latin typeface="Adobe Garamond Pro Bold" pitchFamily="18" charset="0"/>
              </a:rPr>
              <a:t>Small and medium-sized businesses (SMBs) seeking to safeguard their sensitive business information, financial records, and customer data from</a:t>
            </a:r>
          </a:p>
          <a:p>
            <a:r>
              <a:rPr lang="en-IN" sz="1600" b="1" dirty="0">
                <a:solidFill>
                  <a:srgbClr val="FFFF00"/>
                </a:solidFill>
                <a:latin typeface="Adobe Garamond Pro Bold" pitchFamily="18" charset="0"/>
              </a:rPr>
              <a:t>cyber threats.</a:t>
            </a:r>
          </a:p>
          <a:p>
            <a:endParaRPr lang="en-IN" sz="1600" b="1" dirty="0">
              <a:solidFill>
                <a:srgbClr val="FFFF00"/>
              </a:solidFill>
              <a:latin typeface="Adobe Garamond Pro Bold" pitchFamily="18" charset="0"/>
            </a:endParaRPr>
          </a:p>
          <a:p>
            <a:r>
              <a:rPr lang="en-IN" sz="1600" b="1" dirty="0">
                <a:solidFill>
                  <a:srgbClr val="FFFF00"/>
                </a:solidFill>
                <a:latin typeface="Adobe Garamond Pro Bold" pitchFamily="18" charset="0"/>
              </a:rPr>
              <a:t>Large enterprises and corporations aiming to enhance their cybersecurity measures to protect valuable intellectual property and confidential</a:t>
            </a:r>
          </a:p>
          <a:p>
            <a:r>
              <a:rPr lang="en-IN" sz="1600" b="1" dirty="0">
                <a:solidFill>
                  <a:srgbClr val="FFFF00"/>
                </a:solidFill>
                <a:latin typeface="Adobe Garamond Pro Bold" pitchFamily="18" charset="0"/>
              </a:rPr>
              <a:t>business data.</a:t>
            </a:r>
          </a:p>
          <a:p>
            <a:endParaRPr lang="en-IN" sz="1600" b="1" dirty="0">
              <a:solidFill>
                <a:srgbClr val="FFFF00"/>
              </a:solidFill>
              <a:latin typeface="Adobe Garamond Pro Bold" pitchFamily="18" charset="0"/>
            </a:endParaRPr>
          </a:p>
          <a:p>
            <a:pPr marL="285750" indent="-285750">
              <a:buFont typeface="Arial" panose="020B0604020202020204" pitchFamily="34" charset="0"/>
              <a:buChar char="•"/>
            </a:pPr>
            <a:r>
              <a:rPr lang="en-IN" sz="1600" b="1" dirty="0">
                <a:solidFill>
                  <a:srgbClr val="FFFF00"/>
                </a:solidFill>
                <a:latin typeface="Adobe Garamond Pro Bold" pitchFamily="18" charset="0"/>
              </a:rPr>
              <a:t>Government Agencies and Institutions:</a:t>
            </a:r>
          </a:p>
          <a:p>
            <a:endParaRPr lang="en-IN" sz="1600" b="1" dirty="0">
              <a:solidFill>
                <a:srgbClr val="FFFF00"/>
              </a:solidFill>
              <a:latin typeface="Adobe Garamond Pro Bold" pitchFamily="18" charset="0"/>
            </a:endParaRPr>
          </a:p>
          <a:p>
            <a:r>
              <a:rPr lang="en-IN" sz="1600" b="1" dirty="0">
                <a:solidFill>
                  <a:srgbClr val="FFFF00"/>
                </a:solidFill>
                <a:latin typeface="Adobe Garamond Pro Bold" pitchFamily="18" charset="0"/>
              </a:rPr>
              <a:t>Government organizations at local, state, and federal levels tasked with protecting classified information, national security data, and citizen privacy.</a:t>
            </a:r>
          </a:p>
          <a:p>
            <a:endParaRPr lang="en-IN" sz="1600" b="1" dirty="0">
              <a:solidFill>
                <a:srgbClr val="FFFF00"/>
              </a:solidFill>
              <a:latin typeface="Adobe Garamond Pro Bold" pitchFamily="18" charset="0"/>
            </a:endParaRPr>
          </a:p>
          <a:p>
            <a:r>
              <a:rPr lang="en-IN" sz="1600" b="1" dirty="0">
                <a:solidFill>
                  <a:srgbClr val="FFFF00"/>
                </a:solidFill>
                <a:latin typeface="Adobe Garamond Pro Bold" pitchFamily="18" charset="0"/>
              </a:rPr>
              <a:t>Educational institutions, such as universities and research facilities, safeguarding academic research, student records, and institutional data.</a:t>
            </a:r>
          </a:p>
          <a:p>
            <a:endParaRPr lang="en-IN" sz="1600" b="1" dirty="0">
              <a:solidFill>
                <a:srgbClr val="FFFF00"/>
              </a:solidFill>
              <a:latin typeface="Adobe Garamond Pro Bold" pitchFamily="18" charset="0"/>
            </a:endParaRPr>
          </a:p>
          <a:p>
            <a:pPr marL="285750" indent="-285750">
              <a:buFont typeface="Arial" panose="020B0604020202020204" pitchFamily="34" charset="0"/>
              <a:buChar char="•"/>
            </a:pPr>
            <a:r>
              <a:rPr lang="en-IN" sz="1600" b="1" dirty="0">
                <a:solidFill>
                  <a:srgbClr val="FFFF00"/>
                </a:solidFill>
                <a:latin typeface="Adobe Garamond Pro Bold" pitchFamily="18" charset="0"/>
              </a:rPr>
              <a:t>Cybersecurity Professionals:</a:t>
            </a:r>
          </a:p>
          <a:p>
            <a:endParaRPr lang="en-IN" sz="1600" b="1" dirty="0">
              <a:solidFill>
                <a:srgbClr val="FFFF00"/>
              </a:solidFill>
              <a:latin typeface="Adobe Garamond Pro Bold" pitchFamily="18" charset="0"/>
            </a:endParaRPr>
          </a:p>
          <a:p>
            <a:r>
              <a:rPr lang="en-IN" sz="1600" b="1" dirty="0">
                <a:solidFill>
                  <a:srgbClr val="FFFF00"/>
                </a:solidFill>
                <a:latin typeface="Adobe Garamond Pro Bold" pitchFamily="18" charset="0"/>
              </a:rPr>
              <a:t>Security analysts, consultants, and professionals responsible for assessing and mitigating cyber threats within organizations.</a:t>
            </a:r>
          </a:p>
          <a:p>
            <a:endParaRPr lang="en-IN" sz="1600" b="1" dirty="0">
              <a:solidFill>
                <a:srgbClr val="FFFF00"/>
              </a:solidFill>
              <a:latin typeface="Adobe Garamond Pro Bold" pitchFamily="18" charset="0"/>
            </a:endParaRPr>
          </a:p>
          <a:p>
            <a:r>
              <a:rPr lang="en-IN" sz="1600" b="1" dirty="0">
                <a:solidFill>
                  <a:srgbClr val="FFFF00"/>
                </a:solidFill>
                <a:latin typeface="Adobe Garamond Pro Bold" pitchFamily="18" charset="0"/>
              </a:rPr>
              <a:t>Ethical hackers and penetration testers seeking to evaluate and strengthen the security posture of systems and networks.</a:t>
            </a:r>
          </a:p>
          <a:p>
            <a:endParaRPr lang="en-IN" sz="1600" b="1" dirty="0">
              <a:solidFill>
                <a:srgbClr val="FFFF00"/>
              </a:solidFill>
              <a:latin typeface="Adobe Garamond Pro Bold" pitchFamily="18" charset="0"/>
            </a:endParaRPr>
          </a:p>
          <a:p>
            <a:pPr marL="285750" indent="-285750">
              <a:buFont typeface="Arial" panose="020B0604020202020204" pitchFamily="34" charset="0"/>
              <a:buChar char="•"/>
            </a:pPr>
            <a:r>
              <a:rPr lang="en-IN" sz="1600" b="1" dirty="0">
                <a:solidFill>
                  <a:srgbClr val="FFFF00"/>
                </a:solidFill>
                <a:latin typeface="Adobe Garamond Pro Bold" pitchFamily="18" charset="0"/>
              </a:rPr>
              <a:t>Software Developers and IT Professionals:</a:t>
            </a:r>
          </a:p>
          <a:p>
            <a:endParaRPr lang="en-IN" sz="1600" b="1" dirty="0">
              <a:solidFill>
                <a:srgbClr val="FFFF00"/>
              </a:solidFill>
              <a:latin typeface="Adobe Garamond Pro Bold" pitchFamily="18" charset="0"/>
            </a:endParaRPr>
          </a:p>
          <a:p>
            <a:r>
              <a:rPr lang="en-IN" sz="1600" b="1" dirty="0">
                <a:solidFill>
                  <a:srgbClr val="FFFF00"/>
                </a:solidFill>
                <a:latin typeface="Adobe Garamond Pro Bold" pitchFamily="18" charset="0"/>
              </a:rPr>
              <a:t>Developers and IT professionals involved in creating and managing software applications and systems, including those responsible for ensuring the</a:t>
            </a:r>
          </a:p>
          <a:p>
            <a:r>
              <a:rPr lang="en-IN" sz="1600" b="1" dirty="0">
                <a:solidFill>
                  <a:srgbClr val="FFFF00"/>
                </a:solidFill>
                <a:latin typeface="Adobe Garamond Pro Bold" pitchFamily="18" charset="0"/>
              </a:rPr>
              <a:t>security of software products and infrastructure.</a:t>
            </a:r>
            <a:endParaRPr lang="en-US" sz="1600" b="1" dirty="0">
              <a:solidFill>
                <a:srgbClr val="FFFF00"/>
              </a:solidFill>
              <a:latin typeface="Adobe Garamond Pro Bold"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29B2"/>
        </a:solidFill>
        <a:effectLst/>
      </p:bgPr>
    </p:bg>
    <p:spTree>
      <p:nvGrpSpPr>
        <p:cNvPr id="1" name="Shape 290"/>
        <p:cNvGrpSpPr/>
        <p:nvPr/>
      </p:nvGrpSpPr>
      <p:grpSpPr>
        <a:xfrm>
          <a:off x="0" y="0"/>
          <a:ext cx="0" cy="0"/>
          <a:chOff x="0" y="0"/>
          <a:chExt cx="0" cy="0"/>
        </a:xfrm>
      </p:grpSpPr>
      <p:sp>
        <p:nvSpPr>
          <p:cNvPr id="291" name="Google Shape;291;p18"/>
          <p:cNvSpPr/>
          <p:nvPr/>
        </p:nvSpPr>
        <p:spPr>
          <a:xfrm rot="7807243">
            <a:off x="10832503" y="2898554"/>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3">
              <a:alphaModFix amt="19999"/>
            </a:blip>
            <a:stretch>
              <a:fillRect/>
            </a:stretch>
          </a:blipFill>
          <a:ln>
            <a:noFill/>
          </a:ln>
        </p:spPr>
      </p:sp>
      <p:sp>
        <p:nvSpPr>
          <p:cNvPr id="297" name="Google Shape;297;p18"/>
          <p:cNvSpPr/>
          <p:nvPr/>
        </p:nvSpPr>
        <p:spPr>
          <a:xfrm rot="-3278844">
            <a:off x="-7178676" y="-4988886"/>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3">
              <a:alphaModFix amt="19999"/>
            </a:blip>
            <a:stretch>
              <a:fillRect/>
            </a:stretch>
          </a:blipFill>
          <a:ln>
            <a:noFill/>
          </a:ln>
        </p:spPr>
      </p:sp>
      <p:sp>
        <p:nvSpPr>
          <p:cNvPr id="298" name="Google Shape;298;p18"/>
          <p:cNvSpPr txBox="1"/>
          <p:nvPr/>
        </p:nvSpPr>
        <p:spPr>
          <a:xfrm>
            <a:off x="628650" y="742565"/>
            <a:ext cx="8401050" cy="812530"/>
          </a:xfrm>
          <a:prstGeom prst="rect">
            <a:avLst/>
          </a:prstGeom>
          <a:noFill/>
          <a:ln>
            <a:noFill/>
          </a:ln>
        </p:spPr>
        <p:txBody>
          <a:bodyPr spcFirstLastPara="1" wrap="square" lIns="0" tIns="0" rIns="0" bIns="0" anchor="t" anchorCtr="0">
            <a:spAutoFit/>
          </a:bodyPr>
          <a:lstStyle/>
          <a:p>
            <a:pPr lvl="0">
              <a:lnSpc>
                <a:spcPct val="120000"/>
              </a:lnSpc>
            </a:pPr>
            <a:r>
              <a:rPr lang="en-IN" sz="4400" dirty="0">
                <a:solidFill>
                  <a:schemeClr val="bg1"/>
                </a:solidFill>
              </a:rPr>
              <a:t>Solution and its Value Proposition</a:t>
            </a:r>
            <a:endParaRPr sz="4400" dirty="0">
              <a:solidFill>
                <a:schemeClr val="bg1"/>
              </a:solidFill>
            </a:endParaRPr>
          </a:p>
        </p:txBody>
      </p:sp>
      <p:grpSp>
        <p:nvGrpSpPr>
          <p:cNvPr id="306" name="Google Shape;306;p18"/>
          <p:cNvGrpSpPr/>
          <p:nvPr/>
        </p:nvGrpSpPr>
        <p:grpSpPr>
          <a:xfrm>
            <a:off x="16717138" y="742565"/>
            <a:ext cx="847888" cy="856040"/>
            <a:chOff x="0" y="-60012"/>
            <a:chExt cx="1130517" cy="1141387"/>
          </a:xfrm>
        </p:grpSpPr>
        <p:grpSp>
          <p:nvGrpSpPr>
            <p:cNvPr id="307" name="Google Shape;307;p18"/>
            <p:cNvGrpSpPr/>
            <p:nvPr/>
          </p:nvGrpSpPr>
          <p:grpSpPr>
            <a:xfrm>
              <a:off x="132250" y="164998"/>
              <a:ext cx="998267" cy="916377"/>
              <a:chOff x="0" y="-47625"/>
              <a:chExt cx="812800" cy="746125"/>
            </a:xfrm>
          </p:grpSpPr>
          <p:sp>
            <p:nvSpPr>
              <p:cNvPr id="308" name="Google Shape;308;p18"/>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38100" cap="sq" cmpd="sng">
                <a:solidFill>
                  <a:srgbClr val="FFFFFF"/>
                </a:solidFill>
                <a:prstDash val="solid"/>
                <a:miter lim="8000"/>
                <a:headEnd type="none" w="sm" len="sm"/>
                <a:tailEnd type="none" w="sm" len="sm"/>
              </a:ln>
            </p:spPr>
          </p:sp>
          <p:sp>
            <p:nvSpPr>
              <p:cNvPr id="309" name="Google Shape;309;p18"/>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0" name="Google Shape;310;p18"/>
            <p:cNvGrpSpPr/>
            <p:nvPr/>
          </p:nvGrpSpPr>
          <p:grpSpPr>
            <a:xfrm>
              <a:off x="0" y="-60012"/>
              <a:ext cx="1024208" cy="940191"/>
              <a:chOff x="0" y="-47625"/>
              <a:chExt cx="812800" cy="746125"/>
            </a:xfrm>
          </p:grpSpPr>
          <p:sp>
            <p:nvSpPr>
              <p:cNvPr id="311" name="Google Shape;311;p18"/>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312" name="Google Shape;312;p18"/>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 name="TextBox 1"/>
          <p:cNvSpPr txBox="1"/>
          <p:nvPr/>
        </p:nvSpPr>
        <p:spPr>
          <a:xfrm>
            <a:off x="971550" y="1847850"/>
            <a:ext cx="16488190" cy="7848302"/>
          </a:xfrm>
          <a:prstGeom prst="rect">
            <a:avLst/>
          </a:prstGeom>
          <a:noFill/>
        </p:spPr>
        <p:txBody>
          <a:bodyPr wrap="square" rtlCol="0">
            <a:spAutoFit/>
          </a:bodyPr>
          <a:lstStyle/>
          <a:p>
            <a:pPr marL="342900" indent="-342900">
              <a:buFont typeface="Wingdings" panose="05000000000000000000" pitchFamily="2" charset="2"/>
              <a:buChar char="v"/>
            </a:pPr>
            <a:r>
              <a:rPr lang="en-IN" sz="2400" b="1" dirty="0">
                <a:solidFill>
                  <a:srgbClr val="FFFF00"/>
                </a:solidFill>
                <a:latin typeface="Adobe Fan Heiti Std B" pitchFamily="34" charset="-128"/>
                <a:ea typeface="Adobe Fan Heiti Std B" pitchFamily="34" charset="-128"/>
              </a:rPr>
              <a:t>Our solution offers a comprehensive approach to address the pressing concerns related to keylogging threats,</a:t>
            </a:r>
          </a:p>
          <a:p>
            <a:r>
              <a:rPr lang="en-IN" sz="2400" b="1" dirty="0">
                <a:solidFill>
                  <a:srgbClr val="FFFF00"/>
                </a:solidFill>
                <a:latin typeface="Adobe Fan Heiti Std B" pitchFamily="34" charset="-128"/>
                <a:ea typeface="Adobe Fan Heiti Std B" pitchFamily="34" charset="-128"/>
              </a:rPr>
              <a:t>providing robust security measures and advanced capabilities to safeguard sensitive information.</a:t>
            </a:r>
          </a:p>
          <a:p>
            <a:endParaRPr lang="en-IN" sz="2400" b="1" dirty="0">
              <a:solidFill>
                <a:srgbClr val="FFFF00"/>
              </a:solidFill>
              <a:latin typeface="Adobe Fan Heiti Std B" pitchFamily="34" charset="-128"/>
              <a:ea typeface="Adobe Fan Heiti Std B" pitchFamily="34" charset="-128"/>
            </a:endParaRPr>
          </a:p>
          <a:p>
            <a:r>
              <a:rPr lang="en-IN" sz="2400" b="1" dirty="0">
                <a:solidFill>
                  <a:srgbClr val="FFFF00"/>
                </a:solidFill>
                <a:latin typeface="Adobe Fan Heiti Std B" pitchFamily="34" charset="-128"/>
                <a:ea typeface="Adobe Fan Heiti Std B" pitchFamily="34" charset="-128"/>
              </a:rPr>
              <a:t>Value Proposition:</a:t>
            </a:r>
          </a:p>
          <a:p>
            <a:endParaRPr lang="en-IN" sz="2400" b="1" dirty="0">
              <a:solidFill>
                <a:srgbClr val="FFFF00"/>
              </a:solidFill>
              <a:latin typeface="Adobe Fan Heiti Std B" pitchFamily="34" charset="-128"/>
              <a:ea typeface="Adobe Fan Heiti Std B" pitchFamily="34" charset="-128"/>
            </a:endParaRPr>
          </a:p>
          <a:p>
            <a:pPr marL="342900" indent="-342900">
              <a:buFont typeface="Wingdings" panose="05000000000000000000" pitchFamily="2" charset="2"/>
              <a:buChar char="v"/>
            </a:pPr>
            <a:r>
              <a:rPr lang="en-IN" sz="2400" b="1" dirty="0">
                <a:solidFill>
                  <a:srgbClr val="FFFF00"/>
                </a:solidFill>
                <a:latin typeface="Adobe Fan Heiti Std B" pitchFamily="34" charset="-128"/>
                <a:ea typeface="Adobe Fan Heiti Std B" pitchFamily="34" charset="-128"/>
              </a:rPr>
              <a:t>Enhanced Data Security: Our solution offers robust security measures to protect sensitive information from</a:t>
            </a:r>
          </a:p>
          <a:p>
            <a:r>
              <a:rPr lang="en-IN" sz="2400" b="1" dirty="0">
                <a:solidFill>
                  <a:srgbClr val="FFFF00"/>
                </a:solidFill>
                <a:latin typeface="Adobe Fan Heiti Std B" pitchFamily="34" charset="-128"/>
                <a:ea typeface="Adobe Fan Heiti Std B" pitchFamily="34" charset="-128"/>
              </a:rPr>
              <a:t>keylogging threats, enhancing data security and safeguarding against unauthorized access and exploitation.</a:t>
            </a:r>
          </a:p>
          <a:p>
            <a:endParaRPr lang="en-IN" sz="2400" b="1" dirty="0">
              <a:solidFill>
                <a:srgbClr val="FFFF00"/>
              </a:solidFill>
              <a:latin typeface="Adobe Fan Heiti Std B" pitchFamily="34" charset="-128"/>
              <a:ea typeface="Adobe Fan Heiti Std B" pitchFamily="34" charset="-128"/>
            </a:endParaRPr>
          </a:p>
          <a:p>
            <a:pPr marL="342900" indent="-342900">
              <a:buFont typeface="Wingdings" panose="05000000000000000000" pitchFamily="2" charset="2"/>
              <a:buChar char="v"/>
            </a:pPr>
            <a:r>
              <a:rPr lang="en-IN" sz="2400" b="1" dirty="0">
                <a:solidFill>
                  <a:srgbClr val="FFFF00"/>
                </a:solidFill>
                <a:latin typeface="Adobe Fan Heiti Std B" pitchFamily="34" charset="-128"/>
                <a:ea typeface="Adobe Fan Heiti Std B" pitchFamily="34" charset="-128"/>
              </a:rPr>
              <a:t>Real-Time Threat Detection: With real-time detection and prevention capabilities, our solution promptly</a:t>
            </a:r>
          </a:p>
          <a:p>
            <a:r>
              <a:rPr lang="en-IN" sz="2400" b="1" dirty="0">
                <a:solidFill>
                  <a:srgbClr val="FFFF00"/>
                </a:solidFill>
                <a:latin typeface="Adobe Fan Heiti Std B" pitchFamily="34" charset="-128"/>
                <a:ea typeface="Adobe Fan Heiti Std B" pitchFamily="34" charset="-128"/>
              </a:rPr>
              <a:t>identifies and mitigates keylogging activities, minimizing the risk of data breaches and cyber attacks.</a:t>
            </a:r>
          </a:p>
          <a:p>
            <a:endParaRPr lang="en-IN" sz="2400" b="1" dirty="0">
              <a:solidFill>
                <a:srgbClr val="FFFF00"/>
              </a:solidFill>
              <a:latin typeface="Adobe Fan Heiti Std B" pitchFamily="34" charset="-128"/>
              <a:ea typeface="Adobe Fan Heiti Std B" pitchFamily="34" charset="-128"/>
            </a:endParaRPr>
          </a:p>
          <a:p>
            <a:pPr marL="342900" indent="-342900">
              <a:buFont typeface="Wingdings" panose="05000000000000000000" pitchFamily="2" charset="2"/>
              <a:buChar char="v"/>
            </a:pPr>
            <a:r>
              <a:rPr lang="en-IN" sz="2400" b="1" dirty="0">
                <a:solidFill>
                  <a:srgbClr val="FFFF00"/>
                </a:solidFill>
                <a:latin typeface="Adobe Fan Heiti Std B" pitchFamily="34" charset="-128"/>
                <a:ea typeface="Adobe Fan Heiti Std B" pitchFamily="34" charset="-128"/>
              </a:rPr>
              <a:t>User-Friendly Experience: Our intuitive user interface and easy deployment ensure a seamless user</a:t>
            </a:r>
          </a:p>
          <a:p>
            <a:r>
              <a:rPr lang="en-IN" sz="2400" b="1" dirty="0">
                <a:solidFill>
                  <a:srgbClr val="FFFF00"/>
                </a:solidFill>
                <a:latin typeface="Adobe Fan Heiti Std B" pitchFamily="34" charset="-128"/>
                <a:ea typeface="Adobe Fan Heiti Std B" pitchFamily="34" charset="-128"/>
              </a:rPr>
              <a:t>experience, empowering users to manage and monitor the </a:t>
            </a:r>
            <a:r>
              <a:rPr lang="en-IN" sz="2400" b="1" dirty="0" err="1">
                <a:solidFill>
                  <a:srgbClr val="FFFF00"/>
                </a:solidFill>
                <a:latin typeface="Adobe Fan Heiti Std B" pitchFamily="34" charset="-128"/>
                <a:ea typeface="Adobe Fan Heiti Std B" pitchFamily="34" charset="-128"/>
              </a:rPr>
              <a:t>keylogger</a:t>
            </a:r>
            <a:r>
              <a:rPr lang="en-IN" sz="2400" b="1" dirty="0">
                <a:solidFill>
                  <a:srgbClr val="FFFF00"/>
                </a:solidFill>
                <a:latin typeface="Adobe Fan Heiti Std B" pitchFamily="34" charset="-128"/>
                <a:ea typeface="Adobe Fan Heiti Std B" pitchFamily="34" charset="-128"/>
              </a:rPr>
              <a:t> and security measures effortlessly.</a:t>
            </a:r>
          </a:p>
          <a:p>
            <a:endParaRPr lang="en-IN" sz="2400" b="1" dirty="0">
              <a:solidFill>
                <a:srgbClr val="FFFF00"/>
              </a:solidFill>
              <a:latin typeface="Adobe Fan Heiti Std B" pitchFamily="34" charset="-128"/>
              <a:ea typeface="Adobe Fan Heiti Std B" pitchFamily="34" charset="-128"/>
            </a:endParaRPr>
          </a:p>
          <a:p>
            <a:pPr marL="342900" indent="-342900">
              <a:buFont typeface="Wingdings" panose="05000000000000000000" pitchFamily="2" charset="2"/>
              <a:buChar char="v"/>
            </a:pPr>
            <a:r>
              <a:rPr lang="en-IN" sz="2400" b="1" dirty="0">
                <a:solidFill>
                  <a:srgbClr val="FFFF00"/>
                </a:solidFill>
                <a:latin typeface="Adobe Fan Heiti Std B" pitchFamily="34" charset="-128"/>
                <a:ea typeface="Adobe Fan Heiti Std B" pitchFamily="34" charset="-128"/>
              </a:rPr>
              <a:t>Cross-Platform Compatibility: Our solution's compatibility with multiple platforms ensures flexibility and</a:t>
            </a:r>
          </a:p>
          <a:p>
            <a:r>
              <a:rPr lang="en-IN" sz="2400" b="1" dirty="0">
                <a:solidFill>
                  <a:srgbClr val="FFFF00"/>
                </a:solidFill>
                <a:latin typeface="Adobe Fan Heiti Std B" pitchFamily="34" charset="-128"/>
                <a:ea typeface="Adobe Fan Heiti Std B" pitchFamily="34" charset="-128"/>
              </a:rPr>
              <a:t>accessibility, allowing users to deploy it across diverse environments and systems, maximizing its effectiveness</a:t>
            </a:r>
          </a:p>
          <a:p>
            <a:r>
              <a:rPr lang="en-IN" sz="2400" b="1" dirty="0">
                <a:solidFill>
                  <a:srgbClr val="FFFF00"/>
                </a:solidFill>
                <a:latin typeface="Adobe Fan Heiti Std B" pitchFamily="34" charset="-128"/>
                <a:ea typeface="Adobe Fan Heiti Std B" pitchFamily="34" charset="-128"/>
              </a:rPr>
              <a:t>and usability.</a:t>
            </a:r>
          </a:p>
          <a:p>
            <a:endParaRPr lang="en-IN" sz="2400" b="1" dirty="0">
              <a:solidFill>
                <a:srgbClr val="FFFF00"/>
              </a:solidFill>
              <a:latin typeface="Adobe Fan Heiti Std B" pitchFamily="34" charset="-128"/>
              <a:ea typeface="Adobe Fan Heiti Std B" pitchFamily="34" charset="-128"/>
            </a:endParaRPr>
          </a:p>
          <a:p>
            <a:pPr marL="342900" indent="-342900">
              <a:buFont typeface="Wingdings" panose="05000000000000000000" pitchFamily="2" charset="2"/>
              <a:buChar char="v"/>
            </a:pPr>
            <a:r>
              <a:rPr lang="en-IN" sz="2400" b="1" dirty="0">
                <a:solidFill>
                  <a:srgbClr val="FFFF00"/>
                </a:solidFill>
                <a:latin typeface="Adobe Fan Heiti Std B" pitchFamily="34" charset="-128"/>
                <a:ea typeface="Adobe Fan Heiti Std B" pitchFamily="34" charset="-128"/>
              </a:rPr>
              <a:t>Privacy and Confidentiality: Through robust encryption techniques, our solution prioritizes the privacy and</a:t>
            </a:r>
          </a:p>
          <a:p>
            <a:r>
              <a:rPr lang="en-IN" sz="2400" b="1" dirty="0">
                <a:solidFill>
                  <a:srgbClr val="FFFF00"/>
                </a:solidFill>
                <a:latin typeface="Adobe Fan Heiti Std B" pitchFamily="34" charset="-128"/>
                <a:ea typeface="Adobe Fan Heiti Std B" pitchFamily="34" charset="-128"/>
              </a:rPr>
              <a:t>confidentiality of logged data, providing users with peace of mind and assurance that their sensitive information</a:t>
            </a:r>
          </a:p>
          <a:p>
            <a:r>
              <a:rPr lang="en-IN" sz="2400" b="1" dirty="0">
                <a:solidFill>
                  <a:srgbClr val="FFFF00"/>
                </a:solidFill>
                <a:latin typeface="Adobe Fan Heiti Std B" pitchFamily="34" charset="-128"/>
                <a:ea typeface="Adobe Fan Heiti Std B" pitchFamily="34" charset="-128"/>
              </a:rPr>
              <a:t>remains protected against unauthorized access and interception.</a:t>
            </a:r>
            <a:endParaRPr lang="en-US" sz="2400" b="1" dirty="0">
              <a:solidFill>
                <a:srgbClr val="FFFF00"/>
              </a:solidFill>
              <a:latin typeface="Adobe Fan Heiti Std B" pitchFamily="34" charset="-128"/>
              <a:ea typeface="Adobe Fan Heiti Std B"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29B2"/>
        </a:solidFill>
        <a:effectLst/>
      </p:bgPr>
    </p:bg>
    <p:spTree>
      <p:nvGrpSpPr>
        <p:cNvPr id="1" name="Shape 322"/>
        <p:cNvGrpSpPr/>
        <p:nvPr/>
      </p:nvGrpSpPr>
      <p:grpSpPr>
        <a:xfrm>
          <a:off x="0" y="0"/>
          <a:ext cx="0" cy="0"/>
          <a:chOff x="0" y="0"/>
          <a:chExt cx="0" cy="0"/>
        </a:xfrm>
      </p:grpSpPr>
      <p:sp>
        <p:nvSpPr>
          <p:cNvPr id="323" name="Google Shape;323;p19"/>
          <p:cNvSpPr/>
          <p:nvPr/>
        </p:nvSpPr>
        <p:spPr>
          <a:xfrm rot="-3278844">
            <a:off x="-7178676" y="-3655386"/>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3">
              <a:alphaModFix amt="19999"/>
            </a:blip>
            <a:stretch>
              <a:fillRect/>
            </a:stretch>
          </a:blipFill>
          <a:ln>
            <a:noFill/>
          </a:ln>
        </p:spPr>
      </p:sp>
      <p:sp>
        <p:nvSpPr>
          <p:cNvPr id="324" name="Google Shape;324;p19"/>
          <p:cNvSpPr/>
          <p:nvPr/>
        </p:nvSpPr>
        <p:spPr>
          <a:xfrm rot="7599151">
            <a:off x="11109324" y="4018214"/>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3">
              <a:alphaModFix amt="19999"/>
            </a:blip>
            <a:stretch>
              <a:fillRect/>
            </a:stretch>
          </a:blipFill>
          <a:ln>
            <a:noFill/>
          </a:ln>
        </p:spPr>
      </p:sp>
      <p:grpSp>
        <p:nvGrpSpPr>
          <p:cNvPr id="325" name="Google Shape;325;p19"/>
          <p:cNvGrpSpPr/>
          <p:nvPr/>
        </p:nvGrpSpPr>
        <p:grpSpPr>
          <a:xfrm>
            <a:off x="3684195" y="4690625"/>
            <a:ext cx="11710621" cy="11710621"/>
            <a:chOff x="0" y="0"/>
            <a:chExt cx="15614161" cy="15614161"/>
          </a:xfrm>
        </p:grpSpPr>
        <p:grpSp>
          <p:nvGrpSpPr>
            <p:cNvPr id="326" name="Google Shape;326;p19"/>
            <p:cNvGrpSpPr/>
            <p:nvPr/>
          </p:nvGrpSpPr>
          <p:grpSpPr>
            <a:xfrm>
              <a:off x="0" y="0"/>
              <a:ext cx="15614161" cy="15614161"/>
              <a:chOff x="0" y="0"/>
              <a:chExt cx="812800" cy="812800"/>
            </a:xfrm>
          </p:grpSpPr>
          <p:sp>
            <p:nvSpPr>
              <p:cNvPr id="327" name="Google Shape;327;p1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9" name="Google Shape;329;p19"/>
            <p:cNvGrpSpPr/>
            <p:nvPr/>
          </p:nvGrpSpPr>
          <p:grpSpPr>
            <a:xfrm>
              <a:off x="1515496" y="1515496"/>
              <a:ext cx="12583170" cy="12583170"/>
              <a:chOff x="0" y="0"/>
              <a:chExt cx="812800" cy="812800"/>
            </a:xfrm>
          </p:grpSpPr>
          <p:sp>
            <p:nvSpPr>
              <p:cNvPr id="330" name="Google Shape;330;p1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2" name="Google Shape;332;p19"/>
            <p:cNvGrpSpPr/>
            <p:nvPr/>
          </p:nvGrpSpPr>
          <p:grpSpPr>
            <a:xfrm>
              <a:off x="2618000" y="2618000"/>
              <a:ext cx="10378162" cy="10378162"/>
              <a:chOff x="0" y="0"/>
              <a:chExt cx="812800" cy="812800"/>
            </a:xfrm>
          </p:grpSpPr>
          <p:sp>
            <p:nvSpPr>
              <p:cNvPr id="333" name="Google Shape;333;p1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5" name="Google Shape;335;p19"/>
            <p:cNvGrpSpPr/>
            <p:nvPr/>
          </p:nvGrpSpPr>
          <p:grpSpPr>
            <a:xfrm>
              <a:off x="3529944" y="3529944"/>
              <a:ext cx="8554273" cy="8554273"/>
              <a:chOff x="0" y="0"/>
              <a:chExt cx="812800" cy="812800"/>
            </a:xfrm>
          </p:grpSpPr>
          <p:sp>
            <p:nvSpPr>
              <p:cNvPr id="336" name="Google Shape;336;p1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8" name="Google Shape;338;p19"/>
            <p:cNvGrpSpPr/>
            <p:nvPr/>
          </p:nvGrpSpPr>
          <p:grpSpPr>
            <a:xfrm>
              <a:off x="4530365" y="4530365"/>
              <a:ext cx="6553432" cy="6553432"/>
              <a:chOff x="0" y="0"/>
              <a:chExt cx="812800" cy="812800"/>
            </a:xfrm>
          </p:grpSpPr>
          <p:sp>
            <p:nvSpPr>
              <p:cNvPr id="339" name="Google Shape;339;p1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FFFFFF">
                    <a:alpha val="19607"/>
                  </a:srgbClr>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342" name="Google Shape;342;p19"/>
          <p:cNvSpPr/>
          <p:nvPr/>
        </p:nvSpPr>
        <p:spPr>
          <a:xfrm>
            <a:off x="7100817" y="6927999"/>
            <a:ext cx="670331" cy="670329"/>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69F3C2"/>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11041724" y="5890318"/>
            <a:ext cx="670331" cy="670329"/>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F35391"/>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11166569" y="8702300"/>
            <a:ext cx="420643" cy="420641"/>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69F3C2"/>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10619413" y="4050857"/>
            <a:ext cx="1092643" cy="1092643"/>
          </a:xfrm>
          <a:custGeom>
            <a:avLst/>
            <a:gdLst/>
            <a:ahLst/>
            <a:cxnLst/>
            <a:rect l="l" t="t" r="r" b="b"/>
            <a:pathLst>
              <a:path w="1092643" h="1092643" extrusionOk="0">
                <a:moveTo>
                  <a:pt x="0" y="0"/>
                </a:moveTo>
                <a:lnTo>
                  <a:pt x="1092643" y="0"/>
                </a:lnTo>
                <a:lnTo>
                  <a:pt x="1092643" y="1092643"/>
                </a:lnTo>
                <a:lnTo>
                  <a:pt x="0" y="1092643"/>
                </a:lnTo>
                <a:lnTo>
                  <a:pt x="0" y="0"/>
                </a:lnTo>
                <a:close/>
              </a:path>
            </a:pathLst>
          </a:custGeom>
          <a:blipFill rotWithShape="1">
            <a:blip r:embed="rId4">
              <a:alphaModFix/>
            </a:blip>
            <a:stretch>
              <a:fillRect/>
            </a:stretch>
          </a:blipFill>
          <a:ln>
            <a:noFill/>
          </a:ln>
        </p:spPr>
      </p:sp>
      <p:sp>
        <p:nvSpPr>
          <p:cNvPr id="351" name="Google Shape;351;p19"/>
          <p:cNvSpPr/>
          <p:nvPr/>
        </p:nvSpPr>
        <p:spPr>
          <a:xfrm>
            <a:off x="12610477" y="6852112"/>
            <a:ext cx="1083755" cy="1083755"/>
          </a:xfrm>
          <a:custGeom>
            <a:avLst/>
            <a:gdLst/>
            <a:ahLst/>
            <a:cxnLst/>
            <a:rect l="l" t="t" r="r" b="b"/>
            <a:pathLst>
              <a:path w="1083755" h="1083755" extrusionOk="0">
                <a:moveTo>
                  <a:pt x="0" y="0"/>
                </a:moveTo>
                <a:lnTo>
                  <a:pt x="1083755" y="0"/>
                </a:lnTo>
                <a:lnTo>
                  <a:pt x="1083755" y="1083755"/>
                </a:lnTo>
                <a:lnTo>
                  <a:pt x="0" y="1083755"/>
                </a:lnTo>
                <a:lnTo>
                  <a:pt x="0" y="0"/>
                </a:lnTo>
                <a:close/>
              </a:path>
            </a:pathLst>
          </a:custGeom>
          <a:blipFill rotWithShape="1">
            <a:blip r:embed="rId5">
              <a:alphaModFix/>
            </a:blip>
            <a:stretch>
              <a:fillRect/>
            </a:stretch>
          </a:blipFill>
          <a:ln>
            <a:noFill/>
          </a:ln>
        </p:spPr>
      </p:sp>
      <p:sp>
        <p:nvSpPr>
          <p:cNvPr id="352" name="Google Shape;352;p19"/>
          <p:cNvSpPr txBox="1"/>
          <p:nvPr/>
        </p:nvSpPr>
        <p:spPr>
          <a:xfrm>
            <a:off x="313296" y="419302"/>
            <a:ext cx="11063593" cy="1218795"/>
          </a:xfrm>
          <a:prstGeom prst="rect">
            <a:avLst/>
          </a:prstGeom>
          <a:noFill/>
          <a:ln>
            <a:noFill/>
          </a:ln>
        </p:spPr>
        <p:txBody>
          <a:bodyPr spcFirstLastPara="1" wrap="square" lIns="0" tIns="0" rIns="0" bIns="0" anchor="t" anchorCtr="0">
            <a:spAutoFit/>
          </a:bodyPr>
          <a:lstStyle/>
          <a:p>
            <a:pPr lvl="0" algn="ctr">
              <a:lnSpc>
                <a:spcPct val="120000"/>
              </a:lnSpc>
            </a:pPr>
            <a:r>
              <a:rPr lang="en-IN" sz="6600" b="1" dirty="0">
                <a:solidFill>
                  <a:schemeClr val="bg1"/>
                </a:solidFill>
                <a:latin typeface="Adobe Gothic Std B" pitchFamily="34" charset="-128"/>
                <a:ea typeface="Adobe Gothic Std B" pitchFamily="34" charset="-128"/>
              </a:rPr>
              <a:t>The wow in this solution</a:t>
            </a:r>
            <a:endParaRPr sz="6600" b="1" dirty="0">
              <a:solidFill>
                <a:schemeClr val="bg1"/>
              </a:solidFill>
              <a:latin typeface="Adobe Gothic Std B" pitchFamily="34" charset="-128"/>
              <a:ea typeface="Adobe Gothic Std B" pitchFamily="34" charset="-128"/>
            </a:endParaRPr>
          </a:p>
        </p:txBody>
      </p:sp>
      <p:grpSp>
        <p:nvGrpSpPr>
          <p:cNvPr id="372" name="Google Shape;372;p19"/>
          <p:cNvGrpSpPr/>
          <p:nvPr/>
        </p:nvGrpSpPr>
        <p:grpSpPr>
          <a:xfrm>
            <a:off x="15956694" y="839409"/>
            <a:ext cx="847888" cy="856040"/>
            <a:chOff x="0" y="-60012"/>
            <a:chExt cx="1130517" cy="1141387"/>
          </a:xfrm>
        </p:grpSpPr>
        <p:grpSp>
          <p:nvGrpSpPr>
            <p:cNvPr id="373" name="Google Shape;373;p19"/>
            <p:cNvGrpSpPr/>
            <p:nvPr/>
          </p:nvGrpSpPr>
          <p:grpSpPr>
            <a:xfrm>
              <a:off x="132250" y="164998"/>
              <a:ext cx="998267" cy="916377"/>
              <a:chOff x="0" y="-47625"/>
              <a:chExt cx="812800" cy="746125"/>
            </a:xfrm>
          </p:grpSpPr>
          <p:sp>
            <p:nvSpPr>
              <p:cNvPr id="374" name="Google Shape;374;p19"/>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38100" cap="sq" cmpd="sng">
                <a:solidFill>
                  <a:srgbClr val="FFFFFF"/>
                </a:solidFill>
                <a:prstDash val="solid"/>
                <a:miter lim="8000"/>
                <a:headEnd type="none" w="sm" len="sm"/>
                <a:tailEnd type="none" w="sm" len="sm"/>
              </a:ln>
            </p:spPr>
          </p:sp>
          <p:sp>
            <p:nvSpPr>
              <p:cNvPr id="375" name="Google Shape;375;p19"/>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6" name="Google Shape;376;p19"/>
            <p:cNvGrpSpPr/>
            <p:nvPr/>
          </p:nvGrpSpPr>
          <p:grpSpPr>
            <a:xfrm>
              <a:off x="0" y="-60012"/>
              <a:ext cx="1024208" cy="940191"/>
              <a:chOff x="0" y="-47625"/>
              <a:chExt cx="812800" cy="746125"/>
            </a:xfrm>
          </p:grpSpPr>
          <p:sp>
            <p:nvSpPr>
              <p:cNvPr id="377" name="Google Shape;377;p19"/>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378" name="Google Shape;378;p19"/>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 name="TextBox 1"/>
          <p:cNvSpPr txBox="1"/>
          <p:nvPr/>
        </p:nvSpPr>
        <p:spPr>
          <a:xfrm>
            <a:off x="1238250" y="1695449"/>
            <a:ext cx="15378578" cy="7571303"/>
          </a:xfrm>
          <a:prstGeom prst="rect">
            <a:avLst/>
          </a:prstGeom>
          <a:noFill/>
        </p:spPr>
        <p:txBody>
          <a:bodyPr wrap="square" rtlCol="0">
            <a:spAutoFit/>
          </a:bodyPr>
          <a:lstStyle/>
          <a:p>
            <a:r>
              <a:rPr lang="en-IN" sz="1800" dirty="0" smtClean="0">
                <a:solidFill>
                  <a:srgbClr val="FFFF00"/>
                </a:solidFill>
                <a:latin typeface="Adobe Gothic Std B" pitchFamily="34" charset="-128"/>
                <a:ea typeface="Adobe Gothic Std B" pitchFamily="34" charset="-128"/>
              </a:rPr>
              <a:t>Our </a:t>
            </a:r>
            <a:r>
              <a:rPr lang="en-IN" sz="1800" dirty="0">
                <a:solidFill>
                  <a:srgbClr val="FFFF00"/>
                </a:solidFill>
                <a:latin typeface="Adobe Gothic Std B" pitchFamily="34" charset="-128"/>
                <a:ea typeface="Adobe Gothic Std B" pitchFamily="34" charset="-128"/>
              </a:rPr>
              <a:t>solution for </a:t>
            </a:r>
            <a:r>
              <a:rPr lang="en-IN" sz="1800" dirty="0" err="1">
                <a:solidFill>
                  <a:srgbClr val="FFFF00"/>
                </a:solidFill>
                <a:latin typeface="Adobe Gothic Std B" pitchFamily="34" charset="-128"/>
                <a:ea typeface="Adobe Gothic Std B" pitchFamily="34" charset="-128"/>
              </a:rPr>
              <a:t>keylogger</a:t>
            </a:r>
            <a:r>
              <a:rPr lang="en-IN" sz="1800" dirty="0">
                <a:solidFill>
                  <a:srgbClr val="FFFF00"/>
                </a:solidFill>
                <a:latin typeface="Adobe Gothic Std B" pitchFamily="34" charset="-128"/>
                <a:ea typeface="Adobe Gothic Std B" pitchFamily="34" charset="-128"/>
              </a:rPr>
              <a:t> detection and security implementation using Python goes beyond conventional approaches, offering</a:t>
            </a:r>
          </a:p>
          <a:p>
            <a:r>
              <a:rPr lang="en-IN" sz="1800" dirty="0">
                <a:solidFill>
                  <a:srgbClr val="FFFF00"/>
                </a:solidFill>
                <a:latin typeface="Adobe Gothic Std B" pitchFamily="34" charset="-128"/>
                <a:ea typeface="Adobe Gothic Std B" pitchFamily="34" charset="-128"/>
              </a:rPr>
              <a:t>several innovative features and capabilities that truly set it apart. The "wow" factor in our solution lies in its ability to:</a:t>
            </a:r>
          </a:p>
          <a:p>
            <a:endParaRPr lang="en-IN" sz="1800" dirty="0">
              <a:solidFill>
                <a:srgbClr val="FFFF00"/>
              </a:solidFill>
              <a:latin typeface="Adobe Gothic Std B" pitchFamily="34" charset="-128"/>
              <a:ea typeface="Adobe Gothic Std B" pitchFamily="34" charset="-128"/>
            </a:endParaRPr>
          </a:p>
          <a:p>
            <a:pPr marL="285750" indent="-285750">
              <a:buFont typeface="Wingdings" panose="05000000000000000000" pitchFamily="2" charset="2"/>
              <a:buChar char="§"/>
            </a:pPr>
            <a:r>
              <a:rPr lang="en-IN" sz="1800" dirty="0">
                <a:solidFill>
                  <a:srgbClr val="FFFF00"/>
                </a:solidFill>
                <a:latin typeface="Adobe Gothic Std B" pitchFamily="34" charset="-128"/>
                <a:ea typeface="Adobe Gothic Std B" pitchFamily="34" charset="-128"/>
              </a:rPr>
              <a:t>Advanced Threat Detection and Prevention:</a:t>
            </a:r>
          </a:p>
          <a:p>
            <a:endParaRPr lang="en-IN" sz="1800" dirty="0">
              <a:solidFill>
                <a:srgbClr val="FFFF00"/>
              </a:solidFill>
              <a:latin typeface="Adobe Gothic Std B" pitchFamily="34" charset="-128"/>
              <a:ea typeface="Adobe Gothic Std B" pitchFamily="34" charset="-128"/>
            </a:endParaRPr>
          </a:p>
          <a:p>
            <a:r>
              <a:rPr lang="en-IN" sz="1800" dirty="0">
                <a:solidFill>
                  <a:srgbClr val="FFFF00"/>
                </a:solidFill>
                <a:latin typeface="Adobe Gothic Std B" pitchFamily="34" charset="-128"/>
                <a:ea typeface="Adobe Gothic Std B" pitchFamily="34" charset="-128"/>
              </a:rPr>
              <a:t>Our solution employs cutting-edge algorithms and real-time monitoring techniques to detect and prevent keylogging activities</a:t>
            </a:r>
          </a:p>
          <a:p>
            <a:r>
              <a:rPr lang="en-IN" sz="1800" dirty="0">
                <a:solidFill>
                  <a:srgbClr val="FFFF00"/>
                </a:solidFill>
                <a:latin typeface="Adobe Gothic Std B" pitchFamily="34" charset="-128"/>
                <a:ea typeface="Adobe Gothic Std B" pitchFamily="34" charset="-128"/>
              </a:rPr>
              <a:t>with unparalleled accuracy and efficiency. It can identify subtle signs of malicious </a:t>
            </a:r>
            <a:r>
              <a:rPr lang="en-IN" sz="1800" dirty="0" err="1">
                <a:solidFill>
                  <a:srgbClr val="FFFF00"/>
                </a:solidFill>
                <a:latin typeface="Adobe Gothic Std B" pitchFamily="34" charset="-128"/>
                <a:ea typeface="Adobe Gothic Std B" pitchFamily="34" charset="-128"/>
              </a:rPr>
              <a:t>behavior</a:t>
            </a:r>
            <a:r>
              <a:rPr lang="en-IN" sz="1800" dirty="0">
                <a:solidFill>
                  <a:srgbClr val="FFFF00"/>
                </a:solidFill>
                <a:latin typeface="Adobe Gothic Std B" pitchFamily="34" charset="-128"/>
                <a:ea typeface="Adobe Gothic Std B" pitchFamily="34" charset="-128"/>
              </a:rPr>
              <a:t> and take proactive measures to</a:t>
            </a:r>
          </a:p>
          <a:p>
            <a:r>
              <a:rPr lang="en-IN" sz="1800" dirty="0">
                <a:solidFill>
                  <a:srgbClr val="FFFF00"/>
                </a:solidFill>
                <a:latin typeface="Adobe Gothic Std B" pitchFamily="34" charset="-128"/>
                <a:ea typeface="Adobe Gothic Std B" pitchFamily="34" charset="-128"/>
              </a:rPr>
              <a:t>thwart potential threats before they escalate, providing users with a robust </a:t>
            </a:r>
            <a:r>
              <a:rPr lang="en-IN" sz="1800" dirty="0" err="1">
                <a:solidFill>
                  <a:srgbClr val="FFFF00"/>
                </a:solidFill>
                <a:latin typeface="Adobe Gothic Std B" pitchFamily="34" charset="-128"/>
                <a:ea typeface="Adobe Gothic Std B" pitchFamily="34" charset="-128"/>
              </a:rPr>
              <a:t>defense</a:t>
            </a:r>
            <a:r>
              <a:rPr lang="en-IN" sz="1800" dirty="0">
                <a:solidFill>
                  <a:srgbClr val="FFFF00"/>
                </a:solidFill>
                <a:latin typeface="Adobe Gothic Std B" pitchFamily="34" charset="-128"/>
                <a:ea typeface="Adobe Gothic Std B" pitchFamily="34" charset="-128"/>
              </a:rPr>
              <a:t> against cyber attacks.</a:t>
            </a:r>
          </a:p>
          <a:p>
            <a:endParaRPr lang="en-IN" sz="1800" dirty="0">
              <a:solidFill>
                <a:srgbClr val="FFFF00"/>
              </a:solidFill>
              <a:latin typeface="Adobe Gothic Std B" pitchFamily="34" charset="-128"/>
              <a:ea typeface="Adobe Gothic Std B" pitchFamily="34" charset="-128"/>
            </a:endParaRPr>
          </a:p>
          <a:p>
            <a:pPr marL="285750" indent="-285750">
              <a:buFont typeface="Wingdings" panose="05000000000000000000" pitchFamily="2" charset="2"/>
              <a:buChar char="§"/>
            </a:pPr>
            <a:r>
              <a:rPr lang="en-IN" sz="1800" dirty="0">
                <a:solidFill>
                  <a:srgbClr val="FFFF00"/>
                </a:solidFill>
                <a:latin typeface="Adobe Gothic Std B" pitchFamily="34" charset="-128"/>
                <a:ea typeface="Adobe Gothic Std B" pitchFamily="34" charset="-128"/>
              </a:rPr>
              <a:t>Intelligent </a:t>
            </a:r>
            <a:r>
              <a:rPr lang="en-IN" sz="1800" dirty="0" err="1">
                <a:solidFill>
                  <a:srgbClr val="FFFF00"/>
                </a:solidFill>
                <a:latin typeface="Adobe Gothic Std B" pitchFamily="34" charset="-128"/>
                <a:ea typeface="Adobe Gothic Std B" pitchFamily="34" charset="-128"/>
              </a:rPr>
              <a:t>Behavioral</a:t>
            </a:r>
            <a:r>
              <a:rPr lang="en-IN" sz="1800" dirty="0">
                <a:solidFill>
                  <a:srgbClr val="FFFF00"/>
                </a:solidFill>
                <a:latin typeface="Adobe Gothic Std B" pitchFamily="34" charset="-128"/>
                <a:ea typeface="Adobe Gothic Std B" pitchFamily="34" charset="-128"/>
              </a:rPr>
              <a:t> Analysis:</a:t>
            </a:r>
          </a:p>
          <a:p>
            <a:endParaRPr lang="en-IN" sz="1800" dirty="0">
              <a:solidFill>
                <a:srgbClr val="FFFF00"/>
              </a:solidFill>
              <a:latin typeface="Adobe Gothic Std B" pitchFamily="34" charset="-128"/>
              <a:ea typeface="Adobe Gothic Std B" pitchFamily="34" charset="-128"/>
            </a:endParaRPr>
          </a:p>
          <a:p>
            <a:r>
              <a:rPr lang="en-IN" sz="1800" dirty="0">
                <a:solidFill>
                  <a:srgbClr val="FFFF00"/>
                </a:solidFill>
                <a:latin typeface="Adobe Gothic Std B" pitchFamily="34" charset="-128"/>
                <a:ea typeface="Adobe Gothic Std B" pitchFamily="34" charset="-128"/>
              </a:rPr>
              <a:t>Unlike traditional </a:t>
            </a:r>
            <a:r>
              <a:rPr lang="en-IN" sz="1800" dirty="0" err="1">
                <a:solidFill>
                  <a:srgbClr val="FFFF00"/>
                </a:solidFill>
                <a:latin typeface="Adobe Gothic Std B" pitchFamily="34" charset="-128"/>
                <a:ea typeface="Adobe Gothic Std B" pitchFamily="34" charset="-128"/>
              </a:rPr>
              <a:t>keylogger</a:t>
            </a:r>
            <a:r>
              <a:rPr lang="en-IN" sz="1800" dirty="0">
                <a:solidFill>
                  <a:srgbClr val="FFFF00"/>
                </a:solidFill>
                <a:latin typeface="Adobe Gothic Std B" pitchFamily="34" charset="-128"/>
                <a:ea typeface="Adobe Gothic Std B" pitchFamily="34" charset="-128"/>
              </a:rPr>
              <a:t> detection methods that rely solely on signature-based detection, our solution utilizes intelligent</a:t>
            </a:r>
          </a:p>
          <a:p>
            <a:r>
              <a:rPr lang="en-IN" sz="1800" dirty="0" err="1">
                <a:solidFill>
                  <a:srgbClr val="FFFF00"/>
                </a:solidFill>
                <a:latin typeface="Adobe Gothic Std B" pitchFamily="34" charset="-128"/>
                <a:ea typeface="Adobe Gothic Std B" pitchFamily="34" charset="-128"/>
              </a:rPr>
              <a:t>behavioral</a:t>
            </a:r>
            <a:r>
              <a:rPr lang="en-IN" sz="1800" dirty="0">
                <a:solidFill>
                  <a:srgbClr val="FFFF00"/>
                </a:solidFill>
                <a:latin typeface="Adobe Gothic Std B" pitchFamily="34" charset="-128"/>
                <a:ea typeface="Adobe Gothic Std B" pitchFamily="34" charset="-128"/>
              </a:rPr>
              <a:t> analysis to identify anomalous patterns and deviations in user input </a:t>
            </a:r>
            <a:r>
              <a:rPr lang="en-IN" sz="1800" dirty="0" err="1">
                <a:solidFill>
                  <a:srgbClr val="FFFF00"/>
                </a:solidFill>
                <a:latin typeface="Adobe Gothic Std B" pitchFamily="34" charset="-128"/>
                <a:ea typeface="Adobe Gothic Std B" pitchFamily="34" charset="-128"/>
              </a:rPr>
              <a:t>behavior</a:t>
            </a:r>
            <a:r>
              <a:rPr lang="en-IN" sz="1800" dirty="0">
                <a:solidFill>
                  <a:srgbClr val="FFFF00"/>
                </a:solidFill>
                <a:latin typeface="Adobe Gothic Std B" pitchFamily="34" charset="-128"/>
                <a:ea typeface="Adobe Gothic Std B" pitchFamily="34" charset="-128"/>
              </a:rPr>
              <a:t>. By </a:t>
            </a:r>
            <a:r>
              <a:rPr lang="en-IN" sz="1800" dirty="0" err="1">
                <a:solidFill>
                  <a:srgbClr val="FFFF00"/>
                </a:solidFill>
                <a:latin typeface="Adobe Gothic Std B" pitchFamily="34" charset="-128"/>
                <a:ea typeface="Adobe Gothic Std B" pitchFamily="34" charset="-128"/>
              </a:rPr>
              <a:t>analyzing</a:t>
            </a:r>
            <a:r>
              <a:rPr lang="en-IN" sz="1800" dirty="0">
                <a:solidFill>
                  <a:srgbClr val="FFFF00"/>
                </a:solidFill>
                <a:latin typeface="Adobe Gothic Std B" pitchFamily="34" charset="-128"/>
                <a:ea typeface="Adobe Gothic Std B" pitchFamily="34" charset="-128"/>
              </a:rPr>
              <a:t> contextual cues and user</a:t>
            </a:r>
          </a:p>
          <a:p>
            <a:r>
              <a:rPr lang="en-IN" sz="1800" dirty="0">
                <a:solidFill>
                  <a:srgbClr val="FFFF00"/>
                </a:solidFill>
                <a:latin typeface="Adobe Gothic Std B" pitchFamily="34" charset="-128"/>
                <a:ea typeface="Adobe Gothic Std B" pitchFamily="34" charset="-128"/>
              </a:rPr>
              <a:t>interactions, it can differentiate between legitimate and malicious activities, enhancing its detection capabilities and reducing</a:t>
            </a:r>
          </a:p>
          <a:p>
            <a:r>
              <a:rPr lang="en-IN" sz="1800" dirty="0">
                <a:solidFill>
                  <a:srgbClr val="FFFF00"/>
                </a:solidFill>
                <a:latin typeface="Adobe Gothic Std B" pitchFamily="34" charset="-128"/>
                <a:ea typeface="Adobe Gothic Std B" pitchFamily="34" charset="-128"/>
              </a:rPr>
              <a:t>false positives.</a:t>
            </a:r>
          </a:p>
          <a:p>
            <a:endParaRPr lang="en-IN" sz="1800" dirty="0">
              <a:solidFill>
                <a:srgbClr val="FFFF00"/>
              </a:solidFill>
              <a:latin typeface="Adobe Gothic Std B" pitchFamily="34" charset="-128"/>
              <a:ea typeface="Adobe Gothic Std B" pitchFamily="34" charset="-128"/>
            </a:endParaRPr>
          </a:p>
          <a:p>
            <a:pPr marL="285750" indent="-285750">
              <a:buFont typeface="Wingdings" panose="05000000000000000000" pitchFamily="2" charset="2"/>
              <a:buChar char="§"/>
            </a:pPr>
            <a:r>
              <a:rPr lang="en-IN" sz="1800" dirty="0">
                <a:solidFill>
                  <a:srgbClr val="FFFF00"/>
                </a:solidFill>
                <a:latin typeface="Adobe Gothic Std B" pitchFamily="34" charset="-128"/>
                <a:ea typeface="Adobe Gothic Std B" pitchFamily="34" charset="-128"/>
              </a:rPr>
              <a:t>Adaptive Security Measures:</a:t>
            </a:r>
          </a:p>
          <a:p>
            <a:endParaRPr lang="en-IN" sz="1800" dirty="0">
              <a:solidFill>
                <a:srgbClr val="FFFF00"/>
              </a:solidFill>
              <a:latin typeface="Adobe Gothic Std B" pitchFamily="34" charset="-128"/>
              <a:ea typeface="Adobe Gothic Std B" pitchFamily="34" charset="-128"/>
            </a:endParaRPr>
          </a:p>
          <a:p>
            <a:r>
              <a:rPr lang="en-IN" sz="1800" dirty="0">
                <a:solidFill>
                  <a:srgbClr val="FFFF00"/>
                </a:solidFill>
                <a:latin typeface="Adobe Gothic Std B" pitchFamily="34" charset="-128"/>
                <a:ea typeface="Adobe Gothic Std B" pitchFamily="34" charset="-128"/>
              </a:rPr>
              <a:t>Our solution features adaptive security measures that dynamically adjust and optimize their response based on evolving threat</a:t>
            </a:r>
          </a:p>
          <a:p>
            <a:r>
              <a:rPr lang="en-IN" sz="1800" dirty="0">
                <a:solidFill>
                  <a:srgbClr val="FFFF00"/>
                </a:solidFill>
                <a:latin typeface="Adobe Gothic Std B" pitchFamily="34" charset="-128"/>
                <a:ea typeface="Adobe Gothic Std B" pitchFamily="34" charset="-128"/>
              </a:rPr>
              <a:t>landscapes and user </a:t>
            </a:r>
            <a:r>
              <a:rPr lang="en-IN" sz="1800" dirty="0" err="1">
                <a:solidFill>
                  <a:srgbClr val="FFFF00"/>
                </a:solidFill>
                <a:latin typeface="Adobe Gothic Std B" pitchFamily="34" charset="-128"/>
                <a:ea typeface="Adobe Gothic Std B" pitchFamily="34" charset="-128"/>
              </a:rPr>
              <a:t>behavior</a:t>
            </a:r>
            <a:r>
              <a:rPr lang="en-IN" sz="1800" dirty="0">
                <a:solidFill>
                  <a:srgbClr val="FFFF00"/>
                </a:solidFill>
                <a:latin typeface="Adobe Gothic Std B" pitchFamily="34" charset="-128"/>
                <a:ea typeface="Adobe Gothic Std B" pitchFamily="34" charset="-128"/>
              </a:rPr>
              <a:t>. It can intelligently adapt its detection thresholds, update its rule sets, and deploy</a:t>
            </a:r>
          </a:p>
          <a:p>
            <a:r>
              <a:rPr lang="en-IN" sz="1800" dirty="0">
                <a:solidFill>
                  <a:srgbClr val="FFFF00"/>
                </a:solidFill>
                <a:latin typeface="Adobe Gothic Std B" pitchFamily="34" charset="-128"/>
                <a:ea typeface="Adobe Gothic Std B" pitchFamily="34" charset="-128"/>
              </a:rPr>
              <a:t>countermeasures in real-time, ensuring proactive protection against emerging keylogging threats.</a:t>
            </a:r>
          </a:p>
          <a:p>
            <a:endParaRPr lang="en-IN" sz="1800" dirty="0">
              <a:solidFill>
                <a:srgbClr val="FFFF00"/>
              </a:solidFill>
              <a:latin typeface="Adobe Gothic Std B" pitchFamily="34" charset="-128"/>
              <a:ea typeface="Adobe Gothic Std B" pitchFamily="34" charset="-128"/>
            </a:endParaRPr>
          </a:p>
          <a:p>
            <a:pPr marL="285750" indent="-285750">
              <a:buFont typeface="Wingdings" panose="05000000000000000000" pitchFamily="2" charset="2"/>
              <a:buChar char="§"/>
            </a:pPr>
            <a:r>
              <a:rPr lang="en-IN" sz="1800" dirty="0">
                <a:solidFill>
                  <a:srgbClr val="FFFF00"/>
                </a:solidFill>
                <a:latin typeface="Adobe Gothic Std B" pitchFamily="34" charset="-128"/>
                <a:ea typeface="Adobe Gothic Std B" pitchFamily="34" charset="-128"/>
              </a:rPr>
              <a:t>Stealthy Operation and Evasion Techniques:</a:t>
            </a:r>
          </a:p>
          <a:p>
            <a:endParaRPr lang="en-IN" sz="1800" dirty="0">
              <a:solidFill>
                <a:srgbClr val="FFFF00"/>
              </a:solidFill>
              <a:latin typeface="Adobe Gothic Std B" pitchFamily="34" charset="-128"/>
              <a:ea typeface="Adobe Gothic Std B" pitchFamily="34" charset="-128"/>
            </a:endParaRPr>
          </a:p>
          <a:p>
            <a:r>
              <a:rPr lang="en-IN" sz="1800" dirty="0">
                <a:solidFill>
                  <a:srgbClr val="FFFF00"/>
                </a:solidFill>
                <a:latin typeface="Adobe Gothic Std B" pitchFamily="34" charset="-128"/>
                <a:ea typeface="Adobe Gothic Std B" pitchFamily="34" charset="-128"/>
              </a:rPr>
              <a:t>Our </a:t>
            </a:r>
            <a:r>
              <a:rPr lang="en-IN" sz="1800" dirty="0" err="1">
                <a:solidFill>
                  <a:srgbClr val="FFFF00"/>
                </a:solidFill>
                <a:latin typeface="Adobe Gothic Std B" pitchFamily="34" charset="-128"/>
                <a:ea typeface="Adobe Gothic Std B" pitchFamily="34" charset="-128"/>
              </a:rPr>
              <a:t>keylogger</a:t>
            </a:r>
            <a:r>
              <a:rPr lang="en-IN" sz="1800" dirty="0">
                <a:solidFill>
                  <a:srgbClr val="FFFF00"/>
                </a:solidFill>
                <a:latin typeface="Adobe Gothic Std B" pitchFamily="34" charset="-128"/>
                <a:ea typeface="Adobe Gothic Std B" pitchFamily="34" charset="-128"/>
              </a:rPr>
              <a:t> operates stealthily in the background, evading detection by traditional security tools and techniques. It employs</a:t>
            </a:r>
          </a:p>
          <a:p>
            <a:r>
              <a:rPr lang="en-IN" sz="1800" dirty="0">
                <a:solidFill>
                  <a:srgbClr val="FFFF00"/>
                </a:solidFill>
                <a:latin typeface="Adobe Gothic Std B" pitchFamily="34" charset="-128"/>
                <a:ea typeface="Adobe Gothic Std B" pitchFamily="34" charset="-128"/>
              </a:rPr>
              <a:t>sophisticated evasion techniques to conceal its presence, such as code obfuscation, anti-analysis mechanisms, and</a:t>
            </a:r>
          </a:p>
          <a:p>
            <a:r>
              <a:rPr lang="en-IN" sz="1800" dirty="0">
                <a:solidFill>
                  <a:srgbClr val="FFFF00"/>
                </a:solidFill>
                <a:latin typeface="Adobe Gothic Std B" pitchFamily="34" charset="-128"/>
                <a:ea typeface="Adobe Gothic Std B" pitchFamily="34" charset="-128"/>
              </a:rPr>
              <a:t>polymorphic </a:t>
            </a:r>
            <a:r>
              <a:rPr lang="en-IN" sz="1800" dirty="0" err="1">
                <a:solidFill>
                  <a:srgbClr val="FFFF00"/>
                </a:solidFill>
                <a:latin typeface="Adobe Gothic Std B" pitchFamily="34" charset="-128"/>
                <a:ea typeface="Adobe Gothic Std B" pitchFamily="34" charset="-128"/>
              </a:rPr>
              <a:t>behavior</a:t>
            </a:r>
            <a:r>
              <a:rPr lang="en-IN" sz="1800" dirty="0">
                <a:solidFill>
                  <a:srgbClr val="FFFF00"/>
                </a:solidFill>
                <a:latin typeface="Adobe Gothic Std B" pitchFamily="34" charset="-128"/>
                <a:ea typeface="Adobe Gothic Std B" pitchFamily="34" charset="-128"/>
              </a:rPr>
              <a:t>, making it exceptionally difficult for adversaries to detect and circumvent.</a:t>
            </a:r>
            <a:endParaRPr lang="en-US" sz="1800" dirty="0">
              <a:solidFill>
                <a:srgbClr val="FFFF00"/>
              </a:solidFill>
              <a:latin typeface="Adobe Gothic Std B" pitchFamily="34" charset="-128"/>
              <a:ea typeface="Adobe Gothic Std B"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29B2"/>
        </a:solidFill>
        <a:effectLst/>
      </p:bgPr>
    </p:bg>
    <p:spTree>
      <p:nvGrpSpPr>
        <p:cNvPr id="1" name="Shape 422"/>
        <p:cNvGrpSpPr/>
        <p:nvPr/>
      </p:nvGrpSpPr>
      <p:grpSpPr>
        <a:xfrm>
          <a:off x="0" y="0"/>
          <a:ext cx="0" cy="0"/>
          <a:chOff x="0" y="0"/>
          <a:chExt cx="0" cy="0"/>
        </a:xfrm>
      </p:grpSpPr>
      <p:sp>
        <p:nvSpPr>
          <p:cNvPr id="424" name="Google Shape;424;p21"/>
          <p:cNvSpPr/>
          <p:nvPr/>
        </p:nvSpPr>
        <p:spPr>
          <a:xfrm rot="-3278844">
            <a:off x="-7178676" y="-3655386"/>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3">
              <a:alphaModFix amt="19999"/>
            </a:blip>
            <a:stretch>
              <a:fillRect/>
            </a:stretch>
          </a:blipFill>
          <a:ln>
            <a:noFill/>
          </a:ln>
        </p:spPr>
      </p:sp>
      <p:sp>
        <p:nvSpPr>
          <p:cNvPr id="444" name="Google Shape;444;p21"/>
          <p:cNvSpPr txBox="1"/>
          <p:nvPr/>
        </p:nvSpPr>
        <p:spPr>
          <a:xfrm>
            <a:off x="647700" y="1034141"/>
            <a:ext cx="12363450" cy="1329595"/>
          </a:xfrm>
          <a:prstGeom prst="rect">
            <a:avLst/>
          </a:prstGeom>
          <a:noFill/>
          <a:ln>
            <a:noFill/>
          </a:ln>
        </p:spPr>
        <p:txBody>
          <a:bodyPr spcFirstLastPara="1" wrap="square" lIns="0" tIns="0" rIns="0" bIns="0" anchor="t" anchorCtr="0">
            <a:spAutoFit/>
          </a:bodyPr>
          <a:lstStyle/>
          <a:p>
            <a:pPr lvl="0">
              <a:lnSpc>
                <a:spcPct val="120000"/>
              </a:lnSpc>
            </a:pPr>
            <a:r>
              <a:rPr lang="en-US" sz="7200" dirty="0">
                <a:solidFill>
                  <a:schemeClr val="bg1"/>
                </a:solidFill>
              </a:rPr>
              <a:t>Result:</a:t>
            </a:r>
            <a:endParaRPr sz="7200" dirty="0">
              <a:solidFill>
                <a:schemeClr val="bg1"/>
              </a:solidFill>
            </a:endParaRPr>
          </a:p>
        </p:txBody>
      </p:sp>
      <p:sp>
        <p:nvSpPr>
          <p:cNvPr id="2" name="TextBox 1"/>
          <p:cNvSpPr txBox="1"/>
          <p:nvPr/>
        </p:nvSpPr>
        <p:spPr>
          <a:xfrm>
            <a:off x="1657350" y="2363736"/>
            <a:ext cx="15030450" cy="6986528"/>
          </a:xfrm>
          <a:prstGeom prst="rect">
            <a:avLst/>
          </a:prstGeom>
          <a:noFill/>
        </p:spPr>
        <p:txBody>
          <a:bodyPr wrap="square" rtlCol="0">
            <a:spAutoFit/>
          </a:bodyPr>
          <a:lstStyle/>
          <a:p>
            <a:pPr marL="514350" indent="-514350" fontAlgn="base">
              <a:buFont typeface="Wingdings" panose="05000000000000000000" pitchFamily="2" charset="2"/>
              <a:buChar char="q"/>
            </a:pPr>
            <a:r>
              <a:rPr lang="en-IN" sz="2800" b="1" dirty="0">
                <a:solidFill>
                  <a:srgbClr val="FFFF00"/>
                </a:solidFill>
                <a:latin typeface="Adobe Gothic Std B" pitchFamily="34" charset="-128"/>
                <a:ea typeface="Adobe Gothic Std B" pitchFamily="34" charset="-128"/>
              </a:rPr>
              <a:t>Detection Accuracy:</a:t>
            </a:r>
            <a:r>
              <a:rPr lang="en-IN" sz="2800" dirty="0">
                <a:solidFill>
                  <a:srgbClr val="FFFF00"/>
                </a:solidFill>
                <a:latin typeface="Adobe Gothic Std B" pitchFamily="34" charset="-128"/>
                <a:ea typeface="Adobe Gothic Std B" pitchFamily="34" charset="-128"/>
              </a:rPr>
              <a:t> Measure the accuracy of the detection algorithms in identifying keylogging activities. This can be quantified by metrics such as true positive rate, false positive rate, precision, and recall.</a:t>
            </a:r>
            <a:endParaRPr lang="en-IN" sz="2800" b="1" dirty="0">
              <a:solidFill>
                <a:srgbClr val="FFFF00"/>
              </a:solidFill>
              <a:latin typeface="Adobe Gothic Std B" pitchFamily="34" charset="-128"/>
              <a:ea typeface="Adobe Gothic Std B" pitchFamily="34" charset="-128"/>
            </a:endParaRPr>
          </a:p>
          <a:p>
            <a:pPr marL="457200" indent="-457200" fontAlgn="base">
              <a:buFont typeface="Wingdings" panose="05000000000000000000" pitchFamily="2" charset="2"/>
              <a:buChar char="q"/>
            </a:pPr>
            <a:r>
              <a:rPr lang="en-IN" sz="2800" b="1" dirty="0">
                <a:solidFill>
                  <a:srgbClr val="FFFF00"/>
                </a:solidFill>
                <a:latin typeface="Adobe Gothic Std B" pitchFamily="34" charset="-128"/>
                <a:ea typeface="Adobe Gothic Std B" pitchFamily="34" charset="-128"/>
              </a:rPr>
              <a:t>Prevention Efficacy:</a:t>
            </a:r>
            <a:r>
              <a:rPr lang="en-IN" sz="2800" dirty="0">
                <a:solidFill>
                  <a:srgbClr val="FFFF00"/>
                </a:solidFill>
                <a:latin typeface="Adobe Gothic Std B" pitchFamily="34" charset="-128"/>
                <a:ea typeface="Adobe Gothic Std B" pitchFamily="34" charset="-128"/>
              </a:rPr>
              <a:t> Assess the effectiveness of the prevention and mitigation measures in stopping keylogging attacks before they escalate. This can be evaluated by tracking the number of successful prevention instances compared to attempted attacks.</a:t>
            </a:r>
            <a:endParaRPr lang="en-IN" sz="2800" b="1" dirty="0">
              <a:solidFill>
                <a:srgbClr val="FFFF00"/>
              </a:solidFill>
              <a:latin typeface="Adobe Gothic Std B" pitchFamily="34" charset="-128"/>
              <a:ea typeface="Adobe Gothic Std B" pitchFamily="34" charset="-128"/>
            </a:endParaRPr>
          </a:p>
          <a:p>
            <a:pPr marL="457200" indent="-457200" fontAlgn="base">
              <a:buFont typeface="Wingdings" panose="05000000000000000000" pitchFamily="2" charset="2"/>
              <a:buChar char="q"/>
            </a:pPr>
            <a:r>
              <a:rPr lang="en-IN" sz="2800" b="1" dirty="0">
                <a:solidFill>
                  <a:srgbClr val="FFFF00"/>
                </a:solidFill>
                <a:latin typeface="Adobe Gothic Std B" pitchFamily="34" charset="-128"/>
                <a:ea typeface="Adobe Gothic Std B" pitchFamily="34" charset="-128"/>
              </a:rPr>
              <a:t>System Performance:</a:t>
            </a:r>
            <a:r>
              <a:rPr lang="en-IN" sz="2800" dirty="0">
                <a:solidFill>
                  <a:srgbClr val="FFFF00"/>
                </a:solidFill>
                <a:latin typeface="Adobe Gothic Std B" pitchFamily="34" charset="-128"/>
                <a:ea typeface="Adobe Gothic Std B" pitchFamily="34" charset="-128"/>
              </a:rPr>
              <a:t> Measure the impact of the solution on system performance, including CPU usage, memory consumption, and latency. Lower resource usage and minimal impact on system responsiveness are desirable outcomes.</a:t>
            </a:r>
            <a:endParaRPr lang="en-IN" sz="2800" b="1" dirty="0">
              <a:solidFill>
                <a:srgbClr val="FFFF00"/>
              </a:solidFill>
              <a:latin typeface="Adobe Gothic Std B" pitchFamily="34" charset="-128"/>
              <a:ea typeface="Adobe Gothic Std B" pitchFamily="34" charset="-128"/>
            </a:endParaRPr>
          </a:p>
          <a:p>
            <a:pPr marL="457200" indent="-457200" fontAlgn="base">
              <a:buFont typeface="Wingdings" panose="05000000000000000000" pitchFamily="2" charset="2"/>
              <a:buChar char="q"/>
            </a:pPr>
            <a:r>
              <a:rPr lang="en-IN" sz="2800" b="1" dirty="0">
                <a:solidFill>
                  <a:srgbClr val="FFFF00"/>
                </a:solidFill>
                <a:latin typeface="Adobe Gothic Std B" pitchFamily="34" charset="-128"/>
                <a:ea typeface="Adobe Gothic Std B" pitchFamily="34" charset="-128"/>
              </a:rPr>
              <a:t>Encryption Strength:</a:t>
            </a:r>
            <a:r>
              <a:rPr lang="en-IN" sz="2800" dirty="0">
                <a:solidFill>
                  <a:srgbClr val="FFFF00"/>
                </a:solidFill>
                <a:latin typeface="Adobe Gothic Std B" pitchFamily="34" charset="-128"/>
                <a:ea typeface="Adobe Gothic Std B" pitchFamily="34" charset="-128"/>
              </a:rPr>
              <a:t> Evaluate the strength of the encryption techniques used to protect logged data. This can be assessed by conducting cryptographic analyses and assessing the resistance against known attacks.</a:t>
            </a:r>
            <a:endParaRPr lang="en-IN" sz="2800" b="1" dirty="0">
              <a:solidFill>
                <a:srgbClr val="FFFF00"/>
              </a:solidFill>
              <a:latin typeface="Adobe Gothic Std B" pitchFamily="34" charset="-128"/>
              <a:ea typeface="Adobe Gothic Std B" pitchFamily="34" charset="-128"/>
            </a:endParaRPr>
          </a:p>
          <a:p>
            <a:pPr marL="457200" indent="-457200" fontAlgn="base">
              <a:buFont typeface="Wingdings" panose="05000000000000000000" pitchFamily="2" charset="2"/>
              <a:buChar char="q"/>
            </a:pPr>
            <a:r>
              <a:rPr lang="en-IN" sz="2800" b="1" dirty="0">
                <a:solidFill>
                  <a:srgbClr val="FFFF00"/>
                </a:solidFill>
                <a:latin typeface="Adobe Gothic Std B" pitchFamily="34" charset="-128"/>
                <a:ea typeface="Adobe Gothic Std B" pitchFamily="34" charset="-128"/>
              </a:rPr>
              <a:t>User Satisfaction:</a:t>
            </a:r>
            <a:r>
              <a:rPr lang="en-IN" sz="2800" dirty="0">
                <a:solidFill>
                  <a:srgbClr val="FFFF00"/>
                </a:solidFill>
                <a:latin typeface="Adobe Gothic Std B" pitchFamily="34" charset="-128"/>
                <a:ea typeface="Adobe Gothic Std B" pitchFamily="34" charset="-128"/>
              </a:rPr>
              <a:t> Gather feedback from end users regarding their satisfaction with the solution's usability, functionality, and effectiveness. Use surveys, interviews, or usability tests to quantify user satisfaction metrics.</a:t>
            </a:r>
            <a:endParaRPr lang="en-IN" sz="2800" b="1" dirty="0">
              <a:solidFill>
                <a:srgbClr val="FFFF00"/>
              </a:solidFill>
              <a:latin typeface="Adobe Gothic Std B" pitchFamily="34" charset="-128"/>
              <a:ea typeface="Adobe Gothic Std B" pitchFamily="34" charset="-128"/>
            </a:endParaRPr>
          </a:p>
          <a:p>
            <a:r>
              <a:rPr lang="en-IN" dirty="0"/>
              <a:t/>
            </a:r>
            <a:br>
              <a:rPr lang="en-IN"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29B2"/>
        </a:solidFill>
        <a:effectLst/>
      </p:bgPr>
    </p:bg>
    <p:spTree>
      <p:nvGrpSpPr>
        <p:cNvPr id="1" name="Shape 492"/>
        <p:cNvGrpSpPr/>
        <p:nvPr/>
      </p:nvGrpSpPr>
      <p:grpSpPr>
        <a:xfrm>
          <a:off x="0" y="0"/>
          <a:ext cx="0" cy="0"/>
          <a:chOff x="0" y="0"/>
          <a:chExt cx="0" cy="0"/>
        </a:xfrm>
      </p:grpSpPr>
      <p:sp>
        <p:nvSpPr>
          <p:cNvPr id="493" name="Google Shape;493;p23"/>
          <p:cNvSpPr/>
          <p:nvPr/>
        </p:nvSpPr>
        <p:spPr>
          <a:xfrm rot="7807243">
            <a:off x="10173131" y="5442607"/>
            <a:ext cx="14357351" cy="9368172"/>
          </a:xfrm>
          <a:custGeom>
            <a:avLst/>
            <a:gdLst/>
            <a:ahLst/>
            <a:cxnLst/>
            <a:rect l="l" t="t" r="r" b="b"/>
            <a:pathLst>
              <a:path w="14357351" h="9368172" extrusionOk="0">
                <a:moveTo>
                  <a:pt x="0" y="0"/>
                </a:moveTo>
                <a:lnTo>
                  <a:pt x="14357351" y="0"/>
                </a:lnTo>
                <a:lnTo>
                  <a:pt x="14357351" y="9368172"/>
                </a:lnTo>
                <a:lnTo>
                  <a:pt x="0" y="9368172"/>
                </a:lnTo>
                <a:lnTo>
                  <a:pt x="0" y="0"/>
                </a:lnTo>
                <a:close/>
              </a:path>
            </a:pathLst>
          </a:custGeom>
          <a:blipFill rotWithShape="1">
            <a:blip r:embed="rId3">
              <a:alphaModFix amt="19999"/>
            </a:blip>
            <a:stretch>
              <a:fillRect/>
            </a:stretch>
          </a:blipFill>
          <a:ln>
            <a:noFill/>
          </a:ln>
        </p:spPr>
      </p:sp>
      <p:sp>
        <p:nvSpPr>
          <p:cNvPr id="494" name="Google Shape;494;p23"/>
          <p:cNvSpPr/>
          <p:nvPr/>
        </p:nvSpPr>
        <p:spPr>
          <a:xfrm rot="-3278844">
            <a:off x="-7178676" y="-3655386"/>
            <a:ext cx="14357351" cy="9368172"/>
          </a:xfrm>
          <a:custGeom>
            <a:avLst/>
            <a:gdLst/>
            <a:ahLst/>
            <a:cxnLst/>
            <a:rect l="l" t="t" r="r" b="b"/>
            <a:pathLst>
              <a:path w="14357351" h="9368172" extrusionOk="0">
                <a:moveTo>
                  <a:pt x="0" y="0"/>
                </a:moveTo>
                <a:lnTo>
                  <a:pt x="14357352" y="0"/>
                </a:lnTo>
                <a:lnTo>
                  <a:pt x="14357352" y="9368172"/>
                </a:lnTo>
                <a:lnTo>
                  <a:pt x="0" y="9368172"/>
                </a:lnTo>
                <a:lnTo>
                  <a:pt x="0" y="0"/>
                </a:lnTo>
                <a:close/>
              </a:path>
            </a:pathLst>
          </a:custGeom>
          <a:blipFill rotWithShape="1">
            <a:blip r:embed="rId3">
              <a:alphaModFix amt="19999"/>
            </a:blip>
            <a:stretch>
              <a:fillRect/>
            </a:stretch>
          </a:blipFill>
          <a:ln>
            <a:noFill/>
          </a:ln>
        </p:spPr>
      </p:sp>
      <p:grpSp>
        <p:nvGrpSpPr>
          <p:cNvPr id="498" name="Google Shape;498;p23"/>
          <p:cNvGrpSpPr/>
          <p:nvPr/>
        </p:nvGrpSpPr>
        <p:grpSpPr>
          <a:xfrm>
            <a:off x="15213803" y="1233017"/>
            <a:ext cx="1441918" cy="1458865"/>
            <a:chOff x="0" y="-99633"/>
            <a:chExt cx="1922558" cy="1945153"/>
          </a:xfrm>
        </p:grpSpPr>
        <p:grpSp>
          <p:nvGrpSpPr>
            <p:cNvPr id="499" name="Google Shape;499;p23"/>
            <p:cNvGrpSpPr/>
            <p:nvPr/>
          </p:nvGrpSpPr>
          <p:grpSpPr>
            <a:xfrm>
              <a:off x="0" y="-99633"/>
              <a:ext cx="1700411" cy="1560924"/>
              <a:chOff x="0" y="-47625"/>
              <a:chExt cx="812800" cy="746125"/>
            </a:xfrm>
          </p:grpSpPr>
          <p:sp>
            <p:nvSpPr>
              <p:cNvPr id="500" name="Google Shape;500;p23"/>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38100" cap="sq" cmpd="sng">
                <a:solidFill>
                  <a:srgbClr val="FFFFFF"/>
                </a:solidFill>
                <a:prstDash val="solid"/>
                <a:miter lim="8000"/>
                <a:headEnd type="none" w="sm" len="sm"/>
                <a:tailEnd type="none" w="sm" len="sm"/>
              </a:ln>
            </p:spPr>
          </p:sp>
          <p:sp>
            <p:nvSpPr>
              <p:cNvPr id="501" name="Google Shape;501;p23"/>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2" name="Google Shape;502;p23"/>
            <p:cNvGrpSpPr/>
            <p:nvPr/>
          </p:nvGrpSpPr>
          <p:grpSpPr>
            <a:xfrm>
              <a:off x="231002" y="292724"/>
              <a:ext cx="1691556" cy="1552796"/>
              <a:chOff x="0" y="-47625"/>
              <a:chExt cx="812800" cy="746125"/>
            </a:xfrm>
          </p:grpSpPr>
          <p:sp>
            <p:nvSpPr>
              <p:cNvPr id="503" name="Google Shape;503;p23"/>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504" name="Google Shape;504;p23"/>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505" name="Google Shape;505;p23"/>
          <p:cNvGrpSpPr/>
          <p:nvPr/>
        </p:nvGrpSpPr>
        <p:grpSpPr>
          <a:xfrm>
            <a:off x="8888621" y="8737879"/>
            <a:ext cx="847888" cy="856040"/>
            <a:chOff x="0" y="-60012"/>
            <a:chExt cx="1130517" cy="1141387"/>
          </a:xfrm>
        </p:grpSpPr>
        <p:grpSp>
          <p:nvGrpSpPr>
            <p:cNvPr id="506" name="Google Shape;506;p23"/>
            <p:cNvGrpSpPr/>
            <p:nvPr/>
          </p:nvGrpSpPr>
          <p:grpSpPr>
            <a:xfrm>
              <a:off x="132250" y="164998"/>
              <a:ext cx="998267" cy="916377"/>
              <a:chOff x="0" y="-47625"/>
              <a:chExt cx="812800" cy="746125"/>
            </a:xfrm>
          </p:grpSpPr>
          <p:sp>
            <p:nvSpPr>
              <p:cNvPr id="507" name="Google Shape;507;p23"/>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38100" cap="sq" cmpd="sng">
                <a:solidFill>
                  <a:srgbClr val="FFFFFF"/>
                </a:solidFill>
                <a:prstDash val="solid"/>
                <a:miter lim="8000"/>
                <a:headEnd type="none" w="sm" len="sm"/>
                <a:tailEnd type="none" w="sm" len="sm"/>
              </a:ln>
            </p:spPr>
          </p:sp>
          <p:sp>
            <p:nvSpPr>
              <p:cNvPr id="508" name="Google Shape;508;p23"/>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09" name="Google Shape;509;p23"/>
            <p:cNvGrpSpPr/>
            <p:nvPr/>
          </p:nvGrpSpPr>
          <p:grpSpPr>
            <a:xfrm>
              <a:off x="0" y="-60012"/>
              <a:ext cx="1024208" cy="940191"/>
              <a:chOff x="0" y="-47625"/>
              <a:chExt cx="812800" cy="746125"/>
            </a:xfrm>
          </p:grpSpPr>
          <p:sp>
            <p:nvSpPr>
              <p:cNvPr id="510" name="Google Shape;510;p23"/>
              <p:cNvSpPr/>
              <p:nvPr/>
            </p:nvSpPr>
            <p:spPr>
              <a:xfrm>
                <a:off x="0" y="0"/>
                <a:ext cx="812800" cy="698500"/>
              </a:xfrm>
              <a:custGeom>
                <a:avLst/>
                <a:gdLst/>
                <a:ahLst/>
                <a:cxnLst/>
                <a:rect l="l" t="t" r="r" b="b"/>
                <a:pathLst>
                  <a:path w="812800" h="698500" extrusionOk="0">
                    <a:moveTo>
                      <a:pt x="812800" y="349250"/>
                    </a:moveTo>
                    <a:lnTo>
                      <a:pt x="609600" y="698500"/>
                    </a:lnTo>
                    <a:lnTo>
                      <a:pt x="203200" y="698500"/>
                    </a:lnTo>
                    <a:lnTo>
                      <a:pt x="0" y="349250"/>
                    </a:lnTo>
                    <a:lnTo>
                      <a:pt x="203200" y="0"/>
                    </a:lnTo>
                    <a:lnTo>
                      <a:pt x="609600" y="0"/>
                    </a:lnTo>
                    <a:lnTo>
                      <a:pt x="812800" y="349250"/>
                    </a:lnTo>
                    <a:close/>
                  </a:path>
                </a:pathLst>
              </a:custGeom>
              <a:gradFill>
                <a:gsLst>
                  <a:gs pos="0">
                    <a:srgbClr val="0097B2"/>
                  </a:gs>
                  <a:gs pos="100000">
                    <a:srgbClr val="7ED957"/>
                  </a:gs>
                </a:gsLst>
                <a:lin ang="0" scaled="0"/>
              </a:gradFill>
              <a:ln>
                <a:noFill/>
              </a:ln>
            </p:spPr>
          </p:sp>
          <p:sp>
            <p:nvSpPr>
              <p:cNvPr id="511" name="Google Shape;511;p23"/>
              <p:cNvSpPr txBox="1"/>
              <p:nvPr/>
            </p:nvSpPr>
            <p:spPr>
              <a:xfrm>
                <a:off x="114300" y="-47625"/>
                <a:ext cx="584200" cy="7461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519" name="Google Shape;519;p23"/>
          <p:cNvSpPr txBox="1"/>
          <p:nvPr/>
        </p:nvSpPr>
        <p:spPr>
          <a:xfrm>
            <a:off x="820776" y="973287"/>
            <a:ext cx="9181746" cy="1107996"/>
          </a:xfrm>
          <a:prstGeom prst="rect">
            <a:avLst/>
          </a:prstGeom>
          <a:noFill/>
          <a:ln>
            <a:noFill/>
          </a:ln>
        </p:spPr>
        <p:txBody>
          <a:bodyPr spcFirstLastPara="1" wrap="square" lIns="0" tIns="0" rIns="0" bIns="0" anchor="t" anchorCtr="0">
            <a:spAutoFit/>
          </a:bodyPr>
          <a:lstStyle/>
          <a:p>
            <a:pPr lvl="0" algn="just">
              <a:lnSpc>
                <a:spcPct val="120000"/>
              </a:lnSpc>
            </a:pPr>
            <a:r>
              <a:rPr lang="en-US" sz="6000" b="1" dirty="0">
                <a:solidFill>
                  <a:schemeClr val="bg1"/>
                </a:solidFill>
                <a:latin typeface="Adobe Gothic Std B" pitchFamily="34" charset="-128"/>
                <a:ea typeface="Adobe Gothic Std B" pitchFamily="34" charset="-128"/>
              </a:rPr>
              <a:t>Conclusion:</a:t>
            </a:r>
            <a:endParaRPr sz="6000" dirty="0">
              <a:solidFill>
                <a:schemeClr val="bg1"/>
              </a:solidFill>
              <a:latin typeface="Adobe Gothic Std B" pitchFamily="34" charset="-128"/>
              <a:ea typeface="Adobe Gothic Std B" pitchFamily="34" charset="-128"/>
            </a:endParaRPr>
          </a:p>
        </p:txBody>
      </p:sp>
      <p:grpSp>
        <p:nvGrpSpPr>
          <p:cNvPr id="521" name="Google Shape;521;p23"/>
          <p:cNvGrpSpPr/>
          <p:nvPr/>
        </p:nvGrpSpPr>
        <p:grpSpPr>
          <a:xfrm rot="5400000">
            <a:off x="2896338" y="2346995"/>
            <a:ext cx="230480" cy="4381604"/>
            <a:chOff x="0" y="-47625"/>
            <a:chExt cx="60703" cy="1154003"/>
          </a:xfrm>
        </p:grpSpPr>
        <p:sp>
          <p:nvSpPr>
            <p:cNvPr id="522" name="Google Shape;522;p23"/>
            <p:cNvSpPr/>
            <p:nvPr/>
          </p:nvSpPr>
          <p:spPr>
            <a:xfrm>
              <a:off x="0" y="0"/>
              <a:ext cx="60703" cy="1106378"/>
            </a:xfrm>
            <a:custGeom>
              <a:avLst/>
              <a:gdLst/>
              <a:ahLst/>
              <a:cxnLst/>
              <a:rect l="l" t="t" r="r" b="b"/>
              <a:pathLst>
                <a:path w="60703" h="1106378" extrusionOk="0">
                  <a:moveTo>
                    <a:pt x="0" y="0"/>
                  </a:moveTo>
                  <a:lnTo>
                    <a:pt x="60703" y="0"/>
                  </a:lnTo>
                  <a:lnTo>
                    <a:pt x="60703" y="1106378"/>
                  </a:lnTo>
                  <a:lnTo>
                    <a:pt x="0" y="1106378"/>
                  </a:lnTo>
                  <a:close/>
                </a:path>
              </a:pathLst>
            </a:custGeom>
            <a:solidFill>
              <a:srgbClr val="F35391"/>
            </a:solidFill>
            <a:ln>
              <a:noFill/>
            </a:ln>
          </p:spPr>
        </p:sp>
        <p:sp>
          <p:nvSpPr>
            <p:cNvPr id="523" name="Google Shape;523;p23"/>
            <p:cNvSpPr txBox="1"/>
            <p:nvPr/>
          </p:nvSpPr>
          <p:spPr>
            <a:xfrm>
              <a:off x="0" y="-47625"/>
              <a:ext cx="60703" cy="1154003"/>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4" name="Google Shape;524;p23"/>
          <p:cNvGrpSpPr/>
          <p:nvPr/>
        </p:nvGrpSpPr>
        <p:grpSpPr>
          <a:xfrm rot="5400000">
            <a:off x="15403210" y="2346995"/>
            <a:ext cx="230480" cy="4381604"/>
            <a:chOff x="0" y="-47625"/>
            <a:chExt cx="60703" cy="1154003"/>
          </a:xfrm>
        </p:grpSpPr>
        <p:sp>
          <p:nvSpPr>
            <p:cNvPr id="525" name="Google Shape;525;p23"/>
            <p:cNvSpPr/>
            <p:nvPr/>
          </p:nvSpPr>
          <p:spPr>
            <a:xfrm>
              <a:off x="0" y="0"/>
              <a:ext cx="60703" cy="1106378"/>
            </a:xfrm>
            <a:custGeom>
              <a:avLst/>
              <a:gdLst/>
              <a:ahLst/>
              <a:cxnLst/>
              <a:rect l="l" t="t" r="r" b="b"/>
              <a:pathLst>
                <a:path w="60703" h="1106378" extrusionOk="0">
                  <a:moveTo>
                    <a:pt x="0" y="0"/>
                  </a:moveTo>
                  <a:lnTo>
                    <a:pt x="60703" y="0"/>
                  </a:lnTo>
                  <a:lnTo>
                    <a:pt x="60703" y="1106378"/>
                  </a:lnTo>
                  <a:lnTo>
                    <a:pt x="0" y="1106378"/>
                  </a:lnTo>
                  <a:close/>
                </a:path>
              </a:pathLst>
            </a:custGeom>
            <a:solidFill>
              <a:srgbClr val="F35391"/>
            </a:solidFill>
            <a:ln>
              <a:noFill/>
            </a:ln>
          </p:spPr>
        </p:sp>
        <p:sp>
          <p:nvSpPr>
            <p:cNvPr id="526" name="Google Shape;526;p23"/>
            <p:cNvSpPr txBox="1"/>
            <p:nvPr/>
          </p:nvSpPr>
          <p:spPr>
            <a:xfrm>
              <a:off x="0" y="-47625"/>
              <a:ext cx="60703" cy="1154003"/>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27" name="Google Shape;527;p23"/>
          <p:cNvGrpSpPr/>
          <p:nvPr/>
        </p:nvGrpSpPr>
        <p:grpSpPr>
          <a:xfrm rot="5400000">
            <a:off x="9287738" y="5658866"/>
            <a:ext cx="230480" cy="4381604"/>
            <a:chOff x="0" y="-47625"/>
            <a:chExt cx="60703" cy="1154003"/>
          </a:xfrm>
        </p:grpSpPr>
        <p:sp>
          <p:nvSpPr>
            <p:cNvPr id="528" name="Google Shape;528;p23"/>
            <p:cNvSpPr/>
            <p:nvPr/>
          </p:nvSpPr>
          <p:spPr>
            <a:xfrm>
              <a:off x="0" y="0"/>
              <a:ext cx="60703" cy="1106378"/>
            </a:xfrm>
            <a:custGeom>
              <a:avLst/>
              <a:gdLst/>
              <a:ahLst/>
              <a:cxnLst/>
              <a:rect l="l" t="t" r="r" b="b"/>
              <a:pathLst>
                <a:path w="60703" h="1106378" extrusionOk="0">
                  <a:moveTo>
                    <a:pt x="0" y="0"/>
                  </a:moveTo>
                  <a:lnTo>
                    <a:pt x="60703" y="0"/>
                  </a:lnTo>
                  <a:lnTo>
                    <a:pt x="60703" y="1106378"/>
                  </a:lnTo>
                  <a:lnTo>
                    <a:pt x="0" y="1106378"/>
                  </a:lnTo>
                  <a:close/>
                </a:path>
              </a:pathLst>
            </a:custGeom>
            <a:solidFill>
              <a:srgbClr val="69F3C2"/>
            </a:solidFill>
            <a:ln>
              <a:noFill/>
            </a:ln>
          </p:spPr>
        </p:sp>
        <p:sp>
          <p:nvSpPr>
            <p:cNvPr id="529" name="Google Shape;529;p23"/>
            <p:cNvSpPr txBox="1"/>
            <p:nvPr/>
          </p:nvSpPr>
          <p:spPr>
            <a:xfrm>
              <a:off x="0" y="-47625"/>
              <a:ext cx="60703" cy="1154003"/>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 name="TextBox 1"/>
          <p:cNvSpPr txBox="1"/>
          <p:nvPr/>
        </p:nvSpPr>
        <p:spPr>
          <a:xfrm>
            <a:off x="1428750" y="2403710"/>
            <a:ext cx="13999287" cy="5632311"/>
          </a:xfrm>
          <a:prstGeom prst="rect">
            <a:avLst/>
          </a:prstGeom>
          <a:noFill/>
        </p:spPr>
        <p:txBody>
          <a:bodyPr wrap="square" rtlCol="0">
            <a:spAutoFit/>
          </a:bodyPr>
          <a:lstStyle/>
          <a:p>
            <a:r>
              <a:rPr lang="en-IN" sz="4000" dirty="0">
                <a:solidFill>
                  <a:srgbClr val="FFFF00"/>
                </a:solidFill>
                <a:latin typeface="Adobe Garamond Pro Bold" pitchFamily="18" charset="0"/>
              </a:rPr>
              <a:t>In conclusion, the </a:t>
            </a:r>
            <a:r>
              <a:rPr lang="en-IN" sz="4000" dirty="0" err="1">
                <a:solidFill>
                  <a:srgbClr val="FFFF00"/>
                </a:solidFill>
                <a:latin typeface="Adobe Garamond Pro Bold" pitchFamily="18" charset="0"/>
              </a:rPr>
              <a:t>keylogger</a:t>
            </a:r>
            <a:r>
              <a:rPr lang="en-IN" sz="4000" dirty="0">
                <a:solidFill>
                  <a:srgbClr val="FFFF00"/>
                </a:solidFill>
                <a:latin typeface="Adobe Garamond Pro Bold" pitchFamily="18" charset="0"/>
              </a:rPr>
              <a:t>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r>
              <a:rPr lang="en-IN" dirty="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1172</Words>
  <Application>Microsoft Office PowerPoint</Application>
  <PresentationFormat>Custom</PresentationFormat>
  <Paragraphs>130</Paragraphs>
  <Slides>9</Slides>
  <Notes>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9</vt:i4>
      </vt:variant>
    </vt:vector>
  </HeadingPairs>
  <TitlesOfParts>
    <vt:vector size="26" baseType="lpstr">
      <vt:lpstr>Arial</vt:lpstr>
      <vt:lpstr>Adobe Song Std L</vt:lpstr>
      <vt:lpstr>Wingdings</vt:lpstr>
      <vt:lpstr>Minion Pro</vt:lpstr>
      <vt:lpstr>Algerian</vt:lpstr>
      <vt:lpstr>Calibri</vt:lpstr>
      <vt:lpstr>Open Sans</vt:lpstr>
      <vt:lpstr>Montserrat SemiBold</vt:lpstr>
      <vt:lpstr>Adobe Garamond Pro Bold</vt:lpstr>
      <vt:lpstr>Adobe Fan Heiti Std B</vt:lpstr>
      <vt:lpstr>Brush Script MT</vt:lpstr>
      <vt:lpstr>MingLiU_HKSCS-ExtB</vt:lpstr>
      <vt:lpstr>Adobe Heiti Std R</vt:lpstr>
      <vt:lpstr>Britannic Bold</vt:lpstr>
      <vt:lpstr>Montserrat</vt:lpstr>
      <vt:lpstr>Adobe Gothic Std 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3IT55</dc:creator>
  <cp:lastModifiedBy>3IT55</cp:lastModifiedBy>
  <cp:revision>10</cp:revision>
  <dcterms:modified xsi:type="dcterms:W3CDTF">2024-04-04T07:31:56Z</dcterms:modified>
</cp:coreProperties>
</file>