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99" r:id="rId7"/>
    <p:sldId id="298" r:id="rId8"/>
    <p:sldId id="269" r:id="rId9"/>
    <p:sldId id="274" r:id="rId10"/>
    <p:sldId id="275" r:id="rId11"/>
    <p:sldId id="287" r:id="rId12"/>
    <p:sldId id="290" r:id="rId13"/>
    <p:sldId id="300" r:id="rId14"/>
    <p:sldId id="301" r:id="rId15"/>
    <p:sldId id="308" r:id="rId16"/>
    <p:sldId id="309" r:id="rId17"/>
    <p:sldId id="294" r:id="rId18"/>
    <p:sldId id="307" r:id="rId19"/>
    <p:sldId id="310" r:id="rId20"/>
    <p:sldId id="302" r:id="rId21"/>
    <p:sldId id="311" r:id="rId22"/>
    <p:sldId id="303" r:id="rId23"/>
    <p:sldId id="312" r:id="rId24"/>
    <p:sldId id="306" r:id="rId25"/>
    <p:sldId id="313" r:id="rId26"/>
    <p:sldId id="283" r:id="rId27"/>
    <p:sldId id="293" r:id="rId28"/>
    <p:sldId id="270" r:id="rId29"/>
    <p:sldId id="285" r:id="rId30"/>
    <p:sldId id="286" r:id="rId31"/>
    <p:sldId id="291" r:id="rId32"/>
    <p:sldId id="292" r:id="rId33"/>
    <p:sldId id="295" r:id="rId34"/>
    <p:sldId id="296" r:id="rId35"/>
    <p:sldId id="297"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0704" autoAdjust="0"/>
  </p:normalViewPr>
  <p:slideViewPr>
    <p:cSldViewPr snapToGrid="0">
      <p:cViewPr varScale="1">
        <p:scale>
          <a:sx n="85" d="100"/>
          <a:sy n="85" d="100"/>
        </p:scale>
        <p:origin x="586"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hika veda" userId="8cd0a7d0b2c805bf" providerId="LiveId" clId="{717ECD91-1496-494C-935C-963F9A09045D}"/>
    <pc:docChg chg="undo custSel addSld delSld modSld sldOrd">
      <pc:chgData name="rithika veda" userId="8cd0a7d0b2c805bf" providerId="LiveId" clId="{717ECD91-1496-494C-935C-963F9A09045D}" dt="2023-02-16T07:46:30.878" v="2087"/>
      <pc:docMkLst>
        <pc:docMk/>
      </pc:docMkLst>
      <pc:sldChg chg="del">
        <pc:chgData name="rithika veda" userId="8cd0a7d0b2c805bf" providerId="LiveId" clId="{717ECD91-1496-494C-935C-963F9A09045D}" dt="2023-02-16T07:07:55.044" v="0" actId="47"/>
        <pc:sldMkLst>
          <pc:docMk/>
          <pc:sldMk cId="3674136569" sldId="278"/>
        </pc:sldMkLst>
      </pc:sldChg>
      <pc:sldChg chg="del">
        <pc:chgData name="rithika veda" userId="8cd0a7d0b2c805bf" providerId="LiveId" clId="{717ECD91-1496-494C-935C-963F9A09045D}" dt="2023-02-16T07:08:10.388" v="3" actId="47"/>
        <pc:sldMkLst>
          <pc:docMk/>
          <pc:sldMk cId="3908929874" sldId="279"/>
        </pc:sldMkLst>
      </pc:sldChg>
      <pc:sldChg chg="del">
        <pc:chgData name="rithika veda" userId="8cd0a7d0b2c805bf" providerId="LiveId" clId="{717ECD91-1496-494C-935C-963F9A09045D}" dt="2023-02-16T07:08:24.667" v="5" actId="47"/>
        <pc:sldMkLst>
          <pc:docMk/>
          <pc:sldMk cId="2883149555" sldId="280"/>
        </pc:sldMkLst>
      </pc:sldChg>
      <pc:sldChg chg="del">
        <pc:chgData name="rithika veda" userId="8cd0a7d0b2c805bf" providerId="LiveId" clId="{717ECD91-1496-494C-935C-963F9A09045D}" dt="2023-02-16T07:09:17.689" v="8" actId="47"/>
        <pc:sldMkLst>
          <pc:docMk/>
          <pc:sldMk cId="3726254164" sldId="281"/>
        </pc:sldMkLst>
      </pc:sldChg>
      <pc:sldChg chg="del">
        <pc:chgData name="rithika veda" userId="8cd0a7d0b2c805bf" providerId="LiveId" clId="{717ECD91-1496-494C-935C-963F9A09045D}" dt="2023-02-16T07:09:21.702" v="9" actId="47"/>
        <pc:sldMkLst>
          <pc:docMk/>
          <pc:sldMk cId="1455506677" sldId="282"/>
        </pc:sldMkLst>
      </pc:sldChg>
      <pc:sldChg chg="addSp delSp modSp mod ord">
        <pc:chgData name="rithika veda" userId="8cd0a7d0b2c805bf" providerId="LiveId" clId="{717ECD91-1496-494C-935C-963F9A09045D}" dt="2023-02-16T07:29:52.910" v="740" actId="478"/>
        <pc:sldMkLst>
          <pc:docMk/>
          <pc:sldMk cId="1527073308" sldId="294"/>
        </pc:sldMkLst>
        <pc:spChg chg="mod">
          <ac:chgData name="rithika veda" userId="8cd0a7d0b2c805bf" providerId="LiveId" clId="{717ECD91-1496-494C-935C-963F9A09045D}" dt="2023-02-16T07:18:04.260" v="307" actId="1076"/>
          <ac:spMkLst>
            <pc:docMk/>
            <pc:sldMk cId="1527073308" sldId="294"/>
            <ac:spMk id="3" creationId="{A45AD8B9-3719-4696-A80F-16A618C5D134}"/>
          </ac:spMkLst>
        </pc:spChg>
        <pc:spChg chg="mod">
          <ac:chgData name="rithika veda" userId="8cd0a7d0b2c805bf" providerId="LiveId" clId="{717ECD91-1496-494C-935C-963F9A09045D}" dt="2023-02-16T07:19:34.440" v="366" actId="20577"/>
          <ac:spMkLst>
            <pc:docMk/>
            <pc:sldMk cId="1527073308" sldId="294"/>
            <ac:spMk id="4" creationId="{33D8731E-4977-402E-8BFD-895B4D0544CC}"/>
          </ac:spMkLst>
        </pc:spChg>
        <pc:spChg chg="add mod">
          <ac:chgData name="rithika veda" userId="8cd0a7d0b2c805bf" providerId="LiveId" clId="{717ECD91-1496-494C-935C-963F9A09045D}" dt="2023-02-16T07:19:10.437" v="364" actId="255"/>
          <ac:spMkLst>
            <pc:docMk/>
            <pc:sldMk cId="1527073308" sldId="294"/>
            <ac:spMk id="5" creationId="{6E48C349-7871-5111-8193-8B286BF167E6}"/>
          </ac:spMkLst>
        </pc:spChg>
        <pc:spChg chg="add del mod">
          <ac:chgData name="rithika veda" userId="8cd0a7d0b2c805bf" providerId="LiveId" clId="{717ECD91-1496-494C-935C-963F9A09045D}" dt="2023-02-16T07:19:35.532" v="368"/>
          <ac:spMkLst>
            <pc:docMk/>
            <pc:sldMk cId="1527073308" sldId="294"/>
            <ac:spMk id="6" creationId="{8B114B8A-FC98-5096-0704-241B7BC4EF42}"/>
          </ac:spMkLst>
        </pc:spChg>
        <pc:spChg chg="add mod">
          <ac:chgData name="rithika veda" userId="8cd0a7d0b2c805bf" providerId="LiveId" clId="{717ECD91-1496-494C-935C-963F9A09045D}" dt="2023-02-16T07:23:15.174" v="710" actId="20577"/>
          <ac:spMkLst>
            <pc:docMk/>
            <pc:sldMk cId="1527073308" sldId="294"/>
            <ac:spMk id="7" creationId="{EB8A0338-4BE7-FCA6-B459-DE516988F783}"/>
          </ac:spMkLst>
        </pc:spChg>
        <pc:picChg chg="add del">
          <ac:chgData name="rithika veda" userId="8cd0a7d0b2c805bf" providerId="LiveId" clId="{717ECD91-1496-494C-935C-963F9A09045D}" dt="2023-02-16T07:29:52.910" v="740" actId="478"/>
          <ac:picMkLst>
            <pc:docMk/>
            <pc:sldMk cId="1527073308" sldId="294"/>
            <ac:picMk id="10" creationId="{0A357BAA-E1E1-26DE-2443-FEB7F6CE8E6C}"/>
          </ac:picMkLst>
        </pc:picChg>
      </pc:sldChg>
      <pc:sldChg chg="delSp modSp mod modAnim">
        <pc:chgData name="rithika veda" userId="8cd0a7d0b2c805bf" providerId="LiveId" clId="{717ECD91-1496-494C-935C-963F9A09045D}" dt="2023-02-16T07:44:31.531" v="1907"/>
        <pc:sldMkLst>
          <pc:docMk/>
          <pc:sldMk cId="2615402702" sldId="297"/>
        </pc:sldMkLst>
        <pc:spChg chg="mod">
          <ac:chgData name="rithika veda" userId="8cd0a7d0b2c805bf" providerId="LiveId" clId="{717ECD91-1496-494C-935C-963F9A09045D}" dt="2023-02-16T07:44:30.007" v="1906" actId="1076"/>
          <ac:spMkLst>
            <pc:docMk/>
            <pc:sldMk cId="2615402702" sldId="297"/>
            <ac:spMk id="2" creationId="{D94A2CD4-732A-43E4-BCB9-CBA2055E0AC6}"/>
          </ac:spMkLst>
        </pc:spChg>
        <pc:spChg chg="del">
          <ac:chgData name="rithika veda" userId="8cd0a7d0b2c805bf" providerId="LiveId" clId="{717ECD91-1496-494C-935C-963F9A09045D}" dt="2023-02-16T07:44:26.698" v="1905" actId="478"/>
          <ac:spMkLst>
            <pc:docMk/>
            <pc:sldMk cId="2615402702" sldId="297"/>
            <ac:spMk id="8" creationId="{EBE135C2-E712-D0BC-155B-953B93DDF2BF}"/>
          </ac:spMkLst>
        </pc:spChg>
      </pc:sldChg>
      <pc:sldChg chg="modAnim">
        <pc:chgData name="rithika veda" userId="8cd0a7d0b2c805bf" providerId="LiveId" clId="{717ECD91-1496-494C-935C-963F9A09045D}" dt="2023-02-16T07:09:52.344" v="12"/>
        <pc:sldMkLst>
          <pc:docMk/>
          <pc:sldMk cId="1933238666" sldId="301"/>
        </pc:sldMkLst>
      </pc:sldChg>
      <pc:sldChg chg="modSp add del mod ord modAnim">
        <pc:chgData name="rithika veda" userId="8cd0a7d0b2c805bf" providerId="LiveId" clId="{717ECD91-1496-494C-935C-963F9A09045D}" dt="2023-02-16T07:27:05.445" v="712" actId="47"/>
        <pc:sldMkLst>
          <pc:docMk/>
          <pc:sldMk cId="151346856" sldId="302"/>
        </pc:sldMkLst>
        <pc:picChg chg="mod">
          <ac:chgData name="rithika veda" userId="8cd0a7d0b2c805bf" providerId="LiveId" clId="{717ECD91-1496-494C-935C-963F9A09045D}" dt="2023-02-16T07:11:55.725" v="71" actId="1076"/>
          <ac:picMkLst>
            <pc:docMk/>
            <pc:sldMk cId="151346856" sldId="302"/>
            <ac:picMk id="7" creationId="{1BB3C890-2B2F-89A9-599C-B761383559E7}"/>
          </ac:picMkLst>
        </pc:picChg>
      </pc:sldChg>
      <pc:sldChg chg="add">
        <pc:chgData name="rithika veda" userId="8cd0a7d0b2c805bf" providerId="LiveId" clId="{717ECD91-1496-494C-935C-963F9A09045D}" dt="2023-02-16T07:42:43.690" v="1897"/>
        <pc:sldMkLst>
          <pc:docMk/>
          <pc:sldMk cId="3018122533" sldId="302"/>
        </pc:sldMkLst>
      </pc:sldChg>
      <pc:sldChg chg="addSp delSp add del mod ord addAnim delAnim modAnim">
        <pc:chgData name="rithika veda" userId="8cd0a7d0b2c805bf" providerId="LiveId" clId="{717ECD91-1496-494C-935C-963F9A09045D}" dt="2023-02-16T07:27:41.843" v="719" actId="47"/>
        <pc:sldMkLst>
          <pc:docMk/>
          <pc:sldMk cId="1862526799" sldId="303"/>
        </pc:sldMkLst>
        <pc:picChg chg="del">
          <ac:chgData name="rithika veda" userId="8cd0a7d0b2c805bf" providerId="LiveId" clId="{717ECD91-1496-494C-935C-963F9A09045D}" dt="2023-02-16T07:13:33.617" v="106" actId="478"/>
          <ac:picMkLst>
            <pc:docMk/>
            <pc:sldMk cId="1862526799" sldId="303"/>
            <ac:picMk id="3" creationId="{1A0A9612-98C0-508F-D441-9730351FB07C}"/>
          </ac:picMkLst>
        </pc:picChg>
        <pc:picChg chg="add del">
          <ac:chgData name="rithika veda" userId="8cd0a7d0b2c805bf" providerId="LiveId" clId="{717ECD91-1496-494C-935C-963F9A09045D}" dt="2023-02-16T07:13:32.326" v="105" actId="478"/>
          <ac:picMkLst>
            <pc:docMk/>
            <pc:sldMk cId="1862526799" sldId="303"/>
            <ac:picMk id="5" creationId="{97768C73-41F6-B9E8-CEBA-D85358559023}"/>
          </ac:picMkLst>
        </pc:picChg>
      </pc:sldChg>
      <pc:sldChg chg="delSp modSp add mod modAnim">
        <pc:chgData name="rithika veda" userId="8cd0a7d0b2c805bf" providerId="LiveId" clId="{717ECD91-1496-494C-935C-963F9A09045D}" dt="2023-02-16T07:45:58.005" v="2010"/>
        <pc:sldMkLst>
          <pc:docMk/>
          <pc:sldMk cId="4187785137" sldId="303"/>
        </pc:sldMkLst>
        <pc:picChg chg="mod">
          <ac:chgData name="rithika veda" userId="8cd0a7d0b2c805bf" providerId="LiveId" clId="{717ECD91-1496-494C-935C-963F9A09045D}" dt="2023-02-16T07:45:47.065" v="2007" actId="1076"/>
          <ac:picMkLst>
            <pc:docMk/>
            <pc:sldMk cId="4187785137" sldId="303"/>
            <ac:picMk id="3" creationId="{A4C1EB58-6AAA-DE6E-4DDE-FF2BFF5F4986}"/>
          </ac:picMkLst>
        </pc:picChg>
        <pc:picChg chg="del">
          <ac:chgData name="rithika veda" userId="8cd0a7d0b2c805bf" providerId="LiveId" clId="{717ECD91-1496-494C-935C-963F9A09045D}" dt="2023-02-16T07:45:44.448" v="2006" actId="478"/>
          <ac:picMkLst>
            <pc:docMk/>
            <pc:sldMk cId="4187785137" sldId="303"/>
            <ac:picMk id="5" creationId="{6690F99E-6FBA-B913-2E45-ADE3BAB80C9C}"/>
          </ac:picMkLst>
        </pc:picChg>
      </pc:sldChg>
      <pc:sldChg chg="add del ord">
        <pc:chgData name="rithika veda" userId="8cd0a7d0b2c805bf" providerId="LiveId" clId="{717ECD91-1496-494C-935C-963F9A09045D}" dt="2023-02-16T07:42:41.309" v="1896" actId="47"/>
        <pc:sldMkLst>
          <pc:docMk/>
          <pc:sldMk cId="3018122533" sldId="304"/>
        </pc:sldMkLst>
      </pc:sldChg>
      <pc:sldChg chg="add del">
        <pc:chgData name="rithika veda" userId="8cd0a7d0b2c805bf" providerId="LiveId" clId="{717ECD91-1496-494C-935C-963F9A09045D}" dt="2023-02-16T07:43:59.847" v="1901" actId="47"/>
        <pc:sldMkLst>
          <pc:docMk/>
          <pc:sldMk cId="2160738552" sldId="305"/>
        </pc:sldMkLst>
      </pc:sldChg>
      <pc:sldChg chg="add">
        <pc:chgData name="rithika veda" userId="8cd0a7d0b2c805bf" providerId="LiveId" clId="{717ECD91-1496-494C-935C-963F9A09045D}" dt="2023-02-16T07:08:55.351" v="7"/>
        <pc:sldMkLst>
          <pc:docMk/>
          <pc:sldMk cId="3913284998" sldId="306"/>
        </pc:sldMkLst>
      </pc:sldChg>
      <pc:sldChg chg="delSp modSp add del mod ord delAnim">
        <pc:chgData name="rithika veda" userId="8cd0a7d0b2c805bf" providerId="LiveId" clId="{717ECD91-1496-494C-935C-963F9A09045D}" dt="2023-02-16T07:27:03.183" v="711" actId="47"/>
        <pc:sldMkLst>
          <pc:docMk/>
          <pc:sldMk cId="882531152" sldId="307"/>
        </pc:sldMkLst>
        <pc:spChg chg="mod">
          <ac:chgData name="rithika veda" userId="8cd0a7d0b2c805bf" providerId="LiveId" clId="{717ECD91-1496-494C-935C-963F9A09045D}" dt="2023-02-16T07:13:45.988" v="112" actId="1076"/>
          <ac:spMkLst>
            <pc:docMk/>
            <pc:sldMk cId="882531152" sldId="307"/>
            <ac:spMk id="336" creationId="{094921AA-7B36-9C27-45DE-4A7F7AD7D83D}"/>
          </ac:spMkLst>
        </pc:spChg>
        <pc:picChg chg="mod">
          <ac:chgData name="rithika veda" userId="8cd0a7d0b2c805bf" providerId="LiveId" clId="{717ECD91-1496-494C-935C-963F9A09045D}" dt="2023-02-16T07:13:42.278" v="111" actId="1076"/>
          <ac:picMkLst>
            <pc:docMk/>
            <pc:sldMk cId="882531152" sldId="307"/>
            <ac:picMk id="3" creationId="{1A0A9612-98C0-508F-D441-9730351FB07C}"/>
          </ac:picMkLst>
        </pc:picChg>
        <pc:picChg chg="del">
          <ac:chgData name="rithika veda" userId="8cd0a7d0b2c805bf" providerId="LiveId" clId="{717ECD91-1496-494C-935C-963F9A09045D}" dt="2023-02-16T07:13:23.232" v="101" actId="478"/>
          <ac:picMkLst>
            <pc:docMk/>
            <pc:sldMk cId="882531152" sldId="307"/>
            <ac:picMk id="5" creationId="{97768C73-41F6-B9E8-CEBA-D85358559023}"/>
          </ac:picMkLst>
        </pc:picChg>
      </pc:sldChg>
      <pc:sldChg chg="delSp modSp add mod modAnim">
        <pc:chgData name="rithika veda" userId="8cd0a7d0b2c805bf" providerId="LiveId" clId="{717ECD91-1496-494C-935C-963F9A09045D}" dt="2023-02-16T07:28:49.592" v="734"/>
        <pc:sldMkLst>
          <pc:docMk/>
          <pc:sldMk cId="1710879558" sldId="307"/>
        </pc:sldMkLst>
        <pc:picChg chg="mod">
          <ac:chgData name="rithika veda" userId="8cd0a7d0b2c805bf" providerId="LiveId" clId="{717ECD91-1496-494C-935C-963F9A09045D}" dt="2023-02-16T07:28:34.220" v="730" actId="1076"/>
          <ac:picMkLst>
            <pc:docMk/>
            <pc:sldMk cId="1710879558" sldId="307"/>
            <ac:picMk id="5" creationId="{97768C73-41F6-B9E8-CEBA-D85358559023}"/>
          </ac:picMkLst>
        </pc:picChg>
        <pc:picChg chg="del">
          <ac:chgData name="rithika veda" userId="8cd0a7d0b2c805bf" providerId="LiveId" clId="{717ECD91-1496-494C-935C-963F9A09045D}" dt="2023-02-16T07:27:37.712" v="718" actId="478"/>
          <ac:picMkLst>
            <pc:docMk/>
            <pc:sldMk cId="1710879558" sldId="307"/>
            <ac:picMk id="11" creationId="{5D44B445-1391-4434-2A35-90B4C6A737E2}"/>
          </ac:picMkLst>
        </pc:picChg>
      </pc:sldChg>
      <pc:sldChg chg="delSp modSp add mod ord modAnim">
        <pc:chgData name="rithika veda" userId="8cd0a7d0b2c805bf" providerId="LiveId" clId="{717ECD91-1496-494C-935C-963F9A09045D}" dt="2023-02-16T07:28:28.992" v="729"/>
        <pc:sldMkLst>
          <pc:docMk/>
          <pc:sldMk cId="4235596485" sldId="308"/>
        </pc:sldMkLst>
        <pc:picChg chg="del">
          <ac:chgData name="rithika veda" userId="8cd0a7d0b2c805bf" providerId="LiveId" clId="{717ECD91-1496-494C-935C-963F9A09045D}" dt="2023-02-16T07:27:32.889" v="715" actId="478"/>
          <ac:picMkLst>
            <pc:docMk/>
            <pc:sldMk cId="4235596485" sldId="308"/>
            <ac:picMk id="5" creationId="{97768C73-41F6-B9E8-CEBA-D85358559023}"/>
          </ac:picMkLst>
        </pc:picChg>
        <pc:picChg chg="mod">
          <ac:chgData name="rithika veda" userId="8cd0a7d0b2c805bf" providerId="LiveId" clId="{717ECD91-1496-494C-935C-963F9A09045D}" dt="2023-02-16T07:28:12.220" v="725" actId="1076"/>
          <ac:picMkLst>
            <pc:docMk/>
            <pc:sldMk cId="4235596485" sldId="308"/>
            <ac:picMk id="11" creationId="{5D44B445-1391-4434-2A35-90B4C6A737E2}"/>
          </ac:picMkLst>
        </pc:picChg>
      </pc:sldChg>
      <pc:sldChg chg="add ord modAnim">
        <pc:chgData name="rithika veda" userId="8cd0a7d0b2c805bf" providerId="LiveId" clId="{717ECD91-1496-494C-935C-963F9A09045D}" dt="2023-02-16T07:29:22.067" v="738"/>
        <pc:sldMkLst>
          <pc:docMk/>
          <pc:sldMk cId="151346856" sldId="309"/>
        </pc:sldMkLst>
      </pc:sldChg>
      <pc:sldChg chg="delSp modSp add mod ord modAnim">
        <pc:chgData name="rithika veda" userId="8cd0a7d0b2c805bf" providerId="LiveId" clId="{717ECD91-1496-494C-935C-963F9A09045D}" dt="2023-02-16T07:36:51.163" v="1371"/>
        <pc:sldMkLst>
          <pc:docMk/>
          <pc:sldMk cId="434924695" sldId="310"/>
        </pc:sldMkLst>
        <pc:spChg chg="mod">
          <ac:chgData name="rithika veda" userId="8cd0a7d0b2c805bf" providerId="LiveId" clId="{717ECD91-1496-494C-935C-963F9A09045D}" dt="2023-02-16T07:30:23.890" v="768" actId="20577"/>
          <ac:spMkLst>
            <pc:docMk/>
            <pc:sldMk cId="434924695" sldId="310"/>
            <ac:spMk id="3" creationId="{A45AD8B9-3719-4696-A80F-16A618C5D134}"/>
          </ac:spMkLst>
        </pc:spChg>
        <pc:spChg chg="mod">
          <ac:chgData name="rithika veda" userId="8cd0a7d0b2c805bf" providerId="LiveId" clId="{717ECD91-1496-494C-935C-963F9A09045D}" dt="2023-02-16T07:36:38.092" v="1367" actId="255"/>
          <ac:spMkLst>
            <pc:docMk/>
            <pc:sldMk cId="434924695" sldId="310"/>
            <ac:spMk id="4" creationId="{33D8731E-4977-402E-8BFD-895B4D0544CC}"/>
          </ac:spMkLst>
        </pc:spChg>
        <pc:spChg chg="del mod">
          <ac:chgData name="rithika veda" userId="8cd0a7d0b2c805bf" providerId="LiveId" clId="{717ECD91-1496-494C-935C-963F9A09045D}" dt="2023-02-16T07:30:14.979" v="745" actId="478"/>
          <ac:spMkLst>
            <pc:docMk/>
            <pc:sldMk cId="434924695" sldId="310"/>
            <ac:spMk id="5" creationId="{6E48C349-7871-5111-8193-8B286BF167E6}"/>
          </ac:spMkLst>
        </pc:spChg>
        <pc:spChg chg="del">
          <ac:chgData name="rithika veda" userId="8cd0a7d0b2c805bf" providerId="LiveId" clId="{717ECD91-1496-494C-935C-963F9A09045D}" dt="2023-02-16T07:30:17.357" v="746" actId="478"/>
          <ac:spMkLst>
            <pc:docMk/>
            <pc:sldMk cId="434924695" sldId="310"/>
            <ac:spMk id="7" creationId="{EB8A0338-4BE7-FCA6-B459-DE516988F783}"/>
          </ac:spMkLst>
        </pc:spChg>
      </pc:sldChg>
      <pc:sldChg chg="modSp add mod ord modAnim">
        <pc:chgData name="rithika veda" userId="8cd0a7d0b2c805bf" providerId="LiveId" clId="{717ECD91-1496-494C-935C-963F9A09045D}" dt="2023-02-16T07:43:28.890" v="1899"/>
        <pc:sldMkLst>
          <pc:docMk/>
          <pc:sldMk cId="178035844" sldId="311"/>
        </pc:sldMkLst>
        <pc:spChg chg="mod">
          <ac:chgData name="rithika veda" userId="8cd0a7d0b2c805bf" providerId="LiveId" clId="{717ECD91-1496-494C-935C-963F9A09045D}" dt="2023-02-16T07:38:26.119" v="1408" actId="20577"/>
          <ac:spMkLst>
            <pc:docMk/>
            <pc:sldMk cId="178035844" sldId="311"/>
            <ac:spMk id="3" creationId="{A45AD8B9-3719-4696-A80F-16A618C5D134}"/>
          </ac:spMkLst>
        </pc:spChg>
        <pc:spChg chg="mod">
          <ac:chgData name="rithika veda" userId="8cd0a7d0b2c805bf" providerId="LiveId" clId="{717ECD91-1496-494C-935C-963F9A09045D}" dt="2023-02-16T07:42:14.403" v="1895" actId="20577"/>
          <ac:spMkLst>
            <pc:docMk/>
            <pc:sldMk cId="178035844" sldId="311"/>
            <ac:spMk id="4" creationId="{33D8731E-4977-402E-8BFD-895B4D0544CC}"/>
          </ac:spMkLst>
        </pc:spChg>
      </pc:sldChg>
      <pc:sldChg chg="modSp add ord modAnim">
        <pc:chgData name="rithika veda" userId="8cd0a7d0b2c805bf" providerId="LiveId" clId="{717ECD91-1496-494C-935C-963F9A09045D}" dt="2023-02-16T07:46:19.032" v="2084" actId="20577"/>
        <pc:sldMkLst>
          <pc:docMk/>
          <pc:sldMk cId="3690718589" sldId="312"/>
        </pc:sldMkLst>
        <pc:spChg chg="mod">
          <ac:chgData name="rithika veda" userId="8cd0a7d0b2c805bf" providerId="LiveId" clId="{717ECD91-1496-494C-935C-963F9A09045D}" dt="2023-02-16T07:46:19.032" v="2084" actId="20577"/>
          <ac:spMkLst>
            <pc:docMk/>
            <pc:sldMk cId="3690718589" sldId="312"/>
            <ac:spMk id="4" creationId="{33D8731E-4977-402E-8BFD-895B4D0544CC}"/>
          </ac:spMkLst>
        </pc:spChg>
      </pc:sldChg>
      <pc:sldChg chg="add ord">
        <pc:chgData name="rithika veda" userId="8cd0a7d0b2c805bf" providerId="LiveId" clId="{717ECD91-1496-494C-935C-963F9A09045D}" dt="2023-02-16T07:46:30.878" v="2087"/>
        <pc:sldMkLst>
          <pc:docMk/>
          <pc:sldMk cId="3137854225"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2/16/2023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6.jpeg"/><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9.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mdmuhtasimbillah/female-employment-vs-socioeconimic-factors"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607900" y="1741033"/>
            <a:ext cx="5782235" cy="2900532"/>
          </a:xfrm>
        </p:spPr>
        <p:txBody>
          <a:bodyPr/>
          <a:lstStyle/>
          <a:p>
            <a:r>
              <a:rPr lang="en-US" sz="2800" b="1" dirty="0"/>
              <a:t>Analysis of female employment against socioeconomic factors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607900" y="4641565"/>
            <a:ext cx="4941770" cy="396660"/>
          </a:xfrm>
        </p:spPr>
        <p:txBody>
          <a:bodyPr>
            <a:noAutofit/>
          </a:bodyPr>
          <a:lstStyle/>
          <a:p>
            <a:endParaRPr lang="en-US" dirty="0"/>
          </a:p>
          <a:p>
            <a:r>
              <a:rPr lang="en-US" dirty="0"/>
              <a:t>Bhagyasree-160121729003</a:t>
            </a:r>
          </a:p>
          <a:p>
            <a:r>
              <a:rPr lang="en-US" dirty="0"/>
              <a:t>Sneha-160121729013</a:t>
            </a:r>
          </a:p>
          <a:p>
            <a:r>
              <a:rPr lang="en-US" dirty="0"/>
              <a:t>Rishitta-160121729006</a:t>
            </a:r>
          </a:p>
          <a:p>
            <a:r>
              <a:rPr lang="en-US" dirty="0"/>
              <a:t>Rithika-160121729016</a:t>
            </a:r>
          </a:p>
        </p:txBody>
      </p:sp>
    </p:spTree>
    <p:extLst>
      <p:ext uri="{BB962C8B-B14F-4D97-AF65-F5344CB8AC3E}">
        <p14:creationId xmlns:p14="http://schemas.microsoft.com/office/powerpoint/2010/main" val="25860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17176" y="215494"/>
            <a:ext cx="10515600" cy="1325563"/>
          </a:xfrm>
        </p:spPr>
        <p:txBody>
          <a:bodyPr>
            <a:normAutofit/>
          </a:bodyPr>
          <a:lstStyle/>
          <a:p>
            <a:r>
              <a:rPr lang="en-US" sz="3600" b="1" dirty="0"/>
              <a:t>DATA set</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2" name="Picture 1">
            <a:extLst>
              <a:ext uri="{FF2B5EF4-FFF2-40B4-BE49-F238E27FC236}">
                <a16:creationId xmlns:a16="http://schemas.microsoft.com/office/drawing/2014/main" id="{ED15B7D7-B989-00E9-BC04-726DAD29FA22}"/>
              </a:ext>
            </a:extLst>
          </p:cNvPr>
          <p:cNvPicPr>
            <a:picLocks noChangeAspect="1"/>
          </p:cNvPicPr>
          <p:nvPr/>
        </p:nvPicPr>
        <p:blipFill>
          <a:blip r:embed="rId2"/>
          <a:stretch>
            <a:fillRect/>
          </a:stretch>
        </p:blipFill>
        <p:spPr>
          <a:xfrm>
            <a:off x="1331704" y="1423832"/>
            <a:ext cx="9528591" cy="5297643"/>
          </a:xfrm>
          <a:prstGeom prst="rect">
            <a:avLst/>
          </a:prstGeom>
        </p:spPr>
      </p:pic>
    </p:spTree>
    <p:extLst>
      <p:ext uri="{BB962C8B-B14F-4D97-AF65-F5344CB8AC3E}">
        <p14:creationId xmlns:p14="http://schemas.microsoft.com/office/powerpoint/2010/main" val="291751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dirty="0"/>
              <a:t>CODE</a:t>
            </a:r>
            <a:br>
              <a:rPr lang="en-IN" b="1" dirty="0"/>
            </a:br>
            <a:endParaRPr lang="en-IN" b="1" dirty="0"/>
          </a:p>
        </p:txBody>
      </p:sp>
      <p:pic>
        <p:nvPicPr>
          <p:cNvPr id="3" name="Picture 2" descr="A screenshot of a computer&#10;&#10;Description automatically generated with medium confidence">
            <a:extLst>
              <a:ext uri="{FF2B5EF4-FFF2-40B4-BE49-F238E27FC236}">
                <a16:creationId xmlns:a16="http://schemas.microsoft.com/office/drawing/2014/main" id="{1FA51BAE-016B-5DEB-3D73-5D19EE94F85F}"/>
              </a:ext>
            </a:extLst>
          </p:cNvPr>
          <p:cNvPicPr>
            <a:picLocks noChangeAspect="1"/>
          </p:cNvPicPr>
          <p:nvPr/>
        </p:nvPicPr>
        <p:blipFill>
          <a:blip r:embed="rId2"/>
          <a:stretch>
            <a:fillRect/>
          </a:stretch>
        </p:blipFill>
        <p:spPr>
          <a:xfrm>
            <a:off x="2263088" y="866776"/>
            <a:ext cx="9411467" cy="2686307"/>
          </a:xfrm>
          <a:prstGeom prst="rect">
            <a:avLst/>
          </a:prstGeom>
        </p:spPr>
      </p:pic>
      <p:pic>
        <p:nvPicPr>
          <p:cNvPr id="5" name="Picture 4" descr="Table&#10;&#10;Description automatically generated">
            <a:extLst>
              <a:ext uri="{FF2B5EF4-FFF2-40B4-BE49-F238E27FC236}">
                <a16:creationId xmlns:a16="http://schemas.microsoft.com/office/drawing/2014/main" id="{05E6A93A-FE88-F9D6-AAE2-BD9C2CC05308}"/>
              </a:ext>
            </a:extLst>
          </p:cNvPr>
          <p:cNvPicPr>
            <a:picLocks noChangeAspect="1"/>
          </p:cNvPicPr>
          <p:nvPr/>
        </p:nvPicPr>
        <p:blipFill>
          <a:blip r:embed="rId3"/>
          <a:stretch>
            <a:fillRect/>
          </a:stretch>
        </p:blipFill>
        <p:spPr>
          <a:xfrm>
            <a:off x="2263088" y="3830296"/>
            <a:ext cx="8627334" cy="2954678"/>
          </a:xfrm>
          <a:prstGeom prst="rect">
            <a:avLst/>
          </a:prstGeom>
        </p:spPr>
      </p:pic>
    </p:spTree>
    <p:extLst>
      <p:ext uri="{BB962C8B-B14F-4D97-AF65-F5344CB8AC3E}">
        <p14:creationId xmlns:p14="http://schemas.microsoft.com/office/powerpoint/2010/main" val="193323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anim calcmode="lin" valueType="num">
                                      <p:cBhvr>
                                        <p:cTn id="8" dur="1000" fill="hold"/>
                                        <p:tgtEl>
                                          <p:spTgt spid="329"/>
                                        </p:tgtEl>
                                        <p:attrNameLst>
                                          <p:attrName>ppt_x</p:attrName>
                                        </p:attrNameLst>
                                      </p:cBhvr>
                                      <p:tavLst>
                                        <p:tav tm="0">
                                          <p:val>
                                            <p:strVal val="#ppt_x"/>
                                          </p:val>
                                        </p:tav>
                                        <p:tav tm="100000">
                                          <p:val>
                                            <p:strVal val="#ppt_x"/>
                                          </p:val>
                                        </p:tav>
                                      </p:tavLst>
                                    </p:anim>
                                    <p:anim calcmode="lin" valueType="num">
                                      <p:cBhvr>
                                        <p:cTn id="9"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IN" b="1" dirty="0"/>
            </a:br>
            <a:endParaRPr lang="en-IN" b="1" dirty="0"/>
          </a:p>
        </p:txBody>
      </p:sp>
      <p:pic>
        <p:nvPicPr>
          <p:cNvPr id="11" name="Picture 10" descr="Chart, line chart&#10;&#10;Description automatically generated">
            <a:extLst>
              <a:ext uri="{FF2B5EF4-FFF2-40B4-BE49-F238E27FC236}">
                <a16:creationId xmlns:a16="http://schemas.microsoft.com/office/drawing/2014/main" id="{5D44B445-1391-4434-2A35-90B4C6A737E2}"/>
              </a:ext>
            </a:extLst>
          </p:cNvPr>
          <p:cNvPicPr>
            <a:picLocks noChangeAspect="1"/>
          </p:cNvPicPr>
          <p:nvPr/>
        </p:nvPicPr>
        <p:blipFill>
          <a:blip r:embed="rId2"/>
          <a:stretch>
            <a:fillRect/>
          </a:stretch>
        </p:blipFill>
        <p:spPr>
          <a:xfrm>
            <a:off x="3718307" y="2803840"/>
            <a:ext cx="4438650" cy="3248025"/>
          </a:xfrm>
          <a:prstGeom prst="rect">
            <a:avLst/>
          </a:prstGeom>
        </p:spPr>
      </p:pic>
      <p:pic>
        <p:nvPicPr>
          <p:cNvPr id="13" name="Picture 12">
            <a:extLst>
              <a:ext uri="{FF2B5EF4-FFF2-40B4-BE49-F238E27FC236}">
                <a16:creationId xmlns:a16="http://schemas.microsoft.com/office/drawing/2014/main" id="{0A1BB3D9-8C42-A8F9-130A-7839D7D992C5}"/>
              </a:ext>
            </a:extLst>
          </p:cNvPr>
          <p:cNvPicPr>
            <a:picLocks noChangeAspect="1"/>
          </p:cNvPicPr>
          <p:nvPr/>
        </p:nvPicPr>
        <p:blipFill>
          <a:blip r:embed="rId3"/>
          <a:stretch>
            <a:fillRect/>
          </a:stretch>
        </p:blipFill>
        <p:spPr>
          <a:xfrm>
            <a:off x="1530567" y="1078127"/>
            <a:ext cx="8982075" cy="342900"/>
          </a:xfrm>
          <a:prstGeom prst="rect">
            <a:avLst/>
          </a:prstGeom>
        </p:spPr>
      </p:pic>
      <p:pic>
        <p:nvPicPr>
          <p:cNvPr id="15" name="Picture 14">
            <a:extLst>
              <a:ext uri="{FF2B5EF4-FFF2-40B4-BE49-F238E27FC236}">
                <a16:creationId xmlns:a16="http://schemas.microsoft.com/office/drawing/2014/main" id="{24474565-7037-4CFE-A89E-371414475C6A}"/>
              </a:ext>
            </a:extLst>
          </p:cNvPr>
          <p:cNvPicPr>
            <a:picLocks noChangeAspect="1"/>
          </p:cNvPicPr>
          <p:nvPr/>
        </p:nvPicPr>
        <p:blipFill>
          <a:blip r:embed="rId4"/>
          <a:stretch>
            <a:fillRect/>
          </a:stretch>
        </p:blipFill>
        <p:spPr>
          <a:xfrm>
            <a:off x="1530567" y="1421027"/>
            <a:ext cx="8610600" cy="895350"/>
          </a:xfrm>
          <a:prstGeom prst="rect">
            <a:avLst/>
          </a:prstGeom>
        </p:spPr>
      </p:pic>
    </p:spTree>
    <p:extLst>
      <p:ext uri="{BB962C8B-B14F-4D97-AF65-F5344CB8AC3E}">
        <p14:creationId xmlns:p14="http://schemas.microsoft.com/office/powerpoint/2010/main" val="42355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anim calcmode="lin" valueType="num">
                                      <p:cBhvr>
                                        <p:cTn id="8" dur="1000" fill="hold"/>
                                        <p:tgtEl>
                                          <p:spTgt spid="329"/>
                                        </p:tgtEl>
                                        <p:attrNameLst>
                                          <p:attrName>ppt_x</p:attrName>
                                        </p:attrNameLst>
                                      </p:cBhvr>
                                      <p:tavLst>
                                        <p:tav tm="0">
                                          <p:val>
                                            <p:strVal val="#ppt_x"/>
                                          </p:val>
                                        </p:tav>
                                        <p:tav tm="100000">
                                          <p:val>
                                            <p:strVal val="#ppt_x"/>
                                          </p:val>
                                        </p:tav>
                                      </p:tavLst>
                                    </p:anim>
                                    <p:anim calcmode="lin" valueType="num">
                                      <p:cBhvr>
                                        <p:cTn id="9"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708316" y="1329622"/>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IN" b="1" dirty="0"/>
            </a:br>
            <a:endParaRPr lang="en-IN" b="1" dirty="0"/>
          </a:p>
        </p:txBody>
      </p:sp>
      <p:pic>
        <p:nvPicPr>
          <p:cNvPr id="3" name="Picture 2">
            <a:extLst>
              <a:ext uri="{FF2B5EF4-FFF2-40B4-BE49-F238E27FC236}">
                <a16:creationId xmlns:a16="http://schemas.microsoft.com/office/drawing/2014/main" id="{B4157AB7-1FA9-4F21-3D27-36035E710B6D}"/>
              </a:ext>
            </a:extLst>
          </p:cNvPr>
          <p:cNvPicPr>
            <a:picLocks noChangeAspect="1"/>
          </p:cNvPicPr>
          <p:nvPr/>
        </p:nvPicPr>
        <p:blipFill>
          <a:blip r:embed="rId2"/>
          <a:stretch>
            <a:fillRect/>
          </a:stretch>
        </p:blipFill>
        <p:spPr>
          <a:xfrm>
            <a:off x="898695" y="1136699"/>
            <a:ext cx="9877425" cy="628650"/>
          </a:xfrm>
          <a:prstGeom prst="rect">
            <a:avLst/>
          </a:prstGeom>
        </p:spPr>
      </p:pic>
      <p:pic>
        <p:nvPicPr>
          <p:cNvPr id="7" name="Picture 6" descr="Chart, scatter chart&#10;&#10;Description automatically generated">
            <a:extLst>
              <a:ext uri="{FF2B5EF4-FFF2-40B4-BE49-F238E27FC236}">
                <a16:creationId xmlns:a16="http://schemas.microsoft.com/office/drawing/2014/main" id="{1BB3C890-2B2F-89A9-599C-B761383559E7}"/>
              </a:ext>
            </a:extLst>
          </p:cNvPr>
          <p:cNvPicPr>
            <a:picLocks noChangeAspect="1"/>
          </p:cNvPicPr>
          <p:nvPr/>
        </p:nvPicPr>
        <p:blipFill>
          <a:blip r:embed="rId3"/>
          <a:stretch>
            <a:fillRect/>
          </a:stretch>
        </p:blipFill>
        <p:spPr>
          <a:xfrm>
            <a:off x="0" y="3021945"/>
            <a:ext cx="12192000" cy="3501666"/>
          </a:xfrm>
          <a:prstGeom prst="rect">
            <a:avLst/>
          </a:prstGeom>
        </p:spPr>
      </p:pic>
      <p:pic>
        <p:nvPicPr>
          <p:cNvPr id="9" name="Picture 8" descr="Text, letter&#10;&#10;Description automatically generated">
            <a:extLst>
              <a:ext uri="{FF2B5EF4-FFF2-40B4-BE49-F238E27FC236}">
                <a16:creationId xmlns:a16="http://schemas.microsoft.com/office/drawing/2014/main" id="{2F3B3122-F6D2-F223-4595-581B5ABCF0FE}"/>
              </a:ext>
            </a:extLst>
          </p:cNvPr>
          <p:cNvPicPr>
            <a:picLocks noChangeAspect="1"/>
          </p:cNvPicPr>
          <p:nvPr/>
        </p:nvPicPr>
        <p:blipFill>
          <a:blip r:embed="rId4"/>
          <a:stretch>
            <a:fillRect/>
          </a:stretch>
        </p:blipFill>
        <p:spPr>
          <a:xfrm>
            <a:off x="2570214" y="2006731"/>
            <a:ext cx="4827235" cy="773832"/>
          </a:xfrm>
          <a:prstGeom prst="rect">
            <a:avLst/>
          </a:prstGeom>
        </p:spPr>
      </p:pic>
    </p:spTree>
    <p:extLst>
      <p:ext uri="{BB962C8B-B14F-4D97-AF65-F5344CB8AC3E}">
        <p14:creationId xmlns:p14="http://schemas.microsoft.com/office/powerpoint/2010/main" val="15134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anim calcmode="lin" valueType="num">
                                      <p:cBhvr>
                                        <p:cTn id="8" dur="1000" fill="hold"/>
                                        <p:tgtEl>
                                          <p:spTgt spid="329"/>
                                        </p:tgtEl>
                                        <p:attrNameLst>
                                          <p:attrName>ppt_x</p:attrName>
                                        </p:attrNameLst>
                                      </p:cBhvr>
                                      <p:tavLst>
                                        <p:tav tm="0">
                                          <p:val>
                                            <p:strVal val="#ppt_x"/>
                                          </p:val>
                                        </p:tav>
                                        <p:tav tm="100000">
                                          <p:val>
                                            <p:strVal val="#ppt_x"/>
                                          </p:val>
                                        </p:tav>
                                      </p:tavLst>
                                    </p:anim>
                                    <p:anim calcmode="lin" valueType="num">
                                      <p:cBhvr>
                                        <p:cTn id="9"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69359" y="136525"/>
            <a:ext cx="8421688" cy="1325563"/>
          </a:xfrm>
        </p:spPr>
        <p:txBody>
          <a:bodyPr/>
          <a:lstStyle/>
          <a:p>
            <a:r>
              <a:rPr lang="en-US" dirty="0"/>
              <a:t>Inferences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869359" y="799306"/>
            <a:ext cx="6229817" cy="823912"/>
          </a:xfrm>
        </p:spPr>
        <p:txBody>
          <a:bodyPr/>
          <a:lstStyle/>
          <a:p>
            <a:r>
              <a:rPr lang="en-US" dirty="0"/>
              <a:t>FROM THE LINE PLOT WE CAN INFER THAT: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779711" y="1830786"/>
            <a:ext cx="9322641" cy="1997867"/>
          </a:xfrm>
        </p:spPr>
        <p:txBody>
          <a:bodyPr anchor="t">
            <a:noAutofit/>
          </a:bodyPr>
          <a:lstStyle/>
          <a:p>
            <a:pPr marL="285750" indent="-285750">
              <a:buFont typeface="Arial" panose="020B0604020202020204" pitchFamily="34" charset="0"/>
              <a:buChar char="•"/>
            </a:pPr>
            <a:r>
              <a:rPr lang="en-US" sz="1800" dirty="0"/>
              <a:t>Fertility rate is decreasing over the years and according to the world bank</a:t>
            </a:r>
            <a:r>
              <a:rPr lang="en-US" sz="1800" b="0" i="0" dirty="0">
                <a:solidFill>
                  <a:srgbClr val="D1D5DB"/>
                </a:solidFill>
                <a:effectLst/>
                <a:latin typeface="Söhne"/>
              </a:rPr>
              <a:t> </a:t>
            </a:r>
            <a:r>
              <a:rPr lang="en-US" sz="1800" b="0" i="0" dirty="0">
                <a:effectLst/>
                <a:latin typeface="+mj-lt"/>
              </a:rPr>
              <a:t>the fertility rate in Bangladesh was 2.03 births per woman in 2020. This </a:t>
            </a:r>
            <a:r>
              <a:rPr lang="en-US" sz="1800" dirty="0">
                <a:latin typeface="+mj-lt"/>
              </a:rPr>
              <a:t>graph </a:t>
            </a:r>
            <a:r>
              <a:rPr lang="en-US" sz="1800" b="0" i="0" dirty="0">
                <a:effectLst/>
                <a:latin typeface="+mj-lt"/>
              </a:rPr>
              <a:t>represents a decline in fertility from previous years, reflecting the impact of various factors such as increased access to family planning and maternal healthcare </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5" name="TextBox 4">
            <a:extLst>
              <a:ext uri="{FF2B5EF4-FFF2-40B4-BE49-F238E27FC236}">
                <a16:creationId xmlns:a16="http://schemas.microsoft.com/office/drawing/2014/main" id="{6E48C349-7871-5111-8193-8B286BF167E6}"/>
              </a:ext>
            </a:extLst>
          </p:cNvPr>
          <p:cNvSpPr txBox="1"/>
          <p:nvPr/>
        </p:nvSpPr>
        <p:spPr>
          <a:xfrm>
            <a:off x="2922494" y="3398679"/>
            <a:ext cx="6176682" cy="400110"/>
          </a:xfrm>
          <a:prstGeom prst="rect">
            <a:avLst/>
          </a:prstGeom>
          <a:noFill/>
        </p:spPr>
        <p:txBody>
          <a:bodyPr wrap="square" rtlCol="0">
            <a:spAutoFit/>
          </a:bodyPr>
          <a:lstStyle/>
          <a:p>
            <a:r>
              <a:rPr lang="en-IN" sz="2000" dirty="0"/>
              <a:t>FROM THE SCATTER PLOTS WE CAN INFER THAT:</a:t>
            </a:r>
          </a:p>
        </p:txBody>
      </p:sp>
      <p:sp>
        <p:nvSpPr>
          <p:cNvPr id="7" name="TextBox 6">
            <a:extLst>
              <a:ext uri="{FF2B5EF4-FFF2-40B4-BE49-F238E27FC236}">
                <a16:creationId xmlns:a16="http://schemas.microsoft.com/office/drawing/2014/main" id="{EB8A0338-4BE7-FCA6-B459-DE516988F783}"/>
              </a:ext>
            </a:extLst>
          </p:cNvPr>
          <p:cNvSpPr txBox="1"/>
          <p:nvPr/>
        </p:nvSpPr>
        <p:spPr>
          <a:xfrm>
            <a:off x="3081944" y="4150915"/>
            <a:ext cx="7996517" cy="147732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mj-lt"/>
              </a:rPr>
              <a:t>As a correlation to the above graph, improvements in education and economic opportunities for women, and changing social norms have been a plus to Bangladesh. </a:t>
            </a:r>
          </a:p>
          <a:p>
            <a:pPr marL="285750" indent="-285750">
              <a:buFont typeface="Arial" panose="020B0604020202020204" pitchFamily="34" charset="0"/>
              <a:buChar char="•"/>
            </a:pPr>
            <a:r>
              <a:rPr lang="en-US" dirty="0">
                <a:latin typeface="+mj-lt"/>
              </a:rPr>
              <a:t>Due to which we can see that in the two plots that the employment rate has been increasing when fertility is decreasing</a:t>
            </a:r>
            <a:endParaRPr lang="en-IN" dirty="0"/>
          </a:p>
        </p:txBody>
      </p:sp>
    </p:spTree>
    <p:extLst>
      <p:ext uri="{BB962C8B-B14F-4D97-AF65-F5344CB8AC3E}">
        <p14:creationId xmlns:p14="http://schemas.microsoft.com/office/powerpoint/2010/main" val="1527073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IN" b="1" dirty="0"/>
            </a:br>
            <a:endParaRPr lang="en-IN" b="1" dirty="0"/>
          </a:p>
        </p:txBody>
      </p:sp>
      <p:pic>
        <p:nvPicPr>
          <p:cNvPr id="5" name="Picture 4" descr="A screenshot of a graph&#10;&#10;Description automatically generated with medium confidence">
            <a:extLst>
              <a:ext uri="{FF2B5EF4-FFF2-40B4-BE49-F238E27FC236}">
                <a16:creationId xmlns:a16="http://schemas.microsoft.com/office/drawing/2014/main" id="{97768C73-41F6-B9E8-CEBA-D85358559023}"/>
              </a:ext>
            </a:extLst>
          </p:cNvPr>
          <p:cNvPicPr>
            <a:picLocks noChangeAspect="1"/>
          </p:cNvPicPr>
          <p:nvPr/>
        </p:nvPicPr>
        <p:blipFill>
          <a:blip r:embed="rId2"/>
          <a:stretch>
            <a:fillRect/>
          </a:stretch>
        </p:blipFill>
        <p:spPr>
          <a:xfrm>
            <a:off x="3371272" y="2816249"/>
            <a:ext cx="5743575" cy="3648075"/>
          </a:xfrm>
          <a:prstGeom prst="rect">
            <a:avLst/>
          </a:prstGeom>
        </p:spPr>
      </p:pic>
      <p:pic>
        <p:nvPicPr>
          <p:cNvPr id="13" name="Picture 12">
            <a:extLst>
              <a:ext uri="{FF2B5EF4-FFF2-40B4-BE49-F238E27FC236}">
                <a16:creationId xmlns:a16="http://schemas.microsoft.com/office/drawing/2014/main" id="{0A1BB3D9-8C42-A8F9-130A-7839D7D992C5}"/>
              </a:ext>
            </a:extLst>
          </p:cNvPr>
          <p:cNvPicPr>
            <a:picLocks noChangeAspect="1"/>
          </p:cNvPicPr>
          <p:nvPr/>
        </p:nvPicPr>
        <p:blipFill>
          <a:blip r:embed="rId3"/>
          <a:stretch>
            <a:fillRect/>
          </a:stretch>
        </p:blipFill>
        <p:spPr>
          <a:xfrm>
            <a:off x="1530567" y="1078127"/>
            <a:ext cx="8982075" cy="342900"/>
          </a:xfrm>
          <a:prstGeom prst="rect">
            <a:avLst/>
          </a:prstGeom>
        </p:spPr>
      </p:pic>
      <p:pic>
        <p:nvPicPr>
          <p:cNvPr id="15" name="Picture 14">
            <a:extLst>
              <a:ext uri="{FF2B5EF4-FFF2-40B4-BE49-F238E27FC236}">
                <a16:creationId xmlns:a16="http://schemas.microsoft.com/office/drawing/2014/main" id="{24474565-7037-4CFE-A89E-371414475C6A}"/>
              </a:ext>
            </a:extLst>
          </p:cNvPr>
          <p:cNvPicPr>
            <a:picLocks noChangeAspect="1"/>
          </p:cNvPicPr>
          <p:nvPr/>
        </p:nvPicPr>
        <p:blipFill>
          <a:blip r:embed="rId4"/>
          <a:stretch>
            <a:fillRect/>
          </a:stretch>
        </p:blipFill>
        <p:spPr>
          <a:xfrm>
            <a:off x="1530567" y="1421027"/>
            <a:ext cx="8610600" cy="895350"/>
          </a:xfrm>
          <a:prstGeom prst="rect">
            <a:avLst/>
          </a:prstGeom>
        </p:spPr>
      </p:pic>
    </p:spTree>
    <p:extLst>
      <p:ext uri="{BB962C8B-B14F-4D97-AF65-F5344CB8AC3E}">
        <p14:creationId xmlns:p14="http://schemas.microsoft.com/office/powerpoint/2010/main" val="171087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anim calcmode="lin" valueType="num">
                                      <p:cBhvr>
                                        <p:cTn id="8" dur="1000" fill="hold"/>
                                        <p:tgtEl>
                                          <p:spTgt spid="329"/>
                                        </p:tgtEl>
                                        <p:attrNameLst>
                                          <p:attrName>ppt_x</p:attrName>
                                        </p:attrNameLst>
                                      </p:cBhvr>
                                      <p:tavLst>
                                        <p:tav tm="0">
                                          <p:val>
                                            <p:strVal val="#ppt_x"/>
                                          </p:val>
                                        </p:tav>
                                        <p:tav tm="100000">
                                          <p:val>
                                            <p:strVal val="#ppt_x"/>
                                          </p:val>
                                        </p:tav>
                                      </p:tavLst>
                                    </p:anim>
                                    <p:anim calcmode="lin" valueType="num">
                                      <p:cBhvr>
                                        <p:cTn id="9"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69359" y="136525"/>
            <a:ext cx="8421688" cy="1325563"/>
          </a:xfrm>
        </p:spPr>
        <p:txBody>
          <a:bodyPr/>
          <a:lstStyle/>
          <a:p>
            <a:r>
              <a:rPr lang="en-US" dirty="0"/>
              <a:t>Inferences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869359" y="799306"/>
            <a:ext cx="6229817" cy="823912"/>
          </a:xfrm>
        </p:spPr>
        <p:txBody>
          <a:bodyPr/>
          <a:lstStyle/>
          <a:p>
            <a:r>
              <a:rPr lang="en-US" dirty="0"/>
              <a:t>FROM THE BAR CHART WE CAN INFER THAT: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27311" y="2285999"/>
            <a:ext cx="9322641" cy="1997867"/>
          </a:xfrm>
        </p:spPr>
        <p:txBody>
          <a:bodyPr anchor="t">
            <a:noAutofit/>
          </a:bodyPr>
          <a:lstStyle/>
          <a:p>
            <a:pPr marL="285750" indent="-285750">
              <a:buFont typeface="Arial" panose="020B0604020202020204" pitchFamily="34" charset="0"/>
              <a:buChar char="•"/>
            </a:pPr>
            <a:r>
              <a:rPr lang="en-US" sz="2000" b="0" i="0" dirty="0">
                <a:effectLst/>
                <a:latin typeface="+mj-lt"/>
              </a:rPr>
              <a:t>Initially from 1995 agriculture is relatively high compared to recent years compared to industry and service sectors</a:t>
            </a:r>
          </a:p>
          <a:p>
            <a:pPr marL="285750" indent="-285750">
              <a:buFont typeface="Arial" panose="020B0604020202020204" pitchFamily="34" charset="0"/>
              <a:buChar char="•"/>
            </a:pPr>
            <a:r>
              <a:rPr lang="en-US" sz="2000" dirty="0">
                <a:latin typeface="+mj-lt"/>
              </a:rPr>
              <a:t>Over the years there is a decline in agriculture , but since it is always prevalent and a significant contributor to the GDP, there are a lot more female employees in the sector </a:t>
            </a:r>
          </a:p>
          <a:p>
            <a:pPr marL="285750" indent="-285750">
              <a:buFont typeface="Arial" panose="020B0604020202020204" pitchFamily="34" charset="0"/>
              <a:buChar char="•"/>
            </a:pPr>
            <a:r>
              <a:rPr lang="en-US" sz="2000" dirty="0">
                <a:latin typeface="+mj-lt"/>
              </a:rPr>
              <a:t>But from the 2000s the industry and service sector started booming which is why we can see a steady increase in the chart since there is an increase in education</a:t>
            </a:r>
            <a:endParaRPr lang="en-US" sz="2000" b="0" i="0" dirty="0">
              <a:effectLst/>
              <a:latin typeface="+mj-lt"/>
            </a:endParaRP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43492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IN" b="1" dirty="0"/>
            </a:br>
            <a:endParaRPr lang="en-IN" b="1" dirty="0"/>
          </a:p>
        </p:txBody>
      </p:sp>
      <p:pic>
        <p:nvPicPr>
          <p:cNvPr id="4" name="Picture 3" descr="Chart, line chart&#10;&#10;Description automatically generated">
            <a:extLst>
              <a:ext uri="{FF2B5EF4-FFF2-40B4-BE49-F238E27FC236}">
                <a16:creationId xmlns:a16="http://schemas.microsoft.com/office/drawing/2014/main" id="{79F8ECAC-E8DE-8022-0C7A-123AAA4D6CBB}"/>
              </a:ext>
            </a:extLst>
          </p:cNvPr>
          <p:cNvPicPr>
            <a:picLocks noChangeAspect="1"/>
          </p:cNvPicPr>
          <p:nvPr/>
        </p:nvPicPr>
        <p:blipFill>
          <a:blip r:embed="rId2"/>
          <a:stretch>
            <a:fillRect/>
          </a:stretch>
        </p:blipFill>
        <p:spPr>
          <a:xfrm>
            <a:off x="332216" y="3053856"/>
            <a:ext cx="5245307" cy="2990979"/>
          </a:xfrm>
          <a:prstGeom prst="rect">
            <a:avLst/>
          </a:prstGeom>
        </p:spPr>
      </p:pic>
      <p:pic>
        <p:nvPicPr>
          <p:cNvPr id="7" name="Picture 6" descr="Chart, line chart&#10;&#10;Description automatically generated">
            <a:extLst>
              <a:ext uri="{FF2B5EF4-FFF2-40B4-BE49-F238E27FC236}">
                <a16:creationId xmlns:a16="http://schemas.microsoft.com/office/drawing/2014/main" id="{E2863D4E-88EB-0A06-74EB-745770008F44}"/>
              </a:ext>
            </a:extLst>
          </p:cNvPr>
          <p:cNvPicPr>
            <a:picLocks noChangeAspect="1"/>
          </p:cNvPicPr>
          <p:nvPr/>
        </p:nvPicPr>
        <p:blipFill>
          <a:blip r:embed="rId3"/>
          <a:stretch>
            <a:fillRect/>
          </a:stretch>
        </p:blipFill>
        <p:spPr>
          <a:xfrm>
            <a:off x="6005382" y="2739595"/>
            <a:ext cx="5457825" cy="3619500"/>
          </a:xfrm>
          <a:prstGeom prst="rect">
            <a:avLst/>
          </a:prstGeom>
        </p:spPr>
      </p:pic>
      <p:pic>
        <p:nvPicPr>
          <p:cNvPr id="9" name="Picture 8">
            <a:extLst>
              <a:ext uri="{FF2B5EF4-FFF2-40B4-BE49-F238E27FC236}">
                <a16:creationId xmlns:a16="http://schemas.microsoft.com/office/drawing/2014/main" id="{E2F52D7A-8957-84D0-3F85-B90F63D123A5}"/>
              </a:ext>
            </a:extLst>
          </p:cNvPr>
          <p:cNvPicPr>
            <a:picLocks noChangeAspect="1"/>
          </p:cNvPicPr>
          <p:nvPr/>
        </p:nvPicPr>
        <p:blipFill>
          <a:blip r:embed="rId4"/>
          <a:stretch>
            <a:fillRect/>
          </a:stretch>
        </p:blipFill>
        <p:spPr>
          <a:xfrm>
            <a:off x="1815156" y="913822"/>
            <a:ext cx="8858250" cy="38100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08DCCB29-B057-37A6-4E1A-223E267D4BCA}"/>
              </a:ext>
            </a:extLst>
          </p:cNvPr>
          <p:cNvPicPr>
            <a:picLocks noChangeAspect="1"/>
          </p:cNvPicPr>
          <p:nvPr/>
        </p:nvPicPr>
        <p:blipFill>
          <a:blip r:embed="rId5"/>
          <a:stretch>
            <a:fillRect/>
          </a:stretch>
        </p:blipFill>
        <p:spPr>
          <a:xfrm>
            <a:off x="1911951" y="1341868"/>
            <a:ext cx="7791450" cy="1276350"/>
          </a:xfrm>
          <a:prstGeom prst="rect">
            <a:avLst/>
          </a:prstGeom>
        </p:spPr>
      </p:pic>
    </p:spTree>
    <p:extLst>
      <p:ext uri="{BB962C8B-B14F-4D97-AF65-F5344CB8AC3E}">
        <p14:creationId xmlns:p14="http://schemas.microsoft.com/office/powerpoint/2010/main" val="3018122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69359" y="136525"/>
            <a:ext cx="8421688" cy="1325563"/>
          </a:xfrm>
        </p:spPr>
        <p:txBody>
          <a:bodyPr/>
          <a:lstStyle/>
          <a:p>
            <a:r>
              <a:rPr lang="en-US" dirty="0"/>
              <a:t>Inferences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869359" y="799306"/>
            <a:ext cx="6229817" cy="823912"/>
          </a:xfrm>
        </p:spPr>
        <p:txBody>
          <a:bodyPr/>
          <a:lstStyle/>
          <a:p>
            <a:r>
              <a:rPr lang="en-US" dirty="0"/>
              <a:t>FROM THE LINE PLOT WE CAN INFER THAT: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27311" y="2312893"/>
            <a:ext cx="9322641" cy="1997867"/>
          </a:xfrm>
        </p:spPr>
        <p:txBody>
          <a:bodyPr anchor="t">
            <a:noAutofit/>
          </a:bodyPr>
          <a:lstStyle/>
          <a:p>
            <a:pPr marL="285750" indent="-285750">
              <a:buFont typeface="Arial" panose="020B0604020202020204" pitchFamily="34" charset="0"/>
              <a:buChar char="•"/>
            </a:pPr>
            <a:r>
              <a:rPr lang="en-US" sz="2000" b="0" i="0" dirty="0">
                <a:effectLst/>
                <a:latin typeface="+mj-lt"/>
              </a:rPr>
              <a:t>From 1995 we can see a steady increase in the wages and salaries because there is an improvement in the economy, the drop in 2010 can be explained because of Bangladeshi inflation of 2010 due to which the economy crashed and after the recovery there is a steady increase again</a:t>
            </a:r>
          </a:p>
          <a:p>
            <a:pPr marL="285750" indent="-285750">
              <a:buFont typeface="Arial" panose="020B0604020202020204" pitchFamily="34" charset="0"/>
              <a:buChar char="•"/>
            </a:pPr>
            <a:r>
              <a:rPr lang="en-US" sz="2000" b="0" i="0" dirty="0">
                <a:effectLst/>
                <a:latin typeface="+mj-lt"/>
              </a:rPr>
              <a:t> From the multiple line graph, due to the increase in wage and salaries the amount of vulnerable women have been decreasing, there is a direct correlation. </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7803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IN" b="1" dirty="0"/>
              <a:t>CODE</a:t>
            </a:r>
            <a:br>
              <a:rPr lang="en-IN" b="1" dirty="0"/>
            </a:br>
            <a:endParaRPr lang="en-IN" b="1" dirty="0"/>
          </a:p>
        </p:txBody>
      </p:sp>
      <p:pic>
        <p:nvPicPr>
          <p:cNvPr id="3" name="Picture 2" descr="Chart, line chart&#10;&#10;Description automatically generated">
            <a:extLst>
              <a:ext uri="{FF2B5EF4-FFF2-40B4-BE49-F238E27FC236}">
                <a16:creationId xmlns:a16="http://schemas.microsoft.com/office/drawing/2014/main" id="{A4C1EB58-6AAA-DE6E-4DDE-FF2BFF5F4986}"/>
              </a:ext>
            </a:extLst>
          </p:cNvPr>
          <p:cNvPicPr>
            <a:picLocks noChangeAspect="1"/>
          </p:cNvPicPr>
          <p:nvPr/>
        </p:nvPicPr>
        <p:blipFill>
          <a:blip r:embed="rId2"/>
          <a:stretch>
            <a:fillRect/>
          </a:stretch>
        </p:blipFill>
        <p:spPr>
          <a:xfrm>
            <a:off x="4301855" y="2798893"/>
            <a:ext cx="3800475" cy="3343275"/>
          </a:xfrm>
          <a:prstGeom prst="rect">
            <a:avLst/>
          </a:prstGeom>
        </p:spPr>
      </p:pic>
      <p:pic>
        <p:nvPicPr>
          <p:cNvPr id="9" name="Picture 8">
            <a:extLst>
              <a:ext uri="{FF2B5EF4-FFF2-40B4-BE49-F238E27FC236}">
                <a16:creationId xmlns:a16="http://schemas.microsoft.com/office/drawing/2014/main" id="{4B6E676D-655C-D41F-AE2B-537E38A4F19C}"/>
              </a:ext>
            </a:extLst>
          </p:cNvPr>
          <p:cNvPicPr>
            <a:picLocks noChangeAspect="1"/>
          </p:cNvPicPr>
          <p:nvPr/>
        </p:nvPicPr>
        <p:blipFill>
          <a:blip r:embed="rId3"/>
          <a:stretch>
            <a:fillRect/>
          </a:stretch>
        </p:blipFill>
        <p:spPr>
          <a:xfrm>
            <a:off x="1829890" y="1581633"/>
            <a:ext cx="9620250" cy="695325"/>
          </a:xfrm>
          <a:prstGeom prst="rect">
            <a:avLst/>
          </a:prstGeom>
        </p:spPr>
      </p:pic>
    </p:spTree>
    <p:extLst>
      <p:ext uri="{BB962C8B-B14F-4D97-AF65-F5344CB8AC3E}">
        <p14:creationId xmlns:p14="http://schemas.microsoft.com/office/powerpoint/2010/main" val="418778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000"/>
                                        <p:tgtEl>
                                          <p:spTgt spid="329"/>
                                        </p:tgtEl>
                                      </p:cBhvr>
                                    </p:animEffect>
                                    <p:anim calcmode="lin" valueType="num">
                                      <p:cBhvr>
                                        <p:cTn id="8" dur="1000" fill="hold"/>
                                        <p:tgtEl>
                                          <p:spTgt spid="329"/>
                                        </p:tgtEl>
                                        <p:attrNameLst>
                                          <p:attrName>ppt_x</p:attrName>
                                        </p:attrNameLst>
                                      </p:cBhvr>
                                      <p:tavLst>
                                        <p:tav tm="0">
                                          <p:val>
                                            <p:strVal val="#ppt_x"/>
                                          </p:val>
                                        </p:tav>
                                        <p:tav tm="100000">
                                          <p:val>
                                            <p:strVal val="#ppt_x"/>
                                          </p:val>
                                        </p:tav>
                                      </p:tavLst>
                                    </p:anim>
                                    <p:anim calcmode="lin" valueType="num">
                                      <p:cBhvr>
                                        <p:cTn id="9"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US" sz="4000" b="1"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46269"/>
            <a:ext cx="2895600" cy="2519363"/>
          </a:xfrm>
        </p:spPr>
        <p:txBody>
          <a:bodyPr>
            <a:normAutofit fontScale="25000" lnSpcReduction="20000"/>
          </a:bodyPr>
          <a:lstStyle/>
          <a:p>
            <a:r>
              <a:rPr lang="en-US" sz="7200" dirty="0"/>
              <a:t>Introduction</a:t>
            </a:r>
          </a:p>
          <a:p>
            <a:r>
              <a:rPr lang="en-US" sz="7200" dirty="0"/>
              <a:t>Problem Statement</a:t>
            </a:r>
          </a:p>
          <a:p>
            <a:r>
              <a:rPr lang="en-US" sz="7200" dirty="0"/>
              <a:t>Description</a:t>
            </a:r>
          </a:p>
          <a:p>
            <a:r>
              <a:rPr lang="en-US" sz="7200" dirty="0"/>
              <a:t>Data set</a:t>
            </a:r>
          </a:p>
          <a:p>
            <a:r>
              <a:rPr lang="en-US" sz="7200" dirty="0"/>
              <a:t>Experimental Results</a:t>
            </a:r>
          </a:p>
          <a:p>
            <a:r>
              <a:rPr lang="en-US" sz="7200" dirty="0"/>
              <a:t>Inferences and Conclusion</a:t>
            </a:r>
          </a:p>
          <a:p>
            <a:r>
              <a:rPr lang="en-US" sz="7200" dirty="0"/>
              <a:t>References </a:t>
            </a:r>
          </a:p>
          <a:p>
            <a:endParaRPr lang="en-US" dirty="0"/>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
        <p:nvSpPr>
          <p:cNvPr id="7" name="AutoShape 2" descr="https://powerpoint.officeapps.live.com/pods/GetClipboardImage.ashx?Id=bc863eff-249d-453a-9395-fd52434da087&amp;DC=PUS5&amp;pkey=e4b24c11-e2e1-46ed-b65a-1b97449c91ab&amp;wdwaccluster=PUS5"/>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s://powerpoint.officeapps.live.com/pods/GetClipboardImage.ashx?Id=bc863eff-249d-453a-9395-fd52434da087&amp;DC=PUS5&amp;pkey=e4b24c11-e2e1-46ed-b65a-1b97449c91ab&amp;wdwaccluster=PUS5"/>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powerpoint.officeapps.live.com/pods/GetClipboardImage.ashx?Id=bc863eff-249d-453a-9395-fd52434da087&amp;DC=PUS5&amp;pkey=e4b24c11-e2e1-46ed-b65a-1b97449c91ab&amp;wdwaccluster=PUS5"/>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132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69359" y="136525"/>
            <a:ext cx="8421688" cy="1325563"/>
          </a:xfrm>
        </p:spPr>
        <p:txBody>
          <a:bodyPr/>
          <a:lstStyle/>
          <a:p>
            <a:r>
              <a:rPr lang="en-US" dirty="0"/>
              <a:t>Inferences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869359" y="799306"/>
            <a:ext cx="6229817" cy="823912"/>
          </a:xfrm>
        </p:spPr>
        <p:txBody>
          <a:bodyPr/>
          <a:lstStyle/>
          <a:p>
            <a:r>
              <a:rPr lang="en-US" dirty="0"/>
              <a:t>FROM THE LINE PLOT WE CAN INFER THAT: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27311" y="2312893"/>
            <a:ext cx="9322641" cy="1997867"/>
          </a:xfrm>
        </p:spPr>
        <p:txBody>
          <a:bodyPr anchor="t">
            <a:noAutofit/>
          </a:bodyPr>
          <a:lstStyle/>
          <a:p>
            <a:pPr marL="285750" indent="-285750">
              <a:buFont typeface="Arial" panose="020B0604020202020204" pitchFamily="34" charset="0"/>
              <a:buChar char="•"/>
            </a:pPr>
            <a:r>
              <a:rPr lang="en-US" sz="2000" b="0" i="0" dirty="0">
                <a:effectLst/>
                <a:latin typeface="+mj-lt"/>
              </a:rPr>
              <a:t>Total number of male to females ratio is increasing so over the years the female </a:t>
            </a:r>
            <a:r>
              <a:rPr lang="en-US" sz="2000" b="0" i="0" dirty="0" err="1">
                <a:effectLst/>
                <a:latin typeface="+mj-lt"/>
              </a:rPr>
              <a:t>labour</a:t>
            </a:r>
            <a:r>
              <a:rPr lang="en-US" sz="2000" b="0" i="0" dirty="0">
                <a:effectLst/>
                <a:latin typeface="+mj-lt"/>
              </a:rPr>
              <a:t> force participation has been increasing</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369071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itle 2">
            <a:extLst>
              <a:ext uri="{FF2B5EF4-FFF2-40B4-BE49-F238E27FC236}">
                <a16:creationId xmlns:a16="http://schemas.microsoft.com/office/drawing/2014/main" id="{B385A235-52C8-C3D0-7CEA-F31386CB7527}"/>
              </a:ext>
            </a:extLst>
          </p:cNvPr>
          <p:cNvSpPr>
            <a:spLocks noGrp="1"/>
          </p:cNvSpPr>
          <p:nvPr>
            <p:ph type="title"/>
          </p:nvPr>
        </p:nvSpPr>
        <p:spPr>
          <a:xfrm>
            <a:off x="838199" y="73026"/>
            <a:ext cx="10515600" cy="793750"/>
          </a:xfrm>
        </p:spPr>
        <p:txBody>
          <a:bodyPr>
            <a:normAutofit fontScale="90000"/>
          </a:bodyPr>
          <a:lstStyle/>
          <a:p>
            <a:r>
              <a:rPr lang="en-US" sz="3200" b="1" dirty="0"/>
              <a:t>Experimental </a:t>
            </a:r>
            <a:r>
              <a:rPr lang="en-US" sz="3200" b="1" dirty="0" err="1"/>
              <a:t>resULTS</a:t>
            </a:r>
            <a:br>
              <a:rPr lang="en-US" b="1" dirty="0"/>
            </a:br>
            <a:endParaRPr lang="en-US" b="1" dirty="0"/>
          </a:p>
        </p:txBody>
      </p:sp>
      <p:sp>
        <p:nvSpPr>
          <p:cNvPr id="336" name="Title 2">
            <a:extLst>
              <a:ext uri="{FF2B5EF4-FFF2-40B4-BE49-F238E27FC236}">
                <a16:creationId xmlns:a16="http://schemas.microsoft.com/office/drawing/2014/main" id="{094921AA-7B36-9C27-45DE-4A7F7AD7D83D}"/>
              </a:ext>
            </a:extLst>
          </p:cNvPr>
          <p:cNvSpPr txBox="1">
            <a:spLocks/>
          </p:cNvSpPr>
          <p:nvPr/>
        </p:nvSpPr>
        <p:spPr>
          <a:xfrm>
            <a:off x="-3667126" y="1059698"/>
            <a:ext cx="10515600" cy="793750"/>
          </a:xfrm>
          <a:prstGeom prst="rect">
            <a:avLst/>
          </a:prstGeom>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br>
              <a:rPr lang="en-IN" b="1" dirty="0"/>
            </a:br>
            <a:endParaRPr lang="en-IN" b="1" dirty="0"/>
          </a:p>
        </p:txBody>
      </p:sp>
      <p:pic>
        <p:nvPicPr>
          <p:cNvPr id="3" name="Picture 2" descr="Chart, scatter chart&#10;&#10;Description automatically generated">
            <a:extLst>
              <a:ext uri="{FF2B5EF4-FFF2-40B4-BE49-F238E27FC236}">
                <a16:creationId xmlns:a16="http://schemas.microsoft.com/office/drawing/2014/main" id="{0C81BEDA-6F7B-524D-8024-99D4BCC3A8CA}"/>
              </a:ext>
            </a:extLst>
          </p:cNvPr>
          <p:cNvPicPr>
            <a:picLocks noChangeAspect="1"/>
          </p:cNvPicPr>
          <p:nvPr/>
        </p:nvPicPr>
        <p:blipFill>
          <a:blip r:embed="rId2"/>
          <a:stretch>
            <a:fillRect/>
          </a:stretch>
        </p:blipFill>
        <p:spPr>
          <a:xfrm>
            <a:off x="459259" y="1853448"/>
            <a:ext cx="4977190" cy="2820408"/>
          </a:xfrm>
          <a:prstGeom prst="rect">
            <a:avLst/>
          </a:prstGeom>
        </p:spPr>
      </p:pic>
      <p:pic>
        <p:nvPicPr>
          <p:cNvPr id="5" name="Picture 4" descr="Chart, scatter chart&#10;&#10;Description automatically generated">
            <a:extLst>
              <a:ext uri="{FF2B5EF4-FFF2-40B4-BE49-F238E27FC236}">
                <a16:creationId xmlns:a16="http://schemas.microsoft.com/office/drawing/2014/main" id="{B33185FE-D12A-CD97-EFB9-44AF3496749F}"/>
              </a:ext>
            </a:extLst>
          </p:cNvPr>
          <p:cNvPicPr>
            <a:picLocks noChangeAspect="1"/>
          </p:cNvPicPr>
          <p:nvPr/>
        </p:nvPicPr>
        <p:blipFill>
          <a:blip r:embed="rId3"/>
          <a:stretch>
            <a:fillRect/>
          </a:stretch>
        </p:blipFill>
        <p:spPr>
          <a:xfrm>
            <a:off x="5770478" y="1130556"/>
            <a:ext cx="6219825" cy="3543300"/>
          </a:xfrm>
          <a:prstGeom prst="rect">
            <a:avLst/>
          </a:prstGeom>
        </p:spPr>
      </p:pic>
    </p:spTree>
    <p:extLst>
      <p:ext uri="{BB962C8B-B14F-4D97-AF65-F5344CB8AC3E}">
        <p14:creationId xmlns:p14="http://schemas.microsoft.com/office/powerpoint/2010/main" val="3913284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69359" y="136525"/>
            <a:ext cx="8421688" cy="1325563"/>
          </a:xfrm>
        </p:spPr>
        <p:txBody>
          <a:bodyPr/>
          <a:lstStyle/>
          <a:p>
            <a:r>
              <a:rPr lang="en-US" dirty="0"/>
              <a:t>Inferences </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869359" y="799306"/>
            <a:ext cx="6229817" cy="823912"/>
          </a:xfrm>
        </p:spPr>
        <p:txBody>
          <a:bodyPr/>
          <a:lstStyle/>
          <a:p>
            <a:r>
              <a:rPr lang="en-US" dirty="0"/>
              <a:t>FROM THE LINE PLOT WE CAN INFER THAT:</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627311" y="2312893"/>
            <a:ext cx="9322641" cy="1997867"/>
          </a:xfrm>
        </p:spPr>
        <p:txBody>
          <a:bodyPr anchor="t">
            <a:noAutofit/>
          </a:bodyPr>
          <a:lstStyle/>
          <a:p>
            <a:pPr marL="285750" indent="-285750">
              <a:buFont typeface="Arial" panose="020B0604020202020204" pitchFamily="34" charset="0"/>
              <a:buChar char="•"/>
            </a:pPr>
            <a:r>
              <a:rPr lang="en-US" sz="2000" b="0" i="0" dirty="0">
                <a:effectLst/>
                <a:latin typeface="+mj-lt"/>
              </a:rPr>
              <a:t>Total number of male to females ratio is increasing so over the years the female </a:t>
            </a:r>
            <a:r>
              <a:rPr lang="en-US" sz="2000" b="0" i="0" dirty="0" err="1">
                <a:effectLst/>
                <a:latin typeface="+mj-lt"/>
              </a:rPr>
              <a:t>labour</a:t>
            </a:r>
            <a:r>
              <a:rPr lang="en-US" sz="2000" b="0" i="0" dirty="0">
                <a:effectLst/>
                <a:latin typeface="+mj-lt"/>
              </a:rPr>
              <a:t> force participation has been increasing</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313785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12725"/>
            <a:ext cx="10515600" cy="1325563"/>
          </a:xfrm>
        </p:spPr>
        <p:txBody>
          <a:bodyPr/>
          <a:lstStyle/>
          <a:p>
            <a:r>
              <a:rPr lang="en-US" b="1" dirty="0"/>
              <a:t>R GRAPHS</a:t>
            </a:r>
          </a:p>
        </p:txBody>
      </p:sp>
      <p:sp>
        <p:nvSpPr>
          <p:cNvPr id="6" name="TextBox 5">
            <a:extLst>
              <a:ext uri="{FF2B5EF4-FFF2-40B4-BE49-F238E27FC236}">
                <a16:creationId xmlns:a16="http://schemas.microsoft.com/office/drawing/2014/main" id="{AF023CCC-5D7B-AC9D-BDFB-48B0EEE61042}"/>
              </a:ext>
            </a:extLst>
          </p:cNvPr>
          <p:cNvSpPr txBox="1"/>
          <p:nvPr/>
        </p:nvSpPr>
        <p:spPr>
          <a:xfrm>
            <a:off x="781050" y="1407289"/>
            <a:ext cx="10629900" cy="4401205"/>
          </a:xfrm>
          <a:prstGeom prst="rect">
            <a:avLst/>
          </a:prstGeom>
          <a:noFill/>
        </p:spPr>
        <p:txBody>
          <a:bodyPr wrap="square">
            <a:spAutoFit/>
          </a:bodyPr>
          <a:lstStyle/>
          <a:p>
            <a:pPr fontAlgn="base"/>
            <a:r>
              <a:rPr lang="en-US" sz="2000" b="0" i="0" dirty="0">
                <a:effectLst/>
                <a:latin typeface="Inter"/>
              </a:rPr>
              <a:t>There are hundreds of charts and graphs present in R. For example, bar plot, box plot, mosaic plot, dot chart, coplot, histogram, pie chart, scatter graph, etc. </a:t>
            </a:r>
          </a:p>
          <a:p>
            <a:pPr fontAlgn="base"/>
            <a:endParaRPr lang="en-US" sz="2000" b="0" i="0" dirty="0">
              <a:effectLst/>
              <a:latin typeface="urw-din"/>
            </a:endParaRPr>
          </a:p>
          <a:p>
            <a:pPr fontAlgn="base"/>
            <a:endParaRPr lang="en-US" sz="2000" b="0" i="0" dirty="0">
              <a:effectLst/>
              <a:latin typeface="Inter"/>
            </a:endParaRPr>
          </a:p>
          <a:p>
            <a:pPr algn="l" fontAlgn="base"/>
            <a:r>
              <a:rPr lang="en-US" sz="2000" b="1" i="0" dirty="0">
                <a:effectLst/>
                <a:latin typeface="Inter"/>
              </a:rPr>
              <a:t>Types of R – Charts</a:t>
            </a:r>
          </a:p>
          <a:p>
            <a:pPr algn="l" fontAlgn="base"/>
            <a:endParaRPr lang="en-US" sz="2000" b="1" i="0" dirty="0">
              <a:effectLst/>
              <a:latin typeface="Inter"/>
            </a:endParaRPr>
          </a:p>
          <a:p>
            <a:pPr algn="l" fontAlgn="base">
              <a:buFont typeface="Arial" panose="020B0604020202020204" pitchFamily="34" charset="0"/>
              <a:buChar char="•"/>
            </a:pPr>
            <a:r>
              <a:rPr lang="en-US" sz="2000" b="0" i="0" dirty="0">
                <a:effectLst/>
                <a:latin typeface="Inter"/>
              </a:rPr>
              <a:t>Bar Plot or Bar Chart</a:t>
            </a:r>
          </a:p>
          <a:p>
            <a:pPr algn="l" fontAlgn="base">
              <a:buFont typeface="Arial" panose="020B0604020202020204" pitchFamily="34" charset="0"/>
              <a:buChar char="•"/>
            </a:pPr>
            <a:endParaRPr lang="en-US" sz="2000" b="0" i="0" dirty="0">
              <a:effectLst/>
              <a:latin typeface="Inter"/>
            </a:endParaRPr>
          </a:p>
          <a:p>
            <a:pPr algn="l" fontAlgn="base">
              <a:buFont typeface="Arial" panose="020B0604020202020204" pitchFamily="34" charset="0"/>
              <a:buChar char="•"/>
            </a:pPr>
            <a:r>
              <a:rPr lang="en-US" sz="2000" b="0" i="0" dirty="0">
                <a:effectLst/>
                <a:latin typeface="Inter"/>
              </a:rPr>
              <a:t>Pie Diagram or Pie Chart</a:t>
            </a:r>
          </a:p>
          <a:p>
            <a:pPr algn="l" fontAlgn="base">
              <a:buFont typeface="Arial" panose="020B0604020202020204" pitchFamily="34" charset="0"/>
              <a:buChar char="•"/>
            </a:pPr>
            <a:endParaRPr lang="en-US" sz="2000" b="0" i="0" dirty="0">
              <a:effectLst/>
              <a:latin typeface="Inter"/>
            </a:endParaRPr>
          </a:p>
          <a:p>
            <a:pPr algn="l" fontAlgn="base">
              <a:buFont typeface="Arial" panose="020B0604020202020204" pitchFamily="34" charset="0"/>
              <a:buChar char="•"/>
            </a:pPr>
            <a:r>
              <a:rPr lang="en-US" sz="2000" b="0" i="0" dirty="0">
                <a:effectLst/>
                <a:latin typeface="Inter"/>
              </a:rPr>
              <a:t>Histogram</a:t>
            </a:r>
          </a:p>
          <a:p>
            <a:pPr algn="l" fontAlgn="base">
              <a:buFont typeface="Arial" panose="020B0604020202020204" pitchFamily="34" charset="0"/>
              <a:buChar char="•"/>
            </a:pPr>
            <a:endParaRPr lang="en-US" sz="2000" b="0" i="0" dirty="0">
              <a:effectLst/>
              <a:latin typeface="Inter"/>
            </a:endParaRPr>
          </a:p>
          <a:p>
            <a:pPr algn="l" fontAlgn="base">
              <a:buFont typeface="Arial" panose="020B0604020202020204" pitchFamily="34" charset="0"/>
              <a:buChar char="•"/>
            </a:pPr>
            <a:r>
              <a:rPr lang="en-US" sz="2000" b="0" i="0" dirty="0">
                <a:effectLst/>
                <a:latin typeface="Inter"/>
              </a:rPr>
              <a:t>Scatter Plot</a:t>
            </a:r>
          </a:p>
          <a:p>
            <a:pPr algn="l" fontAlgn="base"/>
            <a:endParaRPr lang="en-US" sz="2000" b="0" i="0" dirty="0">
              <a:effectLst/>
              <a:latin typeface="Inter"/>
            </a:endParaRPr>
          </a:p>
        </p:txBody>
      </p:sp>
    </p:spTree>
    <p:extLst>
      <p:ext uri="{BB962C8B-B14F-4D97-AF65-F5344CB8AC3E}">
        <p14:creationId xmlns:p14="http://schemas.microsoft.com/office/powerpoint/2010/main" val="359290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235197"/>
            <a:ext cx="10515600" cy="1325563"/>
          </a:xfrm>
        </p:spPr>
        <p:txBody>
          <a:bodyPr/>
          <a:lstStyle/>
          <a:p>
            <a:r>
              <a:rPr lang="en-US" b="1" dirty="0"/>
              <a:t>TOOLS Used</a:t>
            </a:r>
          </a:p>
        </p:txBody>
      </p:sp>
      <p:sp>
        <p:nvSpPr>
          <p:cNvPr id="6" name="TextBox 5">
            <a:extLst>
              <a:ext uri="{FF2B5EF4-FFF2-40B4-BE49-F238E27FC236}">
                <a16:creationId xmlns:a16="http://schemas.microsoft.com/office/drawing/2014/main" id="{AF023CCC-5D7B-AC9D-BDFB-48B0EEE61042}"/>
              </a:ext>
            </a:extLst>
          </p:cNvPr>
          <p:cNvSpPr txBox="1"/>
          <p:nvPr/>
        </p:nvSpPr>
        <p:spPr>
          <a:xfrm>
            <a:off x="781050" y="1407289"/>
            <a:ext cx="10629900" cy="707886"/>
          </a:xfrm>
          <a:prstGeom prst="rect">
            <a:avLst/>
          </a:prstGeom>
          <a:noFill/>
        </p:spPr>
        <p:txBody>
          <a:bodyPr wrap="square">
            <a:spAutoFit/>
          </a:bodyPr>
          <a:lstStyle/>
          <a:p>
            <a:pPr fontAlgn="base"/>
            <a:endParaRPr lang="en-US" sz="2000" b="0" i="0" dirty="0">
              <a:effectLst/>
              <a:latin typeface="urw-din"/>
            </a:endParaRPr>
          </a:p>
          <a:p>
            <a:pPr fontAlgn="base"/>
            <a:endParaRPr lang="en-US" sz="2000" b="0" i="0" dirty="0">
              <a:effectLst/>
              <a:latin typeface="Inter"/>
            </a:endParaRPr>
          </a:p>
        </p:txBody>
      </p:sp>
    </p:spTree>
    <p:extLst>
      <p:ext uri="{BB962C8B-B14F-4D97-AF65-F5344CB8AC3E}">
        <p14:creationId xmlns:p14="http://schemas.microsoft.com/office/powerpoint/2010/main" val="357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26A80F-486B-DDAC-114E-9DAD8B6B4977}"/>
              </a:ext>
            </a:extLst>
          </p:cNvPr>
          <p:cNvSpPr txBox="1"/>
          <p:nvPr/>
        </p:nvSpPr>
        <p:spPr>
          <a:xfrm>
            <a:off x="409574" y="750838"/>
            <a:ext cx="10791825" cy="4770537"/>
          </a:xfrm>
          <a:prstGeom prst="rect">
            <a:avLst/>
          </a:prstGeom>
          <a:noFill/>
        </p:spPr>
        <p:txBody>
          <a:bodyPr wrap="square">
            <a:spAutoFit/>
          </a:bodyPr>
          <a:lstStyle/>
          <a:p>
            <a:pPr marL="0" indent="0">
              <a:buNone/>
            </a:pPr>
            <a:r>
              <a:rPr lang="en-US" sz="2400" b="1" i="0" dirty="0">
                <a:effectLst/>
                <a:latin typeface="Inter"/>
              </a:rPr>
              <a:t> Bar Plot or Bar Chart:</a:t>
            </a:r>
          </a:p>
          <a:p>
            <a:endParaRPr lang="en-US" sz="2000" dirty="0">
              <a:effectLst/>
              <a:latin typeface="Inter"/>
            </a:endParaRPr>
          </a:p>
          <a:p>
            <a:r>
              <a:rPr lang="en-US" sz="2000" b="0" i="0" dirty="0">
                <a:effectLst/>
                <a:latin typeface="Inter"/>
              </a:rPr>
              <a:t>Bar plot or Bar Chart in R is used to represent the values in data vector as height of the bars. The data vector passed to the function is represented over y-axis of the graph. Bar chart can behave like histogram by using </a:t>
            </a:r>
            <a:r>
              <a:rPr lang="en-US" sz="2000" b="1" i="0" dirty="0">
                <a:effectLst/>
                <a:latin typeface="Inter"/>
              </a:rPr>
              <a:t>table()</a:t>
            </a:r>
            <a:r>
              <a:rPr lang="en-US" sz="2000" b="0" i="0" dirty="0">
                <a:effectLst/>
                <a:latin typeface="Inter"/>
              </a:rPr>
              <a:t> function instead of data vector. </a:t>
            </a:r>
          </a:p>
          <a:p>
            <a:endParaRPr lang="en-US" sz="2000" b="0" i="0" dirty="0">
              <a:effectLst/>
              <a:latin typeface="Inter"/>
            </a:endParaRPr>
          </a:p>
          <a:p>
            <a:r>
              <a:rPr lang="en-IN" sz="2000" b="1" i="1" dirty="0">
                <a:effectLst/>
                <a:latin typeface="Inter"/>
              </a:rPr>
              <a:t>Syntax: </a:t>
            </a:r>
            <a:r>
              <a:rPr lang="en-IN" sz="2000" b="0" i="1" dirty="0" err="1">
                <a:effectLst/>
                <a:latin typeface="Inter"/>
              </a:rPr>
              <a:t>barplot</a:t>
            </a:r>
            <a:r>
              <a:rPr lang="en-IN" sz="2000" b="0" i="1" dirty="0">
                <a:effectLst/>
                <a:latin typeface="Inter"/>
              </a:rPr>
              <a:t>(</a:t>
            </a:r>
            <a:r>
              <a:rPr lang="en-IN" sz="2000" b="0" i="1" dirty="0" err="1">
                <a:effectLst/>
                <a:latin typeface="Inter"/>
              </a:rPr>
              <a:t>H,xlab,ylab,main</a:t>
            </a:r>
            <a:r>
              <a:rPr lang="en-IN" sz="2000" b="0" i="1" dirty="0">
                <a:effectLst/>
                <a:latin typeface="Inter"/>
              </a:rPr>
              <a:t>, </a:t>
            </a:r>
            <a:r>
              <a:rPr lang="en-IN" sz="2000" b="0" i="1" dirty="0" err="1">
                <a:effectLst/>
                <a:latin typeface="Inter"/>
              </a:rPr>
              <a:t>names.arg,col</a:t>
            </a:r>
            <a:r>
              <a:rPr lang="en-IN" sz="2000" b="0" i="1" dirty="0">
                <a:effectLst/>
                <a:latin typeface="Inter"/>
              </a:rPr>
              <a:t>)</a:t>
            </a:r>
          </a:p>
          <a:p>
            <a:endParaRPr lang="en-IN" sz="2000" b="0" i="1" dirty="0">
              <a:effectLst/>
              <a:latin typeface="Inter"/>
            </a:endParaRPr>
          </a:p>
          <a:p>
            <a:endParaRPr lang="en-IN" sz="2000" dirty="0">
              <a:latin typeface="Inter"/>
            </a:endParaRPr>
          </a:p>
          <a:p>
            <a:pPr marL="285750" indent="-285750">
              <a:buFont typeface="Arial" panose="020B0604020202020204" pitchFamily="34" charset="0"/>
              <a:buChar char="•"/>
            </a:pPr>
            <a:r>
              <a:rPr lang="en-IN" sz="2000" dirty="0">
                <a:latin typeface="Inter"/>
              </a:rPr>
              <a:t>H is a vector or matrix containing numeric values used in a bar chart</a:t>
            </a:r>
          </a:p>
          <a:p>
            <a:pPr marL="285750" indent="-285750">
              <a:buFont typeface="Arial" panose="020B0604020202020204" pitchFamily="34" charset="0"/>
              <a:buChar char="•"/>
            </a:pPr>
            <a:r>
              <a:rPr lang="en-IN" sz="2000" dirty="0" err="1">
                <a:latin typeface="Inter"/>
              </a:rPr>
              <a:t>Xlab</a:t>
            </a:r>
            <a:r>
              <a:rPr lang="en-IN" sz="2000" dirty="0">
                <a:latin typeface="Inter"/>
              </a:rPr>
              <a:t> is the label for x axis</a:t>
            </a:r>
          </a:p>
          <a:p>
            <a:pPr marL="285750" indent="-285750">
              <a:buFont typeface="Arial" panose="020B0604020202020204" pitchFamily="34" charset="0"/>
              <a:buChar char="•"/>
            </a:pPr>
            <a:r>
              <a:rPr lang="en-IN" sz="2000" dirty="0" err="1">
                <a:latin typeface="Inter"/>
              </a:rPr>
              <a:t>Ylab</a:t>
            </a:r>
            <a:r>
              <a:rPr lang="en-IN" sz="2000" dirty="0">
                <a:latin typeface="Inter"/>
              </a:rPr>
              <a:t> is the label for y axis</a:t>
            </a:r>
          </a:p>
          <a:p>
            <a:pPr marL="285750" indent="-285750">
              <a:buFont typeface="Arial" panose="020B0604020202020204" pitchFamily="34" charset="0"/>
              <a:buChar char="•"/>
            </a:pPr>
            <a:r>
              <a:rPr lang="en-IN" sz="2000" dirty="0">
                <a:latin typeface="Inter"/>
              </a:rPr>
              <a:t>Main is the title of the bar chart</a:t>
            </a:r>
          </a:p>
          <a:p>
            <a:pPr marL="285750" indent="-285750">
              <a:buFont typeface="Arial" panose="020B0604020202020204" pitchFamily="34" charset="0"/>
              <a:buChar char="•"/>
            </a:pPr>
            <a:r>
              <a:rPr lang="en-IN" sz="2000" dirty="0" err="1">
                <a:latin typeface="Inter"/>
              </a:rPr>
              <a:t>Names.arg</a:t>
            </a:r>
            <a:r>
              <a:rPr lang="en-IN" sz="2000" dirty="0">
                <a:latin typeface="Inter"/>
              </a:rPr>
              <a:t> is a vector of names appearing under each bar</a:t>
            </a:r>
          </a:p>
          <a:p>
            <a:pPr marL="285750" indent="-285750">
              <a:buFont typeface="Arial" panose="020B0604020202020204" pitchFamily="34" charset="0"/>
              <a:buChar char="•"/>
            </a:pPr>
            <a:r>
              <a:rPr lang="en-IN" sz="2000" dirty="0">
                <a:latin typeface="Inter"/>
              </a:rPr>
              <a:t>Col is used to give colours to the bars in the graph</a:t>
            </a:r>
          </a:p>
        </p:txBody>
      </p:sp>
    </p:spTree>
    <p:extLst>
      <p:ext uri="{BB962C8B-B14F-4D97-AF65-F5344CB8AC3E}">
        <p14:creationId xmlns:p14="http://schemas.microsoft.com/office/powerpoint/2010/main" val="289638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26A80F-486B-DDAC-114E-9DAD8B6B4977}"/>
              </a:ext>
            </a:extLst>
          </p:cNvPr>
          <p:cNvSpPr txBox="1"/>
          <p:nvPr/>
        </p:nvSpPr>
        <p:spPr>
          <a:xfrm>
            <a:off x="409574" y="750838"/>
            <a:ext cx="10791825" cy="4955203"/>
          </a:xfrm>
          <a:prstGeom prst="rect">
            <a:avLst/>
          </a:prstGeom>
          <a:noFill/>
        </p:spPr>
        <p:txBody>
          <a:bodyPr wrap="square">
            <a:spAutoFit/>
          </a:bodyPr>
          <a:lstStyle/>
          <a:p>
            <a:pPr marL="0" indent="0">
              <a:buNone/>
            </a:pPr>
            <a:r>
              <a:rPr lang="en-US" sz="2400" b="1" dirty="0">
                <a:latin typeface="Inter"/>
              </a:rPr>
              <a:t>Line Graph</a:t>
            </a:r>
            <a:r>
              <a:rPr lang="en-US" sz="2400" b="1" i="0" dirty="0">
                <a:effectLst/>
                <a:latin typeface="Inter"/>
              </a:rPr>
              <a:t>:</a:t>
            </a:r>
          </a:p>
          <a:p>
            <a:pPr marL="0" indent="0">
              <a:buNone/>
            </a:pPr>
            <a:endParaRPr lang="en-US" sz="2400" b="1" i="0" dirty="0">
              <a:effectLst/>
              <a:latin typeface="Inter"/>
            </a:endParaRPr>
          </a:p>
          <a:p>
            <a:pPr marL="0" indent="0">
              <a:buNone/>
            </a:pPr>
            <a:r>
              <a:rPr lang="en-US" sz="2000" i="0" dirty="0">
                <a:effectLst/>
                <a:latin typeface="Inter"/>
              </a:rPr>
              <a:t>A line chart is a graph that connects a series of points by drawing line segments between </a:t>
            </a:r>
            <a:r>
              <a:rPr lang="en-US" sz="2000" i="0" dirty="0" err="1">
                <a:effectLst/>
                <a:latin typeface="Inter"/>
              </a:rPr>
              <a:t>them.These</a:t>
            </a:r>
            <a:r>
              <a:rPr lang="en-US" sz="2000" i="0" dirty="0">
                <a:effectLst/>
                <a:latin typeface="Inter"/>
              </a:rPr>
              <a:t> points are ordered in one of their coordinate </a:t>
            </a:r>
            <a:r>
              <a:rPr lang="en-US" sz="2000" i="0" dirty="0" err="1">
                <a:effectLst/>
                <a:latin typeface="Inter"/>
              </a:rPr>
              <a:t>value.Line</a:t>
            </a:r>
            <a:r>
              <a:rPr lang="en-US" sz="2000" i="0" dirty="0">
                <a:effectLst/>
                <a:latin typeface="Inter"/>
              </a:rPr>
              <a:t> charts are usually used in identifying the trends in data.</a:t>
            </a:r>
          </a:p>
          <a:p>
            <a:endParaRPr lang="en-US" sz="2000" b="0" i="0" dirty="0">
              <a:effectLst/>
              <a:latin typeface="Inter"/>
            </a:endParaRPr>
          </a:p>
          <a:p>
            <a:r>
              <a:rPr lang="en-IN" sz="2400" b="1" i="1" dirty="0">
                <a:effectLst/>
                <a:latin typeface="urw-din"/>
              </a:rPr>
              <a:t>Syntax:</a:t>
            </a:r>
            <a:r>
              <a:rPr lang="en-IN" sz="2400" b="0" i="1" dirty="0">
                <a:effectLst/>
                <a:latin typeface="urw-din"/>
              </a:rPr>
              <a:t> plot(</a:t>
            </a:r>
            <a:r>
              <a:rPr lang="en-IN" sz="2400" b="0" i="1" dirty="0" err="1">
                <a:effectLst/>
                <a:latin typeface="urw-din"/>
              </a:rPr>
              <a:t>v,type,col,xlab,ylab</a:t>
            </a:r>
            <a:r>
              <a:rPr lang="en-IN" sz="2400" b="0" i="1" dirty="0">
                <a:effectLst/>
                <a:latin typeface="urw-din"/>
              </a:rPr>
              <a:t>)</a:t>
            </a:r>
          </a:p>
          <a:p>
            <a:endParaRPr lang="en-IN" sz="2000" b="0" dirty="0">
              <a:effectLst/>
              <a:latin typeface="urw-din"/>
            </a:endParaRPr>
          </a:p>
          <a:p>
            <a:r>
              <a:rPr lang="en-US" sz="2000" dirty="0">
                <a:latin typeface="Inter"/>
              </a:rPr>
              <a:t>• v is a vector containing the numeric values. a type takes the value "p" to draw only the points, "I" to draw only the lines and "o" to draw both points and </a:t>
            </a:r>
            <a:r>
              <a:rPr lang="en-US" sz="2000" dirty="0" err="1">
                <a:latin typeface="Inter"/>
              </a:rPr>
              <a:t>lines.a</a:t>
            </a:r>
            <a:r>
              <a:rPr lang="en-US" sz="2000" dirty="0">
                <a:latin typeface="Inter"/>
              </a:rPr>
              <a:t> </a:t>
            </a:r>
            <a:r>
              <a:rPr lang="en-US" sz="2000" dirty="0" err="1">
                <a:latin typeface="Inter"/>
              </a:rPr>
              <a:t>xlab</a:t>
            </a:r>
            <a:r>
              <a:rPr lang="en-US" sz="2000" dirty="0">
                <a:latin typeface="Inter"/>
              </a:rPr>
              <a:t> is the label for x axis. a </a:t>
            </a:r>
            <a:r>
              <a:rPr lang="en-US" sz="2000" dirty="0" err="1">
                <a:latin typeface="Inter"/>
              </a:rPr>
              <a:t>ylab</a:t>
            </a:r>
            <a:r>
              <a:rPr lang="en-US" sz="2000" dirty="0">
                <a:latin typeface="Inter"/>
              </a:rPr>
              <a:t> is the label for y axis.</a:t>
            </a:r>
          </a:p>
          <a:p>
            <a:r>
              <a:rPr lang="en-US" sz="2000" dirty="0">
                <a:latin typeface="Inter"/>
              </a:rPr>
              <a:t>• main is the Title of the chart.</a:t>
            </a:r>
          </a:p>
          <a:p>
            <a:r>
              <a:rPr lang="en-US" sz="2000" dirty="0">
                <a:latin typeface="Inter"/>
              </a:rPr>
              <a:t>• col is used to give colors to both the points and lines</a:t>
            </a:r>
            <a:endParaRPr lang="en-IN" sz="2000" dirty="0">
              <a:latin typeface="Inter"/>
            </a:endParaRPr>
          </a:p>
          <a:p>
            <a:endParaRPr lang="en-US" sz="2400" b="0" i="0" dirty="0">
              <a:effectLst/>
              <a:latin typeface="urw-din"/>
            </a:endParaRPr>
          </a:p>
          <a:p>
            <a:pPr marL="0" indent="0">
              <a:buNone/>
            </a:pPr>
            <a:endParaRPr lang="en-IN" sz="2000" dirty="0">
              <a:latin typeface="Inter"/>
            </a:endParaRPr>
          </a:p>
        </p:txBody>
      </p:sp>
    </p:spTree>
    <p:extLst>
      <p:ext uri="{BB962C8B-B14F-4D97-AF65-F5344CB8AC3E}">
        <p14:creationId xmlns:p14="http://schemas.microsoft.com/office/powerpoint/2010/main" val="210472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26A80F-486B-DDAC-114E-9DAD8B6B4977}"/>
              </a:ext>
            </a:extLst>
          </p:cNvPr>
          <p:cNvSpPr txBox="1"/>
          <p:nvPr/>
        </p:nvSpPr>
        <p:spPr>
          <a:xfrm>
            <a:off x="409574" y="750838"/>
            <a:ext cx="10791825" cy="5878532"/>
          </a:xfrm>
          <a:prstGeom prst="rect">
            <a:avLst/>
          </a:prstGeom>
          <a:noFill/>
        </p:spPr>
        <p:txBody>
          <a:bodyPr wrap="square">
            <a:spAutoFit/>
          </a:bodyPr>
          <a:lstStyle/>
          <a:p>
            <a:pPr marL="0" indent="0">
              <a:buNone/>
            </a:pPr>
            <a:r>
              <a:rPr lang="en-US" sz="2400" b="1" i="0" dirty="0">
                <a:effectLst/>
                <a:latin typeface="Inter"/>
              </a:rPr>
              <a:t>P</a:t>
            </a:r>
            <a:r>
              <a:rPr lang="en-US" sz="2400" b="1" dirty="0">
                <a:latin typeface="Inter"/>
              </a:rPr>
              <a:t>ie chart</a:t>
            </a:r>
            <a:r>
              <a:rPr lang="en-US" sz="2400" b="1" i="0" dirty="0">
                <a:effectLst/>
                <a:latin typeface="Inter"/>
              </a:rPr>
              <a:t>:</a:t>
            </a:r>
          </a:p>
          <a:p>
            <a:pPr marL="0" indent="0">
              <a:buNone/>
            </a:pPr>
            <a:endParaRPr lang="en-US" sz="2400" b="1" i="0" dirty="0">
              <a:effectLst/>
              <a:latin typeface="Inter"/>
            </a:endParaRPr>
          </a:p>
          <a:p>
            <a:r>
              <a:rPr lang="en-US" sz="2000" b="0" i="0" dirty="0">
                <a:effectLst/>
                <a:latin typeface="Inter"/>
                <a:cs typeface="Times New Roman" panose="02020603050405020304" pitchFamily="18" charset="0"/>
              </a:rPr>
              <a:t>Pie chart is a circular chart divided into different segments according to the ratio of data provided. The total value of the pie is 100 and the segments tell the fraction of the whole pie. It is another method to represent statistical data in graphical form and </a:t>
            </a:r>
            <a:r>
              <a:rPr lang="en-US" sz="2000" b="1" i="0" dirty="0">
                <a:effectLst/>
                <a:latin typeface="Inter"/>
                <a:cs typeface="Times New Roman" panose="02020603050405020304" pitchFamily="18" charset="0"/>
              </a:rPr>
              <a:t>pie()</a:t>
            </a:r>
            <a:r>
              <a:rPr lang="en-US" sz="2000" b="0" i="0" dirty="0">
                <a:effectLst/>
                <a:latin typeface="Inter"/>
                <a:cs typeface="Times New Roman" panose="02020603050405020304" pitchFamily="18" charset="0"/>
              </a:rPr>
              <a:t> function is used to perform the same. </a:t>
            </a:r>
          </a:p>
          <a:p>
            <a:endParaRPr lang="en-IN" sz="2000" dirty="0">
              <a:latin typeface="Inter"/>
              <a:cs typeface="Times New Roman" panose="02020603050405020304" pitchFamily="18" charset="0"/>
            </a:endParaRPr>
          </a:p>
          <a:p>
            <a:r>
              <a:rPr lang="en-IN" sz="2000" b="1" i="1" dirty="0">
                <a:effectLst/>
                <a:latin typeface="Inter"/>
                <a:cs typeface="Times New Roman" panose="02020603050405020304" pitchFamily="18" charset="0"/>
              </a:rPr>
              <a:t>Syntax:</a:t>
            </a:r>
            <a:r>
              <a:rPr lang="en-IN" sz="2000" b="0" i="1" dirty="0">
                <a:effectLst/>
                <a:latin typeface="Inter"/>
                <a:cs typeface="Times New Roman" panose="02020603050405020304" pitchFamily="18" charset="0"/>
              </a:rPr>
              <a:t> pie(x, labels, col, main, radius)</a:t>
            </a:r>
          </a:p>
          <a:p>
            <a:pPr marL="342900" indent="-342900">
              <a:buFont typeface="Arial" panose="020B0604020202020204" pitchFamily="34" charset="0"/>
              <a:buChar char="•"/>
            </a:pPr>
            <a:endParaRPr lang="en-IN" sz="2000" dirty="0">
              <a:latin typeface="Inter"/>
              <a:cs typeface="Times New Roman" panose="02020603050405020304" pitchFamily="18" charset="0"/>
            </a:endParaRPr>
          </a:p>
          <a:p>
            <a:pPr marL="342900" indent="-342900">
              <a:buFont typeface="Arial" panose="020B0604020202020204" pitchFamily="34" charset="0"/>
              <a:buChar char="•"/>
            </a:pPr>
            <a:r>
              <a:rPr lang="en-US" sz="2000" dirty="0">
                <a:latin typeface="Inter"/>
                <a:cs typeface="Times New Roman" panose="02020603050405020304" pitchFamily="18" charset="0"/>
              </a:rPr>
              <a:t> x is a vector containing the numeric values used in the pie chart.</a:t>
            </a:r>
          </a:p>
          <a:p>
            <a:pPr marL="342900" indent="-342900">
              <a:buFont typeface="Arial" panose="020B0604020202020204" pitchFamily="34" charset="0"/>
              <a:buChar char="•"/>
            </a:pPr>
            <a:r>
              <a:rPr lang="en-US" sz="2000" dirty="0">
                <a:latin typeface="Inter"/>
                <a:cs typeface="Times New Roman" panose="02020603050405020304" pitchFamily="18" charset="0"/>
              </a:rPr>
              <a:t>labels is used to give description to the slices.</a:t>
            </a:r>
          </a:p>
          <a:p>
            <a:pPr marL="342900" indent="-342900">
              <a:buFont typeface="Arial" panose="020B0604020202020204" pitchFamily="34" charset="0"/>
              <a:buChar char="•"/>
            </a:pPr>
            <a:r>
              <a:rPr lang="en-US" sz="2000" dirty="0">
                <a:latin typeface="Inter"/>
                <a:cs typeface="Times New Roman" panose="02020603050405020304" pitchFamily="18" charset="0"/>
              </a:rPr>
              <a:t> radius indicates the radius of the circle of the pie chart. (value between -1 and +1)</a:t>
            </a:r>
          </a:p>
          <a:p>
            <a:pPr marL="342900" indent="-342900">
              <a:buFont typeface="Arial" panose="020B0604020202020204" pitchFamily="34" charset="0"/>
              <a:buChar char="•"/>
            </a:pPr>
            <a:r>
              <a:rPr lang="en-US" sz="2000" dirty="0">
                <a:latin typeface="Inter"/>
                <a:cs typeface="Times New Roman" panose="02020603050405020304" pitchFamily="18" charset="0"/>
              </a:rPr>
              <a:t> main indicates the title of the chart</a:t>
            </a:r>
          </a:p>
          <a:p>
            <a:pPr marL="342900" indent="-342900">
              <a:buFont typeface="Arial" panose="020B0604020202020204" pitchFamily="34" charset="0"/>
              <a:buChar char="•"/>
            </a:pPr>
            <a:r>
              <a:rPr lang="en-US" sz="2000" dirty="0">
                <a:latin typeface="Inter"/>
                <a:cs typeface="Times New Roman" panose="02020603050405020304" pitchFamily="18" charset="0"/>
              </a:rPr>
              <a:t> col indicates the color palette.</a:t>
            </a:r>
          </a:p>
          <a:p>
            <a:pPr marL="342900" indent="-342900">
              <a:buFont typeface="Arial" panose="020B0604020202020204" pitchFamily="34" charset="0"/>
              <a:buChar char="•"/>
            </a:pPr>
            <a:r>
              <a:rPr lang="en-US" sz="2000" dirty="0">
                <a:latin typeface="Inter"/>
                <a:cs typeface="Times New Roman" panose="02020603050405020304" pitchFamily="18" charset="0"/>
              </a:rPr>
              <a:t> clockwise is a logical value indicating if the slices are drawn clockwise or anti clockwise</a:t>
            </a:r>
            <a:endParaRPr lang="en-IN" sz="2000" dirty="0">
              <a:latin typeface="Inter"/>
              <a:cs typeface="Times New Roman" panose="02020603050405020304" pitchFamily="18" charset="0"/>
            </a:endParaRPr>
          </a:p>
          <a:p>
            <a:endParaRPr lang="en-IN" sz="2000" b="0" dirty="0">
              <a:effectLst/>
              <a:latin typeface="urw-din"/>
            </a:endParaRPr>
          </a:p>
          <a:p>
            <a:endParaRPr lang="en-IN" sz="2400" i="1" dirty="0">
              <a:latin typeface="urw-din"/>
            </a:endParaRPr>
          </a:p>
          <a:p>
            <a:endParaRPr lang="en-US" sz="2400" b="0" i="0" dirty="0">
              <a:effectLst/>
              <a:latin typeface="urw-din"/>
            </a:endParaRPr>
          </a:p>
          <a:p>
            <a:pPr marL="0" indent="0">
              <a:buNone/>
            </a:pPr>
            <a:endParaRPr lang="en-IN" sz="2000" dirty="0">
              <a:latin typeface="Inter"/>
            </a:endParaRPr>
          </a:p>
        </p:txBody>
      </p:sp>
    </p:spTree>
    <p:extLst>
      <p:ext uri="{BB962C8B-B14F-4D97-AF65-F5344CB8AC3E}">
        <p14:creationId xmlns:p14="http://schemas.microsoft.com/office/powerpoint/2010/main" val="419948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489735" y="-493426"/>
            <a:ext cx="4179570" cy="1524735"/>
          </a:xfrm>
        </p:spPr>
        <p:txBody>
          <a:bodyPr/>
          <a:lstStyle/>
          <a:p>
            <a:r>
              <a:rPr lang="en-US" dirty="0"/>
              <a:t>Functions used</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227295" y="1310692"/>
            <a:ext cx="8534400" cy="1371997"/>
          </a:xfrm>
        </p:spPr>
        <p:txBody>
          <a:bodyPr>
            <a:normAutofit fontScale="25000" lnSpcReduction="20000"/>
          </a:bodyPr>
          <a:lstStyle/>
          <a:p>
            <a:pPr marL="342900" indent="-342900">
              <a:buAutoNum type="arabicPeriod"/>
            </a:pPr>
            <a:r>
              <a:rPr lang="en-US" sz="6400" dirty="0"/>
              <a:t>dim() function in R Language is used to get or set the dimension of the specified matrix, array or data frame. Parameters: x: array, matrix or data frame.</a:t>
            </a:r>
          </a:p>
          <a:p>
            <a:pPr marL="342900" indent="-342900">
              <a:buAutoNum type="arabicPeriod"/>
            </a:pPr>
            <a:r>
              <a:rPr lang="en-US" sz="6400" dirty="0"/>
              <a:t>The summarize() function is used in the R program to summarize the data frame into just one value or vector.</a:t>
            </a:r>
          </a:p>
          <a:p>
            <a:pPr marL="342900" indent="-342900">
              <a:buAutoNum type="arabicPeriod"/>
            </a:pPr>
            <a:r>
              <a:rPr lang="en-US" sz="6400" dirty="0"/>
              <a:t>The head() function in R is used to display the first n rows present in the input data frame.</a:t>
            </a:r>
          </a:p>
          <a:p>
            <a:pPr marL="342900" indent="-342900">
              <a:buAutoNum type="arabicPeriod"/>
            </a:pPr>
            <a:r>
              <a:rPr lang="en-US" sz="6400" dirty="0"/>
              <a:t>The tail() function in the R is particularly used to display the last n rows of the dataset, in contrary to the head() function</a:t>
            </a:r>
          </a:p>
          <a:p>
            <a:pPr marL="342900" indent="-342900">
              <a:buAutoNum type="arabicPeriod"/>
            </a:pPr>
            <a:r>
              <a:rPr lang="en-US" sz="6400" dirty="0"/>
              <a:t>The names() function in R is used to get or set the name of an object. The object can be a list, vector, matrix, and </a:t>
            </a:r>
            <a:r>
              <a:rPr lang="en-US" sz="6400" dirty="0" err="1"/>
              <a:t>DataFrame</a:t>
            </a:r>
            <a:r>
              <a:rPr lang="en-US" sz="6400" dirty="0"/>
              <a:t>.</a:t>
            </a:r>
          </a:p>
          <a:p>
            <a:pPr marL="342900" indent="-342900">
              <a:buAutoNum type="arabicPeriod"/>
            </a:pPr>
            <a:r>
              <a:rPr lang="en-US" sz="6400" dirty="0" err="1"/>
              <a:t>Colours</a:t>
            </a:r>
            <a:r>
              <a:rPr lang="en-US" sz="6400" dirty="0"/>
              <a:t> is used to </a:t>
            </a:r>
            <a:r>
              <a:rPr lang="en-US" sz="6400" dirty="0" err="1"/>
              <a:t>colour</a:t>
            </a:r>
            <a:r>
              <a:rPr lang="en-US" sz="6400" dirty="0"/>
              <a:t> the graphs</a:t>
            </a:r>
          </a:p>
          <a:p>
            <a:pPr marL="342900" indent="-342900">
              <a:buAutoNum type="arabicPeriod"/>
            </a:pPr>
            <a:r>
              <a:rPr lang="en-US" sz="6400" dirty="0"/>
              <a:t>label is used to assign a heading or a value to the axes of the graph</a:t>
            </a:r>
          </a:p>
          <a:p>
            <a:pPr marL="342900" indent="-342900">
              <a:buAutoNum type="arabicPeriod"/>
            </a:pPr>
            <a:endParaRPr lang="en-US" dirty="0"/>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28</a:t>
            </a:fld>
            <a:endParaRPr lang="en-US" dirty="0"/>
          </a:p>
        </p:txBody>
      </p:sp>
    </p:spTree>
    <p:extLst>
      <p:ext uri="{BB962C8B-B14F-4D97-AF65-F5344CB8AC3E}">
        <p14:creationId xmlns:p14="http://schemas.microsoft.com/office/powerpoint/2010/main" val="158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Libraries used</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1525588"/>
          </a:xfrm>
        </p:spPr>
        <p:txBody>
          <a:bodyPr>
            <a:normAutofit/>
          </a:bodyPr>
          <a:lstStyle/>
          <a:p>
            <a:r>
              <a:rPr lang="en-US" b="0" i="0" dirty="0">
                <a:effectLst/>
                <a:latin typeface="arial" panose="020B0604020202020204" pitchFamily="34" charset="0"/>
              </a:rPr>
              <a:t>Patchwork is a package designed to </a:t>
            </a:r>
            <a:r>
              <a:rPr lang="en-US" b="1" i="0" dirty="0">
                <a:effectLst/>
                <a:latin typeface="arial" panose="020B0604020202020204" pitchFamily="34" charset="0"/>
              </a:rPr>
              <a:t>make plot composition</a:t>
            </a:r>
            <a:r>
              <a:rPr lang="en-US" b="0" i="0" dirty="0">
                <a:effectLst/>
                <a:latin typeface="arial" panose="020B0604020202020204" pitchFamily="34" charset="0"/>
              </a:rPr>
              <a:t> in R extremely simple and powerful. It is mainly intended for users of ggplot2 and goes to great lengths to make sure ggplots are properly aligned no matter the complexity of your composition.</a:t>
            </a:r>
            <a:r>
              <a:rPr lang="en-US" dirty="0"/>
              <a:t>​</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Tree>
    <p:extLst>
      <p:ext uri="{BB962C8B-B14F-4D97-AF65-F5344CB8AC3E}">
        <p14:creationId xmlns:p14="http://schemas.microsoft.com/office/powerpoint/2010/main" val="305023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36C8-7B05-CC54-763F-E7E9346316E8}"/>
              </a:ext>
            </a:extLst>
          </p:cNvPr>
          <p:cNvSpPr>
            <a:spLocks noGrp="1"/>
          </p:cNvSpPr>
          <p:nvPr>
            <p:ph type="title"/>
          </p:nvPr>
        </p:nvSpPr>
        <p:spPr>
          <a:xfrm>
            <a:off x="900953" y="276691"/>
            <a:ext cx="10515600" cy="1325563"/>
          </a:xfrm>
        </p:spPr>
        <p:txBody>
          <a:bodyPr>
            <a:normAutofit/>
          </a:bodyPr>
          <a:lstStyle/>
          <a:p>
            <a:r>
              <a:rPr lang="en-IN" sz="4400" b="1" dirty="0"/>
              <a:t>introduction</a:t>
            </a:r>
          </a:p>
        </p:txBody>
      </p:sp>
      <p:sp>
        <p:nvSpPr>
          <p:cNvPr id="3" name="Date Placeholder 2">
            <a:extLst>
              <a:ext uri="{FF2B5EF4-FFF2-40B4-BE49-F238E27FC236}">
                <a16:creationId xmlns:a16="http://schemas.microsoft.com/office/drawing/2014/main" id="{F1C65BF9-A8E1-5D20-ACF7-BE0EB9AB3178}"/>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B4ECC27-E365-3CB8-5B93-4255450CBA5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194A204-B2C9-5340-B1D1-B5FAC3269BC9}"/>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
        <p:nvSpPr>
          <p:cNvPr id="8" name="TextBox 7">
            <a:extLst>
              <a:ext uri="{FF2B5EF4-FFF2-40B4-BE49-F238E27FC236}">
                <a16:creationId xmlns:a16="http://schemas.microsoft.com/office/drawing/2014/main" id="{66E5203A-A7AA-0A94-9523-1760A2DF19C8}"/>
              </a:ext>
            </a:extLst>
          </p:cNvPr>
          <p:cNvSpPr txBox="1"/>
          <p:nvPr/>
        </p:nvSpPr>
        <p:spPr>
          <a:xfrm>
            <a:off x="528918" y="1647369"/>
            <a:ext cx="11134164"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Several factors contribute to the low female employment rate around the world, as engineers going to the working sector in a few years, we were interested in the factors responsible for the wage gap and low female employment rates.</a:t>
            </a:r>
            <a:endParaRPr lang="en-US" sz="2400" b="0" i="0" dirty="0">
              <a:effectLst/>
              <a:latin typeface="Söhne"/>
            </a:endParaRPr>
          </a:p>
          <a:p>
            <a:pPr marL="342900" indent="-342900">
              <a:buFont typeface="Arial" panose="020B0604020202020204" pitchFamily="34" charset="0"/>
              <a:buChar char="•"/>
            </a:pPr>
            <a:r>
              <a:rPr lang="en-US" sz="2400" b="0" i="0" dirty="0">
                <a:effectLst/>
                <a:latin typeface="Söhne"/>
              </a:rPr>
              <a:t>As part of the process we had come across an interesting dataset of the factors that affect the female employment </a:t>
            </a:r>
            <a:r>
              <a:rPr lang="en-US" sz="2400" dirty="0"/>
              <a:t>in Bangladesh, including limited access to education and training, social norms that discourage women's participation in the labor force, lack of childcare facilities, and the prevalence of gender-based violence and harassment</a:t>
            </a:r>
            <a:r>
              <a:rPr lang="en-US" dirty="0"/>
              <a:t>. </a:t>
            </a:r>
            <a:endParaRPr lang="en-US" sz="2400" b="0" i="0" dirty="0">
              <a:effectLst/>
              <a:latin typeface="Söhne"/>
            </a:endParaRPr>
          </a:p>
          <a:p>
            <a:pPr marL="285750" indent="-285750">
              <a:buFont typeface="Arial" panose="020B0604020202020204" pitchFamily="34" charset="0"/>
              <a:buChar char="•"/>
            </a:pPr>
            <a:r>
              <a:rPr lang="en-US" sz="2400" dirty="0"/>
              <a:t>Addressing these challenges and promoting gender equality can help to increase the participation of women in the workforce, which could have positive effects on the country's overall economic growth and development.</a:t>
            </a:r>
            <a:endParaRPr lang="en-US" sz="2400" dirty="0">
              <a:latin typeface="Söhn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2121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fade">
                                      <p:cBhvr>
                                        <p:cTn id="28" dur="1000"/>
                                        <p:tgtEl>
                                          <p:spTgt spid="8">
                                            <p:txEl>
                                              <p:pRg st="2" end="2"/>
                                            </p:txEl>
                                          </p:spTgt>
                                        </p:tgtEl>
                                      </p:cBhvr>
                                    </p:animEffect>
                                    <p:anim calcmode="lin" valueType="num">
                                      <p:cBhvr>
                                        <p:cTn id="2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210672" y="589242"/>
            <a:ext cx="10515600" cy="1325563"/>
          </a:xfrm>
        </p:spPr>
        <p:txBody>
          <a:bodyPr>
            <a:normAutofit/>
          </a:bodyPr>
          <a:lstStyle/>
          <a:p>
            <a:r>
              <a:rPr lang="en-US" sz="2400" dirty="0"/>
              <a:t>From the pie charts we can infer that</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6" name="TextBox 5">
            <a:extLst>
              <a:ext uri="{FF2B5EF4-FFF2-40B4-BE49-F238E27FC236}">
                <a16:creationId xmlns:a16="http://schemas.microsoft.com/office/drawing/2014/main" id="{25CBE7BD-7834-0B74-57E6-FAFCD61E291D}"/>
              </a:ext>
            </a:extLst>
          </p:cNvPr>
          <p:cNvSpPr txBox="1"/>
          <p:nvPr/>
        </p:nvSpPr>
        <p:spPr>
          <a:xfrm>
            <a:off x="2115672" y="2105561"/>
            <a:ext cx="9072282" cy="1938992"/>
          </a:xfrm>
          <a:prstGeom prst="rect">
            <a:avLst/>
          </a:prstGeom>
          <a:noFill/>
        </p:spPr>
        <p:txBody>
          <a:bodyPr wrap="square" rtlCol="0">
            <a:spAutoFit/>
          </a:bodyPr>
          <a:lstStyle/>
          <a:p>
            <a:r>
              <a:rPr lang="en-US" sz="2000" dirty="0"/>
              <a:t>Number of Salaried jobs, self employment opportunities and women with their own account or women who are self employed have been increasing in 2019 compared to 1995, this indicates that young educated women in the urban sector are provided with more opportunities such as lending and access to credit and financial services and are encouraged to pursue </a:t>
            </a:r>
          </a:p>
          <a:p>
            <a:r>
              <a:rPr lang="en-US" sz="2000" dirty="0"/>
              <a:t>entrepreneurship </a:t>
            </a:r>
            <a:endParaRPr lang="en-IN" sz="2000" dirty="0"/>
          </a:p>
        </p:txBody>
      </p:sp>
    </p:spTree>
    <p:extLst>
      <p:ext uri="{BB962C8B-B14F-4D97-AF65-F5344CB8AC3E}">
        <p14:creationId xmlns:p14="http://schemas.microsoft.com/office/powerpoint/2010/main" val="4142994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2127203" y="513906"/>
            <a:ext cx="8421688" cy="1325563"/>
          </a:xfrm>
        </p:spPr>
        <p:txBody>
          <a:bodyPr>
            <a:normAutofit/>
          </a:bodyPr>
          <a:lstStyle/>
          <a:p>
            <a:r>
              <a:rPr lang="en-US" sz="2000" dirty="0"/>
              <a:t>From the barplots we can infer that</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3521315" y="2341493"/>
            <a:ext cx="6330897" cy="1997867"/>
          </a:xfrm>
        </p:spPr>
        <p:txBody>
          <a:bodyPr>
            <a:noAutofit/>
          </a:bodyPr>
          <a:lstStyle/>
          <a:p>
            <a:r>
              <a:rPr lang="en-US" sz="1800" dirty="0"/>
              <a:t>The rural women participation rate may have risen due to expansion of livestock industry and other activities </a:t>
            </a:r>
          </a:p>
          <a:p>
            <a:r>
              <a:rPr lang="en-US" sz="1800" dirty="0"/>
              <a:t>based on microfinance, which depends mostly on female labor. </a:t>
            </a:r>
          </a:p>
          <a:p>
            <a:r>
              <a:rPr lang="en-US" sz="1800" dirty="0"/>
              <a:t>Generating non-farm self-employment requires skill and </a:t>
            </a:r>
            <a:r>
              <a:rPr lang="en-US" sz="1600" dirty="0"/>
              <a:t>financial</a:t>
            </a:r>
            <a:r>
              <a:rPr lang="en-US" sz="1800" dirty="0"/>
              <a:t> investment."</a:t>
            </a:r>
          </a:p>
          <a:p>
            <a:r>
              <a:rPr lang="en-US" sz="1800" dirty="0"/>
              <a:t>These trends show that females who work in industry or service as salaried worker or self employment have been increasing whereas the agriculture sector is decreasing</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Tree>
    <p:extLst>
      <p:ext uri="{BB962C8B-B14F-4D97-AF65-F5344CB8AC3E}">
        <p14:creationId xmlns:p14="http://schemas.microsoft.com/office/powerpoint/2010/main" val="3799802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938836" y="1691761"/>
            <a:ext cx="6696075" cy="1909763"/>
          </a:xfrm>
        </p:spPr>
        <p:txBody>
          <a:bodyPr/>
          <a:lstStyle/>
          <a:p>
            <a:r>
              <a:rPr lang="en-US" dirty="0"/>
              <a:t>Conclusion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32</a:t>
            </a:fld>
            <a:endParaRPr lang="en-US" dirty="0"/>
          </a:p>
        </p:txBody>
      </p:sp>
    </p:spTree>
    <p:extLst>
      <p:ext uri="{BB962C8B-B14F-4D97-AF65-F5344CB8AC3E}">
        <p14:creationId xmlns:p14="http://schemas.microsoft.com/office/powerpoint/2010/main" val="261540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5154385" y="209086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33</a:t>
            </a:fld>
            <a:endParaRPr lang="en-US" dirty="0"/>
          </a:p>
        </p:txBody>
      </p:sp>
    </p:spTree>
    <p:extLst>
      <p:ext uri="{BB962C8B-B14F-4D97-AF65-F5344CB8AC3E}">
        <p14:creationId xmlns:p14="http://schemas.microsoft.com/office/powerpoint/2010/main" val="196978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36C8-7B05-CC54-763F-E7E9346316E8}"/>
              </a:ext>
            </a:extLst>
          </p:cNvPr>
          <p:cNvSpPr>
            <a:spLocks noGrp="1"/>
          </p:cNvSpPr>
          <p:nvPr>
            <p:ph type="title"/>
          </p:nvPr>
        </p:nvSpPr>
        <p:spPr>
          <a:xfrm>
            <a:off x="900953" y="276691"/>
            <a:ext cx="10515600" cy="1325563"/>
          </a:xfrm>
        </p:spPr>
        <p:txBody>
          <a:bodyPr>
            <a:normAutofit/>
          </a:bodyPr>
          <a:lstStyle/>
          <a:p>
            <a:r>
              <a:rPr lang="en-IN" sz="4400" b="1" dirty="0"/>
              <a:t>Problem statement</a:t>
            </a:r>
          </a:p>
        </p:txBody>
      </p:sp>
      <p:sp>
        <p:nvSpPr>
          <p:cNvPr id="3" name="Date Placeholder 2">
            <a:extLst>
              <a:ext uri="{FF2B5EF4-FFF2-40B4-BE49-F238E27FC236}">
                <a16:creationId xmlns:a16="http://schemas.microsoft.com/office/drawing/2014/main" id="{F1C65BF9-A8E1-5D20-ACF7-BE0EB9AB3178}"/>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B4ECC27-E365-3CB8-5B93-4255450CBA51}"/>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194A204-B2C9-5340-B1D1-B5FAC3269BC9}"/>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
        <p:nvSpPr>
          <p:cNvPr id="8" name="TextBox 7">
            <a:extLst>
              <a:ext uri="{FF2B5EF4-FFF2-40B4-BE49-F238E27FC236}">
                <a16:creationId xmlns:a16="http://schemas.microsoft.com/office/drawing/2014/main" id="{66E5203A-A7AA-0A94-9523-1760A2DF19C8}"/>
              </a:ext>
            </a:extLst>
          </p:cNvPr>
          <p:cNvSpPr txBox="1"/>
          <p:nvPr/>
        </p:nvSpPr>
        <p:spPr>
          <a:xfrm>
            <a:off x="528918" y="1647369"/>
            <a:ext cx="11134164" cy="4708981"/>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latin typeface="Söhne"/>
              </a:rPr>
              <a:t>According to a 2018 report by the World Bank, the global economy is losing around $160 trillion in wealth due to differences in lifetime earnings between women and men.</a:t>
            </a:r>
          </a:p>
          <a:p>
            <a:pPr marL="285750" indent="-285750">
              <a:buFont typeface="Arial" panose="020B0604020202020204" pitchFamily="34" charset="0"/>
              <a:buChar char="•"/>
            </a:pPr>
            <a:endParaRPr lang="en-US" sz="2400" b="0" i="0" dirty="0">
              <a:effectLst/>
              <a:latin typeface="Söhne"/>
            </a:endParaRPr>
          </a:p>
          <a:p>
            <a:pPr marL="285750" indent="-285750">
              <a:buFont typeface="Arial" panose="020B0604020202020204" pitchFamily="34" charset="0"/>
              <a:buChar char="•"/>
            </a:pPr>
            <a:r>
              <a:rPr lang="en-US" sz="2400" b="0" i="0" dirty="0">
                <a:effectLst/>
                <a:latin typeface="Söhne"/>
              </a:rPr>
              <a:t>According to the World Health Organization (WHO), the estimated population of women in Bangladesh in 2021 is 77.05 million, while the estimated population of men is 77.47 million. </a:t>
            </a:r>
          </a:p>
          <a:p>
            <a:pPr marL="285750" indent="-285750">
              <a:buFont typeface="Arial" panose="020B0604020202020204" pitchFamily="34" charset="0"/>
              <a:buChar char="•"/>
            </a:pPr>
            <a:endParaRPr lang="en-US" sz="2400" b="0" i="0" dirty="0">
              <a:effectLst/>
              <a:latin typeface="Söhne"/>
            </a:endParaRPr>
          </a:p>
          <a:p>
            <a:pPr marL="285750" indent="-285750">
              <a:buFont typeface="Arial" panose="020B0604020202020204" pitchFamily="34" charset="0"/>
              <a:buChar char="•"/>
            </a:pPr>
            <a:r>
              <a:rPr lang="en-US" sz="2400" b="0" i="0" dirty="0">
                <a:effectLst/>
                <a:latin typeface="Söhne"/>
              </a:rPr>
              <a:t>According to the World Bank, the female employment rate in Bangladesh was 36.9% in 2020. This figure is relatively low compared to the male employment rate, which was 79.7% in the same year</a:t>
            </a:r>
          </a:p>
          <a:p>
            <a:pPr marL="285750" indent="-285750">
              <a:buFont typeface="Arial" panose="020B0604020202020204" pitchFamily="34" charset="0"/>
              <a:buChar char="•"/>
            </a:pPr>
            <a:endParaRPr lang="en-US" dirty="0">
              <a:latin typeface="Söhne"/>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0670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212725"/>
            <a:ext cx="10515600" cy="1325563"/>
          </a:xfrm>
        </p:spPr>
        <p:txBody>
          <a:bodyPr>
            <a:normAutofit/>
          </a:bodyPr>
          <a:lstStyle/>
          <a:p>
            <a:r>
              <a:rPr lang="en-US" sz="4000" b="1" dirty="0"/>
              <a:t>DESCRIPTION</a:t>
            </a:r>
          </a:p>
        </p:txBody>
      </p:sp>
      <p:sp>
        <p:nvSpPr>
          <p:cNvPr id="10" name="TextBox 9">
            <a:extLst>
              <a:ext uri="{FF2B5EF4-FFF2-40B4-BE49-F238E27FC236}">
                <a16:creationId xmlns:a16="http://schemas.microsoft.com/office/drawing/2014/main" id="{E4E26226-6855-63BD-7452-263DAAFC8A59}"/>
              </a:ext>
            </a:extLst>
          </p:cNvPr>
          <p:cNvSpPr txBox="1"/>
          <p:nvPr/>
        </p:nvSpPr>
        <p:spPr>
          <a:xfrm>
            <a:off x="322449" y="1538288"/>
            <a:ext cx="11744325" cy="4893647"/>
          </a:xfrm>
          <a:prstGeom prst="rect">
            <a:avLst/>
          </a:prstGeom>
          <a:noFill/>
        </p:spPr>
        <p:txBody>
          <a:bodyPr wrap="square">
            <a:spAutoFit/>
          </a:bodyPr>
          <a:lstStyle/>
          <a:p>
            <a:pPr marL="285750" indent="-285750" algn="l" fontAlgn="base">
              <a:buFont typeface="Arial" panose="020B0604020202020204" pitchFamily="34" charset="0"/>
              <a:buChar char="•"/>
            </a:pPr>
            <a:r>
              <a:rPr lang="en-US" sz="2400" b="1" i="0" dirty="0" err="1">
                <a:solidFill>
                  <a:srgbClr val="3C4043"/>
                </a:solidFill>
                <a:effectLst/>
                <a:latin typeface="inherit"/>
              </a:rPr>
              <a:t>PerFemEmploy</a:t>
            </a:r>
            <a:br>
              <a:rPr lang="en-US" sz="2400" b="0" i="0" dirty="0">
                <a:solidFill>
                  <a:srgbClr val="3C4043"/>
                </a:solidFill>
                <a:effectLst/>
                <a:latin typeface="Inter"/>
              </a:rPr>
            </a:br>
            <a:r>
              <a:rPr lang="en-US" sz="2400" b="0" i="0" dirty="0">
                <a:solidFill>
                  <a:srgbClr val="3C4043"/>
                </a:solidFill>
                <a:effectLst/>
                <a:latin typeface="Inter"/>
              </a:rPr>
              <a:t>Employment to population ratio (%) of women who are of age 15 or older. Employment to population ratio is the proportion of a country's population that is employed. </a:t>
            </a:r>
          </a:p>
          <a:p>
            <a:pPr algn="l" fontAlgn="base"/>
            <a:endParaRPr lang="en-US" sz="2400" b="0" i="0" dirty="0">
              <a:solidFill>
                <a:srgbClr val="3C4043"/>
              </a:solidFill>
              <a:effectLst/>
              <a:latin typeface="Inter"/>
            </a:endParaRPr>
          </a:p>
          <a:p>
            <a:pPr marL="285750" indent="-285750" algn="l" fontAlgn="base">
              <a:buFont typeface="Arial" panose="020B0604020202020204" pitchFamily="34" charset="0"/>
              <a:buChar char="•"/>
            </a:pPr>
            <a:r>
              <a:rPr lang="en-US" sz="2400" b="1" i="0" dirty="0" err="1">
                <a:solidFill>
                  <a:srgbClr val="3C4043"/>
                </a:solidFill>
                <a:effectLst/>
                <a:latin typeface="inherit"/>
              </a:rPr>
              <a:t>FertilityRate</a:t>
            </a:r>
            <a:br>
              <a:rPr lang="en-US" sz="2400" b="0" i="0" dirty="0">
                <a:solidFill>
                  <a:srgbClr val="3C4043"/>
                </a:solidFill>
                <a:effectLst/>
                <a:latin typeface="Inter"/>
              </a:rPr>
            </a:br>
            <a:r>
              <a:rPr lang="en-US" sz="2400" b="0" i="0" dirty="0">
                <a:effectLst/>
                <a:latin typeface="Söhne"/>
              </a:rPr>
              <a:t>Fertility rate refers to the number of children born to women of childbearing age in a given population. It is typically measured as the number of live births per 1,000 women of reproductive age (usually defined as ages 15-49) in a particular year.</a:t>
            </a:r>
          </a:p>
          <a:p>
            <a:pPr marL="285750" indent="-285750" algn="l" fontAlgn="base">
              <a:buFont typeface="Arial" panose="020B0604020202020204" pitchFamily="34" charset="0"/>
              <a:buChar char="•"/>
            </a:pPr>
            <a:endParaRPr lang="en-US" sz="2400" b="0" i="0" dirty="0">
              <a:effectLst/>
              <a:latin typeface="Inter"/>
            </a:endParaRPr>
          </a:p>
          <a:p>
            <a:pPr marL="285750" indent="-285750" algn="l" fontAlgn="base">
              <a:buFont typeface="Arial" panose="020B0604020202020204" pitchFamily="34" charset="0"/>
              <a:buChar char="•"/>
            </a:pPr>
            <a:r>
              <a:rPr lang="en-US" sz="2400" b="1" i="0" dirty="0" err="1">
                <a:solidFill>
                  <a:srgbClr val="3C4043"/>
                </a:solidFill>
                <a:effectLst/>
                <a:latin typeface="inherit"/>
              </a:rPr>
              <a:t>RatioMaletoFemale</a:t>
            </a:r>
            <a:br>
              <a:rPr lang="en-US" sz="2400" b="0" i="0" dirty="0">
                <a:solidFill>
                  <a:srgbClr val="3C4043"/>
                </a:solidFill>
                <a:effectLst/>
                <a:latin typeface="Inter"/>
              </a:rPr>
            </a:br>
            <a:r>
              <a:rPr lang="en-US" sz="2400" b="0" i="0" dirty="0">
                <a:solidFill>
                  <a:srgbClr val="3C4043"/>
                </a:solidFill>
                <a:effectLst/>
                <a:latin typeface="Inter"/>
              </a:rPr>
              <a:t>Ratio of female to male labor force participation rate Ratio of female to male labor force participation rate is calculated by dividing female labor force participation rate by male labor force participation rate and multiplying by 100.</a:t>
            </a:r>
          </a:p>
        </p:txBody>
      </p:sp>
    </p:spTree>
    <p:extLst>
      <p:ext uri="{BB962C8B-B14F-4D97-AF65-F5344CB8AC3E}">
        <p14:creationId xmlns:p14="http://schemas.microsoft.com/office/powerpoint/2010/main" val="249968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1000"/>
                                        <p:tgtEl>
                                          <p:spTgt spid="10">
                                            <p:txEl>
                                              <p:pRg st="0" end="0"/>
                                            </p:txEl>
                                          </p:spTgt>
                                        </p:tgtEl>
                                      </p:cBhvr>
                                    </p:animEffect>
                                    <p:anim calcmode="lin" valueType="num">
                                      <p:cBhvr>
                                        <p:cTn id="15"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fade">
                                      <p:cBhvr>
                                        <p:cTn id="28" dur="1000"/>
                                        <p:tgtEl>
                                          <p:spTgt spid="10">
                                            <p:txEl>
                                              <p:pRg st="4" end="4"/>
                                            </p:txEl>
                                          </p:spTgt>
                                        </p:tgtEl>
                                      </p:cBhvr>
                                    </p:animEffect>
                                    <p:anim calcmode="lin" valueType="num">
                                      <p:cBhvr>
                                        <p:cTn id="29"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A299C4-B40C-9F92-447A-7848DB06C41D}"/>
              </a:ext>
            </a:extLst>
          </p:cNvPr>
          <p:cNvSpPr txBox="1"/>
          <p:nvPr/>
        </p:nvSpPr>
        <p:spPr>
          <a:xfrm>
            <a:off x="361950" y="752251"/>
            <a:ext cx="11468100" cy="4893647"/>
          </a:xfrm>
          <a:prstGeom prst="rect">
            <a:avLst/>
          </a:prstGeom>
          <a:noFill/>
        </p:spPr>
        <p:txBody>
          <a:bodyPr wrap="square">
            <a:spAutoFit/>
          </a:bodyPr>
          <a:lstStyle/>
          <a:p>
            <a:pPr marL="342900" indent="-342900" algn="l" fontAlgn="base">
              <a:buFont typeface="Arial" panose="020B0604020202020204" pitchFamily="34" charset="0"/>
              <a:buChar char="•"/>
            </a:pPr>
            <a:r>
              <a:rPr lang="en-US" sz="2400" b="1" i="0" dirty="0" err="1">
                <a:solidFill>
                  <a:srgbClr val="3C4043"/>
                </a:solidFill>
                <a:effectLst/>
                <a:latin typeface="inherit"/>
              </a:rPr>
              <a:t>PerFemEmployers</a:t>
            </a:r>
            <a:br>
              <a:rPr lang="en-US" sz="2400" b="0" i="0" dirty="0">
                <a:solidFill>
                  <a:srgbClr val="3C4043"/>
                </a:solidFill>
                <a:effectLst/>
                <a:latin typeface="Inter"/>
              </a:rPr>
            </a:br>
            <a:r>
              <a:rPr lang="en-US" sz="2400" b="0" i="0" dirty="0">
                <a:solidFill>
                  <a:srgbClr val="3C4043"/>
                </a:solidFill>
                <a:effectLst/>
                <a:latin typeface="Inter"/>
              </a:rPr>
              <a:t>Employers, female (% of female employment). Employers are those workers who, working on their own account or with one or a few partners, hold the type of jobs defined as a "self-employment jobs"</a:t>
            </a:r>
          </a:p>
          <a:p>
            <a:pPr algn="l" fontAlgn="base"/>
            <a:endParaRPr lang="en-US" sz="2400" b="0" i="0" dirty="0">
              <a:solidFill>
                <a:srgbClr val="3C4043"/>
              </a:solidFill>
              <a:effectLst/>
              <a:latin typeface="Inter"/>
            </a:endParaRPr>
          </a:p>
          <a:p>
            <a:pPr marL="342900" indent="-342900" algn="l" fontAlgn="base">
              <a:buFont typeface="Arial" panose="020B0604020202020204" pitchFamily="34" charset="0"/>
              <a:buChar char="•"/>
            </a:pPr>
            <a:r>
              <a:rPr lang="en-US" sz="2400" b="1" i="0" dirty="0">
                <a:solidFill>
                  <a:srgbClr val="3C4043"/>
                </a:solidFill>
                <a:effectLst/>
                <a:latin typeface="inherit"/>
              </a:rPr>
              <a:t>Agriculture</a:t>
            </a:r>
            <a:br>
              <a:rPr lang="en-US" sz="2400" b="0" i="0" dirty="0">
                <a:solidFill>
                  <a:srgbClr val="3C4043"/>
                </a:solidFill>
                <a:effectLst/>
                <a:latin typeface="Inter"/>
              </a:rPr>
            </a:br>
            <a:r>
              <a:rPr lang="en-US" sz="2400" b="0" i="0" dirty="0">
                <a:solidFill>
                  <a:srgbClr val="3C4043"/>
                </a:solidFill>
                <a:effectLst/>
                <a:latin typeface="Inter"/>
              </a:rPr>
              <a:t>Employment in agriculture, female (% of female employment).. The agriculture sector consists of activities in agriculture, hunting, forestry and fishing</a:t>
            </a:r>
          </a:p>
          <a:p>
            <a:pPr algn="l" fontAlgn="base"/>
            <a:endParaRPr lang="en-US" sz="2400" b="0" i="0" dirty="0">
              <a:solidFill>
                <a:srgbClr val="3C4043"/>
              </a:solidFill>
              <a:effectLst/>
              <a:latin typeface="Inter"/>
            </a:endParaRPr>
          </a:p>
          <a:p>
            <a:pPr marL="342900" indent="-342900" algn="l" fontAlgn="base">
              <a:buFont typeface="Arial" panose="020B0604020202020204" pitchFamily="34" charset="0"/>
              <a:buChar char="•"/>
            </a:pPr>
            <a:r>
              <a:rPr lang="en-US" sz="2400" b="1" i="0" dirty="0">
                <a:solidFill>
                  <a:srgbClr val="3C4043"/>
                </a:solidFill>
                <a:effectLst/>
                <a:latin typeface="inherit"/>
              </a:rPr>
              <a:t>Industry</a:t>
            </a:r>
            <a:br>
              <a:rPr lang="en-US" sz="2400" b="0" i="0" dirty="0">
                <a:solidFill>
                  <a:srgbClr val="3C4043"/>
                </a:solidFill>
                <a:effectLst/>
                <a:latin typeface="Inter"/>
              </a:rPr>
            </a:br>
            <a:r>
              <a:rPr lang="en-US" sz="2400" b="0" i="0" dirty="0">
                <a:solidFill>
                  <a:srgbClr val="3C4043"/>
                </a:solidFill>
                <a:effectLst/>
                <a:latin typeface="Inter"/>
              </a:rPr>
              <a:t>Employment in industry, female (% of female employment). The industry sector consists of mining and quarrying, manufacturing, construction, and public utilities (electricity, gas, and water</a:t>
            </a:r>
          </a:p>
        </p:txBody>
      </p:sp>
    </p:spTree>
    <p:extLst>
      <p:ext uri="{BB962C8B-B14F-4D97-AF65-F5344CB8AC3E}">
        <p14:creationId xmlns:p14="http://schemas.microsoft.com/office/powerpoint/2010/main" val="37219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0254" y="840354"/>
            <a:ext cx="10236530" cy="4708981"/>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b="1" dirty="0"/>
              <a:t>Services</a:t>
            </a:r>
            <a:br>
              <a:rPr lang="en-US" sz="2000" dirty="0"/>
            </a:br>
            <a:r>
              <a:rPr lang="en-US" sz="2000" dirty="0"/>
              <a:t>Employment in services, female (% of female employment). The services sector consists of wholesale and retail trade and restaurants and hotels; transport, storage, and communications; financing, insurance, real estate, and business services</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b="1" dirty="0" err="1"/>
              <a:t>Wage.Salaried</a:t>
            </a:r>
            <a:br>
              <a:rPr lang="en-US" sz="2000" dirty="0"/>
            </a:br>
            <a:r>
              <a:rPr lang="en-US" sz="2000" dirty="0"/>
              <a:t>Wage and salaried workers, female (% of female employment). Wage and salaried workers (employees) are those workers who hold the type of jobs defined as "paid employment jobs</a:t>
            </a:r>
          </a:p>
          <a:p>
            <a:pPr marL="285750" indent="-285750" fontAlgn="base">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err="1"/>
              <a:t>ContrFamWorkers</a:t>
            </a:r>
            <a:br>
              <a:rPr lang="en-US" sz="2000" dirty="0"/>
            </a:br>
            <a:r>
              <a:rPr lang="en-US" sz="2000" dirty="0"/>
              <a:t>Contributing family workers, female (% of female employment). Contributing family workers are those workers who hold "self-employment jobs" as own-account workers in a market-oriented establishment operated by a related person living in the same household.</a:t>
            </a:r>
          </a:p>
        </p:txBody>
      </p:sp>
    </p:spTree>
    <p:extLst>
      <p:ext uri="{BB962C8B-B14F-4D97-AF65-F5344CB8AC3E}">
        <p14:creationId xmlns:p14="http://schemas.microsoft.com/office/powerpoint/2010/main" val="16513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94F29-686A-97EB-BF0F-DC0806B0AA78}"/>
              </a:ext>
            </a:extLst>
          </p:cNvPr>
          <p:cNvSpPr txBox="1"/>
          <p:nvPr/>
        </p:nvSpPr>
        <p:spPr>
          <a:xfrm>
            <a:off x="285749" y="449640"/>
            <a:ext cx="11458575" cy="4524315"/>
          </a:xfrm>
          <a:prstGeom prst="rect">
            <a:avLst/>
          </a:prstGeom>
          <a:noFill/>
        </p:spPr>
        <p:txBody>
          <a:bodyPr wrap="square">
            <a:spAutoFit/>
          </a:bodyPr>
          <a:lstStyle/>
          <a:p>
            <a:pPr marL="285750" indent="-285750" algn="l" fontAlgn="base">
              <a:buFont typeface="Arial" panose="020B0604020202020204" pitchFamily="34" charset="0"/>
              <a:buChar char="•"/>
            </a:pPr>
            <a:r>
              <a:rPr lang="en-US" sz="2400" b="1" i="0" dirty="0" err="1">
                <a:solidFill>
                  <a:srgbClr val="3C4043"/>
                </a:solidFill>
                <a:effectLst/>
                <a:latin typeface="inherit"/>
              </a:rPr>
              <a:t>OwnAccount</a:t>
            </a:r>
            <a:br>
              <a:rPr lang="en-US" sz="2400" b="0" i="0" dirty="0">
                <a:solidFill>
                  <a:srgbClr val="3C4043"/>
                </a:solidFill>
                <a:effectLst/>
                <a:latin typeface="Inter"/>
              </a:rPr>
            </a:br>
            <a:r>
              <a:rPr lang="en-US" sz="2400" b="0" i="0" dirty="0">
                <a:solidFill>
                  <a:srgbClr val="3C4043"/>
                </a:solidFill>
                <a:effectLst/>
                <a:latin typeface="Inter"/>
              </a:rPr>
              <a:t>Own-account female workers (% of employment). Own-account workers are workers who, working on their own account or with one or more partners, hold the types of jobs defined as "self-employment jobs" and have not engaged on a continuous basis any employees to work for them. Own account workers are a subcategory of "self-employed".</a:t>
            </a:r>
          </a:p>
          <a:p>
            <a:pPr algn="l" fontAlgn="base"/>
            <a:endParaRPr lang="en-US" sz="2400" dirty="0">
              <a:solidFill>
                <a:srgbClr val="3C4043"/>
              </a:solidFill>
              <a:latin typeface="Inter"/>
            </a:endParaRPr>
          </a:p>
          <a:p>
            <a:pPr algn="l" fontAlgn="base"/>
            <a:endParaRPr lang="en-US" sz="2400" b="0" i="0" dirty="0">
              <a:solidFill>
                <a:srgbClr val="3C4043"/>
              </a:solidFill>
              <a:effectLst/>
              <a:latin typeface="Inter"/>
            </a:endParaRPr>
          </a:p>
          <a:p>
            <a:pPr marL="285750" indent="-285750" algn="l" fontAlgn="base">
              <a:buFont typeface="Arial" panose="020B0604020202020204" pitchFamily="34" charset="0"/>
              <a:buChar char="•"/>
            </a:pPr>
            <a:r>
              <a:rPr lang="en-US" sz="2400" b="1" i="0" dirty="0">
                <a:solidFill>
                  <a:srgbClr val="3C4043"/>
                </a:solidFill>
                <a:effectLst/>
                <a:latin typeface="inherit"/>
              </a:rPr>
              <a:t>Vulnerable</a:t>
            </a:r>
            <a:br>
              <a:rPr lang="en-US" sz="2400" b="0" i="0" dirty="0">
                <a:solidFill>
                  <a:srgbClr val="3C4043"/>
                </a:solidFill>
                <a:effectLst/>
                <a:latin typeface="Inter"/>
              </a:rPr>
            </a:br>
            <a:r>
              <a:rPr lang="en-US" sz="2400" b="0" i="0" dirty="0" err="1">
                <a:solidFill>
                  <a:srgbClr val="3C4043"/>
                </a:solidFill>
                <a:effectLst/>
                <a:latin typeface="Inter"/>
              </a:rPr>
              <a:t>Vulnerable</a:t>
            </a:r>
            <a:r>
              <a:rPr lang="en-US" sz="2400" b="0" i="0" dirty="0">
                <a:solidFill>
                  <a:srgbClr val="3C4043"/>
                </a:solidFill>
                <a:effectLst/>
                <a:latin typeface="Inter"/>
              </a:rPr>
              <a:t> employment, female (% of female employment). Vulnerable employment is contributing family workers and own-account workers as a percentage of total employment.</a:t>
            </a:r>
          </a:p>
        </p:txBody>
      </p:sp>
    </p:spTree>
    <p:extLst>
      <p:ext uri="{BB962C8B-B14F-4D97-AF65-F5344CB8AC3E}">
        <p14:creationId xmlns:p14="http://schemas.microsoft.com/office/powerpoint/2010/main" val="15778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717176" y="215494"/>
            <a:ext cx="10515600" cy="1325563"/>
          </a:xfrm>
        </p:spPr>
        <p:txBody>
          <a:bodyPr>
            <a:normAutofit/>
          </a:bodyPr>
          <a:lstStyle/>
          <a:p>
            <a:r>
              <a:rPr lang="en-US" sz="3600" b="1" dirty="0"/>
              <a:t>DATA set</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1" name="TextBox 10">
            <a:extLst>
              <a:ext uri="{FF2B5EF4-FFF2-40B4-BE49-F238E27FC236}">
                <a16:creationId xmlns:a16="http://schemas.microsoft.com/office/drawing/2014/main" id="{9E7771EC-EEB4-9E58-85BF-9CBCE934E090}"/>
              </a:ext>
            </a:extLst>
          </p:cNvPr>
          <p:cNvSpPr txBox="1"/>
          <p:nvPr/>
        </p:nvSpPr>
        <p:spPr>
          <a:xfrm>
            <a:off x="959223" y="1317428"/>
            <a:ext cx="10273553" cy="4893647"/>
          </a:xfrm>
          <a:prstGeom prst="rect">
            <a:avLst/>
          </a:prstGeom>
          <a:noFill/>
        </p:spPr>
        <p:txBody>
          <a:bodyPr wrap="square" rtlCol="0">
            <a:spAutoFit/>
          </a:bodyPr>
          <a:lstStyle/>
          <a:p>
            <a:r>
              <a:rPr lang="en-IN" sz="2400" dirty="0"/>
              <a:t>Source:</a:t>
            </a:r>
          </a:p>
          <a:p>
            <a:r>
              <a:rPr lang="en-IN" sz="2400" dirty="0"/>
              <a:t>Kaggle</a:t>
            </a:r>
          </a:p>
          <a:p>
            <a:r>
              <a:rPr lang="en-IN" sz="2400" dirty="0"/>
              <a:t>Dataset Name: Female Employment vs Socioeconomic factors</a:t>
            </a:r>
          </a:p>
          <a:p>
            <a:r>
              <a:rPr lang="en-IN" sz="2400" dirty="0"/>
              <a:t>This Data set is taken from </a:t>
            </a:r>
          </a:p>
          <a:p>
            <a:r>
              <a:rPr lang="en-IN" sz="2400" dirty="0">
                <a:hlinkClick r:id="rId2"/>
              </a:rPr>
              <a:t>https://www.kaggle.com/datasets/mdmuhtasimbillah/female-employment-vs-socioeconimic-factors</a:t>
            </a:r>
            <a:endParaRPr lang="en-IN" sz="2400" dirty="0"/>
          </a:p>
          <a:p>
            <a:endParaRPr lang="en-IN" sz="2400" dirty="0"/>
          </a:p>
          <a:p>
            <a:r>
              <a:rPr lang="en-IN" sz="2400" dirty="0"/>
              <a:t>Format: CSV File</a:t>
            </a:r>
          </a:p>
          <a:p>
            <a:endParaRPr lang="en-IN" sz="2400" dirty="0"/>
          </a:p>
          <a:p>
            <a:r>
              <a:rPr lang="en-IN" sz="2400" dirty="0"/>
              <a:t>Size:</a:t>
            </a:r>
          </a:p>
          <a:p>
            <a:r>
              <a:rPr lang="en-IN" sz="2400" dirty="0"/>
              <a:t>There are a total of 11 rows consisting of the above mentioned attributes and 24 columns mentioning years from 1995 to 2019 </a:t>
            </a:r>
          </a:p>
          <a:p>
            <a:r>
              <a:rPr lang="en-IN" sz="2400" dirty="0"/>
              <a:t>24*11</a:t>
            </a:r>
          </a:p>
        </p:txBody>
      </p:sp>
    </p:spTree>
    <p:extLst>
      <p:ext uri="{BB962C8B-B14F-4D97-AF65-F5344CB8AC3E}">
        <p14:creationId xmlns:p14="http://schemas.microsoft.com/office/powerpoint/2010/main" val="417516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217</TotalTime>
  <Words>2051</Words>
  <Application>Microsoft Office PowerPoint</Application>
  <PresentationFormat>Widescreen</PresentationFormat>
  <Paragraphs>198</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Calibri</vt:lpstr>
      <vt:lpstr>inherit</vt:lpstr>
      <vt:lpstr>Inter</vt:lpstr>
      <vt:lpstr>Söhne</vt:lpstr>
      <vt:lpstr>Tenorite</vt:lpstr>
      <vt:lpstr>urw-din</vt:lpstr>
      <vt:lpstr>Office Theme</vt:lpstr>
      <vt:lpstr>Analysis of female employment against socioeconomic factors</vt:lpstr>
      <vt:lpstr>AGENDA</vt:lpstr>
      <vt:lpstr>introduction</vt:lpstr>
      <vt:lpstr>Problem statement</vt:lpstr>
      <vt:lpstr>DESCRIPTION</vt:lpstr>
      <vt:lpstr>PowerPoint Presentation</vt:lpstr>
      <vt:lpstr>PowerPoint Presentation</vt:lpstr>
      <vt:lpstr>PowerPoint Presentation</vt:lpstr>
      <vt:lpstr>DATA set</vt:lpstr>
      <vt:lpstr>DATA set</vt:lpstr>
      <vt:lpstr>Experimental resULTS </vt:lpstr>
      <vt:lpstr>Experimental resULTS </vt:lpstr>
      <vt:lpstr>Experimental resULTS </vt:lpstr>
      <vt:lpstr>Inferences </vt:lpstr>
      <vt:lpstr>Experimental resULTS </vt:lpstr>
      <vt:lpstr>Inferences </vt:lpstr>
      <vt:lpstr>Experimental resULTS </vt:lpstr>
      <vt:lpstr>Inferences </vt:lpstr>
      <vt:lpstr>Experimental resULTS </vt:lpstr>
      <vt:lpstr>Inferences </vt:lpstr>
      <vt:lpstr>Experimental resULTS </vt:lpstr>
      <vt:lpstr>Inferences </vt:lpstr>
      <vt:lpstr>R GRAPHS</vt:lpstr>
      <vt:lpstr>TOOLS Used</vt:lpstr>
      <vt:lpstr>PowerPoint Presentation</vt:lpstr>
      <vt:lpstr>PowerPoint Presentation</vt:lpstr>
      <vt:lpstr>PowerPoint Presentation</vt:lpstr>
      <vt:lpstr>Functions used</vt:lpstr>
      <vt:lpstr>Libraries used</vt:lpstr>
      <vt:lpstr>From the pie charts we can infer that</vt:lpstr>
      <vt:lpstr>From the barplots we can infer that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EMPLOYMENT VS SOCIOECONOMIC FACTORS</dc:title>
  <dc:creator>rishitta enugulavenkata</dc:creator>
  <cp:lastModifiedBy>rithika veda</cp:lastModifiedBy>
  <cp:revision>34</cp:revision>
  <dcterms:created xsi:type="dcterms:W3CDTF">2023-02-07T17:53:50Z</dcterms:created>
  <dcterms:modified xsi:type="dcterms:W3CDTF">2023-02-16T07:46:55Z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