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[EXCEL.xlsx]RESULT !PivotTable12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TERMINATION </a:t>
            </a:r>
            <a:r>
              <a:rPr lang="en-US" baseline="0"/>
              <a:t>ANALYSIS </a:t>
            </a:r>
            <a:endParaRPr lang="en-IN"/>
          </a:p>
        </c:rich>
      </c:tx>
      <c:layout>
        <c:manualLayout>
          <c:xMode val="edge"/>
          <c:yMode val="edge"/>
          <c:x val="0.29513286155686236"/>
          <c:y val="6.872428617655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 '!$B$3:$B$4</c:f>
              <c:strCache>
                <c:ptCount val="1"/>
                <c:pt idx="0">
                  <c:v>Involuntary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 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'RESULT '!$B$5:$B$11</c:f>
              <c:numCache>
                <c:formatCode>General</c:formatCode>
                <c:ptCount val="6"/>
                <c:pt idx="0">
                  <c:v>24</c:v>
                </c:pt>
                <c:pt idx="1">
                  <c:v>12</c:v>
                </c:pt>
                <c:pt idx="2">
                  <c:v>101</c:v>
                </c:pt>
                <c:pt idx="3">
                  <c:v>505</c:v>
                </c:pt>
                <c:pt idx="4">
                  <c:v>81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EE-4644-85CF-32A616FD38DA}"/>
            </c:ext>
          </c:extLst>
        </c:ser>
        <c:ser>
          <c:idx val="1"/>
          <c:order val="1"/>
          <c:tx>
            <c:strRef>
              <c:f>'RESULT '!$C$3:$C$4</c:f>
              <c:strCache>
                <c:ptCount val="1"/>
                <c:pt idx="0">
                  <c:v>Resignation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 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'RESULT '!$C$5:$C$11</c:f>
              <c:numCache>
                <c:formatCode>General</c:formatCode>
                <c:ptCount val="6"/>
                <c:pt idx="0">
                  <c:v>23</c:v>
                </c:pt>
                <c:pt idx="1">
                  <c:v>10</c:v>
                </c:pt>
                <c:pt idx="2">
                  <c:v>150</c:v>
                </c:pt>
                <c:pt idx="3">
                  <c:v>462</c:v>
                </c:pt>
                <c:pt idx="4">
                  <c:v>71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EE-4644-85CF-32A616FD38DA}"/>
            </c:ext>
          </c:extLst>
        </c:ser>
        <c:ser>
          <c:idx val="2"/>
          <c:order val="2"/>
          <c:tx>
            <c:strRef>
              <c:f>'RESULT '!$D$3:$D$4</c:f>
              <c:strCache>
                <c:ptCount val="1"/>
                <c:pt idx="0">
                  <c:v>Retirement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'RESULT 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'RESULT '!$D$5:$D$11</c:f>
              <c:numCache>
                <c:formatCode>General</c:formatCode>
                <c:ptCount val="6"/>
                <c:pt idx="0">
                  <c:v>22</c:v>
                </c:pt>
                <c:pt idx="1">
                  <c:v>10</c:v>
                </c:pt>
                <c:pt idx="2">
                  <c:v>104</c:v>
                </c:pt>
                <c:pt idx="3">
                  <c:v>469</c:v>
                </c:pt>
                <c:pt idx="4">
                  <c:v>103</c:v>
                </c:pt>
                <c:pt idx="5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EE-4644-85CF-32A616FD38DA}"/>
            </c:ext>
          </c:extLst>
        </c:ser>
        <c:ser>
          <c:idx val="3"/>
          <c:order val="3"/>
          <c:tx>
            <c:strRef>
              <c:f>'RESULT '!$E$3:$E$4</c:f>
              <c:strCache>
                <c:ptCount val="1"/>
                <c:pt idx="0">
                  <c:v>Voluntary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'RESULT 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'RESULT '!$E$5:$E$11</c:f>
              <c:numCache>
                <c:formatCode>General</c:formatCode>
                <c:ptCount val="6"/>
                <c:pt idx="0">
                  <c:v>27</c:v>
                </c:pt>
                <c:pt idx="1">
                  <c:v>6</c:v>
                </c:pt>
                <c:pt idx="2">
                  <c:v>94</c:v>
                </c:pt>
                <c:pt idx="3">
                  <c:v>524</c:v>
                </c:pt>
                <c:pt idx="4">
                  <c:v>74</c:v>
                </c:pt>
                <c:pt idx="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EE-4644-85CF-32A616FD38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3630928"/>
        <c:axId val="853616784"/>
      </c:barChart>
      <c:catAx>
        <c:axId val="85363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616784"/>
        <c:crosses val="autoZero"/>
        <c:auto val="1"/>
        <c:lblAlgn val="ctr"/>
        <c:lblOffset val="100"/>
        <c:noMultiLvlLbl val="0"/>
      </c:catAx>
      <c:valAx>
        <c:axId val="85361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63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TERMINATION </a:t>
            </a:r>
            <a:r>
              <a:rPr lang="en-US" baseline="0"/>
              <a:t>ANALYSIS </a:t>
            </a:r>
            <a:endParaRPr lang="en-IN"/>
          </a:p>
        </c:rich>
      </c:tx>
      <c:layout>
        <c:manualLayout>
          <c:xMode val="edge"/>
          <c:yMode val="edge"/>
          <c:x val="0.29513286155686236"/>
          <c:y val="6.872428617655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doughnutChart>
        <c:varyColors val="1"/>
        <c:ser>
          <c:idx val="0"/>
          <c:order val="0"/>
          <c:tx>
            <c:v>Involuntary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4-455E-81D9-DBDFBCFB9C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4-455E-81D9-DBDFBCFB9C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4-455E-81D9-DBDFBCFB9C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4-455E-81D9-DBDFBCFB9C8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4-455E-81D9-DBDFBCFB9C8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AD4-455E-81D9-DBDFBCFB9C8C}"/>
              </c:ext>
            </c:extLst>
          </c:dPt>
          <c:cat>
            <c:strLit>
              <c:ptCount val="6"/>
              <c:pt idx="0">
                <c:v>Admin Offices</c:v>
              </c:pt>
              <c:pt idx="1">
                <c:v>Executive Office</c:v>
              </c:pt>
              <c:pt idx="2">
                <c:v>IT/IS</c:v>
              </c:pt>
              <c:pt idx="3">
                <c:v>Production       </c:v>
              </c:pt>
              <c:pt idx="4">
                <c:v>Sales</c:v>
              </c:pt>
              <c:pt idx="5">
                <c:v>Software Engineering</c:v>
              </c:pt>
            </c:strLit>
          </c:cat>
          <c:val>
            <c:numLit>
              <c:formatCode>General</c:formatCode>
              <c:ptCount val="6"/>
              <c:pt idx="0">
                <c:v>24</c:v>
              </c:pt>
              <c:pt idx="1">
                <c:v>12</c:v>
              </c:pt>
              <c:pt idx="2">
                <c:v>101</c:v>
              </c:pt>
              <c:pt idx="3">
                <c:v>505</c:v>
              </c:pt>
              <c:pt idx="4">
                <c:v>81</c:v>
              </c:pt>
              <c:pt idx="5">
                <c:v>38</c:v>
              </c:pt>
            </c:numLit>
          </c:val>
          <c:extLst>
            <c:ext xmlns:c16="http://schemas.microsoft.com/office/drawing/2014/chart" uri="{C3380CC4-5D6E-409C-BE32-E72D297353CC}">
              <c16:uniqueId val="{0000000C-3AD4-455E-81D9-DBDFBCFB9C8C}"/>
            </c:ext>
          </c:extLst>
        </c:ser>
        <c:ser>
          <c:idx val="1"/>
          <c:order val="1"/>
          <c:tx>
            <c:v>Resignation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AD4-455E-81D9-DBDFBCFB9C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AD4-455E-81D9-DBDFBCFB9C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AD4-455E-81D9-DBDFBCFB9C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AD4-455E-81D9-DBDFBCFB9C8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AD4-455E-81D9-DBDFBCFB9C8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3AD4-455E-81D9-DBDFBCFB9C8C}"/>
              </c:ext>
            </c:extLst>
          </c:dPt>
          <c:cat>
            <c:strLit>
              <c:ptCount val="6"/>
              <c:pt idx="0">
                <c:v>Admin Offices</c:v>
              </c:pt>
              <c:pt idx="1">
                <c:v>Executive Office</c:v>
              </c:pt>
              <c:pt idx="2">
                <c:v>IT/IS</c:v>
              </c:pt>
              <c:pt idx="3">
                <c:v>Production       </c:v>
              </c:pt>
              <c:pt idx="4">
                <c:v>Sales</c:v>
              </c:pt>
              <c:pt idx="5">
                <c:v>Software Engineering</c:v>
              </c:pt>
            </c:strLit>
          </c:cat>
          <c:val>
            <c:numLit>
              <c:formatCode>General</c:formatCode>
              <c:ptCount val="6"/>
              <c:pt idx="0">
                <c:v>23</c:v>
              </c:pt>
              <c:pt idx="1">
                <c:v>10</c:v>
              </c:pt>
              <c:pt idx="2">
                <c:v>150</c:v>
              </c:pt>
              <c:pt idx="3">
                <c:v>462</c:v>
              </c:pt>
              <c:pt idx="4">
                <c:v>71</c:v>
              </c:pt>
              <c:pt idx="5">
                <c:v>30</c:v>
              </c:pt>
            </c:numLit>
          </c:val>
          <c:extLst>
            <c:ext xmlns:c16="http://schemas.microsoft.com/office/drawing/2014/chart" uri="{C3380CC4-5D6E-409C-BE32-E72D297353CC}">
              <c16:uniqueId val="{00000019-3AD4-455E-81D9-DBDFBCFB9C8C}"/>
            </c:ext>
          </c:extLst>
        </c:ser>
        <c:ser>
          <c:idx val="2"/>
          <c:order val="2"/>
          <c:tx>
            <c:v>Retirement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AD4-455E-81D9-DBDFBCFB9C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AD4-455E-81D9-DBDFBCFB9C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AD4-455E-81D9-DBDFBCFB9C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AD4-455E-81D9-DBDFBCFB9C8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3AD4-455E-81D9-DBDFBCFB9C8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3AD4-455E-81D9-DBDFBCFB9C8C}"/>
              </c:ext>
            </c:extLst>
          </c:dPt>
          <c:cat>
            <c:strLit>
              <c:ptCount val="6"/>
              <c:pt idx="0">
                <c:v>Admin Offices</c:v>
              </c:pt>
              <c:pt idx="1">
                <c:v>Executive Office</c:v>
              </c:pt>
              <c:pt idx="2">
                <c:v>IT/IS</c:v>
              </c:pt>
              <c:pt idx="3">
                <c:v>Production       </c:v>
              </c:pt>
              <c:pt idx="4">
                <c:v>Sales</c:v>
              </c:pt>
              <c:pt idx="5">
                <c:v>Software Engineering</c:v>
              </c:pt>
            </c:strLit>
          </c:cat>
          <c:val>
            <c:numLit>
              <c:formatCode>General</c:formatCode>
              <c:ptCount val="6"/>
              <c:pt idx="0">
                <c:v>22</c:v>
              </c:pt>
              <c:pt idx="1">
                <c:v>10</c:v>
              </c:pt>
              <c:pt idx="2">
                <c:v>104</c:v>
              </c:pt>
              <c:pt idx="3">
                <c:v>469</c:v>
              </c:pt>
              <c:pt idx="4">
                <c:v>103</c:v>
              </c:pt>
              <c:pt idx="5">
                <c:v>27</c:v>
              </c:pt>
            </c:numLit>
          </c:val>
          <c:extLst>
            <c:ext xmlns:c16="http://schemas.microsoft.com/office/drawing/2014/chart" uri="{C3380CC4-5D6E-409C-BE32-E72D297353CC}">
              <c16:uniqueId val="{00000026-3AD4-455E-81D9-DBDFBCFB9C8C}"/>
            </c:ext>
          </c:extLst>
        </c:ser>
        <c:ser>
          <c:idx val="3"/>
          <c:order val="3"/>
          <c:tx>
            <c:v>Voluntary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3AD4-455E-81D9-DBDFBCFB9C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3AD4-455E-81D9-DBDFBCFB9C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3AD4-455E-81D9-DBDFBCFB9C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3AD4-455E-81D9-DBDFBCFB9C8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3AD4-455E-81D9-DBDFBCFB9C8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3AD4-455E-81D9-DBDFBCFB9C8C}"/>
              </c:ext>
            </c:extLst>
          </c:dPt>
          <c:cat>
            <c:strLit>
              <c:ptCount val="6"/>
              <c:pt idx="0">
                <c:v>Admin Offices</c:v>
              </c:pt>
              <c:pt idx="1">
                <c:v>Executive Office</c:v>
              </c:pt>
              <c:pt idx="2">
                <c:v>IT/IS</c:v>
              </c:pt>
              <c:pt idx="3">
                <c:v>Production       </c:v>
              </c:pt>
              <c:pt idx="4">
                <c:v>Sales</c:v>
              </c:pt>
              <c:pt idx="5">
                <c:v>Software Engineering</c:v>
              </c:pt>
            </c:strLit>
          </c:cat>
          <c:val>
            <c:numLit>
              <c:formatCode>General</c:formatCode>
              <c:ptCount val="6"/>
              <c:pt idx="0">
                <c:v>27</c:v>
              </c:pt>
              <c:pt idx="1">
                <c:v>6</c:v>
              </c:pt>
              <c:pt idx="2">
                <c:v>94</c:v>
              </c:pt>
              <c:pt idx="3">
                <c:v>524</c:v>
              </c:pt>
              <c:pt idx="4">
                <c:v>74</c:v>
              </c:pt>
              <c:pt idx="5">
                <c:v>33</c:v>
              </c:pt>
            </c:numLit>
          </c:val>
          <c:extLst>
            <c:ext xmlns:c16="http://schemas.microsoft.com/office/drawing/2014/chart" uri="{C3380CC4-5D6E-409C-BE32-E72D297353CC}">
              <c16:uniqueId val="{00000033-3AD4-455E-81D9-DBDFBCFB9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5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2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6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00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79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0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3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3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6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0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9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1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1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39DE42-7D34-40F8-88A6-C1E877D6518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4FE41F-ACE6-41DC-8E7B-8143AEFC1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9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849745"/>
            <a:ext cx="6815669" cy="2536919"/>
          </a:xfrm>
        </p:spPr>
        <p:txBody>
          <a:bodyPr/>
          <a:lstStyle/>
          <a:p>
            <a:r>
              <a:rPr lang="en-US" sz="4400" dirty="0" smtClean="0">
                <a:latin typeface="Algerian" panose="04020705040A02060702" pitchFamily="82" charset="0"/>
              </a:rPr>
              <a:t>EMPLOYEE DATA ANALYSIS USING EXCEL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4407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 NAME:  RITHIKA.V </a:t>
            </a:r>
          </a:p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NO    :  122201944</a:t>
            </a:r>
          </a:p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   :  B.COM(CORPORATE SECRETARYSHIP)</a:t>
            </a:r>
          </a:p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COLLEGE           :   CHEVALIER T THOMAS ELIZABETH COLLEGE 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FOR WOMEN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27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DATA COLLECTION</a:t>
            </a:r>
          </a:p>
          <a:p>
            <a:pPr algn="ctr"/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GAGGLE TO DOWNLOAD THE DATA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FETURE COLLECTION</a:t>
            </a:r>
            <a:endParaRPr 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IN" dirty="0">
                <a:latin typeface="SimSun" panose="02010600030101010101" pitchFamily="2" charset="-122"/>
                <a:ea typeface="SimSun" panose="02010600030101010101" pitchFamily="2" charset="-122"/>
              </a:rPr>
              <a:t>Employee Status </a:t>
            </a:r>
          </a:p>
          <a:p>
            <a:pPr algn="ctr"/>
            <a:r>
              <a:rPr lang="en-IN" dirty="0">
                <a:latin typeface="SimSun" panose="02010600030101010101" pitchFamily="2" charset="-122"/>
                <a:ea typeface="SimSun" panose="02010600030101010101" pitchFamily="2" charset="-122"/>
              </a:rPr>
              <a:t>Employee Type </a:t>
            </a:r>
          </a:p>
          <a:p>
            <a:pPr algn="ctr"/>
            <a:r>
              <a:rPr lang="en-IN" dirty="0">
                <a:latin typeface="SimSun" panose="02010600030101010101" pitchFamily="2" charset="-122"/>
                <a:ea typeface="SimSun" panose="02010600030101010101" pitchFamily="2" charset="-122"/>
              </a:rPr>
              <a:t>Gender Code </a:t>
            </a:r>
          </a:p>
          <a:p>
            <a:pPr algn="ctr"/>
            <a:r>
              <a:rPr lang="en-IN" dirty="0">
                <a:latin typeface="SimSun" panose="02010600030101010101" pitchFamily="2" charset="-122"/>
                <a:ea typeface="SimSun" panose="02010600030101010101" pitchFamily="2" charset="-122"/>
              </a:rPr>
              <a:t>Performance Score </a:t>
            </a:r>
          </a:p>
          <a:p>
            <a:pPr algn="ctr"/>
            <a:r>
              <a:rPr lang="en-IN" dirty="0">
                <a:latin typeface="SimSun" panose="02010600030101010101" pitchFamily="2" charset="-122"/>
                <a:ea typeface="SimSun" panose="02010600030101010101" pitchFamily="2" charset="-122"/>
              </a:rPr>
              <a:t>Current Employee Rating </a:t>
            </a:r>
          </a:p>
          <a:p>
            <a:endParaRPr lang="en-IN" dirty="0"/>
          </a:p>
        </p:txBody>
      </p:sp>
      <p:sp>
        <p:nvSpPr>
          <p:cNvPr id="4" name="object 8"/>
          <p:cNvSpPr txBox="1">
            <a:spLocks noGrp="1"/>
          </p:cNvSpPr>
          <p:nvPr>
            <p:ph type="title"/>
          </p:nvPr>
        </p:nvSpPr>
        <p:spPr>
          <a:xfrm>
            <a:off x="1295402" y="1258001"/>
            <a:ext cx="960119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Algerian" panose="04020705040A02060702" pitchFamily="82" charset="0"/>
                <a:cs typeface="Trebuchet MS"/>
              </a:rPr>
              <a:t>M</a:t>
            </a:r>
            <a:r>
              <a:rPr sz="4800" b="1" dirty="0">
                <a:latin typeface="Algerian" panose="04020705040A02060702" pitchFamily="82" charset="0"/>
                <a:cs typeface="Trebuchet MS"/>
              </a:rPr>
              <a:t>O</a:t>
            </a:r>
            <a:r>
              <a:rPr sz="4800" b="1" spc="-15" dirty="0">
                <a:latin typeface="Algerian" panose="04020705040A02060702" pitchFamily="82" charset="0"/>
                <a:cs typeface="Trebuchet MS"/>
              </a:rPr>
              <a:t>D</a:t>
            </a:r>
            <a:r>
              <a:rPr sz="4800" b="1" spc="-35" dirty="0">
                <a:latin typeface="Algerian" panose="04020705040A02060702" pitchFamily="82" charset="0"/>
                <a:cs typeface="Trebuchet MS"/>
              </a:rPr>
              <a:t>E</a:t>
            </a:r>
            <a:r>
              <a:rPr sz="4800" b="1" spc="-30" dirty="0">
                <a:latin typeface="Algerian" panose="04020705040A02060702" pitchFamily="82" charset="0"/>
                <a:cs typeface="Trebuchet MS"/>
              </a:rPr>
              <a:t>LL</a:t>
            </a:r>
            <a:r>
              <a:rPr sz="4800" b="1" spc="-5" dirty="0">
                <a:latin typeface="Algerian" panose="04020705040A02060702" pitchFamily="82" charset="0"/>
                <a:cs typeface="Trebuchet MS"/>
              </a:rPr>
              <a:t>I</a:t>
            </a:r>
            <a:r>
              <a:rPr sz="4800" b="1" spc="30" dirty="0">
                <a:latin typeface="Algerian" panose="04020705040A02060702" pitchFamily="82" charset="0"/>
                <a:cs typeface="Trebuchet MS"/>
              </a:rPr>
              <a:t>N</a:t>
            </a:r>
            <a:r>
              <a:rPr sz="4800" b="1" spc="5" dirty="0">
                <a:latin typeface="Algerian" panose="04020705040A02060702" pitchFamily="82" charset="0"/>
                <a:cs typeface="Trebuchet MS"/>
              </a:rPr>
              <a:t>G</a:t>
            </a:r>
            <a:endParaRPr sz="4800" dirty="0">
              <a:latin typeface="Algerian" panose="04020705040A02060702" pitchFamily="82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9517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b="1" spc="15" dirty="0">
                <a:latin typeface="Algerian" panose="04020705040A02060702" pitchFamily="82" charset="0"/>
                <a:cs typeface="Trebuchet MS"/>
              </a:rPr>
              <a:t>M</a:t>
            </a:r>
            <a:r>
              <a:rPr lang="en-IN" b="1" dirty="0">
                <a:latin typeface="Algerian" panose="04020705040A02060702" pitchFamily="82" charset="0"/>
                <a:cs typeface="Trebuchet MS"/>
              </a:rPr>
              <a:t>O</a:t>
            </a:r>
            <a:r>
              <a:rPr lang="en-IN" b="1" spc="-15" dirty="0">
                <a:latin typeface="Algerian" panose="04020705040A02060702" pitchFamily="82" charset="0"/>
                <a:cs typeface="Trebuchet MS"/>
              </a:rPr>
              <a:t>D</a:t>
            </a:r>
            <a:r>
              <a:rPr lang="en-IN" b="1" spc="-35" dirty="0">
                <a:latin typeface="Algerian" panose="04020705040A02060702" pitchFamily="82" charset="0"/>
                <a:cs typeface="Trebuchet MS"/>
              </a:rPr>
              <a:t>E</a:t>
            </a:r>
            <a:r>
              <a:rPr lang="en-IN" b="1" spc="-30" dirty="0">
                <a:latin typeface="Algerian" panose="04020705040A02060702" pitchFamily="82" charset="0"/>
                <a:cs typeface="Trebuchet MS"/>
              </a:rPr>
              <a:t>LL</a:t>
            </a:r>
            <a:r>
              <a:rPr lang="en-IN" b="1" spc="-5" dirty="0">
                <a:latin typeface="Algerian" panose="04020705040A02060702" pitchFamily="82" charset="0"/>
                <a:cs typeface="Trebuchet MS"/>
              </a:rPr>
              <a:t>I</a:t>
            </a:r>
            <a:r>
              <a:rPr lang="en-IN" b="1" spc="30" dirty="0">
                <a:latin typeface="Algerian" panose="04020705040A02060702" pitchFamily="82" charset="0"/>
                <a:cs typeface="Trebuchet MS"/>
              </a:rPr>
              <a:t>N</a:t>
            </a:r>
            <a:r>
              <a:rPr lang="en-IN" b="1" spc="5" dirty="0">
                <a:latin typeface="Algerian" panose="04020705040A02060702" pitchFamily="82" charset="0"/>
                <a:cs typeface="Trebuchet MS"/>
              </a:rPr>
              <a:t>G</a:t>
            </a:r>
            <a:r>
              <a:rPr lang="en-IN" dirty="0">
                <a:latin typeface="Algerian" panose="04020705040A02060702" pitchFamily="82" charset="0"/>
                <a:cs typeface="Trebuchet MS"/>
              </a:rPr>
              <a:t/>
            </a:r>
            <a:br>
              <a:rPr lang="en-IN" dirty="0">
                <a:latin typeface="Algerian" panose="04020705040A02060702" pitchFamily="82" charset="0"/>
                <a:cs typeface="Trebuchet MS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DATA CLEANING</a:t>
            </a:r>
            <a:endParaRPr 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MIISSING VALUE IDENTIFY</a:t>
            </a:r>
          </a:p>
          <a:p>
            <a:pPr algn="ctr"/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MISSING VALUE FILTER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PERFORMANCE LEVEL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SUMMARY</a:t>
            </a:r>
          </a:p>
          <a:p>
            <a:pPr algn="ctr"/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CREATE A PIVOT TABLE</a:t>
            </a:r>
          </a:p>
          <a:p>
            <a:pPr algn="ctr"/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CREATING GRAPH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5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gerian" panose="04020705040A02060702" pitchFamily="82" charset="0"/>
              </a:rPr>
              <a:t>Result 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1671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66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lgerian" panose="04020705040A02060702" pitchFamily="82" charset="0"/>
              </a:rPr>
              <a:t>Result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79155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750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             </a:t>
            </a:r>
            <a:r>
              <a:rPr 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By </a:t>
            </a:r>
            <a:r>
              <a:rPr 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comparing the performance of the employees the number of employees are higher in number average </a:t>
            </a:r>
            <a:r>
              <a:rPr 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performance </a:t>
            </a:r>
            <a:r>
              <a:rPr 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by employee by giving them different levels of task based on their performance and the work……. we need to motivate them for the better </a:t>
            </a:r>
            <a:r>
              <a:rPr 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outcome</a:t>
            </a:r>
            <a:r>
              <a:rPr 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….</a:t>
            </a:r>
            <a:endParaRPr lang="en-I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gerian" panose="04020705040A02060702" pitchFamily="82" charset="0"/>
              </a:rPr>
              <a:t>PROJECT TITLE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362036"/>
            <a:ext cx="9601196" cy="2513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 EMPLOYEE  TERMINATION    ANALYSIS USING EXCEL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6759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gerian" panose="04020705040A02060702" pitchFamily="82" charset="0"/>
              </a:rPr>
              <a:t>AGENDA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71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gerian" panose="04020705040A02060702" pitchFamily="82" charset="0"/>
              </a:rPr>
              <a:t>PROBLEM STATEMENT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TO REDUCE EMPLOYEE TERMINATION.</a:t>
            </a:r>
            <a:endParaRPr lang="en-I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TO KNOW THE TYPE OF TERMINATION.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ANALYSIS GIVE SOLUTION TO THE PROBLEM AND ITS HELP TO CREATE NEW THINGS.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DISPLAYED A CONSISTENTLY STRONG ABILITY TO TACKLE CHALLENGING PROBLEMS.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76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gerian" panose="04020705040A02060702" pitchFamily="82" charset="0"/>
              </a:rPr>
              <a:t>PROJECT OVERVIEW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analyzing the performance of 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termination of the 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employee by considering various factors like gender performance 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, score 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ratings performance analysis in order to identify the Trends and patterns of different categories of employees like 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voluntary , retirement , resignation compare strength and weakness and recommend actionable goals …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algn="ctr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24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pc="25" dirty="0">
                <a:latin typeface="Algerian" panose="04020705040A02060702" pitchFamily="82" charset="0"/>
              </a:rPr>
              <a:t>W</a:t>
            </a:r>
            <a:r>
              <a:rPr lang="en-US" spc="-20" dirty="0">
                <a:latin typeface="Algerian" panose="04020705040A02060702" pitchFamily="82" charset="0"/>
              </a:rPr>
              <a:t>H</a:t>
            </a:r>
            <a:r>
              <a:rPr lang="en-US" spc="20" dirty="0">
                <a:latin typeface="Algerian" panose="04020705040A02060702" pitchFamily="82" charset="0"/>
              </a:rPr>
              <a:t>O</a:t>
            </a:r>
            <a:r>
              <a:rPr lang="en-US" spc="-235" dirty="0">
                <a:latin typeface="Algerian" panose="04020705040A02060702" pitchFamily="82" charset="0"/>
              </a:rPr>
              <a:t> </a:t>
            </a:r>
            <a:r>
              <a:rPr lang="en-US" spc="-10" dirty="0">
                <a:latin typeface="Algerian" panose="04020705040A02060702" pitchFamily="82" charset="0"/>
              </a:rPr>
              <a:t>AR</a:t>
            </a:r>
            <a:r>
              <a:rPr lang="en-US" spc="15" dirty="0">
                <a:latin typeface="Algerian" panose="04020705040A02060702" pitchFamily="82" charset="0"/>
              </a:rPr>
              <a:t>E</a:t>
            </a:r>
            <a:r>
              <a:rPr lang="en-US" spc="-35" dirty="0">
                <a:latin typeface="Algerian" panose="04020705040A02060702" pitchFamily="82" charset="0"/>
              </a:rPr>
              <a:t> </a:t>
            </a:r>
            <a:r>
              <a:rPr lang="en-US" spc="-10" dirty="0">
                <a:latin typeface="Algerian" panose="04020705040A02060702" pitchFamily="82" charset="0"/>
              </a:rPr>
              <a:t>T</a:t>
            </a:r>
            <a:r>
              <a:rPr lang="en-US" spc="-15" dirty="0">
                <a:latin typeface="Algerian" panose="04020705040A02060702" pitchFamily="82" charset="0"/>
              </a:rPr>
              <a:t>H</a:t>
            </a:r>
            <a:r>
              <a:rPr lang="en-US" spc="15" dirty="0">
                <a:latin typeface="Algerian" panose="04020705040A02060702" pitchFamily="82" charset="0"/>
              </a:rPr>
              <a:t>E</a:t>
            </a:r>
            <a:r>
              <a:rPr lang="en-US" spc="-35" dirty="0">
                <a:latin typeface="Algerian" panose="04020705040A02060702" pitchFamily="82" charset="0"/>
              </a:rPr>
              <a:t> </a:t>
            </a:r>
            <a:r>
              <a:rPr lang="en-US" spc="-20" dirty="0">
                <a:latin typeface="Algerian" panose="04020705040A02060702" pitchFamily="82" charset="0"/>
              </a:rPr>
              <a:t>E</a:t>
            </a:r>
            <a:r>
              <a:rPr lang="en-US" spc="30" dirty="0">
                <a:latin typeface="Algerian" panose="04020705040A02060702" pitchFamily="82" charset="0"/>
              </a:rPr>
              <a:t>N</a:t>
            </a:r>
            <a:r>
              <a:rPr lang="en-US" spc="15" dirty="0">
                <a:latin typeface="Algerian" panose="04020705040A02060702" pitchFamily="82" charset="0"/>
              </a:rPr>
              <a:t>D</a:t>
            </a:r>
            <a:r>
              <a:rPr lang="en-US" spc="-45" dirty="0">
                <a:latin typeface="Algerian" panose="04020705040A02060702" pitchFamily="82" charset="0"/>
              </a:rPr>
              <a:t> </a:t>
            </a:r>
            <a:r>
              <a:rPr lang="en-US" dirty="0">
                <a:latin typeface="Algerian" panose="04020705040A02060702" pitchFamily="82" charset="0"/>
              </a:rPr>
              <a:t>U</a:t>
            </a:r>
            <a:r>
              <a:rPr lang="en-US" spc="10" dirty="0">
                <a:latin typeface="Algerian" panose="04020705040A02060702" pitchFamily="82" charset="0"/>
              </a:rPr>
              <a:t>S</a:t>
            </a:r>
            <a:r>
              <a:rPr lang="en-US" spc="-25" dirty="0">
                <a:latin typeface="Algerian" panose="04020705040A02060702" pitchFamily="82" charset="0"/>
              </a:rPr>
              <a:t>E</a:t>
            </a:r>
            <a:r>
              <a:rPr lang="en-US" spc="-10" dirty="0">
                <a:latin typeface="Algerian" panose="04020705040A02060702" pitchFamily="82" charset="0"/>
              </a:rPr>
              <a:t>R</a:t>
            </a:r>
            <a:r>
              <a:rPr lang="en-US" spc="5" dirty="0">
                <a:latin typeface="Algerian" panose="04020705040A02060702" pitchFamily="82" charset="0"/>
              </a:rPr>
              <a:t>S?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91" y="2557463"/>
            <a:ext cx="7998691" cy="3501592"/>
          </a:xfrm>
        </p:spPr>
      </p:pic>
    </p:spTree>
    <p:extLst>
      <p:ext uri="{BB962C8B-B14F-4D97-AF65-F5344CB8AC3E}">
        <p14:creationId xmlns:p14="http://schemas.microsoft.com/office/powerpoint/2010/main" val="284409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>
                <a:latin typeface="Algerian" panose="04020705040A02060702" pitchFamily="82" charset="0"/>
              </a:rPr>
              <a:t>O</a:t>
            </a:r>
            <a:r>
              <a:rPr lang="en-US" spc="25" dirty="0">
                <a:latin typeface="Algerian" panose="04020705040A02060702" pitchFamily="82" charset="0"/>
              </a:rPr>
              <a:t>U</a:t>
            </a:r>
            <a:r>
              <a:rPr lang="en-US" dirty="0">
                <a:latin typeface="Algerian" panose="04020705040A02060702" pitchFamily="82" charset="0"/>
              </a:rPr>
              <a:t>R</a:t>
            </a:r>
            <a:r>
              <a:rPr lang="en-US" spc="5" dirty="0">
                <a:latin typeface="Algerian" panose="04020705040A02060702" pitchFamily="82" charset="0"/>
              </a:rPr>
              <a:t> </a:t>
            </a:r>
            <a:r>
              <a:rPr lang="en-US" spc="25" dirty="0">
                <a:latin typeface="Algerian" panose="04020705040A02060702" pitchFamily="82" charset="0"/>
              </a:rPr>
              <a:t>S</a:t>
            </a:r>
            <a:r>
              <a:rPr lang="en-US" spc="10" dirty="0">
                <a:latin typeface="Algerian" panose="04020705040A02060702" pitchFamily="82" charset="0"/>
              </a:rPr>
              <a:t>O</a:t>
            </a:r>
            <a:r>
              <a:rPr lang="en-US" spc="25" dirty="0">
                <a:latin typeface="Algerian" panose="04020705040A02060702" pitchFamily="82" charset="0"/>
              </a:rPr>
              <a:t>LU</a:t>
            </a:r>
            <a:r>
              <a:rPr lang="en-US" spc="-35" dirty="0">
                <a:latin typeface="Algerian" panose="04020705040A02060702" pitchFamily="82" charset="0"/>
              </a:rPr>
              <a:t>T</a:t>
            </a:r>
            <a:r>
              <a:rPr lang="en-US" spc="-30" dirty="0">
                <a:latin typeface="Algerian" panose="04020705040A02060702" pitchFamily="82" charset="0"/>
              </a:rPr>
              <a:t>I</a:t>
            </a:r>
            <a:r>
              <a:rPr lang="en-US" spc="10" dirty="0">
                <a:latin typeface="Algerian" panose="04020705040A02060702" pitchFamily="82" charset="0"/>
              </a:rPr>
              <a:t>O</a:t>
            </a:r>
            <a:r>
              <a:rPr lang="en-US" dirty="0">
                <a:latin typeface="Algerian" panose="04020705040A02060702" pitchFamily="82" charset="0"/>
              </a:rPr>
              <a:t>N</a:t>
            </a:r>
            <a:r>
              <a:rPr lang="en-US" spc="-345" dirty="0">
                <a:latin typeface="Algerian" panose="04020705040A02060702" pitchFamily="82" charset="0"/>
              </a:rPr>
              <a:t> </a:t>
            </a:r>
            <a:r>
              <a:rPr lang="en-US" spc="-35" dirty="0">
                <a:latin typeface="Algerian" panose="04020705040A02060702" pitchFamily="82" charset="0"/>
              </a:rPr>
              <a:t>A</a:t>
            </a:r>
            <a:r>
              <a:rPr lang="en-US" spc="-5" dirty="0">
                <a:latin typeface="Algerian" panose="04020705040A02060702" pitchFamily="82" charset="0"/>
              </a:rPr>
              <a:t>N</a:t>
            </a:r>
            <a:r>
              <a:rPr lang="en-US" dirty="0">
                <a:latin typeface="Algerian" panose="04020705040A02060702" pitchFamily="82" charset="0"/>
              </a:rPr>
              <a:t>D</a:t>
            </a:r>
            <a:r>
              <a:rPr lang="en-US" spc="35" dirty="0">
                <a:latin typeface="Algerian" panose="04020705040A02060702" pitchFamily="82" charset="0"/>
              </a:rPr>
              <a:t> </a:t>
            </a:r>
            <a:r>
              <a:rPr lang="en-US" spc="-30" dirty="0">
                <a:latin typeface="Algerian" panose="04020705040A02060702" pitchFamily="82" charset="0"/>
              </a:rPr>
              <a:t>I</a:t>
            </a:r>
            <a:r>
              <a:rPr lang="en-US" spc="-35" dirty="0">
                <a:latin typeface="Algerian" panose="04020705040A02060702" pitchFamily="82" charset="0"/>
              </a:rPr>
              <a:t>T</a:t>
            </a:r>
            <a:r>
              <a:rPr lang="en-US" dirty="0">
                <a:latin typeface="Algerian" panose="04020705040A02060702" pitchFamily="82" charset="0"/>
              </a:rPr>
              <a:t>S</a:t>
            </a:r>
            <a:r>
              <a:rPr lang="en-US" spc="60" dirty="0">
                <a:latin typeface="Algerian" panose="04020705040A02060702" pitchFamily="82" charset="0"/>
              </a:rPr>
              <a:t> </a:t>
            </a:r>
            <a:r>
              <a:rPr lang="en-US" spc="-295" dirty="0">
                <a:latin typeface="Algerian" panose="04020705040A02060702" pitchFamily="82" charset="0"/>
              </a:rPr>
              <a:t>V</a:t>
            </a:r>
            <a:r>
              <a:rPr lang="en-US" spc="-35" dirty="0">
                <a:latin typeface="Algerian" panose="04020705040A02060702" pitchFamily="82" charset="0"/>
              </a:rPr>
              <a:t>A</a:t>
            </a:r>
            <a:r>
              <a:rPr lang="en-US" spc="25" dirty="0">
                <a:latin typeface="Algerian" panose="04020705040A02060702" pitchFamily="82" charset="0"/>
              </a:rPr>
              <a:t>LU</a:t>
            </a:r>
            <a:r>
              <a:rPr lang="en-US" dirty="0">
                <a:latin typeface="Algerian" panose="04020705040A02060702" pitchFamily="82" charset="0"/>
              </a:rPr>
              <a:t>E</a:t>
            </a:r>
            <a:r>
              <a:rPr lang="en-US" spc="-65" dirty="0">
                <a:latin typeface="Algerian" panose="04020705040A02060702" pitchFamily="82" charset="0"/>
              </a:rPr>
              <a:t> </a:t>
            </a:r>
            <a:r>
              <a:rPr lang="en-US" spc="-15" dirty="0">
                <a:latin typeface="Algerian" panose="04020705040A02060702" pitchFamily="82" charset="0"/>
              </a:rPr>
              <a:t>P</a:t>
            </a:r>
            <a:r>
              <a:rPr lang="en-US" spc="-30" dirty="0">
                <a:latin typeface="Algerian" panose="04020705040A02060702" pitchFamily="82" charset="0"/>
              </a:rPr>
              <a:t>R</a:t>
            </a:r>
            <a:r>
              <a:rPr lang="en-US" spc="10" dirty="0">
                <a:latin typeface="Algerian" panose="04020705040A02060702" pitchFamily="82" charset="0"/>
              </a:rPr>
              <a:t>O</a:t>
            </a:r>
            <a:r>
              <a:rPr lang="en-US" spc="-15" dirty="0">
                <a:latin typeface="Algerian" panose="04020705040A02060702" pitchFamily="82" charset="0"/>
              </a:rPr>
              <a:t>P</a:t>
            </a:r>
            <a:r>
              <a:rPr lang="en-US" spc="10" dirty="0">
                <a:latin typeface="Algerian" panose="04020705040A02060702" pitchFamily="82" charset="0"/>
              </a:rPr>
              <a:t>O</a:t>
            </a:r>
            <a:r>
              <a:rPr lang="en-US" spc="25" dirty="0">
                <a:latin typeface="Algerian" panose="04020705040A02060702" pitchFamily="82" charset="0"/>
              </a:rPr>
              <a:t>S</a:t>
            </a:r>
            <a:r>
              <a:rPr lang="en-US" spc="-30" dirty="0">
                <a:latin typeface="Algerian" panose="04020705040A02060702" pitchFamily="82" charset="0"/>
              </a:rPr>
              <a:t>I</a:t>
            </a:r>
            <a:r>
              <a:rPr lang="en-US" spc="-35" dirty="0">
                <a:latin typeface="Algerian" panose="04020705040A02060702" pitchFamily="82" charset="0"/>
              </a:rPr>
              <a:t>T</a:t>
            </a:r>
            <a:r>
              <a:rPr lang="en-US" spc="-30" dirty="0">
                <a:latin typeface="Algerian" panose="04020705040A02060702" pitchFamily="82" charset="0"/>
              </a:rPr>
              <a:t>I</a:t>
            </a:r>
            <a:r>
              <a:rPr lang="en-US" spc="10" dirty="0">
                <a:latin typeface="Algerian" panose="04020705040A02060702" pitchFamily="82" charset="0"/>
              </a:rPr>
              <a:t>O</a:t>
            </a:r>
            <a:r>
              <a:rPr lang="en-US" dirty="0">
                <a:latin typeface="Algerian" panose="04020705040A02060702" pitchFamily="82" charset="0"/>
              </a:rPr>
              <a:t>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CONDITIONAL FORMATTING-MISSING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FILTER-REMOVE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FORMULA-PERFORMANCE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PIVOT-SUMMARY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GRAPH-DATA VISUALIZTION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25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EMPLOYEE=-</a:t>
            </a:r>
            <a:r>
              <a:rPr lang="en-US" dirty="0" smtClean="0"/>
              <a:t>KAGGL</a:t>
            </a:r>
          </a:p>
          <a:p>
            <a:pPr marL="0" indent="0" algn="ctr">
              <a:buNone/>
            </a:pPr>
            <a:r>
              <a:rPr lang="en-US" dirty="0" smtClean="0"/>
              <a:t>26-FEATURES</a:t>
            </a:r>
            <a:endParaRPr lang="en-US" dirty="0"/>
          </a:p>
          <a:p>
            <a:pPr algn="ctr"/>
            <a:r>
              <a:rPr lang="en-US" dirty="0"/>
              <a:t>9 FEATURES</a:t>
            </a:r>
          </a:p>
          <a:p>
            <a:pPr algn="ctr"/>
            <a:r>
              <a:rPr lang="en-US" dirty="0"/>
              <a:t>EMP TYPE</a:t>
            </a:r>
          </a:p>
          <a:p>
            <a:pPr algn="ctr"/>
            <a:r>
              <a:rPr lang="en-US" dirty="0"/>
              <a:t>PERFORMANCE LEVEL</a:t>
            </a:r>
          </a:p>
          <a:p>
            <a:pPr algn="ctr"/>
            <a:r>
              <a:rPr lang="en-US" dirty="0"/>
              <a:t>GENDER-MALE FEMALE</a:t>
            </a:r>
          </a:p>
          <a:p>
            <a:pPr algn="ctr"/>
            <a:r>
              <a:rPr lang="en-US" dirty="0"/>
              <a:t>EMPLOYEE RATING-NUM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36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latin typeface="Algerian" panose="04020705040A02060702" pitchFamily="82" charset="0"/>
              </a:rPr>
              <a:t>THE</a:t>
            </a:r>
            <a:r>
              <a:rPr lang="en-US" spc="20" dirty="0">
                <a:latin typeface="Algerian" panose="04020705040A02060702" pitchFamily="82" charset="0"/>
              </a:rPr>
              <a:t> "</a:t>
            </a:r>
            <a:r>
              <a:rPr lang="en-US" spc="10" dirty="0">
                <a:latin typeface="Algerian" panose="04020705040A02060702" pitchFamily="82" charset="0"/>
              </a:rPr>
              <a:t>WOW"</a:t>
            </a:r>
            <a:r>
              <a:rPr lang="en-US" spc="85" dirty="0">
                <a:latin typeface="Algerian" panose="04020705040A02060702" pitchFamily="82" charset="0"/>
              </a:rPr>
              <a:t> </a:t>
            </a:r>
            <a:r>
              <a:rPr lang="en-US" spc="10" dirty="0">
                <a:latin typeface="Algerian" panose="04020705040A02060702" pitchFamily="82" charset="0"/>
              </a:rPr>
              <a:t>IN</a:t>
            </a:r>
            <a:r>
              <a:rPr lang="en-US" spc="-5" dirty="0">
                <a:latin typeface="Algerian" panose="04020705040A02060702" pitchFamily="82" charset="0"/>
              </a:rPr>
              <a:t> </a:t>
            </a:r>
            <a:r>
              <a:rPr lang="en-US" spc="15" dirty="0">
                <a:latin typeface="Algerian" panose="04020705040A02060702" pitchFamily="82" charset="0"/>
              </a:rPr>
              <a:t>OUR</a:t>
            </a:r>
            <a:r>
              <a:rPr lang="en-US" spc="-10" dirty="0">
                <a:latin typeface="Algerian" panose="04020705040A02060702" pitchFamily="82" charset="0"/>
              </a:rPr>
              <a:t> </a:t>
            </a:r>
            <a:r>
              <a:rPr lang="en-US" spc="20" dirty="0">
                <a:latin typeface="Algerian" panose="04020705040A02060702" pitchFamily="82" charset="0"/>
              </a:rPr>
              <a:t>SOLUTION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1" y="2556932"/>
            <a:ext cx="9601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&gt;=5"VERY HIGH",Z8&gt;=4"HIGH",Z8&gt;=3,"MED",TRUE,"LOW")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76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</TotalTime>
  <Words>300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SimSun</vt:lpstr>
      <vt:lpstr>Algerian</vt:lpstr>
      <vt:lpstr>Arial</vt:lpstr>
      <vt:lpstr>Garamond</vt:lpstr>
      <vt:lpstr>Times New Roman</vt:lpstr>
      <vt:lpstr>Trebuchet MS</vt:lpstr>
      <vt:lpstr>Wingdings</vt:lpstr>
      <vt:lpstr>Organic</vt:lpstr>
      <vt:lpstr>EMPLOYEE DATA ANALYSIS USING EXCEL</vt:lpstr>
      <vt:lpstr>PROJECT TITLE</vt:lpstr>
      <vt:lpstr>AGENDA</vt:lpstr>
      <vt:lpstr>PROBLEM STATEMENT </vt:lpstr>
      <vt:lpstr>PROJECT OVERVIEW 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 </vt:lpstr>
      <vt:lpstr>Result </vt:lpstr>
      <vt:lpstr>Result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HP</dc:creator>
  <cp:lastModifiedBy>HP</cp:lastModifiedBy>
  <cp:revision>10</cp:revision>
  <dcterms:created xsi:type="dcterms:W3CDTF">2024-08-31T10:16:57Z</dcterms:created>
  <dcterms:modified xsi:type="dcterms:W3CDTF">2024-08-31T11:57:13Z</dcterms:modified>
</cp:coreProperties>
</file>