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334" r:id="rId6"/>
    <p:sldId id="302" r:id="rId7"/>
    <p:sldId id="311" r:id="rId8"/>
    <p:sldId id="293" r:id="rId9"/>
    <p:sldId id="297" r:id="rId10"/>
    <p:sldId id="313" r:id="rId11"/>
    <p:sldId id="315" r:id="rId12"/>
    <p:sldId id="309" r:id="rId13"/>
    <p:sldId id="308" r:id="rId14"/>
    <p:sldId id="312" r:id="rId15"/>
    <p:sldId id="323" r:id="rId16"/>
    <p:sldId id="324" r:id="rId17"/>
    <p:sldId id="325" r:id="rId18"/>
    <p:sldId id="303" r:id="rId19"/>
    <p:sldId id="310" r:id="rId20"/>
    <p:sldId id="316" r:id="rId21"/>
    <p:sldId id="317" r:id="rId22"/>
    <p:sldId id="318" r:id="rId23"/>
    <p:sldId id="319" r:id="rId24"/>
    <p:sldId id="328" r:id="rId25"/>
    <p:sldId id="320" r:id="rId26"/>
    <p:sldId id="306" r:id="rId27"/>
    <p:sldId id="340" r:id="rId28"/>
    <p:sldId id="329" r:id="rId29"/>
    <p:sldId id="330" r:id="rId30"/>
    <p:sldId id="322" r:id="rId31"/>
    <p:sldId id="326" r:id="rId32"/>
    <p:sldId id="327" r:id="rId33"/>
    <p:sldId id="336" r:id="rId34"/>
    <p:sldId id="342" r:id="rId35"/>
    <p:sldId id="343" r:id="rId36"/>
    <p:sldId id="321" r:id="rId37"/>
    <p:sldId id="332" r:id="rId38"/>
    <p:sldId id="262" r:id="rId39"/>
    <p:sldId id="339" r:id="rId40"/>
    <p:sldId id="333" r:id="rId41"/>
    <p:sldId id="341" r:id="rId42"/>
    <p:sldId id="296" r:id="rId43"/>
    <p:sldId id="344" r:id="rId44"/>
    <p:sldId id="345" r:id="rId45"/>
    <p:sldId id="337" r:id="rId46"/>
    <p:sldId id="268" r:id="rId47"/>
    <p:sldId id="335" r:id="rId48"/>
    <p:sldId id="338" r:id="rId49"/>
    <p:sldId id="307" r:id="rId50"/>
    <p:sldId id="291" r:id="rId51"/>
    <p:sldId id="265" r:id="rId52"/>
    <p:sldId id="269" r:id="rId53"/>
    <p:sldId id="29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73" autoAdjust="0"/>
  </p:normalViewPr>
  <p:slideViewPr>
    <p:cSldViewPr snapToGrid="0">
      <p:cViewPr>
        <p:scale>
          <a:sx n="50" d="100"/>
          <a:sy n="50" d="100"/>
        </p:scale>
        <p:origin x="1398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2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5" Type="http://schemas.openxmlformats.org/officeDocument/2006/relationships/image" Target="../media/image28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2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5" Type="http://schemas.openxmlformats.org/officeDocument/2006/relationships/image" Target="../media/image28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9EE7C-04EA-40BF-9D69-2F8228F74E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C27F4-F33F-48D3-98F9-5861822D85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Publish – Subscribe</a:t>
          </a:r>
          <a:endParaRPr lang="en-US"/>
        </a:p>
      </dgm:t>
    </dgm:pt>
    <dgm:pt modelId="{001D0C53-3603-43F0-B651-F82BD6F199FD}" type="parTrans" cxnId="{A7C8AFDC-FFB2-469C-81D2-8B0AF57652F1}">
      <dgm:prSet/>
      <dgm:spPr/>
      <dgm:t>
        <a:bodyPr/>
        <a:lstStyle/>
        <a:p>
          <a:endParaRPr lang="en-US"/>
        </a:p>
      </dgm:t>
    </dgm:pt>
    <dgm:pt modelId="{B4C0ED2D-2DC1-493A-8A72-7077CFA32105}" type="sibTrans" cxnId="{A7C8AFDC-FFB2-469C-81D2-8B0AF57652F1}">
      <dgm:prSet/>
      <dgm:spPr/>
      <dgm:t>
        <a:bodyPr/>
        <a:lstStyle/>
        <a:p>
          <a:endParaRPr lang="en-US"/>
        </a:p>
      </dgm:t>
    </dgm:pt>
    <dgm:pt modelId="{0ED2C9D0-E6F4-4FBE-B214-211E27D4C6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Client and Server</a:t>
          </a:r>
          <a:endParaRPr lang="en-US"/>
        </a:p>
      </dgm:t>
    </dgm:pt>
    <dgm:pt modelId="{A8ECF639-6194-469D-95E6-D791770FE926}" type="parTrans" cxnId="{59264DDB-A2B2-416F-AB7E-45B28E1663C6}">
      <dgm:prSet/>
      <dgm:spPr/>
      <dgm:t>
        <a:bodyPr/>
        <a:lstStyle/>
        <a:p>
          <a:endParaRPr lang="en-US"/>
        </a:p>
      </dgm:t>
    </dgm:pt>
    <dgm:pt modelId="{1C6A1D5F-1A0F-4E53-9F81-4F73184CAE15}" type="sibTrans" cxnId="{59264DDB-A2B2-416F-AB7E-45B28E1663C6}">
      <dgm:prSet/>
      <dgm:spPr/>
      <dgm:t>
        <a:bodyPr/>
        <a:lstStyle/>
        <a:p>
          <a:endParaRPr lang="en-US"/>
        </a:p>
      </dgm:t>
    </dgm:pt>
    <dgm:pt modelId="{CA3AD6B7-59DA-4E0B-AAE1-3EC95DCD38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Topic</a:t>
          </a:r>
          <a:endParaRPr lang="en-US"/>
        </a:p>
      </dgm:t>
    </dgm:pt>
    <dgm:pt modelId="{C9DE3EF7-6B59-4406-8344-91BBD12B3611}" type="parTrans" cxnId="{9763B8EF-2A73-49D2-BBD2-49F5F724C29B}">
      <dgm:prSet/>
      <dgm:spPr/>
      <dgm:t>
        <a:bodyPr/>
        <a:lstStyle/>
        <a:p>
          <a:endParaRPr lang="en-US"/>
        </a:p>
      </dgm:t>
    </dgm:pt>
    <dgm:pt modelId="{677A56FB-B0F9-428A-A632-2063151C2114}" type="sibTrans" cxnId="{9763B8EF-2A73-49D2-BBD2-49F5F724C29B}">
      <dgm:prSet/>
      <dgm:spPr/>
      <dgm:t>
        <a:bodyPr/>
        <a:lstStyle/>
        <a:p>
          <a:endParaRPr lang="en-US"/>
        </a:p>
      </dgm:t>
    </dgm:pt>
    <dgm:pt modelId="{B6807C46-D122-40D2-ABDD-97F554FF59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Quality of Service QoS</a:t>
          </a:r>
          <a:endParaRPr lang="en-US"/>
        </a:p>
      </dgm:t>
    </dgm:pt>
    <dgm:pt modelId="{6C4C9936-5FF9-4758-89AB-D6D2CABFBCFE}" type="parTrans" cxnId="{523E3AF6-0217-4919-80F7-A81E9FE5B4C2}">
      <dgm:prSet/>
      <dgm:spPr/>
      <dgm:t>
        <a:bodyPr/>
        <a:lstStyle/>
        <a:p>
          <a:endParaRPr lang="en-US"/>
        </a:p>
      </dgm:t>
    </dgm:pt>
    <dgm:pt modelId="{F4E02F9F-FF92-46D2-814A-B19F14C7DF4C}" type="sibTrans" cxnId="{523E3AF6-0217-4919-80F7-A81E9FE5B4C2}">
      <dgm:prSet/>
      <dgm:spPr/>
      <dgm:t>
        <a:bodyPr/>
        <a:lstStyle/>
        <a:p>
          <a:endParaRPr lang="en-US"/>
        </a:p>
      </dgm:t>
    </dgm:pt>
    <dgm:pt modelId="{9BC263CD-F9CB-4A10-BE32-9AB0CAF0B7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Session</a:t>
          </a:r>
          <a:endParaRPr lang="en-US"/>
        </a:p>
      </dgm:t>
    </dgm:pt>
    <dgm:pt modelId="{C6DD1983-E6D3-472D-AFF7-ED51094D9E0E}" type="parTrans" cxnId="{DB6D73EC-6F4A-46AE-8714-6749B33A25F8}">
      <dgm:prSet/>
      <dgm:spPr/>
      <dgm:t>
        <a:bodyPr/>
        <a:lstStyle/>
        <a:p>
          <a:endParaRPr lang="en-US"/>
        </a:p>
      </dgm:t>
    </dgm:pt>
    <dgm:pt modelId="{E66231A2-1701-4DB1-BDFF-C2F04FF9C8F1}" type="sibTrans" cxnId="{DB6D73EC-6F4A-46AE-8714-6749B33A25F8}">
      <dgm:prSet/>
      <dgm:spPr/>
      <dgm:t>
        <a:bodyPr/>
        <a:lstStyle/>
        <a:p>
          <a:endParaRPr lang="en-US"/>
        </a:p>
      </dgm:t>
    </dgm:pt>
    <dgm:pt modelId="{9D506F48-D82B-4A1C-A633-F8D8588705A0}" type="pres">
      <dgm:prSet presAssocID="{BE89EE7C-04EA-40BF-9D69-2F8228F74EE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89E2E7-012A-476B-BED1-AFC9B4A11CD3}" type="pres">
      <dgm:prSet presAssocID="{E75C27F4-F33F-48D3-98F9-5861822D8587}" presName="compNode" presStyleCnt="0"/>
      <dgm:spPr/>
    </dgm:pt>
    <dgm:pt modelId="{E2ECFD41-0ABB-4BC8-8050-092906CEF7B0}" type="pres">
      <dgm:prSet presAssocID="{E75C27F4-F33F-48D3-98F9-5861822D8587}" presName="bgRect" presStyleLbl="bgShp" presStyleIdx="0" presStyleCnt="5"/>
      <dgm:spPr/>
    </dgm:pt>
    <dgm:pt modelId="{32D5B76F-9E57-49B4-83FB-7C5228F906BF}" type="pres">
      <dgm:prSet presAssocID="{E75C27F4-F33F-48D3-98F9-5861822D8587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12F1034-837F-45BC-A204-3C6FEAF57708}" type="pres">
      <dgm:prSet presAssocID="{E75C27F4-F33F-48D3-98F9-5861822D8587}" presName="spaceRect" presStyleCnt="0"/>
      <dgm:spPr/>
    </dgm:pt>
    <dgm:pt modelId="{4C7FD441-C9CA-455F-A0D0-B6E35849A601}" type="pres">
      <dgm:prSet presAssocID="{E75C27F4-F33F-48D3-98F9-5861822D8587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8E657B-6682-47F7-9DE0-3C73FF8715C3}" type="pres">
      <dgm:prSet presAssocID="{B4C0ED2D-2DC1-493A-8A72-7077CFA32105}" presName="sibTrans" presStyleCnt="0"/>
      <dgm:spPr/>
    </dgm:pt>
    <dgm:pt modelId="{B12348E8-5A0B-4701-A4DF-70919FB41E4B}" type="pres">
      <dgm:prSet presAssocID="{0ED2C9D0-E6F4-4FBE-B214-211E27D4C6F4}" presName="compNode" presStyleCnt="0"/>
      <dgm:spPr/>
    </dgm:pt>
    <dgm:pt modelId="{28750136-F0CB-4D9C-8E7D-A0E91C4883CB}" type="pres">
      <dgm:prSet presAssocID="{0ED2C9D0-E6F4-4FBE-B214-211E27D4C6F4}" presName="bgRect" presStyleLbl="bgShp" presStyleIdx="1" presStyleCnt="5"/>
      <dgm:spPr/>
    </dgm:pt>
    <dgm:pt modelId="{EC1293DA-3579-4DA7-BAF2-210A2CDC6EC9}" type="pres">
      <dgm:prSet presAssocID="{0ED2C9D0-E6F4-4FBE-B214-211E27D4C6F4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EA9CDD-B992-49C0-BE65-A6ED9FD8641F}" type="pres">
      <dgm:prSet presAssocID="{0ED2C9D0-E6F4-4FBE-B214-211E27D4C6F4}" presName="spaceRect" presStyleCnt="0"/>
      <dgm:spPr/>
    </dgm:pt>
    <dgm:pt modelId="{7139C581-1183-471D-AFA8-174548970AEB}" type="pres">
      <dgm:prSet presAssocID="{0ED2C9D0-E6F4-4FBE-B214-211E27D4C6F4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D5684AF-5048-4BA0-B7C3-01DA6B42615E}" type="pres">
      <dgm:prSet presAssocID="{1C6A1D5F-1A0F-4E53-9F81-4F73184CAE15}" presName="sibTrans" presStyleCnt="0"/>
      <dgm:spPr/>
    </dgm:pt>
    <dgm:pt modelId="{BD78E2EC-CEBC-490C-92C5-99F69B5B8BE7}" type="pres">
      <dgm:prSet presAssocID="{CA3AD6B7-59DA-4E0B-AAE1-3EC95DCD3894}" presName="compNode" presStyleCnt="0"/>
      <dgm:spPr/>
    </dgm:pt>
    <dgm:pt modelId="{4A3C8E48-001A-4F48-A807-52CC5FFE0DC4}" type="pres">
      <dgm:prSet presAssocID="{CA3AD6B7-59DA-4E0B-AAE1-3EC95DCD3894}" presName="bgRect" presStyleLbl="bgShp" presStyleIdx="2" presStyleCnt="5"/>
      <dgm:spPr/>
    </dgm:pt>
    <dgm:pt modelId="{77202D73-46C6-44E1-9332-2D51BDE1F9CA}" type="pres">
      <dgm:prSet presAssocID="{CA3AD6B7-59DA-4E0B-AAE1-3EC95DCD3894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31E5853-149B-413F-88D4-79574682BD8E}" type="pres">
      <dgm:prSet presAssocID="{CA3AD6B7-59DA-4E0B-AAE1-3EC95DCD3894}" presName="spaceRect" presStyleCnt="0"/>
      <dgm:spPr/>
    </dgm:pt>
    <dgm:pt modelId="{5A5A5E46-3265-4D1C-9B8A-8EC035A9BDD4}" type="pres">
      <dgm:prSet presAssocID="{CA3AD6B7-59DA-4E0B-AAE1-3EC95DCD3894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3A52977-1138-4E64-83B9-E8897377B060}" type="pres">
      <dgm:prSet presAssocID="{677A56FB-B0F9-428A-A632-2063151C2114}" presName="sibTrans" presStyleCnt="0"/>
      <dgm:spPr/>
    </dgm:pt>
    <dgm:pt modelId="{948CD458-25E6-42C1-A796-4A6DF6620CC6}" type="pres">
      <dgm:prSet presAssocID="{B6807C46-D122-40D2-ABDD-97F554FF598D}" presName="compNode" presStyleCnt="0"/>
      <dgm:spPr/>
    </dgm:pt>
    <dgm:pt modelId="{BEBE4113-51B2-40F4-9D73-014CCF893E18}" type="pres">
      <dgm:prSet presAssocID="{B6807C46-D122-40D2-ABDD-97F554FF598D}" presName="bgRect" presStyleLbl="bgShp" presStyleIdx="3" presStyleCnt="5"/>
      <dgm:spPr/>
    </dgm:pt>
    <dgm:pt modelId="{6665315B-D1CE-4094-86CB-6F90B7ECAEAD}" type="pres">
      <dgm:prSet presAssocID="{B6807C46-D122-40D2-ABDD-97F554FF598D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228318-B830-401A-B586-1E18A7A0796A}" type="pres">
      <dgm:prSet presAssocID="{B6807C46-D122-40D2-ABDD-97F554FF598D}" presName="spaceRect" presStyleCnt="0"/>
      <dgm:spPr/>
    </dgm:pt>
    <dgm:pt modelId="{1BD31202-37F3-4676-B749-4B2304AB04AD}" type="pres">
      <dgm:prSet presAssocID="{B6807C46-D122-40D2-ABDD-97F554FF598D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934016-D3F5-48BC-A2B0-A06403C71F05}" type="pres">
      <dgm:prSet presAssocID="{F4E02F9F-FF92-46D2-814A-B19F14C7DF4C}" presName="sibTrans" presStyleCnt="0"/>
      <dgm:spPr/>
    </dgm:pt>
    <dgm:pt modelId="{3BF59A30-A10C-490A-B3E1-1974F6AD180D}" type="pres">
      <dgm:prSet presAssocID="{9BC263CD-F9CB-4A10-BE32-9AB0CAF0B788}" presName="compNode" presStyleCnt="0"/>
      <dgm:spPr/>
    </dgm:pt>
    <dgm:pt modelId="{125C5CDD-7C86-41A2-BA72-1D46BCBAC3E7}" type="pres">
      <dgm:prSet presAssocID="{9BC263CD-F9CB-4A10-BE32-9AB0CAF0B788}" presName="bgRect" presStyleLbl="bgShp" presStyleIdx="4" presStyleCnt="5"/>
      <dgm:spPr/>
    </dgm:pt>
    <dgm:pt modelId="{1B478D6D-2CF2-4AB0-A289-71430102E501}" type="pres">
      <dgm:prSet presAssocID="{9BC263CD-F9CB-4A10-BE32-9AB0CAF0B788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9228497-5814-4F6A-8817-9C7F54825C97}" type="pres">
      <dgm:prSet presAssocID="{9BC263CD-F9CB-4A10-BE32-9AB0CAF0B788}" presName="spaceRect" presStyleCnt="0"/>
      <dgm:spPr/>
    </dgm:pt>
    <dgm:pt modelId="{BAE56542-69F5-44BC-B5A3-D213632BF466}" type="pres">
      <dgm:prSet presAssocID="{9BC263CD-F9CB-4A10-BE32-9AB0CAF0B788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7C8AFDC-FFB2-469C-81D2-8B0AF57652F1}" srcId="{BE89EE7C-04EA-40BF-9D69-2F8228F74EE3}" destId="{E75C27F4-F33F-48D3-98F9-5861822D8587}" srcOrd="0" destOrd="0" parTransId="{001D0C53-3603-43F0-B651-F82BD6F199FD}" sibTransId="{B4C0ED2D-2DC1-493A-8A72-7077CFA32105}"/>
    <dgm:cxn modelId="{01BC43CF-3F06-4A11-8174-6B56369AAD2F}" type="presOf" srcId="{BE89EE7C-04EA-40BF-9D69-2F8228F74EE3}" destId="{9D506F48-D82B-4A1C-A633-F8D8588705A0}" srcOrd="0" destOrd="0" presId="urn:microsoft.com/office/officeart/2018/2/layout/IconVerticalSolidList"/>
    <dgm:cxn modelId="{DB6D73EC-6F4A-46AE-8714-6749B33A25F8}" srcId="{BE89EE7C-04EA-40BF-9D69-2F8228F74EE3}" destId="{9BC263CD-F9CB-4A10-BE32-9AB0CAF0B788}" srcOrd="4" destOrd="0" parTransId="{C6DD1983-E6D3-472D-AFF7-ED51094D9E0E}" sibTransId="{E66231A2-1701-4DB1-BDFF-C2F04FF9C8F1}"/>
    <dgm:cxn modelId="{E8D3D14A-23D9-4B20-808E-8A5299DB3EED}" type="presOf" srcId="{CA3AD6B7-59DA-4E0B-AAE1-3EC95DCD3894}" destId="{5A5A5E46-3265-4D1C-9B8A-8EC035A9BDD4}" srcOrd="0" destOrd="0" presId="urn:microsoft.com/office/officeart/2018/2/layout/IconVerticalSolidList"/>
    <dgm:cxn modelId="{ED986FC5-D096-4684-BD3C-4141FE83FE5B}" type="presOf" srcId="{9BC263CD-F9CB-4A10-BE32-9AB0CAF0B788}" destId="{BAE56542-69F5-44BC-B5A3-D213632BF466}" srcOrd="0" destOrd="0" presId="urn:microsoft.com/office/officeart/2018/2/layout/IconVerticalSolidList"/>
    <dgm:cxn modelId="{733E814C-ACDD-4D3E-84DC-173107473AE3}" type="presOf" srcId="{0ED2C9D0-E6F4-4FBE-B214-211E27D4C6F4}" destId="{7139C581-1183-471D-AFA8-174548970AEB}" srcOrd="0" destOrd="0" presId="urn:microsoft.com/office/officeart/2018/2/layout/IconVerticalSolidList"/>
    <dgm:cxn modelId="{9763B8EF-2A73-49D2-BBD2-49F5F724C29B}" srcId="{BE89EE7C-04EA-40BF-9D69-2F8228F74EE3}" destId="{CA3AD6B7-59DA-4E0B-AAE1-3EC95DCD3894}" srcOrd="2" destOrd="0" parTransId="{C9DE3EF7-6B59-4406-8344-91BBD12B3611}" sibTransId="{677A56FB-B0F9-428A-A632-2063151C2114}"/>
    <dgm:cxn modelId="{523E3AF6-0217-4919-80F7-A81E9FE5B4C2}" srcId="{BE89EE7C-04EA-40BF-9D69-2F8228F74EE3}" destId="{B6807C46-D122-40D2-ABDD-97F554FF598D}" srcOrd="3" destOrd="0" parTransId="{6C4C9936-5FF9-4758-89AB-D6D2CABFBCFE}" sibTransId="{F4E02F9F-FF92-46D2-814A-B19F14C7DF4C}"/>
    <dgm:cxn modelId="{B53864FC-BF0D-4FEF-82D9-6A9E476FD31B}" type="presOf" srcId="{B6807C46-D122-40D2-ABDD-97F554FF598D}" destId="{1BD31202-37F3-4676-B749-4B2304AB04AD}" srcOrd="0" destOrd="0" presId="urn:microsoft.com/office/officeart/2018/2/layout/IconVerticalSolidList"/>
    <dgm:cxn modelId="{8CA0133F-3AF6-41A4-89AC-A72D634C7E1F}" type="presOf" srcId="{E75C27F4-F33F-48D3-98F9-5861822D8587}" destId="{4C7FD441-C9CA-455F-A0D0-B6E35849A601}" srcOrd="0" destOrd="0" presId="urn:microsoft.com/office/officeart/2018/2/layout/IconVerticalSolidList"/>
    <dgm:cxn modelId="{59264DDB-A2B2-416F-AB7E-45B28E1663C6}" srcId="{BE89EE7C-04EA-40BF-9D69-2F8228F74EE3}" destId="{0ED2C9D0-E6F4-4FBE-B214-211E27D4C6F4}" srcOrd="1" destOrd="0" parTransId="{A8ECF639-6194-469D-95E6-D791770FE926}" sibTransId="{1C6A1D5F-1A0F-4E53-9F81-4F73184CAE15}"/>
    <dgm:cxn modelId="{D02581FC-7A35-4C51-9984-F9698023A3FA}" type="presParOf" srcId="{9D506F48-D82B-4A1C-A633-F8D8588705A0}" destId="{F289E2E7-012A-476B-BED1-AFC9B4A11CD3}" srcOrd="0" destOrd="0" presId="urn:microsoft.com/office/officeart/2018/2/layout/IconVerticalSolidList"/>
    <dgm:cxn modelId="{9F7E74D7-8142-4322-AB99-EFAF0B91A66A}" type="presParOf" srcId="{F289E2E7-012A-476B-BED1-AFC9B4A11CD3}" destId="{E2ECFD41-0ABB-4BC8-8050-092906CEF7B0}" srcOrd="0" destOrd="0" presId="urn:microsoft.com/office/officeart/2018/2/layout/IconVerticalSolidList"/>
    <dgm:cxn modelId="{B631F497-055E-441C-B612-BA4CEA501A34}" type="presParOf" srcId="{F289E2E7-012A-476B-BED1-AFC9B4A11CD3}" destId="{32D5B76F-9E57-49B4-83FB-7C5228F906BF}" srcOrd="1" destOrd="0" presId="urn:microsoft.com/office/officeart/2018/2/layout/IconVerticalSolidList"/>
    <dgm:cxn modelId="{82A60B36-A1C1-4A0F-B286-EBD03BC239E1}" type="presParOf" srcId="{F289E2E7-012A-476B-BED1-AFC9B4A11CD3}" destId="{312F1034-837F-45BC-A204-3C6FEAF57708}" srcOrd="2" destOrd="0" presId="urn:microsoft.com/office/officeart/2018/2/layout/IconVerticalSolidList"/>
    <dgm:cxn modelId="{ED9FDF14-DB62-4C3B-B9BC-80E1031CF794}" type="presParOf" srcId="{F289E2E7-012A-476B-BED1-AFC9B4A11CD3}" destId="{4C7FD441-C9CA-455F-A0D0-B6E35849A601}" srcOrd="3" destOrd="0" presId="urn:microsoft.com/office/officeart/2018/2/layout/IconVerticalSolidList"/>
    <dgm:cxn modelId="{8F14D1F3-88C6-4D31-9212-64AD3866B181}" type="presParOf" srcId="{9D506F48-D82B-4A1C-A633-F8D8588705A0}" destId="{A98E657B-6682-47F7-9DE0-3C73FF8715C3}" srcOrd="1" destOrd="0" presId="urn:microsoft.com/office/officeart/2018/2/layout/IconVerticalSolidList"/>
    <dgm:cxn modelId="{E095F156-1C31-4369-BB3D-D26AB404EA8E}" type="presParOf" srcId="{9D506F48-D82B-4A1C-A633-F8D8588705A0}" destId="{B12348E8-5A0B-4701-A4DF-70919FB41E4B}" srcOrd="2" destOrd="0" presId="urn:microsoft.com/office/officeart/2018/2/layout/IconVerticalSolidList"/>
    <dgm:cxn modelId="{70E32CDF-943D-40DF-8392-D7317A828A8C}" type="presParOf" srcId="{B12348E8-5A0B-4701-A4DF-70919FB41E4B}" destId="{28750136-F0CB-4D9C-8E7D-A0E91C4883CB}" srcOrd="0" destOrd="0" presId="urn:microsoft.com/office/officeart/2018/2/layout/IconVerticalSolidList"/>
    <dgm:cxn modelId="{2FDF8569-16ED-47F3-B0FD-FB692AF6105C}" type="presParOf" srcId="{B12348E8-5A0B-4701-A4DF-70919FB41E4B}" destId="{EC1293DA-3579-4DA7-BAF2-210A2CDC6EC9}" srcOrd="1" destOrd="0" presId="urn:microsoft.com/office/officeart/2018/2/layout/IconVerticalSolidList"/>
    <dgm:cxn modelId="{A5FF5B1E-40E5-4CAD-AFA8-BA1D473D7A0C}" type="presParOf" srcId="{B12348E8-5A0B-4701-A4DF-70919FB41E4B}" destId="{D4EA9CDD-B992-49C0-BE65-A6ED9FD8641F}" srcOrd="2" destOrd="0" presId="urn:microsoft.com/office/officeart/2018/2/layout/IconVerticalSolidList"/>
    <dgm:cxn modelId="{F90FBFC0-BC48-4272-AA3F-6B2E3546FC12}" type="presParOf" srcId="{B12348E8-5A0B-4701-A4DF-70919FB41E4B}" destId="{7139C581-1183-471D-AFA8-174548970AEB}" srcOrd="3" destOrd="0" presId="urn:microsoft.com/office/officeart/2018/2/layout/IconVerticalSolidList"/>
    <dgm:cxn modelId="{400C99B4-5109-4CF8-8D99-EA28F7BEF383}" type="presParOf" srcId="{9D506F48-D82B-4A1C-A633-F8D8588705A0}" destId="{5D5684AF-5048-4BA0-B7C3-01DA6B42615E}" srcOrd="3" destOrd="0" presId="urn:microsoft.com/office/officeart/2018/2/layout/IconVerticalSolidList"/>
    <dgm:cxn modelId="{1C9AFD5B-9B34-402B-8E3D-FC8EDA9A4354}" type="presParOf" srcId="{9D506F48-D82B-4A1C-A633-F8D8588705A0}" destId="{BD78E2EC-CEBC-490C-92C5-99F69B5B8BE7}" srcOrd="4" destOrd="0" presId="urn:microsoft.com/office/officeart/2018/2/layout/IconVerticalSolidList"/>
    <dgm:cxn modelId="{EE6D457C-1758-4B65-A65E-ABC56463BFDD}" type="presParOf" srcId="{BD78E2EC-CEBC-490C-92C5-99F69B5B8BE7}" destId="{4A3C8E48-001A-4F48-A807-52CC5FFE0DC4}" srcOrd="0" destOrd="0" presId="urn:microsoft.com/office/officeart/2018/2/layout/IconVerticalSolidList"/>
    <dgm:cxn modelId="{A384609A-3184-4984-8EAB-CC45129EB6AD}" type="presParOf" srcId="{BD78E2EC-CEBC-490C-92C5-99F69B5B8BE7}" destId="{77202D73-46C6-44E1-9332-2D51BDE1F9CA}" srcOrd="1" destOrd="0" presId="urn:microsoft.com/office/officeart/2018/2/layout/IconVerticalSolidList"/>
    <dgm:cxn modelId="{694687D5-6A1D-4A6E-BF2E-E87AA837AE23}" type="presParOf" srcId="{BD78E2EC-CEBC-490C-92C5-99F69B5B8BE7}" destId="{131E5853-149B-413F-88D4-79574682BD8E}" srcOrd="2" destOrd="0" presId="urn:microsoft.com/office/officeart/2018/2/layout/IconVerticalSolidList"/>
    <dgm:cxn modelId="{DA78DCA9-83CA-444F-997B-97050111DABA}" type="presParOf" srcId="{BD78E2EC-CEBC-490C-92C5-99F69B5B8BE7}" destId="{5A5A5E46-3265-4D1C-9B8A-8EC035A9BDD4}" srcOrd="3" destOrd="0" presId="urn:microsoft.com/office/officeart/2018/2/layout/IconVerticalSolidList"/>
    <dgm:cxn modelId="{3A2EA88B-1D06-44CA-A62B-241388E4FFD9}" type="presParOf" srcId="{9D506F48-D82B-4A1C-A633-F8D8588705A0}" destId="{D3A52977-1138-4E64-83B9-E8897377B060}" srcOrd="5" destOrd="0" presId="urn:microsoft.com/office/officeart/2018/2/layout/IconVerticalSolidList"/>
    <dgm:cxn modelId="{8FC149F4-04BC-4387-A294-3377861BC6FB}" type="presParOf" srcId="{9D506F48-D82B-4A1C-A633-F8D8588705A0}" destId="{948CD458-25E6-42C1-A796-4A6DF6620CC6}" srcOrd="6" destOrd="0" presId="urn:microsoft.com/office/officeart/2018/2/layout/IconVerticalSolidList"/>
    <dgm:cxn modelId="{49ACBF64-702B-4C43-B8DF-9CAD144F6189}" type="presParOf" srcId="{948CD458-25E6-42C1-A796-4A6DF6620CC6}" destId="{BEBE4113-51B2-40F4-9D73-014CCF893E18}" srcOrd="0" destOrd="0" presId="urn:microsoft.com/office/officeart/2018/2/layout/IconVerticalSolidList"/>
    <dgm:cxn modelId="{EC277227-7973-47F5-902C-C7E6D04596A7}" type="presParOf" srcId="{948CD458-25E6-42C1-A796-4A6DF6620CC6}" destId="{6665315B-D1CE-4094-86CB-6F90B7ECAEAD}" srcOrd="1" destOrd="0" presId="urn:microsoft.com/office/officeart/2018/2/layout/IconVerticalSolidList"/>
    <dgm:cxn modelId="{DF969863-AAAF-45E7-81FF-C57B0BE91467}" type="presParOf" srcId="{948CD458-25E6-42C1-A796-4A6DF6620CC6}" destId="{CB228318-B830-401A-B586-1E18A7A0796A}" srcOrd="2" destOrd="0" presId="urn:microsoft.com/office/officeart/2018/2/layout/IconVerticalSolidList"/>
    <dgm:cxn modelId="{ECDB801B-47D9-4C6A-9D51-8418D20E8576}" type="presParOf" srcId="{948CD458-25E6-42C1-A796-4A6DF6620CC6}" destId="{1BD31202-37F3-4676-B749-4B2304AB04AD}" srcOrd="3" destOrd="0" presId="urn:microsoft.com/office/officeart/2018/2/layout/IconVerticalSolidList"/>
    <dgm:cxn modelId="{8AA79047-3DDC-4FDB-89D2-5E24A8BE9F14}" type="presParOf" srcId="{9D506F48-D82B-4A1C-A633-F8D8588705A0}" destId="{38934016-D3F5-48BC-A2B0-A06403C71F05}" srcOrd="7" destOrd="0" presId="urn:microsoft.com/office/officeart/2018/2/layout/IconVerticalSolidList"/>
    <dgm:cxn modelId="{4EB30905-DBC0-4358-97FF-40922EACFE66}" type="presParOf" srcId="{9D506F48-D82B-4A1C-A633-F8D8588705A0}" destId="{3BF59A30-A10C-490A-B3E1-1974F6AD180D}" srcOrd="8" destOrd="0" presId="urn:microsoft.com/office/officeart/2018/2/layout/IconVerticalSolidList"/>
    <dgm:cxn modelId="{115392B6-E386-4520-B98B-C5630CF25ABF}" type="presParOf" srcId="{3BF59A30-A10C-490A-B3E1-1974F6AD180D}" destId="{125C5CDD-7C86-41A2-BA72-1D46BCBAC3E7}" srcOrd="0" destOrd="0" presId="urn:microsoft.com/office/officeart/2018/2/layout/IconVerticalSolidList"/>
    <dgm:cxn modelId="{DD113512-122A-48EA-A039-26B0557465DF}" type="presParOf" srcId="{3BF59A30-A10C-490A-B3E1-1974F6AD180D}" destId="{1B478D6D-2CF2-4AB0-A289-71430102E501}" srcOrd="1" destOrd="0" presId="urn:microsoft.com/office/officeart/2018/2/layout/IconVerticalSolidList"/>
    <dgm:cxn modelId="{915D48AF-5B8C-4C5C-B30E-6CED8A855803}" type="presParOf" srcId="{3BF59A30-A10C-490A-B3E1-1974F6AD180D}" destId="{09228497-5814-4F6A-8817-9C7F54825C97}" srcOrd="2" destOrd="0" presId="urn:microsoft.com/office/officeart/2018/2/layout/IconVerticalSolidList"/>
    <dgm:cxn modelId="{3342BA5D-07FB-4B12-B08F-56A006B93779}" type="presParOf" srcId="{3BF59A30-A10C-490A-B3E1-1974F6AD180D}" destId="{BAE56542-69F5-44BC-B5A3-D213632BF4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E27C7-1756-4F39-8904-0DF41DBFF6A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FCBFE-DC79-430A-80EE-B578B014F7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Resource-Efficient and Leightweight : MQTT optimizes resource usage for clients and conserves network bandwidth.</a:t>
          </a:r>
          <a:endParaRPr lang="en-US"/>
        </a:p>
      </dgm:t>
    </dgm:pt>
    <dgm:pt modelId="{D2CB548F-7702-4E17-83BF-9A8A50E01A20}" type="parTrans" cxnId="{B42AF5CD-2548-47F6-89E0-BDFAD1764560}">
      <dgm:prSet/>
      <dgm:spPr/>
      <dgm:t>
        <a:bodyPr/>
        <a:lstStyle/>
        <a:p>
          <a:endParaRPr lang="en-US"/>
        </a:p>
      </dgm:t>
    </dgm:pt>
    <dgm:pt modelId="{2E25DB83-D3DE-4158-BE86-83BCDA3315EA}" type="sibTrans" cxnId="{B42AF5CD-2548-47F6-89E0-BDFAD17645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149573-B1E1-466B-A847-ECD6ACA7FE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Two-Way Communication : MQTT enables devices and servers to exchange data through publishing and subscribing, with the ability to broadcast messages to multiple devices.</a:t>
          </a:r>
          <a:endParaRPr lang="en-US"/>
        </a:p>
      </dgm:t>
    </dgm:pt>
    <dgm:pt modelId="{57D8B19B-0013-41F4-8510-181E5513AAFA}" type="parTrans" cxnId="{9DA58F21-F16E-4413-B007-19E2ACA71744}">
      <dgm:prSet/>
      <dgm:spPr/>
      <dgm:t>
        <a:bodyPr/>
        <a:lstStyle/>
        <a:p>
          <a:endParaRPr lang="en-US"/>
        </a:p>
      </dgm:t>
    </dgm:pt>
    <dgm:pt modelId="{B2C40837-A581-4F1D-B916-EF8BDE7B2E07}" type="sibTrans" cxnId="{9DA58F21-F16E-4413-B007-19E2ACA717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544D40-E63F-4240-B7EB-BBC2B65022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Enhanced Security : MQTT includes TLS encryption for secure message transmission and authentication mechanis to verify clients.</a:t>
          </a:r>
          <a:endParaRPr lang="en-US"/>
        </a:p>
      </dgm:t>
    </dgm:pt>
    <dgm:pt modelId="{FF359EF5-2570-4519-9C60-3EA584A87B10}" type="parTrans" cxnId="{34F9F358-DF69-4C94-8782-E93E76F4403D}">
      <dgm:prSet/>
      <dgm:spPr/>
      <dgm:t>
        <a:bodyPr/>
        <a:lstStyle/>
        <a:p>
          <a:endParaRPr lang="en-US"/>
        </a:p>
      </dgm:t>
    </dgm:pt>
    <dgm:pt modelId="{EE53CF88-CABA-46C5-9A17-5BA259220C8C}" type="sibTrans" cxnId="{34F9F358-DF69-4C94-8782-E93E76F440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C35FA3-7609-4D88-8F02-14377C0FD1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Persistent connections : MQTT maintains persistent connections between devices and servers minimizing reconnections time in unstable network conditions.</a:t>
          </a:r>
          <a:endParaRPr lang="en-US"/>
        </a:p>
      </dgm:t>
    </dgm:pt>
    <dgm:pt modelId="{184BF558-314B-4BA5-AA22-1D3D3F2068EC}" type="parTrans" cxnId="{C7D88890-86FB-44D6-9D8C-AACC94E2865E}">
      <dgm:prSet/>
      <dgm:spPr/>
      <dgm:t>
        <a:bodyPr/>
        <a:lstStyle/>
        <a:p>
          <a:endParaRPr lang="en-US"/>
        </a:p>
      </dgm:t>
    </dgm:pt>
    <dgm:pt modelId="{3E3B98CA-5194-48D1-B25D-FC0747B201B2}" type="sibTrans" cxnId="{C7D88890-86FB-44D6-9D8C-AACC94E286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2E3A7A-825D-4269-8A6C-8A345B9A6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Varied Quality of Service QoS levels : MQTT offers multiple Qos options to ensure dependable message transmission.</a:t>
          </a:r>
        </a:p>
      </dgm:t>
    </dgm:pt>
    <dgm:pt modelId="{FB587CDD-FDA4-417B-B53C-DE41BFB574A9}" type="parTrans" cxnId="{FA691C24-DCFE-472A-864D-88BBCC31BF82}">
      <dgm:prSet/>
      <dgm:spPr/>
      <dgm:t>
        <a:bodyPr/>
        <a:lstStyle/>
        <a:p>
          <a:endParaRPr lang="en-US"/>
        </a:p>
      </dgm:t>
    </dgm:pt>
    <dgm:pt modelId="{DA734C27-3BBF-43DF-9673-F9D1A1C8FBC2}" type="sibTrans" cxnId="{FA691C24-DCFE-472A-864D-88BBCC31BF82}">
      <dgm:prSet/>
      <dgm:spPr/>
      <dgm:t>
        <a:bodyPr/>
        <a:lstStyle/>
        <a:p>
          <a:endParaRPr lang="en-US"/>
        </a:p>
      </dgm:t>
    </dgm:pt>
    <dgm:pt modelId="{8E91FFD7-9DB2-49B4-B1EC-5F9FC082BEE2}" type="pres">
      <dgm:prSet presAssocID="{972E27C7-1756-4F39-8904-0DF41DBFF6A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DBD051-4FD6-4C3B-B06C-6ABFAECC5008}" type="pres">
      <dgm:prSet presAssocID="{972E27C7-1756-4F39-8904-0DF41DBFF6AC}" presName="container" presStyleCnt="0">
        <dgm:presLayoutVars>
          <dgm:dir/>
          <dgm:resizeHandles val="exact"/>
        </dgm:presLayoutVars>
      </dgm:prSet>
      <dgm:spPr/>
    </dgm:pt>
    <dgm:pt modelId="{E64BABD1-7333-4CD0-8F00-EC5BD9A5872F}" type="pres">
      <dgm:prSet presAssocID="{D10FCBFE-DC79-430A-80EE-B578B014F70A}" presName="compNode" presStyleCnt="0"/>
      <dgm:spPr/>
    </dgm:pt>
    <dgm:pt modelId="{DC6CEA7F-CD23-4A1A-BA64-D0FA83A7E07F}" type="pres">
      <dgm:prSet presAssocID="{D10FCBFE-DC79-430A-80EE-B578B014F70A}" presName="iconBgRect" presStyleLbl="bgShp" presStyleIdx="0" presStyleCnt="5"/>
      <dgm:spPr/>
    </dgm:pt>
    <dgm:pt modelId="{B504F4DD-6D4D-4A7E-995D-0CCEADD98B56}" type="pres">
      <dgm:prSet presAssocID="{D10FCBFE-DC79-430A-80EE-B578B014F70A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B3B17D9-FF47-453E-99A8-94721C343AAA}" type="pres">
      <dgm:prSet presAssocID="{D10FCBFE-DC79-430A-80EE-B578B014F70A}" presName="spaceRect" presStyleCnt="0"/>
      <dgm:spPr/>
    </dgm:pt>
    <dgm:pt modelId="{6DDC27DB-4675-4E2C-BA89-1A4794F7861F}" type="pres">
      <dgm:prSet presAssocID="{D10FCBFE-DC79-430A-80EE-B578B014F70A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E693446-D07C-4AFE-A47E-B074EAA22ABB}" type="pres">
      <dgm:prSet presAssocID="{2E25DB83-D3DE-4158-BE86-83BCDA3315E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1E17D64-84DA-42B0-A465-20D6B8BBDFFA}" type="pres">
      <dgm:prSet presAssocID="{B4149573-B1E1-466B-A847-ECD6ACA7FE0F}" presName="compNode" presStyleCnt="0"/>
      <dgm:spPr/>
    </dgm:pt>
    <dgm:pt modelId="{144EE06A-6C10-4428-8AD6-6C8A0B38A44D}" type="pres">
      <dgm:prSet presAssocID="{B4149573-B1E1-466B-A847-ECD6ACA7FE0F}" presName="iconBgRect" presStyleLbl="bgShp" presStyleIdx="1" presStyleCnt="5"/>
      <dgm:spPr/>
    </dgm:pt>
    <dgm:pt modelId="{2821556E-6CD9-4049-B3BB-6B2D7BC4C465}" type="pres">
      <dgm:prSet presAssocID="{B4149573-B1E1-466B-A847-ECD6ACA7FE0F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7EC8D50-8EF7-469B-9E60-59933C72C233}" type="pres">
      <dgm:prSet presAssocID="{B4149573-B1E1-466B-A847-ECD6ACA7FE0F}" presName="spaceRect" presStyleCnt="0"/>
      <dgm:spPr/>
    </dgm:pt>
    <dgm:pt modelId="{7C38C502-4FFF-4F50-8C4C-936DF4EE8014}" type="pres">
      <dgm:prSet presAssocID="{B4149573-B1E1-466B-A847-ECD6ACA7FE0F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6C31FA8-B438-4B0F-BF05-D84EC00EC1BB}" type="pres">
      <dgm:prSet presAssocID="{B2C40837-A581-4F1D-B916-EF8BDE7B2E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D01F9C8-783A-41FD-8D5A-A98ABC7F6A7B}" type="pres">
      <dgm:prSet presAssocID="{C1544D40-E63F-4240-B7EB-BBC2B6502237}" presName="compNode" presStyleCnt="0"/>
      <dgm:spPr/>
    </dgm:pt>
    <dgm:pt modelId="{9F6D24F2-7CB2-4855-884E-3970B04BE564}" type="pres">
      <dgm:prSet presAssocID="{C1544D40-E63F-4240-B7EB-BBC2B6502237}" presName="iconBgRect" presStyleLbl="bgShp" presStyleIdx="2" presStyleCnt="5"/>
      <dgm:spPr/>
    </dgm:pt>
    <dgm:pt modelId="{FA822AF5-61E4-437E-A87B-CE262261A61A}" type="pres">
      <dgm:prSet presAssocID="{C1544D40-E63F-4240-B7EB-BBC2B6502237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39B8B9-066A-4D31-9853-266855A26B0A}" type="pres">
      <dgm:prSet presAssocID="{C1544D40-E63F-4240-B7EB-BBC2B6502237}" presName="spaceRect" presStyleCnt="0"/>
      <dgm:spPr/>
    </dgm:pt>
    <dgm:pt modelId="{DAF2FC59-C3A4-4886-8147-C05CAEFB24A9}" type="pres">
      <dgm:prSet presAssocID="{C1544D40-E63F-4240-B7EB-BBC2B6502237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5DF83C3-6AB2-44A6-88F4-0C1CC32DF239}" type="pres">
      <dgm:prSet presAssocID="{EE53CF88-CABA-46C5-9A17-5BA259220C8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A367C6D-C6C9-47F4-8F81-BB556A5B084B}" type="pres">
      <dgm:prSet presAssocID="{F3C35FA3-7609-4D88-8F02-14377C0FD1C1}" presName="compNode" presStyleCnt="0"/>
      <dgm:spPr/>
    </dgm:pt>
    <dgm:pt modelId="{0103934D-5650-4644-8FD1-7B22D6E3E2D8}" type="pres">
      <dgm:prSet presAssocID="{F3C35FA3-7609-4D88-8F02-14377C0FD1C1}" presName="iconBgRect" presStyleLbl="bgShp" presStyleIdx="3" presStyleCnt="5"/>
      <dgm:spPr/>
    </dgm:pt>
    <dgm:pt modelId="{492E8DDE-61AF-408F-ACB7-C08D62B002F1}" type="pres">
      <dgm:prSet presAssocID="{F3C35FA3-7609-4D88-8F02-14377C0FD1C1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1063741-3CC2-4C8C-8373-52187498EFD3}" type="pres">
      <dgm:prSet presAssocID="{F3C35FA3-7609-4D88-8F02-14377C0FD1C1}" presName="spaceRect" presStyleCnt="0"/>
      <dgm:spPr/>
    </dgm:pt>
    <dgm:pt modelId="{47A80C5D-3856-44B8-9792-213EF2F74FFB}" type="pres">
      <dgm:prSet presAssocID="{F3C35FA3-7609-4D88-8F02-14377C0FD1C1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405049-05F0-4EF8-A2B0-75709319430E}" type="pres">
      <dgm:prSet presAssocID="{3E3B98CA-5194-48D1-B25D-FC0747B201B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C832397-FB49-4D85-A9D4-C2DD8CC592E4}" type="pres">
      <dgm:prSet presAssocID="{482E3A7A-825D-4269-8A6C-8A345B9A6614}" presName="compNode" presStyleCnt="0"/>
      <dgm:spPr/>
    </dgm:pt>
    <dgm:pt modelId="{7EE7A227-C019-4726-AB31-B7CFA9AB22DC}" type="pres">
      <dgm:prSet presAssocID="{482E3A7A-825D-4269-8A6C-8A345B9A6614}" presName="iconBgRect" presStyleLbl="bgShp" presStyleIdx="4" presStyleCnt="5"/>
      <dgm:spPr/>
    </dgm:pt>
    <dgm:pt modelId="{79CE76F0-C9B0-4849-9459-A7E4E1A9868D}" type="pres">
      <dgm:prSet presAssocID="{482E3A7A-825D-4269-8A6C-8A345B9A6614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791DFFF-2E6C-497E-B85F-B2D3897A3613}" type="pres">
      <dgm:prSet presAssocID="{482E3A7A-825D-4269-8A6C-8A345B9A6614}" presName="spaceRect" presStyleCnt="0"/>
      <dgm:spPr/>
    </dgm:pt>
    <dgm:pt modelId="{B151D63C-9970-4F2E-BC22-75B617B07AA2}" type="pres">
      <dgm:prSet presAssocID="{482E3A7A-825D-4269-8A6C-8A345B9A6614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98D1A0-7181-4244-8779-CFFB088B817A}" type="presOf" srcId="{C1544D40-E63F-4240-B7EB-BBC2B6502237}" destId="{DAF2FC59-C3A4-4886-8147-C05CAEFB24A9}" srcOrd="0" destOrd="0" presId="urn:microsoft.com/office/officeart/2018/2/layout/IconCircleList"/>
    <dgm:cxn modelId="{C7D88890-86FB-44D6-9D8C-AACC94E2865E}" srcId="{972E27C7-1756-4F39-8904-0DF41DBFF6AC}" destId="{F3C35FA3-7609-4D88-8F02-14377C0FD1C1}" srcOrd="3" destOrd="0" parTransId="{184BF558-314B-4BA5-AA22-1D3D3F2068EC}" sibTransId="{3E3B98CA-5194-48D1-B25D-FC0747B201B2}"/>
    <dgm:cxn modelId="{B42AF5CD-2548-47F6-89E0-BDFAD1764560}" srcId="{972E27C7-1756-4F39-8904-0DF41DBFF6AC}" destId="{D10FCBFE-DC79-430A-80EE-B578B014F70A}" srcOrd="0" destOrd="0" parTransId="{D2CB548F-7702-4E17-83BF-9A8A50E01A20}" sibTransId="{2E25DB83-D3DE-4158-BE86-83BCDA3315EA}"/>
    <dgm:cxn modelId="{7274A16F-D614-4459-9855-90BB0461ABB0}" type="presOf" srcId="{3E3B98CA-5194-48D1-B25D-FC0747B201B2}" destId="{07405049-05F0-4EF8-A2B0-75709319430E}" srcOrd="0" destOrd="0" presId="urn:microsoft.com/office/officeart/2018/2/layout/IconCircleList"/>
    <dgm:cxn modelId="{FA691C24-DCFE-472A-864D-88BBCC31BF82}" srcId="{972E27C7-1756-4F39-8904-0DF41DBFF6AC}" destId="{482E3A7A-825D-4269-8A6C-8A345B9A6614}" srcOrd="4" destOrd="0" parTransId="{FB587CDD-FDA4-417B-B53C-DE41BFB574A9}" sibTransId="{DA734C27-3BBF-43DF-9673-F9D1A1C8FBC2}"/>
    <dgm:cxn modelId="{5DEFAA4E-3806-47B6-ABBF-B621573155D4}" type="presOf" srcId="{B2C40837-A581-4F1D-B916-EF8BDE7B2E07}" destId="{96C31FA8-B438-4B0F-BF05-D84EC00EC1BB}" srcOrd="0" destOrd="0" presId="urn:microsoft.com/office/officeart/2018/2/layout/IconCircleList"/>
    <dgm:cxn modelId="{15EA32C8-E817-4E9B-8C88-75A793A4249E}" type="presOf" srcId="{482E3A7A-825D-4269-8A6C-8A345B9A6614}" destId="{B151D63C-9970-4F2E-BC22-75B617B07AA2}" srcOrd="0" destOrd="0" presId="urn:microsoft.com/office/officeart/2018/2/layout/IconCircleList"/>
    <dgm:cxn modelId="{9DA58F21-F16E-4413-B007-19E2ACA71744}" srcId="{972E27C7-1756-4F39-8904-0DF41DBFF6AC}" destId="{B4149573-B1E1-466B-A847-ECD6ACA7FE0F}" srcOrd="1" destOrd="0" parTransId="{57D8B19B-0013-41F4-8510-181E5513AAFA}" sibTransId="{B2C40837-A581-4F1D-B916-EF8BDE7B2E07}"/>
    <dgm:cxn modelId="{0C422561-45F2-44B6-8FC2-A2E157230D61}" type="presOf" srcId="{2E25DB83-D3DE-4158-BE86-83BCDA3315EA}" destId="{EE693446-D07C-4AFE-A47E-B074EAA22ABB}" srcOrd="0" destOrd="0" presId="urn:microsoft.com/office/officeart/2018/2/layout/IconCircleList"/>
    <dgm:cxn modelId="{34F9F358-DF69-4C94-8782-E93E76F4403D}" srcId="{972E27C7-1756-4F39-8904-0DF41DBFF6AC}" destId="{C1544D40-E63F-4240-B7EB-BBC2B6502237}" srcOrd="2" destOrd="0" parTransId="{FF359EF5-2570-4519-9C60-3EA584A87B10}" sibTransId="{EE53CF88-CABA-46C5-9A17-5BA259220C8C}"/>
    <dgm:cxn modelId="{88865291-886E-4900-B909-CF107CABABBD}" type="presOf" srcId="{D10FCBFE-DC79-430A-80EE-B578B014F70A}" destId="{6DDC27DB-4675-4E2C-BA89-1A4794F7861F}" srcOrd="0" destOrd="0" presId="urn:microsoft.com/office/officeart/2018/2/layout/IconCircleList"/>
    <dgm:cxn modelId="{2BB6C063-A383-4420-A8AA-F51BAD025B26}" type="presOf" srcId="{EE53CF88-CABA-46C5-9A17-5BA259220C8C}" destId="{15DF83C3-6AB2-44A6-88F4-0C1CC32DF239}" srcOrd="0" destOrd="0" presId="urn:microsoft.com/office/officeart/2018/2/layout/IconCircleList"/>
    <dgm:cxn modelId="{CEAC3D5E-420F-45D4-9CE6-3267C4717364}" type="presOf" srcId="{972E27C7-1756-4F39-8904-0DF41DBFF6AC}" destId="{8E91FFD7-9DB2-49B4-B1EC-5F9FC082BEE2}" srcOrd="0" destOrd="0" presId="urn:microsoft.com/office/officeart/2018/2/layout/IconCircleList"/>
    <dgm:cxn modelId="{B42E63CD-116E-4DDB-BDB4-AE86331101DB}" type="presOf" srcId="{F3C35FA3-7609-4D88-8F02-14377C0FD1C1}" destId="{47A80C5D-3856-44B8-9792-213EF2F74FFB}" srcOrd="0" destOrd="0" presId="urn:microsoft.com/office/officeart/2018/2/layout/IconCircleList"/>
    <dgm:cxn modelId="{579A6F07-5337-4620-B40C-343139F98215}" type="presOf" srcId="{B4149573-B1E1-466B-A847-ECD6ACA7FE0F}" destId="{7C38C502-4FFF-4F50-8C4C-936DF4EE8014}" srcOrd="0" destOrd="0" presId="urn:microsoft.com/office/officeart/2018/2/layout/IconCircleList"/>
    <dgm:cxn modelId="{3DA39FAF-EAC0-40A3-909A-A7D7698553F9}" type="presParOf" srcId="{8E91FFD7-9DB2-49B4-B1EC-5F9FC082BEE2}" destId="{BFDBD051-4FD6-4C3B-B06C-6ABFAECC5008}" srcOrd="0" destOrd="0" presId="urn:microsoft.com/office/officeart/2018/2/layout/IconCircleList"/>
    <dgm:cxn modelId="{C1D35125-13BF-47F8-8893-9BF442A2A2A5}" type="presParOf" srcId="{BFDBD051-4FD6-4C3B-B06C-6ABFAECC5008}" destId="{E64BABD1-7333-4CD0-8F00-EC5BD9A5872F}" srcOrd="0" destOrd="0" presId="urn:microsoft.com/office/officeart/2018/2/layout/IconCircleList"/>
    <dgm:cxn modelId="{72274A24-D267-425D-BECD-1766E9BF351B}" type="presParOf" srcId="{E64BABD1-7333-4CD0-8F00-EC5BD9A5872F}" destId="{DC6CEA7F-CD23-4A1A-BA64-D0FA83A7E07F}" srcOrd="0" destOrd="0" presId="urn:microsoft.com/office/officeart/2018/2/layout/IconCircleList"/>
    <dgm:cxn modelId="{B627213F-645F-4FB9-89A5-7D942384A67E}" type="presParOf" srcId="{E64BABD1-7333-4CD0-8F00-EC5BD9A5872F}" destId="{B504F4DD-6D4D-4A7E-995D-0CCEADD98B56}" srcOrd="1" destOrd="0" presId="urn:microsoft.com/office/officeart/2018/2/layout/IconCircleList"/>
    <dgm:cxn modelId="{5680D0BB-0762-4CCF-85A5-73881FA83AFC}" type="presParOf" srcId="{E64BABD1-7333-4CD0-8F00-EC5BD9A5872F}" destId="{EB3B17D9-FF47-453E-99A8-94721C343AAA}" srcOrd="2" destOrd="0" presId="urn:microsoft.com/office/officeart/2018/2/layout/IconCircleList"/>
    <dgm:cxn modelId="{D17F272B-EAB3-4BA3-829B-E79129E7A510}" type="presParOf" srcId="{E64BABD1-7333-4CD0-8F00-EC5BD9A5872F}" destId="{6DDC27DB-4675-4E2C-BA89-1A4794F7861F}" srcOrd="3" destOrd="0" presId="urn:microsoft.com/office/officeart/2018/2/layout/IconCircleList"/>
    <dgm:cxn modelId="{9CB68374-4171-4B5D-B70C-1F6A1A6C5188}" type="presParOf" srcId="{BFDBD051-4FD6-4C3B-B06C-6ABFAECC5008}" destId="{EE693446-D07C-4AFE-A47E-B074EAA22ABB}" srcOrd="1" destOrd="0" presId="urn:microsoft.com/office/officeart/2018/2/layout/IconCircleList"/>
    <dgm:cxn modelId="{878798A0-EB0C-4A7D-899E-BCA6C029A5BE}" type="presParOf" srcId="{BFDBD051-4FD6-4C3B-B06C-6ABFAECC5008}" destId="{81E17D64-84DA-42B0-A465-20D6B8BBDFFA}" srcOrd="2" destOrd="0" presId="urn:microsoft.com/office/officeart/2018/2/layout/IconCircleList"/>
    <dgm:cxn modelId="{FC7FF448-5740-414E-B490-C3520B1ED6CA}" type="presParOf" srcId="{81E17D64-84DA-42B0-A465-20D6B8BBDFFA}" destId="{144EE06A-6C10-4428-8AD6-6C8A0B38A44D}" srcOrd="0" destOrd="0" presId="urn:microsoft.com/office/officeart/2018/2/layout/IconCircleList"/>
    <dgm:cxn modelId="{EC30AB1E-460D-4081-ADAE-8EF64C738CBC}" type="presParOf" srcId="{81E17D64-84DA-42B0-A465-20D6B8BBDFFA}" destId="{2821556E-6CD9-4049-B3BB-6B2D7BC4C465}" srcOrd="1" destOrd="0" presId="urn:microsoft.com/office/officeart/2018/2/layout/IconCircleList"/>
    <dgm:cxn modelId="{B8E89603-439A-4CA6-8EBD-D2D80769E3E6}" type="presParOf" srcId="{81E17D64-84DA-42B0-A465-20D6B8BBDFFA}" destId="{77EC8D50-8EF7-469B-9E60-59933C72C233}" srcOrd="2" destOrd="0" presId="urn:microsoft.com/office/officeart/2018/2/layout/IconCircleList"/>
    <dgm:cxn modelId="{726A8D44-598B-4A2D-9B40-CDCF8EA9B2A7}" type="presParOf" srcId="{81E17D64-84DA-42B0-A465-20D6B8BBDFFA}" destId="{7C38C502-4FFF-4F50-8C4C-936DF4EE8014}" srcOrd="3" destOrd="0" presId="urn:microsoft.com/office/officeart/2018/2/layout/IconCircleList"/>
    <dgm:cxn modelId="{85CE6F20-966E-4664-8E9D-4A650D434BF3}" type="presParOf" srcId="{BFDBD051-4FD6-4C3B-B06C-6ABFAECC5008}" destId="{96C31FA8-B438-4B0F-BF05-D84EC00EC1BB}" srcOrd="3" destOrd="0" presId="urn:microsoft.com/office/officeart/2018/2/layout/IconCircleList"/>
    <dgm:cxn modelId="{70853A25-DF0E-459E-A450-CDD17737D68C}" type="presParOf" srcId="{BFDBD051-4FD6-4C3B-B06C-6ABFAECC5008}" destId="{5D01F9C8-783A-41FD-8D5A-A98ABC7F6A7B}" srcOrd="4" destOrd="0" presId="urn:microsoft.com/office/officeart/2018/2/layout/IconCircleList"/>
    <dgm:cxn modelId="{508D0AEE-A792-4D1F-8D31-6066B02DC0FC}" type="presParOf" srcId="{5D01F9C8-783A-41FD-8D5A-A98ABC7F6A7B}" destId="{9F6D24F2-7CB2-4855-884E-3970B04BE564}" srcOrd="0" destOrd="0" presId="urn:microsoft.com/office/officeart/2018/2/layout/IconCircleList"/>
    <dgm:cxn modelId="{C840D327-0C1F-44E5-A8D3-877CEAB18365}" type="presParOf" srcId="{5D01F9C8-783A-41FD-8D5A-A98ABC7F6A7B}" destId="{FA822AF5-61E4-437E-A87B-CE262261A61A}" srcOrd="1" destOrd="0" presId="urn:microsoft.com/office/officeart/2018/2/layout/IconCircleList"/>
    <dgm:cxn modelId="{2E42BD63-65F3-4323-8F2C-56E1F356B84B}" type="presParOf" srcId="{5D01F9C8-783A-41FD-8D5A-A98ABC7F6A7B}" destId="{5439B8B9-066A-4D31-9853-266855A26B0A}" srcOrd="2" destOrd="0" presId="urn:microsoft.com/office/officeart/2018/2/layout/IconCircleList"/>
    <dgm:cxn modelId="{3E0A7BE7-E391-4C03-BDC4-B676275AD90A}" type="presParOf" srcId="{5D01F9C8-783A-41FD-8D5A-A98ABC7F6A7B}" destId="{DAF2FC59-C3A4-4886-8147-C05CAEFB24A9}" srcOrd="3" destOrd="0" presId="urn:microsoft.com/office/officeart/2018/2/layout/IconCircleList"/>
    <dgm:cxn modelId="{E9441690-E69C-42EA-B7CA-DD031E191D12}" type="presParOf" srcId="{BFDBD051-4FD6-4C3B-B06C-6ABFAECC5008}" destId="{15DF83C3-6AB2-44A6-88F4-0C1CC32DF239}" srcOrd="5" destOrd="0" presId="urn:microsoft.com/office/officeart/2018/2/layout/IconCircleList"/>
    <dgm:cxn modelId="{DE785A06-2C44-480B-8282-079B0C394380}" type="presParOf" srcId="{BFDBD051-4FD6-4C3B-B06C-6ABFAECC5008}" destId="{DA367C6D-C6C9-47F4-8F81-BB556A5B084B}" srcOrd="6" destOrd="0" presId="urn:microsoft.com/office/officeart/2018/2/layout/IconCircleList"/>
    <dgm:cxn modelId="{8A827487-4AE1-46D3-ACA8-C2E039152BF1}" type="presParOf" srcId="{DA367C6D-C6C9-47F4-8F81-BB556A5B084B}" destId="{0103934D-5650-4644-8FD1-7B22D6E3E2D8}" srcOrd="0" destOrd="0" presId="urn:microsoft.com/office/officeart/2018/2/layout/IconCircleList"/>
    <dgm:cxn modelId="{D44586C6-6FDC-4E32-A3E3-15852845421C}" type="presParOf" srcId="{DA367C6D-C6C9-47F4-8F81-BB556A5B084B}" destId="{492E8DDE-61AF-408F-ACB7-C08D62B002F1}" srcOrd="1" destOrd="0" presId="urn:microsoft.com/office/officeart/2018/2/layout/IconCircleList"/>
    <dgm:cxn modelId="{A72B8069-318B-4EFA-8430-96DCCA48CEF4}" type="presParOf" srcId="{DA367C6D-C6C9-47F4-8F81-BB556A5B084B}" destId="{31063741-3CC2-4C8C-8373-52187498EFD3}" srcOrd="2" destOrd="0" presId="urn:microsoft.com/office/officeart/2018/2/layout/IconCircleList"/>
    <dgm:cxn modelId="{4681C948-C1D1-4A8E-AAFC-8B4C61D60157}" type="presParOf" srcId="{DA367C6D-C6C9-47F4-8F81-BB556A5B084B}" destId="{47A80C5D-3856-44B8-9792-213EF2F74FFB}" srcOrd="3" destOrd="0" presId="urn:microsoft.com/office/officeart/2018/2/layout/IconCircleList"/>
    <dgm:cxn modelId="{319A9740-6E02-4976-8BD3-2A33EBBA0408}" type="presParOf" srcId="{BFDBD051-4FD6-4C3B-B06C-6ABFAECC5008}" destId="{07405049-05F0-4EF8-A2B0-75709319430E}" srcOrd="7" destOrd="0" presId="urn:microsoft.com/office/officeart/2018/2/layout/IconCircleList"/>
    <dgm:cxn modelId="{C9938F44-7157-4A48-BFE1-10DB66DC1521}" type="presParOf" srcId="{BFDBD051-4FD6-4C3B-B06C-6ABFAECC5008}" destId="{7C832397-FB49-4D85-A9D4-C2DD8CC592E4}" srcOrd="8" destOrd="0" presId="urn:microsoft.com/office/officeart/2018/2/layout/IconCircleList"/>
    <dgm:cxn modelId="{C713C88C-6246-45B7-9597-125C1CEE1EAC}" type="presParOf" srcId="{7C832397-FB49-4D85-A9D4-C2DD8CC592E4}" destId="{7EE7A227-C019-4726-AB31-B7CFA9AB22DC}" srcOrd="0" destOrd="0" presId="urn:microsoft.com/office/officeart/2018/2/layout/IconCircleList"/>
    <dgm:cxn modelId="{227A2DF2-4D06-4D47-BE4E-C854B62CD357}" type="presParOf" srcId="{7C832397-FB49-4D85-A9D4-C2DD8CC592E4}" destId="{79CE76F0-C9B0-4849-9459-A7E4E1A9868D}" srcOrd="1" destOrd="0" presId="urn:microsoft.com/office/officeart/2018/2/layout/IconCircleList"/>
    <dgm:cxn modelId="{A469998C-DE46-4682-88B0-44DE80EC02EC}" type="presParOf" srcId="{7C832397-FB49-4D85-A9D4-C2DD8CC592E4}" destId="{9791DFFF-2E6C-497E-B85F-B2D3897A3613}" srcOrd="2" destOrd="0" presId="urn:microsoft.com/office/officeart/2018/2/layout/IconCircleList"/>
    <dgm:cxn modelId="{337D3D6A-F6EA-4E8B-80A4-44DF208C3865}" type="presParOf" srcId="{7C832397-FB49-4D85-A9D4-C2DD8CC592E4}" destId="{B151D63C-9970-4F2E-BC22-75B617B07A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CFD41-0ABB-4BC8-8050-092906CEF7B0}">
      <dsp:nvSpPr>
        <dsp:cNvPr id="0" name=""/>
        <dsp:cNvSpPr/>
      </dsp:nvSpPr>
      <dsp:spPr>
        <a:xfrm>
          <a:off x="0" y="3093"/>
          <a:ext cx="9880893" cy="6589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5B76F-9E57-49B4-83FB-7C5228F906BF}">
      <dsp:nvSpPr>
        <dsp:cNvPr id="0" name=""/>
        <dsp:cNvSpPr/>
      </dsp:nvSpPr>
      <dsp:spPr>
        <a:xfrm>
          <a:off x="199318" y="151347"/>
          <a:ext cx="362397" cy="36239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FD441-C9CA-455F-A0D0-B6E35849A601}">
      <dsp:nvSpPr>
        <dsp:cNvPr id="0" name=""/>
        <dsp:cNvSpPr/>
      </dsp:nvSpPr>
      <dsp:spPr>
        <a:xfrm>
          <a:off x="761035" y="3093"/>
          <a:ext cx="9119857" cy="65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4" tIns="69734" rIns="69734" bIns="69734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/>
            <a:t>Publish – Subscribe</a:t>
          </a:r>
          <a:endParaRPr lang="en-US" sz="1900" kern="1200"/>
        </a:p>
      </dsp:txBody>
      <dsp:txXfrm>
        <a:off x="761035" y="3093"/>
        <a:ext cx="9119857" cy="658905"/>
      </dsp:txXfrm>
    </dsp:sp>
    <dsp:sp modelId="{28750136-F0CB-4D9C-8E7D-A0E91C4883CB}">
      <dsp:nvSpPr>
        <dsp:cNvPr id="0" name=""/>
        <dsp:cNvSpPr/>
      </dsp:nvSpPr>
      <dsp:spPr>
        <a:xfrm>
          <a:off x="0" y="826725"/>
          <a:ext cx="9880893" cy="6589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293DA-3579-4DA7-BAF2-210A2CDC6EC9}">
      <dsp:nvSpPr>
        <dsp:cNvPr id="0" name=""/>
        <dsp:cNvSpPr/>
      </dsp:nvSpPr>
      <dsp:spPr>
        <a:xfrm>
          <a:off x="199318" y="974978"/>
          <a:ext cx="362397" cy="36239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9C581-1183-471D-AFA8-174548970AEB}">
      <dsp:nvSpPr>
        <dsp:cNvPr id="0" name=""/>
        <dsp:cNvSpPr/>
      </dsp:nvSpPr>
      <dsp:spPr>
        <a:xfrm>
          <a:off x="761035" y="826725"/>
          <a:ext cx="9119857" cy="65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4" tIns="69734" rIns="69734" bIns="69734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/>
            <a:t>Client and Server</a:t>
          </a:r>
          <a:endParaRPr lang="en-US" sz="1900" kern="1200"/>
        </a:p>
      </dsp:txBody>
      <dsp:txXfrm>
        <a:off x="761035" y="826725"/>
        <a:ext cx="9119857" cy="658905"/>
      </dsp:txXfrm>
    </dsp:sp>
    <dsp:sp modelId="{4A3C8E48-001A-4F48-A807-52CC5FFE0DC4}">
      <dsp:nvSpPr>
        <dsp:cNvPr id="0" name=""/>
        <dsp:cNvSpPr/>
      </dsp:nvSpPr>
      <dsp:spPr>
        <a:xfrm>
          <a:off x="0" y="1650356"/>
          <a:ext cx="9880893" cy="6589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02D73-46C6-44E1-9332-2D51BDE1F9CA}">
      <dsp:nvSpPr>
        <dsp:cNvPr id="0" name=""/>
        <dsp:cNvSpPr/>
      </dsp:nvSpPr>
      <dsp:spPr>
        <a:xfrm>
          <a:off x="199318" y="1798610"/>
          <a:ext cx="362397" cy="36239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A5E46-3265-4D1C-9B8A-8EC035A9BDD4}">
      <dsp:nvSpPr>
        <dsp:cNvPr id="0" name=""/>
        <dsp:cNvSpPr/>
      </dsp:nvSpPr>
      <dsp:spPr>
        <a:xfrm>
          <a:off x="761035" y="1650356"/>
          <a:ext cx="9119857" cy="65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4" tIns="69734" rIns="69734" bIns="69734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/>
            <a:t>Topic</a:t>
          </a:r>
          <a:endParaRPr lang="en-US" sz="1900" kern="1200"/>
        </a:p>
      </dsp:txBody>
      <dsp:txXfrm>
        <a:off x="761035" y="1650356"/>
        <a:ext cx="9119857" cy="658905"/>
      </dsp:txXfrm>
    </dsp:sp>
    <dsp:sp modelId="{BEBE4113-51B2-40F4-9D73-014CCF893E18}">
      <dsp:nvSpPr>
        <dsp:cNvPr id="0" name=""/>
        <dsp:cNvSpPr/>
      </dsp:nvSpPr>
      <dsp:spPr>
        <a:xfrm>
          <a:off x="0" y="2473988"/>
          <a:ext cx="9880893" cy="6589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5315B-D1CE-4094-86CB-6F90B7ECAEAD}">
      <dsp:nvSpPr>
        <dsp:cNvPr id="0" name=""/>
        <dsp:cNvSpPr/>
      </dsp:nvSpPr>
      <dsp:spPr>
        <a:xfrm>
          <a:off x="199318" y="2622242"/>
          <a:ext cx="362397" cy="36239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31202-37F3-4676-B749-4B2304AB04AD}">
      <dsp:nvSpPr>
        <dsp:cNvPr id="0" name=""/>
        <dsp:cNvSpPr/>
      </dsp:nvSpPr>
      <dsp:spPr>
        <a:xfrm>
          <a:off x="761035" y="2473988"/>
          <a:ext cx="9119857" cy="65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4" tIns="69734" rIns="69734" bIns="69734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/>
            <a:t>Quality of Service QoS</a:t>
          </a:r>
          <a:endParaRPr lang="en-US" sz="1900" kern="1200"/>
        </a:p>
      </dsp:txBody>
      <dsp:txXfrm>
        <a:off x="761035" y="2473988"/>
        <a:ext cx="9119857" cy="658905"/>
      </dsp:txXfrm>
    </dsp:sp>
    <dsp:sp modelId="{125C5CDD-7C86-41A2-BA72-1D46BCBAC3E7}">
      <dsp:nvSpPr>
        <dsp:cNvPr id="0" name=""/>
        <dsp:cNvSpPr/>
      </dsp:nvSpPr>
      <dsp:spPr>
        <a:xfrm>
          <a:off x="0" y="3297620"/>
          <a:ext cx="9880893" cy="6589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78D6D-2CF2-4AB0-A289-71430102E501}">
      <dsp:nvSpPr>
        <dsp:cNvPr id="0" name=""/>
        <dsp:cNvSpPr/>
      </dsp:nvSpPr>
      <dsp:spPr>
        <a:xfrm>
          <a:off x="199318" y="3445873"/>
          <a:ext cx="362397" cy="36239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56542-69F5-44BC-B5A3-D213632BF466}">
      <dsp:nvSpPr>
        <dsp:cNvPr id="0" name=""/>
        <dsp:cNvSpPr/>
      </dsp:nvSpPr>
      <dsp:spPr>
        <a:xfrm>
          <a:off x="761035" y="3297620"/>
          <a:ext cx="9119857" cy="65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4" tIns="69734" rIns="69734" bIns="69734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/>
            <a:t>Session</a:t>
          </a:r>
          <a:endParaRPr lang="en-US" sz="1900" kern="1200"/>
        </a:p>
      </dsp:txBody>
      <dsp:txXfrm>
        <a:off x="761035" y="3297620"/>
        <a:ext cx="9119857" cy="658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CEA7F-CD23-4A1A-BA64-D0FA83A7E07F}">
      <dsp:nvSpPr>
        <dsp:cNvPr id="0" name=""/>
        <dsp:cNvSpPr/>
      </dsp:nvSpPr>
      <dsp:spPr>
        <a:xfrm>
          <a:off x="286155" y="469114"/>
          <a:ext cx="807706" cy="8077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4F4DD-6D4D-4A7E-995D-0CCEADD98B56}">
      <dsp:nvSpPr>
        <dsp:cNvPr id="0" name=""/>
        <dsp:cNvSpPr/>
      </dsp:nvSpPr>
      <dsp:spPr>
        <a:xfrm>
          <a:off x="455774" y="638733"/>
          <a:ext cx="468470" cy="4684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C27DB-4675-4E2C-BA89-1A4794F7861F}">
      <dsp:nvSpPr>
        <dsp:cNvPr id="0" name=""/>
        <dsp:cNvSpPr/>
      </dsp:nvSpPr>
      <dsp:spPr>
        <a:xfrm>
          <a:off x="1266942" y="469114"/>
          <a:ext cx="1903880" cy="80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/>
            <a:t>Resource-Efficient and Leightweight : MQTT optimizes resource usage for clients and conserves network bandwidth.</a:t>
          </a:r>
          <a:endParaRPr lang="en-US" sz="1100" kern="1200"/>
        </a:p>
      </dsp:txBody>
      <dsp:txXfrm>
        <a:off x="1266942" y="469114"/>
        <a:ext cx="1903880" cy="807706"/>
      </dsp:txXfrm>
    </dsp:sp>
    <dsp:sp modelId="{144EE06A-6C10-4428-8AD6-6C8A0B38A44D}">
      <dsp:nvSpPr>
        <dsp:cNvPr id="0" name=""/>
        <dsp:cNvSpPr/>
      </dsp:nvSpPr>
      <dsp:spPr>
        <a:xfrm>
          <a:off x="3502560" y="469114"/>
          <a:ext cx="807706" cy="8077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1556E-6CD9-4049-B3BB-6B2D7BC4C465}">
      <dsp:nvSpPr>
        <dsp:cNvPr id="0" name=""/>
        <dsp:cNvSpPr/>
      </dsp:nvSpPr>
      <dsp:spPr>
        <a:xfrm>
          <a:off x="3672178" y="638733"/>
          <a:ext cx="468470" cy="4684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8C502-4FFF-4F50-8C4C-936DF4EE8014}">
      <dsp:nvSpPr>
        <dsp:cNvPr id="0" name=""/>
        <dsp:cNvSpPr/>
      </dsp:nvSpPr>
      <dsp:spPr>
        <a:xfrm>
          <a:off x="4483347" y="469114"/>
          <a:ext cx="1903880" cy="80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/>
            <a:t>Two-Way Communication : MQTT enables devices and servers to exchange data through publishing and subscribing, with the ability to broadcast messages to multiple devices.</a:t>
          </a:r>
          <a:endParaRPr lang="en-US" sz="1100" kern="1200"/>
        </a:p>
      </dsp:txBody>
      <dsp:txXfrm>
        <a:off x="4483347" y="469114"/>
        <a:ext cx="1903880" cy="807706"/>
      </dsp:txXfrm>
    </dsp:sp>
    <dsp:sp modelId="{9F6D24F2-7CB2-4855-884E-3970B04BE564}">
      <dsp:nvSpPr>
        <dsp:cNvPr id="0" name=""/>
        <dsp:cNvSpPr/>
      </dsp:nvSpPr>
      <dsp:spPr>
        <a:xfrm>
          <a:off x="6718964" y="469114"/>
          <a:ext cx="807706" cy="8077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22AF5-61E4-437E-A87B-CE262261A61A}">
      <dsp:nvSpPr>
        <dsp:cNvPr id="0" name=""/>
        <dsp:cNvSpPr/>
      </dsp:nvSpPr>
      <dsp:spPr>
        <a:xfrm>
          <a:off x="6888583" y="638733"/>
          <a:ext cx="468470" cy="46847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2FC59-C3A4-4886-8147-C05CAEFB24A9}">
      <dsp:nvSpPr>
        <dsp:cNvPr id="0" name=""/>
        <dsp:cNvSpPr/>
      </dsp:nvSpPr>
      <dsp:spPr>
        <a:xfrm>
          <a:off x="7699751" y="469114"/>
          <a:ext cx="1903880" cy="80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/>
            <a:t>Enhanced Security : MQTT includes TLS encryption for secure message transmission and authentication mechanis to verify clients.</a:t>
          </a:r>
          <a:endParaRPr lang="en-US" sz="1100" kern="1200"/>
        </a:p>
      </dsp:txBody>
      <dsp:txXfrm>
        <a:off x="7699751" y="469114"/>
        <a:ext cx="1903880" cy="807706"/>
      </dsp:txXfrm>
    </dsp:sp>
    <dsp:sp modelId="{0103934D-5650-4644-8FD1-7B22D6E3E2D8}">
      <dsp:nvSpPr>
        <dsp:cNvPr id="0" name=""/>
        <dsp:cNvSpPr/>
      </dsp:nvSpPr>
      <dsp:spPr>
        <a:xfrm>
          <a:off x="286155" y="1799857"/>
          <a:ext cx="807706" cy="8077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E8DDE-61AF-408F-ACB7-C08D62B002F1}">
      <dsp:nvSpPr>
        <dsp:cNvPr id="0" name=""/>
        <dsp:cNvSpPr/>
      </dsp:nvSpPr>
      <dsp:spPr>
        <a:xfrm>
          <a:off x="455774" y="1969475"/>
          <a:ext cx="468470" cy="46847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80C5D-3856-44B8-9792-213EF2F74FFB}">
      <dsp:nvSpPr>
        <dsp:cNvPr id="0" name=""/>
        <dsp:cNvSpPr/>
      </dsp:nvSpPr>
      <dsp:spPr>
        <a:xfrm>
          <a:off x="1266942" y="1799857"/>
          <a:ext cx="1903880" cy="80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/>
            <a:t>Persistent connections : MQTT maintains persistent connections between devices and servers minimizing reconnections time in unstable network conditions.</a:t>
          </a:r>
          <a:endParaRPr lang="en-US" sz="1100" kern="1200"/>
        </a:p>
      </dsp:txBody>
      <dsp:txXfrm>
        <a:off x="1266942" y="1799857"/>
        <a:ext cx="1903880" cy="807706"/>
      </dsp:txXfrm>
    </dsp:sp>
    <dsp:sp modelId="{7EE7A227-C019-4726-AB31-B7CFA9AB22DC}">
      <dsp:nvSpPr>
        <dsp:cNvPr id="0" name=""/>
        <dsp:cNvSpPr/>
      </dsp:nvSpPr>
      <dsp:spPr>
        <a:xfrm>
          <a:off x="3502560" y="1799857"/>
          <a:ext cx="807706" cy="8077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E76F0-C9B0-4849-9459-A7E4E1A9868D}">
      <dsp:nvSpPr>
        <dsp:cNvPr id="0" name=""/>
        <dsp:cNvSpPr/>
      </dsp:nvSpPr>
      <dsp:spPr>
        <a:xfrm>
          <a:off x="3672178" y="1969475"/>
          <a:ext cx="468470" cy="46847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1D63C-9970-4F2E-BC22-75B617B07AA2}">
      <dsp:nvSpPr>
        <dsp:cNvPr id="0" name=""/>
        <dsp:cNvSpPr/>
      </dsp:nvSpPr>
      <dsp:spPr>
        <a:xfrm>
          <a:off x="4483347" y="1799857"/>
          <a:ext cx="1903880" cy="80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Varied Quality of Service QoS levels : MQTT offers multiple Qos options to ensure dependable message transmission.</a:t>
          </a:r>
        </a:p>
      </dsp:txBody>
      <dsp:txXfrm>
        <a:off x="4483347" y="1799857"/>
        <a:ext cx="1903880" cy="807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48FC135-272D-BE2B-5C8B-4A6715F414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F4BAD0-E1B8-900D-485D-80EA433C4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F63A-99C4-42C6-B5AA-A5CFDC07BDA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7A971D-6339-F8C9-97E6-2C62319D61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3EC1E3-ABA5-7182-AC7D-347A8216F5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893B7-B065-493D-BD3B-E00CDAED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83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90300-8BFF-48C8-9FBE-9BFF86FB97F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4E58-E225-44D4-8083-C945F7B4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5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BE652075-FC77-43D0-9EDB-293CB5A16445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E4E58-E225-44D4-8083-C945F7B42025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AD2E4C-FC35-B8A9-84E5-57F287E48C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Ho</a:t>
            </a:r>
          </a:p>
        </p:txBody>
      </p:sp>
    </p:spTree>
    <p:extLst>
      <p:ext uri="{BB962C8B-B14F-4D97-AF65-F5344CB8AC3E}">
        <p14:creationId xmlns:p14="http://schemas.microsoft.com/office/powerpoint/2010/main" val="109211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E4E58-E225-44D4-8083-C945F7B42025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6ABA93-C911-932F-9451-0AF00BF76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Ho</a:t>
            </a:r>
          </a:p>
        </p:txBody>
      </p:sp>
    </p:spTree>
    <p:extLst>
      <p:ext uri="{BB962C8B-B14F-4D97-AF65-F5344CB8AC3E}">
        <p14:creationId xmlns:p14="http://schemas.microsoft.com/office/powerpoint/2010/main" val="389485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IBM : international business machines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Ho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E4E58-E225-44D4-8083-C945F7B420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BCDAD-FADC-A38D-9A85-30038AB5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6B4A54-A502-89A2-D827-07D180DF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CDDC02-6C30-0B13-2398-7501EA33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D438-1244-4676-BB1E-CC0721901725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620561-C4A7-388D-4A0A-954AECA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6D9802-4962-FFBA-310D-4A348C0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5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A3C11-06E6-35A5-51C0-7C9872E9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64F4E4-6FA5-6468-4470-E8D238F13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AC564B-29C4-A8DE-CA87-A66212E5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9A28-E832-42BB-A6B6-CC34EECDA8E7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57385F-46E9-2746-3D5B-5C39AEC4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46CDDE-7336-B5F4-8AE1-65FF73C3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669989-4712-7497-484E-19CA4756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C5EAB1-1AC1-46C2-1119-797C0B24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8B52A8-68C4-4D39-E3B4-CBE8F147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9968-DF63-4DBF-9650-79F6C4C44189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FCA9F5-CAAA-037E-78DF-7616686C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0904E1-22B5-5109-A789-9694E959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BAF31-BB85-71D0-5603-16815F90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955C5-1F86-B242-D4D2-DD1A6311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36531F-3228-EFF6-AA07-9B7E9581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7110-D7F7-45ED-9890-39527F17EC4E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FC7339-3540-B9EF-13DC-1B382163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055209-6EA5-C5EE-79AA-629591A5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FCCE-7FC5-1D56-DC56-79F04C6A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2199EE-20C3-8FB1-FA4A-2C6E869E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662918-9E74-8DF9-0C8D-08019DB3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ECE-66A6-48F9-8FD2-508CAF6ADED2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4750EF-5777-192F-3FC5-83B7D5B8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2AE1DB-8A63-B7CC-8AFD-5471B737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E8CE3-8EB5-A42A-80DE-0486AEB1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123BC4-DD72-AB4F-AE88-A09F6643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DDD483-4C56-E8B2-590A-39B65795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41068-7F36-281E-5A8B-F7C28F48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0EFF-1715-476A-956F-C60A6FCF80B8}" type="datetime1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DEDD42-C4BC-B5C2-A38F-E15A2E71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4EACB4-B1C2-59BA-213E-7ADFD8C4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0631E-2318-E0A3-72AB-FD374AA6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B68F6-B6D6-04E5-B6DE-719601DB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7E4F62-82BB-47CA-6B95-13BFC6C2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061469-9AF8-8084-A837-D954D3E3D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C489C7-43B8-159E-D513-81E7870AC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A8ADB9-F0F6-9EFC-89D1-891B6097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3C87-1FCC-4728-991C-4CDDDBD025E3}" type="datetime1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1A4C66-75A6-7F44-C261-EB32C12E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7731DC-546F-98C5-2C9C-6E3E6ED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C8F8E-EA11-BFB8-4476-4A8A79A5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941252-2D5D-D0DB-0296-70A8712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D6B8-6CD8-4B3B-8E20-E38B1544DBF1}" type="datetime1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3271A1-7C1A-79F0-2C50-5E7FA433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6BCA31-9F04-D07F-D760-94F298B3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5329D6-0A36-65B4-40CA-06EE553B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EA8-54AF-47C3-9982-D7C2DD0DD183}" type="datetime1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D97B74-50CA-C25A-EF32-0C9BA398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09C0C2-16D8-0DB9-0AF0-CFEC78D5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52C61-D616-B4CD-3CB9-0580224D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DA165C-6EFA-1A74-CB7A-48291D40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4CF38D-2FA9-4585-C466-87C3904D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0EA3A7-B7C4-7FBD-56BB-79D898CD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9014-0683-47C1-B439-D9F0A874CF79}" type="datetime1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9A17D7-BA3C-8307-3BEC-63A3EE49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AB69D1-23FE-7CA1-643D-95A6C490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087C0-3B6D-71F0-17E0-2E22647C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C03B0DE-11E3-BB22-1B06-F56766284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BE4E00-1321-0A23-5052-FFE49FD0C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88D905-6924-C639-723E-8AFB312F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9264-A4FE-4C8F-BE70-8F689F0FC932}" type="datetime1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37C95E-3C87-4BA5-A4B9-E8FF1F7A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B0D494-8DC6-1DF4-A339-6B0D1276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A2682C-E2B7-F723-878B-D0644D28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123169-7876-F633-A29B-915CD060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88E867-D139-EA68-9739-5CCA1D723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FA49D-63DC-4DA9-9F86-5EF4FD7D4AC5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F1FC2-637B-CDF0-BAA7-F6F605498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245EB3-51B8-DB88-9DFF-8E0FBCB34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3B8E7-5045-4F10-A376-B8DFE70E7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q=python%20small%20logo&amp;imgurl=https://www.pngall.com/wp-content/uploads/2016/05/Python-Logo-Free-Download-PNG.png&amp;imgrefurl=https://www.pngall.com/python-logo-png/&amp;docid=P4r_nzCyCF75-M&amp;tbnid=0-lAWpuQBjsPGM&amp;vet=12ahUKEwjSnqWfo5SHAxUDBdsEHQ3RBeEQM3oECDwQAA..i&amp;w=286&amp;h=364&amp;hcb=2&amp;ved=2ahUKEwjSnqWfo5SHAxUDBdsEHQ3RBeEQM3oECDwQAA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www.google.com/imgres?q=mosquitto%20mqtt%20logo&amp;imgurl=https://apps.boschrexroth.com/microsites/ctrlx-automation/assets/images/a/DC-AE_ctrlXWORLD_Partner_Logo_mosquitto_1200x675-32574087.png&amp;imgrefurl=https://apps.boschrexroth.com/microsites/ctrlx-automation/en/ctrlx-world/partner/cedalo-en/&amp;docid=I5Zu5CdlC8tg3M&amp;tbnid=BRQwBwWDerZLJM&amp;vet=12ahUKEwiUx5aKopSHAxUwRfEDHVSNC_sQM3oECFQQAA..i&amp;w=360&amp;h=203&amp;hcb=2&amp;ved=2ahUKEwiUx5aKopSHAxUwRfEDHVSNC_sQM3oECFQQ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q=java%20small%20logo&amp;imgurl=https://brandslogos.com/wp-content/uploads/images/large/java-logo-1.png&amp;imgrefurl=https://brandslogos.com/j/java-logo-1/&amp;docid=rTa6cuMyEczkuM&amp;tbnid=D9-YK7Lwieyt6M&amp;vet=12ahUKEwjNqab6opSHAxWhSfEDHaheA3sQM3oECBQQAA..i&amp;w=1280&amp;h=1280&amp;hcb=2&amp;ved=2ahUKEwjNqab6opSHAxWhSfEDHaheA3sQM3oECBQQAA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google.com/imgres?q=eclipse%20paho&amp;imgurl=https://wiki.eclipse.org/images/4/49/PahoHALF.png&amp;imgrefurl=https://wiki.eclipse.org/Paho&amp;docid=fCqO-qpGocj4XM&amp;tbnid=LPYBYHpfP19plM&amp;vet=12ahUKEwiV0oDFo5SHAxUTSfEDHWYqCRcQM3oECGoQAA..i&amp;w=495&amp;h=193&amp;hcb=2&amp;ved=2ahUKEwiV0oDFo5SHAxUTSfEDHWYqCRcQM3oECGoQAA" TargetMode="External"/><Relationship Id="rId4" Type="http://schemas.openxmlformats.org/officeDocument/2006/relationships/hyperlink" Target="https://www.google.com/imgres?q=hivemq%20logo&amp;imgurl=https://www.hivemq.com/sb-assets/f/243938/800x400/b2d70e4d5a/hivemq-cloud-400x200.svg&amp;imgrefurl=https://www.hivemq.com/company/get-hivemq/&amp;docid=7feoC8_VleMeyM&amp;tbnid=HAZ6r2XnA3cBOM&amp;vet=12ahUKEwjroPqmopSHAxU2VfEDHdUlBxgQM3oECBYQAA..i&amp;w=800&amp;h=400&amp;hcb=2&amp;ved=2ahUKEwjroPqmopSHAxU2VfEDHdUlBxgQM3oECBYQAA" TargetMode="Externa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mage.slidesharecdn.com/mqtt-130828021319-phpapp01/75/MQTT-MQ-Telemetry-Transport-for-Message-Queueing-23-2048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oogle.com/url?sa=i&amp;url=https://blog.softwaretoolbox.com/mqtt-quality-of-service-datahub&amp;psig=AOvVaw30Jr6BrTUU4epghKz6cvNM&amp;ust=1720382599426000&amp;source=images&amp;cd=vfe&amp;opi=89978449&amp;ved=0CBEQjRxqFwoTCPj4yuCak4cDFQAAAAAdAAAAABA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/url?sa=i&amp;url=https://alphamicro.net/mqtt&amp;psig=AOvVaw2dcTzck0mFk53zVNWRiof4&amp;ust=1720424719190000&amp;source=images&amp;cd=vfe&amp;opi=89978449&amp;ved=0CBEQjRxqFwoTCODF-ea3lIcDFQAAAAAdAAAAABA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google.com/url?sa=i&amp;url=https://dev.to/hivemq_/mqtt-topics-wildcards-best-practices-part-5-87g&amp;psig=AOvVaw2dcTzck0mFk53zVNWRiof4&amp;ust=1720424719190000&amp;source=images&amp;cd=vfe&amp;opi=89978449&amp;ved=0CBEQjRxqFwoTCODF-ea3lIcDFQAAAAAdAAAAABA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image.slidesharecdn.com/mqtt-130828021319-phpapp01/75/MQTT-MQ-Telemetry-Transport-for-Message-Queueing-9-2048.jp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steves-internet-guide.com/wp-content/uploads/mqtt-message-flow.jpg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quitto.org/download/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vemq.com/blog/mqtt-essentials-part-7-persistent-session-queuing-messages/#heading-what-are-persistent-sessions" TargetMode="External"/><Relationship Id="rId3" Type="http://schemas.openxmlformats.org/officeDocument/2006/relationships/hyperlink" Target="https://www.hivemq.com/blog/mqtt-essentials-part-1-introducing-mqtt/" TargetMode="External"/><Relationship Id="rId7" Type="http://schemas.openxmlformats.org/officeDocument/2006/relationships/hyperlink" Target="https://www.emqx.com/en/blog/mqtt-5-introduction-to-publish-subscribe-model" TargetMode="External"/><Relationship Id="rId12" Type="http://schemas.openxmlformats.org/officeDocument/2006/relationships/hyperlink" Target="https://eclipse.dev/paho/index.php?page=downloads.ph" TargetMode="External"/><Relationship Id="rId2" Type="http://schemas.openxmlformats.org/officeDocument/2006/relationships/hyperlink" Target="http://www.steves-internet-guide.com/mqt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share/20108524-a0e8-4df7-8e0c-a9d873eab2c3" TargetMode="External"/><Relationship Id="rId11" Type="http://schemas.openxmlformats.org/officeDocument/2006/relationships/hyperlink" Target="https://www.spiceworks.com/tech/iot/articles/what-is-mqtt/#_004" TargetMode="External"/><Relationship Id="rId5" Type="http://schemas.openxmlformats.org/officeDocument/2006/relationships/hyperlink" Target="https://www.slideshare.net/slideshow/mq-telemetry-transport/25668863" TargetMode="External"/><Relationship Id="rId10" Type="http://schemas.openxmlformats.org/officeDocument/2006/relationships/hyperlink" Target="https://www.cavliwireless.com/blog/nerdiest-of-things/what-is-the-mqtt-protocol.html" TargetMode="External"/><Relationship Id="rId4" Type="http://schemas.openxmlformats.org/officeDocument/2006/relationships/hyperlink" Target="https://www.slideshare.net/slideshow/introduction-mqtt-en/32794443#2" TargetMode="External"/><Relationship Id="rId9" Type="http://schemas.openxmlformats.org/officeDocument/2006/relationships/hyperlink" Target="https://iot.eclipse.org/community/resources/case-studies/pdf/Eclipse%20IoT%20Success%20Story%20-%20DB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AADD842-7469-481F-AEF2-DDA7D3A9A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4058847-87A2-48B5-B733-C9FC6F0FF7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E179C6-239C-58EC-5427-96B7703B6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26571"/>
            <a:ext cx="9889793" cy="5887951"/>
          </a:xfrm>
        </p:spPr>
        <p:txBody>
          <a:bodyPr anchor="t">
            <a:normAutofit fontScale="92500" lnSpcReduction="20000"/>
          </a:bodyPr>
          <a:lstStyle/>
          <a:p>
            <a:pPr algn="l"/>
            <a:endParaRPr lang="en-GB" sz="800" dirty="0"/>
          </a:p>
          <a:p>
            <a:r>
              <a:rPr lang="en-GB" sz="2800" b="1" i="1" dirty="0">
                <a:solidFill>
                  <a:schemeClr val="bg1">
                    <a:lumMod val="95000"/>
                  </a:schemeClr>
                </a:solidFill>
              </a:rPr>
              <a:t>Hochschule Rhein-Waal</a:t>
            </a:r>
          </a:p>
          <a:p>
            <a:r>
              <a:rPr lang="en-GB" sz="1900" i="1" dirty="0">
                <a:solidFill>
                  <a:schemeClr val="bg1">
                    <a:lumMod val="95000"/>
                  </a:schemeClr>
                </a:solidFill>
              </a:rPr>
              <a:t>University of Applied Sciences</a:t>
            </a:r>
          </a:p>
          <a:p>
            <a:endParaRPr lang="en-GB" sz="2800" b="1" i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2800" b="1" i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2800" b="1" i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2800" b="1" i="1" dirty="0"/>
              <a:t>Ambient Intelligent Systems</a:t>
            </a:r>
          </a:p>
          <a:p>
            <a:endParaRPr lang="en-GB" sz="2800" b="1" i="1" dirty="0"/>
          </a:p>
          <a:p>
            <a:r>
              <a:rPr lang="en-GB" sz="2800" b="1" i="1" dirty="0"/>
              <a:t>MQTT</a:t>
            </a:r>
          </a:p>
          <a:p>
            <a:r>
              <a:rPr lang="en-GB" sz="2800" b="1" i="1" dirty="0"/>
              <a:t>Message Queuing Telemetry Transport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200" i="1" dirty="0"/>
              <a:t>Group members</a:t>
            </a:r>
          </a:p>
          <a:p>
            <a:r>
              <a:rPr lang="en-GB" sz="2200" i="1" dirty="0"/>
              <a:t>Rafay Ahmed, 32077</a:t>
            </a:r>
          </a:p>
          <a:p>
            <a:r>
              <a:rPr lang="en-GB" sz="2200" i="1" dirty="0" err="1"/>
              <a:t>Rithik</a:t>
            </a:r>
            <a:r>
              <a:rPr lang="en-GB" sz="2200" i="1" dirty="0"/>
              <a:t> Kumar, 31522 </a:t>
            </a:r>
          </a:p>
          <a:p>
            <a:pPr algn="l"/>
            <a:endParaRPr lang="en-GB" sz="2200" dirty="0"/>
          </a:p>
          <a:p>
            <a:pPr algn="l"/>
            <a:endParaRPr lang="en-GB" sz="800" dirty="0"/>
          </a:p>
          <a:p>
            <a:pPr algn="l"/>
            <a:endParaRPr lang="en-US" sz="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8CE886A-266A-45DB-B141-3271799F49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6B185-2F27-4775-9380-643E7945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Roles of Components (1/2)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854290-8282-9D4E-9259-EB54292E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010758"/>
            <a:ext cx="9880893" cy="4780567"/>
          </a:xfrm>
        </p:spPr>
        <p:txBody>
          <a:bodyPr>
            <a:normAutofit fontScale="92500" lnSpcReduction="10000"/>
          </a:bodyPr>
          <a:lstStyle/>
          <a:p>
            <a:r>
              <a:rPr lang="en-GB" sz="2200" b="1" i="1" u="sng" dirty="0"/>
              <a:t>Broker :</a:t>
            </a:r>
            <a:r>
              <a:rPr lang="en-GB" sz="2200" dirty="0"/>
              <a:t>  It is responsible for receiving messages, filtering messages, determining the subscribers and then pushing the messages to appropriate subscriber.</a:t>
            </a:r>
          </a:p>
          <a:p>
            <a:r>
              <a:rPr lang="en-GB" sz="2200" b="1" i="1" u="sng" dirty="0"/>
              <a:t>Client : </a:t>
            </a:r>
            <a:r>
              <a:rPr lang="en-GB" sz="2200" dirty="0"/>
              <a:t>Client can either act as a publisher or a subscriber and can be both.</a:t>
            </a:r>
          </a:p>
          <a:p>
            <a:r>
              <a:rPr lang="en-GB" sz="2200" b="1" i="1" u="sng" dirty="0"/>
              <a:t>Publisher :</a:t>
            </a:r>
            <a:r>
              <a:rPr lang="en-GB" sz="2200" dirty="0"/>
              <a:t> It has to connect to MQTT broker using a unique client identifier, send messages to the broker on specific topics, set QoS level.</a:t>
            </a:r>
          </a:p>
          <a:p>
            <a:r>
              <a:rPr lang="en-GB" sz="2200" b="1" i="1" u="sng" dirty="0"/>
              <a:t>Subscriber : </a:t>
            </a:r>
            <a:r>
              <a:rPr lang="en-GB" sz="2200" dirty="0"/>
              <a:t>Establish connection with broker using specific identifier, Subscribe to topic, receive messages, set QoS level.</a:t>
            </a:r>
          </a:p>
          <a:p>
            <a:r>
              <a:rPr lang="en-GB" sz="2200" dirty="0"/>
              <a:t>Thus publisher and subscriber are special roles of a client.</a:t>
            </a:r>
          </a:p>
          <a:p>
            <a:r>
              <a:rPr lang="en-GB" sz="2200" b="1" i="1" u="sng" dirty="0"/>
              <a:t>Topics :</a:t>
            </a:r>
            <a:r>
              <a:rPr lang="en-GB" sz="2200" dirty="0"/>
              <a:t> Technically, topics are messages queues. Topics support the </a:t>
            </a:r>
            <a:r>
              <a:rPr lang="en-GB" sz="2200" dirty="0" err="1"/>
              <a:t>PubSub</a:t>
            </a:r>
            <a:r>
              <a:rPr lang="en-GB" sz="2200" dirty="0"/>
              <a:t> pattern for clients. Logically, topics allow clients to exchange information with defined semantics for </a:t>
            </a:r>
            <a:r>
              <a:rPr lang="en-GB" sz="2200" dirty="0" err="1"/>
              <a:t>eg</a:t>
            </a:r>
            <a:r>
              <a:rPr lang="en-GB" sz="2200" dirty="0"/>
              <a:t>, temperature sensor data of a room.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72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4FE90-8338-0AF8-BBF8-00285FAF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Roles of Components (2/2)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D5AC8-93BA-41F7-9CF5-F8E5390D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b="1" i="1" u="sng" dirty="0"/>
              <a:t>Session</a:t>
            </a:r>
            <a:r>
              <a:rPr lang="en-GB" sz="2400" dirty="0"/>
              <a:t> : A session identifies an attachment of a client to a server (temporary or permanent).</a:t>
            </a:r>
          </a:p>
          <a:p>
            <a:r>
              <a:rPr lang="en-GB" sz="2400" dirty="0"/>
              <a:t>All communication between client and server takes place as part of a session.</a:t>
            </a:r>
          </a:p>
          <a:p>
            <a:r>
              <a:rPr lang="en-GB" sz="2400" b="1" i="1" u="sng" dirty="0"/>
              <a:t>Subscription </a:t>
            </a:r>
            <a:r>
              <a:rPr lang="en-GB" sz="2400" dirty="0"/>
              <a:t>: Unlike sessions, a subscription logically attaches a client to a topic. When Subscribed to a topic, client can exchange messages with a topic.</a:t>
            </a:r>
          </a:p>
          <a:p>
            <a:r>
              <a:rPr lang="en-GB" sz="2400" dirty="0"/>
              <a:t>Messages : They are the units of data exchange between topic clients.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70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0A6F2-EC20-61DE-A55D-C0C714A1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How </a:t>
            </a:r>
            <a:r>
              <a:rPr lang="en-GB" sz="4000" i="1" dirty="0" err="1">
                <a:solidFill>
                  <a:schemeClr val="bg1"/>
                </a:solidFill>
              </a:rPr>
              <a:t>PubSub</a:t>
            </a:r>
            <a:r>
              <a:rPr lang="en-GB" sz="4000" i="1" dirty="0">
                <a:solidFill>
                  <a:schemeClr val="bg1"/>
                </a:solidFill>
              </a:rPr>
              <a:t> works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a diagram of a topic&#10;&#10;Description automatically generated with medium confidence">
            <a:extLst>
              <a:ext uri="{FF2B5EF4-FFF2-40B4-BE49-F238E27FC236}">
                <a16:creationId xmlns:a16="http://schemas.microsoft.com/office/drawing/2014/main" xmlns="" id="{E2E16575-D4B9-DB6B-0040-37774BC41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5784"/>
            <a:ext cx="10515600" cy="2991020"/>
          </a:xfrm>
        </p:spPr>
      </p:pic>
    </p:spTree>
    <p:extLst>
      <p:ext uri="{BB962C8B-B14F-4D97-AF65-F5344CB8AC3E}">
        <p14:creationId xmlns:p14="http://schemas.microsoft.com/office/powerpoint/2010/main" val="420159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046D7-7EE1-574E-B5D0-C7A7004C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Model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xmlns="" id="{A1FADBCB-65AA-931C-1E74-E6DC702EF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36" y="1825625"/>
            <a:ext cx="7626928" cy="4351338"/>
          </a:xfrm>
        </p:spPr>
      </p:pic>
    </p:spTree>
    <p:extLst>
      <p:ext uri="{BB962C8B-B14F-4D97-AF65-F5344CB8AC3E}">
        <p14:creationId xmlns:p14="http://schemas.microsoft.com/office/powerpoint/2010/main" val="57892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3F227-2A02-9A91-DAB4-7DCC69ED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Pros &amp; Cons of </a:t>
            </a:r>
            <a:r>
              <a:rPr lang="en-GB" sz="4000" i="1" dirty="0" err="1">
                <a:solidFill>
                  <a:schemeClr val="bg1"/>
                </a:solidFill>
              </a:rPr>
              <a:t>PubSub</a:t>
            </a:r>
            <a:r>
              <a:rPr lang="en-GB" sz="4000" i="1" dirty="0">
                <a:solidFill>
                  <a:schemeClr val="bg1"/>
                </a:solidFill>
              </a:rPr>
              <a:t> approach 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D8BDA3-4239-3158-DE63-83B59DBC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b="1" i="1" u="sng" dirty="0"/>
              <a:t>Scalability</a:t>
            </a:r>
            <a:r>
              <a:rPr lang="en-GB" sz="2400" dirty="0"/>
              <a:t> : </a:t>
            </a:r>
            <a:r>
              <a:rPr lang="en-GB" sz="2400" dirty="0" err="1"/>
              <a:t>PubSub</a:t>
            </a:r>
            <a:r>
              <a:rPr lang="en-GB" sz="2400" dirty="0"/>
              <a:t> scales better than the traditional client/server approach.</a:t>
            </a:r>
          </a:p>
          <a:p>
            <a:r>
              <a:rPr lang="en-GB" sz="2400" b="1" i="1" u="sng" dirty="0"/>
              <a:t>Event-Driven Architecture</a:t>
            </a:r>
            <a:r>
              <a:rPr lang="en-GB" sz="2400" dirty="0"/>
              <a:t> : Components react to events or messages as thy occur.</a:t>
            </a:r>
          </a:p>
          <a:p>
            <a:r>
              <a:rPr lang="en-GB" sz="2400" b="1" i="1" u="sng" dirty="0"/>
              <a:t>Security</a:t>
            </a:r>
            <a:r>
              <a:rPr lang="en-GB" sz="2400" dirty="0"/>
              <a:t> : broker can implement access control for publishing</a:t>
            </a:r>
          </a:p>
          <a:p>
            <a:r>
              <a:rPr lang="en-GB" sz="2400" b="1" i="1" u="sng" dirty="0"/>
              <a:t>Single point of failure</a:t>
            </a:r>
            <a:r>
              <a:rPr lang="en-GB" sz="2400" dirty="0"/>
              <a:t>  : failure of broker may result in  failure of architecture. In this case, Broker cluster could be more effective.</a:t>
            </a:r>
          </a:p>
          <a:p>
            <a:r>
              <a:rPr lang="en-GB" sz="2400" b="1" i="1" u="sng" dirty="0"/>
              <a:t>Overhead broker</a:t>
            </a:r>
            <a:r>
              <a:rPr lang="en-GB" sz="2400" dirty="0"/>
              <a:t> : managing large number of subscribers, can impose overhead on the broker.</a:t>
            </a:r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99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7FD93-D4E9-D15F-DC57-E3B7611A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Client Broker Setup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41084-5863-AE2C-F6E0-167C142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MQTT application or  client, it can be implemented by using client libraries, for </a:t>
            </a:r>
            <a:r>
              <a:rPr lang="en-GB" sz="2400" dirty="0" err="1"/>
              <a:t>eg</a:t>
            </a:r>
            <a:r>
              <a:rPr lang="en-GB" sz="2400" dirty="0"/>
              <a:t> ; </a:t>
            </a:r>
            <a:r>
              <a:rPr lang="en-GB" sz="2400" dirty="0" err="1"/>
              <a:t>EclipsePaho</a:t>
            </a:r>
            <a:r>
              <a:rPr lang="en-GB" sz="2400" dirty="0"/>
              <a:t>, Java, python and so on.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For MQTT broker, there are open ecosystem, for </a:t>
            </a:r>
            <a:r>
              <a:rPr lang="en-GB" sz="2400" dirty="0" err="1"/>
              <a:t>eg</a:t>
            </a:r>
            <a:r>
              <a:rPr lang="en-GB" sz="2400" dirty="0"/>
              <a:t>; </a:t>
            </a:r>
            <a:r>
              <a:rPr lang="en-GB" sz="2400" dirty="0" err="1"/>
              <a:t>Mosquitto</a:t>
            </a:r>
            <a:r>
              <a:rPr lang="en-GB" sz="2400" dirty="0"/>
              <a:t>, </a:t>
            </a:r>
            <a:r>
              <a:rPr lang="en-GB" sz="2400" dirty="0" err="1"/>
              <a:t>HiveMQ</a:t>
            </a:r>
            <a:r>
              <a:rPr lang="en-GB" sz="2400" dirty="0"/>
              <a:t> community version.</a:t>
            </a:r>
          </a:p>
          <a:p>
            <a:endParaRPr lang="en-US" sz="2400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xmlns="" id="{67456F95-A9F8-895D-4989-D7149E9B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959809"/>
            <a:ext cx="2113028" cy="1088566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xmlns="" id="{70215084-AC6E-D62B-1FA2-334FD38EB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24" y="4926807"/>
            <a:ext cx="1952625" cy="1250155"/>
          </a:xfrm>
          <a:prstGeom prst="rect">
            <a:avLst/>
          </a:prstGeom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xmlns="" id="{F0D2A189-E90A-2B16-651B-ACF1E0AD7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699" y="3057524"/>
            <a:ext cx="1247776" cy="1044377"/>
          </a:xfrm>
          <a:prstGeom prst="rect">
            <a:avLst/>
          </a:prstGeom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xmlns="" id="{D544127C-160D-DFAB-ED63-B6848B45C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347" y="3095889"/>
            <a:ext cx="1520977" cy="1044378"/>
          </a:xfrm>
          <a:prstGeom prst="rect">
            <a:avLst/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xmlns="" id="{F86C0F5B-4379-4BFF-1A1D-991EC0CC8D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8114" y="3095888"/>
            <a:ext cx="2124836" cy="11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6FAC0-84DE-3C20-BFD2-5B3F142E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Connect Flow 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8C2CB6-B13F-24A7-B5FD-28425EC0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440632"/>
          </a:xfrm>
        </p:spPr>
        <p:txBody>
          <a:bodyPr>
            <a:normAutofit/>
          </a:bodyPr>
          <a:lstStyle/>
          <a:p>
            <a:r>
              <a:rPr lang="en-GB" sz="2400" dirty="0"/>
              <a:t>Client </a:t>
            </a:r>
            <a:r>
              <a:rPr lang="en-GB" sz="2400" dirty="0" err="1"/>
              <a:t>bulits</a:t>
            </a:r>
            <a:r>
              <a:rPr lang="en-GB" sz="2400" dirty="0"/>
              <a:t> TCP connection with broker, TLS can also be used if security is enabled.</a:t>
            </a:r>
          </a:p>
          <a:p>
            <a:r>
              <a:rPr lang="en-GB" sz="2400" dirty="0"/>
              <a:t>Then MQTT connect flow starts , MQTT client will send the Connect packet to the broker.</a:t>
            </a:r>
          </a:p>
          <a:p>
            <a:r>
              <a:rPr lang="en-GB" sz="2400" dirty="0"/>
              <a:t>Client receives </a:t>
            </a:r>
            <a:r>
              <a:rPr lang="en-GB" sz="2400" dirty="0" err="1"/>
              <a:t>ConnAck</a:t>
            </a:r>
            <a:r>
              <a:rPr lang="en-GB" sz="2400" dirty="0"/>
              <a:t> packet after broker authenticates the client.</a:t>
            </a:r>
          </a:p>
          <a:p>
            <a:r>
              <a:rPr lang="en-GB" sz="2400" dirty="0"/>
              <a:t>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CCC0D0-3358-5A96-3EDA-78F94B5B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69" y="4343400"/>
            <a:ext cx="9772650" cy="2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6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EFAE2-101E-BA6B-C9EA-44133FDD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Properties </a:t>
            </a:r>
            <a:r>
              <a:rPr lang="en-GB" sz="4000" i="1">
                <a:solidFill>
                  <a:schemeClr val="bg1"/>
                </a:solidFill>
              </a:rPr>
              <a:t>of Connect </a:t>
            </a:r>
            <a:r>
              <a:rPr lang="en-GB" sz="4000" i="1" dirty="0">
                <a:solidFill>
                  <a:schemeClr val="bg1"/>
                </a:solidFill>
              </a:rPr>
              <a:t>flow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1E2C7E-DE88-300C-F2D8-2605AFC9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b="1" i="1" u="sng" dirty="0"/>
              <a:t>Connect packet Properties : </a:t>
            </a:r>
            <a:r>
              <a:rPr lang="en-GB" sz="2400" dirty="0"/>
              <a:t>It consist of ClientID(unique), username, password, </a:t>
            </a:r>
            <a:r>
              <a:rPr lang="en-GB" sz="2400" dirty="0" err="1"/>
              <a:t>lastwilltopic</a:t>
            </a:r>
            <a:r>
              <a:rPr lang="en-GB" sz="2400" dirty="0"/>
              <a:t>, </a:t>
            </a:r>
            <a:r>
              <a:rPr lang="en-GB" sz="2400" dirty="0" err="1"/>
              <a:t>lastwillQoS</a:t>
            </a:r>
            <a:r>
              <a:rPr lang="en-GB" sz="2400" dirty="0"/>
              <a:t>, </a:t>
            </a:r>
            <a:r>
              <a:rPr lang="en-GB" sz="2400" dirty="0" err="1"/>
              <a:t>lastwillmessage</a:t>
            </a:r>
            <a:r>
              <a:rPr lang="en-GB" sz="2400" dirty="0"/>
              <a:t>, </a:t>
            </a:r>
            <a:r>
              <a:rPr lang="en-GB" sz="2400" dirty="0" err="1"/>
              <a:t>lastwillretain</a:t>
            </a:r>
            <a:r>
              <a:rPr lang="en-GB" sz="2400" dirty="0"/>
              <a:t>, keepalive, </a:t>
            </a:r>
            <a:r>
              <a:rPr lang="en-GB" sz="2400" dirty="0" err="1"/>
              <a:t>cleanSession</a:t>
            </a:r>
            <a:r>
              <a:rPr lang="en-GB" sz="2400" dirty="0"/>
              <a:t> (forgetting </a:t>
            </a:r>
            <a:r>
              <a:rPr lang="en-GB" sz="2400" dirty="0" err="1"/>
              <a:t>celient</a:t>
            </a:r>
            <a:r>
              <a:rPr lang="en-GB" sz="24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All other properties are optional broker does not need it to establish connection</a:t>
            </a:r>
          </a:p>
          <a:p>
            <a:r>
              <a:rPr lang="en-GB" sz="2400" b="1" i="1" u="sng" dirty="0" err="1"/>
              <a:t>ConnAck</a:t>
            </a:r>
            <a:r>
              <a:rPr lang="en-GB" sz="2400" b="1" i="1" u="sng" dirty="0"/>
              <a:t> packet Properties </a:t>
            </a:r>
            <a:r>
              <a:rPr lang="en-GB" sz="2400" dirty="0"/>
              <a:t>: It contains </a:t>
            </a:r>
            <a:r>
              <a:rPr lang="en-GB" sz="2400" dirty="0" err="1"/>
              <a:t>returnCode</a:t>
            </a:r>
            <a:r>
              <a:rPr lang="en-GB" sz="2400" dirty="0"/>
              <a:t>, </a:t>
            </a:r>
            <a:r>
              <a:rPr lang="en-GB" sz="2400" dirty="0" err="1"/>
              <a:t>sessionPresent</a:t>
            </a:r>
            <a:r>
              <a:rPr lang="en-GB" sz="2400" dirty="0"/>
              <a:t>.</a:t>
            </a:r>
          </a:p>
          <a:p>
            <a:r>
              <a:rPr lang="en-GB" sz="2400" dirty="0" err="1"/>
              <a:t>ConnAck</a:t>
            </a:r>
            <a:r>
              <a:rPr lang="en-GB" sz="2400" dirty="0"/>
              <a:t> packet basically tells user that is it allowed to connect or not. </a:t>
            </a:r>
            <a:r>
              <a:rPr lang="en-GB" sz="2400" dirty="0" err="1"/>
              <a:t>ReturnCode</a:t>
            </a:r>
            <a:r>
              <a:rPr lang="en-GB" sz="2400" dirty="0"/>
              <a:t> tells the reason in case something went wrong.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58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D1E32-78A6-A0A9-5C04-BA4F17C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Quality of Service QoS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5E99F9-36F5-6C6D-CB74-C7AF2CD6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189610"/>
          </a:xfrm>
        </p:spPr>
        <p:txBody>
          <a:bodyPr>
            <a:normAutofit/>
          </a:bodyPr>
          <a:lstStyle/>
          <a:p>
            <a:r>
              <a:rPr lang="en-GB" sz="2400" dirty="0"/>
              <a:t>MQTT provides the typical delivery QoS levels of message oriented middleware.</a:t>
            </a:r>
          </a:p>
          <a:p>
            <a:r>
              <a:rPr lang="en-GB" sz="2400" dirty="0" err="1"/>
              <a:t>Eventhough</a:t>
            </a:r>
            <a:r>
              <a:rPr lang="en-GB" sz="2400" dirty="0"/>
              <a:t> TCP/IP provides guaranteed data delivery, data loss can still occur if a TCP connection breaks down and messages in transit are lost.</a:t>
            </a:r>
          </a:p>
          <a:p>
            <a:r>
              <a:rPr lang="en-GB" sz="2400" dirty="0"/>
              <a:t>Therefore, MQTT adds three more QoS levels on top of TCP.</a:t>
            </a:r>
          </a:p>
          <a:p>
            <a:endParaRPr lang="en-US" sz="2400" dirty="0"/>
          </a:p>
        </p:txBody>
      </p:sp>
      <p:pic>
        <p:nvPicPr>
          <p:cNvPr id="5" name="Picture 4" descr="A diagram of a network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xmlns="" id="{1ADF1899-5B80-610C-F2A6-322A84714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7" t="10281" b="9355"/>
          <a:stretch/>
        </p:blipFill>
        <p:spPr>
          <a:xfrm>
            <a:off x="2977588" y="4197152"/>
            <a:ext cx="4553422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1AB04-F8FE-C82A-69E3-0CDD3DEE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Quality of Service Level 0 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3BF503-281E-025B-CF19-BF90EE84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At most once delivery, minimal guarantee. Fire and forget concept</a:t>
            </a:r>
          </a:p>
          <a:p>
            <a:r>
              <a:rPr lang="en-GB" sz="2400" dirty="0"/>
              <a:t>Messages are delivered according to the delivery guarantees of the underlying network.</a:t>
            </a:r>
          </a:p>
          <a:p>
            <a:r>
              <a:rPr lang="en-GB" sz="2400" dirty="0"/>
              <a:t>Sender does not store message for redelivery</a:t>
            </a:r>
          </a:p>
          <a:p>
            <a:r>
              <a:rPr lang="en-GB" sz="2400" dirty="0"/>
              <a:t>Also has the least overhead in comparison</a:t>
            </a:r>
          </a:p>
          <a:p>
            <a:r>
              <a:rPr lang="en-GB" sz="2400" dirty="0"/>
              <a:t>It is </a:t>
            </a:r>
            <a:r>
              <a:rPr lang="en-GB" sz="2400" dirty="0" err="1"/>
              <a:t>recommened</a:t>
            </a:r>
            <a:r>
              <a:rPr lang="en-GB" sz="2400" dirty="0"/>
              <a:t> when </a:t>
            </a:r>
            <a:r>
              <a:rPr lang="en-GB" sz="2400" dirty="0" err="1"/>
              <a:t>messaage</a:t>
            </a:r>
            <a:r>
              <a:rPr lang="en-GB" sz="2400" dirty="0"/>
              <a:t> queuing is not required</a:t>
            </a:r>
          </a:p>
          <a:p>
            <a:r>
              <a:rPr lang="en-GB" sz="2400" dirty="0"/>
              <a:t>When message loss is acceptable</a:t>
            </a:r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83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BFB11-82A6-217C-4B43-B96CA3A0B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92C9FD-ADED-3E86-DEA9-497AAB7B8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796" y="2059998"/>
            <a:ext cx="9880893" cy="4530929"/>
          </a:xfrm>
        </p:spPr>
        <p:txBody>
          <a:bodyPr vert="horz" lIns="91440" tIns="45720" rIns="91440" bIns="45720" numCol="3" rtlCol="0">
            <a:noAutofit/>
          </a:bodyPr>
          <a:lstStyle/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Introduction to MQTT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History and Background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MQTT Specification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Features of MQTT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Core Elements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 err="1"/>
              <a:t>PubSub</a:t>
            </a:r>
            <a:r>
              <a:rPr lang="en-US" sz="1800" dirty="0"/>
              <a:t> pattern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Role of components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 err="1"/>
              <a:t>Pros&amp;Cons</a:t>
            </a:r>
            <a:r>
              <a:rPr lang="en-US" sz="1800" dirty="0"/>
              <a:t> of </a:t>
            </a:r>
            <a:r>
              <a:rPr lang="en-US" sz="1800" dirty="0" err="1"/>
              <a:t>PubSub</a:t>
            </a:r>
            <a:endParaRPr lang="en-US" sz="18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Client Broker Setup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Connect flow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Quality of Services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Topics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Sessions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Queued messages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Publish/Subscribe/Unsub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MQTT </a:t>
            </a:r>
            <a:r>
              <a:rPr lang="en-US" sz="1800" dirty="0" smtClean="0"/>
              <a:t>security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Class Activity</a:t>
            </a:r>
            <a:endParaRPr lang="en-US" sz="18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Message format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Protocol and communication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Packages and Libraries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Internet of </a:t>
            </a:r>
            <a:r>
              <a:rPr lang="en-US" sz="1800" dirty="0" smtClean="0"/>
              <a:t>Things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Class Activity</a:t>
            </a:r>
            <a:endParaRPr lang="en-US" sz="18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Client&amp; Broker in IoT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Setup mosquito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MQTT Use Cases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Applications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Benefits of MQTT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Challenges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Conclusion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References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416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E63F7-6C33-137E-9AFE-7F2783FC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QoS level 1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5C1B08-4B4C-5622-31CF-77773310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 least once delivery</a:t>
            </a:r>
          </a:p>
          <a:p>
            <a:r>
              <a:rPr lang="en-GB" sz="2400" dirty="0"/>
              <a:t>Messages are guaranteed to arrive, but there may be duplicates</a:t>
            </a:r>
          </a:p>
          <a:p>
            <a:r>
              <a:rPr lang="en-GB" sz="2400" dirty="0"/>
              <a:t>Sender stores the message until it gets PUBACK</a:t>
            </a:r>
          </a:p>
          <a:p>
            <a:r>
              <a:rPr lang="en-GB" sz="2400" dirty="0"/>
              <a:t>PUBLISH and PUBACK associated by </a:t>
            </a:r>
            <a:r>
              <a:rPr lang="en-GB" sz="2400" dirty="0" err="1"/>
              <a:t>packetId</a:t>
            </a:r>
            <a:r>
              <a:rPr lang="en-GB" sz="2400" dirty="0"/>
              <a:t>.</a:t>
            </a:r>
          </a:p>
          <a:p>
            <a:r>
              <a:rPr lang="en-GB" sz="2400" dirty="0"/>
              <a:t>Used usually as a default</a:t>
            </a:r>
          </a:p>
          <a:p>
            <a:r>
              <a:rPr lang="en-GB" sz="2400" dirty="0"/>
              <a:t>Example : A door senses the door state. It is important that door state changes (closed &gt;&gt; open , open &gt;&gt; closed) are publishes </a:t>
            </a:r>
            <a:r>
              <a:rPr lang="en-GB" sz="2400" dirty="0" err="1"/>
              <a:t>losslessly</a:t>
            </a:r>
            <a:r>
              <a:rPr lang="en-GB" sz="2400" dirty="0"/>
              <a:t> to subscribers. Applications simply discard duplicate messages by evaluating the message ID field.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95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A9911-BA4E-C841-8C2A-4DF583F7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QoS level 2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DBC524-327E-0916-9CAB-E494E5BC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Exactly once delivery</a:t>
            </a:r>
          </a:p>
          <a:p>
            <a:r>
              <a:rPr lang="en-GB" sz="2400" dirty="0"/>
              <a:t>QoS-2 is the highest level that also incurs most overhead in terms of control messages and the need for locally storing the </a:t>
            </a:r>
            <a:r>
              <a:rPr lang="en-GB" sz="2400" dirty="0" err="1"/>
              <a:t>meassages</a:t>
            </a:r>
            <a:r>
              <a:rPr lang="en-GB" sz="2400" dirty="0"/>
              <a:t>.</a:t>
            </a:r>
          </a:p>
          <a:p>
            <a:r>
              <a:rPr lang="en-US" sz="2400" dirty="0"/>
              <a:t>Exactly once is a combination of at least once and at most once delivery guarantee.</a:t>
            </a:r>
          </a:p>
          <a:p>
            <a:r>
              <a:rPr lang="en-US" sz="2400" dirty="0"/>
              <a:t>Client sends Publish QoS-2, receives PUBREC, sends PUBREL, and gets PUBCOMP.</a:t>
            </a:r>
          </a:p>
          <a:p>
            <a:r>
              <a:rPr lang="en-US" sz="2400" dirty="0"/>
              <a:t>Example : Applications where duplicate events could lead to incorrect actions; e.g. sounding an alarm as a reaction to an event received by a message.</a:t>
            </a:r>
          </a:p>
        </p:txBody>
      </p:sp>
    </p:spTree>
    <p:extLst>
      <p:ext uri="{BB962C8B-B14F-4D97-AF65-F5344CB8AC3E}">
        <p14:creationId xmlns:p14="http://schemas.microsoft.com/office/powerpoint/2010/main" val="246140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45D50-730B-85BB-3C6F-FEF21979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QoS levels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Exploring MQTT – Understanding Quality of Service (QoS) with DataHub">
            <a:hlinkClick r:id="rId2"/>
            <a:extLst>
              <a:ext uri="{FF2B5EF4-FFF2-40B4-BE49-F238E27FC236}">
                <a16:creationId xmlns:a16="http://schemas.microsoft.com/office/drawing/2014/main" xmlns="" id="{0F0F706B-3772-3800-CE05-7AD75058EF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41" y="2332108"/>
            <a:ext cx="7943850" cy="38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95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6594C-D210-531B-D2C7-6DCF7584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MQTT QoS levels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FCFEEA-E68A-ABA6-32D9-01DB03FF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QoS levels are defined when creating a connection by the client.</a:t>
            </a:r>
          </a:p>
          <a:p>
            <a:r>
              <a:rPr lang="en-GB" sz="2400" dirty="0"/>
              <a:t>QoS downgrade is possible in the case if subscribing client has lower QoS then publishing client.</a:t>
            </a:r>
          </a:p>
          <a:p>
            <a:r>
              <a:rPr lang="en-GB" sz="2400" dirty="0"/>
              <a:t>With the increasing level of quality, bandwidth decreases do QoS 0 has the premium bandwidth while QoS 2 has the lowest.</a:t>
            </a:r>
          </a:p>
          <a:p>
            <a:r>
              <a:rPr lang="en-GB" sz="2400" dirty="0"/>
              <a:t>And so the performance decreases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939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AA9E0-3356-E5E0-02B3-453356EE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Topics in MQTT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4C7385-F11F-5B27-1D88-322CAA66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The broker uses topics to filter messages for each subscriber</a:t>
            </a:r>
          </a:p>
          <a:p>
            <a:r>
              <a:rPr lang="en-GB" sz="2400" dirty="0"/>
              <a:t>It consists of one or more levels</a:t>
            </a:r>
          </a:p>
          <a:p>
            <a:r>
              <a:rPr lang="en-GB" sz="2400" dirty="0"/>
              <a:t>Each topic is separated by forward slash for </a:t>
            </a:r>
            <a:r>
              <a:rPr lang="en-GB" sz="2400" dirty="0" err="1"/>
              <a:t>eg</a:t>
            </a:r>
            <a:r>
              <a:rPr lang="en-GB" sz="24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building/floor1/sensors/temperature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Myhome</a:t>
            </a:r>
            <a:r>
              <a:rPr lang="en-US" sz="2000" dirty="0"/>
              <a:t>/</a:t>
            </a:r>
            <a:r>
              <a:rPr lang="en-US" sz="2000" dirty="0" err="1"/>
              <a:t>groundfloor</a:t>
            </a:r>
            <a:r>
              <a:rPr lang="en-US" sz="2000" dirty="0"/>
              <a:t>/</a:t>
            </a:r>
            <a:r>
              <a:rPr lang="en-US" sz="2000" dirty="0" err="1"/>
              <a:t>livingroom</a:t>
            </a:r>
            <a:endParaRPr lang="en-US" sz="2000" dirty="0"/>
          </a:p>
          <a:p>
            <a:r>
              <a:rPr lang="en-US" sz="2400" dirty="0"/>
              <a:t> Topics are </a:t>
            </a:r>
            <a:r>
              <a:rPr lang="en-US" sz="2400" dirty="0" err="1"/>
              <a:t>hierarchial</a:t>
            </a:r>
            <a:endParaRPr lang="en-US" sz="2400" dirty="0"/>
          </a:p>
          <a:p>
            <a:r>
              <a:rPr lang="en-US" sz="2400" dirty="0"/>
              <a:t>Wildcards play vital role here.  </a:t>
            </a:r>
            <a:r>
              <a:rPr lang="en-US" sz="2400" dirty="0" err="1"/>
              <a:t>nextslide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444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DF11F-F044-0088-BA11-4F2FD21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Topic Wildcards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CB0D5-B54F-F3A2-89A6-174AA3F6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As MQTT is a </a:t>
            </a:r>
            <a:r>
              <a:rPr lang="en-GB" sz="2400" dirty="0" err="1"/>
              <a:t>PubSub</a:t>
            </a:r>
            <a:r>
              <a:rPr lang="en-GB" sz="2400" dirty="0"/>
              <a:t> approach, so </a:t>
            </a:r>
            <a:r>
              <a:rPr lang="en-GB" sz="2400" dirty="0" err="1"/>
              <a:t>subcribers</a:t>
            </a:r>
            <a:r>
              <a:rPr lang="en-GB" sz="2400" dirty="0"/>
              <a:t> can often be interested in more than one topic.</a:t>
            </a:r>
          </a:p>
          <a:p>
            <a:r>
              <a:rPr lang="en-GB" sz="2400" dirty="0"/>
              <a:t>So the solution for the point above is wildcard characters, ‘+’ and ‘#’</a:t>
            </a:r>
          </a:p>
          <a:p>
            <a:r>
              <a:rPr lang="en-US" sz="2400" dirty="0"/>
              <a:t>‘+’ is a single level means matches only one topic, example : building/floor1/+ .</a:t>
            </a:r>
          </a:p>
          <a:p>
            <a:r>
              <a:rPr lang="en-US" sz="2400" dirty="0"/>
              <a:t>‘#’ is a multi level wildcard, matches multiple levels, example : building/floor1/# .</a:t>
            </a:r>
          </a:p>
        </p:txBody>
      </p:sp>
    </p:spTree>
    <p:extLst>
      <p:ext uri="{BB962C8B-B14F-4D97-AF65-F5344CB8AC3E}">
        <p14:creationId xmlns:p14="http://schemas.microsoft.com/office/powerpoint/2010/main" val="71450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53F04-298E-8523-7353-D9434840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Topic </a:t>
            </a:r>
            <a:r>
              <a:rPr lang="en-GB" sz="4000" i="1" dirty="0" err="1">
                <a:solidFill>
                  <a:schemeClr val="bg1"/>
                </a:solidFill>
              </a:rPr>
              <a:t>WildCards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06C0E-8DB9-340B-9404-D23DA3CA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Subscribers can subscribe to multiple topics simultaneously using topic wildcards. </a:t>
            </a:r>
          </a:p>
          <a:p>
            <a:endParaRPr lang="en-GB" sz="2400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xmlns="" id="{B1DE93DD-EF0F-D181-32A2-6D438B1A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41" y="3382987"/>
            <a:ext cx="1657350" cy="1143000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xmlns="" id="{26046D1B-EE33-116B-4DA8-3A26BD4E1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664" y="3525862"/>
            <a:ext cx="630555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0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EF62C-5464-0E5B-0693-74839353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Examples of Wildcards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BEBD2-15E2-6FCF-B3F8-E06B4D04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01" y="2066339"/>
            <a:ext cx="9880893" cy="441396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As ‘+’ wildcard matches exactly one topic level, so which topic matches this ‘Home/+/temperature’.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Home/</a:t>
            </a:r>
            <a:r>
              <a:rPr lang="en-GB" sz="1600" dirty="0" err="1"/>
              <a:t>livingroom</a:t>
            </a:r>
            <a:r>
              <a:rPr lang="en-GB" sz="1600" dirty="0"/>
              <a:t>/temperature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Home/kitchen/temperature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Home/garage/</a:t>
            </a:r>
            <a:r>
              <a:rPr lang="en-GB" sz="1600" dirty="0" err="1"/>
              <a:t>humidty</a:t>
            </a:r>
            <a:endParaRPr lang="en-GB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Home/bedroom/temperature</a:t>
            </a:r>
          </a:p>
          <a:p>
            <a:r>
              <a:rPr lang="en-US" sz="2400" dirty="0"/>
              <a:t>As ‘#’ matches any number of level including zero, which topic matches this ‘Home/+/temperature/#’.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Home/</a:t>
            </a:r>
            <a:r>
              <a:rPr lang="en-US" sz="1600" dirty="0" err="1"/>
              <a:t>livingroom</a:t>
            </a:r>
            <a:r>
              <a:rPr lang="en-US" sz="1600" dirty="0"/>
              <a:t>/temperature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Home/</a:t>
            </a:r>
            <a:r>
              <a:rPr lang="en-US" sz="1600" dirty="0" err="1"/>
              <a:t>livingroom</a:t>
            </a:r>
            <a:r>
              <a:rPr lang="en-US" sz="1600" dirty="0"/>
              <a:t>/temperature/current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Home/kitchen/temperature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Home/kitchen/temperature/current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Home/bedroom/humidity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288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3864C-E94C-9E19-FCA6-BCC47CDA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Sessions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F434C-125A-7CE9-FB44-F0F88C48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MQTT follows </a:t>
            </a:r>
            <a:r>
              <a:rPr lang="en-GB" sz="2400" b="1" i="1" u="sng" dirty="0"/>
              <a:t>persistent session</a:t>
            </a:r>
            <a:r>
              <a:rPr lang="en-GB" sz="2400" dirty="0"/>
              <a:t> &amp; </a:t>
            </a:r>
            <a:r>
              <a:rPr lang="en-GB" sz="2400" b="1" i="1" u="sng" dirty="0"/>
              <a:t>clean sessions</a:t>
            </a:r>
            <a:r>
              <a:rPr lang="en-GB" sz="2400" dirty="0"/>
              <a:t>.</a:t>
            </a:r>
          </a:p>
          <a:p>
            <a:r>
              <a:rPr lang="en-GB" sz="2400" dirty="0"/>
              <a:t>In persistent sessions, stores all relevant information of a client, this results in resubscription on reconnection.</a:t>
            </a:r>
          </a:p>
          <a:p>
            <a:r>
              <a:rPr lang="en-GB" sz="2400" dirty="0"/>
              <a:t>Messages are retained by broker even if the client is offline.</a:t>
            </a:r>
          </a:p>
          <a:p>
            <a:r>
              <a:rPr lang="en-GB" sz="2400" dirty="0"/>
              <a:t>This is set when connecting to broker. In clean session flag to false.</a:t>
            </a:r>
          </a:p>
          <a:p>
            <a:r>
              <a:rPr lang="en-GB" sz="2400" dirty="0"/>
              <a:t>In clean Session, client information is no longer available to broker as soon as client disconnects.</a:t>
            </a:r>
          </a:p>
          <a:p>
            <a:r>
              <a:rPr lang="en-GB" sz="2400" dirty="0"/>
              <a:t>Session data includes ; ClientID, Subscription, </a:t>
            </a:r>
            <a:r>
              <a:rPr lang="en-GB" sz="2400" dirty="0" err="1"/>
              <a:t>Unacknowledge</a:t>
            </a:r>
            <a:r>
              <a:rPr lang="en-GB" sz="2400" dirty="0"/>
              <a:t> QoS messages.</a:t>
            </a:r>
          </a:p>
        </p:txBody>
      </p:sp>
    </p:spTree>
    <p:extLst>
      <p:ext uri="{BB962C8B-B14F-4D97-AF65-F5344CB8AC3E}">
        <p14:creationId xmlns:p14="http://schemas.microsoft.com/office/powerpoint/2010/main" val="3020501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0DE47-6398-CA11-D9F2-343C9584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Queued Messages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E5D331-582A-A74F-1252-BB9CB5FF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000" dirty="0"/>
              <a:t>Messages are queuing per client.</a:t>
            </a:r>
          </a:p>
          <a:p>
            <a:r>
              <a:rPr lang="en-GB" sz="2000" dirty="0"/>
              <a:t>Broker queues all QoS 1-2 messages when a persistent session client is offline</a:t>
            </a:r>
          </a:p>
          <a:p>
            <a:r>
              <a:rPr lang="en-GB" sz="2000" dirty="0"/>
              <a:t>In this case, client receives data later when gets online.</a:t>
            </a:r>
          </a:p>
          <a:p>
            <a:r>
              <a:rPr lang="en-GB" sz="2000" dirty="0"/>
              <a:t>QoS 0 does not guarantee queued messaging.</a:t>
            </a:r>
          </a:p>
          <a:p>
            <a:r>
              <a:rPr lang="en-GB" sz="2000" b="1" i="1" u="sng" dirty="0"/>
              <a:t>Retained Messages : </a:t>
            </a:r>
            <a:r>
              <a:rPr lang="en-GB" sz="2000" dirty="0"/>
              <a:t>used at the publishing end, to send when a new subscriber has subscribed.</a:t>
            </a:r>
          </a:p>
          <a:p>
            <a:r>
              <a:rPr lang="en-GB" sz="2000" dirty="0"/>
              <a:t>Usually, used when to send a start value to new subscriber. </a:t>
            </a:r>
          </a:p>
          <a:p>
            <a:r>
              <a:rPr lang="en-GB" sz="2000" dirty="0"/>
              <a:t>Only one retained message is stored per topic.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89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4912B-B1F5-36F1-F0EE-989FBAAB1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MQTT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C0C331-B90A-4EF1-2FA6-702509D08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1839389"/>
            <a:ext cx="9880893" cy="433757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sz="19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MQTT is a publish – subscribe protocol designed for connecting M2M devices.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It is now widely used in IoT (internet of things) applications.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It is a lightweight network protocol that transport messages between devices.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MQTT works in an event- driven manner allowing messages to be pushed to clients.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There is an architectural approach facilities highly scalable solution by separating data producers from data consumers, thereby removing dependencies between them.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328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74481-E5C5-DCBD-DD15-B4C5C0CC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Publish/ Subscribe/ Unsubscribe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B6AE08-03E7-500D-3302-894F2392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The most key operation MQTT has to offer.</a:t>
            </a:r>
          </a:p>
          <a:p>
            <a:r>
              <a:rPr lang="en-GB" sz="2400" dirty="0"/>
              <a:t>As soon as the client has established it’s connection with broker, it can start sending packets. Subscribing client sends publish packet, this has essential information that broker needs for </a:t>
            </a:r>
            <a:r>
              <a:rPr lang="en-GB" sz="2400" dirty="0" err="1"/>
              <a:t>eg</a:t>
            </a:r>
            <a:r>
              <a:rPr lang="en-GB" sz="2400" dirty="0"/>
              <a:t> ;</a:t>
            </a:r>
          </a:p>
          <a:p>
            <a:r>
              <a:rPr lang="en-US" sz="2400" dirty="0"/>
              <a:t>The important is payload here as it</a:t>
            </a:r>
          </a:p>
          <a:p>
            <a:pPr marL="0" indent="0">
              <a:buNone/>
            </a:pPr>
            <a:r>
              <a:rPr lang="en-US" sz="2400" dirty="0"/>
              <a:t>contain main file.</a:t>
            </a:r>
          </a:p>
          <a:p>
            <a:r>
              <a:rPr lang="en-US" sz="2400" dirty="0"/>
              <a:t>This packet will then forward to subs.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D45505-D163-021C-A246-D57F06625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6" t="5071" r="1435" b="21866"/>
          <a:stretch/>
        </p:blipFill>
        <p:spPr>
          <a:xfrm>
            <a:off x="6588266" y="3736182"/>
            <a:ext cx="44481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63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964341-1CD3-A0DE-DF0C-0F424BE6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Publish/ Subscribe/ Unsubscribe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789B23-DF0D-CF4A-AFE1-A99E5A6B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145907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When client wants to receive a data, it sends Subscribe packet to the broker. And server sends </a:t>
            </a:r>
            <a:r>
              <a:rPr lang="en-GB" sz="2400" dirty="0" err="1"/>
              <a:t>Suback</a:t>
            </a:r>
            <a:r>
              <a:rPr lang="en-GB" sz="2400" dirty="0"/>
              <a:t> packet when subscription is granted.</a:t>
            </a:r>
          </a:p>
          <a:p>
            <a:r>
              <a:rPr lang="en-GB" sz="2400" dirty="0"/>
              <a:t>This message can contain multiple subscription in single packet.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52C27C-DBA7-7E41-8DC6-C68D0E51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05" y="3751878"/>
            <a:ext cx="3462946" cy="2353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363E681-B698-7AE1-1A25-FAC9EEA9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49" y="3751878"/>
            <a:ext cx="4263032" cy="23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2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8D90A-F0C9-A56F-24DC-479A419F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Publish/ Subscribe/ Unsubscribe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3EBD5-D318-DA11-CF34-82BC8963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223463"/>
          </a:xfrm>
        </p:spPr>
        <p:txBody>
          <a:bodyPr>
            <a:normAutofit/>
          </a:bodyPr>
          <a:lstStyle/>
          <a:p>
            <a:r>
              <a:rPr lang="en-GB" sz="2400" dirty="0"/>
              <a:t>Lastly, unsubscribe packet, is used when client do not want to receive message from broker anymore. And then broker acknowledges it with </a:t>
            </a:r>
            <a:r>
              <a:rPr lang="en-GB" sz="2400" dirty="0" err="1"/>
              <a:t>UnsubAck</a:t>
            </a:r>
            <a:r>
              <a:rPr lang="en-GB" sz="2400" dirty="0"/>
              <a:t>.</a:t>
            </a:r>
          </a:p>
          <a:p>
            <a:r>
              <a:rPr lang="en-GB" sz="2400" dirty="0"/>
              <a:t>Topics can be chosen which needs to be unsubscribed.</a:t>
            </a:r>
          </a:p>
          <a:p>
            <a:endParaRPr lang="en-GB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9CB193-C53F-2D63-497B-FD38297F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17" y="3762375"/>
            <a:ext cx="7758554" cy="23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DBAC9-3672-17A5-E98F-DB9FD410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MQTT Security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56A24-464F-A21A-01EF-30A79E0E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Authentication : It supports client authentication, crucial for the identity of the client connecting to broker. It is done by username and password. </a:t>
            </a:r>
          </a:p>
          <a:p>
            <a:r>
              <a:rPr lang="en-GB" sz="2400" dirty="0"/>
              <a:t>Authorization : MQTT allows for the authorization oof the clients, to specify what resources client can access and what can it perform.</a:t>
            </a:r>
          </a:p>
          <a:p>
            <a:r>
              <a:rPr lang="en-GB" sz="2400" dirty="0"/>
              <a:t>TLS : Transport layer Security, is used at transport layer. Ensure the encryption of data between client and broker, </a:t>
            </a:r>
            <a:r>
              <a:rPr lang="en-GB" sz="2400" dirty="0" err="1"/>
              <a:t>Safeguardding</a:t>
            </a:r>
            <a:r>
              <a:rPr lang="en-GB" sz="2400" dirty="0"/>
              <a:t>.</a:t>
            </a:r>
          </a:p>
          <a:p>
            <a:r>
              <a:rPr lang="en-GB" sz="2400" dirty="0"/>
              <a:t>Payload Encryption : Apart from TLS, MQTT payload messages can also be encrypted,  providing an additional layer of security.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53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Class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1239500" cy="4824412"/>
          </a:xfrm>
        </p:spPr>
        <p:txBody>
          <a:bodyPr>
            <a:normAutofit fontScale="92500" lnSpcReduction="10000"/>
          </a:bodyPr>
          <a:lstStyle/>
          <a:p>
            <a:r>
              <a:rPr lang="en-US" sz="1780" b="1" dirty="0"/>
              <a:t>Which of the following statements about MQTT topics is </a:t>
            </a:r>
            <a:r>
              <a:rPr lang="en-US" sz="1780" b="1" dirty="0" err="1"/>
              <a:t>true?</a:t>
            </a:r>
            <a:r>
              <a:rPr lang="en-US" sz="1780" dirty="0" err="1"/>
              <a:t>a</a:t>
            </a:r>
            <a:r>
              <a:rPr lang="en-US" sz="1780" dirty="0"/>
              <a:t>) MQTT topics are case-insensitive.</a:t>
            </a:r>
          </a:p>
          <a:p>
            <a:r>
              <a:rPr lang="en-US" sz="1780" dirty="0"/>
              <a:t>b) MQTT topics have a maximum length of 1024 bytes.</a:t>
            </a:r>
          </a:p>
          <a:p>
            <a:r>
              <a:rPr lang="en-US" sz="1780" dirty="0"/>
              <a:t>c) MQTT topics are hierarchical and case-sensitive.</a:t>
            </a:r>
          </a:p>
          <a:p>
            <a:r>
              <a:rPr lang="en-US" sz="1780" dirty="0"/>
              <a:t>d) MQTT topics cannot include slashes </a:t>
            </a:r>
            <a:r>
              <a:rPr lang="en-US" sz="1780" dirty="0" smtClean="0"/>
              <a:t>(/).</a:t>
            </a:r>
          </a:p>
          <a:p>
            <a:r>
              <a:rPr lang="en-US" sz="1800" b="1" dirty="0"/>
              <a:t>What does a clean session in MQTT </a:t>
            </a:r>
            <a:r>
              <a:rPr lang="en-US" sz="1800" b="1" dirty="0" err="1"/>
              <a:t>indicate?</a:t>
            </a:r>
            <a:r>
              <a:rPr lang="en-US" sz="1800" dirty="0" err="1"/>
              <a:t>a</a:t>
            </a:r>
            <a:r>
              <a:rPr lang="en-US" sz="1800" dirty="0"/>
              <a:t>) The client will retain all messages after disconnecting.</a:t>
            </a:r>
          </a:p>
          <a:p>
            <a:r>
              <a:rPr lang="en-US" sz="1800" dirty="0"/>
              <a:t>b) The broker will store the client's state after disconnection.</a:t>
            </a:r>
          </a:p>
          <a:p>
            <a:r>
              <a:rPr lang="en-US" sz="1800" dirty="0"/>
              <a:t>c) The client does not save any state information after disconnection.</a:t>
            </a:r>
          </a:p>
          <a:p>
            <a:r>
              <a:rPr lang="en-US" sz="1800" dirty="0"/>
              <a:t>d) The broker will retain the client's subscription even after disconnecting</a:t>
            </a:r>
          </a:p>
          <a:p>
            <a:r>
              <a:rPr lang="en-US" sz="1800" b="1" dirty="0"/>
              <a:t>Which </a:t>
            </a:r>
            <a:r>
              <a:rPr lang="en-US" sz="1800" b="1" dirty="0" err="1"/>
              <a:t>QoS</a:t>
            </a:r>
            <a:r>
              <a:rPr lang="en-US" sz="1800" b="1" dirty="0"/>
              <a:t> level ensures a message is delivered at least once?</a:t>
            </a:r>
            <a:endParaRPr lang="en-US" sz="1800" dirty="0"/>
          </a:p>
          <a:p>
            <a:r>
              <a:rPr lang="en-US" sz="1800" dirty="0"/>
              <a:t>a) </a:t>
            </a:r>
            <a:r>
              <a:rPr lang="en-US" sz="1800" dirty="0" err="1"/>
              <a:t>QoS</a:t>
            </a:r>
            <a:r>
              <a:rPr lang="en-US" sz="1800" dirty="0"/>
              <a:t> 0</a:t>
            </a:r>
          </a:p>
          <a:p>
            <a:r>
              <a:rPr lang="en-US" sz="1800" dirty="0"/>
              <a:t>b) </a:t>
            </a:r>
            <a:r>
              <a:rPr lang="en-US" sz="1800" dirty="0" err="1"/>
              <a:t>QoS</a:t>
            </a:r>
            <a:r>
              <a:rPr lang="en-US" sz="1800" dirty="0"/>
              <a:t> 1</a:t>
            </a:r>
          </a:p>
          <a:p>
            <a:r>
              <a:rPr lang="en-US" sz="1800" dirty="0"/>
              <a:t>c) </a:t>
            </a:r>
            <a:r>
              <a:rPr lang="en-US" sz="1800" dirty="0" err="1"/>
              <a:t>QoS</a:t>
            </a:r>
            <a:r>
              <a:rPr lang="en-US" sz="1800" dirty="0"/>
              <a:t> 2</a:t>
            </a:r>
          </a:p>
          <a:p>
            <a:r>
              <a:rPr lang="en-US" sz="1800" dirty="0"/>
              <a:t>d) </a:t>
            </a:r>
            <a:r>
              <a:rPr lang="en-US" sz="1800" dirty="0" err="1"/>
              <a:t>QoS</a:t>
            </a:r>
            <a:r>
              <a:rPr lang="en-US" sz="1800" dirty="0"/>
              <a:t> 3</a:t>
            </a:r>
          </a:p>
          <a:p>
            <a:endParaRPr lang="en-US" sz="1780" dirty="0"/>
          </a:p>
        </p:txBody>
      </p:sp>
    </p:spTree>
    <p:extLst>
      <p:ext uri="{BB962C8B-B14F-4D97-AF65-F5344CB8AC3E}">
        <p14:creationId xmlns:p14="http://schemas.microsoft.com/office/powerpoint/2010/main" val="74517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sz="1700" b="1" dirty="0"/>
              <a:t>Which message type is used to unsubscribe from a topic in MQTT?</a:t>
            </a:r>
            <a:endParaRPr lang="en-US" sz="1700" dirty="0"/>
          </a:p>
          <a:p>
            <a:r>
              <a:rPr lang="en-US" sz="1700" dirty="0"/>
              <a:t>a) PUBLISH</a:t>
            </a:r>
          </a:p>
          <a:p>
            <a:r>
              <a:rPr lang="en-US" sz="1700" dirty="0"/>
              <a:t>b) SUBSCRIBE</a:t>
            </a:r>
          </a:p>
          <a:p>
            <a:r>
              <a:rPr lang="en-US" sz="1700" dirty="0"/>
              <a:t>c) UNSUBSCRIBE</a:t>
            </a:r>
          </a:p>
          <a:p>
            <a:r>
              <a:rPr lang="en-US" sz="1700" dirty="0"/>
              <a:t>d) </a:t>
            </a:r>
            <a:r>
              <a:rPr lang="en-US" sz="1700" dirty="0" smtClean="0"/>
              <a:t>CONNECT</a:t>
            </a:r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b="1" dirty="0" smtClean="0"/>
              <a:t>What </a:t>
            </a:r>
            <a:r>
              <a:rPr lang="en-US" sz="1800" b="1" dirty="0"/>
              <a:t>is the main purpose of using username and password in MQTT?</a:t>
            </a:r>
            <a:endParaRPr lang="en-US" sz="1800" dirty="0"/>
          </a:p>
          <a:p>
            <a:r>
              <a:rPr lang="en-US" sz="1800" dirty="0"/>
              <a:t>a) To establish a topic hierarchy.</a:t>
            </a:r>
          </a:p>
          <a:p>
            <a:r>
              <a:rPr lang="en-US" sz="1800" dirty="0"/>
              <a:t>b) To authenticate clients.</a:t>
            </a:r>
          </a:p>
          <a:p>
            <a:r>
              <a:rPr lang="en-US" sz="1800" dirty="0"/>
              <a:t>c) To encrypt messages.</a:t>
            </a:r>
          </a:p>
          <a:p>
            <a:r>
              <a:rPr lang="en-US" sz="1800" dirty="0"/>
              <a:t>d) To manage </a:t>
            </a:r>
            <a:r>
              <a:rPr lang="en-US" sz="1800" dirty="0" err="1"/>
              <a:t>QoS</a:t>
            </a:r>
            <a:r>
              <a:rPr lang="en-US" sz="1800" dirty="0"/>
              <a:t> levels.</a:t>
            </a:r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b="1" dirty="0" smtClean="0"/>
              <a:t>Which </a:t>
            </a:r>
            <a:r>
              <a:rPr lang="en-US" sz="1800" b="1" dirty="0"/>
              <a:t>part of an MQTT message contains the actual data being transmitted?</a:t>
            </a:r>
            <a:endParaRPr lang="en-US" sz="1800" dirty="0"/>
          </a:p>
          <a:p>
            <a:r>
              <a:rPr lang="en-US" sz="1800" dirty="0"/>
              <a:t>a) Fixed Header</a:t>
            </a:r>
          </a:p>
          <a:p>
            <a:r>
              <a:rPr lang="en-US" sz="1800" dirty="0"/>
              <a:t>b) Variable Header</a:t>
            </a:r>
          </a:p>
          <a:p>
            <a:r>
              <a:rPr lang="en-US" sz="1800" dirty="0"/>
              <a:t>c) Payload</a:t>
            </a:r>
          </a:p>
          <a:p>
            <a:r>
              <a:rPr lang="en-US" sz="1800" dirty="0"/>
              <a:t>d) Control Packet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6430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FCC91-8451-A1C3-307E-EBB38B7D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Message Format in MQTT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C20F8-354E-BF7C-AFA0-4C8A5EAD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242513"/>
          </a:xfrm>
        </p:spPr>
        <p:txBody>
          <a:bodyPr>
            <a:normAutofit/>
          </a:bodyPr>
          <a:lstStyle/>
          <a:p>
            <a:r>
              <a:rPr lang="en-GB" sz="2400" dirty="0"/>
              <a:t>MQTT messages contain a mandatory fixed length header 2 bytes and an optional message specific variable length header and message payload.</a:t>
            </a:r>
          </a:p>
          <a:p>
            <a:r>
              <a:rPr lang="en-US" sz="2400" dirty="0"/>
              <a:t>Optional field usually complicate protocol processing to optimize bandwidth so optional fields are use for that.</a:t>
            </a:r>
          </a:p>
          <a:p>
            <a:r>
              <a:rPr lang="en-US" sz="2400" dirty="0"/>
              <a:t>MQTT uses network byte and bit ordering</a:t>
            </a:r>
          </a:p>
          <a:p>
            <a:endParaRPr lang="en-US" sz="2400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xmlns="" id="{39EA0821-2666-F81C-07EC-DAD36DED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4273320"/>
            <a:ext cx="8763000" cy="21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5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F2E52-81B5-4A72-9B04-B7EEDAC9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Message format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FDE2E-9A7E-670B-1814-71CE9EC1E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For every message, there is different message format.</a:t>
            </a:r>
          </a:p>
          <a:p>
            <a:r>
              <a:rPr lang="en-GB" sz="2400" dirty="0"/>
              <a:t>For CONNECT message format, it contains session related information as optional header fields.</a:t>
            </a:r>
          </a:p>
          <a:p>
            <a:r>
              <a:rPr lang="en-US" sz="2400" dirty="0"/>
              <a:t>CONNACK message format contains </a:t>
            </a:r>
            <a:r>
              <a:rPr lang="en-US" sz="2400" dirty="0" err="1"/>
              <a:t>returncode</a:t>
            </a:r>
            <a:r>
              <a:rPr lang="en-US" sz="2400" dirty="0"/>
              <a:t>, bytes , reserved</a:t>
            </a:r>
          </a:p>
          <a:p>
            <a:r>
              <a:rPr lang="en-US" sz="2400" dirty="0"/>
              <a:t>So in short, message format differs depending on the broker, client and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28339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AD21E-BCAD-7D70-1E32-F45E1ABC1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MQTT Protocol and Communication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CC7D0E-64CF-AA61-9169-67A22013F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 CONNECT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CONNACK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PUBLISH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PUBACK, PUBREC, PUBREL, PUBCOMP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SUBSCRIBE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SUBACK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UNSUBSCRIBE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 UNSUBACK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 PINGREQ, PINGRESP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DISCONNECT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xmlns="" id="{CAB826F5-AB71-0166-7238-16C53585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2181360"/>
            <a:ext cx="3362326" cy="35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4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DE1E2-42EC-D961-5D39-F197DE70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Exchange of Messages 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28CDAA0-680C-3E2B-F5CA-88C89726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359"/>
            <a:ext cx="10515600" cy="3995603"/>
          </a:xfrm>
        </p:spPr>
        <p:txBody>
          <a:bodyPr>
            <a:normAutofit/>
          </a:bodyPr>
          <a:lstStyle/>
          <a:p>
            <a:r>
              <a:rPr lang="en-GB" sz="2400" dirty="0"/>
              <a:t>These are the control packets exchange between server and client when connecting, subscribing etc.</a:t>
            </a:r>
          </a:p>
          <a:p>
            <a:r>
              <a:rPr lang="en-GB" sz="2400" dirty="0"/>
              <a:t>Server always send </a:t>
            </a:r>
          </a:p>
          <a:p>
            <a:pPr marL="0" indent="0">
              <a:buNone/>
            </a:pPr>
            <a:r>
              <a:rPr lang="en-GB" sz="2400" dirty="0"/>
              <a:t>acknowledgment message back to client.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C1192E-9106-1B31-ACE7-CE31B46A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599" y="3372494"/>
            <a:ext cx="4343401" cy="36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0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634E8-94B8-59AF-AE8A-98E41AD17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History</a:t>
            </a:r>
            <a:r>
              <a:rPr lang="en-US" sz="44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Background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C21416-750B-73AE-40DF-95C3489A0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609850"/>
            <a:ext cx="11267881" cy="403447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It was developed in 1999, Andy Stanford (IBM) and Arlen Nipper (</a:t>
            </a:r>
            <a:r>
              <a:rPr lang="en-US" sz="2000" dirty="0" err="1"/>
              <a:t>Arcom</a:t>
            </a:r>
            <a:r>
              <a:rPr lang="en-US" sz="2000" dirty="0"/>
              <a:t>) created MQTT for minimal battery loss and bandwidth usage in satellite connected oil pipelines.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However, the primary focus of the protocol is changed from </a:t>
            </a:r>
            <a:r>
              <a:rPr lang="en-US" sz="2000" dirty="0" err="1"/>
              <a:t>propierty</a:t>
            </a:r>
            <a:r>
              <a:rPr lang="en-US" sz="2000" dirty="0"/>
              <a:t> embedded systems to open IoT use cases.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IBM used it internally for initial 10 years then released MQTT 3.1 </a:t>
            </a:r>
            <a:r>
              <a:rPr lang="en-US" sz="2000" dirty="0" err="1"/>
              <a:t>royalt</a:t>
            </a:r>
            <a:r>
              <a:rPr lang="en-US" sz="2000" dirty="0"/>
              <a:t>-free in 2010.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IBM contributed in Eclipse </a:t>
            </a:r>
            <a:r>
              <a:rPr lang="en-US" sz="2000" dirty="0" err="1"/>
              <a:t>Paho</a:t>
            </a:r>
            <a:r>
              <a:rPr lang="en-US" sz="2000" dirty="0"/>
              <a:t> project by implementing MQTT client , enhancing community support.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From 2012-13 </a:t>
            </a:r>
            <a:r>
              <a:rPr lang="en-US" sz="2000" dirty="0" err="1"/>
              <a:t>HiveMQ</a:t>
            </a:r>
            <a:r>
              <a:rPr lang="en-US" sz="2000" dirty="0"/>
              <a:t> , developed and released the MQTT based software.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 2014, it became an OASIS standard , by making it open and vendor neutral.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MQTT 5 was introduced in 2019 by OASIS which featured improved </a:t>
            </a:r>
            <a:r>
              <a:rPr lang="en-US" sz="2000" dirty="0" err="1"/>
              <a:t>scalibilty</a:t>
            </a:r>
            <a:r>
              <a:rPr lang="en-US" sz="2000" dirty="0"/>
              <a:t> and reliability in IoT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973750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05B4F-F158-8B8C-BAC8-0356A13C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MQTT Packages in PL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893FD3-9334-27C0-D619-44C8930F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39377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As mentioned earlier, implementation can be done using java, python libraries </a:t>
            </a:r>
            <a:r>
              <a:rPr lang="en-GB" sz="2400" dirty="0" err="1"/>
              <a:t>mosquitto</a:t>
            </a:r>
            <a:r>
              <a:rPr lang="en-GB" sz="2400" dirty="0"/>
              <a:t> etc</a:t>
            </a:r>
            <a:r>
              <a:rPr lang="en-US" sz="2400" dirty="0"/>
              <a:t>.</a:t>
            </a:r>
          </a:p>
          <a:p>
            <a:r>
              <a:rPr lang="en-US" sz="2400" dirty="0"/>
              <a:t>Programming languages use MQTT libraries in different environments here are some ; </a:t>
            </a:r>
          </a:p>
          <a:p>
            <a:r>
              <a:rPr lang="en-US" sz="2000" b="1" i="1" u="sng" dirty="0"/>
              <a:t>Python</a:t>
            </a:r>
            <a:r>
              <a:rPr lang="en-US" sz="2400" dirty="0"/>
              <a:t>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Paho</a:t>
            </a:r>
            <a:r>
              <a:rPr lang="en-US" sz="1600" dirty="0"/>
              <a:t>-MQTT, client library from Eclipse </a:t>
            </a:r>
            <a:r>
              <a:rPr lang="en-US" sz="1600" dirty="0" err="1"/>
              <a:t>Paho</a:t>
            </a:r>
            <a:r>
              <a:rPr lang="en-US" sz="1600" dirty="0"/>
              <a:t>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“pip install </a:t>
            </a:r>
            <a:r>
              <a:rPr lang="en-US" sz="1600" dirty="0" err="1"/>
              <a:t>paho-mqtt</a:t>
            </a:r>
            <a:r>
              <a:rPr lang="en-US" sz="1600" dirty="0"/>
              <a:t>”</a:t>
            </a:r>
          </a:p>
          <a:p>
            <a:r>
              <a:rPr lang="en-GB" sz="2400" b="1" i="1" u="sng" dirty="0"/>
              <a:t>C#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err="1"/>
              <a:t>.net</a:t>
            </a:r>
            <a:r>
              <a:rPr lang="en-GB" sz="1600" dirty="0"/>
              <a:t> library for MQTT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“dotnet add package </a:t>
            </a:r>
            <a:r>
              <a:rPr lang="en-GB" sz="1600" dirty="0" err="1"/>
              <a:t>MQTTnet</a:t>
            </a:r>
            <a:r>
              <a:rPr lang="en-GB" sz="1600" dirty="0"/>
              <a:t>”</a:t>
            </a:r>
          </a:p>
          <a:p>
            <a:pPr marL="0" indent="0">
              <a:buNone/>
            </a:pPr>
            <a:r>
              <a:rPr lang="en-GB" sz="1600" dirty="0"/>
              <a:t>All </a:t>
            </a:r>
            <a:r>
              <a:rPr lang="en-GB" sz="1600" dirty="0" err="1"/>
              <a:t>repostitories</a:t>
            </a:r>
            <a:r>
              <a:rPr lang="en-GB" sz="1600" dirty="0"/>
              <a:t> link are available on GitHub for implementing MQTT libraries, packages</a:t>
            </a:r>
            <a:endParaRPr lang="en-GB" sz="2400" dirty="0"/>
          </a:p>
          <a:p>
            <a:endParaRPr lang="en-GB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150685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336A5-8C99-ACD0-306F-51784D7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MQTT packages in PL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33442-B692-BF6A-B32A-11573259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MQTT can also be implemented with electronic boards like Arduino, </a:t>
            </a:r>
            <a:r>
              <a:rPr lang="en-GB" sz="2400" dirty="0" err="1"/>
              <a:t>Rasberry</a:t>
            </a:r>
            <a:r>
              <a:rPr lang="en-GB" sz="2400" dirty="0"/>
              <a:t> Pi. </a:t>
            </a:r>
          </a:p>
          <a:p>
            <a:r>
              <a:rPr lang="en-GB" sz="2400" dirty="0"/>
              <a:t>For both you need MQTT broker which could be mosquito, </a:t>
            </a:r>
            <a:r>
              <a:rPr lang="en-GB" sz="2400" dirty="0" err="1"/>
              <a:t>HiveMQ</a:t>
            </a:r>
            <a:r>
              <a:rPr lang="en-GB" sz="2400" dirty="0"/>
              <a:t>.</a:t>
            </a:r>
          </a:p>
          <a:p>
            <a:r>
              <a:rPr lang="en-US" sz="2400" dirty="0"/>
              <a:t>Implementing with Arduino requires Arduino board, </a:t>
            </a:r>
            <a:r>
              <a:rPr lang="en-US" sz="2400" dirty="0" err="1"/>
              <a:t>Wifi</a:t>
            </a:r>
            <a:r>
              <a:rPr lang="en-US" sz="2400" dirty="0"/>
              <a:t> library.</a:t>
            </a:r>
          </a:p>
          <a:p>
            <a:r>
              <a:rPr lang="en-US" sz="2400" dirty="0" err="1"/>
              <a:t>Rasberry</a:t>
            </a:r>
            <a:r>
              <a:rPr lang="en-US" sz="2400" dirty="0"/>
              <a:t> Pi operating System </a:t>
            </a:r>
          </a:p>
        </p:txBody>
      </p:sp>
    </p:spTree>
    <p:extLst>
      <p:ext uri="{BB962C8B-B14F-4D97-AF65-F5344CB8AC3E}">
        <p14:creationId xmlns:p14="http://schemas.microsoft.com/office/powerpoint/2010/main" val="1196014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CDBB6-CA25-80E0-4E6C-1BF7B09A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Internet of Things, IoT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36B55-A6ED-1BAB-4A7D-960A9265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A world where physical objects are seamlessly integrated into the information network and can become active participants in business process.</a:t>
            </a:r>
          </a:p>
          <a:p>
            <a:r>
              <a:rPr lang="en-GB" sz="2400" dirty="0"/>
              <a:t>Services are available to interact with these Smart objects over the internet, query their state and any information associated with them.</a:t>
            </a:r>
          </a:p>
          <a:p>
            <a:r>
              <a:rPr lang="en-GB" sz="2400" dirty="0"/>
              <a:t>MQTT is just very small but essential part of internet of things.</a:t>
            </a:r>
          </a:p>
          <a:p>
            <a:r>
              <a:rPr lang="en-GB" sz="2400" dirty="0"/>
              <a:t>As MQTT is very lightweight broker based so it can be use in sensors, mobile, and IoT.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9792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Class Activity: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dirty="0"/>
              <a:t>Which part of an MQTT message contains control information essential for the message?</a:t>
            </a:r>
            <a:endParaRPr lang="en-US" sz="1700" dirty="0"/>
          </a:p>
          <a:p>
            <a:r>
              <a:rPr lang="en-US" sz="1700" dirty="0"/>
              <a:t>a) Payload</a:t>
            </a:r>
          </a:p>
          <a:p>
            <a:r>
              <a:rPr lang="en-US" sz="1700" dirty="0"/>
              <a:t>b) Fixed Header</a:t>
            </a:r>
          </a:p>
          <a:p>
            <a:r>
              <a:rPr lang="en-US" sz="1700" dirty="0"/>
              <a:t>c) Variable Header</a:t>
            </a:r>
          </a:p>
          <a:p>
            <a:r>
              <a:rPr lang="en-US" sz="1700" dirty="0"/>
              <a:t>d) Packet </a:t>
            </a:r>
            <a:r>
              <a:rPr lang="en-US" sz="1700" dirty="0" smtClean="0"/>
              <a:t>Identifier</a:t>
            </a:r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1700" b="1" dirty="0" smtClean="0"/>
              <a:t>In </a:t>
            </a:r>
            <a:r>
              <a:rPr lang="en-US" sz="1700" b="1" dirty="0"/>
              <a:t>an MQTT PUBLISH message, what does the '</a:t>
            </a:r>
            <a:r>
              <a:rPr lang="en-US" sz="1700" b="1" dirty="0" err="1"/>
              <a:t>QoS</a:t>
            </a:r>
            <a:r>
              <a:rPr lang="en-US" sz="1700" b="1" dirty="0"/>
              <a:t>' field in the fixed header signify?</a:t>
            </a:r>
            <a:endParaRPr lang="en-US" sz="1700" dirty="0"/>
          </a:p>
          <a:p>
            <a:r>
              <a:rPr lang="en-US" sz="1700" dirty="0"/>
              <a:t>a) Quality of Service level</a:t>
            </a:r>
          </a:p>
          <a:p>
            <a:r>
              <a:rPr lang="en-US" sz="1700" dirty="0"/>
              <a:t>b) Message Type</a:t>
            </a:r>
          </a:p>
          <a:p>
            <a:r>
              <a:rPr lang="en-US" sz="1700" dirty="0"/>
              <a:t>c) Topic Name</a:t>
            </a:r>
          </a:p>
          <a:p>
            <a:r>
              <a:rPr lang="en-US" sz="1700" dirty="0"/>
              <a:t>d) Connection </a:t>
            </a:r>
            <a:r>
              <a:rPr lang="en-US" sz="1700" dirty="0" smtClean="0"/>
              <a:t>Status</a:t>
            </a:r>
          </a:p>
          <a:p>
            <a:endParaRPr lang="en-US" sz="1700" b="1" dirty="0"/>
          </a:p>
          <a:p>
            <a:r>
              <a:rPr lang="en-US" sz="1800" b="1" dirty="0" smtClean="0"/>
              <a:t>Which </a:t>
            </a:r>
            <a:r>
              <a:rPr lang="en-US" sz="1800" b="1" dirty="0"/>
              <a:t>transport protocol is typically used by MQTT for communication?</a:t>
            </a:r>
            <a:endParaRPr lang="en-US" sz="1800" dirty="0"/>
          </a:p>
          <a:p>
            <a:r>
              <a:rPr lang="en-US" sz="1800" dirty="0"/>
              <a:t>a) HTTP</a:t>
            </a:r>
          </a:p>
          <a:p>
            <a:r>
              <a:rPr lang="en-US" sz="1800" dirty="0"/>
              <a:t>b) TCP</a:t>
            </a:r>
          </a:p>
          <a:p>
            <a:r>
              <a:rPr lang="en-US" sz="1800" dirty="0"/>
              <a:t>c) FTP</a:t>
            </a:r>
          </a:p>
          <a:p>
            <a:r>
              <a:rPr lang="en-US" sz="1800" dirty="0"/>
              <a:t>d) UDP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02960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700" b="1" dirty="0"/>
              <a:t>What is the primary function of the MQTT CONNECT message?</a:t>
            </a:r>
            <a:endParaRPr lang="en-US" sz="1700" dirty="0"/>
          </a:p>
          <a:p>
            <a:r>
              <a:rPr lang="en-US" sz="1700" dirty="0"/>
              <a:t>a) To publish a message to a topic</a:t>
            </a:r>
          </a:p>
          <a:p>
            <a:r>
              <a:rPr lang="en-US" sz="1700" dirty="0"/>
              <a:t>b) To establish a connection between the client and broker</a:t>
            </a:r>
          </a:p>
          <a:p>
            <a:r>
              <a:rPr lang="en-US" sz="1700" dirty="0"/>
              <a:t>c) To subscribe to a topic</a:t>
            </a:r>
          </a:p>
          <a:p>
            <a:r>
              <a:rPr lang="en-US" sz="1700" dirty="0"/>
              <a:t>d) To disconnect the client from the </a:t>
            </a:r>
            <a:r>
              <a:rPr lang="en-US" sz="1700" dirty="0" smtClean="0"/>
              <a:t>broker</a:t>
            </a:r>
          </a:p>
          <a:p>
            <a:endParaRPr lang="en-US" sz="1700" b="1" dirty="0" smtClean="0"/>
          </a:p>
          <a:p>
            <a:r>
              <a:rPr lang="en-US" sz="1700" b="1" dirty="0" smtClean="0"/>
              <a:t>Which </a:t>
            </a:r>
            <a:r>
              <a:rPr lang="en-US" sz="1700" b="1" dirty="0"/>
              <a:t>of the following is a Java-based MQTT client library</a:t>
            </a:r>
            <a:r>
              <a:rPr lang="en-US" sz="1700" b="1" dirty="0" smtClean="0"/>
              <a:t>?</a:t>
            </a:r>
          </a:p>
          <a:p>
            <a:r>
              <a:rPr lang="en-US" sz="1700" dirty="0" smtClean="0"/>
              <a:t>a</a:t>
            </a:r>
            <a:r>
              <a:rPr lang="en-US" sz="1700" dirty="0"/>
              <a:t>) </a:t>
            </a:r>
            <a:r>
              <a:rPr lang="en-US" sz="1700" dirty="0" err="1"/>
              <a:t>Paho</a:t>
            </a:r>
            <a:endParaRPr lang="en-US" sz="1700" dirty="0"/>
          </a:p>
          <a:p>
            <a:r>
              <a:rPr lang="en-US" sz="1700" dirty="0"/>
              <a:t>b) </a:t>
            </a:r>
            <a:r>
              <a:rPr lang="en-US" sz="1700" dirty="0" err="1"/>
              <a:t>Mosquitto</a:t>
            </a:r>
            <a:endParaRPr lang="en-US" sz="1700" dirty="0"/>
          </a:p>
          <a:p>
            <a:r>
              <a:rPr lang="en-US" sz="1700" dirty="0"/>
              <a:t>c) </a:t>
            </a:r>
            <a:r>
              <a:rPr lang="en-US" sz="1700" dirty="0" err="1"/>
              <a:t>HiveMQ</a:t>
            </a:r>
            <a:endParaRPr lang="en-US" sz="1700" dirty="0"/>
          </a:p>
          <a:p>
            <a:r>
              <a:rPr lang="en-US" sz="1700" dirty="0"/>
              <a:t>d) </a:t>
            </a:r>
            <a:r>
              <a:rPr lang="en-US" sz="1700" dirty="0" err="1" smtClean="0"/>
              <a:t>RabbitMQ</a:t>
            </a:r>
            <a:endParaRPr lang="en-US" sz="1700" dirty="0" smtClean="0"/>
          </a:p>
          <a:p>
            <a:endParaRPr lang="en-US" sz="1700" dirty="0"/>
          </a:p>
          <a:p>
            <a:r>
              <a:rPr lang="en-US" sz="1700" b="1" dirty="0"/>
              <a:t>In the context of </a:t>
            </a:r>
            <a:r>
              <a:rPr lang="en-US" sz="1700" b="1" dirty="0" err="1"/>
              <a:t>IoT</a:t>
            </a:r>
            <a:r>
              <a:rPr lang="en-US" sz="1700" b="1" dirty="0"/>
              <a:t>, what role does MQTT </a:t>
            </a:r>
            <a:r>
              <a:rPr lang="en-US" sz="1700" b="1" dirty="0" err="1"/>
              <a:t>play?</a:t>
            </a:r>
            <a:r>
              <a:rPr lang="en-US" sz="1700" dirty="0" err="1"/>
              <a:t>a</a:t>
            </a:r>
            <a:r>
              <a:rPr lang="en-US" sz="1700" dirty="0"/>
              <a:t>) It is a data storage system for </a:t>
            </a:r>
            <a:r>
              <a:rPr lang="en-US" sz="1700" dirty="0" err="1"/>
              <a:t>IoT</a:t>
            </a:r>
            <a:r>
              <a:rPr lang="en-US" sz="1700" dirty="0"/>
              <a:t> devices.</a:t>
            </a:r>
          </a:p>
          <a:p>
            <a:r>
              <a:rPr lang="en-US" sz="1700" dirty="0"/>
              <a:t>b) It is a communication protocol for lightweight, low-power devices.</a:t>
            </a:r>
          </a:p>
          <a:p>
            <a:r>
              <a:rPr lang="en-US" sz="1700" dirty="0"/>
              <a:t>c) It provides security services for </a:t>
            </a:r>
            <a:r>
              <a:rPr lang="en-US" sz="1700" dirty="0" err="1"/>
              <a:t>IoT</a:t>
            </a:r>
            <a:r>
              <a:rPr lang="en-US" sz="1700" dirty="0"/>
              <a:t> networks.</a:t>
            </a:r>
          </a:p>
          <a:p>
            <a:r>
              <a:rPr lang="en-US" sz="1700" dirty="0"/>
              <a:t>d) It is a hardware platform for </a:t>
            </a:r>
            <a:r>
              <a:rPr lang="en-US" sz="1700" dirty="0" err="1"/>
              <a:t>IoT</a:t>
            </a:r>
            <a:r>
              <a:rPr lang="en-US" sz="1700" dirty="0"/>
              <a:t> devices.</a:t>
            </a:r>
          </a:p>
          <a:p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059375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28F52-ACE6-2E1C-40AC-2E5551FB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MQTT clients &amp; Brokers in IoT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A5012-5854-1A14-8D80-C77D9388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Eclipse </a:t>
            </a:r>
            <a:r>
              <a:rPr lang="en-GB" sz="2400" dirty="0" err="1"/>
              <a:t>Paho</a:t>
            </a:r>
            <a:r>
              <a:rPr lang="en-GB" sz="2400" dirty="0"/>
              <a:t> : </a:t>
            </a:r>
            <a:r>
              <a:rPr lang="en-GB" sz="2400" dirty="0" err="1"/>
              <a:t>Paho</a:t>
            </a:r>
            <a:r>
              <a:rPr lang="en-GB" sz="2400" dirty="0"/>
              <a:t> java client, it is a java-based MQTT client library, designed for applications on JVM , it also supports languages like C++, JavaScript.</a:t>
            </a:r>
          </a:p>
          <a:p>
            <a:r>
              <a:rPr lang="en-GB" sz="2400" dirty="0" err="1"/>
              <a:t>Mosquitto</a:t>
            </a:r>
            <a:r>
              <a:rPr lang="en-GB" sz="2400" dirty="0"/>
              <a:t> Eclipse : </a:t>
            </a:r>
            <a:r>
              <a:rPr lang="en-GB" sz="2400" dirty="0" err="1"/>
              <a:t>Mosquitto</a:t>
            </a:r>
            <a:r>
              <a:rPr lang="en-GB" sz="2400" dirty="0"/>
              <a:t> is an open-source MQTT broker </a:t>
            </a:r>
            <a:r>
              <a:rPr lang="en-GB" sz="2400" dirty="0" err="1"/>
              <a:t>ánd</a:t>
            </a:r>
            <a:r>
              <a:rPr lang="en-GB" sz="2400" dirty="0"/>
              <a:t> is suitable for range of devices, available for </a:t>
            </a:r>
            <a:r>
              <a:rPr lang="en-GB" sz="2400" dirty="0" err="1"/>
              <a:t>linux</a:t>
            </a:r>
            <a:r>
              <a:rPr lang="en-GB" sz="2400" dirty="0"/>
              <a:t>, Mac, Windows &amp; </a:t>
            </a:r>
            <a:r>
              <a:rPr lang="en-GB" sz="2400" dirty="0" err="1"/>
              <a:t>Rasberry</a:t>
            </a:r>
            <a:r>
              <a:rPr lang="en-GB" sz="2400" dirty="0"/>
              <a:t> Pi.</a:t>
            </a:r>
          </a:p>
          <a:p>
            <a:r>
              <a:rPr lang="en-GB" sz="2400" dirty="0" err="1"/>
              <a:t>HiveMQ</a:t>
            </a:r>
            <a:r>
              <a:rPr lang="en-GB" sz="2400" dirty="0"/>
              <a:t> MQTT : commercial broker that enables client to client communication. It can be deployed on docker, </a:t>
            </a:r>
            <a:r>
              <a:rPr lang="en-GB" sz="2400" dirty="0" err="1"/>
              <a:t>kubernates</a:t>
            </a:r>
            <a:r>
              <a:rPr lang="en-GB" sz="2400" dirty="0"/>
              <a:t>, Azure, AWS.</a:t>
            </a:r>
          </a:p>
          <a:p>
            <a:r>
              <a:rPr lang="en-US" sz="2400" dirty="0"/>
              <a:t>RabbitMQ MQTT : Open source message broker that support many protocols including MQTT. But allows connectivity through plugins.</a:t>
            </a:r>
          </a:p>
        </p:txBody>
      </p:sp>
    </p:spTree>
    <p:extLst>
      <p:ext uri="{BB962C8B-B14F-4D97-AF65-F5344CB8AC3E}">
        <p14:creationId xmlns:p14="http://schemas.microsoft.com/office/powerpoint/2010/main" val="1578065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20AA3-B9C6-8754-3941-B964820C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Easy Setup of </a:t>
            </a:r>
            <a:r>
              <a:rPr lang="en-US" sz="4000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Mosquitto</a:t>
            </a:r>
            <a:endParaRPr lang="en-US" sz="4000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C3DD6B-9690-1A61-491A-13BC3965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GB" dirty="0"/>
              <a:t>Install </a:t>
            </a:r>
            <a:r>
              <a:rPr lang="en-GB" dirty="0" err="1"/>
              <a:t>Mosquitto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https://mosquitto.org/download/</a:t>
            </a:r>
            <a:endParaRPr lang="en-GB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GB" dirty="0"/>
              <a:t>Run it on your System and in services start it.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dirty="0" err="1"/>
              <a:t>cmd</a:t>
            </a:r>
            <a:r>
              <a:rPr lang="en-US" dirty="0"/>
              <a:t> change directory to mosquito &gt; netstat –a , default port of MQTT is 1883.</a:t>
            </a:r>
            <a:endParaRPr lang="en-GB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Now you can Publish and Subscribe messages on </a:t>
            </a:r>
            <a:r>
              <a:rPr lang="en-US" dirty="0" err="1"/>
              <a:t>cmd</a:t>
            </a:r>
            <a:r>
              <a:rPr lang="en-US" dirty="0"/>
              <a:t>, </a:t>
            </a:r>
          </a:p>
          <a:p>
            <a:pPr marL="114300" indent="-342900" algn="l">
              <a:buFont typeface="Wingdings" panose="05000000000000000000" pitchFamily="2" charset="2"/>
              <a:buChar char="Ø"/>
            </a:pPr>
            <a:r>
              <a:rPr lang="en-US" sz="1400" dirty="0" err="1"/>
              <a:t>Mosquitto_sub</a:t>
            </a:r>
            <a:r>
              <a:rPr lang="en-US" sz="1400" dirty="0"/>
              <a:t> –t </a:t>
            </a:r>
            <a:r>
              <a:rPr lang="en-US" sz="1400" dirty="0" err="1"/>
              <a:t>test_sensor_data</a:t>
            </a:r>
            <a:r>
              <a:rPr lang="en-US" sz="1400" dirty="0"/>
              <a:t> –h localhost, (topic : </a:t>
            </a:r>
            <a:r>
              <a:rPr lang="en-US" sz="1400" dirty="0" err="1"/>
              <a:t>test_sensor_data</a:t>
            </a:r>
            <a:r>
              <a:rPr lang="en-US" sz="1400" dirty="0"/>
              <a:t>, and this will wait for the publisher to publisher to send message).</a:t>
            </a:r>
          </a:p>
          <a:p>
            <a:pPr marL="57150" indent="-285750" algn="l">
              <a:buFont typeface="Wingdings" panose="05000000000000000000" pitchFamily="2" charset="2"/>
              <a:buChar char="Ø"/>
            </a:pPr>
            <a:r>
              <a:rPr lang="en-US" sz="1400" dirty="0" err="1"/>
              <a:t>Mosquitto_pub</a:t>
            </a:r>
            <a:r>
              <a:rPr lang="en-US" sz="1400" dirty="0"/>
              <a:t> –t </a:t>
            </a:r>
            <a:r>
              <a:rPr lang="en-US" sz="1400" dirty="0" err="1"/>
              <a:t>test_sensor_data</a:t>
            </a:r>
            <a:r>
              <a:rPr lang="en-US" sz="1400" dirty="0"/>
              <a:t> –h localhost –m “temp:35”, (topic : </a:t>
            </a:r>
            <a:r>
              <a:rPr lang="en-US" sz="1400" dirty="0" err="1"/>
              <a:t>test_sensor_data</a:t>
            </a:r>
            <a:r>
              <a:rPr lang="en-US" sz="1400" dirty="0"/>
              <a:t>, publisher has publish the message).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7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725CA-E512-AF43-9242-DACC737D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Use cases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1CA27-CA92-A3E6-0F22-CB8DD71F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MQTT is now being used in various fields including:</a:t>
            </a:r>
          </a:p>
          <a:p>
            <a:pPr marL="0" indent="0">
              <a:buNone/>
            </a:pPr>
            <a:endParaRPr lang="en-GB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Automotive : BMW is using it for car sharing products for fleet operators.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Smart home : MQTT provides , good connectivity, </a:t>
            </a:r>
            <a:r>
              <a:rPr lang="en-US" sz="2000" dirty="0" err="1"/>
              <a:t>scalabilty</a:t>
            </a:r>
            <a:r>
              <a:rPr lang="en-US" sz="2000" dirty="0"/>
              <a:t>, Security in smart home projects.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Transportation : DB railway is also implementing IoT to enhance their operations and </a:t>
            </a:r>
            <a:r>
              <a:rPr lang="en-US" sz="2000" dirty="0" err="1"/>
              <a:t>optimizimg</a:t>
            </a:r>
            <a:r>
              <a:rPr lang="en-US" sz="2000" dirty="0"/>
              <a:t> it using M2M systems with IoT.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Energy : </a:t>
            </a:r>
            <a:r>
              <a:rPr lang="en-US" sz="2000" dirty="0" err="1"/>
              <a:t>Celikler</a:t>
            </a:r>
            <a:r>
              <a:rPr lang="en-US" sz="2000" dirty="0"/>
              <a:t> holding is a largest </a:t>
            </a:r>
            <a:r>
              <a:rPr lang="en-US" sz="2000" dirty="0" err="1"/>
              <a:t>industrical</a:t>
            </a:r>
            <a:r>
              <a:rPr lang="en-US" sz="2000" dirty="0"/>
              <a:t> companies from Turkey, they are bringing more innovations in energy sector with the help of MQTT 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And many other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5456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4501F-E303-4B66-6173-8E69FD4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Applications of MQTT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E2DA4F-1094-6907-CDFB-D6712F9B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Remote Sensing : refers to the use of technology to gather sensors used to monitor remote settings.</a:t>
            </a:r>
          </a:p>
          <a:p>
            <a:r>
              <a:rPr lang="en-GB" sz="2400" dirty="0"/>
              <a:t>Smart cities : Smart city apps like healthcare, buildings, smart homes all needs the use of standard telecommunication protocols. </a:t>
            </a:r>
          </a:p>
          <a:p>
            <a:r>
              <a:rPr lang="en-US" sz="2400" dirty="0"/>
              <a:t>Social media platforms : Allow apps to function on different internet connectivity around the globe. Chats are coupled with MQTT topic. </a:t>
            </a:r>
          </a:p>
          <a:p>
            <a:r>
              <a:rPr lang="en-US" sz="2400" dirty="0"/>
              <a:t>Home automation : MQTT app connects all the home devices, which saves energy, enables security, cost saving.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8059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BF951-DAF9-B0B9-2C31-D8C05245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MQTT-S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58E10-892C-F823-4C79-58B4802B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MQTT-S is an extension of MQTT for WSNs (Wireless Sensor networks).</a:t>
            </a:r>
          </a:p>
          <a:p>
            <a:r>
              <a:rPr lang="en-GB" sz="2400" dirty="0"/>
              <a:t>They do not have TCP/IP as transport layer, rather they have their own protocol stack.</a:t>
            </a:r>
          </a:p>
          <a:p>
            <a:r>
              <a:rPr lang="en-GB" sz="2400" dirty="0"/>
              <a:t>It is aimed at constrained low end devices, usually running on batteries.</a:t>
            </a:r>
          </a:p>
          <a:p>
            <a:r>
              <a:rPr lang="en-GB" sz="2400" dirty="0"/>
              <a:t>It is overall based on MQTT but some features are different, for example; Topic String, Predefined topic IDs, Offline keepalive supporting sleeping client.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99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0D69B-CACC-C838-A387-BADEF89A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MQTT Specifications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AE7761-8465-1137-4C91-3BA7E5A5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MQTT has evolved with the passage of time and now we have version MQTT 5.</a:t>
            </a:r>
          </a:p>
          <a:p>
            <a:r>
              <a:rPr lang="en-GB" sz="2400" dirty="0"/>
              <a:t>This updated version introduces range of improvements, especially in IoT world.</a:t>
            </a:r>
          </a:p>
          <a:p>
            <a:r>
              <a:rPr lang="en-GB" sz="2400" dirty="0"/>
              <a:t>Earlier we had MQTT 3.1.1, but this upgraded version has much to offer in terms  of,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Better error handling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Integration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 err="1"/>
              <a:t>Acknwledgements</a:t>
            </a:r>
            <a:endParaRPr lang="en-GB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/>
              <a:t>An much more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0064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22AA0-A95B-EEBD-EE54-FCD04229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Benefits</a:t>
            </a:r>
            <a:r>
              <a:rPr lang="en-GB" i="1" dirty="0">
                <a:solidFill>
                  <a:schemeClr val="bg1"/>
                </a:solidFill>
              </a:rPr>
              <a:t> of MQTT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xmlns="" id="{DB1C0FFD-E20C-6B20-BAF4-1969DDB4D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567129"/>
              </p:ext>
            </p:extLst>
          </p:nvPr>
        </p:nvGraphicFramePr>
        <p:xfrm>
          <a:off x="1155559" y="3100283"/>
          <a:ext cx="9889788" cy="307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789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49AED-1995-64CB-328B-782DDFE04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of MQTT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6E1414-813B-9E16-ED93-920A2293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Limited support for large payloads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Scalability issues in high-throughput scenarios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Dependence on a central broker, it is generally a problem with </a:t>
            </a:r>
            <a:r>
              <a:rPr lang="en-US" dirty="0" err="1"/>
              <a:t>PubSub</a:t>
            </a:r>
            <a:r>
              <a:rPr lang="en-US" dirty="0"/>
              <a:t> approach.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Handling offline devices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Topic management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ADD842-7469-481F-AEF2-DDA7D3A9A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E33BD-C957-0A60-4833-81BB14F03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058847-87A2-48B5-B733-C9FC6F0FF7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B05DBE-3429-5C97-9524-EFE5C46C3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11423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GB" dirty="0"/>
              <a:t>So, MQTT plays a key role in the modern communication, particularly in IoT and low-bandwidth environments.</a:t>
            </a:r>
          </a:p>
          <a:p>
            <a:pPr algn="l"/>
            <a:r>
              <a:rPr lang="en-GB" dirty="0"/>
              <a:t>It does not only addresses the challenges of diverse network conditions but also supports the efficient operation of constrained devices.</a:t>
            </a:r>
          </a:p>
          <a:p>
            <a:pPr algn="l"/>
            <a:r>
              <a:rPr lang="en-GB" dirty="0"/>
              <a:t>MQTT will continue to drive </a:t>
            </a:r>
            <a:r>
              <a:rPr lang="en-GB" dirty="0" err="1"/>
              <a:t>innivations</a:t>
            </a:r>
            <a:r>
              <a:rPr lang="en-GB" dirty="0"/>
              <a:t>, model smart facilitation and more responsive system that can work efficiently in different industries and applications.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CE886A-266A-45DB-B141-3271799F49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C27A1-C950-CBB6-3C36-4B443208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References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157C7D-A406-EBF1-093A-5B1BC2C2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http://www.steves-internet-guide.com/mqtt/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https://www.hivemq.com/blog/mqtt-essentials-part-1-introducing-mqtt/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https://www.slideshare.net/slideshow/introduction-mqtt-en/32794443#2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https://www.slideshare.net/slideshow/mq-telemetry-transport/25668863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https://chatgpt.com/share/20108524-a0e8-4df7-8e0c-a9d873eab2c3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https://www.emqx.com/en/blog/mqtt-5-introduction-to-publish-subscribe-model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https://www.hivemq.com/blog/mqtt-essentials-part-7-persistent-session-queuing-messages/#heading-what-are-persistent-sessions</a:t>
            </a:r>
            <a:endParaRPr lang="en-US" sz="1400" dirty="0"/>
          </a:p>
          <a:p>
            <a:r>
              <a:rPr lang="en-US" sz="1400" dirty="0">
                <a:hlinkClick r:id="rId9"/>
              </a:rPr>
              <a:t>https://iot.eclipse.org/community/resources/case-studies/pdf/Eclipse%20IoT%20Success%20Story%20-%20DB.pdf</a:t>
            </a:r>
            <a:endParaRPr lang="en-US" sz="1400" dirty="0"/>
          </a:p>
          <a:p>
            <a:r>
              <a:rPr lang="en-US" sz="1400" dirty="0">
                <a:hlinkClick r:id="rId10"/>
              </a:rPr>
              <a:t>https://www.cavliwireless.com/blog/nerdiest-of-things/what-is-the-mqtt-protocol.html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https://www.spiceworks.com/tech/iot/articles/what-is-mqtt/#_004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https://eclipse.dev/paho/index.php?page=downloads.ph</a:t>
            </a:r>
            <a:r>
              <a:rPr lang="en-US" sz="1400" dirty="0"/>
              <a:t> (eclipse </a:t>
            </a:r>
            <a:r>
              <a:rPr lang="en-US" sz="1400" dirty="0" err="1"/>
              <a:t>paho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1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6FBE1-0A3E-65F9-A049-79A83310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Features of MQTT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B64C56-0A6A-B9B4-667C-1CC038B6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Lightweight message queuing and transport protocol</a:t>
            </a:r>
          </a:p>
          <a:p>
            <a:r>
              <a:rPr lang="en-GB" sz="2400" dirty="0"/>
              <a:t>Asynchronous communication model with messages(events)</a:t>
            </a:r>
          </a:p>
          <a:p>
            <a:r>
              <a:rPr lang="en-GB" sz="2400" dirty="0"/>
              <a:t>Low overhead (2 bytes header) for low network bandwidth applications</a:t>
            </a:r>
          </a:p>
          <a:p>
            <a:r>
              <a:rPr lang="en-GB" sz="2400" dirty="0"/>
              <a:t>Publish/Subscribe model also called </a:t>
            </a:r>
            <a:r>
              <a:rPr lang="en-GB" sz="2400" dirty="0" err="1"/>
              <a:t>PubSub</a:t>
            </a:r>
            <a:endParaRPr lang="en-GB" sz="2400" dirty="0"/>
          </a:p>
          <a:p>
            <a:r>
              <a:rPr lang="en-GB" sz="2400" dirty="0"/>
              <a:t>Runs on TCP, connection oriented transport</a:t>
            </a:r>
          </a:p>
          <a:p>
            <a:r>
              <a:rPr lang="en-GB" sz="2400" dirty="0"/>
              <a:t>Decoupling of data producer (publisher) and data consumer(subscriber) through topics (message queues)</a:t>
            </a:r>
          </a:p>
        </p:txBody>
      </p:sp>
    </p:spTree>
    <p:extLst>
      <p:ext uri="{BB962C8B-B14F-4D97-AF65-F5344CB8AC3E}">
        <p14:creationId xmlns:p14="http://schemas.microsoft.com/office/powerpoint/2010/main" val="7845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F50BC-2C93-1762-94D7-4041A30A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Features of MQTT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0811E2-8CEC-3735-4653-0D77516E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Binary , extremely important because binary base protocols are best suitable for machines.</a:t>
            </a:r>
          </a:p>
          <a:p>
            <a:r>
              <a:rPr lang="en-GB" sz="2400" dirty="0"/>
              <a:t>Bi-directional, from cloud to device and visa versa after connection is established</a:t>
            </a:r>
          </a:p>
          <a:p>
            <a:r>
              <a:rPr lang="en-GB" sz="2400" dirty="0"/>
              <a:t>Data-agnostic, no bounding of file format. Whatever file you sent is acceptable.</a:t>
            </a:r>
          </a:p>
          <a:p>
            <a:r>
              <a:rPr lang="en-GB" sz="2400" dirty="0" err="1"/>
              <a:t>Scaleable</a:t>
            </a:r>
            <a:r>
              <a:rPr lang="en-GB" sz="2400" dirty="0"/>
              <a:t>, </a:t>
            </a:r>
          </a:p>
          <a:p>
            <a:r>
              <a:rPr lang="en-GB" sz="2400" dirty="0"/>
              <a:t>Built for push communication, as soon as data is sent to cloud , data is forwarded to the user</a:t>
            </a:r>
          </a:p>
          <a:p>
            <a:r>
              <a:rPr lang="en-GB" sz="2400" dirty="0"/>
              <a:t>Suitable for constraint devices, Storage problem is encountered through libraries</a:t>
            </a:r>
          </a:p>
          <a:p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04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E5BFE-AACC-C23B-DFE1-887E6A30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Core Elements 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24C33F35-525D-8905-EAC5-E2EB9B43B0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31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05EB3-611B-0B40-FE04-60A72301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Publish/Subscribe pattern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2B2DD-944C-E371-E6F9-86F58ADC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en-GB" sz="2400" dirty="0" err="1"/>
              <a:t>PubSub</a:t>
            </a:r>
            <a:r>
              <a:rPr lang="en-GB" sz="2400" dirty="0"/>
              <a:t> is a fundamental pattern MQTT uses to implement protocol.</a:t>
            </a:r>
          </a:p>
          <a:p>
            <a:r>
              <a:rPr lang="en-GB" sz="2400" dirty="0"/>
              <a:t>There are </a:t>
            </a:r>
            <a:r>
              <a:rPr lang="en-GB" sz="2400" dirty="0" err="1"/>
              <a:t>atleast</a:t>
            </a:r>
            <a:r>
              <a:rPr lang="en-GB" sz="2400" dirty="0"/>
              <a:t> three components;  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GB" sz="1600" dirty="0"/>
              <a:t>MQTT Clients (publisher)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GB" sz="1600" dirty="0"/>
              <a:t>MQTT Broker</a:t>
            </a:r>
          </a:p>
          <a:p>
            <a:pPr>
              <a:buSzPct val="75000"/>
              <a:buFont typeface="Wingdings" panose="05000000000000000000" pitchFamily="2" charset="2"/>
              <a:buChar char="Ø"/>
            </a:pPr>
            <a:r>
              <a:rPr lang="en-GB" sz="1600" dirty="0"/>
              <a:t>MQTT Clients (subscriber)</a:t>
            </a:r>
          </a:p>
          <a:p>
            <a:pPr>
              <a:buSzPct val="75000"/>
            </a:pPr>
            <a:r>
              <a:rPr lang="en-GB" sz="2400" dirty="0"/>
              <a:t>Broker is the heart of the pattern, as it is responsible for all the data handling.</a:t>
            </a:r>
          </a:p>
          <a:p>
            <a:pPr>
              <a:buSzPct val="75000"/>
            </a:pPr>
            <a:r>
              <a:rPr lang="en-GB" sz="2400" dirty="0"/>
              <a:t>Publishers can also be subscriber and visa versa, (Bi-directional)</a:t>
            </a:r>
          </a:p>
          <a:p>
            <a:r>
              <a:rPr lang="en-US" sz="2400" dirty="0"/>
              <a:t>Pro &amp; cons of </a:t>
            </a:r>
            <a:r>
              <a:rPr lang="en-US" sz="2400" dirty="0" err="1"/>
              <a:t>PubSub</a:t>
            </a:r>
            <a:r>
              <a:rPr lang="en-US" sz="2400" dirty="0"/>
              <a:t> pattern is discussed later.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0CFCCF-F3B3-47D7-D2B5-4502AB73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9" y="2681886"/>
            <a:ext cx="3115273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3510</Words>
  <Application>Microsoft Office PowerPoint</Application>
  <PresentationFormat>Widescreen</PresentationFormat>
  <Paragraphs>412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Aptos</vt:lpstr>
      <vt:lpstr>Aptos Display</vt:lpstr>
      <vt:lpstr>Arial</vt:lpstr>
      <vt:lpstr>Wingdings</vt:lpstr>
      <vt:lpstr>Office Theme</vt:lpstr>
      <vt:lpstr>PowerPoint Presentation</vt:lpstr>
      <vt:lpstr>Agenda</vt:lpstr>
      <vt:lpstr>Introduction to MQTT</vt:lpstr>
      <vt:lpstr>History and Background</vt:lpstr>
      <vt:lpstr>MQTT Specifications</vt:lpstr>
      <vt:lpstr>Features of MQTT</vt:lpstr>
      <vt:lpstr>Features of MQTT</vt:lpstr>
      <vt:lpstr>Core Elements </vt:lpstr>
      <vt:lpstr>Publish/Subscribe pattern</vt:lpstr>
      <vt:lpstr>Roles of Components (1/2)</vt:lpstr>
      <vt:lpstr>Roles of Components (2/2)</vt:lpstr>
      <vt:lpstr>How PubSub works</vt:lpstr>
      <vt:lpstr>Model</vt:lpstr>
      <vt:lpstr>Pros &amp; Cons of PubSub approach </vt:lpstr>
      <vt:lpstr>Client Broker Setup</vt:lpstr>
      <vt:lpstr>Connect Flow </vt:lpstr>
      <vt:lpstr>Properties of Connect flow</vt:lpstr>
      <vt:lpstr>Quality of Service QoS</vt:lpstr>
      <vt:lpstr>Quality of Service Level 0 </vt:lpstr>
      <vt:lpstr>QoS level 1</vt:lpstr>
      <vt:lpstr>QoS level 2</vt:lpstr>
      <vt:lpstr>QoS levels</vt:lpstr>
      <vt:lpstr>MQTT QoS levels</vt:lpstr>
      <vt:lpstr>Topics in MQTT</vt:lpstr>
      <vt:lpstr>Topic Wildcards</vt:lpstr>
      <vt:lpstr>Topic WildCards</vt:lpstr>
      <vt:lpstr>Examples of Wildcards</vt:lpstr>
      <vt:lpstr>Sessions</vt:lpstr>
      <vt:lpstr>Queued Messages</vt:lpstr>
      <vt:lpstr>Publish/ Subscribe/ Unsubscribe</vt:lpstr>
      <vt:lpstr>Publish/ Subscribe/ Unsubscribe</vt:lpstr>
      <vt:lpstr>Publish/ Subscribe/ Unsubscribe</vt:lpstr>
      <vt:lpstr>MQTT Security</vt:lpstr>
      <vt:lpstr>Class Activity </vt:lpstr>
      <vt:lpstr>PowerPoint Presentation</vt:lpstr>
      <vt:lpstr>Message Format in MQTT</vt:lpstr>
      <vt:lpstr>Message format</vt:lpstr>
      <vt:lpstr>MQTT Protocol and Communication</vt:lpstr>
      <vt:lpstr>Exchange of Messages </vt:lpstr>
      <vt:lpstr>MQTT Packages in PL</vt:lpstr>
      <vt:lpstr>MQTT packages in PL</vt:lpstr>
      <vt:lpstr>Internet of Things, IoT</vt:lpstr>
      <vt:lpstr>Class Activity:</vt:lpstr>
      <vt:lpstr>PowerPoint Presentation</vt:lpstr>
      <vt:lpstr>MQTT clients &amp; Brokers in IoT</vt:lpstr>
      <vt:lpstr>Easy Setup of Mosquitto</vt:lpstr>
      <vt:lpstr>Use cases</vt:lpstr>
      <vt:lpstr>Applications of MQTT</vt:lpstr>
      <vt:lpstr>MQTT-S</vt:lpstr>
      <vt:lpstr>Benefits of MQTT</vt:lpstr>
      <vt:lpstr>Challenges of MQTT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Rafay Ahmed</dc:creator>
  <cp:lastModifiedBy>Microsoft account</cp:lastModifiedBy>
  <cp:revision>333</cp:revision>
  <dcterms:created xsi:type="dcterms:W3CDTF">2024-06-18T00:15:04Z</dcterms:created>
  <dcterms:modified xsi:type="dcterms:W3CDTF">2024-07-09T07:00:25Z</dcterms:modified>
</cp:coreProperties>
</file>