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2"/>
  </p:notesMasterIdLst>
  <p:sldIdLst>
    <p:sldId id="256" r:id="rId5"/>
    <p:sldId id="257" r:id="rId6"/>
    <p:sldId id="281" r:id="rId7"/>
    <p:sldId id="287" r:id="rId8"/>
    <p:sldId id="288" r:id="rId9"/>
    <p:sldId id="261" r:id="rId10"/>
    <p:sldId id="286" r:id="rId11"/>
    <p:sldId id="282" r:id="rId12"/>
    <p:sldId id="283" r:id="rId13"/>
    <p:sldId id="265" r:id="rId14"/>
    <p:sldId id="264" r:id="rId15"/>
    <p:sldId id="284" r:id="rId16"/>
    <p:sldId id="285" r:id="rId17"/>
    <p:sldId id="280" r:id="rId18"/>
    <p:sldId id="279" r:id="rId19"/>
    <p:sldId id="260" r:id="rId20"/>
    <p:sldId id="266" r:id="rId21"/>
  </p:sldIdLst>
  <p:sldSz cx="9144000" cy="5143500" type="screen16x9"/>
  <p:notesSz cx="6858000" cy="9144000"/>
  <p:embeddedFontLst>
    <p:embeddedFont>
      <p:font typeface="Brush Script MT" panose="03060802040406070304" pitchFamily="66" charset="0"/>
      <p:italic r:id="rId23"/>
    </p:embeddedFont>
    <p:embeddedFont>
      <p:font typeface="Cambria" panose="02040503050406030204" pitchFamily="18" charset="0"/>
      <p:regular r:id="rId24"/>
      <p:bold r:id="rId25"/>
      <p:italic r:id="rId26"/>
      <p:boldItalic r:id="rId27"/>
    </p:embeddedFont>
    <p:embeddedFont>
      <p:font typeface="Lexend Deca" panose="020B0604020202020204" charset="0"/>
      <p:regular r:id="rId28"/>
    </p:embeddedFont>
    <p:embeddedFont>
      <p:font typeface="Nunito Sans" pitchFamily="2" charset="0"/>
      <p:regular r:id="rId29"/>
      <p:bold r:id="rId30"/>
      <p:italic r:id="rId31"/>
      <p:boldItalic r:id="rId32"/>
    </p:embeddedFont>
    <p:embeddedFont>
      <p:font typeface="Nunito Sans Light"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E4934D-C5E7-4EA8-B84E-AA4D93522FE5}">
  <a:tblStyle styleId="{00E4934D-C5E7-4EA8-B84E-AA4D93522F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46976A-22B5-4051-8114-C7D9531ECD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B7074BEC-AC2B-F258-43E0-195610BB1E9A}"/>
            </a:ext>
          </a:extLst>
        </p:cNvPr>
        <p:cNvGrpSpPr/>
        <p:nvPr/>
      </p:nvGrpSpPr>
      <p:grpSpPr>
        <a:xfrm>
          <a:off x="0" y="0"/>
          <a:ext cx="0" cy="0"/>
          <a:chOff x="0" y="0"/>
          <a:chExt cx="0" cy="0"/>
        </a:xfrm>
      </p:grpSpPr>
      <p:sp>
        <p:nvSpPr>
          <p:cNvPr id="127" name="Google Shape;127;p:notes">
            <a:extLst>
              <a:ext uri="{FF2B5EF4-FFF2-40B4-BE49-F238E27FC236}">
                <a16:creationId xmlns:a16="http://schemas.microsoft.com/office/drawing/2014/main" id="{D6DA7F19-A1B4-EA17-10B4-624AAB682A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a:extLst>
              <a:ext uri="{FF2B5EF4-FFF2-40B4-BE49-F238E27FC236}">
                <a16:creationId xmlns:a16="http://schemas.microsoft.com/office/drawing/2014/main" id="{ED36F2AC-9FFF-0404-2FFC-ADEC6228B8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663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BFA07BD9-BC0D-5127-F58A-908AA07198B6}"/>
            </a:ext>
          </a:extLst>
        </p:cNvPr>
        <p:cNvGrpSpPr/>
        <p:nvPr/>
      </p:nvGrpSpPr>
      <p:grpSpPr>
        <a:xfrm>
          <a:off x="0" y="0"/>
          <a:ext cx="0" cy="0"/>
          <a:chOff x="0" y="0"/>
          <a:chExt cx="0" cy="0"/>
        </a:xfrm>
      </p:grpSpPr>
      <p:sp>
        <p:nvSpPr>
          <p:cNvPr id="127" name="Google Shape;127;p:notes">
            <a:extLst>
              <a:ext uri="{FF2B5EF4-FFF2-40B4-BE49-F238E27FC236}">
                <a16:creationId xmlns:a16="http://schemas.microsoft.com/office/drawing/2014/main" id="{5CF0917E-F408-7F79-0CD9-94CF67BD6B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a:extLst>
              <a:ext uri="{FF2B5EF4-FFF2-40B4-BE49-F238E27FC236}">
                <a16:creationId xmlns:a16="http://schemas.microsoft.com/office/drawing/2014/main" id="{AD7C2E85-E6BF-17D9-7080-30653E56D4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104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C37BE2A9-92A4-E8DA-416D-60FBA4AD6D55}"/>
            </a:ext>
          </a:extLst>
        </p:cNvPr>
        <p:cNvGrpSpPr/>
        <p:nvPr/>
      </p:nvGrpSpPr>
      <p:grpSpPr>
        <a:xfrm>
          <a:off x="0" y="0"/>
          <a:ext cx="0" cy="0"/>
          <a:chOff x="0" y="0"/>
          <a:chExt cx="0" cy="0"/>
        </a:xfrm>
      </p:grpSpPr>
      <p:sp>
        <p:nvSpPr>
          <p:cNvPr id="114" name="Google Shape;114;g35f391192_029:notes">
            <a:extLst>
              <a:ext uri="{FF2B5EF4-FFF2-40B4-BE49-F238E27FC236}">
                <a16:creationId xmlns:a16="http://schemas.microsoft.com/office/drawing/2014/main" id="{CD64FF41-CD26-DA30-022C-745C6F41D0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a:extLst>
              <a:ext uri="{FF2B5EF4-FFF2-40B4-BE49-F238E27FC236}">
                <a16:creationId xmlns:a16="http://schemas.microsoft.com/office/drawing/2014/main" id="{5B31CD87-5540-E851-1AFF-533C114949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293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A7DB8724-E463-8261-E864-D3BBF4451443}"/>
            </a:ext>
          </a:extLst>
        </p:cNvPr>
        <p:cNvGrpSpPr/>
        <p:nvPr/>
      </p:nvGrpSpPr>
      <p:grpSpPr>
        <a:xfrm>
          <a:off x="0" y="0"/>
          <a:ext cx="0" cy="0"/>
          <a:chOff x="0" y="0"/>
          <a:chExt cx="0" cy="0"/>
        </a:xfrm>
      </p:grpSpPr>
      <p:sp>
        <p:nvSpPr>
          <p:cNvPr id="164" name="Google Shape;164;g35f391192_045:notes">
            <a:extLst>
              <a:ext uri="{FF2B5EF4-FFF2-40B4-BE49-F238E27FC236}">
                <a16:creationId xmlns:a16="http://schemas.microsoft.com/office/drawing/2014/main" id="{A1F8353B-4044-6038-50CF-B5CAF9B7B8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5:notes">
            <a:extLst>
              <a:ext uri="{FF2B5EF4-FFF2-40B4-BE49-F238E27FC236}">
                <a16:creationId xmlns:a16="http://schemas.microsoft.com/office/drawing/2014/main" id="{6981DDAE-2D51-DE3C-A808-01BEED7A29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492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66A50713-098F-B19C-842D-4C697F8A67E0}"/>
            </a:ext>
          </a:extLst>
        </p:cNvPr>
        <p:cNvGrpSpPr/>
        <p:nvPr/>
      </p:nvGrpSpPr>
      <p:grpSpPr>
        <a:xfrm>
          <a:off x="0" y="0"/>
          <a:ext cx="0" cy="0"/>
          <a:chOff x="0" y="0"/>
          <a:chExt cx="0" cy="0"/>
        </a:xfrm>
      </p:grpSpPr>
      <p:sp>
        <p:nvSpPr>
          <p:cNvPr id="127" name="Google Shape;127;p:notes">
            <a:extLst>
              <a:ext uri="{FF2B5EF4-FFF2-40B4-BE49-F238E27FC236}">
                <a16:creationId xmlns:a16="http://schemas.microsoft.com/office/drawing/2014/main" id="{A37F51E8-3A83-262A-4146-DDC332E9BB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a:extLst>
              <a:ext uri="{FF2B5EF4-FFF2-40B4-BE49-F238E27FC236}">
                <a16:creationId xmlns:a16="http://schemas.microsoft.com/office/drawing/2014/main" id="{519DAA31-F198-7A49-209D-233A06FCE0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49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19A7E3CE-BB4F-0570-1A01-093CB4EB2437}"/>
            </a:ext>
          </a:extLst>
        </p:cNvPr>
        <p:cNvGrpSpPr/>
        <p:nvPr/>
      </p:nvGrpSpPr>
      <p:grpSpPr>
        <a:xfrm>
          <a:off x="0" y="0"/>
          <a:ext cx="0" cy="0"/>
          <a:chOff x="0" y="0"/>
          <a:chExt cx="0" cy="0"/>
        </a:xfrm>
      </p:grpSpPr>
      <p:sp>
        <p:nvSpPr>
          <p:cNvPr id="164" name="Google Shape;164;g35f391192_045:notes">
            <a:extLst>
              <a:ext uri="{FF2B5EF4-FFF2-40B4-BE49-F238E27FC236}">
                <a16:creationId xmlns:a16="http://schemas.microsoft.com/office/drawing/2014/main" id="{35070239-9029-A3D7-917B-45131896F6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5:notes">
            <a:extLst>
              <a:ext uri="{FF2B5EF4-FFF2-40B4-BE49-F238E27FC236}">
                <a16:creationId xmlns:a16="http://schemas.microsoft.com/office/drawing/2014/main" id="{0A2E5782-AC61-2F9C-BFF3-3F2DFB9241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2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1425FAD8-C767-9D74-76B1-20A76913697C}"/>
            </a:ext>
          </a:extLst>
        </p:cNvPr>
        <p:cNvGrpSpPr/>
        <p:nvPr/>
      </p:nvGrpSpPr>
      <p:grpSpPr>
        <a:xfrm>
          <a:off x="0" y="0"/>
          <a:ext cx="0" cy="0"/>
          <a:chOff x="0" y="0"/>
          <a:chExt cx="0" cy="0"/>
        </a:xfrm>
      </p:grpSpPr>
      <p:sp>
        <p:nvSpPr>
          <p:cNvPr id="127" name="Google Shape;127;p:notes">
            <a:extLst>
              <a:ext uri="{FF2B5EF4-FFF2-40B4-BE49-F238E27FC236}">
                <a16:creationId xmlns:a16="http://schemas.microsoft.com/office/drawing/2014/main" id="{01BA23F0-79EF-748E-A1E0-3889D4A9D4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a:extLst>
              <a:ext uri="{FF2B5EF4-FFF2-40B4-BE49-F238E27FC236}">
                <a16:creationId xmlns:a16="http://schemas.microsoft.com/office/drawing/2014/main" id="{1C805BDB-D50F-9FB1-4226-6BED23314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25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72C5D0B1-B7E4-7BB9-924C-D9DD8181B5C6}"/>
            </a:ext>
          </a:extLst>
        </p:cNvPr>
        <p:cNvGrpSpPr/>
        <p:nvPr/>
      </p:nvGrpSpPr>
      <p:grpSpPr>
        <a:xfrm>
          <a:off x="0" y="0"/>
          <a:ext cx="0" cy="0"/>
          <a:chOff x="0" y="0"/>
          <a:chExt cx="0" cy="0"/>
        </a:xfrm>
      </p:grpSpPr>
      <p:sp>
        <p:nvSpPr>
          <p:cNvPr id="127" name="Google Shape;127;p:notes">
            <a:extLst>
              <a:ext uri="{FF2B5EF4-FFF2-40B4-BE49-F238E27FC236}">
                <a16:creationId xmlns:a16="http://schemas.microsoft.com/office/drawing/2014/main" id="{2B7832FD-E356-25FA-EC57-CB754C8A09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a:extLst>
              <a:ext uri="{FF2B5EF4-FFF2-40B4-BE49-F238E27FC236}">
                <a16:creationId xmlns:a16="http://schemas.microsoft.com/office/drawing/2014/main" id="{AD057BEE-7787-1FC3-F3AF-0EED2C2219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166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125200" y="1593775"/>
            <a:ext cx="4470900" cy="20868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61825" y="1530325"/>
            <a:ext cx="4470900" cy="208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03600" y="2049175"/>
            <a:ext cx="1216772" cy="1049100"/>
            <a:chOff x="304800" y="304800"/>
            <a:chExt cx="1216772" cy="1049100"/>
          </a:xfrm>
        </p:grpSpPr>
        <p:sp>
          <p:nvSpPr>
            <p:cNvPr id="13" name="Google Shape;13;p2"/>
            <p:cNvSpPr/>
            <p:nvPr/>
          </p:nvSpPr>
          <p:spPr>
            <a:xfrm>
              <a:off x="304800" y="304800"/>
              <a:ext cx="10491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274822" y="7423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631500" y="2049175"/>
            <a:ext cx="3598200" cy="1049100"/>
          </a:xfrm>
          <a:prstGeom prst="rect">
            <a:avLst/>
          </a:prstGeom>
        </p:spPr>
        <p:txBody>
          <a:bodyPr spcFirstLastPara="1" wrap="square" lIns="0" tIns="0" rIns="0" bIns="0" anchor="ctr" anchorCtr="0">
            <a:noAutofit/>
          </a:bodyPr>
          <a:lstStyle>
            <a:lvl1pPr lvl="0" rtl="0">
              <a:spcBef>
                <a:spcPts val="0"/>
              </a:spcBef>
              <a:spcAft>
                <a:spcPts val="0"/>
              </a:spcAft>
              <a:buClr>
                <a:schemeClr val="accent1"/>
              </a:buClr>
              <a:buSzPts val="4400"/>
              <a:buNone/>
              <a:defRPr sz="4400" b="0">
                <a:solidFill>
                  <a:schemeClr val="accent1"/>
                </a:solidFill>
              </a:defRPr>
            </a:lvl1pPr>
            <a:lvl2pPr lvl="1" rtl="0">
              <a:spcBef>
                <a:spcPts val="0"/>
              </a:spcBef>
              <a:spcAft>
                <a:spcPts val="0"/>
              </a:spcAft>
              <a:buClr>
                <a:schemeClr val="accent1"/>
              </a:buClr>
              <a:buSzPts val="4400"/>
              <a:buNone/>
              <a:defRPr sz="4400" b="0">
                <a:solidFill>
                  <a:schemeClr val="accent1"/>
                </a:solidFill>
              </a:defRPr>
            </a:lvl2pPr>
            <a:lvl3pPr lvl="2" rtl="0">
              <a:spcBef>
                <a:spcPts val="0"/>
              </a:spcBef>
              <a:spcAft>
                <a:spcPts val="0"/>
              </a:spcAft>
              <a:buClr>
                <a:schemeClr val="accent1"/>
              </a:buClr>
              <a:buSzPts val="4400"/>
              <a:buNone/>
              <a:defRPr sz="4400" b="0">
                <a:solidFill>
                  <a:schemeClr val="accent1"/>
                </a:solidFill>
              </a:defRPr>
            </a:lvl3pPr>
            <a:lvl4pPr lvl="3" rtl="0">
              <a:spcBef>
                <a:spcPts val="0"/>
              </a:spcBef>
              <a:spcAft>
                <a:spcPts val="0"/>
              </a:spcAft>
              <a:buClr>
                <a:schemeClr val="accent1"/>
              </a:buClr>
              <a:buSzPts val="4400"/>
              <a:buNone/>
              <a:defRPr sz="4400" b="0">
                <a:solidFill>
                  <a:schemeClr val="accent1"/>
                </a:solidFill>
              </a:defRPr>
            </a:lvl4pPr>
            <a:lvl5pPr lvl="4" rtl="0">
              <a:spcBef>
                <a:spcPts val="0"/>
              </a:spcBef>
              <a:spcAft>
                <a:spcPts val="0"/>
              </a:spcAft>
              <a:buClr>
                <a:schemeClr val="accent1"/>
              </a:buClr>
              <a:buSzPts val="4400"/>
              <a:buNone/>
              <a:defRPr sz="4400" b="0">
                <a:solidFill>
                  <a:schemeClr val="accent1"/>
                </a:solidFill>
              </a:defRPr>
            </a:lvl5pPr>
            <a:lvl6pPr lvl="5" rtl="0">
              <a:spcBef>
                <a:spcPts val="0"/>
              </a:spcBef>
              <a:spcAft>
                <a:spcPts val="0"/>
              </a:spcAft>
              <a:buClr>
                <a:schemeClr val="accent1"/>
              </a:buClr>
              <a:buSzPts val="4400"/>
              <a:buNone/>
              <a:defRPr sz="4400" b="0">
                <a:solidFill>
                  <a:schemeClr val="accent1"/>
                </a:solidFill>
              </a:defRPr>
            </a:lvl6pPr>
            <a:lvl7pPr lvl="6" rtl="0">
              <a:spcBef>
                <a:spcPts val="0"/>
              </a:spcBef>
              <a:spcAft>
                <a:spcPts val="0"/>
              </a:spcAft>
              <a:buClr>
                <a:schemeClr val="accent1"/>
              </a:buClr>
              <a:buSzPts val="4400"/>
              <a:buNone/>
              <a:defRPr sz="4400" b="0">
                <a:solidFill>
                  <a:schemeClr val="accent1"/>
                </a:solidFill>
              </a:defRPr>
            </a:lvl7pPr>
            <a:lvl8pPr lvl="7" rtl="0">
              <a:spcBef>
                <a:spcPts val="0"/>
              </a:spcBef>
              <a:spcAft>
                <a:spcPts val="0"/>
              </a:spcAft>
              <a:buClr>
                <a:schemeClr val="accent1"/>
              </a:buClr>
              <a:buSzPts val="4400"/>
              <a:buNone/>
              <a:defRPr sz="4400" b="0">
                <a:solidFill>
                  <a:schemeClr val="accent1"/>
                </a:solidFill>
              </a:defRPr>
            </a:lvl8pPr>
            <a:lvl9pPr lvl="8" rtl="0">
              <a:spcBef>
                <a:spcPts val="0"/>
              </a:spcBef>
              <a:spcAft>
                <a:spcPts val="0"/>
              </a:spcAft>
              <a:buClr>
                <a:schemeClr val="accent1"/>
              </a:buClr>
              <a:buSzPts val="4400"/>
              <a:buNone/>
              <a:defRPr sz="4400" b="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a:off x="1125201" y="675025"/>
            <a:ext cx="3611400" cy="39243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061825" y="607075"/>
            <a:ext cx="3611400" cy="393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303600" y="303600"/>
            <a:ext cx="1216772" cy="1353000"/>
            <a:chOff x="304800" y="900"/>
            <a:chExt cx="1216772" cy="1353000"/>
          </a:xfrm>
        </p:grpSpPr>
        <p:sp>
          <p:nvSpPr>
            <p:cNvPr id="20" name="Google Shape;20;p3"/>
            <p:cNvSpPr/>
            <p:nvPr/>
          </p:nvSpPr>
          <p:spPr>
            <a:xfrm>
              <a:off x="304800" y="900"/>
              <a:ext cx="1049100" cy="135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1" name="Google Shape;21;p3"/>
            <p:cNvSpPr/>
            <p:nvPr/>
          </p:nvSpPr>
          <p:spPr>
            <a:xfrm rot="5400000">
              <a:off x="1274822" y="9471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2" name="Google Shape;22;p3"/>
          <p:cNvSpPr txBox="1">
            <a:spLocks noGrp="1"/>
          </p:cNvSpPr>
          <p:nvPr>
            <p:ph type="ctrTitle"/>
          </p:nvPr>
        </p:nvSpPr>
        <p:spPr>
          <a:xfrm>
            <a:off x="1612525" y="1113501"/>
            <a:ext cx="2788800" cy="9669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4000"/>
              <a:buNone/>
              <a:defRPr sz="4000" b="0">
                <a:solidFill>
                  <a:schemeClr val="accent1"/>
                </a:solidFill>
              </a:defRPr>
            </a:lvl1pPr>
            <a:lvl2pPr lvl="1" rtl="0">
              <a:spcBef>
                <a:spcPts val="0"/>
              </a:spcBef>
              <a:spcAft>
                <a:spcPts val="0"/>
              </a:spcAft>
              <a:buClr>
                <a:schemeClr val="accent1"/>
              </a:buClr>
              <a:buSzPts val="4000"/>
              <a:buNone/>
              <a:defRPr sz="4000" b="0">
                <a:solidFill>
                  <a:schemeClr val="accent1"/>
                </a:solidFill>
              </a:defRPr>
            </a:lvl2pPr>
            <a:lvl3pPr lvl="2" rtl="0">
              <a:spcBef>
                <a:spcPts val="0"/>
              </a:spcBef>
              <a:spcAft>
                <a:spcPts val="0"/>
              </a:spcAft>
              <a:buClr>
                <a:schemeClr val="accent1"/>
              </a:buClr>
              <a:buSzPts val="4000"/>
              <a:buNone/>
              <a:defRPr sz="4000" b="0">
                <a:solidFill>
                  <a:schemeClr val="accent1"/>
                </a:solidFill>
              </a:defRPr>
            </a:lvl3pPr>
            <a:lvl4pPr lvl="3" rtl="0">
              <a:spcBef>
                <a:spcPts val="0"/>
              </a:spcBef>
              <a:spcAft>
                <a:spcPts val="0"/>
              </a:spcAft>
              <a:buClr>
                <a:schemeClr val="accent1"/>
              </a:buClr>
              <a:buSzPts val="4000"/>
              <a:buNone/>
              <a:defRPr sz="4000" b="0">
                <a:solidFill>
                  <a:schemeClr val="accent1"/>
                </a:solidFill>
              </a:defRPr>
            </a:lvl4pPr>
            <a:lvl5pPr lvl="4" rtl="0">
              <a:spcBef>
                <a:spcPts val="0"/>
              </a:spcBef>
              <a:spcAft>
                <a:spcPts val="0"/>
              </a:spcAft>
              <a:buClr>
                <a:schemeClr val="accent1"/>
              </a:buClr>
              <a:buSzPts val="4000"/>
              <a:buNone/>
              <a:defRPr sz="4000" b="0">
                <a:solidFill>
                  <a:schemeClr val="accent1"/>
                </a:solidFill>
              </a:defRPr>
            </a:lvl5pPr>
            <a:lvl6pPr lvl="5" rtl="0">
              <a:spcBef>
                <a:spcPts val="0"/>
              </a:spcBef>
              <a:spcAft>
                <a:spcPts val="0"/>
              </a:spcAft>
              <a:buClr>
                <a:schemeClr val="accent1"/>
              </a:buClr>
              <a:buSzPts val="4000"/>
              <a:buNone/>
              <a:defRPr sz="4000" b="0">
                <a:solidFill>
                  <a:schemeClr val="accent1"/>
                </a:solidFill>
              </a:defRPr>
            </a:lvl6pPr>
            <a:lvl7pPr lvl="6" rtl="0">
              <a:spcBef>
                <a:spcPts val="0"/>
              </a:spcBef>
              <a:spcAft>
                <a:spcPts val="0"/>
              </a:spcAft>
              <a:buClr>
                <a:schemeClr val="accent1"/>
              </a:buClr>
              <a:buSzPts val="4000"/>
              <a:buNone/>
              <a:defRPr sz="4000" b="0">
                <a:solidFill>
                  <a:schemeClr val="accent1"/>
                </a:solidFill>
              </a:defRPr>
            </a:lvl7pPr>
            <a:lvl8pPr lvl="7" rtl="0">
              <a:spcBef>
                <a:spcPts val="0"/>
              </a:spcBef>
              <a:spcAft>
                <a:spcPts val="0"/>
              </a:spcAft>
              <a:buClr>
                <a:schemeClr val="accent1"/>
              </a:buClr>
              <a:buSzPts val="4000"/>
              <a:buNone/>
              <a:defRPr sz="4000" b="0">
                <a:solidFill>
                  <a:schemeClr val="accent1"/>
                </a:solidFill>
              </a:defRPr>
            </a:lvl8pPr>
            <a:lvl9pPr lvl="8" rtl="0">
              <a:spcBef>
                <a:spcPts val="0"/>
              </a:spcBef>
              <a:spcAft>
                <a:spcPts val="0"/>
              </a:spcAft>
              <a:buClr>
                <a:schemeClr val="accent1"/>
              </a:buClr>
              <a:buSzPts val="4000"/>
              <a:buNone/>
              <a:defRPr sz="4000" b="0">
                <a:solidFill>
                  <a:schemeClr val="accent1"/>
                </a:solidFill>
              </a:defRPr>
            </a:lvl9pPr>
          </a:lstStyle>
          <a:p>
            <a:endParaRPr/>
          </a:p>
        </p:txBody>
      </p:sp>
      <p:sp>
        <p:nvSpPr>
          <p:cNvPr id="23" name="Google Shape;23;p3"/>
          <p:cNvSpPr txBox="1">
            <a:spLocks noGrp="1"/>
          </p:cNvSpPr>
          <p:nvPr>
            <p:ph type="subTitle" idx="1"/>
          </p:nvPr>
        </p:nvSpPr>
        <p:spPr>
          <a:xfrm>
            <a:off x="1612525" y="2141608"/>
            <a:ext cx="2788800" cy="7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None/>
              <a:defRPr>
                <a:solidFill>
                  <a:schemeClr val="lt2"/>
                </a:solidFill>
              </a:defRPr>
            </a:lvl1pPr>
            <a:lvl2pPr lvl="1" rtl="0">
              <a:lnSpc>
                <a:spcPct val="100000"/>
              </a:lnSpc>
              <a:spcBef>
                <a:spcPts val="800"/>
              </a:spcBef>
              <a:spcAft>
                <a:spcPts val="0"/>
              </a:spcAft>
              <a:buClr>
                <a:schemeClr val="lt2"/>
              </a:buClr>
              <a:buSzPts val="3000"/>
              <a:buNone/>
              <a:defRPr sz="3000">
                <a:solidFill>
                  <a:schemeClr val="lt2"/>
                </a:solidFill>
              </a:defRPr>
            </a:lvl2pPr>
            <a:lvl3pPr lvl="2" rtl="0">
              <a:lnSpc>
                <a:spcPct val="100000"/>
              </a:lnSpc>
              <a:spcBef>
                <a:spcPts val="800"/>
              </a:spcBef>
              <a:spcAft>
                <a:spcPts val="0"/>
              </a:spcAft>
              <a:buClr>
                <a:schemeClr val="lt2"/>
              </a:buClr>
              <a:buSzPts val="3000"/>
              <a:buNone/>
              <a:defRPr sz="3000">
                <a:solidFill>
                  <a:schemeClr val="lt2"/>
                </a:solidFill>
              </a:defRPr>
            </a:lvl3pPr>
            <a:lvl4pPr lvl="3" rtl="0">
              <a:lnSpc>
                <a:spcPct val="100000"/>
              </a:lnSpc>
              <a:spcBef>
                <a:spcPts val="800"/>
              </a:spcBef>
              <a:spcAft>
                <a:spcPts val="0"/>
              </a:spcAft>
              <a:buClr>
                <a:schemeClr val="lt2"/>
              </a:buClr>
              <a:buSzPts val="3000"/>
              <a:buNone/>
              <a:defRPr sz="3000">
                <a:solidFill>
                  <a:schemeClr val="lt2"/>
                </a:solidFill>
              </a:defRPr>
            </a:lvl4pPr>
            <a:lvl5pPr lvl="4" rtl="0">
              <a:lnSpc>
                <a:spcPct val="100000"/>
              </a:lnSpc>
              <a:spcBef>
                <a:spcPts val="800"/>
              </a:spcBef>
              <a:spcAft>
                <a:spcPts val="0"/>
              </a:spcAft>
              <a:buClr>
                <a:schemeClr val="lt2"/>
              </a:buClr>
              <a:buSzPts val="3000"/>
              <a:buNone/>
              <a:defRPr sz="3000">
                <a:solidFill>
                  <a:schemeClr val="lt2"/>
                </a:solidFill>
              </a:defRPr>
            </a:lvl5pPr>
            <a:lvl6pPr lvl="5" rtl="0">
              <a:lnSpc>
                <a:spcPct val="100000"/>
              </a:lnSpc>
              <a:spcBef>
                <a:spcPts val="800"/>
              </a:spcBef>
              <a:spcAft>
                <a:spcPts val="0"/>
              </a:spcAft>
              <a:buClr>
                <a:schemeClr val="lt2"/>
              </a:buClr>
              <a:buSzPts val="3000"/>
              <a:buNone/>
              <a:defRPr sz="3000">
                <a:solidFill>
                  <a:schemeClr val="lt2"/>
                </a:solidFill>
              </a:defRPr>
            </a:lvl6pPr>
            <a:lvl7pPr lvl="6" rtl="0">
              <a:lnSpc>
                <a:spcPct val="100000"/>
              </a:lnSpc>
              <a:spcBef>
                <a:spcPts val="800"/>
              </a:spcBef>
              <a:spcAft>
                <a:spcPts val="0"/>
              </a:spcAft>
              <a:buClr>
                <a:schemeClr val="lt2"/>
              </a:buClr>
              <a:buSzPts val="3000"/>
              <a:buNone/>
              <a:defRPr sz="3000">
                <a:solidFill>
                  <a:schemeClr val="lt2"/>
                </a:solidFill>
              </a:defRPr>
            </a:lvl7pPr>
            <a:lvl8pPr lvl="7" rtl="0">
              <a:lnSpc>
                <a:spcPct val="100000"/>
              </a:lnSpc>
              <a:spcBef>
                <a:spcPts val="800"/>
              </a:spcBef>
              <a:spcAft>
                <a:spcPts val="0"/>
              </a:spcAft>
              <a:buClr>
                <a:schemeClr val="lt2"/>
              </a:buClr>
              <a:buSzPts val="3000"/>
              <a:buNone/>
              <a:defRPr sz="3000">
                <a:solidFill>
                  <a:schemeClr val="lt2"/>
                </a:solidFill>
              </a:defRPr>
            </a:lvl8pPr>
            <a:lvl9pPr lvl="8" rtl="0">
              <a:lnSpc>
                <a:spcPct val="100000"/>
              </a:lnSpc>
              <a:spcBef>
                <a:spcPts val="800"/>
              </a:spcBef>
              <a:spcAft>
                <a:spcPts val="80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p:nvPr/>
        </p:nvSpPr>
        <p:spPr>
          <a:xfrm>
            <a:off x="1125201" y="675025"/>
            <a:ext cx="3611400" cy="39243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061825" y="607075"/>
            <a:ext cx="3611400" cy="39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303600" y="303900"/>
            <a:ext cx="1216772" cy="1049100"/>
            <a:chOff x="304800" y="304800"/>
            <a:chExt cx="1216772" cy="1049100"/>
          </a:xfrm>
        </p:grpSpPr>
        <p:sp>
          <p:nvSpPr>
            <p:cNvPr id="28" name="Google Shape;28;p4"/>
            <p:cNvSpPr/>
            <p:nvPr/>
          </p:nvSpPr>
          <p:spPr>
            <a:xfrm>
              <a:off x="304800" y="304800"/>
              <a:ext cx="1049100" cy="1049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1274822" y="947150"/>
              <a:ext cx="319500" cy="1740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body" idx="1"/>
          </p:nvPr>
        </p:nvSpPr>
        <p:spPr>
          <a:xfrm>
            <a:off x="1612525" y="846925"/>
            <a:ext cx="2794500" cy="3360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sz="2400"/>
            </a:lvl1pPr>
            <a:lvl2pPr marL="914400" lvl="1" indent="-381000" rtl="0">
              <a:spcBef>
                <a:spcPts val="800"/>
              </a:spcBef>
              <a:spcAft>
                <a:spcPts val="0"/>
              </a:spcAft>
              <a:buSzPts val="2400"/>
              <a:buChar char="▫"/>
              <a:defRPr sz="2400"/>
            </a:lvl2pPr>
            <a:lvl3pPr marL="1371600" lvl="2" indent="-381000" rtl="0">
              <a:spcBef>
                <a:spcPts val="800"/>
              </a:spcBef>
              <a:spcAft>
                <a:spcPts val="0"/>
              </a:spcAft>
              <a:buSzPts val="2400"/>
              <a:buChar char="▫"/>
              <a:defRPr sz="2400"/>
            </a:lvl3pPr>
            <a:lvl4pPr marL="1828800" lvl="3" indent="-381000" rtl="0">
              <a:spcBef>
                <a:spcPts val="800"/>
              </a:spcBef>
              <a:spcAft>
                <a:spcPts val="0"/>
              </a:spcAft>
              <a:buSzPts val="2400"/>
              <a:buChar char="▫"/>
              <a:defRPr sz="2400"/>
            </a:lvl4pPr>
            <a:lvl5pPr marL="2286000" lvl="4" indent="-381000" rtl="0">
              <a:spcBef>
                <a:spcPts val="800"/>
              </a:spcBef>
              <a:spcAft>
                <a:spcPts val="0"/>
              </a:spcAft>
              <a:buSzPts val="2400"/>
              <a:buChar char="○"/>
              <a:defRPr sz="2400"/>
            </a:lvl5pPr>
            <a:lvl6pPr marL="2743200" lvl="5" indent="-381000" rtl="0">
              <a:spcBef>
                <a:spcPts val="800"/>
              </a:spcBef>
              <a:spcAft>
                <a:spcPts val="0"/>
              </a:spcAft>
              <a:buSzPts val="2400"/>
              <a:buChar char="■"/>
              <a:defRPr sz="2400"/>
            </a:lvl6pPr>
            <a:lvl7pPr marL="3200400" lvl="6" indent="-381000" rtl="0">
              <a:spcBef>
                <a:spcPts val="800"/>
              </a:spcBef>
              <a:spcAft>
                <a:spcPts val="0"/>
              </a:spcAft>
              <a:buSzPts val="2400"/>
              <a:buChar char="●"/>
              <a:defRPr sz="2400"/>
            </a:lvl7pPr>
            <a:lvl8pPr marL="3657600" lvl="7" indent="-381000" rtl="0">
              <a:spcBef>
                <a:spcPts val="800"/>
              </a:spcBef>
              <a:spcAft>
                <a:spcPts val="0"/>
              </a:spcAft>
              <a:buSzPts val="2400"/>
              <a:buChar char="○"/>
              <a:defRPr sz="2400"/>
            </a:lvl8pPr>
            <a:lvl9pPr marL="4114800" lvl="8" indent="-381000" rtl="0">
              <a:spcBef>
                <a:spcPts val="800"/>
              </a:spcBef>
              <a:spcAft>
                <a:spcPts val="800"/>
              </a:spcAft>
              <a:buSzPts val="2400"/>
              <a:buChar char="■"/>
              <a:defRPr sz="2400"/>
            </a:lvl9pPr>
          </a:lstStyle>
          <a:p>
            <a:endParaRPr/>
          </a:p>
        </p:txBody>
      </p:sp>
      <p:sp>
        <p:nvSpPr>
          <p:cNvPr id="31" name="Google Shape;31;p4"/>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4"/>
          <p:cNvSpPr txBox="1"/>
          <p:nvPr/>
        </p:nvSpPr>
        <p:spPr>
          <a:xfrm>
            <a:off x="303600" y="393900"/>
            <a:ext cx="1043400" cy="869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dk1"/>
                </a:solidFill>
                <a:latin typeface="Nunito Sans"/>
                <a:ea typeface="Nunito Sans"/>
                <a:cs typeface="Nunito Sans"/>
                <a:sym typeface="Nunito Sans"/>
              </a:rPr>
              <a:t>“</a:t>
            </a:r>
            <a:endParaRPr sz="8600" b="1">
              <a:solidFill>
                <a:schemeClr val="dk1"/>
              </a:solidFill>
              <a:latin typeface="Nunito Sans"/>
              <a:ea typeface="Nunito Sans"/>
              <a:cs typeface="Nunito Sans"/>
              <a:sym typeface="Nuni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sp>
        <p:nvSpPr>
          <p:cNvPr id="34" name="Google Shape;34;p5"/>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35" name="Google Shape;35;p5"/>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6501631" y="370231"/>
            <a:ext cx="2403000" cy="4229100"/>
            <a:chOff x="6501631" y="370231"/>
            <a:chExt cx="2403000" cy="4229100"/>
          </a:xfrm>
        </p:grpSpPr>
        <p:sp>
          <p:nvSpPr>
            <p:cNvPr id="37" name="Google Shape;37;p5"/>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5"/>
          <p:cNvSpPr txBox="1">
            <a:spLocks noGrp="1"/>
          </p:cNvSpPr>
          <p:nvPr>
            <p:ph type="body" idx="1"/>
          </p:nvPr>
        </p:nvSpPr>
        <p:spPr>
          <a:xfrm>
            <a:off x="1007700" y="1582550"/>
            <a:ext cx="4824300" cy="2951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42" name="Google Shape;42;p5"/>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half">
  <p:cSld name="TITLE_AND_BODY_1">
    <p:spTree>
      <p:nvGrpSpPr>
        <p:cNvPr id="1" name="Shape 43"/>
        <p:cNvGrpSpPr/>
        <p:nvPr/>
      </p:nvGrpSpPr>
      <p:grpSpPr>
        <a:xfrm>
          <a:off x="0" y="0"/>
          <a:ext cx="0" cy="0"/>
          <a:chOff x="0" y="0"/>
          <a:chExt cx="0" cy="0"/>
        </a:xfrm>
      </p:grpSpPr>
      <p:sp>
        <p:nvSpPr>
          <p:cNvPr id="44" name="Google Shape;44;p6"/>
          <p:cNvSpPr/>
          <p:nvPr/>
        </p:nvSpPr>
        <p:spPr>
          <a:xfrm>
            <a:off x="300450" y="301275"/>
            <a:ext cx="1055325" cy="1662225"/>
          </a:xfrm>
          <a:custGeom>
            <a:avLst/>
            <a:gdLst/>
            <a:ahLst/>
            <a:cxnLst/>
            <a:rect l="l" t="t" r="r" b="b"/>
            <a:pathLst>
              <a:path w="42213" h="66489" extrusionOk="0">
                <a:moveTo>
                  <a:pt x="33" y="0"/>
                </a:moveTo>
                <a:lnTo>
                  <a:pt x="42213" y="0"/>
                </a:lnTo>
                <a:lnTo>
                  <a:pt x="41985" y="66489"/>
                </a:lnTo>
                <a:lnTo>
                  <a:pt x="0" y="66489"/>
                </a:lnTo>
                <a:lnTo>
                  <a:pt x="0" y="59758"/>
                </a:lnTo>
                <a:lnTo>
                  <a:pt x="6662" y="53790"/>
                </a:lnTo>
                <a:lnTo>
                  <a:pt x="70" y="47683"/>
                </a:lnTo>
                <a:close/>
              </a:path>
            </a:pathLst>
          </a:custGeom>
          <a:solidFill>
            <a:schemeClr val="accent1"/>
          </a:solidFill>
          <a:ln>
            <a:noFill/>
          </a:ln>
        </p:spPr>
      </p:sp>
      <p:sp>
        <p:nvSpPr>
          <p:cNvPr id="45" name="Google Shape;45;p6"/>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5293222" y="370225"/>
            <a:ext cx="3611400" cy="4229100"/>
            <a:chOff x="5293222" y="370225"/>
            <a:chExt cx="3611400" cy="4229100"/>
          </a:xfrm>
        </p:grpSpPr>
        <p:sp>
          <p:nvSpPr>
            <p:cNvPr id="47" name="Google Shape;47;p6"/>
            <p:cNvSpPr/>
            <p:nvPr/>
          </p:nvSpPr>
          <p:spPr>
            <a:xfrm>
              <a:off x="5293222" y="370225"/>
              <a:ext cx="36114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p:nvPr/>
        </p:nvSpPr>
        <p:spPr>
          <a:xfrm>
            <a:off x="5227800" y="304800"/>
            <a:ext cx="36114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02900" y="1445600"/>
            <a:ext cx="39153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6"/>
          <p:cNvSpPr txBox="1">
            <a:spLocks noGrp="1"/>
          </p:cNvSpPr>
          <p:nvPr>
            <p:ph type="body" idx="1"/>
          </p:nvPr>
        </p:nvSpPr>
        <p:spPr>
          <a:xfrm>
            <a:off x="1006800" y="2268300"/>
            <a:ext cx="3611400" cy="2265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52" name="Google Shape;52;p6"/>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7"/>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55" name="Google Shape;55;p7"/>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7"/>
          <p:cNvGrpSpPr/>
          <p:nvPr/>
        </p:nvGrpSpPr>
        <p:grpSpPr>
          <a:xfrm>
            <a:off x="6501631" y="370231"/>
            <a:ext cx="2403000" cy="4229100"/>
            <a:chOff x="6501631" y="370231"/>
            <a:chExt cx="2403000" cy="4229100"/>
          </a:xfrm>
        </p:grpSpPr>
        <p:sp>
          <p:nvSpPr>
            <p:cNvPr id="57" name="Google Shape;57;p7"/>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7"/>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07700"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2" name="Google Shape;62;p7"/>
          <p:cNvSpPr txBox="1">
            <a:spLocks noGrp="1"/>
          </p:cNvSpPr>
          <p:nvPr>
            <p:ph type="body" idx="2"/>
          </p:nvPr>
        </p:nvSpPr>
        <p:spPr>
          <a:xfrm>
            <a:off x="3577989"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4"/>
        <p:cNvGrpSpPr/>
        <p:nvPr/>
      </p:nvGrpSpPr>
      <p:grpSpPr>
        <a:xfrm>
          <a:off x="0" y="0"/>
          <a:ext cx="0" cy="0"/>
          <a:chOff x="0" y="0"/>
          <a:chExt cx="0" cy="0"/>
        </a:xfrm>
      </p:grpSpPr>
      <p:sp>
        <p:nvSpPr>
          <p:cNvPr id="65" name="Google Shape;65;p8"/>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66" name="Google Shape;66;p8"/>
          <p:cNvSpPr/>
          <p:nvPr/>
        </p:nvSpPr>
        <p:spPr>
          <a:xfrm>
            <a:off x="7045800" y="4533850"/>
            <a:ext cx="2098200" cy="60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8"/>
          <p:cNvSpPr txBox="1">
            <a:spLocks noGrp="1"/>
          </p:cNvSpPr>
          <p:nvPr>
            <p:ph type="body" idx="1"/>
          </p:nvPr>
        </p:nvSpPr>
        <p:spPr>
          <a:xfrm>
            <a:off x="1007700" y="1582550"/>
            <a:ext cx="2219100" cy="2951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69" name="Google Shape;69;p8"/>
          <p:cNvSpPr txBox="1">
            <a:spLocks noGrp="1"/>
          </p:cNvSpPr>
          <p:nvPr>
            <p:ph type="body" idx="2"/>
          </p:nvPr>
        </p:nvSpPr>
        <p:spPr>
          <a:xfrm>
            <a:off x="3459809" y="1582550"/>
            <a:ext cx="2219100" cy="2951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70" name="Google Shape;70;p8"/>
          <p:cNvSpPr txBox="1">
            <a:spLocks noGrp="1"/>
          </p:cNvSpPr>
          <p:nvPr>
            <p:ph type="body" idx="3"/>
          </p:nvPr>
        </p:nvSpPr>
        <p:spPr>
          <a:xfrm>
            <a:off x="5911918" y="1582550"/>
            <a:ext cx="2219100" cy="2951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71" name="Google Shape;71;p8"/>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1"/>
          <p:cNvSpPr/>
          <p:nvPr/>
        </p:nvSpPr>
        <p:spPr>
          <a:xfrm>
            <a:off x="0" y="-8175"/>
            <a:ext cx="9144000" cy="5151600"/>
          </a:xfrm>
          <a:prstGeom prst="frame">
            <a:avLst>
              <a:gd name="adj1" fmla="val 603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11"/>
          <p:cNvSpPr/>
          <p:nvPr/>
        </p:nvSpPr>
        <p:spPr>
          <a:xfrm rot="5400000">
            <a:off x="223871" y="24847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229600" y="4533850"/>
            <a:ext cx="609600" cy="609600"/>
          </a:xfrm>
          <a:prstGeom prst="rect">
            <a:avLst/>
          </a:prstGeom>
          <a:noFill/>
          <a:ln>
            <a:noFill/>
          </a:ln>
        </p:spPr>
        <p:txBody>
          <a:bodyPr spcFirstLastPara="1" wrap="square" lIns="0" tIns="0" rIns="0" bIns="0" anchor="ctr" anchorCtr="0">
            <a:noAutofit/>
          </a:bodyPr>
          <a:lstStyle>
            <a:lvl1pPr lvl="0" algn="r" rtl="0">
              <a:buNone/>
              <a:defRPr sz="1200">
                <a:solidFill>
                  <a:schemeClr val="lt1"/>
                </a:solidFill>
                <a:latin typeface="Lexend Deca"/>
                <a:ea typeface="Lexend Deca"/>
                <a:cs typeface="Lexend Deca"/>
                <a:sym typeface="Lexend Deca"/>
              </a:defRPr>
            </a:lvl1pPr>
            <a:lvl2pPr lvl="1" algn="r" rtl="0">
              <a:buNone/>
              <a:defRPr sz="1200">
                <a:solidFill>
                  <a:schemeClr val="lt1"/>
                </a:solidFill>
                <a:latin typeface="Lexend Deca"/>
                <a:ea typeface="Lexend Deca"/>
                <a:cs typeface="Lexend Deca"/>
                <a:sym typeface="Lexend Deca"/>
              </a:defRPr>
            </a:lvl2pPr>
            <a:lvl3pPr lvl="2" algn="r" rtl="0">
              <a:buNone/>
              <a:defRPr sz="1200">
                <a:solidFill>
                  <a:schemeClr val="lt1"/>
                </a:solidFill>
                <a:latin typeface="Lexend Deca"/>
                <a:ea typeface="Lexend Deca"/>
                <a:cs typeface="Lexend Deca"/>
                <a:sym typeface="Lexend Deca"/>
              </a:defRPr>
            </a:lvl3pPr>
            <a:lvl4pPr lvl="3" algn="r" rtl="0">
              <a:buNone/>
              <a:defRPr sz="1200">
                <a:solidFill>
                  <a:schemeClr val="lt1"/>
                </a:solidFill>
                <a:latin typeface="Lexend Deca"/>
                <a:ea typeface="Lexend Deca"/>
                <a:cs typeface="Lexend Deca"/>
                <a:sym typeface="Lexend Deca"/>
              </a:defRPr>
            </a:lvl4pPr>
            <a:lvl5pPr lvl="4" algn="r" rtl="0">
              <a:buNone/>
              <a:defRPr sz="1200">
                <a:solidFill>
                  <a:schemeClr val="lt1"/>
                </a:solidFill>
                <a:latin typeface="Lexend Deca"/>
                <a:ea typeface="Lexend Deca"/>
                <a:cs typeface="Lexend Deca"/>
                <a:sym typeface="Lexend Deca"/>
              </a:defRPr>
            </a:lvl5pPr>
            <a:lvl6pPr lvl="5" algn="r" rtl="0">
              <a:buNone/>
              <a:defRPr sz="1200">
                <a:solidFill>
                  <a:schemeClr val="lt1"/>
                </a:solidFill>
                <a:latin typeface="Lexend Deca"/>
                <a:ea typeface="Lexend Deca"/>
                <a:cs typeface="Lexend Deca"/>
                <a:sym typeface="Lexend Deca"/>
              </a:defRPr>
            </a:lvl6pPr>
            <a:lvl7pPr lvl="6" algn="r" rtl="0">
              <a:buNone/>
              <a:defRPr sz="1200">
                <a:solidFill>
                  <a:schemeClr val="lt1"/>
                </a:solidFill>
                <a:latin typeface="Lexend Deca"/>
                <a:ea typeface="Lexend Deca"/>
                <a:cs typeface="Lexend Deca"/>
                <a:sym typeface="Lexend Deca"/>
              </a:defRPr>
            </a:lvl7pPr>
            <a:lvl8pPr lvl="7" algn="r" rtl="0">
              <a:buNone/>
              <a:defRPr sz="1200">
                <a:solidFill>
                  <a:schemeClr val="lt1"/>
                </a:solidFill>
                <a:latin typeface="Lexend Deca"/>
                <a:ea typeface="Lexend Deca"/>
                <a:cs typeface="Lexend Deca"/>
                <a:sym typeface="Lexend Deca"/>
              </a:defRPr>
            </a:lvl8pPr>
            <a:lvl9pPr lvl="8" algn="r" rtl="0">
              <a:buNone/>
              <a:defRPr sz="12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702900" y="836000"/>
            <a:ext cx="5129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8" name="Google Shape;8;p1"/>
          <p:cNvSpPr txBox="1">
            <a:spLocks noGrp="1"/>
          </p:cNvSpPr>
          <p:nvPr>
            <p:ph type="body" idx="1"/>
          </p:nvPr>
        </p:nvSpPr>
        <p:spPr>
          <a:xfrm>
            <a:off x="1007700" y="1582550"/>
            <a:ext cx="4824300" cy="29514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marL="914400" lvl="1"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marL="1371600" lvl="2"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marL="1828800" lvl="3"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marL="2286000" lvl="4"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marL="2743200" lvl="5"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marL="3200400" lvl="6"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marL="3657600" lvl="7"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marL="4114800" lvl="8" indent="-3556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1444588" y="1603514"/>
            <a:ext cx="3784235" cy="177719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br>
              <a:rPr lang="en" sz="4000" dirty="0">
                <a:latin typeface="Brush Script MT" panose="03060802040406070304" pitchFamily="66" charset="0"/>
              </a:rPr>
            </a:br>
            <a:r>
              <a:rPr lang="en" sz="4000" dirty="0">
                <a:latin typeface="Brush Script MT" panose="03060802040406070304" pitchFamily="66" charset="0"/>
              </a:rPr>
              <a:t>Optimization of Food wastage in Restaurants</a:t>
            </a:r>
            <a:br>
              <a:rPr lang="en" sz="4000" dirty="0">
                <a:latin typeface="Brush Script MT" panose="03060802040406070304" pitchFamily="66" charset="0"/>
              </a:rPr>
            </a:br>
            <a:r>
              <a:rPr lang="en" sz="4000" dirty="0">
                <a:latin typeface="Brush Script MT" panose="03060802040406070304" pitchFamily="66" charset="0"/>
              </a:rPr>
              <a:t> </a:t>
            </a:r>
            <a:endParaRPr sz="1800" dirty="0">
              <a:solidFill>
                <a:srgbClr val="0070C0"/>
              </a:solidFill>
              <a:latin typeface="Brush Script MT" panose="03060802040406070304" pitchFamily="66" charset="0"/>
            </a:endParaRPr>
          </a:p>
        </p:txBody>
      </p:sp>
      <p:grpSp>
        <p:nvGrpSpPr>
          <p:cNvPr id="92" name="Google Shape;92;p12"/>
          <p:cNvGrpSpPr/>
          <p:nvPr/>
        </p:nvGrpSpPr>
        <p:grpSpPr>
          <a:xfrm>
            <a:off x="643178" y="2356640"/>
            <a:ext cx="418649" cy="430217"/>
            <a:chOff x="2605300" y="5003050"/>
            <a:chExt cx="418900" cy="430475"/>
          </a:xfrm>
        </p:grpSpPr>
        <p:sp>
          <p:nvSpPr>
            <p:cNvPr id="93" name="Google Shape;93;p12"/>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2"/>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12"/>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Google Shape;528;p44">
            <a:extLst>
              <a:ext uri="{FF2B5EF4-FFF2-40B4-BE49-F238E27FC236}">
                <a16:creationId xmlns:a16="http://schemas.microsoft.com/office/drawing/2014/main" id="{E5B75E9A-F098-058C-4042-993A1EACFF79}"/>
              </a:ext>
            </a:extLst>
          </p:cNvPr>
          <p:cNvSpPr txBox="1">
            <a:spLocks/>
          </p:cNvSpPr>
          <p:nvPr/>
        </p:nvSpPr>
        <p:spPr>
          <a:xfrm>
            <a:off x="5651951" y="631050"/>
            <a:ext cx="2997571" cy="64395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1pPr>
            <a:lvl2pPr marR="0" lvl="1"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2pPr>
            <a:lvl3pPr marR="0" lvl="2"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3pPr>
            <a:lvl4pPr marR="0" lvl="3"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4pPr>
            <a:lvl5pPr marR="0" lvl="4"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5pPr>
            <a:lvl6pPr marR="0" lvl="5"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6pPr>
            <a:lvl7pPr marR="0" lvl="6"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7pPr>
            <a:lvl8pPr marR="0" lvl="7"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8pPr>
            <a:lvl9pPr marR="0" lvl="8"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9pPr>
          </a:lstStyle>
          <a:p>
            <a:r>
              <a:rPr lang="en-US" dirty="0">
                <a:highlight>
                  <a:srgbClr val="C0C0C0"/>
                </a:highlight>
                <a:latin typeface="Brush Script MT" panose="03060802040406070304" pitchFamily="66" charset="0"/>
              </a:rPr>
              <a:t>Team Members</a:t>
            </a:r>
          </a:p>
        </p:txBody>
      </p:sp>
      <p:sp>
        <p:nvSpPr>
          <p:cNvPr id="3" name="Google Shape;531;p44">
            <a:extLst>
              <a:ext uri="{FF2B5EF4-FFF2-40B4-BE49-F238E27FC236}">
                <a16:creationId xmlns:a16="http://schemas.microsoft.com/office/drawing/2014/main" id="{8BCF21A5-08B9-0413-4E82-0DB05BC5AEB4}"/>
              </a:ext>
            </a:extLst>
          </p:cNvPr>
          <p:cNvSpPr txBox="1"/>
          <p:nvPr/>
        </p:nvSpPr>
        <p:spPr>
          <a:xfrm>
            <a:off x="5651951" y="1520239"/>
            <a:ext cx="3356821" cy="2781305"/>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Irfan </a:t>
            </a:r>
            <a:r>
              <a:rPr lang="en-US" sz="2000" dirty="0" err="1">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Saleemudeen</a:t>
            </a:r>
            <a:br>
              <a:rPr lang="en-US"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br>
            <a:r>
              <a:rPr lang="en-US"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Sashank Addanki Venkata Naga</a:t>
            </a:r>
          </a:p>
          <a:p>
            <a:pPr marL="0" lvl="0" indent="0" rtl="0">
              <a:spcBef>
                <a:spcPts val="0"/>
              </a:spcBef>
              <a:spcAft>
                <a:spcPts val="0"/>
              </a:spcAft>
              <a:buNone/>
            </a:pPr>
            <a:r>
              <a:rPr lang="en-IN"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Rithik </a:t>
            </a:r>
            <a:r>
              <a:rPr lang="en-IN" sz="2000" dirty="0" err="1">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Rathinavel</a:t>
            </a:r>
            <a:r>
              <a:rPr lang="en-IN"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 Raghupathi</a:t>
            </a:r>
          </a:p>
          <a:p>
            <a:pPr marL="0" lvl="0" indent="0" rtl="0">
              <a:spcBef>
                <a:spcPts val="0"/>
              </a:spcBef>
              <a:spcAft>
                <a:spcPts val="0"/>
              </a:spcAft>
              <a:buNone/>
            </a:pPr>
            <a:r>
              <a:rPr lang="en-IN"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Lakshmi Srujana Sushma  </a:t>
            </a:r>
            <a:r>
              <a:rPr lang="en-IN" sz="2000" dirty="0" err="1">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Pedapati</a:t>
            </a:r>
            <a:endParaRPr lang="en-IN"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endParaRPr>
          </a:p>
          <a:p>
            <a:pPr marL="0" lvl="0" indent="0" rtl="0">
              <a:spcBef>
                <a:spcPts val="0"/>
              </a:spcBef>
              <a:spcAft>
                <a:spcPts val="0"/>
              </a:spcAft>
              <a:buNone/>
            </a:pPr>
            <a:r>
              <a:rPr lang="en-IN"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Saketh Varma </a:t>
            </a:r>
            <a:r>
              <a:rPr lang="en-IN" sz="2000" dirty="0" err="1">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kalidindi</a:t>
            </a:r>
            <a:endParaRPr lang="en-IN"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endParaRPr>
          </a:p>
          <a:p>
            <a:pPr marL="0" lvl="0" indent="0" rtl="0">
              <a:spcBef>
                <a:spcPts val="0"/>
              </a:spcBef>
              <a:spcAft>
                <a:spcPts val="0"/>
              </a:spcAft>
              <a:buNone/>
            </a:pPr>
            <a:r>
              <a:rPr lang="en-IN" sz="2000" dirty="0">
                <a:solidFill>
                  <a:schemeClr val="tx2">
                    <a:lumMod val="10000"/>
                  </a:schemeClr>
                </a:solidFill>
                <a:highlight>
                  <a:srgbClr val="C0C0C0"/>
                </a:highlight>
                <a:latin typeface="Brush Script MT" panose="03060802040406070304" pitchFamily="66" charset="0"/>
                <a:ea typeface="Nunito Sans"/>
                <a:cs typeface="Times New Roman" panose="02020603050405020304" pitchFamily="18" charset="0"/>
                <a:sym typeface="Nunito Sans"/>
              </a:rPr>
              <a:t>Naik Satti Kartik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1377950" y="907774"/>
            <a:ext cx="3744014" cy="8083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Brush Script MT" panose="03060802040406070304" pitchFamily="66" charset="0"/>
              </a:rPr>
              <a:t>Sensitivity Analysis</a:t>
            </a:r>
            <a:endParaRPr sz="4000" dirty="0">
              <a:latin typeface="Brush Script MT" panose="03060802040406070304" pitchFamily="66" charset="0"/>
            </a:endParaRPr>
          </a:p>
        </p:txBody>
      </p:sp>
      <p:sp>
        <p:nvSpPr>
          <p:cNvPr id="177" name="Google Shape;177;p21"/>
          <p:cNvSpPr txBox="1">
            <a:spLocks noGrp="1"/>
          </p:cNvSpPr>
          <p:nvPr>
            <p:ph type="body" idx="1"/>
          </p:nvPr>
        </p:nvSpPr>
        <p:spPr>
          <a:xfrm>
            <a:off x="79513" y="1992219"/>
            <a:ext cx="5042451" cy="2870250"/>
          </a:xfrm>
          <a:prstGeom prst="rect">
            <a:avLst/>
          </a:prstGeom>
        </p:spPr>
        <p:txBody>
          <a:bodyPr spcFirstLastPara="1" wrap="square" lIns="0" tIns="0" rIns="0" bIns="0" anchor="t" anchorCtr="0">
            <a:noAutofit/>
          </a:bodyPr>
          <a:lstStyle/>
          <a:p>
            <a:pPr marL="0" indent="-457200">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Sensitivity analysis checks how the optimization solution behaves  under different conditions. The scripts tests range of values for:</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171450" indent="-171450">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Budget (from 300 to 1000)</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171450" indent="-171450">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Guest attendance (20% to 100% of expected guests)</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171450" indent="-171450">
              <a:spcAft>
                <a:spcPts val="1000"/>
              </a:spcAft>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Wastage rates (from 0.5x to 1.5x the original wastage)</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101600" indent="0">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For each scenario, the script recalculates and re-runs the optimization. The results show whether a valid solution was found and what the total wastage would be. These are saved in 'Sensitivity_Analysis_Results.csv'.</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0" lvl="0" indent="0" algn="l" rtl="0">
              <a:spcBef>
                <a:spcPts val="0"/>
              </a:spcBef>
              <a:spcAft>
                <a:spcPts val="800"/>
              </a:spcAft>
              <a:buNone/>
            </a:pPr>
            <a:endParaRPr sz="1100" dirty="0">
              <a:latin typeface="Calibri" panose="020F0502020204030204" pitchFamily="34" charset="0"/>
              <a:ea typeface="Calibri" panose="020F0502020204030204" pitchFamily="34" charset="0"/>
              <a:cs typeface="Calibri" panose="020F0502020204030204" pitchFamily="34" charset="0"/>
            </a:endParaRPr>
          </a:p>
        </p:txBody>
      </p:sp>
      <p:sp>
        <p:nvSpPr>
          <p:cNvPr id="178" name="Google Shape;178;p21"/>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79" name="Google Shape;179;p21"/>
          <p:cNvPicPr preferRelativeResize="0"/>
          <p:nvPr/>
        </p:nvPicPr>
        <p:blipFill rotWithShape="1">
          <a:blip r:embed="rId3">
            <a:alphaModFix/>
          </a:blip>
          <a:srcRect t="10968" b="10961"/>
          <a:stretch/>
        </p:blipFill>
        <p:spPr>
          <a:xfrm>
            <a:off x="5227800" y="304800"/>
            <a:ext cx="3611400" cy="4229099"/>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0"/>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Text Placeholder 2">
            <a:extLst>
              <a:ext uri="{FF2B5EF4-FFF2-40B4-BE49-F238E27FC236}">
                <a16:creationId xmlns:a16="http://schemas.microsoft.com/office/drawing/2014/main" id="{75CB1278-1681-D551-5B97-AE4E7F140D4B}"/>
              </a:ext>
            </a:extLst>
          </p:cNvPr>
          <p:cNvSpPr>
            <a:spLocks noGrp="1"/>
          </p:cNvSpPr>
          <p:nvPr>
            <p:ph type="body" idx="1"/>
          </p:nvPr>
        </p:nvSpPr>
        <p:spPr>
          <a:xfrm>
            <a:off x="1242869" y="1140963"/>
            <a:ext cx="7746584" cy="3392887"/>
          </a:xfrm>
        </p:spPr>
        <p:txBody>
          <a:bodyPr/>
          <a:lstStyle/>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Sensitivity_Analysis_Results.csv</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marL="127000" indent="0">
              <a:spcAft>
                <a:spcPts val="1000"/>
              </a:spcAft>
              <a:buNone/>
            </a:pPr>
            <a:r>
              <a:rPr lang="en-US" dirty="0">
                <a:solidFill>
                  <a:srgbClr val="0070C0"/>
                </a:solidFill>
                <a:effectLst/>
                <a:latin typeface="Brush Script MT" panose="03060802040406070304" pitchFamily="66" charset="0"/>
                <a:ea typeface="MS Mincho" panose="02020609040205080304" pitchFamily="49" charset="-128"/>
                <a:cs typeface="Times New Roman" panose="02020603050405020304" pitchFamily="18" charset="0"/>
              </a:rPr>
              <a:t>Purpose: </a:t>
            </a:r>
            <a:r>
              <a:rPr lang="en-US" dirty="0">
                <a:effectLst/>
                <a:latin typeface="Cambria" panose="02040503050406030204" pitchFamily="18" charset="0"/>
                <a:ea typeface="MS Mincho" panose="02020609040205080304" pitchFamily="49" charset="-128"/>
                <a:cs typeface="Times New Roman" panose="02020603050405020304" pitchFamily="18" charset="0"/>
              </a:rPr>
              <a:t>Summarizes how changes in budget, guest attendance, </a:t>
            </a: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dirty="0">
                <a:effectLst/>
                <a:latin typeface="Cambria" panose="02040503050406030204" pitchFamily="18" charset="0"/>
                <a:ea typeface="MS Mincho" panose="02020609040205080304" pitchFamily="49" charset="-128"/>
                <a:cs typeface="Times New Roman" panose="02020603050405020304" pitchFamily="18" charset="0"/>
              </a:rPr>
              <a:t>and wastage rates impact the optimization result.</a:t>
            </a: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dirty="0">
                <a:solidFill>
                  <a:srgbClr val="0070C0"/>
                </a:solidFill>
                <a:effectLst/>
                <a:latin typeface="Brush Script MT" panose="03060802040406070304" pitchFamily="66" charset="0"/>
                <a:ea typeface="MS Mincho" panose="02020609040205080304" pitchFamily="49" charset="-128"/>
                <a:cs typeface="Times New Roman" panose="02020603050405020304" pitchFamily="18" charset="0"/>
              </a:rPr>
              <a:t>Key Columns:</a:t>
            </a: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b="1" dirty="0">
                <a:effectLst/>
                <a:latin typeface="Cambria" panose="02040503050406030204" pitchFamily="18" charset="0"/>
                <a:ea typeface="MS Mincho" panose="02020609040205080304" pitchFamily="49" charset="-128"/>
                <a:cs typeface="Times New Roman" panose="02020603050405020304" pitchFamily="18" charset="0"/>
              </a:rPr>
              <a:t>Budget: </a:t>
            </a:r>
            <a:r>
              <a:rPr lang="en-US" dirty="0">
                <a:effectLst/>
                <a:latin typeface="Cambria" panose="02040503050406030204" pitchFamily="18" charset="0"/>
                <a:ea typeface="MS Mincho" panose="02020609040205080304" pitchFamily="49" charset="-128"/>
                <a:cs typeface="Times New Roman" panose="02020603050405020304" pitchFamily="18" charset="0"/>
              </a:rPr>
              <a:t>Budget used in that test scenario.</a:t>
            </a: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b="1" dirty="0">
                <a:effectLst/>
                <a:latin typeface="Cambria" panose="02040503050406030204" pitchFamily="18" charset="0"/>
                <a:ea typeface="MS Mincho" panose="02020609040205080304" pitchFamily="49" charset="-128"/>
                <a:cs typeface="Times New Roman" panose="02020603050405020304" pitchFamily="18" charset="0"/>
              </a:rPr>
              <a:t>Guest Factor: </a:t>
            </a:r>
            <a:r>
              <a:rPr lang="en-US" dirty="0">
                <a:effectLst/>
                <a:latin typeface="Cambria" panose="02040503050406030204" pitchFamily="18" charset="0"/>
                <a:ea typeface="MS Mincho" panose="02020609040205080304" pitchFamily="49" charset="-128"/>
                <a:cs typeface="Times New Roman" panose="02020603050405020304" pitchFamily="18" charset="0"/>
              </a:rPr>
              <a:t>Multiplier applied to guest turnout.</a:t>
            </a: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dirty="0">
                <a:effectLst/>
                <a:latin typeface="Cambria" panose="02040503050406030204" pitchFamily="18" charset="0"/>
                <a:ea typeface="MS Mincho" panose="02020609040205080304" pitchFamily="49" charset="-128"/>
                <a:cs typeface="Times New Roman" panose="02020603050405020304" pitchFamily="18" charset="0"/>
              </a:rPr>
              <a:t>Multiplier applied to wastage per unit.</a:t>
            </a: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b="1" dirty="0">
                <a:latin typeface="Cambria" panose="02040503050406030204" pitchFamily="18" charset="0"/>
                <a:ea typeface="MS Mincho" panose="02020609040205080304" pitchFamily="49" charset="-128"/>
                <a:cs typeface="Times New Roman" panose="02020603050405020304" pitchFamily="18" charset="0"/>
              </a:rPr>
              <a:t>Optimal Wastage Factor:</a:t>
            </a:r>
            <a:r>
              <a:rPr lang="en-US" b="1" dirty="0">
                <a:effectLst/>
                <a:latin typeface="Cambria" panose="02040503050406030204" pitchFamily="18" charset="0"/>
                <a:ea typeface="MS Mincho" panose="02020609040205080304" pitchFamily="49" charset="-128"/>
                <a:cs typeface="Times New Roman" panose="02020603050405020304" pitchFamily="18" charset="0"/>
              </a:rPr>
              <a:t> </a:t>
            </a:r>
            <a:r>
              <a:rPr lang="en-US" dirty="0">
                <a:effectLst/>
                <a:latin typeface="Cambria" panose="02040503050406030204" pitchFamily="18" charset="0"/>
                <a:ea typeface="MS Mincho" panose="02020609040205080304" pitchFamily="49" charset="-128"/>
                <a:cs typeface="Times New Roman" panose="02020603050405020304" pitchFamily="18" charset="0"/>
              </a:rPr>
              <a:t>Resulting minimized wastage.</a:t>
            </a: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b="1" dirty="0">
                <a:effectLst/>
                <a:latin typeface="Cambria" panose="02040503050406030204" pitchFamily="18" charset="0"/>
                <a:ea typeface="MS Mincho" panose="02020609040205080304" pitchFamily="49" charset="-128"/>
                <a:cs typeface="Times New Roman" panose="02020603050405020304" pitchFamily="18" charset="0"/>
              </a:rPr>
              <a:t>Status: </a:t>
            </a:r>
            <a:r>
              <a:rPr lang="en-US" dirty="0">
                <a:effectLst/>
                <a:latin typeface="Cambria" panose="02040503050406030204" pitchFamily="18" charset="0"/>
                <a:ea typeface="MS Mincho" panose="02020609040205080304" pitchFamily="49" charset="-128"/>
                <a:cs typeface="Times New Roman" panose="02020603050405020304" pitchFamily="18" charset="0"/>
              </a:rPr>
              <a:t>Whether the solution was optimal or infeasible.</a:t>
            </a:r>
            <a:br>
              <a:rPr lang="en-US" dirty="0">
                <a:effectLst/>
                <a:latin typeface="Cambria" panose="02040503050406030204" pitchFamily="18" charset="0"/>
                <a:ea typeface="MS Mincho" panose="02020609040205080304" pitchFamily="49" charset="-128"/>
                <a:cs typeface="Times New Roman" panose="02020603050405020304" pitchFamily="18" charset="0"/>
              </a:rPr>
            </a:br>
            <a:br>
              <a:rPr lang="en-US" dirty="0">
                <a:effectLst/>
                <a:latin typeface="Cambria" panose="02040503050406030204" pitchFamily="18" charset="0"/>
                <a:ea typeface="MS Mincho" panose="02020609040205080304" pitchFamily="49" charset="-128"/>
                <a:cs typeface="Times New Roman" panose="02020603050405020304" pitchFamily="18" charset="0"/>
              </a:rPr>
            </a:br>
            <a:r>
              <a:rPr lang="en-US" b="1" dirty="0">
                <a:effectLst/>
                <a:latin typeface="Cambria" panose="02040503050406030204" pitchFamily="18" charset="0"/>
                <a:ea typeface="MS Mincho" panose="02020609040205080304" pitchFamily="49" charset="-128"/>
                <a:cs typeface="Times New Roman" panose="02020603050405020304" pitchFamily="18" charset="0"/>
              </a:rPr>
              <a:t>Use: </a:t>
            </a:r>
            <a:r>
              <a:rPr lang="en-US" dirty="0">
                <a:effectLst/>
                <a:latin typeface="Cambria" panose="02040503050406030204" pitchFamily="18" charset="0"/>
                <a:ea typeface="MS Mincho" panose="02020609040205080304" pitchFamily="49" charset="-128"/>
                <a:cs typeface="Times New Roman" panose="02020603050405020304" pitchFamily="18" charset="0"/>
              </a:rPr>
              <a:t>Helps understand model sensitivity and supports planning under uncertainty.</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12700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5D128ED1-6166-3AF4-E587-5271B9899A94}"/>
            </a:ext>
          </a:extLst>
        </p:cNvPr>
        <p:cNvGrpSpPr/>
        <p:nvPr/>
      </p:nvGrpSpPr>
      <p:grpSpPr>
        <a:xfrm>
          <a:off x="0" y="0"/>
          <a:ext cx="0" cy="0"/>
          <a:chOff x="0" y="0"/>
          <a:chExt cx="0" cy="0"/>
        </a:xfrm>
      </p:grpSpPr>
      <p:pic>
        <p:nvPicPr>
          <p:cNvPr id="130" name="Google Shape;130;p17">
            <a:extLst>
              <a:ext uri="{FF2B5EF4-FFF2-40B4-BE49-F238E27FC236}">
                <a16:creationId xmlns:a16="http://schemas.microsoft.com/office/drawing/2014/main" id="{4FAD3114-68D7-6DEC-8ECE-6A88E33A409E}"/>
              </a:ext>
            </a:extLst>
          </p:cNvPr>
          <p:cNvPicPr preferRelativeResize="0"/>
          <p:nvPr/>
        </p:nvPicPr>
        <p:blipFill rotWithShape="1">
          <a:blip r:embed="rId3">
            <a:alphaModFix/>
          </a:blip>
          <a:srcRect l="11364" r="31814"/>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
        <p:nvSpPr>
          <p:cNvPr id="131" name="Google Shape;131;p17">
            <a:extLst>
              <a:ext uri="{FF2B5EF4-FFF2-40B4-BE49-F238E27FC236}">
                <a16:creationId xmlns:a16="http://schemas.microsoft.com/office/drawing/2014/main" id="{4648D8E7-86B4-10CB-2907-B9EFCD8C6099}"/>
              </a:ext>
            </a:extLst>
          </p:cNvPr>
          <p:cNvSpPr txBox="1">
            <a:spLocks noGrp="1"/>
          </p:cNvSpPr>
          <p:nvPr>
            <p:ph type="title"/>
          </p:nvPr>
        </p:nvSpPr>
        <p:spPr>
          <a:xfrm>
            <a:off x="1352550" y="304802"/>
            <a:ext cx="4902200" cy="81279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Brush Script MT" panose="03060802040406070304" pitchFamily="66" charset="0"/>
              </a:rPr>
              <a:t>Sensitivity Analysis Results</a:t>
            </a:r>
            <a:endParaRPr sz="4000" dirty="0">
              <a:latin typeface="Brush Script MT" panose="03060802040406070304" pitchFamily="66" charset="0"/>
            </a:endParaRPr>
          </a:p>
        </p:txBody>
      </p:sp>
      <p:sp>
        <p:nvSpPr>
          <p:cNvPr id="133" name="Google Shape;133;p17">
            <a:extLst>
              <a:ext uri="{FF2B5EF4-FFF2-40B4-BE49-F238E27FC236}">
                <a16:creationId xmlns:a16="http://schemas.microsoft.com/office/drawing/2014/main" id="{B499A0CA-8A1B-EB8D-7007-990A6217991F}"/>
              </a:ext>
            </a:extLst>
          </p:cNvPr>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5">
            <a:extLst>
              <a:ext uri="{FF2B5EF4-FFF2-40B4-BE49-F238E27FC236}">
                <a16:creationId xmlns:a16="http://schemas.microsoft.com/office/drawing/2014/main" id="{98AB08FB-0C10-E260-344E-1009DD717E2A}"/>
              </a:ext>
            </a:extLst>
          </p:cNvPr>
          <p:cNvPicPr>
            <a:picLocks noChangeAspect="1"/>
          </p:cNvPicPr>
          <p:nvPr/>
        </p:nvPicPr>
        <p:blipFill>
          <a:blip r:embed="rId4"/>
          <a:stretch>
            <a:fillRect/>
          </a:stretch>
        </p:blipFill>
        <p:spPr>
          <a:xfrm>
            <a:off x="211454" y="1445067"/>
            <a:ext cx="2737491" cy="3393583"/>
          </a:xfrm>
          <a:prstGeom prst="rect">
            <a:avLst/>
          </a:prstGeom>
        </p:spPr>
      </p:pic>
      <p:pic>
        <p:nvPicPr>
          <p:cNvPr id="9" name="Picture 8">
            <a:extLst>
              <a:ext uri="{FF2B5EF4-FFF2-40B4-BE49-F238E27FC236}">
                <a16:creationId xmlns:a16="http://schemas.microsoft.com/office/drawing/2014/main" id="{27BB9D06-00A4-6259-3F7D-BAB92922EB95}"/>
              </a:ext>
            </a:extLst>
          </p:cNvPr>
          <p:cNvPicPr>
            <a:picLocks noChangeAspect="1"/>
          </p:cNvPicPr>
          <p:nvPr/>
        </p:nvPicPr>
        <p:blipFill>
          <a:blip r:embed="rId5"/>
          <a:stretch>
            <a:fillRect/>
          </a:stretch>
        </p:blipFill>
        <p:spPr>
          <a:xfrm>
            <a:off x="3130394" y="1445067"/>
            <a:ext cx="2776983" cy="3393583"/>
          </a:xfrm>
          <a:prstGeom prst="rect">
            <a:avLst/>
          </a:prstGeom>
        </p:spPr>
      </p:pic>
    </p:spTree>
    <p:extLst>
      <p:ext uri="{BB962C8B-B14F-4D97-AF65-F5344CB8AC3E}">
        <p14:creationId xmlns:p14="http://schemas.microsoft.com/office/powerpoint/2010/main" val="299577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F5741C97-B974-D37B-82E1-CA001E126445}"/>
            </a:ext>
          </a:extLst>
        </p:cNvPr>
        <p:cNvGrpSpPr/>
        <p:nvPr/>
      </p:nvGrpSpPr>
      <p:grpSpPr>
        <a:xfrm>
          <a:off x="0" y="0"/>
          <a:ext cx="0" cy="0"/>
          <a:chOff x="0" y="0"/>
          <a:chExt cx="0" cy="0"/>
        </a:xfrm>
      </p:grpSpPr>
      <p:pic>
        <p:nvPicPr>
          <p:cNvPr id="130" name="Google Shape;130;p17">
            <a:extLst>
              <a:ext uri="{FF2B5EF4-FFF2-40B4-BE49-F238E27FC236}">
                <a16:creationId xmlns:a16="http://schemas.microsoft.com/office/drawing/2014/main" id="{1A08C25F-28DA-4531-8C37-BD86C15E7CD4}"/>
              </a:ext>
            </a:extLst>
          </p:cNvPr>
          <p:cNvPicPr preferRelativeResize="0"/>
          <p:nvPr/>
        </p:nvPicPr>
        <p:blipFill rotWithShape="1">
          <a:blip r:embed="rId3">
            <a:alphaModFix/>
          </a:blip>
          <a:srcRect l="11364" r="31814"/>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
        <p:nvSpPr>
          <p:cNvPr id="131" name="Google Shape;131;p17">
            <a:extLst>
              <a:ext uri="{FF2B5EF4-FFF2-40B4-BE49-F238E27FC236}">
                <a16:creationId xmlns:a16="http://schemas.microsoft.com/office/drawing/2014/main" id="{B1C6E2B0-1771-8ECA-7493-598661D4373C}"/>
              </a:ext>
            </a:extLst>
          </p:cNvPr>
          <p:cNvSpPr txBox="1">
            <a:spLocks noGrp="1"/>
          </p:cNvSpPr>
          <p:nvPr>
            <p:ph type="title"/>
          </p:nvPr>
        </p:nvSpPr>
        <p:spPr>
          <a:xfrm>
            <a:off x="1352550" y="304802"/>
            <a:ext cx="4902200" cy="81279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Brush Script MT" panose="03060802040406070304" pitchFamily="66" charset="0"/>
              </a:rPr>
              <a:t>Sensitivity Analysis Results</a:t>
            </a:r>
            <a:endParaRPr sz="4000" dirty="0">
              <a:latin typeface="Brush Script MT" panose="03060802040406070304" pitchFamily="66" charset="0"/>
            </a:endParaRPr>
          </a:p>
        </p:txBody>
      </p:sp>
      <p:sp>
        <p:nvSpPr>
          <p:cNvPr id="133" name="Google Shape;133;p17">
            <a:extLst>
              <a:ext uri="{FF2B5EF4-FFF2-40B4-BE49-F238E27FC236}">
                <a16:creationId xmlns:a16="http://schemas.microsoft.com/office/drawing/2014/main" id="{C484A5F0-63C3-3D9C-D0E3-B2E0C94A652D}"/>
              </a:ext>
            </a:extLst>
          </p:cNvPr>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25801685-E799-3881-C1ED-8AB8028CBCCC}"/>
              </a:ext>
            </a:extLst>
          </p:cNvPr>
          <p:cNvPicPr>
            <a:picLocks noChangeAspect="1"/>
          </p:cNvPicPr>
          <p:nvPr/>
        </p:nvPicPr>
        <p:blipFill>
          <a:blip r:embed="rId4"/>
          <a:stretch>
            <a:fillRect/>
          </a:stretch>
        </p:blipFill>
        <p:spPr>
          <a:xfrm>
            <a:off x="304800" y="1474631"/>
            <a:ext cx="2799151" cy="3496614"/>
          </a:xfrm>
          <a:prstGeom prst="rect">
            <a:avLst/>
          </a:prstGeom>
        </p:spPr>
      </p:pic>
      <p:pic>
        <p:nvPicPr>
          <p:cNvPr id="5" name="Picture 4">
            <a:extLst>
              <a:ext uri="{FF2B5EF4-FFF2-40B4-BE49-F238E27FC236}">
                <a16:creationId xmlns:a16="http://schemas.microsoft.com/office/drawing/2014/main" id="{EA9AB8A3-84B4-3FC1-3CE6-59BEB986D72E}"/>
              </a:ext>
            </a:extLst>
          </p:cNvPr>
          <p:cNvPicPr>
            <a:picLocks noChangeAspect="1"/>
          </p:cNvPicPr>
          <p:nvPr/>
        </p:nvPicPr>
        <p:blipFill>
          <a:blip r:embed="rId5"/>
          <a:stretch>
            <a:fillRect/>
          </a:stretch>
        </p:blipFill>
        <p:spPr>
          <a:xfrm>
            <a:off x="3220346" y="1474632"/>
            <a:ext cx="2783305" cy="3496614"/>
          </a:xfrm>
          <a:prstGeom prst="rect">
            <a:avLst/>
          </a:prstGeom>
        </p:spPr>
      </p:pic>
    </p:spTree>
    <p:extLst>
      <p:ext uri="{BB962C8B-B14F-4D97-AF65-F5344CB8AC3E}">
        <p14:creationId xmlns:p14="http://schemas.microsoft.com/office/powerpoint/2010/main" val="2413825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6"/>
          <p:cNvSpPr txBox="1">
            <a:spLocks noGrp="1"/>
          </p:cNvSpPr>
          <p:nvPr>
            <p:ph type="title"/>
          </p:nvPr>
        </p:nvSpPr>
        <p:spPr>
          <a:xfrm>
            <a:off x="1391478" y="836000"/>
            <a:ext cx="4440522"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a:latin typeface="Brush Script MT" panose="03060802040406070304" pitchFamily="66" charset="0"/>
              </a:rPr>
              <a:t>Limitations</a:t>
            </a:r>
            <a:endParaRPr sz="4400" dirty="0">
              <a:latin typeface="Brush Script MT" panose="03060802040406070304" pitchFamily="66" charset="0"/>
            </a:endParaRPr>
          </a:p>
        </p:txBody>
      </p:sp>
      <p:sp>
        <p:nvSpPr>
          <p:cNvPr id="347" name="Google Shape;347;p36"/>
          <p:cNvSpPr txBox="1">
            <a:spLocks noGrp="1"/>
          </p:cNvSpPr>
          <p:nvPr>
            <p:ph type="body" idx="1"/>
          </p:nvPr>
        </p:nvSpPr>
        <p:spPr>
          <a:xfrm>
            <a:off x="1007699" y="1437861"/>
            <a:ext cx="4923021" cy="2869639"/>
          </a:xfrm>
          <a:prstGeom prst="rect">
            <a:avLst/>
          </a:prstGeom>
        </p:spPr>
        <p:txBody>
          <a:bodyPr spcFirstLastPara="1" wrap="square" lIns="0" tIns="0" rIns="0" bIns="0" anchor="t" anchorCtr="0">
            <a:noAutofit/>
          </a:bodyPr>
          <a:lstStyle/>
          <a:p>
            <a:pPr marL="342900" lvl="0" indent="-342900">
              <a:lnSpc>
                <a:spcPct val="115000"/>
              </a:lnSpc>
              <a:buFont typeface="Symbol" panose="05050102010706020507" pitchFamily="18" charset="2"/>
              <a:buChar char=""/>
              <a:tabLst>
                <a:tab pos="228600" algn="l"/>
              </a:tabLs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Assumed No-Show Rate</a:t>
            </a:r>
          </a:p>
          <a:p>
            <a:pPr marL="0" lvl="0" indent="0">
              <a:lnSpc>
                <a:spcPct val="115000"/>
              </a:lnSpc>
              <a:buNone/>
              <a:tabLst>
                <a:tab pos="228600" algn="l"/>
              </a:tabLst>
            </a:pP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Fixed Minimum Food Requirement</a:t>
            </a:r>
          </a:p>
          <a:p>
            <a:pPr marL="0" lvl="0" indent="0">
              <a:lnSpc>
                <a:spcPct val="115000"/>
              </a:lnSpc>
              <a:buNone/>
              <a:tabLst>
                <a:tab pos="228600" algn="l"/>
              </a:tabLst>
            </a:pP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Static Cost Mapping</a:t>
            </a:r>
          </a:p>
          <a:p>
            <a:pPr marL="0" lvl="0" indent="0">
              <a:lnSpc>
                <a:spcPct val="115000"/>
              </a:lnSpc>
              <a:buNone/>
              <a:tabLst>
                <a:tab pos="228600" algn="l"/>
              </a:tabLst>
            </a:pP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Simplified Budgeting</a:t>
            </a:r>
          </a:p>
          <a:p>
            <a:pPr marL="0" lvl="0" indent="0">
              <a:lnSpc>
                <a:spcPct val="115000"/>
              </a:lnSpc>
              <a:buNone/>
              <a:tabLst>
                <a:tab pos="228600" algn="l"/>
              </a:tabLst>
            </a:pP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Linear Model Assumptions</a:t>
            </a:r>
          </a:p>
          <a:p>
            <a:pPr marL="0" lvl="0" indent="0">
              <a:lnSpc>
                <a:spcPct val="115000"/>
              </a:lnSpc>
              <a:buNone/>
              <a:tabLst>
                <a:tab pos="228600" algn="l"/>
              </a:tabLst>
            </a:pP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No Satisfaction Metrics</a:t>
            </a:r>
          </a:p>
          <a:p>
            <a:pPr marL="0" lvl="0" indent="0">
              <a:lnSpc>
                <a:spcPct val="115000"/>
              </a:lnSpc>
              <a:buNone/>
              <a:tabLst>
                <a:tab pos="228600" algn="l"/>
              </a:tabLst>
            </a:pP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Scalability</a:t>
            </a:r>
            <a:endParaRPr sz="1600" dirty="0"/>
          </a:p>
        </p:txBody>
      </p:sp>
      <p:sp>
        <p:nvSpPr>
          <p:cNvPr id="348" name="Google Shape;348;p36"/>
          <p:cNvSpPr txBox="1"/>
          <p:nvPr/>
        </p:nvSpPr>
        <p:spPr>
          <a:xfrm flipH="1">
            <a:off x="2133600" y="4104575"/>
            <a:ext cx="1954696"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dk2"/>
              </a:solidFill>
              <a:latin typeface="Nunito Sans"/>
              <a:ea typeface="Nunito Sans"/>
              <a:cs typeface="Nunito Sans"/>
              <a:sym typeface="Nunito Sans"/>
            </a:endParaRPr>
          </a:p>
          <a:p>
            <a:pPr marL="0" lvl="0" indent="0" algn="l" rtl="0">
              <a:spcBef>
                <a:spcPts val="0"/>
              </a:spcBef>
              <a:spcAft>
                <a:spcPts val="0"/>
              </a:spcAft>
              <a:buNone/>
            </a:pPr>
            <a:endParaRPr sz="1200" dirty="0">
              <a:solidFill>
                <a:schemeClr val="dk2"/>
              </a:solidFill>
              <a:latin typeface="Nunito Sans"/>
              <a:ea typeface="Nunito Sans"/>
              <a:cs typeface="Nunito Sans"/>
              <a:sym typeface="Nunito Sans"/>
            </a:endParaRPr>
          </a:p>
        </p:txBody>
      </p:sp>
      <p:sp>
        <p:nvSpPr>
          <p:cNvPr id="349" name="Google Shape;349;p36"/>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350" name="Google Shape;350;p36"/>
          <p:cNvPicPr preferRelativeResize="0"/>
          <p:nvPr/>
        </p:nvPicPr>
        <p:blipFill rotWithShape="1">
          <a:blip r:embed="rId3">
            <a:alphaModFix/>
          </a:blip>
          <a:srcRect l="7380" r="7389"/>
          <a:stretch/>
        </p:blipFill>
        <p:spPr>
          <a:xfrm>
            <a:off x="6436200" y="304800"/>
            <a:ext cx="2402999" cy="4229099"/>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497496" y="669701"/>
            <a:ext cx="4420346" cy="562599"/>
          </a:xfrm>
          <a:prstGeom prst="rect">
            <a:avLst/>
          </a:prstGeom>
        </p:spPr>
        <p:txBody>
          <a:bodyPr spcFirstLastPara="1" wrap="square" lIns="0" tIns="0" rIns="0" bIns="0" anchor="b" anchorCtr="0">
            <a:noAutofit/>
          </a:bodyPr>
          <a:lstStyle/>
          <a:p>
            <a:pPr marL="0" lvl="0" indent="0">
              <a:buNone/>
              <a:tabLst>
                <a:tab pos="228600" algn="l"/>
              </a:tabLst>
            </a:pPr>
            <a:r>
              <a:rPr lang="en-US" sz="4000" b="1" kern="0" dirty="0">
                <a:solidFill>
                  <a:schemeClr val="tx1"/>
                </a:solidFill>
                <a:effectLst/>
                <a:latin typeface="Brush Script MT" panose="03060802040406070304" pitchFamily="66" charset="0"/>
                <a:ea typeface="MS Gothic" panose="020B0609070205080204" pitchFamily="49" charset="-128"/>
                <a:cs typeface="Times New Roman" panose="02020603050405020304" pitchFamily="18" charset="0"/>
              </a:rPr>
              <a:t>Future Work</a:t>
            </a:r>
            <a:endParaRPr lang="en-US" sz="4000" dirty="0">
              <a:solidFill>
                <a:schemeClr val="tx1"/>
              </a:solidFill>
              <a:latin typeface="Brush Script MT" panose="03060802040406070304" pitchFamily="66" charset="0"/>
              <a:ea typeface="MS Mincho" panose="02020609040205080304" pitchFamily="49" charset="-128"/>
              <a:cs typeface="Times New Roman" panose="02020603050405020304" pitchFamily="18" charset="0"/>
            </a:endParaRPr>
          </a:p>
        </p:txBody>
      </p:sp>
      <p:sp>
        <p:nvSpPr>
          <p:cNvPr id="339" name="Google Shape;339;p35"/>
          <p:cNvSpPr txBox="1">
            <a:spLocks noGrp="1"/>
          </p:cNvSpPr>
          <p:nvPr>
            <p:ph type="body" idx="1"/>
          </p:nvPr>
        </p:nvSpPr>
        <p:spPr>
          <a:xfrm>
            <a:off x="1007700" y="1391479"/>
            <a:ext cx="5051810" cy="2922944"/>
          </a:xfrm>
          <a:prstGeom prst="rect">
            <a:avLst/>
          </a:prstGeom>
        </p:spPr>
        <p:txBody>
          <a:bodyPr spcFirstLastPara="1" wrap="square" lIns="0" tIns="0" rIns="0" bIns="0" anchor="t" anchorCtr="0">
            <a:noAutofit/>
          </a:bodyPr>
          <a:lstStyle/>
          <a:p>
            <a:pPr marL="171450" indent="-171450">
              <a:tabLst>
                <a:tab pos="228600" algn="l"/>
              </a:tabLst>
            </a:pPr>
            <a:r>
              <a:rPr lang="en-US" sz="1100" dirty="0">
                <a:latin typeface="Cambria" panose="02040503050406030204" pitchFamily="18" charset="0"/>
                <a:ea typeface="MS Mincho" panose="02020609040205080304" pitchFamily="49" charset="-128"/>
                <a:cs typeface="Times New Roman" panose="02020603050405020304" pitchFamily="18" charset="0"/>
              </a:rPr>
              <a:t>Dynamic No-Show Modeling</a:t>
            </a:r>
          </a:p>
          <a:p>
            <a:pPr marL="0" indent="0">
              <a:buNone/>
              <a:tabLst>
                <a:tab pos="228600" algn="l"/>
              </a:tabLst>
            </a:pPr>
            <a:endParaRPr lang="en-IN" sz="11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tabLst>
                <a:tab pos="228600" algn="l"/>
              </a:tabLst>
            </a:pPr>
            <a:r>
              <a:rPr lang="en-US" sz="1100" dirty="0">
                <a:latin typeface="Cambria" panose="02040503050406030204" pitchFamily="18" charset="0"/>
                <a:ea typeface="MS Mincho" panose="02020609040205080304" pitchFamily="49" charset="-128"/>
                <a:cs typeface="Times New Roman" panose="02020603050405020304" pitchFamily="18" charset="0"/>
              </a:rPr>
              <a:t>Incorporate Guest Satisfaction</a:t>
            </a:r>
          </a:p>
          <a:p>
            <a:pPr marL="0" indent="0">
              <a:buNone/>
              <a:tabLst>
                <a:tab pos="228600" algn="l"/>
              </a:tabLst>
            </a:pPr>
            <a:endParaRPr lang="en-US" sz="11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tabLst>
                <a:tab pos="228600" algn="l"/>
              </a:tabLst>
            </a:pPr>
            <a:r>
              <a:rPr lang="en-US" sz="1100" dirty="0">
                <a:latin typeface="Cambria" panose="02040503050406030204" pitchFamily="18" charset="0"/>
                <a:ea typeface="MS Mincho" panose="02020609040205080304" pitchFamily="49" charset="-128"/>
                <a:cs typeface="Times New Roman" panose="02020603050405020304" pitchFamily="18" charset="0"/>
              </a:rPr>
              <a:t>More Sophisticated Cost Modeling</a:t>
            </a:r>
          </a:p>
          <a:p>
            <a:pPr marL="0" indent="0">
              <a:buNone/>
              <a:tabLst>
                <a:tab pos="228600" algn="l"/>
              </a:tabLst>
            </a:pPr>
            <a:endParaRPr lang="en-IN" sz="11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tabLst>
                <a:tab pos="228600" algn="l"/>
              </a:tabLst>
            </a:pPr>
            <a:r>
              <a:rPr lang="en-US" sz="1100" dirty="0">
                <a:latin typeface="Cambria" panose="02040503050406030204" pitchFamily="18" charset="0"/>
                <a:ea typeface="MS Mincho" panose="02020609040205080304" pitchFamily="49" charset="-128"/>
                <a:cs typeface="Times New Roman" panose="02020603050405020304" pitchFamily="18" charset="0"/>
              </a:rPr>
              <a:t>Stochastic Optimization</a:t>
            </a:r>
          </a:p>
          <a:p>
            <a:pPr marL="0" indent="0">
              <a:buNone/>
              <a:tabLst>
                <a:tab pos="228600" algn="l"/>
              </a:tabLst>
            </a:pPr>
            <a:endParaRPr lang="en-IN" sz="11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tabLst>
                <a:tab pos="228600" algn="l"/>
              </a:tabLst>
            </a:pPr>
            <a:r>
              <a:rPr lang="en-US" sz="1100" dirty="0">
                <a:latin typeface="Cambria" panose="02040503050406030204" pitchFamily="18" charset="0"/>
                <a:ea typeface="MS Mincho" panose="02020609040205080304" pitchFamily="49" charset="-128"/>
                <a:cs typeface="Times New Roman" panose="02020603050405020304" pitchFamily="18" charset="0"/>
              </a:rPr>
              <a:t>Non-Linear and Multi-Objective Models</a:t>
            </a:r>
          </a:p>
          <a:p>
            <a:pPr marL="0" indent="0">
              <a:buNone/>
              <a:tabLst>
                <a:tab pos="228600" algn="l"/>
              </a:tabLst>
            </a:pPr>
            <a:endParaRPr lang="en-IN" sz="11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tabLst>
                <a:tab pos="228600" algn="l"/>
              </a:tabLst>
            </a:pPr>
            <a:r>
              <a:rPr lang="en-US" sz="1100" dirty="0">
                <a:latin typeface="Cambria" panose="02040503050406030204" pitchFamily="18" charset="0"/>
                <a:ea typeface="MS Mincho" panose="02020609040205080304" pitchFamily="49" charset="-128"/>
                <a:cs typeface="Times New Roman" panose="02020603050405020304" pitchFamily="18" charset="0"/>
              </a:rPr>
              <a:t>Integration with Real-Time Event Data</a:t>
            </a:r>
          </a:p>
          <a:p>
            <a:pPr marL="0" indent="0">
              <a:buNone/>
              <a:tabLst>
                <a:tab pos="228600" algn="l"/>
              </a:tabLst>
            </a:pPr>
            <a:endParaRPr lang="en-IN" sz="11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spcAft>
                <a:spcPts val="1000"/>
              </a:spcAft>
              <a:tabLst>
                <a:tab pos="228600" algn="l"/>
              </a:tabLst>
            </a:pPr>
            <a:r>
              <a:rPr lang="en-US" sz="1100" dirty="0">
                <a:latin typeface="Cambria" panose="02040503050406030204" pitchFamily="18" charset="0"/>
                <a:ea typeface="MS Mincho" panose="02020609040205080304" pitchFamily="49" charset="-128"/>
                <a:cs typeface="Times New Roman" panose="02020603050405020304" pitchFamily="18" charset="0"/>
              </a:rPr>
              <a:t>Visual Dashboards</a:t>
            </a:r>
            <a:endParaRPr sz="2400" dirty="0"/>
          </a:p>
        </p:txBody>
      </p:sp>
      <p:sp>
        <p:nvSpPr>
          <p:cNvPr id="340" name="Google Shape;340;p35"/>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341" name="Google Shape;341;p35"/>
          <p:cNvPicPr preferRelativeResize="0"/>
          <p:nvPr/>
        </p:nvPicPr>
        <p:blipFill rotWithShape="1">
          <a:blip r:embed="rId3">
            <a:alphaModFix/>
          </a:blip>
          <a:srcRect l="14770"/>
          <a:stretch/>
        </p:blipFill>
        <p:spPr>
          <a:xfrm>
            <a:off x="6436200" y="304800"/>
            <a:ext cx="2402999" cy="4229099"/>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573597" y="891449"/>
            <a:ext cx="2794500" cy="3360600"/>
          </a:xfrm>
          <a:prstGeom prst="rect">
            <a:avLst/>
          </a:prstGeom>
        </p:spPr>
        <p:txBody>
          <a:bodyPr spcFirstLastPara="1" wrap="square" lIns="0" tIns="0" rIns="0" bIns="0" anchor="t" anchorCtr="0">
            <a:noAutofit/>
          </a:bodyPr>
          <a:lstStyle/>
          <a:p>
            <a:pPr>
              <a:lnSpc>
                <a:spcPct val="115000"/>
              </a:lnSpc>
              <a:spcBef>
                <a:spcPts val="2400"/>
              </a:spcBef>
              <a:buNone/>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 </a:t>
            </a:r>
            <a:r>
              <a:rPr lang="en-US" sz="4400" b="1" kern="0" dirty="0">
                <a:solidFill>
                  <a:schemeClr val="tx1"/>
                </a:solidFill>
                <a:effectLst/>
                <a:latin typeface="Brush Script MT" panose="03060802040406070304" pitchFamily="66" charset="0"/>
                <a:ea typeface="MS Gothic" panose="020B0609070205080204" pitchFamily="49" charset="-128"/>
                <a:cs typeface="Times New Roman" panose="02020603050405020304" pitchFamily="18" charset="0"/>
              </a:rPr>
              <a:t>Summary</a:t>
            </a:r>
            <a:endParaRPr lang="en-IN" sz="4400" b="1" kern="0" dirty="0">
              <a:solidFill>
                <a:schemeClr val="tx1"/>
              </a:solidFill>
              <a:effectLst/>
              <a:latin typeface="Brush Script MT" panose="03060802040406070304" pitchFamily="66" charset="0"/>
              <a:ea typeface="MS Gothic" panose="020B0609070205080204" pitchFamily="49" charset="-128"/>
              <a:cs typeface="Times New Roman" panose="02020603050405020304" pitchFamily="18" charset="0"/>
            </a:endParaRPr>
          </a:p>
          <a:p>
            <a:pPr marL="0">
              <a:lnSpc>
                <a:spcPct val="115000"/>
              </a:lnSpc>
              <a:spcAft>
                <a:spcPts val="1000"/>
              </a:spcAf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This project uses optimization to support event planners in reducing food waste while meeting guest needs and staying within budget. It also evaluates how sensitive the model is to changes in key variables, which helps in planning under uncertainty.</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0" lvl="0" indent="0" algn="l" rtl="0">
              <a:spcBef>
                <a:spcPts val="0"/>
              </a:spcBef>
              <a:spcAft>
                <a:spcPts val="800"/>
              </a:spcAft>
              <a:buNone/>
            </a:pPr>
            <a:endParaRPr lang="en-IN" dirty="0">
              <a:latin typeface="Brush Script MT" panose="03060802040406070304" pitchFamily="66" charset="0"/>
            </a:endParaRPr>
          </a:p>
        </p:txBody>
      </p:sp>
      <p:sp>
        <p:nvSpPr>
          <p:cNvPr id="125" name="Google Shape;125;p16"/>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22"/>
          <p:cNvSpPr txBox="1">
            <a:spLocks noGrp="1"/>
          </p:cNvSpPr>
          <p:nvPr>
            <p:ph type="title" idx="4294967295"/>
          </p:nvPr>
        </p:nvSpPr>
        <p:spPr>
          <a:xfrm>
            <a:off x="563194" y="1705790"/>
            <a:ext cx="3379327" cy="99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5400" b="0" dirty="0">
                <a:latin typeface="Brush Script MT" panose="03060802040406070304" pitchFamily="66" charset="0"/>
              </a:rPr>
              <a:t>Thank You</a:t>
            </a:r>
            <a:endParaRPr sz="5400" dirty="0">
              <a:latin typeface="Brush Script MT" panose="03060802040406070304" pitchFamily="66" charset="0"/>
            </a:endParaRPr>
          </a:p>
        </p:txBody>
      </p:sp>
      <p:sp>
        <p:nvSpPr>
          <p:cNvPr id="185" name="Google Shape;185;p22"/>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363852" y="597741"/>
            <a:ext cx="4506783"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a:latin typeface="Brush Script MT" panose="03060802040406070304" pitchFamily="66" charset="0"/>
              </a:rPr>
              <a:t>Introduction</a:t>
            </a:r>
            <a:endParaRPr sz="4400" dirty="0">
              <a:latin typeface="Brush Script MT" panose="03060802040406070304" pitchFamily="66" charset="0"/>
            </a:endParaRPr>
          </a:p>
        </p:txBody>
      </p:sp>
      <p:sp>
        <p:nvSpPr>
          <p:cNvPr id="102" name="Google Shape;102;p13"/>
          <p:cNvSpPr txBox="1">
            <a:spLocks noGrp="1"/>
          </p:cNvSpPr>
          <p:nvPr>
            <p:ph type="body" idx="1"/>
          </p:nvPr>
        </p:nvSpPr>
        <p:spPr>
          <a:xfrm>
            <a:off x="136390" y="1424141"/>
            <a:ext cx="6017028" cy="3315284"/>
          </a:xfrm>
          <a:prstGeom prst="rect">
            <a:avLst/>
          </a:prstGeom>
        </p:spPr>
        <p:txBody>
          <a:bodyPr spcFirstLastPara="1" wrap="square" lIns="0" tIns="0" rIns="0" bIns="0" anchor="t" anchorCtr="0">
            <a:noAutofit/>
          </a:bodyPr>
          <a:lstStyle/>
          <a:p>
            <a:pPr algn="just"/>
            <a:r>
              <a:rPr lang="en-US" sz="1400" dirty="0">
                <a:latin typeface="Cambria" panose="02040503050406030204" pitchFamily="18" charset="0"/>
                <a:ea typeface="Cambria" panose="02040503050406030204" pitchFamily="18" charset="0"/>
              </a:rPr>
              <a:t>Food wastage at large events is a growing concern.</a:t>
            </a:r>
          </a:p>
          <a:p>
            <a:pPr algn="just"/>
            <a:r>
              <a:rPr lang="en-US" sz="1400" dirty="0">
                <a:latin typeface="Cambria" panose="02040503050406030204" pitchFamily="18" charset="0"/>
                <a:ea typeface="Cambria" panose="02040503050406030204" pitchFamily="18" charset="0"/>
              </a:rPr>
              <a:t>Over-preparation leads to unnecessary cost and environmental harm.</a:t>
            </a:r>
          </a:p>
          <a:p>
            <a:pPr algn="just"/>
            <a:r>
              <a:rPr lang="en-US" sz="1400" dirty="0">
                <a:latin typeface="Cambria" panose="02040503050406030204" pitchFamily="18" charset="0"/>
                <a:ea typeface="Cambria" panose="02040503050406030204" pitchFamily="18" charset="0"/>
              </a:rPr>
              <a:t>This project addresses the challenge of minimizing food wastage at events by determining optimal food preparation quantities using Python-based optimization techniques. </a:t>
            </a:r>
          </a:p>
          <a:p>
            <a:pPr algn="just"/>
            <a:r>
              <a:rPr lang="en-US" sz="1400" dirty="0">
                <a:latin typeface="Cambria" panose="02040503050406030204" pitchFamily="18" charset="0"/>
                <a:ea typeface="Cambria" panose="02040503050406030204" pitchFamily="18" charset="0"/>
              </a:rPr>
              <a:t>A linear programming model is used to minimize total food waste while ensuring that the minimum food requirement per guest is met and that the budget constraints per food type are not exceeded.</a:t>
            </a:r>
          </a:p>
          <a:p>
            <a:pPr algn="just"/>
            <a:r>
              <a:rPr lang="en-US" sz="1400" dirty="0">
                <a:latin typeface="Cambria" panose="02040503050406030204" pitchFamily="18" charset="0"/>
                <a:ea typeface="Cambria" panose="02040503050406030204" pitchFamily="18" charset="0"/>
              </a:rPr>
              <a:t>Additionally, the project includes a sensitivity analysis module, which simulates different scenarios by varying:</a:t>
            </a:r>
          </a:p>
          <a:p>
            <a:pPr lvl="1" algn="just">
              <a:buFont typeface="Arial" panose="020B0604020202020204" pitchFamily="34" charset="0"/>
              <a:buChar char="•"/>
            </a:pPr>
            <a:r>
              <a:rPr lang="en-US" sz="1400" dirty="0">
                <a:latin typeface="Cambria" panose="02040503050406030204" pitchFamily="18" charset="0"/>
                <a:ea typeface="Cambria" panose="02040503050406030204" pitchFamily="18" charset="0"/>
              </a:rPr>
              <a:t>Budget limits,</a:t>
            </a:r>
          </a:p>
          <a:p>
            <a:pPr lvl="1" algn="just">
              <a:buFont typeface="Arial" panose="020B0604020202020204" pitchFamily="34" charset="0"/>
              <a:buChar char="•"/>
            </a:pPr>
            <a:r>
              <a:rPr lang="en-US" sz="1400" dirty="0">
                <a:latin typeface="Cambria" panose="02040503050406030204" pitchFamily="18" charset="0"/>
                <a:ea typeface="Cambria" panose="02040503050406030204" pitchFamily="18" charset="0"/>
              </a:rPr>
              <a:t>Guest attendance rates, and</a:t>
            </a:r>
          </a:p>
          <a:p>
            <a:pPr lvl="1" algn="just">
              <a:buFont typeface="Arial" panose="020B0604020202020204" pitchFamily="34" charset="0"/>
              <a:buChar char="•"/>
            </a:pPr>
            <a:r>
              <a:rPr lang="en-US" sz="1400" dirty="0">
                <a:latin typeface="Cambria" panose="02040503050406030204" pitchFamily="18" charset="0"/>
                <a:ea typeface="Cambria" panose="02040503050406030204" pitchFamily="18" charset="0"/>
              </a:rPr>
              <a:t>Wastage rates.</a:t>
            </a:r>
          </a:p>
          <a:p>
            <a:pPr marL="0" lvl="0" indent="0" algn="just" rtl="0">
              <a:spcBef>
                <a:spcPts val="0"/>
              </a:spcBef>
              <a:spcAft>
                <a:spcPts val="0"/>
              </a:spcAft>
              <a:buClr>
                <a:schemeClr val="dk1"/>
              </a:buClr>
              <a:buSzPts val="1100"/>
              <a:buFont typeface="Arial"/>
              <a:buNone/>
            </a:pPr>
            <a:endParaRPr lang="en-US" sz="1400" dirty="0">
              <a:latin typeface="Cambria" panose="02040503050406030204" pitchFamily="18" charset="0"/>
              <a:ea typeface="Cambria" panose="02040503050406030204" pitchFamily="18" charset="0"/>
            </a:endParaRPr>
          </a:p>
        </p:txBody>
      </p:sp>
      <p:sp>
        <p:nvSpPr>
          <p:cNvPr id="104" name="Google Shape;104;p13"/>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5" name="Google Shape;105;p13"/>
          <p:cNvPicPr preferRelativeResize="0"/>
          <p:nvPr/>
        </p:nvPicPr>
        <p:blipFill rotWithShape="1">
          <a:blip r:embed="rId3">
            <a:alphaModFix/>
          </a:blip>
          <a:srcRect l="15658" r="15665"/>
          <a:stretch/>
        </p:blipFill>
        <p:spPr>
          <a:xfrm>
            <a:off x="6436200" y="304800"/>
            <a:ext cx="2402999" cy="4229099"/>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D0B6A2EE-4A15-00C1-F038-27104C02B5D3}"/>
            </a:ext>
          </a:extLst>
        </p:cNvPr>
        <p:cNvGrpSpPr/>
        <p:nvPr/>
      </p:nvGrpSpPr>
      <p:grpSpPr>
        <a:xfrm>
          <a:off x="0" y="0"/>
          <a:ext cx="0" cy="0"/>
          <a:chOff x="0" y="0"/>
          <a:chExt cx="0" cy="0"/>
        </a:xfrm>
      </p:grpSpPr>
      <p:sp>
        <p:nvSpPr>
          <p:cNvPr id="117" name="Google Shape;117;p15">
            <a:extLst>
              <a:ext uri="{FF2B5EF4-FFF2-40B4-BE49-F238E27FC236}">
                <a16:creationId xmlns:a16="http://schemas.microsoft.com/office/drawing/2014/main" id="{3288E039-BE15-DD63-8C14-A459E7E26BC1}"/>
              </a:ext>
            </a:extLst>
          </p:cNvPr>
          <p:cNvSpPr txBox="1">
            <a:spLocks noGrp="1"/>
          </p:cNvSpPr>
          <p:nvPr>
            <p:ph type="ctrTitle"/>
          </p:nvPr>
        </p:nvSpPr>
        <p:spPr>
          <a:xfrm>
            <a:off x="1548130" y="713168"/>
            <a:ext cx="2788800" cy="53671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latin typeface="Brush Script MT" panose="03060802040406070304" pitchFamily="66" charset="0"/>
              </a:rPr>
              <a:t>Data Preparation</a:t>
            </a:r>
            <a:endParaRPr sz="3600" dirty="0">
              <a:latin typeface="Brush Script MT" panose="03060802040406070304" pitchFamily="66" charset="0"/>
            </a:endParaRPr>
          </a:p>
        </p:txBody>
      </p:sp>
      <p:sp>
        <p:nvSpPr>
          <p:cNvPr id="118" name="Google Shape;118;p15">
            <a:extLst>
              <a:ext uri="{FF2B5EF4-FFF2-40B4-BE49-F238E27FC236}">
                <a16:creationId xmlns:a16="http://schemas.microsoft.com/office/drawing/2014/main" id="{8B18EB9D-B0B8-1331-5AAA-E0DC087D8220}"/>
              </a:ext>
            </a:extLst>
          </p:cNvPr>
          <p:cNvSpPr txBox="1">
            <a:spLocks noGrp="1"/>
          </p:cNvSpPr>
          <p:nvPr>
            <p:ph type="subTitle" idx="1"/>
          </p:nvPr>
        </p:nvSpPr>
        <p:spPr>
          <a:xfrm>
            <a:off x="1548130" y="1237102"/>
            <a:ext cx="2984755" cy="3193230"/>
          </a:xfrm>
          <a:prstGeom prst="rect">
            <a:avLst/>
          </a:prstGeom>
        </p:spPr>
        <p:txBody>
          <a:bodyPr spcFirstLastPara="1" wrap="square" lIns="0" tIns="0" rIns="0" bIns="0" anchor="t" anchorCtr="0">
            <a:noAutofit/>
          </a:bodyPr>
          <a:lstStyle/>
          <a:p>
            <a:pPr marL="17145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Source: Kaggle.com</a:t>
            </a:r>
          </a:p>
          <a:p>
            <a:pPr marL="0" indent="0"/>
            <a:endParaRPr lang="en-US" sz="1100"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Key columns:</a:t>
            </a:r>
          </a:p>
          <a:p>
            <a:pPr marL="0" indent="0"/>
            <a:r>
              <a:rPr lang="en-US" sz="1100" dirty="0">
                <a:latin typeface="Cambria" panose="02040503050406030204" pitchFamily="18" charset="0"/>
                <a:ea typeface="Cambria" panose="02040503050406030204" pitchFamily="18" charset="0"/>
              </a:rPr>
              <a:t>      -Type of Food</a:t>
            </a:r>
          </a:p>
          <a:p>
            <a:pPr marL="0" indent="0"/>
            <a:r>
              <a:rPr lang="en-US" sz="1100" dirty="0">
                <a:latin typeface="Cambria" panose="02040503050406030204" pitchFamily="18" charset="0"/>
                <a:ea typeface="Cambria" panose="02040503050406030204" pitchFamily="18" charset="0"/>
              </a:rPr>
              <a:t>      - Event Type</a:t>
            </a:r>
          </a:p>
          <a:p>
            <a:pPr marL="0" indent="0"/>
            <a:r>
              <a:rPr lang="en-US" sz="1100" dirty="0">
                <a:latin typeface="Cambria" panose="02040503050406030204" pitchFamily="18" charset="0"/>
                <a:ea typeface="Cambria" panose="02040503050406030204" pitchFamily="18" charset="0"/>
              </a:rPr>
              <a:t>      - Number of Guests</a:t>
            </a:r>
          </a:p>
          <a:p>
            <a:pPr marL="0" indent="0"/>
            <a:r>
              <a:rPr lang="en-US" sz="1100" dirty="0">
                <a:latin typeface="Cambria" panose="02040503050406030204" pitchFamily="18" charset="0"/>
                <a:ea typeface="Cambria" panose="02040503050406030204" pitchFamily="18" charset="0"/>
              </a:rPr>
              <a:t>      - Pricing (Low, Moderate, High)</a:t>
            </a:r>
          </a:p>
          <a:p>
            <a:pPr marL="0" indent="0"/>
            <a:r>
              <a:rPr lang="en-US" sz="1100" dirty="0">
                <a:latin typeface="Cambria" panose="02040503050406030204" pitchFamily="18" charset="0"/>
                <a:ea typeface="Cambria" panose="02040503050406030204" pitchFamily="18" charset="0"/>
              </a:rPr>
              <a:t>      - Wastage Food Amount</a:t>
            </a:r>
          </a:p>
          <a:p>
            <a:pPr marL="0" indent="0"/>
            <a:endParaRPr lang="en-US" sz="1100"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Assumptions : </a:t>
            </a:r>
          </a:p>
          <a:p>
            <a:pPr marL="0" indent="0"/>
            <a:r>
              <a:rPr lang="en-US" sz="1100" dirty="0">
                <a:latin typeface="Cambria" panose="02040503050406030204" pitchFamily="18" charset="0"/>
                <a:ea typeface="Cambria" panose="02040503050406030204" pitchFamily="18" charset="0"/>
              </a:rPr>
              <a:t>      -10% no-show rate</a:t>
            </a:r>
          </a:p>
          <a:p>
            <a:pPr marL="0" indent="0"/>
            <a:r>
              <a:rPr lang="en-US" sz="1100" dirty="0">
                <a:latin typeface="Cambria" panose="02040503050406030204" pitchFamily="18" charset="0"/>
                <a:ea typeface="Cambria" panose="02040503050406030204" pitchFamily="18" charset="0"/>
              </a:rPr>
              <a:t>      -each guest needs at least 0.5 units of food</a:t>
            </a:r>
          </a:p>
          <a:p>
            <a:pPr marL="0" indent="0"/>
            <a:endParaRPr lang="en-US" sz="1100"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Derived columns: </a:t>
            </a:r>
          </a:p>
          <a:p>
            <a:pPr marL="0" indent="0"/>
            <a:r>
              <a:rPr lang="en-US" sz="1100" dirty="0">
                <a:latin typeface="Cambria" panose="02040503050406030204" pitchFamily="18" charset="0"/>
                <a:ea typeface="Cambria" panose="02040503050406030204" pitchFamily="18" charset="0"/>
              </a:rPr>
              <a:t>      -Cost per unit</a:t>
            </a:r>
          </a:p>
          <a:p>
            <a:pPr marL="0" indent="0"/>
            <a:r>
              <a:rPr lang="en-US" sz="1100" dirty="0">
                <a:latin typeface="Cambria" panose="02040503050406030204" pitchFamily="18" charset="0"/>
                <a:ea typeface="Cambria" panose="02040503050406030204" pitchFamily="18" charset="0"/>
              </a:rPr>
              <a:t>      -Actual guests</a:t>
            </a:r>
          </a:p>
          <a:p>
            <a:pPr marL="0" indent="0"/>
            <a:r>
              <a:rPr lang="en-US" sz="1100" dirty="0">
                <a:latin typeface="Cambria" panose="02040503050406030204" pitchFamily="18" charset="0"/>
                <a:ea typeface="Cambria" panose="02040503050406030204" pitchFamily="18" charset="0"/>
              </a:rPr>
              <a:t>      -</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100" dirty="0">
                <a:latin typeface="Cambria" panose="02040503050406030204" pitchFamily="18" charset="0"/>
                <a:ea typeface="MS Mincho" panose="02020609040205080304" pitchFamily="49" charset="-128"/>
                <a:cs typeface="Times New Roman" panose="02020603050405020304" pitchFamily="18" charset="0"/>
              </a:rPr>
              <a:t>P</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ricing category is converted into numerical                                                                                                                                                                                                                                                                                     values (Low = 200, Moderate = 400, High = 600). </a:t>
            </a:r>
            <a:r>
              <a:rPr lang="en-US" sz="1100" dirty="0">
                <a:latin typeface="Cambria" panose="02040503050406030204" pitchFamily="18" charset="0"/>
                <a:ea typeface="Cambria" panose="02040503050406030204" pitchFamily="18" charset="0"/>
              </a:rPr>
              <a:t>	</a:t>
            </a:r>
          </a:p>
          <a:p>
            <a:pPr>
              <a:lnSpc>
                <a:spcPct val="115000"/>
              </a:lnSpc>
              <a:spcAft>
                <a:spcPts val="1000"/>
              </a:spcAft>
              <a:buNone/>
            </a:pPr>
            <a:endParaRPr lang="en-US" sz="11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19" name="Google Shape;119;p15">
            <a:extLst>
              <a:ext uri="{FF2B5EF4-FFF2-40B4-BE49-F238E27FC236}">
                <a16:creationId xmlns:a16="http://schemas.microsoft.com/office/drawing/2014/main" id="{AF2A67FF-0BC5-B0D3-A233-1456AB1A54B5}"/>
              </a:ext>
            </a:extLst>
          </p:cNvPr>
          <p:cNvSpPr txBox="1"/>
          <p:nvPr/>
        </p:nvSpPr>
        <p:spPr>
          <a:xfrm>
            <a:off x="309375" y="309375"/>
            <a:ext cx="1042800" cy="1352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6000" dirty="0">
              <a:solidFill>
                <a:schemeClr val="lt1"/>
              </a:solidFill>
              <a:latin typeface="Lexend Deca"/>
              <a:ea typeface="Lexend Deca"/>
              <a:cs typeface="Lexend Deca"/>
              <a:sym typeface="Lexend Deca"/>
            </a:endParaRPr>
          </a:p>
        </p:txBody>
      </p:sp>
    </p:spTree>
    <p:extLst>
      <p:ext uri="{BB962C8B-B14F-4D97-AF65-F5344CB8AC3E}">
        <p14:creationId xmlns:p14="http://schemas.microsoft.com/office/powerpoint/2010/main" val="211619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A087F22E-64DA-2812-6E8F-59790C8B4DAF}"/>
            </a:ext>
          </a:extLst>
        </p:cNvPr>
        <p:cNvGrpSpPr/>
        <p:nvPr/>
      </p:nvGrpSpPr>
      <p:grpSpPr>
        <a:xfrm>
          <a:off x="0" y="0"/>
          <a:ext cx="0" cy="0"/>
          <a:chOff x="0" y="0"/>
          <a:chExt cx="0" cy="0"/>
        </a:xfrm>
      </p:grpSpPr>
      <p:sp>
        <p:nvSpPr>
          <p:cNvPr id="171" name="Google Shape;171;p20">
            <a:extLst>
              <a:ext uri="{FF2B5EF4-FFF2-40B4-BE49-F238E27FC236}">
                <a16:creationId xmlns:a16="http://schemas.microsoft.com/office/drawing/2014/main" id="{BE47F1FE-4153-C815-BC76-57493047AF87}"/>
              </a:ext>
            </a:extLst>
          </p:cNvPr>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58" name="Google Shape;158;p19"/>
          <p:cNvSpPr txBox="1">
            <a:spLocks noGrp="1"/>
          </p:cNvSpPr>
          <p:nvPr>
            <p:ph type="body" idx="1"/>
          </p:nvPr>
        </p:nvSpPr>
        <p:spPr>
          <a:xfrm>
            <a:off x="1437067" y="1402146"/>
            <a:ext cx="6269865" cy="2905837"/>
          </a:xfrm>
          <a:prstGeom prst="rect">
            <a:avLst/>
          </a:prstGeom>
        </p:spPr>
        <p:txBody>
          <a:bodyPr spcFirstLastPara="1" wrap="square" lIns="0" tIns="0" rIns="0" bIns="0" anchor="t" anchorCtr="0">
            <a:noAutofit/>
          </a:bodyPr>
          <a:lstStyle/>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food_wastage_data.csv</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marL="114300" indent="0">
              <a:buNone/>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Purpose: This is the base dataset used for analysis and optimization.</a:t>
            </a: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r>
              <a:rPr lang="en-US" sz="1600" dirty="0">
                <a:solidFill>
                  <a:srgbClr val="0070C0"/>
                </a:solidFill>
                <a:effectLst/>
                <a:latin typeface="Brush Script MT" panose="03060802040406070304" pitchFamily="66" charset="0"/>
                <a:ea typeface="MS Mincho" panose="02020609040205080304" pitchFamily="49" charset="-128"/>
                <a:cs typeface="Times New Roman" panose="02020603050405020304" pitchFamily="18" charset="0"/>
              </a:rPr>
              <a:t>Key Columns:</a:t>
            </a: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r>
              <a:rPr lang="en-US" sz="1200" b="1" dirty="0">
                <a:effectLst/>
                <a:latin typeface="Cambria" panose="02040503050406030204" pitchFamily="18" charset="0"/>
                <a:ea typeface="MS Mincho" panose="02020609040205080304" pitchFamily="49" charset="-128"/>
                <a:cs typeface="Times New Roman" panose="02020603050405020304" pitchFamily="18" charset="0"/>
              </a:rPr>
              <a:t>Type of Food: </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Name or category of food (e.g., Meat, Fruits, Vegetables, Dairy Products, Baked goods).</a:t>
            </a: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r>
              <a:rPr lang="en-US" sz="1200" b="1" dirty="0">
                <a:effectLst/>
                <a:latin typeface="Cambria" panose="02040503050406030204" pitchFamily="18" charset="0"/>
                <a:ea typeface="MS Mincho" panose="02020609040205080304" pitchFamily="49" charset="-128"/>
                <a:cs typeface="Times New Roman" panose="02020603050405020304" pitchFamily="18" charset="0"/>
              </a:rPr>
              <a:t>Event Type: </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Type of event (e.g., Wedding, Corporate, Birthday, Social Gathering).</a:t>
            </a: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r>
              <a:rPr lang="en-US" sz="1200" b="1" dirty="0">
                <a:effectLst/>
                <a:latin typeface="Cambria" panose="02040503050406030204" pitchFamily="18" charset="0"/>
                <a:ea typeface="MS Mincho" panose="02020609040205080304" pitchFamily="49" charset="-128"/>
                <a:cs typeface="Times New Roman" panose="02020603050405020304" pitchFamily="18" charset="0"/>
              </a:rPr>
              <a:t>Number of Guests: </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Total guests expected at the event.</a:t>
            </a: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r>
              <a:rPr lang="en-US" sz="1200" b="1" dirty="0">
                <a:effectLst/>
                <a:latin typeface="Cambria" panose="02040503050406030204" pitchFamily="18" charset="0"/>
                <a:ea typeface="MS Mincho" panose="02020609040205080304" pitchFamily="49" charset="-128"/>
                <a:cs typeface="Times New Roman" panose="02020603050405020304" pitchFamily="18" charset="0"/>
              </a:rPr>
              <a:t>Pricing</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Category of food cost (Low, Moderate, or High).</a:t>
            </a: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r>
              <a:rPr lang="en-US" sz="1200" b="1" dirty="0">
                <a:effectLst/>
                <a:latin typeface="Cambria" panose="02040503050406030204" pitchFamily="18" charset="0"/>
                <a:ea typeface="MS Mincho" panose="02020609040205080304" pitchFamily="49" charset="-128"/>
                <a:cs typeface="Times New Roman" panose="02020603050405020304" pitchFamily="18" charset="0"/>
              </a:rPr>
              <a:t>Wastage Food Amount: </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Estimated amount of food wasted per unit.</a:t>
            </a: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br>
              <a:rPr lang="en-US" sz="1200" dirty="0">
                <a:effectLst/>
                <a:latin typeface="Cambria" panose="02040503050406030204" pitchFamily="18" charset="0"/>
                <a:ea typeface="MS Mincho" panose="02020609040205080304" pitchFamily="49" charset="-128"/>
                <a:cs typeface="Times New Roman" panose="02020603050405020304" pitchFamily="18" charset="0"/>
              </a:rPr>
            </a:br>
            <a:r>
              <a:rPr lang="en-US" sz="1200" b="1" dirty="0">
                <a:effectLst/>
                <a:latin typeface="Cambria" panose="02040503050406030204" pitchFamily="18" charset="0"/>
                <a:ea typeface="MS Mincho" panose="02020609040205080304" pitchFamily="49" charset="-128"/>
                <a:cs typeface="Times New Roman" panose="02020603050405020304" pitchFamily="18" charset="0"/>
              </a:rPr>
              <a:t>Use: </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Provides the input for optimization constraints and the objective function</a:t>
            </a:r>
            <a:endParaRPr sz="1200" dirty="0"/>
          </a:p>
        </p:txBody>
      </p:sp>
    </p:spTree>
    <p:extLst>
      <p:ext uri="{BB962C8B-B14F-4D97-AF65-F5344CB8AC3E}">
        <p14:creationId xmlns:p14="http://schemas.microsoft.com/office/powerpoint/2010/main" val="37943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5DC5FF3D-02B7-8758-DAF8-B08EF9535B09}"/>
            </a:ext>
          </a:extLst>
        </p:cNvPr>
        <p:cNvGrpSpPr/>
        <p:nvPr/>
      </p:nvGrpSpPr>
      <p:grpSpPr>
        <a:xfrm>
          <a:off x="0" y="0"/>
          <a:ext cx="0" cy="0"/>
          <a:chOff x="0" y="0"/>
          <a:chExt cx="0" cy="0"/>
        </a:xfrm>
      </p:grpSpPr>
      <p:pic>
        <p:nvPicPr>
          <p:cNvPr id="130" name="Google Shape;130;p17">
            <a:extLst>
              <a:ext uri="{FF2B5EF4-FFF2-40B4-BE49-F238E27FC236}">
                <a16:creationId xmlns:a16="http://schemas.microsoft.com/office/drawing/2014/main" id="{86877157-C56A-7EC6-3EA8-7F34B34EB99F}"/>
              </a:ext>
            </a:extLst>
          </p:cNvPr>
          <p:cNvPicPr preferRelativeResize="0"/>
          <p:nvPr/>
        </p:nvPicPr>
        <p:blipFill rotWithShape="1">
          <a:blip r:embed="rId3">
            <a:alphaModFix/>
          </a:blip>
          <a:srcRect l="11364" r="31814"/>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
        <p:nvSpPr>
          <p:cNvPr id="131" name="Google Shape;131;p17">
            <a:extLst>
              <a:ext uri="{FF2B5EF4-FFF2-40B4-BE49-F238E27FC236}">
                <a16:creationId xmlns:a16="http://schemas.microsoft.com/office/drawing/2014/main" id="{C20D8754-2A9D-06C6-1B85-8F8CDFBD15CD}"/>
              </a:ext>
            </a:extLst>
          </p:cNvPr>
          <p:cNvSpPr txBox="1">
            <a:spLocks noGrp="1"/>
          </p:cNvSpPr>
          <p:nvPr>
            <p:ph type="title"/>
          </p:nvPr>
        </p:nvSpPr>
        <p:spPr>
          <a:xfrm>
            <a:off x="1352550" y="304802"/>
            <a:ext cx="4479450" cy="83488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Brush Script MT" panose="03060802040406070304" pitchFamily="66" charset="0"/>
              </a:rPr>
              <a:t>Data Set</a:t>
            </a:r>
            <a:endParaRPr sz="4000" dirty="0">
              <a:latin typeface="Brush Script MT" panose="03060802040406070304" pitchFamily="66" charset="0"/>
            </a:endParaRPr>
          </a:p>
        </p:txBody>
      </p:sp>
      <p:sp>
        <p:nvSpPr>
          <p:cNvPr id="133" name="Google Shape;133;p17">
            <a:extLst>
              <a:ext uri="{FF2B5EF4-FFF2-40B4-BE49-F238E27FC236}">
                <a16:creationId xmlns:a16="http://schemas.microsoft.com/office/drawing/2014/main" id="{D63A3E10-0A41-ECC6-2E57-6637BC174EDC}"/>
              </a:ext>
            </a:extLst>
          </p:cNvPr>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82008DB5-870A-0D22-41F9-F124DEFFA507}"/>
              </a:ext>
            </a:extLst>
          </p:cNvPr>
          <p:cNvPicPr>
            <a:picLocks noChangeAspect="1"/>
          </p:cNvPicPr>
          <p:nvPr/>
        </p:nvPicPr>
        <p:blipFill>
          <a:blip r:embed="rId4"/>
          <a:stretch>
            <a:fillRect/>
          </a:stretch>
        </p:blipFill>
        <p:spPr>
          <a:xfrm>
            <a:off x="1458318" y="1204175"/>
            <a:ext cx="4373682" cy="3712256"/>
          </a:xfrm>
          <a:prstGeom prst="rect">
            <a:avLst/>
          </a:prstGeom>
        </p:spPr>
      </p:pic>
    </p:spTree>
    <p:extLst>
      <p:ext uri="{BB962C8B-B14F-4D97-AF65-F5344CB8AC3E}">
        <p14:creationId xmlns:p14="http://schemas.microsoft.com/office/powerpoint/2010/main" val="70764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7"/>
          <p:cNvPicPr preferRelativeResize="0"/>
          <p:nvPr/>
        </p:nvPicPr>
        <p:blipFill rotWithShape="1">
          <a:blip r:embed="rId3">
            <a:alphaModFix/>
          </a:blip>
          <a:srcRect l="11364" r="31814"/>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
        <p:nvSpPr>
          <p:cNvPr id="131" name="Google Shape;131;p17"/>
          <p:cNvSpPr txBox="1">
            <a:spLocks noGrp="1"/>
          </p:cNvSpPr>
          <p:nvPr>
            <p:ph type="title"/>
          </p:nvPr>
        </p:nvSpPr>
        <p:spPr>
          <a:xfrm>
            <a:off x="1352550" y="304802"/>
            <a:ext cx="4479450" cy="83488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Brush Script MT" panose="03060802040406070304" pitchFamily="66" charset="0"/>
              </a:rPr>
              <a:t>Optimization Process </a:t>
            </a:r>
            <a:endParaRPr sz="4000" dirty="0">
              <a:latin typeface="Brush Script MT" panose="03060802040406070304" pitchFamily="66" charset="0"/>
            </a:endParaRPr>
          </a:p>
        </p:txBody>
      </p:sp>
      <p:sp>
        <p:nvSpPr>
          <p:cNvPr id="132" name="Google Shape;132;p17"/>
          <p:cNvSpPr txBox="1">
            <a:spLocks noGrp="1"/>
          </p:cNvSpPr>
          <p:nvPr>
            <p:ph type="body" idx="1"/>
          </p:nvPr>
        </p:nvSpPr>
        <p:spPr>
          <a:xfrm>
            <a:off x="401694" y="1431235"/>
            <a:ext cx="5910206" cy="3048000"/>
          </a:xfrm>
          <a:prstGeom prst="rect">
            <a:avLst/>
          </a:prstGeom>
        </p:spPr>
        <p:txBody>
          <a:bodyPr spcFirstLastPara="1" wrap="square" lIns="0" tIns="0" rIns="0" bIns="0" anchor="t" anchorCtr="0">
            <a:noAutofit/>
          </a:bodyPr>
          <a:lstStyle/>
          <a:p>
            <a:pPr marL="0" lvl="0" indent="0">
              <a:lnSpc>
                <a:spcPct val="115000"/>
              </a:lnSpc>
              <a:buNone/>
              <a:tabLst>
                <a:tab pos="228600" algn="l"/>
              </a:tabLst>
            </a:pPr>
            <a:r>
              <a:rPr lang="en-US" sz="2400" b="1" dirty="0">
                <a:effectLst/>
                <a:latin typeface="Brush Script MT" panose="03060802040406070304" pitchFamily="66" charset="0"/>
                <a:ea typeface="MS Mincho" panose="02020609040205080304" pitchFamily="49" charset="-128"/>
                <a:cs typeface="Times New Roman" panose="02020603050405020304" pitchFamily="18" charset="0"/>
              </a:rPr>
              <a:t>Objective: </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Minimize the total food wastage.</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0" lvl="0" indent="0">
              <a:lnSpc>
                <a:spcPct val="115000"/>
              </a:lnSpc>
              <a:spcAft>
                <a:spcPts val="1000"/>
              </a:spcAft>
              <a:buNone/>
              <a:tabLst>
                <a:tab pos="228600" algn="l"/>
              </a:tabLst>
            </a:pPr>
            <a:r>
              <a:rPr lang="en-IN" sz="2400" b="1" dirty="0">
                <a:effectLst/>
                <a:latin typeface="Brush Script MT" panose="03060802040406070304" pitchFamily="66" charset="0"/>
                <a:ea typeface="MS Mincho" panose="02020609040205080304" pitchFamily="49" charset="-128"/>
                <a:cs typeface="Times New Roman" panose="02020603050405020304" pitchFamily="18" charset="0"/>
              </a:rPr>
              <a:t>Constraints</a:t>
            </a:r>
          </a:p>
          <a:p>
            <a:pPr marL="171450" indent="-171450">
              <a:tabLst>
                <a:tab pos="457200" algn="l"/>
              </a:tabLst>
            </a:pPr>
            <a:r>
              <a:rPr lang="en-US" sz="1400" b="1" dirty="0">
                <a:effectLst/>
                <a:latin typeface="Cambria" panose="02040503050406030204" pitchFamily="18" charset="0"/>
                <a:ea typeface="MS Mincho" panose="02020609040205080304" pitchFamily="49" charset="-128"/>
                <a:cs typeface="Times New Roman" panose="02020603050405020304" pitchFamily="18" charset="0"/>
              </a:rPr>
              <a:t> Budget constraint</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 Total cost of food must not exceed the budget.</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171450" indent="-171450">
              <a:spcAft>
                <a:spcPts val="1000"/>
              </a:spcAft>
              <a:tabLst>
                <a:tab pos="457200" algn="l"/>
              </a:tabLst>
            </a:pPr>
            <a:r>
              <a:rPr lang="en-US" sz="1400" b="1" dirty="0">
                <a:effectLst/>
                <a:latin typeface="Cambria" panose="02040503050406030204" pitchFamily="18" charset="0"/>
                <a:ea typeface="MS Mincho" panose="02020609040205080304" pitchFamily="49" charset="-128"/>
                <a:cs typeface="Times New Roman" panose="02020603050405020304" pitchFamily="18" charset="0"/>
              </a:rPr>
              <a:t>Food quantity constraint</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 Each guest must receive at least 0.5 units of food.</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101600" indent="0">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The optimization uses the '</a:t>
            </a:r>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linprog</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 function from SciPy with the 'highs' method to solve this linear problem. If successful, the solution provides the optimal quantities of each food type to prepare. These results are saved in 'Optimal_Food_Preparation_Quantities.csv'.</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buNone/>
            </a:pPr>
            <a:endParaRPr lang="en-IN" sz="1600" b="1" kern="100" dirty="0">
              <a:latin typeface="Times New Roman" panose="02020603050405020304" pitchFamily="18" charset="0"/>
              <a:ea typeface="Aptos" panose="020B0004020202020204" pitchFamily="34" charset="0"/>
              <a:cs typeface="Times New Roman" panose="02020603050405020304" pitchFamily="18" charset="0"/>
            </a:endParaRPr>
          </a:p>
        </p:txBody>
      </p:sp>
      <p:sp>
        <p:nvSpPr>
          <p:cNvPr id="133" name="Google Shape;133;p1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C4AA1C40-3327-A244-E5F0-EB8A169D38DF}"/>
            </a:ext>
          </a:extLst>
        </p:cNvPr>
        <p:cNvGrpSpPr/>
        <p:nvPr/>
      </p:nvGrpSpPr>
      <p:grpSpPr>
        <a:xfrm>
          <a:off x="0" y="0"/>
          <a:ext cx="0" cy="0"/>
          <a:chOff x="0" y="0"/>
          <a:chExt cx="0" cy="0"/>
        </a:xfrm>
      </p:grpSpPr>
      <p:sp>
        <p:nvSpPr>
          <p:cNvPr id="171" name="Google Shape;171;p20">
            <a:extLst>
              <a:ext uri="{FF2B5EF4-FFF2-40B4-BE49-F238E27FC236}">
                <a16:creationId xmlns:a16="http://schemas.microsoft.com/office/drawing/2014/main" id="{A624AB2D-1401-5392-8DAC-B4038BDDCCC5}"/>
              </a:ext>
            </a:extLst>
          </p:cNvPr>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51" name="Google Shape;251;p27"/>
          <p:cNvSpPr txBox="1">
            <a:spLocks/>
          </p:cNvSpPr>
          <p:nvPr/>
        </p:nvSpPr>
        <p:spPr>
          <a:xfrm>
            <a:off x="1347989" y="1002369"/>
            <a:ext cx="6708798" cy="34177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1pPr>
            <a:lvl2pPr marL="914400" marR="0" lvl="1"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2pPr>
            <a:lvl3pPr marL="1371600" marR="0" lvl="2"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3pPr>
            <a:lvl4pPr marL="1828800" marR="0" lvl="3"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4pPr>
            <a:lvl5pPr marL="2286000" marR="0" lvl="4"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5pPr>
            <a:lvl6pPr marL="2743200" marR="0" lvl="5"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6pPr>
            <a:lvl7pPr marL="3200400" marR="0" lvl="6"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7pPr>
            <a:lvl8pPr marL="3657600" marR="0" lvl="7"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8pPr>
            <a:lvl9pPr marL="4114800" marR="0" lvl="8" indent="-355600" algn="l" rtl="0">
              <a:lnSpc>
                <a:spcPct val="115000"/>
              </a:lnSpc>
              <a:spcBef>
                <a:spcPts val="800"/>
              </a:spcBef>
              <a:spcAft>
                <a:spcPts val="80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9pPr>
          </a:lstStyle>
          <a:p>
            <a:pPr>
              <a:spcBef>
                <a:spcPts val="1000"/>
              </a:spcBef>
              <a:buFont typeface="Nunito Sans Light"/>
              <a:buNone/>
            </a:pPr>
            <a:r>
              <a:rPr lang="en-US" sz="1600" b="1" dirty="0">
                <a:solidFill>
                  <a:srgbClr val="4F81BD"/>
                </a:solidFill>
                <a:latin typeface="Brush Script MT" panose="03060802040406070304" pitchFamily="66" charset="0"/>
                <a:ea typeface="MS Gothic" panose="020B0609070205080204" pitchFamily="49" charset="-128"/>
                <a:cs typeface="Times New Roman" panose="02020603050405020304" pitchFamily="18" charset="0"/>
              </a:rPr>
              <a:t>Optimal_Food_Preparation_Quantities.csv</a:t>
            </a:r>
          </a:p>
          <a:p>
            <a:pPr marL="101600" indent="0">
              <a:spcAft>
                <a:spcPts val="1000"/>
              </a:spcAft>
              <a:buFont typeface="Nunito Sans Light"/>
              <a:buNone/>
            </a:pPr>
            <a:r>
              <a:rPr lang="en-US" sz="1600" dirty="0">
                <a:solidFill>
                  <a:srgbClr val="0070C0"/>
                </a:solidFill>
                <a:latin typeface="Brush Script MT" panose="03060802040406070304" pitchFamily="66" charset="0"/>
                <a:ea typeface="MS Mincho" panose="02020609040205080304" pitchFamily="49" charset="-128"/>
                <a:cs typeface="Times New Roman" panose="02020603050405020304" pitchFamily="18" charset="0"/>
              </a:rPr>
              <a:t>Purpose: </a:t>
            </a:r>
            <a:r>
              <a:rPr lang="en-US" sz="1600" dirty="0">
                <a:latin typeface="Brush Script MT" panose="03060802040406070304" pitchFamily="66" charset="0"/>
                <a:ea typeface="MS Mincho" panose="02020609040205080304" pitchFamily="49" charset="-128"/>
                <a:cs typeface="Times New Roman" panose="02020603050405020304" pitchFamily="18" charset="0"/>
              </a:rPr>
              <a:t>Contains the optimized quantity of each food item to prepare, aiming to </a:t>
            </a:r>
            <a:br>
              <a:rPr lang="en-US" sz="1600" dirty="0">
                <a:latin typeface="Brush Script MT" panose="03060802040406070304" pitchFamily="66" charset="0"/>
                <a:ea typeface="MS Mincho" panose="02020609040205080304" pitchFamily="49" charset="-128"/>
                <a:cs typeface="Times New Roman" panose="02020603050405020304" pitchFamily="18" charset="0"/>
              </a:rPr>
            </a:br>
            <a:r>
              <a:rPr lang="en-US" sz="1600" dirty="0">
                <a:latin typeface="Brush Script MT" panose="03060802040406070304" pitchFamily="66" charset="0"/>
                <a:ea typeface="MS Mincho" panose="02020609040205080304" pitchFamily="49" charset="-128"/>
                <a:cs typeface="Times New Roman" panose="02020603050405020304" pitchFamily="18" charset="0"/>
              </a:rPr>
              <a:t>           minimize wastage.</a:t>
            </a:r>
          </a:p>
          <a:p>
            <a:pPr marL="101600" indent="0">
              <a:spcAft>
                <a:spcPts val="1000"/>
              </a:spcAft>
              <a:buFont typeface="Nunito Sans Light"/>
              <a:buNone/>
            </a:pPr>
            <a:r>
              <a:rPr lang="en-US" sz="1600" dirty="0">
                <a:solidFill>
                  <a:srgbClr val="0070C0"/>
                </a:solidFill>
                <a:latin typeface="Brush Script MT" panose="03060802040406070304" pitchFamily="66" charset="0"/>
                <a:ea typeface="MS Mincho" panose="02020609040205080304" pitchFamily="49" charset="-128"/>
                <a:cs typeface="Times New Roman" panose="02020603050405020304" pitchFamily="18" charset="0"/>
              </a:rPr>
              <a:t>Key Columns:</a:t>
            </a:r>
            <a:br>
              <a:rPr lang="en-US" sz="1600" dirty="0">
                <a:latin typeface="Brush Script MT" panose="03060802040406070304" pitchFamily="66" charset="0"/>
                <a:ea typeface="MS Mincho" panose="02020609040205080304" pitchFamily="49" charset="-128"/>
                <a:cs typeface="Times New Roman" panose="02020603050405020304" pitchFamily="18" charset="0"/>
              </a:rPr>
            </a:br>
            <a:r>
              <a:rPr lang="en-US" sz="1600" b="1" dirty="0">
                <a:latin typeface="Brush Script MT" panose="03060802040406070304" pitchFamily="66" charset="0"/>
                <a:ea typeface="MS Mincho" panose="02020609040205080304" pitchFamily="49" charset="-128"/>
                <a:cs typeface="Times New Roman" panose="02020603050405020304" pitchFamily="18" charset="0"/>
              </a:rPr>
              <a:t>Type of Food: </a:t>
            </a:r>
            <a:r>
              <a:rPr lang="en-US" sz="1600" dirty="0">
                <a:latin typeface="Brush Script MT" panose="03060802040406070304" pitchFamily="66" charset="0"/>
                <a:ea typeface="MS Mincho" panose="02020609040205080304" pitchFamily="49" charset="-128"/>
                <a:cs typeface="Times New Roman" panose="02020603050405020304" pitchFamily="18" charset="0"/>
              </a:rPr>
              <a:t>Name of the food item.</a:t>
            </a:r>
            <a:br>
              <a:rPr lang="en-US" sz="1600" dirty="0">
                <a:latin typeface="Brush Script MT" panose="03060802040406070304" pitchFamily="66" charset="0"/>
                <a:ea typeface="MS Mincho" panose="02020609040205080304" pitchFamily="49" charset="-128"/>
                <a:cs typeface="Times New Roman" panose="02020603050405020304" pitchFamily="18" charset="0"/>
              </a:rPr>
            </a:br>
            <a:r>
              <a:rPr lang="en-US" sz="1600" b="1" dirty="0">
                <a:latin typeface="Brush Script MT" panose="03060802040406070304" pitchFamily="66" charset="0"/>
                <a:ea typeface="MS Mincho" panose="02020609040205080304" pitchFamily="49" charset="-128"/>
                <a:cs typeface="Times New Roman" panose="02020603050405020304" pitchFamily="18" charset="0"/>
              </a:rPr>
              <a:t>Event Type: </a:t>
            </a:r>
            <a:r>
              <a:rPr lang="en-US" sz="1600" dirty="0">
                <a:latin typeface="Brush Script MT" panose="03060802040406070304" pitchFamily="66" charset="0"/>
                <a:ea typeface="MS Mincho" panose="02020609040205080304" pitchFamily="49" charset="-128"/>
                <a:cs typeface="Times New Roman" panose="02020603050405020304" pitchFamily="18" charset="0"/>
              </a:rPr>
              <a:t>Associated event type.</a:t>
            </a:r>
            <a:br>
              <a:rPr lang="en-US" sz="1600" dirty="0">
                <a:latin typeface="Brush Script MT" panose="03060802040406070304" pitchFamily="66" charset="0"/>
                <a:ea typeface="MS Mincho" panose="02020609040205080304" pitchFamily="49" charset="-128"/>
                <a:cs typeface="Times New Roman" panose="02020603050405020304" pitchFamily="18" charset="0"/>
              </a:rPr>
            </a:br>
            <a:r>
              <a:rPr lang="en-US" sz="1600" b="1" dirty="0">
                <a:latin typeface="Brush Script MT" panose="03060802040406070304" pitchFamily="66" charset="0"/>
                <a:ea typeface="MS Mincho" panose="02020609040205080304" pitchFamily="49" charset="-128"/>
                <a:cs typeface="Times New Roman" panose="02020603050405020304" pitchFamily="18" charset="0"/>
              </a:rPr>
              <a:t>Optimal Quantity: </a:t>
            </a:r>
            <a:r>
              <a:rPr lang="en-US" sz="1600" dirty="0">
                <a:latin typeface="Brush Script MT" panose="03060802040406070304" pitchFamily="66" charset="0"/>
                <a:ea typeface="MS Mincho" panose="02020609040205080304" pitchFamily="49" charset="-128"/>
                <a:cs typeface="Times New Roman" panose="02020603050405020304" pitchFamily="18" charset="0"/>
              </a:rPr>
              <a:t>Quantity to prepare as per optimization.</a:t>
            </a:r>
            <a:br>
              <a:rPr lang="en-US" sz="1600" dirty="0">
                <a:latin typeface="Brush Script MT" panose="03060802040406070304" pitchFamily="66" charset="0"/>
                <a:ea typeface="MS Mincho" panose="02020609040205080304" pitchFamily="49" charset="-128"/>
                <a:cs typeface="Times New Roman" panose="02020603050405020304" pitchFamily="18" charset="0"/>
              </a:rPr>
            </a:br>
            <a:r>
              <a:rPr lang="en-US" sz="1600" b="1" dirty="0">
                <a:latin typeface="Brush Script MT" panose="03060802040406070304" pitchFamily="66" charset="0"/>
                <a:ea typeface="MS Mincho" panose="02020609040205080304" pitchFamily="49" charset="-128"/>
                <a:cs typeface="Times New Roman" panose="02020603050405020304" pitchFamily="18" charset="0"/>
              </a:rPr>
              <a:t>Wastage Per Unit</a:t>
            </a:r>
            <a:r>
              <a:rPr lang="en-US" sz="1600" dirty="0">
                <a:latin typeface="Brush Script MT" panose="03060802040406070304" pitchFamily="66" charset="0"/>
                <a:ea typeface="MS Mincho" panose="02020609040205080304" pitchFamily="49" charset="-128"/>
                <a:cs typeface="Times New Roman" panose="02020603050405020304" pitchFamily="18" charset="0"/>
              </a:rPr>
              <a:t>: Original wastage rate per unit.</a:t>
            </a:r>
            <a:br>
              <a:rPr lang="en-US" sz="1600" dirty="0">
                <a:latin typeface="Brush Script MT" panose="03060802040406070304" pitchFamily="66" charset="0"/>
                <a:ea typeface="MS Mincho" panose="02020609040205080304" pitchFamily="49" charset="-128"/>
                <a:cs typeface="Times New Roman" panose="02020603050405020304" pitchFamily="18" charset="0"/>
              </a:rPr>
            </a:br>
            <a:r>
              <a:rPr lang="en-US" sz="1600" b="1" dirty="0">
                <a:latin typeface="Brush Script MT" panose="03060802040406070304" pitchFamily="66" charset="0"/>
                <a:ea typeface="MS Mincho" panose="02020609040205080304" pitchFamily="49" charset="-128"/>
                <a:cs typeface="Times New Roman" panose="02020603050405020304" pitchFamily="18" charset="0"/>
              </a:rPr>
              <a:t>Cost Per Unit: </a:t>
            </a:r>
            <a:r>
              <a:rPr lang="en-US" sz="1600" dirty="0">
                <a:latin typeface="Brush Script MT" panose="03060802040406070304" pitchFamily="66" charset="0"/>
                <a:ea typeface="MS Mincho" panose="02020609040205080304" pitchFamily="49" charset="-128"/>
                <a:cs typeface="Times New Roman" panose="02020603050405020304" pitchFamily="18" charset="0"/>
              </a:rPr>
              <a:t>Cost per unit derived from the pricing category.</a:t>
            </a:r>
            <a:br>
              <a:rPr lang="en-US" sz="1600" dirty="0">
                <a:latin typeface="Brush Script MT" panose="03060802040406070304" pitchFamily="66" charset="0"/>
                <a:ea typeface="MS Mincho" panose="02020609040205080304" pitchFamily="49" charset="-128"/>
                <a:cs typeface="Times New Roman" panose="02020603050405020304" pitchFamily="18" charset="0"/>
              </a:rPr>
            </a:br>
            <a:endParaRPr lang="en-US" sz="1600" dirty="0">
              <a:latin typeface="Brush Script MT" panose="03060802040406070304" pitchFamily="66" charset="0"/>
              <a:ea typeface="MS Mincho" panose="02020609040205080304" pitchFamily="49" charset="-128"/>
              <a:cs typeface="Times New Roman" panose="02020603050405020304" pitchFamily="18" charset="0"/>
            </a:endParaRPr>
          </a:p>
          <a:p>
            <a:pPr marL="101600" indent="0">
              <a:spcAft>
                <a:spcPts val="1000"/>
              </a:spcAft>
              <a:buFont typeface="Nunito Sans Light"/>
              <a:buNone/>
            </a:pPr>
            <a:r>
              <a:rPr lang="en-US" sz="1600" b="1" dirty="0">
                <a:latin typeface="Brush Script MT" panose="03060802040406070304" pitchFamily="66" charset="0"/>
                <a:ea typeface="MS Mincho" panose="02020609040205080304" pitchFamily="49" charset="-128"/>
                <a:cs typeface="Times New Roman" panose="02020603050405020304" pitchFamily="18" charset="0"/>
              </a:rPr>
              <a:t>Use: </a:t>
            </a:r>
            <a:r>
              <a:rPr lang="en-US" sz="1600" dirty="0">
                <a:latin typeface="Brush Script MT" panose="03060802040406070304" pitchFamily="66" charset="0"/>
                <a:ea typeface="MS Mincho" panose="02020609040205080304" pitchFamily="49" charset="-128"/>
                <a:cs typeface="Times New Roman" panose="02020603050405020304" pitchFamily="18" charset="0"/>
              </a:rPr>
              <a:t>Helps planners make informed decisions on food quantities while minimizing waste.</a:t>
            </a:r>
          </a:p>
          <a:p>
            <a:pPr marL="0" indent="0">
              <a:spcAft>
                <a:spcPts val="800"/>
              </a:spcAft>
              <a:buFont typeface="Nunito Sans Light"/>
              <a:buNone/>
            </a:pPr>
            <a:endParaRPr lang="en-US" sz="1600" dirty="0">
              <a:latin typeface="Brush Script MT" panose="03060802040406070304" pitchFamily="66" charset="0"/>
            </a:endParaRPr>
          </a:p>
        </p:txBody>
      </p:sp>
    </p:spTree>
    <p:extLst>
      <p:ext uri="{BB962C8B-B14F-4D97-AF65-F5344CB8AC3E}">
        <p14:creationId xmlns:p14="http://schemas.microsoft.com/office/powerpoint/2010/main" val="58496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57F15C87-0B44-8016-D513-3A423668DDBF}"/>
            </a:ext>
          </a:extLst>
        </p:cNvPr>
        <p:cNvGrpSpPr/>
        <p:nvPr/>
      </p:nvGrpSpPr>
      <p:grpSpPr>
        <a:xfrm>
          <a:off x="0" y="0"/>
          <a:ext cx="0" cy="0"/>
          <a:chOff x="0" y="0"/>
          <a:chExt cx="0" cy="0"/>
        </a:xfrm>
      </p:grpSpPr>
      <p:pic>
        <p:nvPicPr>
          <p:cNvPr id="130" name="Google Shape;130;p17">
            <a:extLst>
              <a:ext uri="{FF2B5EF4-FFF2-40B4-BE49-F238E27FC236}">
                <a16:creationId xmlns:a16="http://schemas.microsoft.com/office/drawing/2014/main" id="{D2D81F72-5341-74F6-946C-F303BF6CE23A}"/>
              </a:ext>
            </a:extLst>
          </p:cNvPr>
          <p:cNvPicPr preferRelativeResize="0"/>
          <p:nvPr/>
        </p:nvPicPr>
        <p:blipFill rotWithShape="1">
          <a:blip r:embed="rId3">
            <a:alphaModFix/>
          </a:blip>
          <a:srcRect l="11364" r="31814"/>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
        <p:nvSpPr>
          <p:cNvPr id="131" name="Google Shape;131;p17">
            <a:extLst>
              <a:ext uri="{FF2B5EF4-FFF2-40B4-BE49-F238E27FC236}">
                <a16:creationId xmlns:a16="http://schemas.microsoft.com/office/drawing/2014/main" id="{FA4E4E11-67F6-A437-2E3B-EBCFC7E6661F}"/>
              </a:ext>
            </a:extLst>
          </p:cNvPr>
          <p:cNvSpPr txBox="1">
            <a:spLocks noGrp="1"/>
          </p:cNvSpPr>
          <p:nvPr>
            <p:ph type="title"/>
          </p:nvPr>
        </p:nvSpPr>
        <p:spPr>
          <a:xfrm>
            <a:off x="1352550" y="304802"/>
            <a:ext cx="4479450" cy="83488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Brush Script MT" panose="03060802040406070304" pitchFamily="66" charset="0"/>
              </a:rPr>
              <a:t>Optimization Results </a:t>
            </a:r>
            <a:endParaRPr sz="4000" dirty="0">
              <a:latin typeface="Brush Script MT" panose="03060802040406070304" pitchFamily="66" charset="0"/>
            </a:endParaRPr>
          </a:p>
        </p:txBody>
      </p:sp>
      <p:sp>
        <p:nvSpPr>
          <p:cNvPr id="133" name="Google Shape;133;p17">
            <a:extLst>
              <a:ext uri="{FF2B5EF4-FFF2-40B4-BE49-F238E27FC236}">
                <a16:creationId xmlns:a16="http://schemas.microsoft.com/office/drawing/2014/main" id="{7F896C0A-7ABA-76C5-6336-4CE31B05290A}"/>
              </a:ext>
            </a:extLst>
          </p:cNvPr>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9" name="Picture 8">
            <a:extLst>
              <a:ext uri="{FF2B5EF4-FFF2-40B4-BE49-F238E27FC236}">
                <a16:creationId xmlns:a16="http://schemas.microsoft.com/office/drawing/2014/main" id="{7DAE862B-0134-9563-F4E9-ED472D78F832}"/>
              </a:ext>
            </a:extLst>
          </p:cNvPr>
          <p:cNvPicPr>
            <a:picLocks noChangeAspect="1"/>
          </p:cNvPicPr>
          <p:nvPr/>
        </p:nvPicPr>
        <p:blipFill>
          <a:blip r:embed="rId4"/>
          <a:stretch>
            <a:fillRect/>
          </a:stretch>
        </p:blipFill>
        <p:spPr>
          <a:xfrm>
            <a:off x="304800" y="1397357"/>
            <a:ext cx="2766811" cy="3535369"/>
          </a:xfrm>
          <a:prstGeom prst="rect">
            <a:avLst/>
          </a:prstGeom>
        </p:spPr>
      </p:pic>
      <p:pic>
        <p:nvPicPr>
          <p:cNvPr id="11" name="Picture 10">
            <a:extLst>
              <a:ext uri="{FF2B5EF4-FFF2-40B4-BE49-F238E27FC236}">
                <a16:creationId xmlns:a16="http://schemas.microsoft.com/office/drawing/2014/main" id="{AA165738-0630-9A47-CC95-7599B3D58293}"/>
              </a:ext>
            </a:extLst>
          </p:cNvPr>
          <p:cNvPicPr>
            <a:picLocks noChangeAspect="1"/>
          </p:cNvPicPr>
          <p:nvPr/>
        </p:nvPicPr>
        <p:blipFill>
          <a:blip r:embed="rId5"/>
          <a:stretch>
            <a:fillRect/>
          </a:stretch>
        </p:blipFill>
        <p:spPr>
          <a:xfrm>
            <a:off x="3145727" y="1397356"/>
            <a:ext cx="2739685" cy="3535369"/>
          </a:xfrm>
          <a:prstGeom prst="rect">
            <a:avLst/>
          </a:prstGeom>
        </p:spPr>
      </p:pic>
    </p:spTree>
    <p:extLst>
      <p:ext uri="{BB962C8B-B14F-4D97-AF65-F5344CB8AC3E}">
        <p14:creationId xmlns:p14="http://schemas.microsoft.com/office/powerpoint/2010/main" val="262143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42B5520F-A873-3350-0277-472C176146A7}"/>
            </a:ext>
          </a:extLst>
        </p:cNvPr>
        <p:cNvGrpSpPr/>
        <p:nvPr/>
      </p:nvGrpSpPr>
      <p:grpSpPr>
        <a:xfrm>
          <a:off x="0" y="0"/>
          <a:ext cx="0" cy="0"/>
          <a:chOff x="0" y="0"/>
          <a:chExt cx="0" cy="0"/>
        </a:xfrm>
      </p:grpSpPr>
      <p:pic>
        <p:nvPicPr>
          <p:cNvPr id="130" name="Google Shape;130;p17">
            <a:extLst>
              <a:ext uri="{FF2B5EF4-FFF2-40B4-BE49-F238E27FC236}">
                <a16:creationId xmlns:a16="http://schemas.microsoft.com/office/drawing/2014/main" id="{D18BB6D9-8FF8-6C26-57AF-651FF2BDD35B}"/>
              </a:ext>
            </a:extLst>
          </p:cNvPr>
          <p:cNvPicPr preferRelativeResize="0"/>
          <p:nvPr/>
        </p:nvPicPr>
        <p:blipFill rotWithShape="1">
          <a:blip r:embed="rId3">
            <a:alphaModFix/>
          </a:blip>
          <a:srcRect l="11364" r="31814"/>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
        <p:nvSpPr>
          <p:cNvPr id="131" name="Google Shape;131;p17">
            <a:extLst>
              <a:ext uri="{FF2B5EF4-FFF2-40B4-BE49-F238E27FC236}">
                <a16:creationId xmlns:a16="http://schemas.microsoft.com/office/drawing/2014/main" id="{0BF3DE76-1B28-E5DE-1132-432282CA3823}"/>
              </a:ext>
            </a:extLst>
          </p:cNvPr>
          <p:cNvSpPr txBox="1">
            <a:spLocks noGrp="1"/>
          </p:cNvSpPr>
          <p:nvPr>
            <p:ph type="title"/>
          </p:nvPr>
        </p:nvSpPr>
        <p:spPr>
          <a:xfrm>
            <a:off x="1352550" y="304802"/>
            <a:ext cx="4479450" cy="83488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Brush Script MT" panose="03060802040406070304" pitchFamily="66" charset="0"/>
              </a:rPr>
              <a:t>Optimization Results </a:t>
            </a:r>
            <a:endParaRPr sz="4000" dirty="0">
              <a:latin typeface="Brush Script MT" panose="03060802040406070304" pitchFamily="66" charset="0"/>
            </a:endParaRPr>
          </a:p>
        </p:txBody>
      </p:sp>
      <p:sp>
        <p:nvSpPr>
          <p:cNvPr id="133" name="Google Shape;133;p17">
            <a:extLst>
              <a:ext uri="{FF2B5EF4-FFF2-40B4-BE49-F238E27FC236}">
                <a16:creationId xmlns:a16="http://schemas.microsoft.com/office/drawing/2014/main" id="{1AEBFB3F-293D-ED9A-E0F7-BA340F276782}"/>
              </a:ext>
            </a:extLst>
          </p:cNvPr>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EA952E1B-025A-3B30-9847-BA1351EAC1AE}"/>
              </a:ext>
            </a:extLst>
          </p:cNvPr>
          <p:cNvPicPr>
            <a:picLocks noChangeAspect="1"/>
          </p:cNvPicPr>
          <p:nvPr/>
        </p:nvPicPr>
        <p:blipFill>
          <a:blip r:embed="rId4"/>
          <a:stretch>
            <a:fillRect/>
          </a:stretch>
        </p:blipFill>
        <p:spPr>
          <a:xfrm>
            <a:off x="304800" y="1464074"/>
            <a:ext cx="2599386" cy="3327385"/>
          </a:xfrm>
          <a:prstGeom prst="rect">
            <a:avLst/>
          </a:prstGeom>
        </p:spPr>
      </p:pic>
      <p:pic>
        <p:nvPicPr>
          <p:cNvPr id="7" name="Picture 6">
            <a:extLst>
              <a:ext uri="{FF2B5EF4-FFF2-40B4-BE49-F238E27FC236}">
                <a16:creationId xmlns:a16="http://schemas.microsoft.com/office/drawing/2014/main" id="{ADCF005F-2B40-EB97-0899-4B4821DC5978}"/>
              </a:ext>
            </a:extLst>
          </p:cNvPr>
          <p:cNvPicPr>
            <a:picLocks noChangeAspect="1"/>
          </p:cNvPicPr>
          <p:nvPr/>
        </p:nvPicPr>
        <p:blipFill>
          <a:blip r:embed="rId5"/>
          <a:stretch>
            <a:fillRect/>
          </a:stretch>
        </p:blipFill>
        <p:spPr>
          <a:xfrm>
            <a:off x="3024477" y="1464074"/>
            <a:ext cx="2620797" cy="3327385"/>
          </a:xfrm>
          <a:prstGeom prst="rect">
            <a:avLst/>
          </a:prstGeom>
        </p:spPr>
      </p:pic>
    </p:spTree>
    <p:extLst>
      <p:ext uri="{BB962C8B-B14F-4D97-AF65-F5344CB8AC3E}">
        <p14:creationId xmlns:p14="http://schemas.microsoft.com/office/powerpoint/2010/main" val="1500307266"/>
      </p:ext>
    </p:extLst>
  </p:cSld>
  <p:clrMapOvr>
    <a:masterClrMapping/>
  </p:clrMapOvr>
</p:sld>
</file>

<file path=ppt/theme/theme1.xml><?xml version="1.0" encoding="utf-8"?>
<a:theme xmlns:a="http://schemas.openxmlformats.org/drawingml/2006/main"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258807B09F344EB818C62B141BE961" ma:contentTypeVersion="4" ma:contentTypeDescription="Create a new document." ma:contentTypeScope="" ma:versionID="f1d524166fdff5b02de810eae99141e6">
  <xsd:schema xmlns:xsd="http://www.w3.org/2001/XMLSchema" xmlns:xs="http://www.w3.org/2001/XMLSchema" xmlns:p="http://schemas.microsoft.com/office/2006/metadata/properties" xmlns:ns3="42f50d46-86ed-486a-b04d-65ba04cbf609" targetNamespace="http://schemas.microsoft.com/office/2006/metadata/properties" ma:root="true" ma:fieldsID="b73df11fae807fd4ed3b8ba84e99788f" ns3:_="">
    <xsd:import namespace="42f50d46-86ed-486a-b04d-65ba04cbf60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f50d46-86ed-486a-b04d-65ba04cbf6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6B97A1-3ABC-4552-ACE3-FD2964FF33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f50d46-86ed-486a-b04d-65ba04cbf6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E28BEE-D5DF-47DC-B658-F734BBD4F3B9}">
  <ds:schemaRefs>
    <ds:schemaRef ds:uri="http://schemas.microsoft.com/sharepoint/v3/contenttype/forms"/>
  </ds:schemaRefs>
</ds:datastoreItem>
</file>

<file path=customXml/itemProps3.xml><?xml version="1.0" encoding="utf-8"?>
<ds:datastoreItem xmlns:ds="http://schemas.openxmlformats.org/officeDocument/2006/customXml" ds:itemID="{C4554856-52D9-4163-B255-8DC9E4B8E6D4}">
  <ds:schemaRefs>
    <ds:schemaRef ds:uri="42f50d46-86ed-486a-b04d-65ba04cbf609"/>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1196</TotalTime>
  <Words>851</Words>
  <Application>Microsoft Office PowerPoint</Application>
  <PresentationFormat>On-screen Show (16:9)</PresentationFormat>
  <Paragraphs>105</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Times New Roman</vt:lpstr>
      <vt:lpstr>Calibri</vt:lpstr>
      <vt:lpstr>Cambria</vt:lpstr>
      <vt:lpstr>Lexend Deca</vt:lpstr>
      <vt:lpstr>Brush Script MT</vt:lpstr>
      <vt:lpstr>Nunito Sans</vt:lpstr>
      <vt:lpstr>Symbol</vt:lpstr>
      <vt:lpstr>Nunito Sans Light</vt:lpstr>
      <vt:lpstr>Egeon template</vt:lpstr>
      <vt:lpstr> Optimization of Food wastage in Restaurants  </vt:lpstr>
      <vt:lpstr>Introduction</vt:lpstr>
      <vt:lpstr>Data Preparation</vt:lpstr>
      <vt:lpstr>PowerPoint Presentation</vt:lpstr>
      <vt:lpstr>Data Set</vt:lpstr>
      <vt:lpstr>Optimization Process </vt:lpstr>
      <vt:lpstr>PowerPoint Presentation</vt:lpstr>
      <vt:lpstr>Optimization Results </vt:lpstr>
      <vt:lpstr>Optimization Results </vt:lpstr>
      <vt:lpstr>Sensitivity Analysis</vt:lpstr>
      <vt:lpstr>PowerPoint Presentation</vt:lpstr>
      <vt:lpstr>Sensitivity Analysis Results</vt:lpstr>
      <vt:lpstr>Sensitivity Analysis Results</vt:lpstr>
      <vt:lpstr>Limitations</vt:lpstr>
      <vt:lpstr>Future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Sushma Pedapati</dc:creator>
  <cp:lastModifiedBy>Addanki Venkata Naga, Sashank</cp:lastModifiedBy>
  <cp:revision>30</cp:revision>
  <dcterms:modified xsi:type="dcterms:W3CDTF">2025-05-11T20:26:32Z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0x01010053258807B09F344EB818C62B141BE961</vt:lpwstr>
  </property>
</Properties>
</file>