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57" r:id="rId3"/>
    <p:sldId id="258" r:id="rId4"/>
    <p:sldId id="262" r:id="rId5"/>
    <p:sldId id="263" r:id="rId6"/>
    <p:sldId id="270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60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9"/>
    <p:restoredTop sz="92261"/>
  </p:normalViewPr>
  <p:slideViewPr>
    <p:cSldViewPr snapToGrid="0" snapToObjects="1">
      <p:cViewPr varScale="1">
        <p:scale>
          <a:sx n="69" d="100"/>
          <a:sy n="69" d="100"/>
        </p:scale>
        <p:origin x="16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2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8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01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1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7969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4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51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5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6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2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1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3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0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6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9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5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Tuberculosis Affects on Different Countries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0736958-CF68-BF5B-2D71-E1544DFE8ECC}"/>
              </a:ext>
            </a:extLst>
          </p:cNvPr>
          <p:cNvSpPr txBox="1">
            <a:spLocks/>
          </p:cNvSpPr>
          <p:nvPr/>
        </p:nvSpPr>
        <p:spPr>
          <a:xfrm>
            <a:off x="362008" y="2311681"/>
            <a:ext cx="8503696" cy="2975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:</a:t>
            </a:r>
          </a:p>
          <a:p>
            <a:pPr marL="1143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Sashank Addanki Venkata Naga</a:t>
            </a:r>
          </a:p>
          <a:p>
            <a:pPr marL="1143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Rithik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Rathinavel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Ragupathi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Irfan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Saleemudeen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Kalidindi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Saketh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18F2-65D7-E793-83AD-CD5E1107C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68" y="160950"/>
            <a:ext cx="2825351" cy="737408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</a:t>
            </a:r>
            <a:b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65CBF81-532D-6F0E-CD55-7E32E3AB9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25" y="1000155"/>
            <a:ext cx="3991764" cy="284702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5CC076-D901-871D-E0A4-F3E0DBEC6223}"/>
              </a:ext>
            </a:extLst>
          </p:cNvPr>
          <p:cNvSpPr txBox="1"/>
          <p:nvPr/>
        </p:nvSpPr>
        <p:spPr>
          <a:xfrm>
            <a:off x="97368" y="4082761"/>
            <a:ext cx="47946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Accuracy: The high R-squared value (0.98) indicates that the model fits the data very well. o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Margin: The MSE value (8287670.07) helps to understand the average squared error between the predicted and actual values.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72B1AB-5E9B-0B43-5D5F-2A550380DCA9}"/>
              </a:ext>
            </a:extLst>
          </p:cNvPr>
          <p:cNvSpPr txBox="1"/>
          <p:nvPr/>
        </p:nvSpPr>
        <p:spPr>
          <a:xfrm>
            <a:off x="4826440" y="4082761"/>
            <a:ext cx="411877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Impact: Each coefficient shows how each predictor variable affects the outcome. Positive values increase the outcome, while negative values decrease it.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Intercept: 5023.467134163877. This is the predicted value of the dependent variable when all independent variables are zero.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A7B11-135E-2404-5799-902A21EEE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631" y="1000156"/>
            <a:ext cx="3688347" cy="276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17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B889AB-F3C4-87A9-7A94-28AE6A23F0B6}"/>
              </a:ext>
            </a:extLst>
          </p:cNvPr>
          <p:cNvSpPr txBox="1"/>
          <p:nvPr/>
        </p:nvSpPr>
        <p:spPr>
          <a:xfrm>
            <a:off x="75537" y="109532"/>
            <a:ext cx="51484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Insights: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Mortality Areas (Yellow)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Mortality Areas (Blue/Purple Gradient)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Low Mortality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(Dark Purple)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996A7-705F-8A39-1050-8ED1B0422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5" y="1651941"/>
            <a:ext cx="7690000" cy="51006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1253F5-1C86-F86B-3018-F8F2F09A5DCE}"/>
              </a:ext>
            </a:extLst>
          </p:cNvPr>
          <p:cNvSpPr txBox="1"/>
          <p:nvPr/>
        </p:nvSpPr>
        <p:spPr>
          <a:xfrm>
            <a:off x="324915" y="1514162"/>
            <a:ext cx="2643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 mortality rates</a:t>
            </a:r>
          </a:p>
        </p:txBody>
      </p:sp>
    </p:spTree>
    <p:extLst>
      <p:ext uri="{BB962C8B-B14F-4D97-AF65-F5344CB8AC3E}">
        <p14:creationId xmlns:p14="http://schemas.microsoft.com/office/powerpoint/2010/main" val="103659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B261DB-F168-247B-468D-646FE2C50018}"/>
              </a:ext>
            </a:extLst>
          </p:cNvPr>
          <p:cNvSpPr txBox="1"/>
          <p:nvPr/>
        </p:nvSpPr>
        <p:spPr>
          <a:xfrm>
            <a:off x="274320" y="3474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 mortality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A9FE55-F6BA-530A-E1A3-4DBE45CEC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716772"/>
            <a:ext cx="8440013" cy="559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25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610C82-C47E-A86A-939C-16B8EA10C953}"/>
              </a:ext>
            </a:extLst>
          </p:cNvPr>
          <p:cNvSpPr txBox="1"/>
          <p:nvPr/>
        </p:nvSpPr>
        <p:spPr>
          <a:xfrm>
            <a:off x="67586" y="85508"/>
            <a:ext cx="88935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Forecast 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 cases: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a slight decrease in TB deaths in India from 2025 to 2030.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neither increase nor decrease in Nigeria(Figure 10) from 2025 to 2030.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BAFFC-4819-589E-F2A7-6033820D3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8" y="1285836"/>
            <a:ext cx="4784624" cy="2490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804ADC-C61D-6E5B-95C8-BF93828E8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836" y="3717840"/>
            <a:ext cx="5350284" cy="283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79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DB5C7-9209-37A5-8266-4668F2C57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BAA46C-7567-30F7-FF28-C54C398D05D3}"/>
              </a:ext>
            </a:extLst>
          </p:cNvPr>
          <p:cNvSpPr txBox="1"/>
          <p:nvPr/>
        </p:nvSpPr>
        <p:spPr>
          <a:xfrm>
            <a:off x="100884" y="55000"/>
            <a:ext cx="88855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Forecast 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Cases: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India the number of cases from 2025 to 2030 seems to be at par with the number of cases registered in 2013.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Nigeria steady rise in incident cases over the years.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49EE3-A565-55CC-FA4B-4EE8763AC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3" y="1532327"/>
            <a:ext cx="4232577" cy="27345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9C0D8D-873C-0679-EF56-8323701BD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675" y="3971995"/>
            <a:ext cx="4489005" cy="283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65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180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098" y="1459382"/>
            <a:ext cx="8837875" cy="5219714"/>
          </a:xfrm>
        </p:spPr>
        <p:txBody>
          <a:bodyPr>
            <a:normAutofit/>
          </a:bodyPr>
          <a:lstStyle/>
          <a:p>
            <a:pPr marL="0" indent="0">
              <a:buNone/>
              <a:defRPr sz="18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Investments:</a:t>
            </a:r>
          </a:p>
          <a:p>
            <a:pPr>
              <a:defRPr sz="1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 healthcare infrastructure in high-burden regions.  </a:t>
            </a:r>
          </a:p>
          <a:p>
            <a:pPr>
              <a:defRPr sz="1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access to diagnostic tools and treatment facilities.</a:t>
            </a:r>
          </a:p>
          <a:p>
            <a:pPr marL="0" indent="0">
              <a:buNone/>
              <a:defRPr sz="18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Suggestions: </a:t>
            </a:r>
          </a:p>
          <a:p>
            <a:pPr>
              <a:defRPr sz="1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national TB control programs focusing on early detection. </a:t>
            </a:r>
          </a:p>
          <a:p>
            <a:pPr>
              <a:defRPr sz="1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free or subsidized TB medications in vulnerable regions.</a:t>
            </a:r>
          </a:p>
          <a:p>
            <a:pPr marL="0" indent="0">
              <a:buNone/>
              <a:defRPr sz="18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Development:</a:t>
            </a:r>
          </a:p>
          <a:p>
            <a:pPr>
              <a:defRPr sz="1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 in vaccine development. </a:t>
            </a:r>
          </a:p>
          <a:p>
            <a:pPr>
              <a:defRPr sz="1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studies on drug-resistant TB strains.</a:t>
            </a:r>
          </a:p>
          <a:p>
            <a:pPr marL="0" indent="0">
              <a:buNone/>
              <a:defRPr sz="18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Efforts:</a:t>
            </a:r>
          </a:p>
          <a:p>
            <a:pPr>
              <a:defRPr sz="1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Governments, NGOs, and private sectors must work together to combat TB 	effectively.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357" y="1600199"/>
            <a:ext cx="2654449" cy="4297680"/>
          </a:xfrm>
        </p:spPr>
        <p:txBody>
          <a:bodyPr anchor="ctr"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638" y="1600199"/>
            <a:ext cx="4597502" cy="4297680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10000"/>
              </a:lnSpc>
              <a:buNone/>
              <a:defRPr sz="1800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Why Tuberculosis?</a:t>
            </a:r>
          </a:p>
          <a:p>
            <a:pPr>
              <a:lnSpc>
                <a:spcPct val="110000"/>
              </a:lnSpc>
              <a:defRPr sz="1800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 leading cause of death globally.</a:t>
            </a:r>
          </a:p>
          <a:p>
            <a:pPr>
              <a:lnSpc>
                <a:spcPct val="110000"/>
              </a:lnSpc>
              <a:defRPr sz="1800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High burden in low- and middle-income countries.</a:t>
            </a:r>
          </a:p>
          <a:p>
            <a:pPr>
              <a:lnSpc>
                <a:spcPct val="110000"/>
              </a:lnSpc>
              <a:defRPr sz="1800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Impacts public health and economic productivity.</a:t>
            </a:r>
          </a:p>
          <a:p>
            <a:pPr>
              <a:lnSpc>
                <a:spcPct val="110000"/>
              </a:lnSpc>
              <a:defRPr sz="1800"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  <a:defRPr sz="1800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lnSpc>
                <a:spcPct val="110000"/>
              </a:lnSpc>
              <a:defRPr sz="1800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TB trends over time and regions.</a:t>
            </a:r>
          </a:p>
          <a:p>
            <a:pPr>
              <a:lnSpc>
                <a:spcPct val="110000"/>
              </a:lnSpc>
              <a:defRPr sz="1800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Identify high-burden countries.</a:t>
            </a:r>
          </a:p>
          <a:p>
            <a:pPr>
              <a:lnSpc>
                <a:spcPct val="110000"/>
              </a:lnSpc>
              <a:defRPr sz="1800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Forecast future trends to guide interventions.</a:t>
            </a:r>
          </a:p>
          <a:p>
            <a:pPr>
              <a:lnSpc>
                <a:spcPct val="110000"/>
              </a:lnSpc>
              <a:defRPr sz="1800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trends in prevalence, mortality, and incident cases.</a:t>
            </a:r>
          </a:p>
          <a:p>
            <a:pPr>
              <a:lnSpc>
                <a:spcPct val="110000"/>
              </a:lnSpc>
              <a:defRPr sz="1800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Provides actionable insights for public health strategies.</a:t>
            </a:r>
          </a:p>
          <a:p>
            <a:pPr>
              <a:lnSpc>
                <a:spcPct val="110000"/>
              </a:lnSpc>
              <a:defRPr sz="1800"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Tools used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 sz="18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first cleaned and preprocessed using SQL to handle missing values and ensure consistency.</a:t>
            </a:r>
          </a:p>
          <a:p>
            <a:pPr>
              <a:defRPr sz="18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 &amp; Statistical Analysis: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accessing the data frame from SQL we visualized data trends, distributions, and relationships to understand patterns of cases/deaths among the countries by employing various data analysis and visualization libraries such as Pandas, NumPy, Matplotlib, Scikit-learn, and Seaborn. Descriptive statistics were also calculated to summarize the data, and statistical methods, including correlation analysis and regression modeling, were employed to explore relationships between different variables. </a:t>
            </a:r>
          </a:p>
          <a:p>
            <a:pPr>
              <a:defRPr sz="1800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OpenAI: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GPT models (e.g., GPT-4, GPT-3.5-turbo) for generating insights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2DC4-D35D-D047-36C0-98F50BAF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47" y="256008"/>
            <a:ext cx="5873994" cy="551528"/>
          </a:xfrm>
        </p:spPr>
        <p:txBody>
          <a:bodyPr vert="horz" lIns="91440" tIns="45720" rIns="91440" bIns="0" rtlCol="0" anchor="b">
            <a:noAutofit/>
          </a:bodyPr>
          <a:lstStyle/>
          <a:p>
            <a:pPr defTabSz="9144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Verify the table creation by reading the data back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1E4CA5F8-C366-96AE-0ECB-7421040B2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47" y="531772"/>
            <a:ext cx="4362548" cy="4177138"/>
          </a:xfrm>
          <a:prstGeom prst="rect">
            <a:avLst/>
          </a:prstGeom>
        </p:spPr>
      </p:pic>
      <p:pic>
        <p:nvPicPr>
          <p:cNvPr id="7" name="Picture 6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C2D6F6DE-D2D1-A81C-3E00-29A22A0780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695" b="9875"/>
          <a:stretch/>
        </p:blipFill>
        <p:spPr>
          <a:xfrm>
            <a:off x="2447021" y="4708910"/>
            <a:ext cx="6527774" cy="143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DE7E-BBB2-D2EF-C0F2-3A24E8BD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10" y="186682"/>
            <a:ext cx="3623358" cy="431156"/>
          </a:xfrm>
        </p:spPr>
        <p:txBody>
          <a:bodyPr>
            <a:no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  <a:b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6078-3FBB-8A1C-98C5-A09DFC1E3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09" y="664727"/>
            <a:ext cx="7511617" cy="226861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 method to derive in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cidence estimates has 2133 missing values out of 5120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o, we filled the missing values with the value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 column Case detection rate (all forms), percent has only 449 missing values. So, we have handled it by updating with the mean of each of its country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the end we overwrote the existing table in SQL with the updated values.</a:t>
            </a:r>
          </a:p>
        </p:txBody>
      </p:sp>
      <p:pic>
        <p:nvPicPr>
          <p:cNvPr id="7" name="Picture 6" descr="A black and white table with white text&#10;&#10;Description automatically generated">
            <a:extLst>
              <a:ext uri="{FF2B5EF4-FFF2-40B4-BE49-F238E27FC236}">
                <a16:creationId xmlns:a16="http://schemas.microsoft.com/office/drawing/2014/main" id="{D096FE7F-6F9C-C7A0-54F9-230F59684D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23" t="2992" r="5054" b="6397"/>
          <a:stretch/>
        </p:blipFill>
        <p:spPr>
          <a:xfrm>
            <a:off x="157810" y="3150299"/>
            <a:ext cx="8238978" cy="32999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59411D-18FD-5571-FE49-993C76244E11}"/>
              </a:ext>
            </a:extLst>
          </p:cNvPr>
          <p:cNvSpPr txBox="1"/>
          <p:nvPr/>
        </p:nvSpPr>
        <p:spPr>
          <a:xfrm>
            <a:off x="-15555310" y="2890344"/>
            <a:ext cx="606127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 detection rate (all forms), percent has only 449 missing values</a:t>
            </a:r>
            <a:endParaRPr lang="en-US" sz="160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we have handled it by updating with the mean of each of its country</a:t>
            </a:r>
            <a:endParaRPr lang="en-US" sz="160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19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BBDB-65E4-8B91-186C-E05F40A7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35" y="203210"/>
            <a:ext cx="8955328" cy="1005387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Statistics:</a:t>
            </a:r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India, China, Indonesia, Nigeria, and Pakistan have the highest TB incident cases, indicating significant healthcare challenges.</a:t>
            </a:r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black and white table with numbers&#10;&#10;Description automatically generated">
            <a:extLst>
              <a:ext uri="{FF2B5EF4-FFF2-40B4-BE49-F238E27FC236}">
                <a16:creationId xmlns:a16="http://schemas.microsoft.com/office/drawing/2014/main" id="{363A369D-AF50-A36F-E91B-EFE9CA11E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143" y="1125248"/>
            <a:ext cx="9149143" cy="23318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842FB9-20CF-F1F0-B78C-B9E85E0B68A7}"/>
              </a:ext>
            </a:extLst>
          </p:cNvPr>
          <p:cNvSpPr txBox="1"/>
          <p:nvPr/>
        </p:nvSpPr>
        <p:spPr>
          <a:xfrm>
            <a:off x="166436" y="3590669"/>
            <a:ext cx="875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TB incident cases:</a:t>
            </a:r>
          </a:p>
        </p:txBody>
      </p:sp>
      <p:pic>
        <p:nvPicPr>
          <p:cNvPr id="8" name="Picture 7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7E8C5FD-1C82-DC45-A8FE-D3B519394E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85" b="4997"/>
          <a:stretch/>
        </p:blipFill>
        <p:spPr>
          <a:xfrm>
            <a:off x="94335" y="4016889"/>
            <a:ext cx="8955329" cy="255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1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6135-2A5E-0278-BE86-A8215D05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41" y="155649"/>
            <a:ext cx="4244741" cy="681930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TB Prevalence:</a:t>
            </a:r>
            <a:b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00769979-5422-A097-F600-72B171EC3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41" y="745825"/>
            <a:ext cx="4244741" cy="4525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78B036-3F4A-1CB6-8864-0972935A750A}"/>
              </a:ext>
            </a:extLst>
          </p:cNvPr>
          <p:cNvSpPr txBox="1"/>
          <p:nvPr/>
        </p:nvSpPr>
        <p:spPr>
          <a:xfrm>
            <a:off x="6351420" y="155650"/>
            <a:ext cx="2180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TB Prevalence: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graph with blue bars&#10;&#10;Description automatically generated">
            <a:extLst>
              <a:ext uri="{FF2B5EF4-FFF2-40B4-BE49-F238E27FC236}">
                <a16:creationId xmlns:a16="http://schemas.microsoft.com/office/drawing/2014/main" id="{80659ED2-1834-4542-1E3D-632E97ED5D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36" r="4611"/>
          <a:stretch/>
        </p:blipFill>
        <p:spPr>
          <a:xfrm>
            <a:off x="4408582" y="837579"/>
            <a:ext cx="4513201" cy="3856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05575A-4B76-D64A-55B3-563045701DD5}"/>
              </a:ext>
            </a:extLst>
          </p:cNvPr>
          <p:cNvSpPr txBox="1"/>
          <p:nvPr/>
        </p:nvSpPr>
        <p:spPr>
          <a:xfrm>
            <a:off x="4677042" y="4866370"/>
            <a:ext cx="42447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has the highest estimated prevalence of TB among the listed countries. The other countries following India in terms of high TB prevalence are China, Indonesia, and Pakistan.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3AA0B8-2A6E-E79A-14C3-9B528D2D16E1}"/>
              </a:ext>
            </a:extLst>
          </p:cNvPr>
          <p:cNvSpPr txBox="1"/>
          <p:nvPr/>
        </p:nvSpPr>
        <p:spPr>
          <a:xfrm>
            <a:off x="172212" y="5143369"/>
            <a:ext cx="44081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histogram highlights that most regions have a low estimated prevalence of TB, with only a few regions showing significantly higher prevalence. </a:t>
            </a:r>
          </a:p>
        </p:txBody>
      </p:sp>
    </p:spTree>
    <p:extLst>
      <p:ext uri="{BB962C8B-B14F-4D97-AF65-F5344CB8AC3E}">
        <p14:creationId xmlns:p14="http://schemas.microsoft.com/office/powerpoint/2010/main" val="347211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bar graph&#10;&#10;Description automatically generated">
            <a:extLst>
              <a:ext uri="{FF2B5EF4-FFF2-40B4-BE49-F238E27FC236}">
                <a16:creationId xmlns:a16="http://schemas.microsoft.com/office/drawing/2014/main" id="{6B3B2E27-DAA2-780F-1DD3-3725FA597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2907" b="-1"/>
          <a:stretch/>
        </p:blipFill>
        <p:spPr>
          <a:xfrm>
            <a:off x="3889915" y="163646"/>
            <a:ext cx="5105027" cy="2623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8AC66A-B3FA-0512-FC53-F4C410B82193}"/>
              </a:ext>
            </a:extLst>
          </p:cNvPr>
          <p:cNvSpPr txBox="1"/>
          <p:nvPr/>
        </p:nvSpPr>
        <p:spPr>
          <a:xfrm>
            <a:off x="261441" y="3093694"/>
            <a:ext cx="3481703" cy="2923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TB Mortality Rates by Country including HIV positive: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Nigeria has the highest number of deaths from TB among HIV-positive individuals, followed by South Africa and India. Uganda,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Mozambique, and Zimbabwe also have significant TB mortality rates.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graph with blue bars&#10;&#10;Description automatically generated">
            <a:extLst>
              <a:ext uri="{FF2B5EF4-FFF2-40B4-BE49-F238E27FC236}">
                <a16:creationId xmlns:a16="http://schemas.microsoft.com/office/drawing/2014/main" id="{CE02D9E8-61D7-09AF-7D7E-C3479CA82C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13" r="24926" b="3"/>
          <a:stretch/>
        </p:blipFill>
        <p:spPr>
          <a:xfrm>
            <a:off x="3889915" y="2956875"/>
            <a:ext cx="5105027" cy="3352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98760E-0DBB-58BE-536C-20EE8C72E3B0}"/>
              </a:ext>
            </a:extLst>
          </p:cNvPr>
          <p:cNvSpPr txBox="1"/>
          <p:nvPr/>
        </p:nvSpPr>
        <p:spPr>
          <a:xfrm>
            <a:off x="261441" y="306951"/>
            <a:ext cx="3730114" cy="2479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Mortality Rates by Country excluding HIV :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stands out with the highest TB mortality rate.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Nigeria, Indonesia, and China also show significant numbers of TB-related deaths, indicating these countries require substantial public health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33437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4045-23F1-35EA-B2A4-5E880D41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61" y="3060885"/>
            <a:ext cx="2902809" cy="26899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18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Analysis:</a:t>
            </a:r>
            <a:br>
              <a:rPr lang="en-US" sz="18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prevalence of TB increases, the incidence and mortality rates are likely to increase as well. </a:t>
            </a:r>
            <a:br>
              <a:rPr lang="en-US" sz="18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CAC4A07-5F30-AAE7-E36B-45D3B053E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732503" y="2874461"/>
            <a:ext cx="3990059" cy="3881437"/>
          </a:xfrm>
          <a:prstGeom prst="rect">
            <a:avLst/>
          </a:prstGeom>
        </p:spPr>
      </p:pic>
      <p:pic>
        <p:nvPicPr>
          <p:cNvPr id="8" name="Picture 7" descr="A graph showing the growth of tb deaths over time&#10;&#10;Description automatically generated">
            <a:extLst>
              <a:ext uri="{FF2B5EF4-FFF2-40B4-BE49-F238E27FC236}">
                <a16:creationId xmlns:a16="http://schemas.microsoft.com/office/drawing/2014/main" id="{E51917C6-8EB1-3982-5021-C5A8B9EF73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55"/>
          <a:stretch/>
        </p:blipFill>
        <p:spPr>
          <a:xfrm>
            <a:off x="3416427" y="6"/>
            <a:ext cx="5727572" cy="2762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E154F2-EF50-7E72-9FBD-78988B2C70A4}"/>
              </a:ext>
            </a:extLst>
          </p:cNvPr>
          <p:cNvSpPr txBox="1"/>
          <p:nvPr/>
        </p:nvSpPr>
        <p:spPr>
          <a:xfrm>
            <a:off x="116485" y="198782"/>
            <a:ext cx="3124863" cy="2282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Trend Analysis Over Time: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graph provides a clear visual representation of the trend in TB prevalence over the years, showing a peak in the early 2000s followed by a steady decline.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0167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369</TotalTime>
  <Words>860</Words>
  <Application>Microsoft Office PowerPoint</Application>
  <PresentationFormat>On-screen Show (4:3)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Times New Roman</vt:lpstr>
      <vt:lpstr>Trebuchet MS</vt:lpstr>
      <vt:lpstr>Wingdings 3</vt:lpstr>
      <vt:lpstr>Facet</vt:lpstr>
      <vt:lpstr>Analysis of Tuberculosis Affects on Different Countries</vt:lpstr>
      <vt:lpstr>Introduction</vt:lpstr>
      <vt:lpstr>Methodology and Tools used</vt:lpstr>
      <vt:lpstr> Verify the table creation by reading the data back </vt:lpstr>
      <vt:lpstr>Handling missing values </vt:lpstr>
      <vt:lpstr>Summary Statistics: India, China, Indonesia, Nigeria, and Pakistan have the highest TB incident cases, indicating significant healthcare challenges. </vt:lpstr>
      <vt:lpstr>Distribution of TB Prevalence: </vt:lpstr>
      <vt:lpstr>PowerPoint Presentation</vt:lpstr>
      <vt:lpstr>Correlation Analysis:  the prevalence of TB increases, the incidence and mortality rates are likely to increase as well.  </vt:lpstr>
      <vt:lpstr>Multiple Linear Regression  </vt:lpstr>
      <vt:lpstr>PowerPoint Presentation</vt:lpstr>
      <vt:lpstr>PowerPoint Presentation</vt:lpstr>
      <vt:lpstr>PowerPoint Presentation</vt:lpstr>
      <vt:lpstr>PowerPoint Presentation</vt:lpstr>
      <vt:lpstr>Recommendations</vt:lpstr>
      <vt:lpstr>Thank You!!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Rathinavel Ragupathi, Rithik</cp:lastModifiedBy>
  <cp:revision>45</cp:revision>
  <dcterms:created xsi:type="dcterms:W3CDTF">2013-01-27T09:14:16Z</dcterms:created>
  <dcterms:modified xsi:type="dcterms:W3CDTF">2024-12-11T22:28:11Z</dcterms:modified>
  <cp:category/>
</cp:coreProperties>
</file>