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Century Gothic"/>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h5v6IFGFeawm/RC2Vo/yQ9bw1C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88FFEF-16FF-486A-B933-05013665691F}">
  <a:tblStyle styleId="{4388FFEF-16FF-486A-B933-05013665691F}"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9ED"/>
          </a:solidFill>
        </a:fill>
      </a:tcStyle>
    </a:wholeTbl>
    <a:band1H>
      <a:tcTxStyle/>
      <a:tcStyle>
        <a:fill>
          <a:solidFill>
            <a:srgbClr val="CDD0D9"/>
          </a:solidFill>
        </a:fill>
      </a:tcStyle>
    </a:band1H>
    <a:band2H>
      <a:tcTxStyle/>
    </a:band2H>
    <a:band1V>
      <a:tcTxStyle/>
      <a:tcStyle>
        <a:fill>
          <a:solidFill>
            <a:srgbClr val="CDD0D9"/>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E7930C05-CDF7-48F8-B117-843D96A08B40}"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enturyGothic-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CenturyGothic-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enturyGothic-bold.fntdata"/><Relationship Id="rId6" Type="http://schemas.openxmlformats.org/officeDocument/2006/relationships/slide" Target="slides/slide1.xml"/><Relationship Id="rId18" Type="http://schemas.openxmlformats.org/officeDocument/2006/relationships/font" Target="fonts/CenturyGothic-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4"/>
          <p:cNvSpPr txBox="1"/>
          <p:nvPr>
            <p:ph type="ctrTitle"/>
          </p:nvPr>
        </p:nvSpPr>
        <p:spPr>
          <a:xfrm>
            <a:off x="1128403" y="945913"/>
            <a:ext cx="8637073" cy="2618554"/>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Century Gothic"/>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4"/>
          <p:cNvSpPr txBox="1"/>
          <p:nvPr>
            <p:ph idx="1" type="subTitle"/>
          </p:nvPr>
        </p:nvSpPr>
        <p:spPr>
          <a:xfrm>
            <a:off x="1128404" y="3564467"/>
            <a:ext cx="8637072" cy="1071095"/>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21" name="Google Shape;21;p14"/>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1" type="ftr"/>
          </p:nvPr>
        </p:nvSpPr>
        <p:spPr>
          <a:xfrm>
            <a:off x="1127124" y="329307"/>
            <a:ext cx="5943668"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2" type="sldNum"/>
          </p:nvPr>
        </p:nvSpPr>
        <p:spPr>
          <a:xfrm>
            <a:off x="9924392" y="134930"/>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24" name="Google Shape;24;p14"/>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23"/>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3"/>
          <p:cNvSpPr txBox="1"/>
          <p:nvPr>
            <p:ph idx="1" type="body"/>
          </p:nvPr>
        </p:nvSpPr>
        <p:spPr>
          <a:xfrm rot="5400000">
            <a:off x="4284620" y="-982580"/>
            <a:ext cx="3294576"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9" name="Google Shape;89;p23"/>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3"/>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92" name="Google Shape;92;p23"/>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24"/>
          <p:cNvSpPr txBox="1"/>
          <p:nvPr>
            <p:ph type="title"/>
          </p:nvPr>
        </p:nvSpPr>
        <p:spPr>
          <a:xfrm rot="5400000">
            <a:off x="7602635"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4"/>
          <p:cNvSpPr txBox="1"/>
          <p:nvPr>
            <p:ph idx="1" type="body"/>
          </p:nvPr>
        </p:nvSpPr>
        <p:spPr>
          <a:xfrm rot="5400000">
            <a:off x="2714741"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6" name="Google Shape;96;p24"/>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4"/>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4"/>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99" name="Google Shape;99;p24"/>
          <p:cNvPicPr preferRelativeResize="0"/>
          <p:nvPr/>
        </p:nvPicPr>
        <p:blipFill rotWithShape="1">
          <a:blip r:embed="rId2">
            <a:alphaModFix/>
          </a:blip>
          <a:srcRect b="36435" l="-115" r="59214" t="0"/>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 name="Shape 25"/>
        <p:cNvGrpSpPr/>
        <p:nvPr/>
      </p:nvGrpSpPr>
      <p:grpSpPr>
        <a:xfrm>
          <a:off x="0" y="0"/>
          <a:ext cx="0" cy="0"/>
          <a:chOff x="0" y="0"/>
          <a:chExt cx="0" cy="0"/>
        </a:xfrm>
      </p:grpSpPr>
      <p:sp>
        <p:nvSpPr>
          <p:cNvPr id="26" name="Google Shape;26;p15"/>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16"/>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6"/>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2" name="Google Shape;32;p16"/>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sz="1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6"/>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35" name="Google Shape;35;p16"/>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17"/>
          <p:cNvSpPr txBox="1"/>
          <p:nvPr>
            <p:ph type="title"/>
          </p:nvPr>
        </p:nvSpPr>
        <p:spPr>
          <a:xfrm>
            <a:off x="1129167" y="1756129"/>
            <a:ext cx="8619060" cy="20500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Century Gothic"/>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7"/>
          <p:cNvSpPr txBox="1"/>
          <p:nvPr>
            <p:ph idx="1" type="body"/>
          </p:nvPr>
        </p:nvSpPr>
        <p:spPr>
          <a:xfrm>
            <a:off x="1129166" y="3806195"/>
            <a:ext cx="8619060"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9" name="Google Shape;39;p17"/>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7"/>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7"/>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42" name="Google Shape;42;p17"/>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18"/>
          <p:cNvSpPr txBox="1"/>
          <p:nvPr>
            <p:ph type="title"/>
          </p:nvPr>
        </p:nvSpPr>
        <p:spPr>
          <a:xfrm>
            <a:off x="1131052" y="958037"/>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8"/>
          <p:cNvSpPr txBox="1"/>
          <p:nvPr>
            <p:ph idx="1" type="body"/>
          </p:nvPr>
        </p:nvSpPr>
        <p:spPr>
          <a:xfrm>
            <a:off x="1129166" y="2165621"/>
            <a:ext cx="4645152" cy="329385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6" name="Google Shape;46;p18"/>
          <p:cNvSpPr txBox="1"/>
          <p:nvPr>
            <p:ph idx="2" type="body"/>
          </p:nvPr>
        </p:nvSpPr>
        <p:spPr>
          <a:xfrm>
            <a:off x="6095606" y="2171769"/>
            <a:ext cx="4645152" cy="328709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7" name="Google Shape;47;p18"/>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50" name="Google Shape;50;p18"/>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19"/>
          <p:cNvSpPr txBox="1"/>
          <p:nvPr>
            <p:ph type="title"/>
          </p:nvPr>
        </p:nvSpPr>
        <p:spPr>
          <a:xfrm>
            <a:off x="1129166" y="953336"/>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9"/>
          <p:cNvSpPr txBox="1"/>
          <p:nvPr>
            <p:ph idx="1" type="body"/>
          </p:nvPr>
        </p:nvSpPr>
        <p:spPr>
          <a:xfrm>
            <a:off x="1129166" y="2169727"/>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800"/>
              <a:buNone/>
              <a:defRPr b="0" sz="28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4" name="Google Shape;54;p19"/>
          <p:cNvSpPr txBox="1"/>
          <p:nvPr>
            <p:ph idx="2" type="body"/>
          </p:nvPr>
        </p:nvSpPr>
        <p:spPr>
          <a:xfrm>
            <a:off x="1129166" y="2974448"/>
            <a:ext cx="4645152" cy="249387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5" name="Google Shape;55;p19"/>
          <p:cNvSpPr txBox="1"/>
          <p:nvPr>
            <p:ph idx="3" type="body"/>
          </p:nvPr>
        </p:nvSpPr>
        <p:spPr>
          <a:xfrm>
            <a:off x="6094337" y="2173181"/>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800"/>
              <a:buNone/>
              <a:defRPr b="0" sz="28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6" name="Google Shape;56;p19"/>
          <p:cNvSpPr txBox="1"/>
          <p:nvPr>
            <p:ph idx="4" type="body"/>
          </p:nvPr>
        </p:nvSpPr>
        <p:spPr>
          <a:xfrm>
            <a:off x="6094337" y="2971669"/>
            <a:ext cx="4645152" cy="248719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7" name="Google Shape;57;p19"/>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9"/>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60" name="Google Shape;60;p19"/>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20"/>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0"/>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66" name="Google Shape;66;p20"/>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21"/>
          <p:cNvSpPr txBox="1"/>
          <p:nvPr>
            <p:ph type="title"/>
          </p:nvPr>
        </p:nvSpPr>
        <p:spPr>
          <a:xfrm>
            <a:off x="1124291" y="952578"/>
            <a:ext cx="3275013" cy="232217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entury Gothic"/>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1"/>
          <p:cNvSpPr txBox="1"/>
          <p:nvPr>
            <p:ph idx="1" type="body"/>
          </p:nvPr>
        </p:nvSpPr>
        <p:spPr>
          <a:xfrm>
            <a:off x="4723334" y="952578"/>
            <a:ext cx="6012470" cy="4505221"/>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70" name="Google Shape;70;p21"/>
          <p:cNvSpPr txBox="1"/>
          <p:nvPr>
            <p:ph idx="2" type="body"/>
          </p:nvPr>
        </p:nvSpPr>
        <p:spPr>
          <a:xfrm>
            <a:off x="1124291" y="3274754"/>
            <a:ext cx="3275013" cy="217891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1" name="Google Shape;71;p21"/>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74" name="Google Shape;74;p21"/>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grpSp>
        <p:nvGrpSpPr>
          <p:cNvPr id="76" name="Google Shape;76;p22"/>
          <p:cNvGrpSpPr/>
          <p:nvPr/>
        </p:nvGrpSpPr>
        <p:grpSpPr>
          <a:xfrm>
            <a:off x="7477387" y="482170"/>
            <a:ext cx="4074533" cy="5149101"/>
            <a:chOff x="7477387" y="482170"/>
            <a:chExt cx="4074533" cy="5149101"/>
          </a:xfrm>
        </p:grpSpPr>
        <p:sp>
          <p:nvSpPr>
            <p:cNvPr id="77" name="Google Shape;77;p22"/>
            <p:cNvSpPr/>
            <p:nvPr/>
          </p:nvSpPr>
          <p:spPr>
            <a:xfrm>
              <a:off x="7477387" y="482170"/>
              <a:ext cx="4074533" cy="5149101"/>
            </a:xfrm>
            <a:prstGeom prst="rect">
              <a:avLst/>
            </a:prstGeom>
            <a:gradFill>
              <a:gsLst>
                <a:gs pos="0">
                  <a:srgbClr val="262626"/>
                </a:gs>
                <a:gs pos="100000">
                  <a:srgbClr val="0C0C0C"/>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2"/>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22"/>
          <p:cNvSpPr txBox="1"/>
          <p:nvPr>
            <p:ph type="title"/>
          </p:nvPr>
        </p:nvSpPr>
        <p:spPr>
          <a:xfrm>
            <a:off x="1129124" y="1129513"/>
            <a:ext cx="5854872" cy="1924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2"/>
          <p:cNvSpPr/>
          <p:nvPr>
            <p:ph idx="2" type="pic"/>
          </p:nvPr>
        </p:nvSpPr>
        <p:spPr>
          <a:xfrm>
            <a:off x="8124389" y="1122542"/>
            <a:ext cx="2791171" cy="3866327"/>
          </a:xfrm>
          <a:prstGeom prst="rect">
            <a:avLst/>
          </a:prstGeom>
          <a:solidFill>
            <a:srgbClr val="D8D8D8"/>
          </a:solidFill>
          <a:ln>
            <a:noFill/>
          </a:ln>
        </p:spPr>
      </p:sp>
      <p:sp>
        <p:nvSpPr>
          <p:cNvPr id="81" name="Google Shape;81;p22"/>
          <p:cNvSpPr txBox="1"/>
          <p:nvPr>
            <p:ph idx="1" type="body"/>
          </p:nvPr>
        </p:nvSpPr>
        <p:spPr>
          <a:xfrm>
            <a:off x="1128247" y="3053721"/>
            <a:ext cx="5846486" cy="209601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82" name="Google Shape;82;p22"/>
          <p:cNvSpPr txBox="1"/>
          <p:nvPr>
            <p:ph idx="10" type="dt"/>
          </p:nvPr>
        </p:nvSpPr>
        <p:spPr>
          <a:xfrm>
            <a:off x="1125300" y="5469856"/>
            <a:ext cx="5849605"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1" type="ftr"/>
          </p:nvPr>
        </p:nvSpPr>
        <p:spPr>
          <a:xfrm>
            <a:off x="1125300" y="318640"/>
            <a:ext cx="4877818"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2"/>
          <p:cNvSpPr txBox="1"/>
          <p:nvPr>
            <p:ph idx="12" type="sldNum"/>
          </p:nvPr>
        </p:nvSpPr>
        <p:spPr>
          <a:xfrm>
            <a:off x="6176794"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85" name="Google Shape;85;p22"/>
          <p:cNvPicPr preferRelativeResize="0"/>
          <p:nvPr/>
        </p:nvPicPr>
        <p:blipFill rotWithShape="1">
          <a:blip r:embed="rId2">
            <a:alphaModFix/>
          </a:blip>
          <a:srcRect b="36564" l="-115" r="48548" t="47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F8F8F8"/>
            </a:gs>
          </a:gsLst>
          <a:path path="circle">
            <a:fillToRect b="50%" l="50%" r="50%" t="50%"/>
          </a:path>
          <a:tileRect/>
        </a:gradFill>
      </p:bgPr>
    </p:bg>
    <p:spTree>
      <p:nvGrpSpPr>
        <p:cNvPr id="9" name="Shape 9"/>
        <p:cNvGrpSpPr/>
        <p:nvPr/>
      </p:nvGrpSpPr>
      <p:grpSpPr>
        <a:xfrm>
          <a:off x="0" y="0"/>
          <a:ext cx="0" cy="0"/>
          <a:chOff x="0" y="0"/>
          <a:chExt cx="0" cy="0"/>
        </a:xfrm>
      </p:grpSpPr>
      <p:pic>
        <p:nvPicPr>
          <p:cNvPr id="10" name="Google Shape;10;p13"/>
          <p:cNvPicPr preferRelativeResize="0"/>
          <p:nvPr/>
        </p:nvPicPr>
        <p:blipFill rotWithShape="1">
          <a:blip r:embed="rId1">
            <a:alphaModFix/>
          </a:blip>
          <a:srcRect b="-1538" l="0" r="0" t="1538"/>
          <a:stretch/>
        </p:blipFill>
        <p:spPr>
          <a:xfrm>
            <a:off x="0" y="6119336"/>
            <a:ext cx="12192000" cy="742950"/>
          </a:xfrm>
          <a:prstGeom prst="rect">
            <a:avLst/>
          </a:prstGeom>
          <a:noFill/>
          <a:ln>
            <a:noFill/>
          </a:ln>
        </p:spPr>
      </p:pic>
      <p:sp>
        <p:nvSpPr>
          <p:cNvPr id="11" name="Google Shape;11;p13"/>
          <p:cNvSpPr/>
          <p:nvPr/>
        </p:nvSpPr>
        <p:spPr>
          <a:xfrm>
            <a:off x="0" y="468769"/>
            <a:ext cx="12192000" cy="5647024"/>
          </a:xfrm>
          <a:prstGeom prst="rect">
            <a:avLst/>
          </a:prstGeom>
          <a:gradFill>
            <a:gsLst>
              <a:gs pos="0">
                <a:srgbClr val="DCDCE0">
                  <a:alpha val="0"/>
                </a:srgbClr>
              </a:gs>
              <a:gs pos="100000">
                <a:srgbClr val="DDDDE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13"/>
          <p:cNvCxnSpPr/>
          <p:nvPr/>
        </p:nvCxnSpPr>
        <p:spPr>
          <a:xfrm>
            <a:off x="0" y="6121269"/>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
        <p:nvSpPr>
          <p:cNvPr id="13" name="Google Shape;13;p13"/>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Century Gothic"/>
              <a:buNone/>
              <a:defRPr b="0" i="0" sz="32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3"/>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Century Gothic"/>
                <a:ea typeface="Century Gothic"/>
                <a:cs typeface="Century Gothic"/>
                <a:sym typeface="Century Gothic"/>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Century Gothic"/>
                <a:ea typeface="Century Gothic"/>
                <a:cs typeface="Century Gothic"/>
                <a:sym typeface="Century Gothic"/>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Century Gothic"/>
                <a:ea typeface="Century Gothic"/>
                <a:cs typeface="Century Gothic"/>
                <a:sym typeface="Century Gothic"/>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Century Gothic"/>
                <a:ea typeface="Century Gothic"/>
                <a:cs typeface="Century Gothic"/>
                <a:sym typeface="Century Gothic"/>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9pPr>
          </a:lstStyle>
          <a:p/>
        </p:txBody>
      </p:sp>
      <p:sp>
        <p:nvSpPr>
          <p:cNvPr id="15" name="Google Shape;15;p13"/>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6" name="Google Shape;16;p13"/>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7" name="Google Shape;17;p13"/>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28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28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28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28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28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28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28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28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1"/>
          <p:cNvSpPr txBox="1"/>
          <p:nvPr>
            <p:ph type="ctrTitle"/>
          </p:nvPr>
        </p:nvSpPr>
        <p:spPr>
          <a:xfrm>
            <a:off x="1299556" y="0"/>
            <a:ext cx="9144000" cy="2387600"/>
          </a:xfrm>
          <a:prstGeom prst="rect">
            <a:avLst/>
          </a:prstGeom>
          <a:noFill/>
          <a:ln>
            <a:noFill/>
          </a:ln>
        </p:spPr>
        <p:txBody>
          <a:bodyPr anchorCtr="0" anchor="b" bIns="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REVOLUTIONIZING DIABETES MANAGEMENT USING MACHINE LEARNING</a:t>
            </a:r>
            <a:endParaRPr sz="2800">
              <a:latin typeface="Times New Roman"/>
              <a:ea typeface="Times New Roman"/>
              <a:cs typeface="Times New Roman"/>
              <a:sym typeface="Times New Roman"/>
            </a:endParaRPr>
          </a:p>
        </p:txBody>
      </p:sp>
      <p:sp>
        <p:nvSpPr>
          <p:cNvPr id="105" name="Google Shape;105;p1"/>
          <p:cNvSpPr txBox="1"/>
          <p:nvPr>
            <p:ph idx="1" type="subTitle"/>
          </p:nvPr>
        </p:nvSpPr>
        <p:spPr>
          <a:xfrm>
            <a:off x="1871273" y="3298179"/>
            <a:ext cx="8864138" cy="2736861"/>
          </a:xfrm>
          <a:prstGeom prst="rect">
            <a:avLst/>
          </a:prstGeom>
          <a:noFill/>
          <a:ln>
            <a:noFill/>
          </a:ln>
        </p:spPr>
        <p:txBody>
          <a:bodyPr anchorCtr="0" anchor="t" bIns="45700" lIns="91425" spcFirstLastPara="1" rIns="91425" wrap="square" tIns="45700">
            <a:normAutofit fontScale="25000" lnSpcReduction="20000"/>
          </a:bodyPr>
          <a:lstStyle/>
          <a:p>
            <a:pPr indent="0" lvl="0" marL="0" rtl="0" algn="ctr">
              <a:lnSpc>
                <a:spcPct val="120000"/>
              </a:lnSpc>
              <a:spcBef>
                <a:spcPts val="0"/>
              </a:spcBef>
              <a:spcAft>
                <a:spcPts val="0"/>
              </a:spcAft>
              <a:buSzPct val="100000"/>
              <a:buNone/>
            </a:pPr>
            <a:r>
              <a:rPr b="1" i="1" lang="en-US" sz="4400">
                <a:latin typeface="Times New Roman"/>
                <a:ea typeface="Times New Roman"/>
                <a:cs typeface="Times New Roman"/>
                <a:sym typeface="Times New Roman"/>
              </a:rPr>
              <a:t>Presented By</a:t>
            </a:r>
            <a:endParaRPr/>
          </a:p>
          <a:p>
            <a:pPr indent="0" lvl="0" marL="0" rtl="0" algn="ctr">
              <a:lnSpc>
                <a:spcPct val="120000"/>
              </a:lnSpc>
              <a:spcBef>
                <a:spcPts val="1000"/>
              </a:spcBef>
              <a:spcAft>
                <a:spcPts val="0"/>
              </a:spcAft>
              <a:buSzPct val="100000"/>
              <a:buNone/>
            </a:pPr>
            <a:r>
              <a:rPr b="1" lang="en-US" sz="5600">
                <a:latin typeface="Times New Roman"/>
                <a:ea typeface="Times New Roman"/>
                <a:cs typeface="Times New Roman"/>
                <a:sym typeface="Times New Roman"/>
              </a:rPr>
              <a:t>MADHUSHRII P V &amp; RITHIKSHARVESH K S</a:t>
            </a:r>
            <a:endParaRPr/>
          </a:p>
          <a:p>
            <a:pPr indent="0" lvl="0" marL="0" rtl="0" algn="ctr">
              <a:lnSpc>
                <a:spcPct val="120000"/>
              </a:lnSpc>
              <a:spcBef>
                <a:spcPts val="1000"/>
              </a:spcBef>
              <a:spcAft>
                <a:spcPts val="0"/>
              </a:spcAft>
              <a:buSzPct val="100000"/>
              <a:buNone/>
            </a:pPr>
            <a:r>
              <a:rPr b="1" lang="en-US" sz="5600">
                <a:latin typeface="Times New Roman"/>
                <a:ea typeface="Times New Roman"/>
                <a:cs typeface="Times New Roman"/>
                <a:sym typeface="Times New Roman"/>
              </a:rPr>
              <a:t>M. Sc Datascience, Vellore Institute Of Technology, Chennai</a:t>
            </a:r>
            <a:endParaRPr/>
          </a:p>
          <a:p>
            <a:pPr indent="0" lvl="0" marL="0" rtl="0" algn="ctr">
              <a:lnSpc>
                <a:spcPct val="120000"/>
              </a:lnSpc>
              <a:spcBef>
                <a:spcPts val="1000"/>
              </a:spcBef>
              <a:spcAft>
                <a:spcPts val="0"/>
              </a:spcAft>
              <a:buSzPct val="100000"/>
              <a:buNone/>
            </a:pPr>
            <a:r>
              <a:t/>
            </a:r>
            <a:endParaRPr sz="4400">
              <a:latin typeface="Times New Roman"/>
              <a:ea typeface="Times New Roman"/>
              <a:cs typeface="Times New Roman"/>
              <a:sym typeface="Times New Roman"/>
            </a:endParaRPr>
          </a:p>
          <a:p>
            <a:pPr indent="0" lvl="0" marL="0" rtl="0" algn="ctr">
              <a:lnSpc>
                <a:spcPct val="120000"/>
              </a:lnSpc>
              <a:spcBef>
                <a:spcPts val="1000"/>
              </a:spcBef>
              <a:spcAft>
                <a:spcPts val="0"/>
              </a:spcAft>
              <a:buSzPct val="100000"/>
              <a:buNone/>
            </a:pPr>
            <a:r>
              <a:rPr b="1" i="1" lang="en-US" sz="4400">
                <a:latin typeface="Times New Roman"/>
                <a:ea typeface="Times New Roman"/>
                <a:cs typeface="Times New Roman"/>
                <a:sym typeface="Times New Roman"/>
              </a:rPr>
              <a:t>Under the guidance of </a:t>
            </a:r>
            <a:endParaRPr/>
          </a:p>
          <a:p>
            <a:pPr indent="0" lvl="0" marL="0" rtl="0" algn="ctr">
              <a:lnSpc>
                <a:spcPct val="120000"/>
              </a:lnSpc>
              <a:spcBef>
                <a:spcPts val="1000"/>
              </a:spcBef>
              <a:spcAft>
                <a:spcPts val="0"/>
              </a:spcAft>
              <a:buSzPct val="100000"/>
              <a:buNone/>
            </a:pPr>
            <a:r>
              <a:rPr b="1" lang="en-US" sz="5600">
                <a:latin typeface="Times New Roman"/>
                <a:ea typeface="Times New Roman"/>
                <a:cs typeface="Times New Roman"/>
                <a:sym typeface="Times New Roman"/>
              </a:rPr>
              <a:t>DR. UMAMAHESWARI S</a:t>
            </a:r>
            <a:endParaRPr/>
          </a:p>
          <a:p>
            <a:pPr indent="0" lvl="0" marL="0" rtl="0" algn="ctr">
              <a:lnSpc>
                <a:spcPct val="120000"/>
              </a:lnSpc>
              <a:spcBef>
                <a:spcPts val="1000"/>
              </a:spcBef>
              <a:spcAft>
                <a:spcPts val="0"/>
              </a:spcAft>
              <a:buSzPct val="100000"/>
              <a:buNone/>
            </a:pPr>
            <a:r>
              <a:rPr b="1" lang="en-US" sz="5600">
                <a:latin typeface="Times New Roman"/>
                <a:ea typeface="Times New Roman"/>
                <a:cs typeface="Times New Roman"/>
                <a:sym typeface="Times New Roman"/>
              </a:rPr>
              <a:t>Assistant Professor(Sr), Division of Mathematics, School of Advanced Sciences,</a:t>
            </a:r>
            <a:endParaRPr/>
          </a:p>
          <a:p>
            <a:pPr indent="0" lvl="0" marL="0" rtl="0" algn="ctr">
              <a:lnSpc>
                <a:spcPct val="120000"/>
              </a:lnSpc>
              <a:spcBef>
                <a:spcPts val="1000"/>
              </a:spcBef>
              <a:spcAft>
                <a:spcPts val="0"/>
              </a:spcAft>
              <a:buSzPct val="100000"/>
              <a:buNone/>
            </a:pPr>
            <a:r>
              <a:rPr b="1" lang="en-US" sz="5600">
                <a:latin typeface="Times New Roman"/>
                <a:ea typeface="Times New Roman"/>
                <a:cs typeface="Times New Roman"/>
                <a:sym typeface="Times New Roman"/>
              </a:rPr>
              <a:t>  Vellore Institute of Technology,  Chennai</a:t>
            </a:r>
            <a:endParaRPr/>
          </a:p>
          <a:p>
            <a:pPr indent="0" lvl="0" marL="0" rtl="0" algn="ctr">
              <a:lnSpc>
                <a:spcPct val="120000"/>
              </a:lnSpc>
              <a:spcBef>
                <a:spcPts val="1000"/>
              </a:spcBef>
              <a:spcAft>
                <a:spcPts val="0"/>
              </a:spcAft>
              <a:buSzPct val="100000"/>
              <a:buNone/>
            </a:pPr>
            <a:r>
              <a:t/>
            </a:r>
            <a:endParaRPr b="1" sz="2900">
              <a:latin typeface="Times New Roman"/>
              <a:ea typeface="Times New Roman"/>
              <a:cs typeface="Times New Roman"/>
              <a:sym typeface="Times New Roman"/>
            </a:endParaRPr>
          </a:p>
          <a:p>
            <a:pPr indent="0" lvl="0" marL="0" rtl="0" algn="ctr">
              <a:lnSpc>
                <a:spcPct val="120000"/>
              </a:lnSpc>
              <a:spcBef>
                <a:spcPts val="1000"/>
              </a:spcBef>
              <a:spcAft>
                <a:spcPts val="0"/>
              </a:spcAft>
              <a:buSzPct val="100000"/>
              <a:buNone/>
            </a:pPr>
            <a:r>
              <a:t/>
            </a:r>
            <a:endParaRPr b="1" sz="2900">
              <a:latin typeface="Times New Roman"/>
              <a:ea typeface="Times New Roman"/>
              <a:cs typeface="Times New Roman"/>
              <a:sym typeface="Times New Roman"/>
            </a:endParaRPr>
          </a:p>
        </p:txBody>
      </p:sp>
      <p:sp>
        <p:nvSpPr>
          <p:cNvPr id="106" name="Google Shape;106;p1"/>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3/15/2023</a:t>
            </a:r>
            <a:endParaRPr/>
          </a:p>
        </p:txBody>
      </p:sp>
      <p:sp>
        <p:nvSpPr>
          <p:cNvPr id="107" name="Google Shape;107;p1"/>
          <p:cNvSpPr txBox="1"/>
          <p:nvPr>
            <p:ph idx="11" type="ftr"/>
          </p:nvPr>
        </p:nvSpPr>
        <p:spPr>
          <a:xfrm>
            <a:off x="1127124" y="329307"/>
            <a:ext cx="5943668" cy="30920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VIT CHENNAI</a:t>
            </a:r>
            <a:endParaRPr/>
          </a:p>
        </p:txBody>
      </p:sp>
      <p:sp>
        <p:nvSpPr>
          <p:cNvPr id="108" name="Google Shape;108;p1"/>
          <p:cNvSpPr txBox="1"/>
          <p:nvPr>
            <p:ph idx="12" type="sldNum"/>
          </p:nvPr>
        </p:nvSpPr>
        <p:spPr>
          <a:xfrm>
            <a:off x="9924392" y="134930"/>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5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5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500"/>
                                        <p:tgtEl>
                                          <p:spTgt spid="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500"/>
                                        <p:tgtEl>
                                          <p:spTgt spid="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500"/>
                                        <p:tgtEl>
                                          <p:spTgt spid="1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animEffect filter="fade" transition="in">
                                      <p:cBhvr>
                                        <p:cTn dur="500"/>
                                        <p:tgtEl>
                                          <p:spTgt spid="1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6" st="6"/>
                                            </p:txEl>
                                          </p:spTgt>
                                        </p:tgtEl>
                                        <p:attrNameLst>
                                          <p:attrName>style.visibility</p:attrName>
                                        </p:attrNameLst>
                                      </p:cBhvr>
                                      <p:to>
                                        <p:strVal val="visible"/>
                                      </p:to>
                                    </p:set>
                                    <p:animEffect filter="fade" transition="in">
                                      <p:cBhvr>
                                        <p:cTn dur="500"/>
                                        <p:tgtEl>
                                          <p:spTgt spid="1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7" st="7"/>
                                            </p:txEl>
                                          </p:spTgt>
                                        </p:tgtEl>
                                        <p:attrNameLst>
                                          <p:attrName>style.visibility</p:attrName>
                                        </p:attrNameLst>
                                      </p:cBhvr>
                                      <p:to>
                                        <p:strVal val="visible"/>
                                      </p:to>
                                    </p:set>
                                    <p:animEffect filter="fade" transition="in">
                                      <p:cBhvr>
                                        <p:cTn dur="500"/>
                                        <p:tgtEl>
                                          <p:spTgt spid="1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8" st="8"/>
                                            </p:txEl>
                                          </p:spTgt>
                                        </p:tgtEl>
                                        <p:attrNameLst>
                                          <p:attrName>style.visibility</p:attrName>
                                        </p:attrNameLst>
                                      </p:cBhvr>
                                      <p:to>
                                        <p:strVal val="visible"/>
                                      </p:to>
                                    </p:set>
                                    <p:animEffect filter="fade" transition="in">
                                      <p:cBhvr>
                                        <p:cTn dur="500"/>
                                        <p:tgtEl>
                                          <p:spTgt spid="10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9" st="9"/>
                                            </p:txEl>
                                          </p:spTgt>
                                        </p:tgtEl>
                                        <p:attrNameLst>
                                          <p:attrName>style.visibility</p:attrName>
                                        </p:attrNameLst>
                                      </p:cBhvr>
                                      <p:to>
                                        <p:strVal val="visible"/>
                                      </p:to>
                                    </p:set>
                                    <p:animEffect filter="fade" transition="in">
                                      <p:cBhvr>
                                        <p:cTn dur="500"/>
                                        <p:tgtEl>
                                          <p:spTgt spid="105">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0"/>
          <p:cNvSpPr txBox="1"/>
          <p:nvPr/>
        </p:nvSpPr>
        <p:spPr>
          <a:xfrm>
            <a:off x="571499" y="479323"/>
            <a:ext cx="9881419" cy="57246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Verdana"/>
                <a:ea typeface="Verdana"/>
                <a:cs typeface="Verdana"/>
                <a:sym typeface="Verdana"/>
              </a:rPr>
              <a:t>An accuracy of 93% for food recommendation and an accuracy of 87.9% for exercise recommendation was achieved for this system. </a:t>
            </a:r>
            <a:endParaRPr sz="2000">
              <a:solidFill>
                <a:schemeClr val="dk1"/>
              </a:solidFill>
              <a:latin typeface="Verdana"/>
              <a:ea typeface="Verdana"/>
              <a:cs typeface="Verdana"/>
              <a:sym typeface="Verdana"/>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Verdana"/>
              <a:ea typeface="Verdana"/>
              <a:cs typeface="Verdana"/>
              <a:sym typeface="Verdana"/>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Verdana"/>
                <a:ea typeface="Verdana"/>
                <a:cs typeface="Verdana"/>
                <a:sym typeface="Verdana"/>
              </a:rPr>
              <a:t>Accuracy can be improved by adding more data into the system. </a:t>
            </a:r>
            <a:endParaRPr sz="2000">
              <a:solidFill>
                <a:schemeClr val="dk1"/>
              </a:solidFill>
              <a:latin typeface="Verdana"/>
              <a:ea typeface="Verdana"/>
              <a:cs typeface="Verdana"/>
              <a:sym typeface="Verdana"/>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Verdana"/>
              <a:ea typeface="Verdana"/>
              <a:cs typeface="Verdana"/>
              <a:sym typeface="Verdana"/>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Verdana"/>
                <a:ea typeface="Verdana"/>
                <a:cs typeface="Verdana"/>
                <a:sym typeface="Verdana"/>
              </a:rPr>
              <a:t>The increase in the number of data values will help in the formation of clusters more precisely, thereby improving the accuracy of the system.</a:t>
            </a:r>
            <a:endParaRPr sz="2000">
              <a:solidFill>
                <a:schemeClr val="dk1"/>
              </a:solidFill>
              <a:latin typeface="Verdana"/>
              <a:ea typeface="Verdana"/>
              <a:cs typeface="Verdana"/>
              <a:sym typeface="Verdana"/>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Verdana"/>
              <a:ea typeface="Verdana"/>
              <a:cs typeface="Verdana"/>
              <a:sym typeface="Verdana"/>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Verdana"/>
                <a:ea typeface="Verdana"/>
                <a:cs typeface="Verdana"/>
                <a:sym typeface="Verdana"/>
              </a:rPr>
              <a:t> The scope of our project can be extended by providing the users with the data of all the clinics nearby so that the user can contact the nearby doctors easily.</a:t>
            </a:r>
            <a:endParaRPr sz="2000">
              <a:solidFill>
                <a:schemeClr val="dk1"/>
              </a:solidFill>
              <a:latin typeface="Verdana"/>
              <a:ea typeface="Verdana"/>
              <a:cs typeface="Verdana"/>
              <a:sym typeface="Verdana"/>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Verdana"/>
              <a:ea typeface="Verdana"/>
              <a:cs typeface="Verdana"/>
              <a:sym typeface="Verdana"/>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Verdana"/>
                <a:ea typeface="Verdana"/>
                <a:cs typeface="Verdana"/>
                <a:sym typeface="Verdana"/>
              </a:rPr>
              <a:t> The reminder system can also be added, so that the users get notified on a regular basis for checking their glucose levels and consulting the doctor timely.</a:t>
            </a:r>
            <a:endParaRPr sz="2000">
              <a:solidFill>
                <a:schemeClr val="dk1"/>
              </a:solidFill>
              <a:latin typeface="Verdana"/>
              <a:ea typeface="Verdana"/>
              <a:cs typeface="Verdana"/>
              <a:sym typeface="Verdana"/>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83" name="Google Shape;183;p10"/>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3/15/2023</a:t>
            </a:r>
            <a:endParaRPr/>
          </a:p>
        </p:txBody>
      </p:sp>
      <p:sp>
        <p:nvSpPr>
          <p:cNvPr id="184" name="Google Shape;184;p10"/>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VIT CHENNAI</a:t>
            </a:r>
            <a:endParaRPr/>
          </a:p>
        </p:txBody>
      </p:sp>
      <p:sp>
        <p:nvSpPr>
          <p:cNvPr id="185" name="Google Shape;185;p10"/>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0" st="0"/>
                                            </p:txEl>
                                          </p:spTgt>
                                        </p:tgtEl>
                                        <p:attrNameLst>
                                          <p:attrName>style.visibility</p:attrName>
                                        </p:attrNameLst>
                                      </p:cBhvr>
                                      <p:to>
                                        <p:strVal val="visible"/>
                                      </p:to>
                                    </p:set>
                                    <p:animEffect filter="fade" transition="in">
                                      <p:cBhvr>
                                        <p:cTn dur="1000"/>
                                        <p:tgtEl>
                                          <p:spTgt spid="1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1" st="1"/>
                                            </p:txEl>
                                          </p:spTgt>
                                        </p:tgtEl>
                                        <p:attrNameLst>
                                          <p:attrName>style.visibility</p:attrName>
                                        </p:attrNameLst>
                                      </p:cBhvr>
                                      <p:to>
                                        <p:strVal val="visible"/>
                                      </p:to>
                                    </p:set>
                                    <p:animEffect filter="fade" transition="in">
                                      <p:cBhvr>
                                        <p:cTn dur="1000"/>
                                        <p:tgtEl>
                                          <p:spTgt spid="1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2" st="2"/>
                                            </p:txEl>
                                          </p:spTgt>
                                        </p:tgtEl>
                                        <p:attrNameLst>
                                          <p:attrName>style.visibility</p:attrName>
                                        </p:attrNameLst>
                                      </p:cBhvr>
                                      <p:to>
                                        <p:strVal val="visible"/>
                                      </p:to>
                                    </p:set>
                                    <p:animEffect filter="fade" transition="in">
                                      <p:cBhvr>
                                        <p:cTn dur="1000"/>
                                        <p:tgtEl>
                                          <p:spTgt spid="1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3" st="3"/>
                                            </p:txEl>
                                          </p:spTgt>
                                        </p:tgtEl>
                                        <p:attrNameLst>
                                          <p:attrName>style.visibility</p:attrName>
                                        </p:attrNameLst>
                                      </p:cBhvr>
                                      <p:to>
                                        <p:strVal val="visible"/>
                                      </p:to>
                                    </p:set>
                                    <p:animEffect filter="fade" transition="in">
                                      <p:cBhvr>
                                        <p:cTn dur="1000"/>
                                        <p:tgtEl>
                                          <p:spTgt spid="1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4" st="4"/>
                                            </p:txEl>
                                          </p:spTgt>
                                        </p:tgtEl>
                                        <p:attrNameLst>
                                          <p:attrName>style.visibility</p:attrName>
                                        </p:attrNameLst>
                                      </p:cBhvr>
                                      <p:to>
                                        <p:strVal val="visible"/>
                                      </p:to>
                                    </p:set>
                                    <p:animEffect filter="fade" transition="in">
                                      <p:cBhvr>
                                        <p:cTn dur="1000"/>
                                        <p:tgtEl>
                                          <p:spTgt spid="18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5" st="5"/>
                                            </p:txEl>
                                          </p:spTgt>
                                        </p:tgtEl>
                                        <p:attrNameLst>
                                          <p:attrName>style.visibility</p:attrName>
                                        </p:attrNameLst>
                                      </p:cBhvr>
                                      <p:to>
                                        <p:strVal val="visible"/>
                                      </p:to>
                                    </p:set>
                                    <p:animEffect filter="fade" transition="in">
                                      <p:cBhvr>
                                        <p:cTn dur="1000"/>
                                        <p:tgtEl>
                                          <p:spTgt spid="18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6" st="6"/>
                                            </p:txEl>
                                          </p:spTgt>
                                        </p:tgtEl>
                                        <p:attrNameLst>
                                          <p:attrName>style.visibility</p:attrName>
                                        </p:attrNameLst>
                                      </p:cBhvr>
                                      <p:to>
                                        <p:strVal val="visible"/>
                                      </p:to>
                                    </p:set>
                                    <p:animEffect filter="fade" transition="in">
                                      <p:cBhvr>
                                        <p:cTn dur="1000"/>
                                        <p:tgtEl>
                                          <p:spTgt spid="18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7" st="7"/>
                                            </p:txEl>
                                          </p:spTgt>
                                        </p:tgtEl>
                                        <p:attrNameLst>
                                          <p:attrName>style.visibility</p:attrName>
                                        </p:attrNameLst>
                                      </p:cBhvr>
                                      <p:to>
                                        <p:strVal val="visible"/>
                                      </p:to>
                                    </p:set>
                                    <p:animEffect filter="fade" transition="in">
                                      <p:cBhvr>
                                        <p:cTn dur="1000"/>
                                        <p:tgtEl>
                                          <p:spTgt spid="18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8" st="8"/>
                                            </p:txEl>
                                          </p:spTgt>
                                        </p:tgtEl>
                                        <p:attrNameLst>
                                          <p:attrName>style.visibility</p:attrName>
                                        </p:attrNameLst>
                                      </p:cBhvr>
                                      <p:to>
                                        <p:strVal val="visible"/>
                                      </p:to>
                                    </p:set>
                                    <p:animEffect filter="fade" transition="in">
                                      <p:cBhvr>
                                        <p:cTn dur="1000"/>
                                        <p:tgtEl>
                                          <p:spTgt spid="18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9" st="9"/>
                                            </p:txEl>
                                          </p:spTgt>
                                        </p:tgtEl>
                                        <p:attrNameLst>
                                          <p:attrName>style.visibility</p:attrName>
                                        </p:attrNameLst>
                                      </p:cBhvr>
                                      <p:to>
                                        <p:strVal val="visible"/>
                                      </p:to>
                                    </p:set>
                                    <p:animEffect filter="fade" transition="in">
                                      <p:cBhvr>
                                        <p:cTn dur="1000"/>
                                        <p:tgtEl>
                                          <p:spTgt spid="18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10" st="10"/>
                                            </p:txEl>
                                          </p:spTgt>
                                        </p:tgtEl>
                                        <p:attrNameLst>
                                          <p:attrName>style.visibility</p:attrName>
                                        </p:attrNameLst>
                                      </p:cBhvr>
                                      <p:to>
                                        <p:strVal val="visible"/>
                                      </p:to>
                                    </p:set>
                                    <p:animEffect filter="fade" transition="in">
                                      <p:cBhvr>
                                        <p:cTn dur="1000"/>
                                        <p:tgtEl>
                                          <p:spTgt spid="18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11" st="11"/>
                                            </p:txEl>
                                          </p:spTgt>
                                        </p:tgtEl>
                                        <p:attrNameLst>
                                          <p:attrName>style.visibility</p:attrName>
                                        </p:attrNameLst>
                                      </p:cBhvr>
                                      <p:to>
                                        <p:strVal val="visible"/>
                                      </p:to>
                                    </p:set>
                                    <p:animEffect filter="fade" transition="in">
                                      <p:cBhvr>
                                        <p:cTn dur="1000"/>
                                        <p:tgtEl>
                                          <p:spTgt spid="182">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1"/>
          <p:cNvSpPr txBox="1"/>
          <p:nvPr/>
        </p:nvSpPr>
        <p:spPr>
          <a:xfrm>
            <a:off x="465512" y="116378"/>
            <a:ext cx="9617826" cy="5940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REFERENCE:</a:t>
            </a:r>
            <a:endParaRPr/>
          </a:p>
          <a:p>
            <a:pPr indent="0" lvl="0" marL="0" marR="0" rtl="0" algn="l">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I. J. Eva, S. J. Anika, M. A. Mitu and A. Sattar, "Diabetes Health Care Routine Using Machine Learning," 2022 First International Conference on Electrical, Electronics, Information and Communication Technologies (ICEEICT), Trichy, India, 2022, pp. 1-5, doi: 10.1109/ICEEICT53079.2022.9768659.</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rgbClr val="212121"/>
              </a:buClr>
              <a:buSzPts val="1800"/>
              <a:buFont typeface="Arial"/>
              <a:buChar char="•"/>
            </a:pPr>
            <a:r>
              <a:rPr i="0" lang="en-US" sz="1800">
                <a:solidFill>
                  <a:srgbClr val="212121"/>
                </a:solidFill>
                <a:latin typeface="Times New Roman"/>
                <a:ea typeface="Times New Roman"/>
                <a:cs typeface="Times New Roman"/>
                <a:sym typeface="Times New Roman"/>
              </a:rPr>
              <a:t>Singla R, Singla A, Gupta Y, Kalra S. Artificial Intelligence/Machine Learning in Diabetes Care. Indian J Endocrinol Metab. 2019 Jul-Aug;23(4):495-497. doi: 10.4103/ijem.IJEM_228_19. PMID: 31741913; PMCID: PMC6844177.</a:t>
            </a:r>
            <a:endParaRPr/>
          </a:p>
          <a:p>
            <a:pPr indent="-228600" lvl="0" marL="342900" marR="0" rtl="0" algn="l">
              <a:spcBef>
                <a:spcPts val="0"/>
              </a:spcBef>
              <a:spcAft>
                <a:spcPts val="0"/>
              </a:spcAft>
              <a:buClr>
                <a:schemeClr val="dk1"/>
              </a:buClr>
              <a:buSzPts val="1800"/>
              <a:buFont typeface="Arial"/>
              <a:buNone/>
            </a:pPr>
            <a:r>
              <a:t/>
            </a:r>
            <a:endParaRPr sz="1800">
              <a:solidFill>
                <a:srgbClr val="21212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F. Almatrooshi, S. Alhammadi, S. A. Salloum, I. Akour and K. Shaalan, "A Recommendation System for Diabetes Detection and Treatment," 2020 International Conference on Communications, Computing, Cybersecurity, and Informatics (CCCI), Sharjah, United Arab Emirates, 2020, pp. 1-6, doi: 10.1109/CCCI49893.2020.9256676.</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S. S. Bhat and G. A. Ansari, "Predictions of Diabetes and Diet Recommendation System for Diabetic Patients using Machine Learning Techniques," 2021 2nd International Conference for Emerging Technology (INCET), Belagavi, India, 2021, pp. 1-5, doi: 10.1109/INCET51464.2021.9456365.</a:t>
            </a:r>
            <a:endParaRPr/>
          </a:p>
        </p:txBody>
      </p:sp>
      <p:sp>
        <p:nvSpPr>
          <p:cNvPr id="191" name="Google Shape;191;p11"/>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3/15/2023</a:t>
            </a:r>
            <a:endParaRPr/>
          </a:p>
        </p:txBody>
      </p:sp>
      <p:sp>
        <p:nvSpPr>
          <p:cNvPr id="192" name="Google Shape;192;p11"/>
          <p:cNvSpPr txBox="1"/>
          <p:nvPr>
            <p:ph idx="11" type="ftr"/>
          </p:nvPr>
        </p:nvSpPr>
        <p:spPr>
          <a:xfrm>
            <a:off x="864263" y="0"/>
            <a:ext cx="5938836" cy="30920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VIT CHENNAI</a:t>
            </a:r>
            <a:endParaRPr/>
          </a:p>
        </p:txBody>
      </p:sp>
      <p:sp>
        <p:nvSpPr>
          <p:cNvPr id="193" name="Google Shape;193;p11"/>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animEffect filter="fade" transition="in">
                                      <p:cBhvr>
                                        <p:cTn dur="1000"/>
                                        <p:tgtEl>
                                          <p:spTgt spid="1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animEffect filter="fade" transition="in">
                                      <p:cBhvr>
                                        <p:cTn dur="1000"/>
                                        <p:tgtEl>
                                          <p:spTgt spid="1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animEffect filter="fade" transition="in">
                                      <p:cBhvr>
                                        <p:cTn dur="1000"/>
                                        <p:tgtEl>
                                          <p:spTgt spid="1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3" st="3"/>
                                            </p:txEl>
                                          </p:spTgt>
                                        </p:tgtEl>
                                        <p:attrNameLst>
                                          <p:attrName>style.visibility</p:attrName>
                                        </p:attrNameLst>
                                      </p:cBhvr>
                                      <p:to>
                                        <p:strVal val="visible"/>
                                      </p:to>
                                    </p:set>
                                    <p:animEffect filter="fade" transition="in">
                                      <p:cBhvr>
                                        <p:cTn dur="1000"/>
                                        <p:tgtEl>
                                          <p:spTgt spid="1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4" st="4"/>
                                            </p:txEl>
                                          </p:spTgt>
                                        </p:tgtEl>
                                        <p:attrNameLst>
                                          <p:attrName>style.visibility</p:attrName>
                                        </p:attrNameLst>
                                      </p:cBhvr>
                                      <p:to>
                                        <p:strVal val="visible"/>
                                      </p:to>
                                    </p:set>
                                    <p:animEffect filter="fade" transition="in">
                                      <p:cBhvr>
                                        <p:cTn dur="1000"/>
                                        <p:tgtEl>
                                          <p:spTgt spid="19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5" st="5"/>
                                            </p:txEl>
                                          </p:spTgt>
                                        </p:tgtEl>
                                        <p:attrNameLst>
                                          <p:attrName>style.visibility</p:attrName>
                                        </p:attrNameLst>
                                      </p:cBhvr>
                                      <p:to>
                                        <p:strVal val="visible"/>
                                      </p:to>
                                    </p:set>
                                    <p:animEffect filter="fade" transition="in">
                                      <p:cBhvr>
                                        <p:cTn dur="1000"/>
                                        <p:tgtEl>
                                          <p:spTgt spid="19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6" st="6"/>
                                            </p:txEl>
                                          </p:spTgt>
                                        </p:tgtEl>
                                        <p:attrNameLst>
                                          <p:attrName>style.visibility</p:attrName>
                                        </p:attrNameLst>
                                      </p:cBhvr>
                                      <p:to>
                                        <p:strVal val="visible"/>
                                      </p:to>
                                    </p:set>
                                    <p:animEffect filter="fade" transition="in">
                                      <p:cBhvr>
                                        <p:cTn dur="1000"/>
                                        <p:tgtEl>
                                          <p:spTgt spid="19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7" st="7"/>
                                            </p:txEl>
                                          </p:spTgt>
                                        </p:tgtEl>
                                        <p:attrNameLst>
                                          <p:attrName>style.visibility</p:attrName>
                                        </p:attrNameLst>
                                      </p:cBhvr>
                                      <p:to>
                                        <p:strVal val="visible"/>
                                      </p:to>
                                    </p:set>
                                    <p:animEffect filter="fade" transition="in">
                                      <p:cBhvr>
                                        <p:cTn dur="1000"/>
                                        <p:tgtEl>
                                          <p:spTgt spid="19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8" st="8"/>
                                            </p:txEl>
                                          </p:spTgt>
                                        </p:tgtEl>
                                        <p:attrNameLst>
                                          <p:attrName>style.visibility</p:attrName>
                                        </p:attrNameLst>
                                      </p:cBhvr>
                                      <p:to>
                                        <p:strVal val="visible"/>
                                      </p:to>
                                    </p:set>
                                    <p:animEffect filter="fade" transition="in">
                                      <p:cBhvr>
                                        <p:cTn dur="1000"/>
                                        <p:tgtEl>
                                          <p:spTgt spid="19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nvSpPr>
        <p:spPr>
          <a:xfrm>
            <a:off x="4422370" y="2905780"/>
            <a:ext cx="703256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THANK YOU</a:t>
            </a:r>
            <a:endParaRPr/>
          </a:p>
        </p:txBody>
      </p:sp>
      <p:sp>
        <p:nvSpPr>
          <p:cNvPr id="199" name="Google Shape;199;p12"/>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3/15/2023</a:t>
            </a:r>
            <a:endParaRPr/>
          </a:p>
        </p:txBody>
      </p:sp>
      <p:sp>
        <p:nvSpPr>
          <p:cNvPr id="200" name="Google Shape;200;p12"/>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VIT CHENNAI</a:t>
            </a:r>
            <a:endParaRPr/>
          </a:p>
        </p:txBody>
      </p:sp>
      <p:sp>
        <p:nvSpPr>
          <p:cNvPr id="201" name="Google Shape;201;p12"/>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0"/>
                                        <p:tgtEl>
                                          <p:spTgt spid="198">
                                            <p:txEl>
                                              <p:pRg end="0" st="0"/>
                                            </p:txEl>
                                          </p:spTgt>
                                        </p:tgtEl>
                                      </p:cBhvr>
                                    </p:animEffect>
                                    <p:set>
                                      <p:cBhvr>
                                        <p:cTn dur="1" fill="hold">
                                          <p:stCondLst>
                                            <p:cond delay="2000"/>
                                          </p:stCondLst>
                                        </p:cTn>
                                        <p:tgtEl>
                                          <p:spTgt spid="198">
                                            <p:txEl>
                                              <p:pRg end="0" st="0"/>
                                            </p:txEl>
                                          </p:spTgt>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txBox="1"/>
          <p:nvPr/>
        </p:nvSpPr>
        <p:spPr>
          <a:xfrm>
            <a:off x="976796" y="760525"/>
            <a:ext cx="9346789" cy="584775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BACKGROUND</a:t>
            </a:r>
            <a:r>
              <a:rPr b="1" i="0" lang="en-US"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285750" lvl="0" marL="285750" marR="0" rtl="0" algn="just">
              <a:spcBef>
                <a:spcPts val="0"/>
              </a:spcBef>
              <a:spcAft>
                <a:spcPts val="0"/>
              </a:spcAft>
              <a:buClr>
                <a:schemeClr val="dk1"/>
              </a:buClr>
              <a:buSzPts val="2000"/>
              <a:buFont typeface="Arial"/>
              <a:buChar char="•"/>
            </a:pPr>
            <a:r>
              <a:rPr b="0" i="0" lang="en-US" sz="2000" u="none" cap="none" strike="noStrike">
                <a:solidFill>
                  <a:schemeClr val="dk1"/>
                </a:solidFill>
                <a:latin typeface="Verdana"/>
                <a:ea typeface="Verdana"/>
                <a:cs typeface="Verdana"/>
                <a:sym typeface="Verdana"/>
              </a:rPr>
              <a:t>Recent years have seen a surge in the popularity of machine learning used in recommendation systems.</a:t>
            </a:r>
            <a:endParaRPr/>
          </a:p>
          <a:p>
            <a:pPr indent="0" lvl="0" marL="0" marR="0" rtl="0" algn="just">
              <a:spcBef>
                <a:spcPts val="0"/>
              </a:spcBef>
              <a:spcAft>
                <a:spcPts val="0"/>
              </a:spcAft>
              <a:buNone/>
            </a:pPr>
            <a:r>
              <a:t/>
            </a:r>
            <a:endParaRPr b="0" i="0" sz="2000" u="none" cap="none" strike="noStrike">
              <a:solidFill>
                <a:schemeClr val="dk1"/>
              </a:solidFill>
              <a:latin typeface="Verdana"/>
              <a:ea typeface="Verdana"/>
              <a:cs typeface="Verdana"/>
              <a:sym typeface="Verdana"/>
            </a:endParaRPr>
          </a:p>
          <a:p>
            <a:pPr indent="-285750" lvl="0" marL="285750" marR="0" rtl="0" algn="just">
              <a:spcBef>
                <a:spcPts val="0"/>
              </a:spcBef>
              <a:spcAft>
                <a:spcPts val="0"/>
              </a:spcAft>
              <a:buClr>
                <a:schemeClr val="dk1"/>
              </a:buClr>
              <a:buSzPts val="2000"/>
              <a:buFont typeface="Arial"/>
              <a:buChar char="•"/>
            </a:pPr>
            <a:r>
              <a:rPr b="0" i="0" lang="en-US" sz="2000" u="none" cap="none" strike="noStrike">
                <a:solidFill>
                  <a:schemeClr val="dk1"/>
                </a:solidFill>
                <a:latin typeface="Verdana"/>
                <a:ea typeface="Verdana"/>
                <a:cs typeface="Verdana"/>
                <a:sym typeface="Verdana"/>
              </a:rPr>
              <a:t>In the health sector, recommendation systems are used to offer precise dietary guidance.</a:t>
            </a:r>
            <a:endParaRPr/>
          </a:p>
          <a:p>
            <a:pPr indent="-133350" lvl="0" marL="285750" marR="0" rtl="0" algn="just">
              <a:spcBef>
                <a:spcPts val="0"/>
              </a:spcBef>
              <a:spcAft>
                <a:spcPts val="0"/>
              </a:spcAft>
              <a:buClr>
                <a:schemeClr val="dk1"/>
              </a:buClr>
              <a:buSzPts val="2400"/>
              <a:buFont typeface="Arial"/>
              <a:buNone/>
            </a:pPr>
            <a:r>
              <a:t/>
            </a:r>
            <a:endParaRPr b="0" i="0" sz="2400" u="none" cap="none" strike="noStrike">
              <a:solidFill>
                <a:schemeClr val="dk1"/>
              </a:solidFill>
              <a:latin typeface="Verdana"/>
              <a:ea typeface="Verdana"/>
              <a:cs typeface="Verdana"/>
              <a:sym typeface="Verdana"/>
            </a:endParaRPr>
          </a:p>
          <a:p>
            <a:pPr indent="0" lvl="0" marL="0" marR="0" rtl="0" algn="just">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AIM:</a:t>
            </a:r>
            <a:endParaRPr/>
          </a:p>
          <a:p>
            <a:pPr indent="0" lvl="0" marL="0" marR="0" rtl="0" algn="just">
              <a:spcBef>
                <a:spcPts val="0"/>
              </a:spcBef>
              <a:spcAft>
                <a:spcPts val="0"/>
              </a:spcAft>
              <a:buNone/>
            </a:pPr>
            <a:r>
              <a:t/>
            </a:r>
            <a:endParaRPr b="0" i="0" sz="2400" u="none" cap="none" strike="noStrike">
              <a:solidFill>
                <a:schemeClr val="dk1"/>
              </a:solidFill>
              <a:latin typeface="Verdana"/>
              <a:ea typeface="Verdana"/>
              <a:cs typeface="Verdana"/>
              <a:sym typeface="Verdana"/>
            </a:endParaRPr>
          </a:p>
          <a:p>
            <a:pPr indent="-342900" lvl="0" marL="342900" marR="0" rtl="0" algn="just">
              <a:spcBef>
                <a:spcPts val="0"/>
              </a:spcBef>
              <a:spcAft>
                <a:spcPts val="0"/>
              </a:spcAft>
              <a:buClr>
                <a:schemeClr val="dk1"/>
              </a:buClr>
              <a:buSzPts val="2000"/>
              <a:buFont typeface="Arial"/>
              <a:buChar char="•"/>
            </a:pPr>
            <a:r>
              <a:rPr b="0" i="0" lang="en-US" sz="2000" u="none" cap="none" strike="noStrike">
                <a:solidFill>
                  <a:schemeClr val="dk1"/>
                </a:solidFill>
                <a:latin typeface="Verdana"/>
                <a:ea typeface="Verdana"/>
                <a:cs typeface="Verdana"/>
                <a:sym typeface="Verdana"/>
              </a:rPr>
              <a:t>Our aim is to make a system that helps users to get a proper diet and exercise plan from time to time and help them to create a balance in overall calorie intake throughout the day. </a:t>
            </a:r>
            <a:endParaRPr/>
          </a:p>
          <a:p>
            <a:pPr indent="-215900" lvl="0" marL="342900" marR="0" rtl="0" algn="just">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000"/>
              <a:buFont typeface="Arial"/>
              <a:buChar char="•"/>
            </a:pPr>
            <a:r>
              <a:rPr b="0" i="0" lang="en-US" sz="2000" u="none" cap="none" strike="noStrike">
                <a:solidFill>
                  <a:schemeClr val="dk1"/>
                </a:solidFill>
                <a:latin typeface="Verdana"/>
                <a:ea typeface="Verdana"/>
                <a:cs typeface="Verdana"/>
                <a:sym typeface="Verdana"/>
              </a:rPr>
              <a:t>Since these patients must strictly engage in regular physical activity and follow diet plans to control blood sugar levels.</a:t>
            </a:r>
            <a:endParaRPr b="1" i="0" sz="2000" u="none" cap="none" strike="noStrike">
              <a:solidFill>
                <a:schemeClr val="dk1"/>
              </a:solidFill>
              <a:latin typeface="Verdana"/>
              <a:ea typeface="Verdana"/>
              <a:cs typeface="Verdana"/>
              <a:sym typeface="Verdana"/>
            </a:endParaRPr>
          </a:p>
          <a:p>
            <a:pPr indent="0" lvl="0" marL="0" marR="0" rtl="0" algn="just">
              <a:spcBef>
                <a:spcPts val="0"/>
              </a:spcBef>
              <a:spcAft>
                <a:spcPts val="0"/>
              </a:spcAft>
              <a:buNone/>
            </a:pPr>
            <a:r>
              <a:t/>
            </a:r>
            <a:endParaRPr b="1" i="0" sz="2000" u="none" cap="none" strike="noStrike">
              <a:solidFill>
                <a:schemeClr val="dk1"/>
              </a:solidFill>
              <a:latin typeface="Verdana"/>
              <a:ea typeface="Verdana"/>
              <a:cs typeface="Verdana"/>
              <a:sym typeface="Verdana"/>
            </a:endParaRPr>
          </a:p>
          <a:p>
            <a:pPr indent="0" lvl="0" marL="0" marR="0" rtl="0" algn="just">
              <a:spcBef>
                <a:spcPts val="0"/>
              </a:spcBef>
              <a:spcAft>
                <a:spcPts val="0"/>
              </a:spcAft>
              <a:buNone/>
            </a:pPr>
            <a:r>
              <a:t/>
            </a:r>
            <a:endParaRPr b="1" i="0" sz="2000" u="none" cap="none" strike="noStrike">
              <a:solidFill>
                <a:schemeClr val="dk1"/>
              </a:solidFill>
              <a:latin typeface="Times New Roman"/>
              <a:ea typeface="Times New Roman"/>
              <a:cs typeface="Times New Roman"/>
              <a:sym typeface="Times New Roman"/>
            </a:endParaRPr>
          </a:p>
        </p:txBody>
      </p:sp>
      <p:sp>
        <p:nvSpPr>
          <p:cNvPr id="114" name="Google Shape;114;p2"/>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3/15/2023</a:t>
            </a:r>
            <a:endParaRPr/>
          </a:p>
        </p:txBody>
      </p:sp>
      <p:sp>
        <p:nvSpPr>
          <p:cNvPr id="115" name="Google Shape;115;p2"/>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VIT CHENNAI</a:t>
            </a:r>
            <a:endParaRPr/>
          </a:p>
        </p:txBody>
      </p:sp>
      <p:sp>
        <p:nvSpPr>
          <p:cNvPr id="116" name="Google Shape;116;p2"/>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animEffect filter="fade" transition="in">
                                      <p:cBhvr>
                                        <p:cTn dur="1000"/>
                                        <p:tgtEl>
                                          <p:spTgt spid="1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1" st="1"/>
                                            </p:txEl>
                                          </p:spTgt>
                                        </p:tgtEl>
                                        <p:attrNameLst>
                                          <p:attrName>style.visibility</p:attrName>
                                        </p:attrNameLst>
                                      </p:cBhvr>
                                      <p:to>
                                        <p:strVal val="visible"/>
                                      </p:to>
                                    </p:set>
                                    <p:animEffect filter="fade" transition="in">
                                      <p:cBhvr>
                                        <p:cTn dur="1000"/>
                                        <p:tgtEl>
                                          <p:spTgt spid="1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2" st="2"/>
                                            </p:txEl>
                                          </p:spTgt>
                                        </p:tgtEl>
                                        <p:attrNameLst>
                                          <p:attrName>style.visibility</p:attrName>
                                        </p:attrNameLst>
                                      </p:cBhvr>
                                      <p:to>
                                        <p:strVal val="visible"/>
                                      </p:to>
                                    </p:set>
                                    <p:animEffect filter="fade" transition="in">
                                      <p:cBhvr>
                                        <p:cTn dur="1000"/>
                                        <p:tgtEl>
                                          <p:spTgt spid="1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3" st="3"/>
                                            </p:txEl>
                                          </p:spTgt>
                                        </p:tgtEl>
                                        <p:attrNameLst>
                                          <p:attrName>style.visibility</p:attrName>
                                        </p:attrNameLst>
                                      </p:cBhvr>
                                      <p:to>
                                        <p:strVal val="visible"/>
                                      </p:to>
                                    </p:set>
                                    <p:animEffect filter="fade" transition="in">
                                      <p:cBhvr>
                                        <p:cTn dur="1000"/>
                                        <p:tgtEl>
                                          <p:spTgt spid="1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4" st="4"/>
                                            </p:txEl>
                                          </p:spTgt>
                                        </p:tgtEl>
                                        <p:attrNameLst>
                                          <p:attrName>style.visibility</p:attrName>
                                        </p:attrNameLst>
                                      </p:cBhvr>
                                      <p:to>
                                        <p:strVal val="visible"/>
                                      </p:to>
                                    </p:set>
                                    <p:animEffect filter="fade" transition="in">
                                      <p:cBhvr>
                                        <p:cTn dur="1000"/>
                                        <p:tgtEl>
                                          <p:spTgt spid="11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5" st="5"/>
                                            </p:txEl>
                                          </p:spTgt>
                                        </p:tgtEl>
                                        <p:attrNameLst>
                                          <p:attrName>style.visibility</p:attrName>
                                        </p:attrNameLst>
                                      </p:cBhvr>
                                      <p:to>
                                        <p:strVal val="visible"/>
                                      </p:to>
                                    </p:set>
                                    <p:animEffect filter="fade" transition="in">
                                      <p:cBhvr>
                                        <p:cTn dur="1000"/>
                                        <p:tgtEl>
                                          <p:spTgt spid="11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6" st="6"/>
                                            </p:txEl>
                                          </p:spTgt>
                                        </p:tgtEl>
                                        <p:attrNameLst>
                                          <p:attrName>style.visibility</p:attrName>
                                        </p:attrNameLst>
                                      </p:cBhvr>
                                      <p:to>
                                        <p:strVal val="visible"/>
                                      </p:to>
                                    </p:set>
                                    <p:animEffect filter="fade" transition="in">
                                      <p:cBhvr>
                                        <p:cTn dur="1000"/>
                                        <p:tgtEl>
                                          <p:spTgt spid="11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7" st="7"/>
                                            </p:txEl>
                                          </p:spTgt>
                                        </p:tgtEl>
                                        <p:attrNameLst>
                                          <p:attrName>style.visibility</p:attrName>
                                        </p:attrNameLst>
                                      </p:cBhvr>
                                      <p:to>
                                        <p:strVal val="visible"/>
                                      </p:to>
                                    </p:set>
                                    <p:animEffect filter="fade" transition="in">
                                      <p:cBhvr>
                                        <p:cTn dur="1000"/>
                                        <p:tgtEl>
                                          <p:spTgt spid="11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8" st="8"/>
                                            </p:txEl>
                                          </p:spTgt>
                                        </p:tgtEl>
                                        <p:attrNameLst>
                                          <p:attrName>style.visibility</p:attrName>
                                        </p:attrNameLst>
                                      </p:cBhvr>
                                      <p:to>
                                        <p:strVal val="visible"/>
                                      </p:to>
                                    </p:set>
                                    <p:animEffect filter="fade" transition="in">
                                      <p:cBhvr>
                                        <p:cTn dur="1000"/>
                                        <p:tgtEl>
                                          <p:spTgt spid="11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9" st="9"/>
                                            </p:txEl>
                                          </p:spTgt>
                                        </p:tgtEl>
                                        <p:attrNameLst>
                                          <p:attrName>style.visibility</p:attrName>
                                        </p:attrNameLst>
                                      </p:cBhvr>
                                      <p:to>
                                        <p:strVal val="visible"/>
                                      </p:to>
                                    </p:set>
                                    <p:animEffect filter="fade" transition="in">
                                      <p:cBhvr>
                                        <p:cTn dur="1000"/>
                                        <p:tgtEl>
                                          <p:spTgt spid="11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10" st="10"/>
                                            </p:txEl>
                                          </p:spTgt>
                                        </p:tgtEl>
                                        <p:attrNameLst>
                                          <p:attrName>style.visibility</p:attrName>
                                        </p:attrNameLst>
                                      </p:cBhvr>
                                      <p:to>
                                        <p:strVal val="visible"/>
                                      </p:to>
                                    </p:set>
                                    <p:animEffect filter="fade" transition="in">
                                      <p:cBhvr>
                                        <p:cTn dur="1000"/>
                                        <p:tgtEl>
                                          <p:spTgt spid="11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11" st="11"/>
                                            </p:txEl>
                                          </p:spTgt>
                                        </p:tgtEl>
                                        <p:attrNameLst>
                                          <p:attrName>style.visibility</p:attrName>
                                        </p:attrNameLst>
                                      </p:cBhvr>
                                      <p:to>
                                        <p:strVal val="visible"/>
                                      </p:to>
                                    </p:set>
                                    <p:animEffect filter="fade" transition="in">
                                      <p:cBhvr>
                                        <p:cTn dur="1000"/>
                                        <p:tgtEl>
                                          <p:spTgt spid="11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12" st="12"/>
                                            </p:txEl>
                                          </p:spTgt>
                                        </p:tgtEl>
                                        <p:attrNameLst>
                                          <p:attrName>style.visibility</p:attrName>
                                        </p:attrNameLst>
                                      </p:cBhvr>
                                      <p:to>
                                        <p:strVal val="visible"/>
                                      </p:to>
                                    </p:set>
                                    <p:animEffect filter="fade" transition="in">
                                      <p:cBhvr>
                                        <p:cTn dur="1000"/>
                                        <p:tgtEl>
                                          <p:spTgt spid="113">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nvSpPr>
        <p:spPr>
          <a:xfrm>
            <a:off x="768145" y="640987"/>
            <a:ext cx="10655700" cy="4479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OBJECTIVE:</a:t>
            </a:r>
            <a:endParaRPr/>
          </a:p>
          <a:p>
            <a:pPr indent="0" lvl="0" marL="0" marR="0" rtl="0" algn="just">
              <a:spcBef>
                <a:spcPts val="0"/>
              </a:spcBef>
              <a:spcAft>
                <a:spcPts val="0"/>
              </a:spcAft>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Diet recommendation system :</a:t>
            </a:r>
            <a:r>
              <a:rPr b="0" i="0" lang="en-US" sz="2400" u="none" cap="none" strike="noStrike">
                <a:solidFill>
                  <a:schemeClr val="dk1"/>
                </a:solidFill>
                <a:latin typeface="Times New Roman"/>
                <a:ea typeface="Times New Roman"/>
                <a:cs typeface="Times New Roman"/>
                <a:sym typeface="Times New Roman"/>
              </a:rPr>
              <a:t> </a:t>
            </a:r>
            <a:endParaRPr/>
          </a:p>
          <a:p>
            <a:pPr indent="0" lvl="1" marL="457200" marR="0" rtl="0" algn="just">
              <a:spcBef>
                <a:spcPts val="0"/>
              </a:spcBef>
              <a:spcAft>
                <a:spcPts val="0"/>
              </a:spcAft>
              <a:buNone/>
            </a:pPr>
            <a:r>
              <a:rPr b="0" i="0" lang="en-US" sz="2400" u="none" cap="none" strike="noStrike">
                <a:solidFill>
                  <a:schemeClr val="dk1"/>
                </a:solidFill>
                <a:latin typeface="Verdana"/>
                <a:ea typeface="Verdana"/>
                <a:cs typeface="Verdana"/>
                <a:sym typeface="Verdana"/>
              </a:rPr>
              <a:t>	Diet will be suggested based on the inputs entered by the user such as Age, Weight, Height, Type of Diabetes, Glucose levels, Insulin usage etc...</a:t>
            </a:r>
            <a:endParaRPr/>
          </a:p>
          <a:p>
            <a:pPr indent="0" lvl="0" marL="0" marR="0" rtl="0" algn="just">
              <a:spcBef>
                <a:spcPts val="0"/>
              </a:spcBef>
              <a:spcAft>
                <a:spcPts val="0"/>
              </a:spcAft>
              <a:buNone/>
            </a:pPr>
            <a:r>
              <a:t/>
            </a:r>
            <a:endParaRPr b="0" i="0" sz="2400" u="none" cap="none" strike="noStrike">
              <a:solidFill>
                <a:schemeClr val="dk1"/>
              </a:solidFill>
              <a:latin typeface="Century Gothic"/>
              <a:ea typeface="Century Gothic"/>
              <a:cs typeface="Century Gothic"/>
              <a:sym typeface="Century Gothic"/>
            </a:endParaRPr>
          </a:p>
          <a:p>
            <a:pPr indent="-342900" lvl="0" marL="342900" marR="0" rtl="0" algn="just">
              <a:spcBef>
                <a:spcPts val="0"/>
              </a:spcBef>
              <a:spcAft>
                <a:spcPts val="0"/>
              </a:spcAft>
              <a:buClr>
                <a:schemeClr val="dk1"/>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Exercise recommendation system :</a:t>
            </a:r>
            <a:r>
              <a:rPr b="0" i="0" lang="en-US" sz="2400" u="none" cap="none" strike="noStrike">
                <a:solidFill>
                  <a:schemeClr val="dk1"/>
                </a:solidFill>
                <a:latin typeface="Times New Roman"/>
                <a:ea typeface="Times New Roman"/>
                <a:cs typeface="Times New Roman"/>
                <a:sym typeface="Times New Roman"/>
              </a:rPr>
              <a:t> </a:t>
            </a:r>
            <a:endParaRPr b="0" i="0" sz="2400" u="none" cap="none" strike="noStrike">
              <a:solidFill>
                <a:schemeClr val="dk1"/>
              </a:solidFill>
              <a:latin typeface="Calibri"/>
              <a:ea typeface="Calibri"/>
              <a:cs typeface="Calibri"/>
              <a:sym typeface="Calibri"/>
            </a:endParaRPr>
          </a:p>
          <a:p>
            <a:pPr indent="0" lvl="1" marL="457200" marR="0" rtl="0" algn="just">
              <a:spcBef>
                <a:spcPts val="0"/>
              </a:spcBef>
              <a:spcAft>
                <a:spcPts val="0"/>
              </a:spcAft>
              <a:buNone/>
            </a:pPr>
            <a:r>
              <a:rPr b="0" i="0" lang="en-US" sz="2000" u="none" cap="none" strike="noStrike">
                <a:solidFill>
                  <a:schemeClr val="dk1"/>
                </a:solidFill>
                <a:latin typeface="Verdana"/>
                <a:ea typeface="Verdana"/>
                <a:cs typeface="Verdana"/>
                <a:sym typeface="Verdana"/>
              </a:rPr>
              <a:t>    </a:t>
            </a:r>
            <a:r>
              <a:rPr b="0" i="0" lang="en-US" sz="2400" u="none" cap="none" strike="noStrike">
                <a:solidFill>
                  <a:schemeClr val="dk1"/>
                </a:solidFill>
                <a:latin typeface="Verdana"/>
                <a:ea typeface="Verdana"/>
                <a:cs typeface="Verdana"/>
                <a:sym typeface="Verdana"/>
              </a:rPr>
              <a:t>With a good diet, Proper exercise is also required . Different types of exercises will be suggested according to their age and BMI.  </a:t>
            </a:r>
            <a:endParaRPr b="0" i="0" sz="2400" u="none" cap="none" strike="noStrike">
              <a:solidFill>
                <a:schemeClr val="dk1"/>
              </a:solidFill>
              <a:latin typeface="Verdana"/>
              <a:ea typeface="Verdana"/>
              <a:cs typeface="Verdana"/>
              <a:sym typeface="Verdana"/>
            </a:endParaRPr>
          </a:p>
          <a:p>
            <a:pPr indent="0" lvl="0" marL="0" marR="0" rtl="0" algn="just">
              <a:spcBef>
                <a:spcPts val="0"/>
              </a:spcBef>
              <a:spcAft>
                <a:spcPts val="0"/>
              </a:spcAft>
              <a:buNone/>
            </a:pPr>
            <a:r>
              <a:t/>
            </a:r>
            <a:endParaRPr b="0" i="0" sz="2400" u="none" cap="none" strike="noStrike">
              <a:solidFill>
                <a:schemeClr val="dk1"/>
              </a:solidFill>
              <a:latin typeface="Century Gothic"/>
              <a:ea typeface="Century Gothic"/>
              <a:cs typeface="Century Gothic"/>
              <a:sym typeface="Century Gothic"/>
            </a:endParaRPr>
          </a:p>
        </p:txBody>
      </p:sp>
      <p:sp>
        <p:nvSpPr>
          <p:cNvPr id="122" name="Google Shape;122;p3"/>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3/15/2023</a:t>
            </a:r>
            <a:endParaRPr/>
          </a:p>
        </p:txBody>
      </p:sp>
      <p:sp>
        <p:nvSpPr>
          <p:cNvPr id="123" name="Google Shape;123;p3"/>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VIT CHENNAI</a:t>
            </a:r>
            <a:endParaRPr/>
          </a:p>
        </p:txBody>
      </p:sp>
      <p:sp>
        <p:nvSpPr>
          <p:cNvPr id="124" name="Google Shape;124;p3"/>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1000"/>
                                        <p:tgtEl>
                                          <p:spTgt spid="1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Effect filter="fade" transition="in">
                                      <p:cBhvr>
                                        <p:cTn dur="1000"/>
                                        <p:tgtEl>
                                          <p:spTgt spid="1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animEffect filter="fade" transition="in">
                                      <p:cBhvr>
                                        <p:cTn dur="1000"/>
                                        <p:tgtEl>
                                          <p:spTgt spid="1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animEffect filter="fade" transition="in">
                                      <p:cBhvr>
                                        <p:cTn dur="1000"/>
                                        <p:tgtEl>
                                          <p:spTgt spid="1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4" st="4"/>
                                            </p:txEl>
                                          </p:spTgt>
                                        </p:tgtEl>
                                        <p:attrNameLst>
                                          <p:attrName>style.visibility</p:attrName>
                                        </p:attrNameLst>
                                      </p:cBhvr>
                                      <p:to>
                                        <p:strVal val="visible"/>
                                      </p:to>
                                    </p:set>
                                    <p:animEffect filter="fade" transition="in">
                                      <p:cBhvr>
                                        <p:cTn dur="1000"/>
                                        <p:tgtEl>
                                          <p:spTgt spid="1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5" st="5"/>
                                            </p:txEl>
                                          </p:spTgt>
                                        </p:tgtEl>
                                        <p:attrNameLst>
                                          <p:attrName>style.visibility</p:attrName>
                                        </p:attrNameLst>
                                      </p:cBhvr>
                                      <p:to>
                                        <p:strVal val="visible"/>
                                      </p:to>
                                    </p:set>
                                    <p:animEffect filter="fade" transition="in">
                                      <p:cBhvr>
                                        <p:cTn dur="1000"/>
                                        <p:tgtEl>
                                          <p:spTgt spid="12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6" st="6"/>
                                            </p:txEl>
                                          </p:spTgt>
                                        </p:tgtEl>
                                        <p:attrNameLst>
                                          <p:attrName>style.visibility</p:attrName>
                                        </p:attrNameLst>
                                      </p:cBhvr>
                                      <p:to>
                                        <p:strVal val="visible"/>
                                      </p:to>
                                    </p:set>
                                    <p:animEffect filter="fade" transition="in">
                                      <p:cBhvr>
                                        <p:cTn dur="1000"/>
                                        <p:tgtEl>
                                          <p:spTgt spid="12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7" st="7"/>
                                            </p:txEl>
                                          </p:spTgt>
                                        </p:tgtEl>
                                        <p:attrNameLst>
                                          <p:attrName>style.visibility</p:attrName>
                                        </p:attrNameLst>
                                      </p:cBhvr>
                                      <p:to>
                                        <p:strVal val="visible"/>
                                      </p:to>
                                    </p:set>
                                    <p:animEffect filter="fade" transition="in">
                                      <p:cBhvr>
                                        <p:cTn dur="1000"/>
                                        <p:tgtEl>
                                          <p:spTgt spid="12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4"/>
          <p:cNvSpPr txBox="1"/>
          <p:nvPr/>
        </p:nvSpPr>
        <p:spPr>
          <a:xfrm>
            <a:off x="520550" y="750069"/>
            <a:ext cx="479322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PROPOSED SYSTEM:</a:t>
            </a:r>
            <a:endParaRPr/>
          </a:p>
        </p:txBody>
      </p:sp>
      <p:pic>
        <p:nvPicPr>
          <p:cNvPr id="130" name="Google Shape;130;p4"/>
          <p:cNvPicPr preferRelativeResize="0"/>
          <p:nvPr/>
        </p:nvPicPr>
        <p:blipFill rotWithShape="1">
          <a:blip r:embed="rId3">
            <a:alphaModFix/>
          </a:blip>
          <a:srcRect b="0" l="0" r="0" t="0"/>
          <a:stretch/>
        </p:blipFill>
        <p:spPr>
          <a:xfrm>
            <a:off x="834551" y="1463386"/>
            <a:ext cx="8553796" cy="4217756"/>
          </a:xfrm>
          <a:prstGeom prst="rect">
            <a:avLst/>
          </a:prstGeom>
          <a:noFill/>
          <a:ln>
            <a:noFill/>
          </a:ln>
        </p:spPr>
      </p:pic>
      <p:sp>
        <p:nvSpPr>
          <p:cNvPr id="131" name="Google Shape;131;p4"/>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3/15/2023</a:t>
            </a:r>
            <a:endParaRPr/>
          </a:p>
        </p:txBody>
      </p:sp>
      <p:sp>
        <p:nvSpPr>
          <p:cNvPr id="132" name="Google Shape;132;p4"/>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VIT CHENNAI</a:t>
            </a:r>
            <a:endParaRPr/>
          </a:p>
        </p:txBody>
      </p:sp>
      <p:sp>
        <p:nvSpPr>
          <p:cNvPr id="133" name="Google Shape;133;p4"/>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1000"/>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5"/>
          <p:cNvSpPr txBox="1"/>
          <p:nvPr/>
        </p:nvSpPr>
        <p:spPr>
          <a:xfrm>
            <a:off x="622502" y="1353403"/>
            <a:ext cx="8573584"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METHODOLOGY:</a:t>
            </a:r>
            <a:endParaRPr b="1" sz="2400">
              <a:solidFill>
                <a:schemeClr val="dk1"/>
              </a:solidFill>
              <a:latin typeface="Times New Roman"/>
              <a:ea typeface="Times New Roman"/>
              <a:cs typeface="Times New Roman"/>
              <a:sym typeface="Times New Roman"/>
            </a:endParaRPr>
          </a:p>
          <a:p>
            <a:pPr indent="-190500" lvl="0" marL="342900" marR="0" rtl="0" algn="l">
              <a:spcBef>
                <a:spcPts val="0"/>
              </a:spcBef>
              <a:spcAft>
                <a:spcPts val="0"/>
              </a:spcAft>
              <a:buClr>
                <a:schemeClr val="dk1"/>
              </a:buClr>
              <a:buSzPts val="2400"/>
              <a:buFont typeface="Arial"/>
              <a:buNone/>
            </a:pPr>
            <a:r>
              <a:t/>
            </a:r>
            <a:endParaRPr b="1" sz="2400">
              <a:solidFill>
                <a:schemeClr val="dk1"/>
              </a:solidFill>
              <a:latin typeface="Times New Roman"/>
              <a:ea typeface="Times New Roman"/>
              <a:cs typeface="Times New Roman"/>
              <a:sym typeface="Times New Roman"/>
            </a:endParaRPr>
          </a:p>
          <a:p>
            <a:pPr indent="-342900" lvl="1" marL="8001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Logistic Regression</a:t>
            </a:r>
            <a:endParaRPr/>
          </a:p>
          <a:p>
            <a:pPr indent="-342900" lvl="1" marL="8001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Support Vector Machine</a:t>
            </a:r>
            <a:endParaRPr/>
          </a:p>
          <a:p>
            <a:pPr indent="-342900" lvl="1" marL="8001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K- Nearest Neighbor</a:t>
            </a:r>
            <a:endParaRPr/>
          </a:p>
          <a:p>
            <a:pPr indent="-342900" lvl="1" marL="8001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Random Forest</a:t>
            </a:r>
            <a:endParaRPr/>
          </a:p>
          <a:p>
            <a:pPr indent="-342900" lvl="1" marL="8001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Naïve Bayes</a:t>
            </a:r>
            <a:endParaRPr/>
          </a:p>
          <a:p>
            <a:pPr indent="-342900" lvl="1" marL="8001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Gradient Booster</a:t>
            </a:r>
            <a:endParaRPr/>
          </a:p>
        </p:txBody>
      </p:sp>
      <p:sp>
        <p:nvSpPr>
          <p:cNvPr id="139" name="Google Shape;139;p5"/>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3/15/2023</a:t>
            </a:r>
            <a:endParaRPr/>
          </a:p>
        </p:txBody>
      </p:sp>
      <p:sp>
        <p:nvSpPr>
          <p:cNvPr id="140" name="Google Shape;140;p5"/>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VIT CHENNAI</a:t>
            </a:r>
            <a:endParaRPr/>
          </a:p>
        </p:txBody>
      </p:sp>
      <p:sp>
        <p:nvSpPr>
          <p:cNvPr id="141" name="Google Shape;141;p5"/>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Effect filter="fade" transition="in">
                                      <p:cBhvr>
                                        <p:cTn dur="1000"/>
                                        <p:tgtEl>
                                          <p:spTgt spid="1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Effect filter="fade" transition="in">
                                      <p:cBhvr>
                                        <p:cTn dur="1000"/>
                                        <p:tgtEl>
                                          <p:spTgt spid="1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animEffect filter="fade" transition="in">
                                      <p:cBhvr>
                                        <p:cTn dur="1000"/>
                                        <p:tgtEl>
                                          <p:spTgt spid="1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animEffect filter="fade" transition="in">
                                      <p:cBhvr>
                                        <p:cTn dur="1000"/>
                                        <p:tgtEl>
                                          <p:spTgt spid="1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animEffect filter="fade" transition="in">
                                      <p:cBhvr>
                                        <p:cTn dur="1000"/>
                                        <p:tgtEl>
                                          <p:spTgt spid="1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5" st="5"/>
                                            </p:txEl>
                                          </p:spTgt>
                                        </p:tgtEl>
                                        <p:attrNameLst>
                                          <p:attrName>style.visibility</p:attrName>
                                        </p:attrNameLst>
                                      </p:cBhvr>
                                      <p:to>
                                        <p:strVal val="visible"/>
                                      </p:to>
                                    </p:set>
                                    <p:animEffect filter="fade" transition="in">
                                      <p:cBhvr>
                                        <p:cTn dur="1000"/>
                                        <p:tgtEl>
                                          <p:spTgt spid="13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6" st="6"/>
                                            </p:txEl>
                                          </p:spTgt>
                                        </p:tgtEl>
                                        <p:attrNameLst>
                                          <p:attrName>style.visibility</p:attrName>
                                        </p:attrNameLst>
                                      </p:cBhvr>
                                      <p:to>
                                        <p:strVal val="visible"/>
                                      </p:to>
                                    </p:set>
                                    <p:animEffect filter="fade" transition="in">
                                      <p:cBhvr>
                                        <p:cTn dur="1000"/>
                                        <p:tgtEl>
                                          <p:spTgt spid="13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7" st="7"/>
                                            </p:txEl>
                                          </p:spTgt>
                                        </p:tgtEl>
                                        <p:attrNameLst>
                                          <p:attrName>style.visibility</p:attrName>
                                        </p:attrNameLst>
                                      </p:cBhvr>
                                      <p:to>
                                        <p:strVal val="visible"/>
                                      </p:to>
                                    </p:set>
                                    <p:animEffect filter="fade" transition="in">
                                      <p:cBhvr>
                                        <p:cTn dur="1000"/>
                                        <p:tgtEl>
                                          <p:spTgt spid="13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nvSpPr>
        <p:spPr>
          <a:xfrm>
            <a:off x="403772" y="2097668"/>
            <a:ext cx="10600403" cy="52725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47" name="Google Shape;147;p6"/>
          <p:cNvSpPr txBox="1"/>
          <p:nvPr/>
        </p:nvSpPr>
        <p:spPr>
          <a:xfrm>
            <a:off x="758758" y="1539484"/>
            <a:ext cx="10121080" cy="289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MODEL EVALUATION METHODS USED</a:t>
            </a:r>
            <a:endParaRPr/>
          </a:p>
          <a:p>
            <a:pPr indent="0" lvl="0" marL="0" marR="0" rtl="0" algn="l">
              <a:spcBef>
                <a:spcPts val="0"/>
              </a:spcBef>
              <a:spcAft>
                <a:spcPts val="0"/>
              </a:spcAft>
              <a:buNone/>
            </a:pPr>
            <a:r>
              <a:t/>
            </a:r>
            <a:endParaRPr b="1" sz="2800">
              <a:solidFill>
                <a:schemeClr val="dk1"/>
              </a:solidFill>
              <a:latin typeface="Verdana"/>
              <a:ea typeface="Verdana"/>
              <a:cs typeface="Verdana"/>
              <a:sym typeface="Verdana"/>
            </a:endParaRPr>
          </a:p>
          <a:p>
            <a:pPr indent="-285750" lvl="1" marL="74295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Accuracy Score</a:t>
            </a:r>
            <a:endParaRPr/>
          </a:p>
          <a:p>
            <a:pPr indent="-285750" lvl="1" marL="74295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ROC AUC Curve</a:t>
            </a:r>
            <a:endParaRPr/>
          </a:p>
          <a:p>
            <a:pPr indent="-285750" lvl="1" marL="74295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Cross Validation</a:t>
            </a:r>
            <a:endParaRPr/>
          </a:p>
          <a:p>
            <a:pPr indent="-285750" lvl="1" marL="74295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Confusion Matrix</a:t>
            </a:r>
            <a:endParaRPr b="0" i="0" sz="2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48" name="Google Shape;148;p6"/>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3/15/2023</a:t>
            </a:r>
            <a:endParaRPr/>
          </a:p>
        </p:txBody>
      </p:sp>
      <p:sp>
        <p:nvSpPr>
          <p:cNvPr id="149" name="Google Shape;149;p6"/>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VIT CHENNAI</a:t>
            </a:r>
            <a:endParaRPr/>
          </a:p>
        </p:txBody>
      </p:sp>
      <p:sp>
        <p:nvSpPr>
          <p:cNvPr id="150" name="Google Shape;150;p6"/>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1000"/>
                                        <p:tgtEl>
                                          <p:spTgt spid="1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1000"/>
                                        <p:tgtEl>
                                          <p:spTgt spid="1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Effect filter="fade" transition="in">
                                      <p:cBhvr>
                                        <p:cTn dur="1000"/>
                                        <p:tgtEl>
                                          <p:spTgt spid="1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animEffect filter="fade" transition="in">
                                      <p:cBhvr>
                                        <p:cTn dur="1000"/>
                                        <p:tgtEl>
                                          <p:spTgt spid="1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animEffect filter="fade" transition="in">
                                      <p:cBhvr>
                                        <p:cTn dur="1000"/>
                                        <p:tgtEl>
                                          <p:spTgt spid="14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5" st="5"/>
                                            </p:txEl>
                                          </p:spTgt>
                                        </p:tgtEl>
                                        <p:attrNameLst>
                                          <p:attrName>style.visibility</p:attrName>
                                        </p:attrNameLst>
                                      </p:cBhvr>
                                      <p:to>
                                        <p:strVal val="visible"/>
                                      </p:to>
                                    </p:set>
                                    <p:animEffect filter="fade" transition="in">
                                      <p:cBhvr>
                                        <p:cTn dur="1000"/>
                                        <p:tgtEl>
                                          <p:spTgt spid="14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6" st="6"/>
                                            </p:txEl>
                                          </p:spTgt>
                                        </p:tgtEl>
                                        <p:attrNameLst>
                                          <p:attrName>style.visibility</p:attrName>
                                        </p:attrNameLst>
                                      </p:cBhvr>
                                      <p:to>
                                        <p:strVal val="visible"/>
                                      </p:to>
                                    </p:set>
                                    <p:animEffect filter="fade" transition="in">
                                      <p:cBhvr>
                                        <p:cTn dur="1000"/>
                                        <p:tgtEl>
                                          <p:spTgt spid="14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7"/>
          <p:cNvSpPr txBox="1"/>
          <p:nvPr/>
        </p:nvSpPr>
        <p:spPr>
          <a:xfrm>
            <a:off x="726895" y="931829"/>
            <a:ext cx="8917352" cy="40626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RESULTS:</a:t>
            </a:r>
            <a:endParaRPr/>
          </a:p>
          <a:p>
            <a:pPr indent="0" lvl="0" marL="0" marR="0" rtl="0" algn="l">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Verdana"/>
                <a:ea typeface="Verdana"/>
                <a:cs typeface="Verdana"/>
                <a:sym typeface="Verdana"/>
              </a:rPr>
              <a:t>We have divided our dataset into two parts using sklearn library from python. </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Verdana"/>
                <a:ea typeface="Verdana"/>
                <a:cs typeface="Verdana"/>
                <a:sym typeface="Verdana"/>
              </a:rPr>
              <a:t>Train part to train our dataset. </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Verdana"/>
                <a:ea typeface="Verdana"/>
                <a:cs typeface="Verdana"/>
                <a:sym typeface="Verdana"/>
              </a:rPr>
              <a:t>Test part to test the model that we have built. </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Verdana"/>
                <a:ea typeface="Verdana"/>
                <a:cs typeface="Verdana"/>
                <a:sym typeface="Verdana"/>
              </a:rPr>
              <a:t>We have used 75% of our total dataset for training our model.</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Verdana"/>
                <a:ea typeface="Verdana"/>
                <a:cs typeface="Verdana"/>
                <a:sym typeface="Verdana"/>
              </a:rPr>
              <a:t>Moreover, 25% of our dataset used for testing and evaluating the result. </a:t>
            </a:r>
            <a:endParaRPr sz="1800">
              <a:solidFill>
                <a:schemeClr val="dk1"/>
              </a:solidFill>
              <a:latin typeface="Verdana"/>
              <a:ea typeface="Verdana"/>
              <a:cs typeface="Verdana"/>
              <a:sym typeface="Verdana"/>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56" name="Google Shape;156;p7"/>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3/15/2023</a:t>
            </a:r>
            <a:endParaRPr/>
          </a:p>
        </p:txBody>
      </p:sp>
      <p:sp>
        <p:nvSpPr>
          <p:cNvPr id="157" name="Google Shape;157;p7"/>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VIT CHENNAI</a:t>
            </a:r>
            <a:endParaRPr/>
          </a:p>
        </p:txBody>
      </p:sp>
      <p:sp>
        <p:nvSpPr>
          <p:cNvPr id="158" name="Google Shape;158;p7"/>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10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10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1000"/>
                                        <p:tgtEl>
                                          <p:spTgt spid="1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1000"/>
                                        <p:tgtEl>
                                          <p:spTgt spid="1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Effect filter="fade" transition="in">
                                      <p:cBhvr>
                                        <p:cTn dur="1000"/>
                                        <p:tgtEl>
                                          <p:spTgt spid="1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animEffect filter="fade" transition="in">
                                      <p:cBhvr>
                                        <p:cTn dur="1000"/>
                                        <p:tgtEl>
                                          <p:spTgt spid="1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animEffect filter="fade" transition="in">
                                      <p:cBhvr>
                                        <p:cTn dur="1000"/>
                                        <p:tgtEl>
                                          <p:spTgt spid="15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7" st="7"/>
                                            </p:txEl>
                                          </p:spTgt>
                                        </p:tgtEl>
                                        <p:attrNameLst>
                                          <p:attrName>style.visibility</p:attrName>
                                        </p:attrNameLst>
                                      </p:cBhvr>
                                      <p:to>
                                        <p:strVal val="visible"/>
                                      </p:to>
                                    </p:set>
                                    <p:animEffect filter="fade" transition="in">
                                      <p:cBhvr>
                                        <p:cTn dur="1000"/>
                                        <p:tgtEl>
                                          <p:spTgt spid="15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8"/>
          <p:cNvSpPr txBox="1"/>
          <p:nvPr/>
        </p:nvSpPr>
        <p:spPr>
          <a:xfrm>
            <a:off x="492937" y="898905"/>
            <a:ext cx="10909640" cy="1249394"/>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lang="en-US" sz="2400">
                <a:solidFill>
                  <a:schemeClr val="dk1"/>
                </a:solidFill>
                <a:latin typeface="Times New Roman"/>
                <a:ea typeface="Times New Roman"/>
                <a:cs typeface="Times New Roman"/>
                <a:sym typeface="Times New Roman"/>
              </a:rPr>
              <a:t>EXISTING MODEL:</a:t>
            </a:r>
            <a:endParaRPr/>
          </a:p>
          <a:p>
            <a:pPr indent="0" lvl="0" marL="0" marR="0" rtl="0" algn="ctr">
              <a:lnSpc>
                <a:spcPct val="90000"/>
              </a:lnSpc>
              <a:spcBef>
                <a:spcPts val="600"/>
              </a:spcBef>
              <a:spcAft>
                <a:spcPts val="0"/>
              </a:spcAft>
              <a:buNone/>
            </a:pPr>
            <a:r>
              <a:t/>
            </a:r>
            <a:endParaRPr b="1" sz="6600">
              <a:solidFill>
                <a:schemeClr val="dk1"/>
              </a:solidFill>
              <a:latin typeface="Century Gothic"/>
              <a:ea typeface="Century Gothic"/>
              <a:cs typeface="Century Gothic"/>
              <a:sym typeface="Century Gothic"/>
            </a:endParaRPr>
          </a:p>
        </p:txBody>
      </p:sp>
      <p:graphicFrame>
        <p:nvGraphicFramePr>
          <p:cNvPr id="164" name="Google Shape;164;p8"/>
          <p:cNvGraphicFramePr/>
          <p:nvPr/>
        </p:nvGraphicFramePr>
        <p:xfrm>
          <a:off x="2136371" y="1773230"/>
          <a:ext cx="3000000" cy="3000000"/>
        </p:xfrm>
        <a:graphic>
          <a:graphicData uri="http://schemas.openxmlformats.org/drawingml/2006/table">
            <a:tbl>
              <a:tblPr bandRow="1" firstRow="1">
                <a:solidFill>
                  <a:schemeClr val="lt1"/>
                </a:solidFill>
                <a:tableStyleId>{4388FFEF-16FF-486A-B933-05013665691F}</a:tableStyleId>
              </a:tblPr>
              <a:tblGrid>
                <a:gridCol w="5291475"/>
                <a:gridCol w="2605625"/>
              </a:tblGrid>
              <a:tr h="890300">
                <a:tc>
                  <a:txBody>
                    <a:bodyPr/>
                    <a:lstStyle/>
                    <a:p>
                      <a:pPr indent="0" lvl="0" marL="0" marR="0" rtl="0" algn="ctr">
                        <a:spcBef>
                          <a:spcPts val="0"/>
                        </a:spcBef>
                        <a:spcAft>
                          <a:spcPts val="0"/>
                        </a:spcAft>
                        <a:buNone/>
                      </a:pPr>
                      <a:r>
                        <a:rPr b="0" lang="en-US" sz="2000" u="none" cap="none" strike="noStrike">
                          <a:solidFill>
                            <a:schemeClr val="lt1"/>
                          </a:solidFill>
                          <a:latin typeface="Times New Roman"/>
                          <a:ea typeface="Times New Roman"/>
                          <a:cs typeface="Times New Roman"/>
                          <a:sym typeface="Times New Roman"/>
                        </a:rPr>
                        <a:t>ALGORITHMS </a:t>
                      </a:r>
                      <a:endParaRPr/>
                    </a:p>
                  </a:txBody>
                  <a:tcPr marT="188100" marB="188100" marR="188100" marL="2445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None/>
                      </a:pPr>
                      <a:r>
                        <a:rPr b="0" lang="en-US" sz="2000" u="none" cap="none" strike="noStrike">
                          <a:solidFill>
                            <a:schemeClr val="lt1"/>
                          </a:solidFill>
                          <a:latin typeface="Times New Roman"/>
                          <a:ea typeface="Times New Roman"/>
                          <a:cs typeface="Times New Roman"/>
                          <a:sym typeface="Times New Roman"/>
                        </a:rPr>
                        <a:t>ACCURACY</a:t>
                      </a:r>
                      <a:endParaRPr/>
                    </a:p>
                  </a:txBody>
                  <a:tcPr marT="188100" marB="188100" marR="188100" marL="244525" anchor="ctr">
                    <a:lnL cap="flat" cmpd="sng" w="1905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r>
              <a:tr h="890300">
                <a:tc>
                  <a:txBody>
                    <a:bodyPr/>
                    <a:lstStyle/>
                    <a:p>
                      <a:pPr indent="0" lvl="0" marL="0" marR="0" rtl="0" algn="l">
                        <a:spcBef>
                          <a:spcPts val="0"/>
                        </a:spcBef>
                        <a:spcAft>
                          <a:spcPts val="0"/>
                        </a:spcAft>
                        <a:buNone/>
                      </a:pPr>
                      <a:r>
                        <a:rPr lang="en-US" sz="2000" u="none" cap="none" strike="noStrike">
                          <a:solidFill>
                            <a:schemeClr val="dk1"/>
                          </a:solidFill>
                          <a:latin typeface="Times New Roman"/>
                          <a:ea typeface="Times New Roman"/>
                          <a:cs typeface="Times New Roman"/>
                          <a:sym typeface="Times New Roman"/>
                        </a:rPr>
                        <a:t>SUPPORT VECTOR MACHINE</a:t>
                      </a:r>
                      <a:endParaRPr/>
                    </a:p>
                  </a:txBody>
                  <a:tcPr marT="188100" marB="188100" marR="188100" marL="244525">
                    <a:lnL cap="flat" cmpd="sng" w="19050">
                      <a:solidFill>
                        <a:schemeClr val="dk1"/>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cap="none">
                          <a:solidFill>
                            <a:schemeClr val="dk1"/>
                          </a:solidFill>
                          <a:latin typeface="Times New Roman"/>
                          <a:ea typeface="Times New Roman"/>
                          <a:cs typeface="Times New Roman"/>
                          <a:sym typeface="Times New Roman"/>
                        </a:rPr>
                        <a:t>64%</a:t>
                      </a:r>
                      <a:endParaRPr/>
                    </a:p>
                  </a:txBody>
                  <a:tcPr marT="188100" marB="188100" marR="188100" marL="244525">
                    <a:lnL cap="flat" cmpd="sng" w="9525">
                      <a:solidFill>
                        <a:srgbClr val="7F7F7F"/>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r>
              <a:tr h="890300">
                <a:tc>
                  <a:txBody>
                    <a:bodyPr/>
                    <a:lstStyle/>
                    <a:p>
                      <a:pPr indent="0" lvl="0" marL="0" marR="0" rtl="0" algn="l">
                        <a:spcBef>
                          <a:spcPts val="0"/>
                        </a:spcBef>
                        <a:spcAft>
                          <a:spcPts val="0"/>
                        </a:spcAft>
                        <a:buNone/>
                      </a:pPr>
                      <a:r>
                        <a:rPr lang="en-US" sz="2000" cap="none">
                          <a:solidFill>
                            <a:schemeClr val="dk1"/>
                          </a:solidFill>
                          <a:latin typeface="Times New Roman"/>
                          <a:ea typeface="Times New Roman"/>
                          <a:cs typeface="Times New Roman"/>
                          <a:sym typeface="Times New Roman"/>
                        </a:rPr>
                        <a:t>NAÏVE BAYES</a:t>
                      </a:r>
                      <a:endParaRPr/>
                    </a:p>
                  </a:txBody>
                  <a:tcPr marT="188100" marB="188100" marR="188100" marL="244525">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en-US" sz="2000" cap="none">
                          <a:solidFill>
                            <a:schemeClr val="dk1"/>
                          </a:solidFill>
                          <a:latin typeface="Times New Roman"/>
                          <a:ea typeface="Times New Roman"/>
                          <a:cs typeface="Times New Roman"/>
                          <a:sym typeface="Times New Roman"/>
                        </a:rPr>
                        <a:t>68%</a:t>
                      </a:r>
                      <a:endParaRPr/>
                    </a:p>
                  </a:txBody>
                  <a:tcPr marT="188100" marB="188100" marR="188100" marL="244525">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r>
              <a:tr h="890300">
                <a:tc>
                  <a:txBody>
                    <a:bodyPr/>
                    <a:lstStyle/>
                    <a:p>
                      <a:pPr indent="0" lvl="0" marL="0" marR="0" rtl="0" algn="l">
                        <a:spcBef>
                          <a:spcPts val="0"/>
                        </a:spcBef>
                        <a:spcAft>
                          <a:spcPts val="0"/>
                        </a:spcAft>
                        <a:buNone/>
                      </a:pPr>
                      <a:r>
                        <a:rPr lang="en-US" sz="2000" cap="none">
                          <a:solidFill>
                            <a:schemeClr val="dk1"/>
                          </a:solidFill>
                          <a:latin typeface="Times New Roman"/>
                          <a:ea typeface="Times New Roman"/>
                          <a:cs typeface="Times New Roman"/>
                          <a:sym typeface="Times New Roman"/>
                        </a:rPr>
                        <a:t>DECISION TREE</a:t>
                      </a:r>
                      <a:endParaRPr/>
                    </a:p>
                  </a:txBody>
                  <a:tcPr marT="188100" marB="188100" marR="188100" marL="244525">
                    <a:lnL cap="flat" cmpd="sng" w="19050">
                      <a:solidFill>
                        <a:schemeClr val="dk1"/>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cap="none">
                          <a:solidFill>
                            <a:schemeClr val="dk1"/>
                          </a:solidFill>
                          <a:latin typeface="Times New Roman"/>
                          <a:ea typeface="Times New Roman"/>
                          <a:cs typeface="Times New Roman"/>
                          <a:sym typeface="Times New Roman"/>
                        </a:rPr>
                        <a:t>96%</a:t>
                      </a:r>
                      <a:endParaRPr/>
                    </a:p>
                  </a:txBody>
                  <a:tcPr marT="188100" marB="188100" marR="188100" marL="244525">
                    <a:lnL cap="flat" cmpd="sng" w="9525">
                      <a:solidFill>
                        <a:srgbClr val="7F7F7F"/>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165" name="Google Shape;165;p8"/>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3/15/2023</a:t>
            </a:r>
            <a:endParaRPr/>
          </a:p>
        </p:txBody>
      </p:sp>
      <p:sp>
        <p:nvSpPr>
          <p:cNvPr id="166" name="Google Shape;166;p8"/>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VIT CHENNAI</a:t>
            </a:r>
            <a:endParaRPr/>
          </a:p>
        </p:txBody>
      </p:sp>
      <p:sp>
        <p:nvSpPr>
          <p:cNvPr id="167" name="Google Shape;167;p8"/>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Effect filter="fade" transition="in">
                                      <p:cBhvr>
                                        <p:cTn dur="1000"/>
                                        <p:tgtEl>
                                          <p:spTgt spid="1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Effect filter="fade" transition="in">
                                      <p:cBhvr>
                                        <p:cTn dur="1000"/>
                                        <p:tgtEl>
                                          <p:spTgt spid="1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p9"/>
          <p:cNvSpPr txBox="1"/>
          <p:nvPr/>
        </p:nvSpPr>
        <p:spPr>
          <a:xfrm>
            <a:off x="390698" y="286017"/>
            <a:ext cx="367422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MODEL EFFICIENCY:</a:t>
            </a:r>
            <a:endParaRPr/>
          </a:p>
        </p:txBody>
      </p:sp>
      <p:graphicFrame>
        <p:nvGraphicFramePr>
          <p:cNvPr id="173" name="Google Shape;173;p9"/>
          <p:cNvGraphicFramePr/>
          <p:nvPr/>
        </p:nvGraphicFramePr>
        <p:xfrm>
          <a:off x="1246908" y="1205344"/>
          <a:ext cx="3000000" cy="3000000"/>
        </p:xfrm>
        <a:graphic>
          <a:graphicData uri="http://schemas.openxmlformats.org/drawingml/2006/table">
            <a:tbl>
              <a:tblPr>
                <a:noFill/>
                <a:tableStyleId>{E7930C05-CDF7-48F8-B117-843D96A08B40}</a:tableStyleId>
              </a:tblPr>
              <a:tblGrid>
                <a:gridCol w="5049950"/>
                <a:gridCol w="3079900"/>
              </a:tblGrid>
              <a:tr h="710600">
                <a:tc>
                  <a:txBody>
                    <a:bodyPr/>
                    <a:lstStyle/>
                    <a:p>
                      <a:pPr indent="0" lvl="0" marL="0" marR="0" rtl="0" algn="l">
                        <a:spcBef>
                          <a:spcPts val="0"/>
                        </a:spcBef>
                        <a:spcAft>
                          <a:spcPts val="0"/>
                        </a:spcAft>
                        <a:buNone/>
                      </a:pPr>
                      <a:r>
                        <a:rPr b="1" i="0" lang="en-US" sz="1900">
                          <a:solidFill>
                            <a:srgbClr val="FFFFFF"/>
                          </a:solidFill>
                          <a:latin typeface="Calibri"/>
                          <a:ea typeface="Calibri"/>
                          <a:cs typeface="Calibri"/>
                          <a:sym typeface="Calibri"/>
                        </a:rPr>
                        <a:t>ALGORITHMS​</a:t>
                      </a:r>
                      <a:endParaRPr b="1" i="0" sz="1800">
                        <a:solidFill>
                          <a:srgbClr val="FFFFFF"/>
                        </a:solidFil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00000"/>
                    </a:solidFill>
                  </a:tcPr>
                </a:tc>
                <a:tc>
                  <a:txBody>
                    <a:bodyPr/>
                    <a:lstStyle/>
                    <a:p>
                      <a:pPr indent="0" lvl="0" marL="0" marR="0" rtl="0" algn="l">
                        <a:spcBef>
                          <a:spcPts val="0"/>
                        </a:spcBef>
                        <a:spcAft>
                          <a:spcPts val="0"/>
                        </a:spcAft>
                        <a:buNone/>
                      </a:pPr>
                      <a:r>
                        <a:rPr b="1" i="0" lang="en-US" sz="1900">
                          <a:solidFill>
                            <a:srgbClr val="FFFFFF"/>
                          </a:solidFill>
                          <a:latin typeface="Calibri"/>
                          <a:ea typeface="Calibri"/>
                          <a:cs typeface="Calibri"/>
                          <a:sym typeface="Calibri"/>
                        </a:rPr>
                        <a:t>ACCURACY​</a:t>
                      </a:r>
                      <a:endParaRPr b="1" i="0" sz="1800">
                        <a:solidFill>
                          <a:srgbClr val="FFFFFF"/>
                        </a:solidFil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00000"/>
                    </a:solidFill>
                  </a:tcPr>
                </a:tc>
              </a:tr>
              <a:tr h="615850">
                <a:tc>
                  <a:txBody>
                    <a:bodyPr/>
                    <a:lstStyle/>
                    <a:p>
                      <a:pPr indent="0" lvl="0" marL="0" marR="0" rtl="0" algn="l">
                        <a:spcBef>
                          <a:spcPts val="0"/>
                        </a:spcBef>
                        <a:spcAft>
                          <a:spcPts val="0"/>
                        </a:spcAft>
                        <a:buNone/>
                      </a:pPr>
                      <a:r>
                        <a:rPr b="0" i="0" lang="en-US" sz="1500">
                          <a:solidFill>
                            <a:srgbClr val="262626"/>
                          </a:solidFill>
                          <a:latin typeface="Calibri"/>
                          <a:ea typeface="Calibri"/>
                          <a:cs typeface="Calibri"/>
                          <a:sym typeface="Calibri"/>
                        </a:rPr>
                        <a:t>LOGISTIC REGRESSION</a:t>
                      </a:r>
                      <a:r>
                        <a:rPr b="0" i="0" lang="en-US" sz="1500">
                          <a:solidFill>
                            <a:srgbClr val="000000"/>
                          </a:solidFill>
                          <a:latin typeface="Calibri"/>
                          <a:ea typeface="Calibri"/>
                          <a:cs typeface="Calibri"/>
                          <a:sym typeface="Calibri"/>
                        </a:rPr>
                        <a:t>​</a:t>
                      </a:r>
                      <a:endParaRPr b="0" i="0" sz="1800">
                        <a:solidFill>
                          <a:srgbClr val="000000"/>
                        </a:solidFil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E7E7"/>
                    </a:solidFill>
                  </a:tcPr>
                </a:tc>
                <a:tc>
                  <a:txBody>
                    <a:bodyPr/>
                    <a:lstStyle/>
                    <a:p>
                      <a:pPr indent="0" lvl="0" marL="0" marR="0" rtl="0" algn="l">
                        <a:spcBef>
                          <a:spcPts val="0"/>
                        </a:spcBef>
                        <a:spcAft>
                          <a:spcPts val="0"/>
                        </a:spcAft>
                        <a:buNone/>
                      </a:pPr>
                      <a:r>
                        <a:rPr b="0" i="0" lang="en-US" sz="1500">
                          <a:solidFill>
                            <a:srgbClr val="262626"/>
                          </a:solidFill>
                          <a:latin typeface="Calibri"/>
                          <a:ea typeface="Calibri"/>
                          <a:cs typeface="Calibri"/>
                          <a:sym typeface="Calibri"/>
                        </a:rPr>
                        <a:t>76%</a:t>
                      </a:r>
                      <a:r>
                        <a:rPr b="0" i="0" lang="en-US" sz="1500">
                          <a:solidFill>
                            <a:srgbClr val="000000"/>
                          </a:solidFill>
                          <a:latin typeface="Calibri"/>
                          <a:ea typeface="Calibri"/>
                          <a:cs typeface="Calibri"/>
                          <a:sym typeface="Calibri"/>
                        </a:rPr>
                        <a:t>​</a:t>
                      </a:r>
                      <a:endParaRPr b="0" i="0" sz="1800">
                        <a:solidFill>
                          <a:srgbClr val="000000"/>
                        </a:solidFil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E7E7"/>
                    </a:solidFill>
                  </a:tcPr>
                </a:tc>
              </a:tr>
              <a:tr h="615850">
                <a:tc>
                  <a:txBody>
                    <a:bodyPr/>
                    <a:lstStyle/>
                    <a:p>
                      <a:pPr indent="0" lvl="0" marL="0" marR="0" rtl="0" algn="l">
                        <a:spcBef>
                          <a:spcPts val="0"/>
                        </a:spcBef>
                        <a:spcAft>
                          <a:spcPts val="0"/>
                        </a:spcAft>
                        <a:buNone/>
                      </a:pPr>
                      <a:r>
                        <a:rPr b="0" i="0" lang="en-US" sz="1500">
                          <a:solidFill>
                            <a:srgbClr val="262626"/>
                          </a:solidFill>
                          <a:latin typeface="Calibri"/>
                          <a:ea typeface="Calibri"/>
                          <a:cs typeface="Calibri"/>
                          <a:sym typeface="Calibri"/>
                        </a:rPr>
                        <a:t>SUPPORT VECTOR MACHINE</a:t>
                      </a:r>
                      <a:r>
                        <a:rPr b="0" i="0" lang="en-US" sz="1500">
                          <a:solidFill>
                            <a:srgbClr val="000000"/>
                          </a:solidFill>
                          <a:latin typeface="Calibri"/>
                          <a:ea typeface="Calibri"/>
                          <a:cs typeface="Calibri"/>
                          <a:sym typeface="Calibri"/>
                        </a:rPr>
                        <a:t>​</a:t>
                      </a:r>
                      <a:endParaRPr b="0" i="0" sz="1800">
                        <a:solidFill>
                          <a:srgbClr val="000000"/>
                        </a:solidFil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1500">
                          <a:solidFill>
                            <a:srgbClr val="262626"/>
                          </a:solidFill>
                          <a:latin typeface="Calibri"/>
                          <a:ea typeface="Calibri"/>
                          <a:cs typeface="Calibri"/>
                          <a:sym typeface="Calibri"/>
                        </a:rPr>
                        <a:t>78%</a:t>
                      </a:r>
                      <a:r>
                        <a:rPr b="0" i="0" lang="en-US" sz="1500">
                          <a:solidFill>
                            <a:srgbClr val="000000"/>
                          </a:solidFill>
                          <a:latin typeface="Calibri"/>
                          <a:ea typeface="Calibri"/>
                          <a:cs typeface="Calibri"/>
                          <a:sym typeface="Calibri"/>
                        </a:rPr>
                        <a:t>​</a:t>
                      </a:r>
                      <a:endParaRPr b="0" i="0" sz="1800">
                        <a:solidFill>
                          <a:srgbClr val="000000"/>
                        </a:solidFil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r>
              <a:tr h="615850">
                <a:tc>
                  <a:txBody>
                    <a:bodyPr/>
                    <a:lstStyle/>
                    <a:p>
                      <a:pPr indent="0" lvl="0" marL="0" marR="0" rtl="0" algn="l">
                        <a:spcBef>
                          <a:spcPts val="0"/>
                        </a:spcBef>
                        <a:spcAft>
                          <a:spcPts val="0"/>
                        </a:spcAft>
                        <a:buNone/>
                      </a:pPr>
                      <a:r>
                        <a:rPr b="0" i="0" lang="en-US" sz="1500">
                          <a:solidFill>
                            <a:srgbClr val="262626"/>
                          </a:solidFill>
                          <a:latin typeface="Calibri"/>
                          <a:ea typeface="Calibri"/>
                          <a:cs typeface="Calibri"/>
                          <a:sym typeface="Calibri"/>
                        </a:rPr>
                        <a:t>K – NEAREST NEIGHBOR</a:t>
                      </a:r>
                      <a:r>
                        <a:rPr b="0" i="0" lang="en-US" sz="1500">
                          <a:solidFill>
                            <a:srgbClr val="000000"/>
                          </a:solidFill>
                          <a:latin typeface="Calibri"/>
                          <a:ea typeface="Calibri"/>
                          <a:cs typeface="Calibri"/>
                          <a:sym typeface="Calibri"/>
                        </a:rPr>
                        <a:t>​</a:t>
                      </a:r>
                      <a:endParaRPr b="0" i="0" sz="1800">
                        <a:solidFill>
                          <a:srgbClr val="000000"/>
                        </a:solidFil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E7E7"/>
                    </a:solidFill>
                  </a:tcPr>
                </a:tc>
                <a:tc>
                  <a:txBody>
                    <a:bodyPr/>
                    <a:lstStyle/>
                    <a:p>
                      <a:pPr indent="0" lvl="0" marL="0" marR="0" rtl="0" algn="l">
                        <a:spcBef>
                          <a:spcPts val="0"/>
                        </a:spcBef>
                        <a:spcAft>
                          <a:spcPts val="0"/>
                        </a:spcAft>
                        <a:buNone/>
                      </a:pPr>
                      <a:r>
                        <a:rPr b="0" i="0" lang="en-US" sz="1500">
                          <a:solidFill>
                            <a:srgbClr val="262626"/>
                          </a:solidFill>
                          <a:latin typeface="Calibri"/>
                          <a:ea typeface="Calibri"/>
                          <a:cs typeface="Calibri"/>
                          <a:sym typeface="Calibri"/>
                        </a:rPr>
                        <a:t>70.6%</a:t>
                      </a:r>
                      <a:r>
                        <a:rPr b="0" i="0" lang="en-US" sz="1500">
                          <a:solidFill>
                            <a:srgbClr val="000000"/>
                          </a:solidFill>
                          <a:latin typeface="Calibri"/>
                          <a:ea typeface="Calibri"/>
                          <a:cs typeface="Calibri"/>
                          <a:sym typeface="Calibri"/>
                        </a:rPr>
                        <a:t>​</a:t>
                      </a:r>
                      <a:endParaRPr b="0" i="0" sz="1800">
                        <a:solidFill>
                          <a:srgbClr val="000000"/>
                        </a:solidFil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E7E7"/>
                    </a:solidFill>
                  </a:tcPr>
                </a:tc>
              </a:tr>
              <a:tr h="615850">
                <a:tc>
                  <a:txBody>
                    <a:bodyPr/>
                    <a:lstStyle/>
                    <a:p>
                      <a:pPr indent="0" lvl="0" marL="0" marR="0" rtl="0" algn="l">
                        <a:spcBef>
                          <a:spcPts val="0"/>
                        </a:spcBef>
                        <a:spcAft>
                          <a:spcPts val="0"/>
                        </a:spcAft>
                        <a:buNone/>
                      </a:pPr>
                      <a:r>
                        <a:rPr b="0" i="0" lang="en-US" sz="1500">
                          <a:solidFill>
                            <a:srgbClr val="262626"/>
                          </a:solidFill>
                          <a:latin typeface="Calibri"/>
                          <a:ea typeface="Calibri"/>
                          <a:cs typeface="Calibri"/>
                          <a:sym typeface="Calibri"/>
                        </a:rPr>
                        <a:t>RANDOM FOREST</a:t>
                      </a:r>
                      <a:r>
                        <a:rPr b="0" i="0" lang="en-US" sz="1500">
                          <a:solidFill>
                            <a:srgbClr val="000000"/>
                          </a:solidFill>
                          <a:latin typeface="Calibri"/>
                          <a:ea typeface="Calibri"/>
                          <a:cs typeface="Calibri"/>
                          <a:sym typeface="Calibri"/>
                        </a:rPr>
                        <a:t>​</a:t>
                      </a:r>
                      <a:endParaRPr b="0" i="0" sz="1800">
                        <a:solidFill>
                          <a:srgbClr val="000000"/>
                        </a:solidFil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1500">
                          <a:solidFill>
                            <a:srgbClr val="262626"/>
                          </a:solidFill>
                          <a:latin typeface="Calibri"/>
                          <a:ea typeface="Calibri"/>
                          <a:cs typeface="Calibri"/>
                          <a:sym typeface="Calibri"/>
                        </a:rPr>
                        <a:t>98.4%</a:t>
                      </a:r>
                      <a:r>
                        <a:rPr b="0" i="0" lang="en-US" sz="1500">
                          <a:solidFill>
                            <a:srgbClr val="000000"/>
                          </a:solidFill>
                          <a:latin typeface="Calibri"/>
                          <a:ea typeface="Calibri"/>
                          <a:cs typeface="Calibri"/>
                          <a:sym typeface="Calibri"/>
                        </a:rPr>
                        <a:t>​</a:t>
                      </a:r>
                      <a:endParaRPr b="0" i="0" sz="1800">
                        <a:solidFill>
                          <a:srgbClr val="000000"/>
                        </a:solidFil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r>
              <a:tr h="615850">
                <a:tc>
                  <a:txBody>
                    <a:bodyPr/>
                    <a:lstStyle/>
                    <a:p>
                      <a:pPr indent="0" lvl="0" marL="0" marR="0" rtl="0" algn="l">
                        <a:spcBef>
                          <a:spcPts val="0"/>
                        </a:spcBef>
                        <a:spcAft>
                          <a:spcPts val="0"/>
                        </a:spcAft>
                        <a:buNone/>
                      </a:pPr>
                      <a:r>
                        <a:rPr b="0" i="0" lang="en-US" sz="1500">
                          <a:solidFill>
                            <a:srgbClr val="262626"/>
                          </a:solidFill>
                          <a:latin typeface="Calibri"/>
                          <a:ea typeface="Calibri"/>
                          <a:cs typeface="Calibri"/>
                          <a:sym typeface="Calibri"/>
                        </a:rPr>
                        <a:t>NAÏVE BAYES</a:t>
                      </a:r>
                      <a:r>
                        <a:rPr b="0" i="0" lang="en-US" sz="1500">
                          <a:solidFill>
                            <a:srgbClr val="000000"/>
                          </a:solidFill>
                          <a:latin typeface="Calibri"/>
                          <a:ea typeface="Calibri"/>
                          <a:cs typeface="Calibri"/>
                          <a:sym typeface="Calibri"/>
                        </a:rPr>
                        <a:t>​</a:t>
                      </a:r>
                      <a:endParaRPr b="0" i="0" sz="1800">
                        <a:solidFill>
                          <a:srgbClr val="000000"/>
                        </a:solidFil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E7E7"/>
                    </a:solidFill>
                  </a:tcPr>
                </a:tc>
                <a:tc>
                  <a:txBody>
                    <a:bodyPr/>
                    <a:lstStyle/>
                    <a:p>
                      <a:pPr indent="0" lvl="0" marL="0" marR="0" rtl="0" algn="l">
                        <a:spcBef>
                          <a:spcPts val="0"/>
                        </a:spcBef>
                        <a:spcAft>
                          <a:spcPts val="0"/>
                        </a:spcAft>
                        <a:buNone/>
                      </a:pPr>
                      <a:r>
                        <a:rPr b="0" i="0" lang="en-US" sz="1500">
                          <a:solidFill>
                            <a:srgbClr val="262626"/>
                          </a:solidFill>
                          <a:latin typeface="Calibri"/>
                          <a:ea typeface="Calibri"/>
                          <a:cs typeface="Calibri"/>
                          <a:sym typeface="Calibri"/>
                        </a:rPr>
                        <a:t>76%</a:t>
                      </a:r>
                      <a:r>
                        <a:rPr b="0" i="0" lang="en-US" sz="1500">
                          <a:solidFill>
                            <a:srgbClr val="000000"/>
                          </a:solidFill>
                          <a:latin typeface="Calibri"/>
                          <a:ea typeface="Calibri"/>
                          <a:cs typeface="Calibri"/>
                          <a:sym typeface="Calibri"/>
                        </a:rPr>
                        <a:t>​</a:t>
                      </a:r>
                      <a:endParaRPr b="0" i="0" sz="1800">
                        <a:solidFill>
                          <a:srgbClr val="000000"/>
                        </a:solidFil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E7E7"/>
                    </a:solidFill>
                  </a:tcPr>
                </a:tc>
              </a:tr>
              <a:tr h="615850">
                <a:tc>
                  <a:txBody>
                    <a:bodyPr/>
                    <a:lstStyle/>
                    <a:p>
                      <a:pPr indent="0" lvl="0" marL="0" marR="0" rtl="0" algn="l">
                        <a:spcBef>
                          <a:spcPts val="0"/>
                        </a:spcBef>
                        <a:spcAft>
                          <a:spcPts val="0"/>
                        </a:spcAft>
                        <a:buNone/>
                      </a:pPr>
                      <a:r>
                        <a:rPr b="0" i="0" lang="en-US" sz="1500">
                          <a:solidFill>
                            <a:srgbClr val="262626"/>
                          </a:solidFill>
                          <a:latin typeface="Calibri"/>
                          <a:ea typeface="Calibri"/>
                          <a:cs typeface="Calibri"/>
                          <a:sym typeface="Calibri"/>
                        </a:rPr>
                        <a:t>DECISION TREE</a:t>
                      </a:r>
                      <a:endParaRPr b="0" i="0" sz="1800">
                        <a:solidFill>
                          <a:srgbClr val="000000"/>
                        </a:solidFil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1500">
                          <a:solidFill>
                            <a:srgbClr val="262626"/>
                          </a:solidFill>
                          <a:latin typeface="Calibri"/>
                          <a:ea typeface="Calibri"/>
                          <a:cs typeface="Calibri"/>
                          <a:sym typeface="Calibri"/>
                        </a:rPr>
                        <a:t>90%</a:t>
                      </a:r>
                      <a:r>
                        <a:rPr b="0" i="0" lang="en-US" sz="1500">
                          <a:solidFill>
                            <a:srgbClr val="000000"/>
                          </a:solidFill>
                          <a:latin typeface="Calibri"/>
                          <a:ea typeface="Calibri"/>
                          <a:cs typeface="Calibri"/>
                          <a:sym typeface="Calibri"/>
                        </a:rPr>
                        <a:t>​</a:t>
                      </a:r>
                      <a:endParaRPr b="0" i="0" sz="1800">
                        <a:solidFill>
                          <a:srgbClr val="000000"/>
                        </a:solidFil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r>
            </a:tbl>
          </a:graphicData>
        </a:graphic>
      </p:graphicFrame>
      <p:sp>
        <p:nvSpPr>
          <p:cNvPr id="174" name="Google Shape;174;p9"/>
          <p:cNvSpPr/>
          <p:nvPr/>
        </p:nvSpPr>
        <p:spPr>
          <a:xfrm>
            <a:off x="3462338" y="2560638"/>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 name="Google Shape;175;p9"/>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3/15/2023</a:t>
            </a:r>
            <a:endParaRPr/>
          </a:p>
        </p:txBody>
      </p:sp>
      <p:sp>
        <p:nvSpPr>
          <p:cNvPr id="176" name="Google Shape;176;p9"/>
          <p:cNvSpPr txBox="1"/>
          <p:nvPr>
            <p:ph idx="11" type="ftr"/>
          </p:nvPr>
        </p:nvSpPr>
        <p:spPr>
          <a:xfrm>
            <a:off x="1180431" y="175769"/>
            <a:ext cx="5938836" cy="30920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VIT CHENNAI</a:t>
            </a:r>
            <a:endParaRPr/>
          </a:p>
        </p:txBody>
      </p:sp>
      <p:sp>
        <p:nvSpPr>
          <p:cNvPr id="177" name="Google Shape;177;p9"/>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animEffect filter="fade" transition="in">
                                      <p:cBhvr>
                                        <p:cTn dur="1000"/>
                                        <p:tgtEl>
                                          <p:spTgt spid="1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2023-03-11T14:08:58Z</dcterms:created>
  <dc:creator>HP</dc:creator>
</cp:coreProperties>
</file>