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Inter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HF4+fS1BP1ld4QemN6NIBMHI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6AFEB3-0AE2-46C0-81F8-CF068B3E0681}">
  <a:tblStyle styleId="{196AFEB3-0AE2-46C0-81F8-CF068B3E068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5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5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8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8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8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9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9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9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9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9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9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1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8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1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8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20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2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0C0C"/>
            </a:gs>
            <a:gs pos="17816">
              <a:srgbClr val="0C0C0C"/>
            </a:gs>
            <a:gs pos="74000">
              <a:srgbClr val="F37BBA"/>
            </a:gs>
            <a:gs pos="83000">
              <a:srgbClr val="F37BBA"/>
            </a:gs>
            <a:gs pos="100000">
              <a:srgbClr val="F6A8D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109/incet49848.2020.9154130" TargetMode="External"/><Relationship Id="rId4" Type="http://schemas.openxmlformats.org/officeDocument/2006/relationships/hyperlink" Target="https://doi.org/10.1109/bharat53139.2022.000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/>
          <p:nvPr/>
        </p:nvSpPr>
        <p:spPr>
          <a:xfrm rot="-589932">
            <a:off x="8490951" y="4185117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"/>
          <p:cNvSpPr/>
          <p:nvPr/>
        </p:nvSpPr>
        <p:spPr>
          <a:xfrm>
            <a:off x="455612" y="4241801"/>
            <a:ext cx="11277600" cy="2337161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1" name="Google Shape;251;p1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2" name="Google Shape;252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"/>
          <p:cNvSpPr txBox="1"/>
          <p:nvPr>
            <p:ph type="ctrTitle"/>
          </p:nvPr>
        </p:nvSpPr>
        <p:spPr>
          <a:xfrm>
            <a:off x="936611" y="1889976"/>
            <a:ext cx="9991399" cy="180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/>
              <a:t>SYMPTOM-BASED AILMENT PROPHESY USING MACHINE LEARNING APPROACH WITH GUI</a:t>
            </a:r>
            <a:br>
              <a:rPr lang="en-US" sz="6000"/>
            </a:br>
            <a:endParaRPr b="1" sz="5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"/>
          <p:cNvSpPr txBox="1"/>
          <p:nvPr>
            <p:ph idx="1" type="subTitle"/>
          </p:nvPr>
        </p:nvSpPr>
        <p:spPr>
          <a:xfrm>
            <a:off x="9666000" y="6023225"/>
            <a:ext cx="252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>
                <a:solidFill>
                  <a:schemeClr val="dk2"/>
                </a:solidFill>
              </a:rPr>
              <a:t>RITHIKSHARVESH KS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3" name="Google Shape;31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5" name="Google Shape;315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"/>
          <p:cNvSpPr txBox="1"/>
          <p:nvPr>
            <p:ph type="title"/>
          </p:nvPr>
        </p:nvSpPr>
        <p:spPr>
          <a:xfrm>
            <a:off x="8382055" y="3171825"/>
            <a:ext cx="3161016" cy="1223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000"/>
              <a:buFont typeface="Century Gothic"/>
              <a:buNone/>
            </a:pPr>
            <a:r>
              <a:rPr b="0" i="0" lang="en-US" sz="30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ANALYSIS</a:t>
            </a:r>
            <a:endParaRPr/>
          </a:p>
        </p:txBody>
      </p:sp>
      <p:grpSp>
        <p:nvGrpSpPr>
          <p:cNvPr id="317" name="Google Shape;317;p10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18" name="Google Shape;318;p10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0" name="Google Shape;320;p10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21" name="Google Shape;321;p10"/>
          <p:cNvGraphicFramePr/>
          <p:nvPr/>
        </p:nvGraphicFramePr>
        <p:xfrm>
          <a:off x="1089750" y="2438400"/>
          <a:ext cx="3000000" cy="3000000"/>
        </p:xfrm>
        <a:graphic>
          <a:graphicData uri="http://schemas.openxmlformats.org/drawingml/2006/table">
            <a:tbl>
              <a:tblPr bandRow="1" firstCol="1" firstRow="1">
                <a:solidFill>
                  <a:srgbClr val="404040"/>
                </a:solidFill>
                <a:tableStyleId>{196AFEB3-0AE2-46C0-81F8-CF068B3E0681}</a:tableStyleId>
              </a:tblPr>
              <a:tblGrid>
                <a:gridCol w="3949925"/>
                <a:gridCol w="2280050"/>
              </a:tblGrid>
              <a:tr h="54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700" u="none" cap="none" strike="noStrike">
                          <a:solidFill>
                            <a:schemeClr val="lt1"/>
                          </a:solidFill>
                        </a:rPr>
                        <a:t>ALGORITHM</a:t>
                      </a:r>
                      <a:endParaRPr b="0" sz="2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700" u="none" cap="none" strike="noStrike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0" sz="27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96%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RANDOM FOREST CLASSIFIER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97%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NAÏVE BAYES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94%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2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SUPPORT VECTOR MACHINE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98.8%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4950" marB="0" marR="116200" marL="11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7" name="Google Shape;32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9" name="Google Shape;329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 txBox="1"/>
          <p:nvPr>
            <p:ph type="title"/>
          </p:nvPr>
        </p:nvSpPr>
        <p:spPr>
          <a:xfrm>
            <a:off x="8382055" y="3543300"/>
            <a:ext cx="2875417" cy="851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b="0" i="0" lang="en-US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INFERENCE</a:t>
            </a:r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32" name="Google Shape;332;p11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34" name="Google Shape;334;p11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Graphical user interface&#10;&#10;Description automatically generated" id="335" name="Google Shape;335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32" y="1608802"/>
            <a:ext cx="7129611" cy="40846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41" name="Google Shape;341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proposed model analyses the symptoms entered by the user and predicts the disease based on those symptoms.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Existing models have an accuracy of only 80%, and our model has a 95% accuracy rate.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evaluation of the system's outcomes on a larger dataset will be conducted in the future.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is also possible to include the capability of recommending Doctors or Hospitals for the predicted illness.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/>
          </a:p>
        </p:txBody>
      </p:sp>
      <p:sp>
        <p:nvSpPr>
          <p:cNvPr id="347" name="Google Shape;347;p13"/>
          <p:cNvSpPr txBox="1"/>
          <p:nvPr>
            <p:ph idx="1" type="body"/>
          </p:nvPr>
        </p:nvSpPr>
        <p:spPr>
          <a:xfrm>
            <a:off x="1054848" y="2433508"/>
            <a:ext cx="9951103" cy="436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Bhatt, C. M., Patel, P., Ghetia, T., &amp; Mazzeo, P. L. (2023, February 6). Effective Heart Disease Prediction Using Machine Learning Techniques.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(2), 88. https://doi.org/10.3390/a16020088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Chen, M., Hao, Y., Hwang, K., Wang, L., &amp; Wang, L. (2017). Disease Prediction by Machine Learning Over Big Data From Healthcare Communities.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IEEE Access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8869–8879. https://doi.org/10.1109/access.2017.2694446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Dahiwade, D., Patle, G., &amp; Meshram, E. (2019, March). Designing Disease Prediction Model Using Machine Learning Approach.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2019 3rd International Conference on Computing Methodologies and Communication (ICCMC)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https://doi.org/10.1109/iccmc.2019.8819782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Grampurohit, S., &amp; Sagarnal, C. (2020, June). Disease Prediction using Machine Learning Algorithms.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2020 International Conference for Emerging Technology (INCET)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https://doi.org/10.1109/incet49848.2020.9154130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Hema, P., Sunny, N., Venkata Naganjani, R., &amp; Darbha, A. (2022, April). Disease Prediction using Symptoms based on Machine Learning Algorithms.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2022 International Conference on Breakthrough in Heuristics and Reciprocation of Advanced Technologies (BHARAT)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https://doi.org/10.1109/bharat53139.2022.00021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Katarya, R., &amp; Meena, S. K. (2020, November 19). Machine Learning Techniques for Heart Disease Prediction: A Comparative Study and Analysis.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Health and Technology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(1), 87–97. https://doi.org/10.1007/s12553-020-00505-7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9319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7185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r>
              <a:t/>
            </a:r>
            <a:endParaRPr b="1"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260" name="Google Shape;260;p2"/>
          <p:cNvSpPr txBox="1"/>
          <p:nvPr>
            <p:ph idx="1" type="body"/>
          </p:nvPr>
        </p:nvSpPr>
        <p:spPr>
          <a:xfrm>
            <a:off x="1154954" y="2603500"/>
            <a:ext cx="882565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ABSTRACT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INTRODUCTION/PROLOGUE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METHODOLOGY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PERFORMANCE ANALYSIS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INFERENCE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CONCLUSION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⮚"/>
            </a:pPr>
            <a:r>
              <a:rPr b="1" i="1" lang="en-US" sz="2400"/>
              <a:t>REFERENCE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/>
          </a:p>
        </p:txBody>
      </p:sp>
      <p:sp>
        <p:nvSpPr>
          <p:cNvPr id="266" name="Google Shape;266;p3"/>
          <p:cNvSpPr txBox="1"/>
          <p:nvPr>
            <p:ph idx="1" type="body"/>
          </p:nvPr>
        </p:nvSpPr>
        <p:spPr>
          <a:xfrm>
            <a:off x="729916" y="2271831"/>
            <a:ext cx="10058400" cy="41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 Health is one of the most vital aspects of existence.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might be difficult for some people to visit a doctor every time they experience discomfort.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Forecasting the disease based on symptoms.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GUI will be provided to users to select the symptoms.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final outcome will be displayed based on four ML techniques.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INTRODUCTION/PROLOGUE</a:t>
            </a:r>
            <a:endParaRPr/>
          </a:p>
        </p:txBody>
      </p:sp>
      <p:sp>
        <p:nvSpPr>
          <p:cNvPr id="272" name="Google Shape;272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1" sz="2400"/>
          </a:p>
          <a:p>
            <a:pPr indent="-22098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i="1" sz="2400"/>
          </a:p>
          <a:p>
            <a:pPr indent="-22098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i="1" sz="2400"/>
          </a:p>
          <a:p>
            <a:pPr indent="-22098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i="1"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1"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1" sz="2400"/>
          </a:p>
        </p:txBody>
      </p:sp>
      <p:sp>
        <p:nvSpPr>
          <p:cNvPr id="273" name="Google Shape;273;p4"/>
          <p:cNvSpPr txBox="1"/>
          <p:nvPr/>
        </p:nvSpPr>
        <p:spPr>
          <a:xfrm>
            <a:off x="758790" y="2603500"/>
            <a:ext cx="10385659" cy="37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Health is one of the uncompromising integrity factor as it is the essence that drives people to lead a productive life.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Many individuals lack the expertise to diagnose an illness based on its symptoms.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suggested method produces an attractive Graphical User Interface that include symptoms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Naive Bayes, Decision trees, Random Forest algorithms and Support Vector Machine are employed to predict illness based on the symptoms experienced by individuals.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most prevalent illness will be taken into account as the outcome.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279" name="Google Shape;27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008" y="2369713"/>
            <a:ext cx="9053848" cy="405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/>
        </p:nvSpPr>
        <p:spPr>
          <a:xfrm>
            <a:off x="1039528" y="895149"/>
            <a:ext cx="6506678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ELUCIDATION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808522" y="2772076"/>
            <a:ext cx="778168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Kaggle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DISEASE PREDICTION USING MACHINE LEARNING   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COMPRISES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2 CSV files, Training data and Testing data.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132 Symptoms(features) mapped to 26 Diseases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097280" y="856648"/>
            <a:ext cx="7738712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DATA-PREPROCESSING</a:t>
            </a:r>
            <a:endParaRPr/>
          </a:p>
        </p:txBody>
      </p:sp>
      <p:sp>
        <p:nvSpPr>
          <p:cNvPr id="291" name="Google Shape;291;p7"/>
          <p:cNvSpPr txBox="1"/>
          <p:nvPr/>
        </p:nvSpPr>
        <p:spPr>
          <a:xfrm>
            <a:off x="683394" y="2738048"/>
            <a:ext cx="9317254" cy="3266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REDUCTION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title"/>
          </p:nvPr>
        </p:nvSpPr>
        <p:spPr>
          <a:xfrm>
            <a:off x="1270457" y="646714"/>
            <a:ext cx="4351025" cy="1047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TRAINING DATA</a:t>
            </a:r>
            <a:endParaRPr/>
          </a:p>
        </p:txBody>
      </p:sp>
      <p:sp>
        <p:nvSpPr>
          <p:cNvPr id="297" name="Google Shape;297;p8"/>
          <p:cNvSpPr txBox="1"/>
          <p:nvPr>
            <p:ph idx="1" type="body"/>
          </p:nvPr>
        </p:nvSpPr>
        <p:spPr>
          <a:xfrm>
            <a:off x="7030313" y="507147"/>
            <a:ext cx="3757545" cy="1326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solidFill>
                  <a:schemeClr val="lt1"/>
                </a:solidFill>
              </a:rPr>
              <a:t>TESTING DATA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1174610" y="1973179"/>
            <a:ext cx="444687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0" i="0"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raining data is the subset of original data that is used to train the machine learning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6843561" y="1973179"/>
            <a:ext cx="427361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0" i="0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esting data is used to check the accuracy of the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305" name="Google Shape;305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b="1" i="1" lang="en-US" sz="2400"/>
              <a:t>DECISION TREES – Classification Algorithm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b="1" i="1" lang="en-US" sz="2400"/>
              <a:t>RANDOM FOREST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b="1" i="1" lang="en-US" sz="2400"/>
              <a:t>NAÏVE BAYES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b="1" i="1" lang="en-US" sz="2400"/>
              <a:t>SUPPORT VECTOR MACHINE</a:t>
            </a: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5847008" y="3284113"/>
            <a:ext cx="425003" cy="1764405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6503831" y="3981649"/>
            <a:ext cx="20348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endParaRPr b="1"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Custom 1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2023-01-11T15:01:58Z</dcterms:created>
  <dc:creator>Rithiksharvesh Ks</dc:creator>
</cp:coreProperties>
</file>