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32"/>
  </p:notesMasterIdLst>
  <p:handoutMasterIdLst>
    <p:handoutMasterId r:id="rId33"/>
  </p:handoutMasterIdLst>
  <p:sldIdLst>
    <p:sldId id="299" r:id="rId2"/>
    <p:sldId id="290" r:id="rId3"/>
    <p:sldId id="268" r:id="rId4"/>
    <p:sldId id="281" r:id="rId5"/>
    <p:sldId id="282" r:id="rId6"/>
    <p:sldId id="283" r:id="rId7"/>
    <p:sldId id="284" r:id="rId8"/>
    <p:sldId id="285" r:id="rId9"/>
    <p:sldId id="289" r:id="rId10"/>
    <p:sldId id="258" r:id="rId11"/>
    <p:sldId id="288" r:id="rId12"/>
    <p:sldId id="269" r:id="rId13"/>
    <p:sldId id="270" r:id="rId14"/>
    <p:sldId id="271" r:id="rId15"/>
    <p:sldId id="272" r:id="rId16"/>
    <p:sldId id="273" r:id="rId17"/>
    <p:sldId id="274" r:id="rId18"/>
    <p:sldId id="279" r:id="rId19"/>
    <p:sldId id="280" r:id="rId20"/>
    <p:sldId id="295" r:id="rId21"/>
    <p:sldId id="296" r:id="rId22"/>
    <p:sldId id="297" r:id="rId23"/>
    <p:sldId id="291" r:id="rId24"/>
    <p:sldId id="292" r:id="rId25"/>
    <p:sldId id="293" r:id="rId26"/>
    <p:sldId id="294" r:id="rId27"/>
    <p:sldId id="286" r:id="rId28"/>
    <p:sldId id="287" r:id="rId29"/>
    <p:sldId id="298" r:id="rId30"/>
    <p:sldId id="26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91"/>
      </p:cViewPr>
      <p:guideLst>
        <p:guide orient="horz" pos="2160"/>
        <p:guide pos="3840"/>
      </p:guideLst>
    </p:cSldViewPr>
  </p:slideViewPr>
  <p:notesTextViewPr>
    <p:cViewPr>
      <p:scale>
        <a:sx n="1" d="1"/>
        <a:sy n="1" d="1"/>
      </p:scale>
      <p:origin x="0" y="0"/>
    </p:cViewPr>
  </p:notesTextViewPr>
  <p:notesViewPr>
    <p:cSldViewPr snapToGrid="0">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C8B9EC-34F3-46AC-A950-736B5E0188F9}"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CDD6E386-4919-4EFE-A7B5-273681728B24}">
      <dgm:prSet/>
      <dgm:spPr/>
      <dgm:t>
        <a:bodyPr/>
        <a:lstStyle/>
        <a:p>
          <a:r>
            <a:rPr lang="en-GB" dirty="0"/>
            <a:t>DETAILS- Consists of 8276 Rows and 10 parameters</a:t>
          </a:r>
          <a:endParaRPr lang="en-US" dirty="0"/>
        </a:p>
      </dgm:t>
    </dgm:pt>
    <dgm:pt modelId="{8AC15CBA-38EB-4835-A643-5BB4F21912EE}" type="parTrans" cxnId="{E98F3C00-242D-473B-A877-7A3B0244AA6F}">
      <dgm:prSet/>
      <dgm:spPr/>
      <dgm:t>
        <a:bodyPr/>
        <a:lstStyle/>
        <a:p>
          <a:endParaRPr lang="en-US"/>
        </a:p>
      </dgm:t>
    </dgm:pt>
    <dgm:pt modelId="{C433C4E6-ADAE-42EE-8782-C24CD401287D}" type="sibTrans" cxnId="{E98F3C00-242D-473B-A877-7A3B0244AA6F}">
      <dgm:prSet/>
      <dgm:spPr/>
      <dgm:t>
        <a:bodyPr/>
        <a:lstStyle/>
        <a:p>
          <a:endParaRPr lang="en-US"/>
        </a:p>
      </dgm:t>
    </dgm:pt>
    <dgm:pt modelId="{BA023568-D734-4825-ABC2-8F54EFDC159F}">
      <dgm:prSet/>
      <dgm:spPr/>
      <dgm:t>
        <a:bodyPr/>
        <a:lstStyle/>
        <a:p>
          <a:r>
            <a:rPr lang="en-GB" dirty="0"/>
            <a:t>PARAMETERS -pH, Hardness, Total dissolved solids, Chloramines , Sulphate, Conductivity, Total organic carbon, Trihalomethanes, Turbidity, Potability</a:t>
          </a:r>
          <a:endParaRPr lang="en-US" dirty="0"/>
        </a:p>
      </dgm:t>
    </dgm:pt>
    <dgm:pt modelId="{8ADA802B-B142-4076-B292-AA6ED904F3EB}" type="parTrans" cxnId="{B8624FB5-2220-4346-85E3-DA9E1CF55A8C}">
      <dgm:prSet/>
      <dgm:spPr/>
      <dgm:t>
        <a:bodyPr/>
        <a:lstStyle/>
        <a:p>
          <a:endParaRPr lang="en-US"/>
        </a:p>
      </dgm:t>
    </dgm:pt>
    <dgm:pt modelId="{11CA5D5B-F043-434E-A5D4-85A412E37556}" type="sibTrans" cxnId="{B8624FB5-2220-4346-85E3-DA9E1CF55A8C}">
      <dgm:prSet/>
      <dgm:spPr/>
      <dgm:t>
        <a:bodyPr/>
        <a:lstStyle/>
        <a:p>
          <a:endParaRPr lang="en-US"/>
        </a:p>
      </dgm:t>
    </dgm:pt>
    <dgm:pt modelId="{ED4A0FA0-B95C-47F5-A1C6-D61B44AF8A49}" type="pres">
      <dgm:prSet presAssocID="{C8C8B9EC-34F3-46AC-A950-736B5E0188F9}" presName="hierChild1" presStyleCnt="0">
        <dgm:presLayoutVars>
          <dgm:chPref val="1"/>
          <dgm:dir/>
          <dgm:animOne val="branch"/>
          <dgm:animLvl val="lvl"/>
          <dgm:resizeHandles/>
        </dgm:presLayoutVars>
      </dgm:prSet>
      <dgm:spPr/>
    </dgm:pt>
    <dgm:pt modelId="{89CFE872-9BC7-4A52-AAB7-6DE65037A16C}" type="pres">
      <dgm:prSet presAssocID="{CDD6E386-4919-4EFE-A7B5-273681728B24}" presName="hierRoot1" presStyleCnt="0"/>
      <dgm:spPr/>
    </dgm:pt>
    <dgm:pt modelId="{5C20D646-1DA5-45CC-904C-ED596B428F72}" type="pres">
      <dgm:prSet presAssocID="{CDD6E386-4919-4EFE-A7B5-273681728B24}" presName="composite" presStyleCnt="0"/>
      <dgm:spPr/>
    </dgm:pt>
    <dgm:pt modelId="{4563ABA5-8B12-4739-845E-8567D8DE8E28}" type="pres">
      <dgm:prSet presAssocID="{CDD6E386-4919-4EFE-A7B5-273681728B24}" presName="background" presStyleLbl="node0" presStyleIdx="0" presStyleCnt="2"/>
      <dgm:spPr/>
    </dgm:pt>
    <dgm:pt modelId="{181ABAD3-D378-48DD-8248-F08C6856061F}" type="pres">
      <dgm:prSet presAssocID="{CDD6E386-4919-4EFE-A7B5-273681728B24}" presName="text" presStyleLbl="fgAcc0" presStyleIdx="0" presStyleCnt="2">
        <dgm:presLayoutVars>
          <dgm:chPref val="3"/>
        </dgm:presLayoutVars>
      </dgm:prSet>
      <dgm:spPr/>
    </dgm:pt>
    <dgm:pt modelId="{764E0430-50BD-4EF4-BFE5-D7D03A89DD9B}" type="pres">
      <dgm:prSet presAssocID="{CDD6E386-4919-4EFE-A7B5-273681728B24}" presName="hierChild2" presStyleCnt="0"/>
      <dgm:spPr/>
    </dgm:pt>
    <dgm:pt modelId="{28871268-9676-4DF1-AF9E-678A09CF8B46}" type="pres">
      <dgm:prSet presAssocID="{BA023568-D734-4825-ABC2-8F54EFDC159F}" presName="hierRoot1" presStyleCnt="0"/>
      <dgm:spPr/>
    </dgm:pt>
    <dgm:pt modelId="{48B91735-DAFD-43B2-BB14-6FA8E2C71B61}" type="pres">
      <dgm:prSet presAssocID="{BA023568-D734-4825-ABC2-8F54EFDC159F}" presName="composite" presStyleCnt="0"/>
      <dgm:spPr/>
    </dgm:pt>
    <dgm:pt modelId="{634EDBD9-844A-4995-B9D0-DE34B9595FCD}" type="pres">
      <dgm:prSet presAssocID="{BA023568-D734-4825-ABC2-8F54EFDC159F}" presName="background" presStyleLbl="node0" presStyleIdx="1" presStyleCnt="2"/>
      <dgm:spPr/>
    </dgm:pt>
    <dgm:pt modelId="{5682F236-22D4-403A-99D1-6209BE0F643F}" type="pres">
      <dgm:prSet presAssocID="{BA023568-D734-4825-ABC2-8F54EFDC159F}" presName="text" presStyleLbl="fgAcc0" presStyleIdx="1" presStyleCnt="2">
        <dgm:presLayoutVars>
          <dgm:chPref val="3"/>
        </dgm:presLayoutVars>
      </dgm:prSet>
      <dgm:spPr/>
    </dgm:pt>
    <dgm:pt modelId="{02813A86-7DFC-42A8-93DD-FD73C791064E}" type="pres">
      <dgm:prSet presAssocID="{BA023568-D734-4825-ABC2-8F54EFDC159F}" presName="hierChild2" presStyleCnt="0"/>
      <dgm:spPr/>
    </dgm:pt>
  </dgm:ptLst>
  <dgm:cxnLst>
    <dgm:cxn modelId="{E98F3C00-242D-473B-A877-7A3B0244AA6F}" srcId="{C8C8B9EC-34F3-46AC-A950-736B5E0188F9}" destId="{CDD6E386-4919-4EFE-A7B5-273681728B24}" srcOrd="0" destOrd="0" parTransId="{8AC15CBA-38EB-4835-A643-5BB4F21912EE}" sibTransId="{C433C4E6-ADAE-42EE-8782-C24CD401287D}"/>
    <dgm:cxn modelId="{A3A19464-EA5D-49AE-945E-8F2CC5EDB7AA}" type="presOf" srcId="{BA023568-D734-4825-ABC2-8F54EFDC159F}" destId="{5682F236-22D4-403A-99D1-6209BE0F643F}" srcOrd="0" destOrd="0" presId="urn:microsoft.com/office/officeart/2005/8/layout/hierarchy1"/>
    <dgm:cxn modelId="{B8624FB5-2220-4346-85E3-DA9E1CF55A8C}" srcId="{C8C8B9EC-34F3-46AC-A950-736B5E0188F9}" destId="{BA023568-D734-4825-ABC2-8F54EFDC159F}" srcOrd="1" destOrd="0" parTransId="{8ADA802B-B142-4076-B292-AA6ED904F3EB}" sibTransId="{11CA5D5B-F043-434E-A5D4-85A412E37556}"/>
    <dgm:cxn modelId="{48C703B6-3E60-45FF-979E-48F8EF1AF871}" type="presOf" srcId="{C8C8B9EC-34F3-46AC-A950-736B5E0188F9}" destId="{ED4A0FA0-B95C-47F5-A1C6-D61B44AF8A49}" srcOrd="0" destOrd="0" presId="urn:microsoft.com/office/officeart/2005/8/layout/hierarchy1"/>
    <dgm:cxn modelId="{6FC2D4EA-F41C-4CB5-862B-39236F0E0EC3}" type="presOf" srcId="{CDD6E386-4919-4EFE-A7B5-273681728B24}" destId="{181ABAD3-D378-48DD-8248-F08C6856061F}" srcOrd="0" destOrd="0" presId="urn:microsoft.com/office/officeart/2005/8/layout/hierarchy1"/>
    <dgm:cxn modelId="{1FDC4C51-9AED-41D2-8B00-249B18234541}" type="presParOf" srcId="{ED4A0FA0-B95C-47F5-A1C6-D61B44AF8A49}" destId="{89CFE872-9BC7-4A52-AAB7-6DE65037A16C}" srcOrd="0" destOrd="0" presId="urn:microsoft.com/office/officeart/2005/8/layout/hierarchy1"/>
    <dgm:cxn modelId="{2687184F-AD18-4B79-B1FE-47B56795BDC0}" type="presParOf" srcId="{89CFE872-9BC7-4A52-AAB7-6DE65037A16C}" destId="{5C20D646-1DA5-45CC-904C-ED596B428F72}" srcOrd="0" destOrd="0" presId="urn:microsoft.com/office/officeart/2005/8/layout/hierarchy1"/>
    <dgm:cxn modelId="{A9A57F6C-3DDC-4C8E-8BF7-F21CA0132777}" type="presParOf" srcId="{5C20D646-1DA5-45CC-904C-ED596B428F72}" destId="{4563ABA5-8B12-4739-845E-8567D8DE8E28}" srcOrd="0" destOrd="0" presId="urn:microsoft.com/office/officeart/2005/8/layout/hierarchy1"/>
    <dgm:cxn modelId="{09DB732D-EE01-4ACE-A1C9-6119914E3974}" type="presParOf" srcId="{5C20D646-1DA5-45CC-904C-ED596B428F72}" destId="{181ABAD3-D378-48DD-8248-F08C6856061F}" srcOrd="1" destOrd="0" presId="urn:microsoft.com/office/officeart/2005/8/layout/hierarchy1"/>
    <dgm:cxn modelId="{16DBD2AD-7BD7-4D22-8B88-20BBCC47C3F3}" type="presParOf" srcId="{89CFE872-9BC7-4A52-AAB7-6DE65037A16C}" destId="{764E0430-50BD-4EF4-BFE5-D7D03A89DD9B}" srcOrd="1" destOrd="0" presId="urn:microsoft.com/office/officeart/2005/8/layout/hierarchy1"/>
    <dgm:cxn modelId="{726498F0-CA26-4716-8153-CDBA98CD42AB}" type="presParOf" srcId="{ED4A0FA0-B95C-47F5-A1C6-D61B44AF8A49}" destId="{28871268-9676-4DF1-AF9E-678A09CF8B46}" srcOrd="1" destOrd="0" presId="urn:microsoft.com/office/officeart/2005/8/layout/hierarchy1"/>
    <dgm:cxn modelId="{A499FD4C-B082-490C-9EA8-9F55CF8DD2D2}" type="presParOf" srcId="{28871268-9676-4DF1-AF9E-678A09CF8B46}" destId="{48B91735-DAFD-43B2-BB14-6FA8E2C71B61}" srcOrd="0" destOrd="0" presId="urn:microsoft.com/office/officeart/2005/8/layout/hierarchy1"/>
    <dgm:cxn modelId="{204596B7-1FCF-493F-8611-1450F3C6FA25}" type="presParOf" srcId="{48B91735-DAFD-43B2-BB14-6FA8E2C71B61}" destId="{634EDBD9-844A-4995-B9D0-DE34B9595FCD}" srcOrd="0" destOrd="0" presId="urn:microsoft.com/office/officeart/2005/8/layout/hierarchy1"/>
    <dgm:cxn modelId="{D125F009-4399-4C87-A070-CC949CD94ADC}" type="presParOf" srcId="{48B91735-DAFD-43B2-BB14-6FA8E2C71B61}" destId="{5682F236-22D4-403A-99D1-6209BE0F643F}" srcOrd="1" destOrd="0" presId="urn:microsoft.com/office/officeart/2005/8/layout/hierarchy1"/>
    <dgm:cxn modelId="{5DD65836-C3CC-4883-9FEA-E5CE91DD6CF0}" type="presParOf" srcId="{28871268-9676-4DF1-AF9E-678A09CF8B46}" destId="{02813A86-7DFC-42A8-93DD-FD73C791064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C8B9EC-34F3-46AC-A950-736B5E0188F9}"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CDD6E386-4919-4EFE-A7B5-273681728B24}">
      <dgm:prSet/>
      <dgm:spPr/>
      <dgm:t>
        <a:bodyPr/>
        <a:lstStyle/>
        <a:p>
          <a:r>
            <a:rPr lang="en-GB" dirty="0"/>
            <a:t>DETAILS- Consists of 270 Rows and 10 parameters</a:t>
          </a:r>
          <a:endParaRPr lang="en-US" dirty="0"/>
        </a:p>
      </dgm:t>
    </dgm:pt>
    <dgm:pt modelId="{8AC15CBA-38EB-4835-A643-5BB4F21912EE}" type="parTrans" cxnId="{E98F3C00-242D-473B-A877-7A3B0244AA6F}">
      <dgm:prSet/>
      <dgm:spPr/>
      <dgm:t>
        <a:bodyPr/>
        <a:lstStyle/>
        <a:p>
          <a:endParaRPr lang="en-US"/>
        </a:p>
      </dgm:t>
    </dgm:pt>
    <dgm:pt modelId="{C433C4E6-ADAE-42EE-8782-C24CD401287D}" type="sibTrans" cxnId="{E98F3C00-242D-473B-A877-7A3B0244AA6F}">
      <dgm:prSet/>
      <dgm:spPr/>
      <dgm:t>
        <a:bodyPr/>
        <a:lstStyle/>
        <a:p>
          <a:endParaRPr lang="en-US"/>
        </a:p>
      </dgm:t>
    </dgm:pt>
    <dgm:pt modelId="{BA023568-D734-4825-ABC2-8F54EFDC159F}">
      <dgm:prSet/>
      <dgm:spPr/>
      <dgm:t>
        <a:bodyPr/>
        <a:lstStyle/>
        <a:p>
          <a:r>
            <a:rPr lang="en-GB" dirty="0"/>
            <a:t>PARAMETERS –</a:t>
          </a:r>
          <a:r>
            <a:rPr lang="en-IN" dirty="0"/>
            <a:t>Temperature, Dissolved Oxygen,</a:t>
          </a:r>
          <a:r>
            <a:rPr lang="en-GB" dirty="0"/>
            <a:t>pH, </a:t>
          </a:r>
          <a:r>
            <a:rPr lang="en-IN" dirty="0"/>
            <a:t>Bio-Chemical Oxygen Demand</a:t>
          </a:r>
          <a:r>
            <a:rPr lang="en-GB" dirty="0"/>
            <a:t>, </a:t>
          </a:r>
          <a:r>
            <a:rPr lang="en-IN" dirty="0"/>
            <a:t>Faecal Streptococci</a:t>
          </a:r>
          <a:r>
            <a:rPr lang="en-GB" dirty="0"/>
            <a:t> , </a:t>
          </a:r>
          <a:r>
            <a:rPr lang="en-IN" dirty="0"/>
            <a:t>Faecal Coliform</a:t>
          </a:r>
          <a:r>
            <a:rPr lang="en-GB" dirty="0"/>
            <a:t>,</a:t>
          </a:r>
          <a:r>
            <a:rPr lang="en-IN" dirty="0"/>
            <a:t> Total Coliform</a:t>
          </a:r>
          <a:r>
            <a:rPr lang="en-GB" dirty="0"/>
            <a:t> Conductivity, </a:t>
          </a:r>
          <a:r>
            <a:rPr lang="en-GB" dirty="0" err="1"/>
            <a:t>Wqi</a:t>
          </a:r>
          <a:endParaRPr lang="en-US" dirty="0"/>
        </a:p>
      </dgm:t>
    </dgm:pt>
    <dgm:pt modelId="{8ADA802B-B142-4076-B292-AA6ED904F3EB}" type="parTrans" cxnId="{B8624FB5-2220-4346-85E3-DA9E1CF55A8C}">
      <dgm:prSet/>
      <dgm:spPr/>
      <dgm:t>
        <a:bodyPr/>
        <a:lstStyle/>
        <a:p>
          <a:endParaRPr lang="en-US"/>
        </a:p>
      </dgm:t>
    </dgm:pt>
    <dgm:pt modelId="{11CA5D5B-F043-434E-A5D4-85A412E37556}" type="sibTrans" cxnId="{B8624FB5-2220-4346-85E3-DA9E1CF55A8C}">
      <dgm:prSet/>
      <dgm:spPr/>
      <dgm:t>
        <a:bodyPr/>
        <a:lstStyle/>
        <a:p>
          <a:endParaRPr lang="en-US"/>
        </a:p>
      </dgm:t>
    </dgm:pt>
    <dgm:pt modelId="{ED4A0FA0-B95C-47F5-A1C6-D61B44AF8A49}" type="pres">
      <dgm:prSet presAssocID="{C8C8B9EC-34F3-46AC-A950-736B5E0188F9}" presName="hierChild1" presStyleCnt="0">
        <dgm:presLayoutVars>
          <dgm:chPref val="1"/>
          <dgm:dir/>
          <dgm:animOne val="branch"/>
          <dgm:animLvl val="lvl"/>
          <dgm:resizeHandles/>
        </dgm:presLayoutVars>
      </dgm:prSet>
      <dgm:spPr/>
    </dgm:pt>
    <dgm:pt modelId="{89CFE872-9BC7-4A52-AAB7-6DE65037A16C}" type="pres">
      <dgm:prSet presAssocID="{CDD6E386-4919-4EFE-A7B5-273681728B24}" presName="hierRoot1" presStyleCnt="0"/>
      <dgm:spPr/>
    </dgm:pt>
    <dgm:pt modelId="{5C20D646-1DA5-45CC-904C-ED596B428F72}" type="pres">
      <dgm:prSet presAssocID="{CDD6E386-4919-4EFE-A7B5-273681728B24}" presName="composite" presStyleCnt="0"/>
      <dgm:spPr/>
    </dgm:pt>
    <dgm:pt modelId="{4563ABA5-8B12-4739-845E-8567D8DE8E28}" type="pres">
      <dgm:prSet presAssocID="{CDD6E386-4919-4EFE-A7B5-273681728B24}" presName="background" presStyleLbl="node0" presStyleIdx="0" presStyleCnt="2"/>
      <dgm:spPr/>
    </dgm:pt>
    <dgm:pt modelId="{181ABAD3-D378-48DD-8248-F08C6856061F}" type="pres">
      <dgm:prSet presAssocID="{CDD6E386-4919-4EFE-A7B5-273681728B24}" presName="text" presStyleLbl="fgAcc0" presStyleIdx="0" presStyleCnt="2" custScaleX="103909" custScaleY="104939" custLinFactNeighborX="-2418" custLinFactNeighborY="-1904">
        <dgm:presLayoutVars>
          <dgm:chPref val="3"/>
        </dgm:presLayoutVars>
      </dgm:prSet>
      <dgm:spPr/>
    </dgm:pt>
    <dgm:pt modelId="{764E0430-50BD-4EF4-BFE5-D7D03A89DD9B}" type="pres">
      <dgm:prSet presAssocID="{CDD6E386-4919-4EFE-A7B5-273681728B24}" presName="hierChild2" presStyleCnt="0"/>
      <dgm:spPr/>
    </dgm:pt>
    <dgm:pt modelId="{28871268-9676-4DF1-AF9E-678A09CF8B46}" type="pres">
      <dgm:prSet presAssocID="{BA023568-D734-4825-ABC2-8F54EFDC159F}" presName="hierRoot1" presStyleCnt="0"/>
      <dgm:spPr/>
    </dgm:pt>
    <dgm:pt modelId="{48B91735-DAFD-43B2-BB14-6FA8E2C71B61}" type="pres">
      <dgm:prSet presAssocID="{BA023568-D734-4825-ABC2-8F54EFDC159F}" presName="composite" presStyleCnt="0"/>
      <dgm:spPr/>
    </dgm:pt>
    <dgm:pt modelId="{634EDBD9-844A-4995-B9D0-DE34B9595FCD}" type="pres">
      <dgm:prSet presAssocID="{BA023568-D734-4825-ABC2-8F54EFDC159F}" presName="background" presStyleLbl="node0" presStyleIdx="1" presStyleCnt="2"/>
      <dgm:spPr/>
    </dgm:pt>
    <dgm:pt modelId="{5682F236-22D4-403A-99D1-6209BE0F643F}" type="pres">
      <dgm:prSet presAssocID="{BA023568-D734-4825-ABC2-8F54EFDC159F}" presName="text" presStyleLbl="fgAcc0" presStyleIdx="1" presStyleCnt="2">
        <dgm:presLayoutVars>
          <dgm:chPref val="3"/>
        </dgm:presLayoutVars>
      </dgm:prSet>
      <dgm:spPr/>
    </dgm:pt>
    <dgm:pt modelId="{02813A86-7DFC-42A8-93DD-FD73C791064E}" type="pres">
      <dgm:prSet presAssocID="{BA023568-D734-4825-ABC2-8F54EFDC159F}" presName="hierChild2" presStyleCnt="0"/>
      <dgm:spPr/>
    </dgm:pt>
  </dgm:ptLst>
  <dgm:cxnLst>
    <dgm:cxn modelId="{E98F3C00-242D-473B-A877-7A3B0244AA6F}" srcId="{C8C8B9EC-34F3-46AC-A950-736B5E0188F9}" destId="{CDD6E386-4919-4EFE-A7B5-273681728B24}" srcOrd="0" destOrd="0" parTransId="{8AC15CBA-38EB-4835-A643-5BB4F21912EE}" sibTransId="{C433C4E6-ADAE-42EE-8782-C24CD401287D}"/>
    <dgm:cxn modelId="{A3A19464-EA5D-49AE-945E-8F2CC5EDB7AA}" type="presOf" srcId="{BA023568-D734-4825-ABC2-8F54EFDC159F}" destId="{5682F236-22D4-403A-99D1-6209BE0F643F}" srcOrd="0" destOrd="0" presId="urn:microsoft.com/office/officeart/2005/8/layout/hierarchy1"/>
    <dgm:cxn modelId="{B8624FB5-2220-4346-85E3-DA9E1CF55A8C}" srcId="{C8C8B9EC-34F3-46AC-A950-736B5E0188F9}" destId="{BA023568-D734-4825-ABC2-8F54EFDC159F}" srcOrd="1" destOrd="0" parTransId="{8ADA802B-B142-4076-B292-AA6ED904F3EB}" sibTransId="{11CA5D5B-F043-434E-A5D4-85A412E37556}"/>
    <dgm:cxn modelId="{48C703B6-3E60-45FF-979E-48F8EF1AF871}" type="presOf" srcId="{C8C8B9EC-34F3-46AC-A950-736B5E0188F9}" destId="{ED4A0FA0-B95C-47F5-A1C6-D61B44AF8A49}" srcOrd="0" destOrd="0" presId="urn:microsoft.com/office/officeart/2005/8/layout/hierarchy1"/>
    <dgm:cxn modelId="{6FC2D4EA-F41C-4CB5-862B-39236F0E0EC3}" type="presOf" srcId="{CDD6E386-4919-4EFE-A7B5-273681728B24}" destId="{181ABAD3-D378-48DD-8248-F08C6856061F}" srcOrd="0" destOrd="0" presId="urn:microsoft.com/office/officeart/2005/8/layout/hierarchy1"/>
    <dgm:cxn modelId="{1FDC4C51-9AED-41D2-8B00-249B18234541}" type="presParOf" srcId="{ED4A0FA0-B95C-47F5-A1C6-D61B44AF8A49}" destId="{89CFE872-9BC7-4A52-AAB7-6DE65037A16C}" srcOrd="0" destOrd="0" presId="urn:microsoft.com/office/officeart/2005/8/layout/hierarchy1"/>
    <dgm:cxn modelId="{2687184F-AD18-4B79-B1FE-47B56795BDC0}" type="presParOf" srcId="{89CFE872-9BC7-4A52-AAB7-6DE65037A16C}" destId="{5C20D646-1DA5-45CC-904C-ED596B428F72}" srcOrd="0" destOrd="0" presId="urn:microsoft.com/office/officeart/2005/8/layout/hierarchy1"/>
    <dgm:cxn modelId="{A9A57F6C-3DDC-4C8E-8BF7-F21CA0132777}" type="presParOf" srcId="{5C20D646-1DA5-45CC-904C-ED596B428F72}" destId="{4563ABA5-8B12-4739-845E-8567D8DE8E28}" srcOrd="0" destOrd="0" presId="urn:microsoft.com/office/officeart/2005/8/layout/hierarchy1"/>
    <dgm:cxn modelId="{09DB732D-EE01-4ACE-A1C9-6119914E3974}" type="presParOf" srcId="{5C20D646-1DA5-45CC-904C-ED596B428F72}" destId="{181ABAD3-D378-48DD-8248-F08C6856061F}" srcOrd="1" destOrd="0" presId="urn:microsoft.com/office/officeart/2005/8/layout/hierarchy1"/>
    <dgm:cxn modelId="{16DBD2AD-7BD7-4D22-8B88-20BBCC47C3F3}" type="presParOf" srcId="{89CFE872-9BC7-4A52-AAB7-6DE65037A16C}" destId="{764E0430-50BD-4EF4-BFE5-D7D03A89DD9B}" srcOrd="1" destOrd="0" presId="urn:microsoft.com/office/officeart/2005/8/layout/hierarchy1"/>
    <dgm:cxn modelId="{726498F0-CA26-4716-8153-CDBA98CD42AB}" type="presParOf" srcId="{ED4A0FA0-B95C-47F5-A1C6-D61B44AF8A49}" destId="{28871268-9676-4DF1-AF9E-678A09CF8B46}" srcOrd="1" destOrd="0" presId="urn:microsoft.com/office/officeart/2005/8/layout/hierarchy1"/>
    <dgm:cxn modelId="{A499FD4C-B082-490C-9EA8-9F55CF8DD2D2}" type="presParOf" srcId="{28871268-9676-4DF1-AF9E-678A09CF8B46}" destId="{48B91735-DAFD-43B2-BB14-6FA8E2C71B61}" srcOrd="0" destOrd="0" presId="urn:microsoft.com/office/officeart/2005/8/layout/hierarchy1"/>
    <dgm:cxn modelId="{204596B7-1FCF-493F-8611-1450F3C6FA25}" type="presParOf" srcId="{48B91735-DAFD-43B2-BB14-6FA8E2C71B61}" destId="{634EDBD9-844A-4995-B9D0-DE34B9595FCD}" srcOrd="0" destOrd="0" presId="urn:microsoft.com/office/officeart/2005/8/layout/hierarchy1"/>
    <dgm:cxn modelId="{D125F009-4399-4C87-A070-CC949CD94ADC}" type="presParOf" srcId="{48B91735-DAFD-43B2-BB14-6FA8E2C71B61}" destId="{5682F236-22D4-403A-99D1-6209BE0F643F}" srcOrd="1" destOrd="0" presId="urn:microsoft.com/office/officeart/2005/8/layout/hierarchy1"/>
    <dgm:cxn modelId="{5DD65836-C3CC-4883-9FEA-E5CE91DD6CF0}" type="presParOf" srcId="{28871268-9676-4DF1-AF9E-678A09CF8B46}" destId="{02813A86-7DFC-42A8-93DD-FD73C791064E}"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63ABA5-8B12-4739-845E-8567D8DE8E28}">
      <dsp:nvSpPr>
        <dsp:cNvPr id="0" name=""/>
        <dsp:cNvSpPr/>
      </dsp:nvSpPr>
      <dsp:spPr>
        <a:xfrm>
          <a:off x="100631" y="899"/>
          <a:ext cx="2444567" cy="15523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81ABAD3-D378-48DD-8248-F08C6856061F}">
      <dsp:nvSpPr>
        <dsp:cNvPr id="0" name=""/>
        <dsp:cNvSpPr/>
      </dsp:nvSpPr>
      <dsp:spPr>
        <a:xfrm>
          <a:off x="372250" y="258937"/>
          <a:ext cx="2444567" cy="15523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DETAILS- Consists of 8276 Rows and 10 parameters</a:t>
          </a:r>
          <a:endParaRPr lang="en-US" sz="1400" kern="1200" dirty="0"/>
        </a:p>
      </dsp:txBody>
      <dsp:txXfrm>
        <a:off x="417715" y="304402"/>
        <a:ext cx="2353637" cy="1461370"/>
      </dsp:txXfrm>
    </dsp:sp>
    <dsp:sp modelId="{634EDBD9-844A-4995-B9D0-DE34B9595FCD}">
      <dsp:nvSpPr>
        <dsp:cNvPr id="0" name=""/>
        <dsp:cNvSpPr/>
      </dsp:nvSpPr>
      <dsp:spPr>
        <a:xfrm>
          <a:off x="3088436" y="899"/>
          <a:ext cx="2444567" cy="15523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5682F236-22D4-403A-99D1-6209BE0F643F}">
      <dsp:nvSpPr>
        <dsp:cNvPr id="0" name=""/>
        <dsp:cNvSpPr/>
      </dsp:nvSpPr>
      <dsp:spPr>
        <a:xfrm>
          <a:off x="3360054" y="258937"/>
          <a:ext cx="2444567" cy="15523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PARAMETERS -pH, Hardness, Total dissolved solids, Chloramines , Sulphate, Conductivity, Total organic carbon, Trihalomethanes, Turbidity, Potability</a:t>
          </a:r>
          <a:endParaRPr lang="en-US" sz="1400" kern="1200" dirty="0"/>
        </a:p>
      </dsp:txBody>
      <dsp:txXfrm>
        <a:off x="3405519" y="304402"/>
        <a:ext cx="2353637" cy="14613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63ABA5-8B12-4739-845E-8567D8DE8E28}">
      <dsp:nvSpPr>
        <dsp:cNvPr id="0" name=""/>
        <dsp:cNvSpPr/>
      </dsp:nvSpPr>
      <dsp:spPr>
        <a:xfrm>
          <a:off x="-57466" y="196505"/>
          <a:ext cx="2491075" cy="159751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81ABAD3-D378-48DD-8248-F08C6856061F}">
      <dsp:nvSpPr>
        <dsp:cNvPr id="0" name=""/>
        <dsp:cNvSpPr/>
      </dsp:nvSpPr>
      <dsp:spPr>
        <a:xfrm>
          <a:off x="208907" y="449560"/>
          <a:ext cx="2491075" cy="159751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DETAILS- Consists of 270 Rows and 10 parameters</a:t>
          </a:r>
          <a:endParaRPr lang="en-US" sz="1400" kern="1200" dirty="0"/>
        </a:p>
      </dsp:txBody>
      <dsp:txXfrm>
        <a:off x="255697" y="496350"/>
        <a:ext cx="2397495" cy="1503932"/>
      </dsp:txXfrm>
    </dsp:sp>
    <dsp:sp modelId="{634EDBD9-844A-4995-B9D0-DE34B9595FCD}">
      <dsp:nvSpPr>
        <dsp:cNvPr id="0" name=""/>
        <dsp:cNvSpPr/>
      </dsp:nvSpPr>
      <dsp:spPr>
        <a:xfrm>
          <a:off x="3024324" y="225491"/>
          <a:ext cx="2397362" cy="152232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5682F236-22D4-403A-99D1-6209BE0F643F}">
      <dsp:nvSpPr>
        <dsp:cNvPr id="0" name=""/>
        <dsp:cNvSpPr/>
      </dsp:nvSpPr>
      <dsp:spPr>
        <a:xfrm>
          <a:off x="3290698" y="478546"/>
          <a:ext cx="2397362" cy="152232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PARAMETERS –</a:t>
          </a:r>
          <a:r>
            <a:rPr lang="en-IN" sz="1400" kern="1200" dirty="0"/>
            <a:t>Temperature, Dissolved Oxygen,</a:t>
          </a:r>
          <a:r>
            <a:rPr lang="en-GB" sz="1400" kern="1200" dirty="0"/>
            <a:t>pH, </a:t>
          </a:r>
          <a:r>
            <a:rPr lang="en-IN" sz="1400" kern="1200" dirty="0"/>
            <a:t>Bio-Chemical Oxygen Demand</a:t>
          </a:r>
          <a:r>
            <a:rPr lang="en-GB" sz="1400" kern="1200" dirty="0"/>
            <a:t>, </a:t>
          </a:r>
          <a:r>
            <a:rPr lang="en-IN" sz="1400" kern="1200" dirty="0"/>
            <a:t>Faecal Streptococci</a:t>
          </a:r>
          <a:r>
            <a:rPr lang="en-GB" sz="1400" kern="1200" dirty="0"/>
            <a:t> , </a:t>
          </a:r>
          <a:r>
            <a:rPr lang="en-IN" sz="1400" kern="1200" dirty="0"/>
            <a:t>Faecal Coliform</a:t>
          </a:r>
          <a:r>
            <a:rPr lang="en-GB" sz="1400" kern="1200" dirty="0"/>
            <a:t>,</a:t>
          </a:r>
          <a:r>
            <a:rPr lang="en-IN" sz="1400" kern="1200" dirty="0"/>
            <a:t> Total Coliform</a:t>
          </a:r>
          <a:r>
            <a:rPr lang="en-GB" sz="1400" kern="1200" dirty="0"/>
            <a:t> Conductivity, </a:t>
          </a:r>
          <a:r>
            <a:rPr lang="en-GB" sz="1400" kern="1200" dirty="0" err="1"/>
            <a:t>Wqi</a:t>
          </a:r>
          <a:endParaRPr lang="en-US" sz="1400" kern="1200" dirty="0"/>
        </a:p>
      </dsp:txBody>
      <dsp:txXfrm>
        <a:off x="3335285" y="523133"/>
        <a:ext cx="2308188" cy="14331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1268B-8AC2-4239-8FAF-7C144C210720}" type="datetimeFigureOut">
              <a:rPr lang="en-US"/>
              <a:t>4/10/2024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2BA2C8-71FC-43D0-BD87-0547616971FA}" type="slidenum">
              <a:rPr/>
              <a:t>‹#›</a:t>
            </a:fld>
            <a:endParaRPr/>
          </a:p>
        </p:txBody>
      </p:sp>
    </p:spTree>
    <p:extLst>
      <p:ext uri="{BB962C8B-B14F-4D97-AF65-F5344CB8AC3E}">
        <p14:creationId xmlns:p14="http://schemas.microsoft.com/office/powerpoint/2010/main" val="3729213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D8362-6D63-40AC-BAA9-90C3AE6D5875}" type="datetimeFigureOut">
              <a:rPr lang="en-US"/>
              <a:t>4/10/2024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39446-6953-447E-A4E3-E7CFBF870046}" type="slidenum">
              <a:rPr/>
              <a:t>‹#›</a:t>
            </a:fld>
            <a:endParaRPr/>
          </a:p>
        </p:txBody>
      </p:sp>
    </p:spTree>
    <p:extLst>
      <p:ext uri="{BB962C8B-B14F-4D97-AF65-F5344CB8AC3E}">
        <p14:creationId xmlns:p14="http://schemas.microsoft.com/office/powerpoint/2010/main" val="1423929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water3"/>
          <p:cNvSpPr/>
          <p:nvPr/>
        </p:nvSpPr>
        <p:spPr bwMode="gray">
          <a:xfrm>
            <a:off x="2552" y="5243129"/>
            <a:ext cx="12188952" cy="1614871"/>
          </a:xfrm>
          <a:prstGeom prst="rect">
            <a:avLst/>
          </a:prstGeom>
          <a:gradFill>
            <a:gsLst>
              <a:gs pos="833">
                <a:schemeClr val="accent2">
                  <a:lumMod val="60000"/>
                  <a:lumOff val="40000"/>
                  <a:alpha val="38000"/>
                </a:schemeClr>
              </a:gs>
              <a:gs pos="23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sky"/>
          <p:cNvSpPr/>
          <p:nvPr/>
        </p:nvSpPr>
        <p:spPr bwMode="white">
          <a:xfrm>
            <a:off x="2552" y="0"/>
            <a:ext cx="12188952" cy="5334000"/>
          </a:xfrm>
          <a:prstGeom prst="rect">
            <a:avLst/>
          </a:prstGeom>
          <a:gradFill>
            <a:gsLst>
              <a:gs pos="0">
                <a:schemeClr val="accent2">
                  <a:lumMod val="60000"/>
                  <a:lumOff val="40000"/>
                  <a:alpha val="80000"/>
                </a:schemeClr>
              </a:gs>
              <a:gs pos="99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water2"/>
          <p:cNvPicPr>
            <a:picLocks noChangeAspect="1"/>
          </p:cNvPicPr>
          <p:nvPr/>
        </p:nvPicPr>
        <p:blipFill rotWithShape="1">
          <a:blip r:embed="rId2" cstate="print">
            <a:extLst>
              <a:ext uri="{28A0092B-C50C-407E-A947-70E740481C1C}">
                <a14:useLocalDpi xmlns:a14="http://schemas.microsoft.com/office/drawing/2010/main" val="0"/>
              </a:ext>
            </a:extLst>
          </a:blip>
          <a:srcRect l="2674" r="9901"/>
          <a:stretch/>
        </p:blipFill>
        <p:spPr bwMode="ltGray">
          <a:xfrm>
            <a:off x="-1425" y="5497897"/>
            <a:ext cx="12188952" cy="463209"/>
          </a:xfrm>
          <a:prstGeom prst="rect">
            <a:avLst/>
          </a:prstGeom>
          <a:noFill/>
          <a:ln>
            <a:noFill/>
          </a:ln>
        </p:spPr>
      </p:pic>
      <p:pic>
        <p:nvPicPr>
          <p:cNvPr id="7" name="water1"/>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221111"/>
            <a:ext cx="12188952" cy="268288"/>
          </a:xfrm>
          <a:prstGeom prst="rect">
            <a:avLst/>
          </a:prstGeom>
          <a:noFill/>
          <a:ln>
            <a:noFill/>
          </a:ln>
        </p:spPr>
      </p:pic>
      <p:sp>
        <p:nvSpPr>
          <p:cNvPr id="8" name="Rectangle 7"/>
          <p:cNvSpPr/>
          <p:nvPr/>
        </p:nvSpPr>
        <p:spPr>
          <a:xfrm>
            <a:off x="-1425" y="5961106"/>
            <a:ext cx="12188952" cy="896846"/>
          </a:xfrm>
          <a:prstGeom prst="rect">
            <a:avLst/>
          </a:prstGeom>
          <a:gradFill>
            <a:gsLst>
              <a:gs pos="25000">
                <a:schemeClr val="accent6">
                  <a:lumMod val="60000"/>
                  <a:lumOff val="40000"/>
                  <a:alpha val="0"/>
                </a:schemeClr>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305872" y="1309047"/>
            <a:ext cx="9602789" cy="2667000"/>
          </a:xfrm>
        </p:spPr>
        <p:txBody>
          <a:bodyPr anchor="b">
            <a:noAutofit/>
          </a:bodyPr>
          <a:lstStyle>
            <a:lvl1pPr algn="ctr">
              <a:defRPr sz="6000"/>
            </a:lvl1pPr>
          </a:lstStyle>
          <a:p>
            <a:r>
              <a:rPr lang="en-US"/>
              <a:t>Click to edit Master title style</a:t>
            </a:r>
            <a:endParaRPr/>
          </a:p>
        </p:txBody>
      </p:sp>
      <p:sp>
        <p:nvSpPr>
          <p:cNvPr id="3" name="Subtitle 2"/>
          <p:cNvSpPr>
            <a:spLocks noGrp="1"/>
          </p:cNvSpPr>
          <p:nvPr>
            <p:ph type="subTitle" idx="1"/>
          </p:nvPr>
        </p:nvSpPr>
        <p:spPr>
          <a:xfrm>
            <a:off x="1305872" y="4038600"/>
            <a:ext cx="9601200" cy="990600"/>
          </a:xfrm>
        </p:spPr>
        <p:txBody>
          <a:bodyPr>
            <a:normAutofit/>
          </a:bodyPr>
          <a:lstStyle>
            <a:lvl1pPr marL="0" indent="0" algn="ctr">
              <a:spcBef>
                <a:spcPts val="0"/>
              </a:spcBef>
              <a:buNone/>
              <a:defRPr sz="1800" cap="all" baseline="0">
                <a:solidFill>
                  <a:schemeClr val="accent2">
                    <a:lumMod val="7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Tree>
    <p:extLst>
      <p:ext uri="{BB962C8B-B14F-4D97-AF65-F5344CB8AC3E}">
        <p14:creationId xmlns:p14="http://schemas.microsoft.com/office/powerpoint/2010/main" val="294236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5F4E5243-F52A-4D37-9694-EB26C6C31910}" type="datetime1">
              <a:rPr lang="en-US"/>
              <a:t>4/10/2024</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53625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4403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440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3A77B6E1-634A-48DC-9E8B-D894023267EF}" type="datetime1">
              <a:rPr lang="en-US"/>
              <a:t>4/10/2024</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35865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7B2D3E9E-A95C-48F2-B4BF-A71542E0BE9A}" type="datetime1">
              <a:rPr lang="en-US"/>
              <a:t>4/10/2024</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40508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2" name="Title 1"/>
          <p:cNvSpPr>
            <a:spLocks noGrp="1"/>
          </p:cNvSpPr>
          <p:nvPr>
            <p:ph type="title"/>
          </p:nvPr>
        </p:nvSpPr>
        <p:spPr>
          <a:xfrm>
            <a:off x="1293813" y="1309047"/>
            <a:ext cx="9601252" cy="2667000"/>
          </a:xfrm>
        </p:spPr>
        <p:txBody>
          <a:bodyPr anchor="b">
            <a:normAutofit/>
          </a:bodyPr>
          <a:lstStyle>
            <a:lvl1pPr algn="ctr">
              <a:defRPr sz="6000" b="0"/>
            </a:lvl1pPr>
          </a:lstStyle>
          <a:p>
            <a:r>
              <a:rPr lang="en-US"/>
              <a:t>Click to edit Master title style</a:t>
            </a:r>
            <a:endParaRPr/>
          </a:p>
        </p:txBody>
      </p:sp>
      <p:sp>
        <p:nvSpPr>
          <p:cNvPr id="3" name="Text Placeholder 2"/>
          <p:cNvSpPr>
            <a:spLocks noGrp="1"/>
          </p:cNvSpPr>
          <p:nvPr>
            <p:ph type="body" idx="1"/>
          </p:nvPr>
        </p:nvSpPr>
        <p:spPr>
          <a:xfrm>
            <a:off x="1293813" y="4038600"/>
            <a:ext cx="9601200" cy="1143000"/>
          </a:xfrm>
        </p:spPr>
        <p:txBody>
          <a:bodyPr anchor="t">
            <a:normAutofit/>
          </a:bodyPr>
          <a:lstStyle>
            <a:lvl1pPr marL="0" indent="0" algn="ctr">
              <a:spcBef>
                <a:spcPts val="0"/>
              </a:spcBef>
              <a:buNone/>
              <a:defRPr sz="2000" cap="all" baseline="0">
                <a:solidFill>
                  <a:schemeClr val="accent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A50F84E2-2D7A-43CF-AC90-352A289A783A}" type="datetime1">
              <a:rPr lang="en-US"/>
              <a:t>4/10/2024</a:t>
            </a:fld>
            <a:endParaRPr/>
          </a:p>
        </p:txBody>
      </p:sp>
      <p:sp>
        <p:nvSpPr>
          <p:cNvPr id="6" name="Slide Number Placeholder 5"/>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04355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Content Placeholder 3"/>
          <p:cNvSpPr>
            <a:spLocks noGrp="1"/>
          </p:cNvSpPr>
          <p:nvPr>
            <p:ph sz="half" idx="2"/>
          </p:nvPr>
        </p:nvSpPr>
        <p:spPr>
          <a:xfrm>
            <a:off x="627888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3" name="Content Placeholder 2"/>
          <p:cNvSpPr>
            <a:spLocks noGrp="1"/>
          </p:cNvSpPr>
          <p:nvPr>
            <p:ph sz="half" idx="1"/>
          </p:nvPr>
        </p:nvSpPr>
        <p:spPr>
          <a:xfrm>
            <a:off x="1341120" y="1572768"/>
            <a:ext cx="4572000" cy="414223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F12952B5-7A2F-4CC8-B7CE-9234E21C2837}" type="datetime1">
              <a:rPr lang="en-US"/>
              <a:t>4/10/2024</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4937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572768"/>
            <a:ext cx="4572000" cy="766588"/>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365861"/>
            <a:ext cx="4572000" cy="334914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CE1DA07A-9201-4B4B-BAF2-015AFA30F520}" type="datetime1">
              <a:rPr lang="en-US"/>
              <a:t>4/10/2024</a:t>
            </a:fld>
            <a:endParaRPr/>
          </a:p>
        </p:txBody>
      </p:sp>
      <p:sp>
        <p:nvSpPr>
          <p:cNvPr id="9" name="Slide Number Placeholder 8"/>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07237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73D7E00A-486F-4252-8B1D-E32645521F49}" type="datetime1">
              <a:rPr lang="en-US"/>
              <a:t>4/10/2024</a:t>
            </a:fld>
            <a:endParaRPr/>
          </a:p>
        </p:txBody>
      </p:sp>
      <p:sp>
        <p:nvSpPr>
          <p:cNvPr id="5" name="Slide Number Placeholder 4"/>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368188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ky"/>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2" name="Date Placeholder 1"/>
          <p:cNvSpPr>
            <a:spLocks noGrp="1"/>
          </p:cNvSpPr>
          <p:nvPr>
            <p:ph type="dt" sz="half" idx="10"/>
          </p:nvPr>
        </p:nvSpPr>
        <p:spPr/>
        <p:txBody>
          <a:bodyPr/>
          <a:lstStyle/>
          <a:p>
            <a:fld id="{8DDF5F92-E675-4B36-9A60-69A962A68675}" type="datetime1">
              <a:rPr lang="en-US"/>
              <a:t>4/10/2024</a:t>
            </a:fld>
            <a:endParaRPr/>
          </a:p>
        </p:txBody>
      </p:sp>
      <p:sp>
        <p:nvSpPr>
          <p:cNvPr id="4" name="Slide Number Placeholder 3"/>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9226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200" b="0"/>
            </a:lvl1pPr>
          </a:lstStyle>
          <a:p>
            <a:r>
              <a:rPr lang="en-US"/>
              <a:t>Click to edit Master title style</a:t>
            </a:r>
            <a:endParaRPr/>
          </a:p>
        </p:txBody>
      </p:sp>
      <p:sp>
        <p:nvSpPr>
          <p:cNvPr id="3" name="Content Placeholder 2"/>
          <p:cNvSpPr>
            <a:spLocks noGrp="1"/>
          </p:cNvSpPr>
          <p:nvPr>
            <p:ph idx="1"/>
          </p:nvPr>
        </p:nvSpPr>
        <p:spPr>
          <a:xfrm>
            <a:off x="760413" y="685800"/>
            <a:ext cx="6858000" cy="4572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9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AF6E2C9B-5FA2-460D-9BE7-B0812FC2A6FF}" type="datetime1">
              <a:rPr lang="en-US"/>
              <a:t>4/10/2024</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1483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479" y="762000"/>
            <a:ext cx="3377133" cy="2743200"/>
          </a:xfrm>
        </p:spPr>
        <p:txBody>
          <a:bodyPr anchor="b">
            <a:normAutofit/>
          </a:bodyPr>
          <a:lstStyle>
            <a:lvl1pPr>
              <a:defRPr sz="34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760413" y="685800"/>
            <a:ext cx="6858000" cy="4572000"/>
          </a:xfrm>
          <a:solidFill>
            <a:schemeClr val="bg1">
              <a:lumMod val="95000"/>
            </a:schemeClr>
          </a:solidFill>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8127479" y="3554104"/>
            <a:ext cx="3377133" cy="1703696"/>
          </a:xfrm>
        </p:spPr>
        <p:txBody>
          <a:bodyPr>
            <a:normAutofit/>
          </a:bodyPr>
          <a:lstStyle>
            <a:lvl1pPr marL="0" indent="0">
              <a:lnSpc>
                <a:spcPct val="10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1D374940-A916-4C8B-9648-02A2D3898F9E}" type="datetime1">
              <a:rPr lang="en-US"/>
              <a:t>4/10/2024</a:t>
            </a:fld>
            <a:endParaRPr/>
          </a:p>
        </p:txBody>
      </p:sp>
      <p:sp>
        <p:nvSpPr>
          <p:cNvPr id="7" name="Slide Number Placeholder 6"/>
          <p:cNvSpPr>
            <a:spLocks noGrp="1"/>
          </p:cNvSpPr>
          <p:nvPr>
            <p:ph type="sldNum" sz="quarter" idx="12"/>
          </p:nvPr>
        </p:nvSpPr>
        <p:spPr/>
        <p:txBody>
          <a:bodyPr/>
          <a:lstStyle/>
          <a:p>
            <a:fld id="{4FAB73BC-B049-4115-A692-8D63A059BFB8}" type="slidenum">
              <a:rPr/>
              <a:t>‹#›</a:t>
            </a:fld>
            <a:endParaRPr/>
          </a:p>
        </p:txBody>
      </p:sp>
    </p:spTree>
    <p:extLst>
      <p:ext uri="{BB962C8B-B14F-4D97-AF65-F5344CB8AC3E}">
        <p14:creationId xmlns:p14="http://schemas.microsoft.com/office/powerpoint/2010/main" val="421661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ky"/>
          <p:cNvSpPr/>
          <p:nvPr/>
        </p:nvSpPr>
        <p:spPr>
          <a:xfrm>
            <a:off x="2552" y="-1"/>
            <a:ext cx="12188952" cy="6858002"/>
          </a:xfrm>
          <a:prstGeom prst="rect">
            <a:avLst/>
          </a:prstGeom>
          <a:gradFill>
            <a:gsLst>
              <a:gs pos="0">
                <a:schemeClr val="accent2">
                  <a:lumMod val="60000"/>
                  <a:lumOff val="40000"/>
                  <a:alpha val="58000"/>
                </a:schemeClr>
              </a:gs>
              <a:gs pos="88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a:endParaRPr/>
          </a:p>
        </p:txBody>
      </p:sp>
      <p:sp>
        <p:nvSpPr>
          <p:cNvPr id="8" name="water3"/>
          <p:cNvSpPr/>
          <p:nvPr/>
        </p:nvSpPr>
        <p:spPr bwMode="gray">
          <a:xfrm>
            <a:off x="2552" y="6064101"/>
            <a:ext cx="12188952" cy="793899"/>
          </a:xfrm>
          <a:prstGeom prst="rect">
            <a:avLst/>
          </a:prstGeom>
          <a:gradFill>
            <a:gsLst>
              <a:gs pos="833">
                <a:schemeClr val="accent2">
                  <a:lumMod val="60000"/>
                  <a:lumOff val="40000"/>
                  <a:alpha val="38000"/>
                </a:schemeClr>
              </a:gs>
              <a:gs pos="49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water2"/>
          <p:cNvPicPr>
            <a:picLocks noChangeAspect="1"/>
          </p:cNvPicPr>
          <p:nvPr/>
        </p:nvPicPr>
        <p:blipFill rotWithShape="1">
          <a:blip r:embed="rId13" cstate="print">
            <a:extLst>
              <a:ext uri="{28A0092B-C50C-407E-A947-70E740481C1C}">
                <a14:useLocalDpi xmlns:a14="http://schemas.microsoft.com/office/drawing/2010/main" val="0"/>
              </a:ext>
            </a:extLst>
          </a:blip>
          <a:srcRect l="2674" r="9901"/>
          <a:stretch/>
        </p:blipFill>
        <p:spPr bwMode="white">
          <a:xfrm>
            <a:off x="-1425" y="6256181"/>
            <a:ext cx="12188952" cy="463209"/>
          </a:xfrm>
          <a:prstGeom prst="rect">
            <a:avLst/>
          </a:prstGeom>
          <a:noFill/>
          <a:ln>
            <a:noFill/>
          </a:ln>
        </p:spPr>
      </p:pic>
      <p:pic>
        <p:nvPicPr>
          <p:cNvPr id="10" name="water1"/>
          <p:cNvPicPr>
            <a:picLocks noChangeAspect="1"/>
          </p:cNvPicPr>
          <p:nvPr/>
        </p:nvPicPr>
        <p:blipFill rotWithShape="1">
          <a:blip r:embed="rId14"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979395"/>
            <a:ext cx="12188952" cy="268288"/>
          </a:xfrm>
          <a:prstGeom prst="rect">
            <a:avLst/>
          </a:prstGeom>
          <a:noFill/>
          <a:ln>
            <a:noFill/>
          </a:ln>
        </p:spPr>
      </p:pic>
      <p:sp>
        <p:nvSpPr>
          <p:cNvPr id="2" name="Title Placeholder 1"/>
          <p:cNvSpPr>
            <a:spLocks noGrp="1"/>
          </p:cNvSpPr>
          <p:nvPr>
            <p:ph type="title"/>
          </p:nvPr>
        </p:nvSpPr>
        <p:spPr>
          <a:xfrm>
            <a:off x="1341120" y="265176"/>
            <a:ext cx="9509759" cy="1088136"/>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572768"/>
            <a:ext cx="9509760" cy="41422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l">
              <a:defRPr sz="1100" cap="all" baseline="0">
                <a:solidFill>
                  <a:schemeClr val="tx1"/>
                </a:solidFill>
              </a:defRPr>
            </a:lvl1pPr>
          </a:lstStyle>
          <a:p>
            <a:fld id="{5586B75A-687E-405C-8A0B-8D00578BA2C3}" type="datetime1">
              <a:rPr lang="en-US" smtClean="0"/>
              <a:pPr/>
              <a:t>4/10/2024</a:t>
            </a:fld>
            <a:endParaRPr lang="en-US"/>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cap="all" baseline="0">
                <a:solidFill>
                  <a:schemeClr val="tx1"/>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mydiagnostics.in/products/water-testing-quality-analysis-at-home-in-chennai?variant=39876320329827"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hyperlink" Target="https://mydiagnostics.in/products/water-testing-quality-analysis-at-home-in-chennai?variant=39876320329827"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811C93-7027-CB26-C90A-A2473854D165}"/>
              </a:ext>
            </a:extLst>
          </p:cNvPr>
          <p:cNvSpPr txBox="1"/>
          <p:nvPr/>
        </p:nvSpPr>
        <p:spPr>
          <a:xfrm>
            <a:off x="1670181" y="34381"/>
            <a:ext cx="8640302" cy="1446550"/>
          </a:xfrm>
          <a:prstGeom prst="rect">
            <a:avLst/>
          </a:prstGeom>
          <a:noFill/>
        </p:spPr>
        <p:txBody>
          <a:bodyPr wrap="square" rtlCol="0">
            <a:spAutoFit/>
          </a:bodyPr>
          <a:lstStyle/>
          <a:p>
            <a:r>
              <a:rPr kumimoji="0" lang="en-US" sz="4400" b="0" i="0" u="none" strike="noStrike" kern="1200" cap="none" spc="0" normalizeH="0" baseline="0" noProof="0" dirty="0">
                <a:ln>
                  <a:noFill/>
                </a:ln>
                <a:solidFill>
                  <a:srgbClr val="3691AA">
                    <a:lumMod val="50000"/>
                  </a:srgbClr>
                </a:solidFill>
                <a:effectLst/>
                <a:uLnTx/>
                <a:uFillTx/>
                <a:latin typeface="Georgia"/>
                <a:ea typeface="+mj-ea"/>
                <a:cs typeface="+mj-cs"/>
              </a:rPr>
              <a:t>Water Quality Prediction Using        </a:t>
            </a:r>
          </a:p>
          <a:p>
            <a:pPr algn="ctr"/>
            <a:r>
              <a:rPr kumimoji="0" lang="en-US" sz="4400" b="0" i="0" u="none" strike="noStrike" kern="1200" cap="none" spc="0" normalizeH="0" baseline="0" noProof="0" dirty="0">
                <a:ln>
                  <a:noFill/>
                </a:ln>
                <a:solidFill>
                  <a:srgbClr val="3691AA">
                    <a:lumMod val="50000"/>
                  </a:srgbClr>
                </a:solidFill>
                <a:effectLst/>
                <a:uLnTx/>
                <a:uFillTx/>
                <a:latin typeface="Georgia"/>
                <a:ea typeface="+mj-ea"/>
                <a:cs typeface="+mj-cs"/>
              </a:rPr>
              <a:t>Machine Learning</a:t>
            </a:r>
            <a:endParaRPr lang="en-IN" sz="1200" dirty="0"/>
          </a:p>
        </p:txBody>
      </p:sp>
      <p:sp>
        <p:nvSpPr>
          <p:cNvPr id="5" name="TextBox 4">
            <a:extLst>
              <a:ext uri="{FF2B5EF4-FFF2-40B4-BE49-F238E27FC236}">
                <a16:creationId xmlns:a16="http://schemas.microsoft.com/office/drawing/2014/main" id="{87E29A63-C424-DBE3-7714-38DB338667FC}"/>
              </a:ext>
            </a:extLst>
          </p:cNvPr>
          <p:cNvSpPr txBox="1"/>
          <p:nvPr/>
        </p:nvSpPr>
        <p:spPr>
          <a:xfrm>
            <a:off x="5640355" y="2603240"/>
            <a:ext cx="914400" cy="914400"/>
          </a:xfrm>
          <a:prstGeom prst="rect">
            <a:avLst/>
          </a:prstGeom>
          <a:noFill/>
        </p:spPr>
        <p:txBody>
          <a:bodyPr wrap="square" rtlCol="0">
            <a:spAutoFit/>
          </a:bodyPr>
          <a:lstStyle/>
          <a:p>
            <a:endParaRPr lang="en-IN" dirty="0"/>
          </a:p>
        </p:txBody>
      </p:sp>
      <p:pic>
        <p:nvPicPr>
          <p:cNvPr id="7" name="Picture 6">
            <a:extLst>
              <a:ext uri="{FF2B5EF4-FFF2-40B4-BE49-F238E27FC236}">
                <a16:creationId xmlns:a16="http://schemas.microsoft.com/office/drawing/2014/main" id="{5C5C7B06-15AB-410F-812A-3849E2A83D75}"/>
              </a:ext>
            </a:extLst>
          </p:cNvPr>
          <p:cNvPicPr>
            <a:picLocks noChangeAspect="1"/>
          </p:cNvPicPr>
          <p:nvPr/>
        </p:nvPicPr>
        <p:blipFill>
          <a:blip r:embed="rId2"/>
          <a:stretch>
            <a:fillRect/>
          </a:stretch>
        </p:blipFill>
        <p:spPr>
          <a:xfrm>
            <a:off x="5191731" y="3321221"/>
            <a:ext cx="2560542" cy="1298561"/>
          </a:xfrm>
          <a:prstGeom prst="rect">
            <a:avLst/>
          </a:prstGeom>
        </p:spPr>
      </p:pic>
      <p:sp>
        <p:nvSpPr>
          <p:cNvPr id="11" name="TextBox 10">
            <a:extLst>
              <a:ext uri="{FF2B5EF4-FFF2-40B4-BE49-F238E27FC236}">
                <a16:creationId xmlns:a16="http://schemas.microsoft.com/office/drawing/2014/main" id="{075173EF-3BEA-E896-2CFA-74A4A88457B7}"/>
              </a:ext>
            </a:extLst>
          </p:cNvPr>
          <p:cNvSpPr txBox="1"/>
          <p:nvPr/>
        </p:nvSpPr>
        <p:spPr>
          <a:xfrm>
            <a:off x="4965018" y="4547496"/>
            <a:ext cx="3013967" cy="830997"/>
          </a:xfrm>
          <a:prstGeom prst="rect">
            <a:avLst/>
          </a:prstGeom>
          <a:noFill/>
        </p:spPr>
        <p:txBody>
          <a:bodyPr wrap="none" rtlCol="0">
            <a:spAutoFit/>
          </a:bodyPr>
          <a:lstStyle/>
          <a:p>
            <a:r>
              <a:rPr kumimoji="0" lang="en-US" sz="2400" b="0" i="1" u="none" strike="noStrike" kern="1200" cap="none" spc="0" normalizeH="0" baseline="0" noProof="0" dirty="0">
                <a:ln>
                  <a:noFill/>
                </a:ln>
                <a:solidFill>
                  <a:srgbClr val="3691AA">
                    <a:lumMod val="50000"/>
                  </a:srgbClr>
                </a:solidFill>
                <a:effectLst/>
                <a:uLnTx/>
                <a:uFillTx/>
                <a:latin typeface="Aptos Narrow" panose="020B0004020202020204" pitchFamily="34" charset="0"/>
                <a:ea typeface="+mj-ea"/>
                <a:cs typeface="+mj-cs"/>
              </a:rPr>
              <a:t>Under The Guidance Of</a:t>
            </a:r>
            <a:br>
              <a:rPr kumimoji="0" lang="en-US" sz="2400" b="0" i="1" u="none" strike="noStrike" kern="1200" cap="none" spc="0" normalizeH="0" baseline="0" noProof="0" dirty="0">
                <a:ln>
                  <a:noFill/>
                </a:ln>
                <a:solidFill>
                  <a:srgbClr val="3691AA">
                    <a:lumMod val="50000"/>
                  </a:srgbClr>
                </a:solidFill>
                <a:effectLst/>
                <a:uLnTx/>
                <a:uFillTx/>
                <a:latin typeface="Aptos Narrow" panose="020B0004020202020204" pitchFamily="34" charset="0"/>
                <a:ea typeface="+mj-ea"/>
                <a:cs typeface="+mj-cs"/>
              </a:rPr>
            </a:br>
            <a:r>
              <a:rPr kumimoji="0" lang="en-US" sz="2400" b="0" i="1" u="none" strike="noStrike" kern="1200" cap="none" spc="0" normalizeH="0" baseline="0" noProof="0" dirty="0">
                <a:ln>
                  <a:noFill/>
                </a:ln>
                <a:solidFill>
                  <a:srgbClr val="3691AA">
                    <a:lumMod val="50000"/>
                  </a:srgbClr>
                </a:solidFill>
                <a:effectLst/>
                <a:uLnTx/>
                <a:uFillTx/>
                <a:latin typeface="Aptos Narrow" panose="020B0004020202020204" pitchFamily="34" charset="0"/>
                <a:ea typeface="+mj-ea"/>
                <a:cs typeface="+mj-cs"/>
              </a:rPr>
              <a:t>DR.Umamaheswari S</a:t>
            </a:r>
            <a:endParaRPr lang="en-IN" dirty="0"/>
          </a:p>
        </p:txBody>
      </p:sp>
      <p:pic>
        <p:nvPicPr>
          <p:cNvPr id="12" name="Picture 11">
            <a:extLst>
              <a:ext uri="{FF2B5EF4-FFF2-40B4-BE49-F238E27FC236}">
                <a16:creationId xmlns:a16="http://schemas.microsoft.com/office/drawing/2014/main" id="{A11C388A-6750-AD4E-8239-405B2900E275}"/>
              </a:ext>
            </a:extLst>
          </p:cNvPr>
          <p:cNvPicPr>
            <a:picLocks noChangeAspect="1"/>
          </p:cNvPicPr>
          <p:nvPr/>
        </p:nvPicPr>
        <p:blipFill>
          <a:blip r:embed="rId3"/>
          <a:stretch>
            <a:fillRect/>
          </a:stretch>
        </p:blipFill>
        <p:spPr>
          <a:xfrm>
            <a:off x="3355755" y="1578324"/>
            <a:ext cx="5480490" cy="1318343"/>
          </a:xfrm>
          <a:prstGeom prst="rect">
            <a:avLst/>
          </a:prstGeom>
        </p:spPr>
      </p:pic>
      <p:sp>
        <p:nvSpPr>
          <p:cNvPr id="14" name="TextBox 13">
            <a:extLst>
              <a:ext uri="{FF2B5EF4-FFF2-40B4-BE49-F238E27FC236}">
                <a16:creationId xmlns:a16="http://schemas.microsoft.com/office/drawing/2014/main" id="{6C2B1459-8864-69FB-A545-E0AAAE599729}"/>
              </a:ext>
            </a:extLst>
          </p:cNvPr>
          <p:cNvSpPr txBox="1"/>
          <p:nvPr/>
        </p:nvSpPr>
        <p:spPr>
          <a:xfrm>
            <a:off x="5640355" y="2920481"/>
            <a:ext cx="914400" cy="914400"/>
          </a:xfrm>
          <a:prstGeom prst="rect">
            <a:avLst/>
          </a:prstGeom>
          <a:noFill/>
        </p:spPr>
        <p:txBody>
          <a:bodyPr wrap="square" rtlCol="0">
            <a:spAutoFit/>
          </a:bodyPr>
          <a:lstStyle/>
          <a:p>
            <a:endParaRPr lang="en-IN" dirty="0"/>
          </a:p>
        </p:txBody>
      </p:sp>
      <p:pic>
        <p:nvPicPr>
          <p:cNvPr id="16" name="Picture 15">
            <a:extLst>
              <a:ext uri="{FF2B5EF4-FFF2-40B4-BE49-F238E27FC236}">
                <a16:creationId xmlns:a16="http://schemas.microsoft.com/office/drawing/2014/main" id="{B376078A-EBD3-CC81-8115-4B980A2D0008}"/>
              </a:ext>
            </a:extLst>
          </p:cNvPr>
          <p:cNvPicPr>
            <a:picLocks noChangeAspect="1"/>
          </p:cNvPicPr>
          <p:nvPr/>
        </p:nvPicPr>
        <p:blipFill>
          <a:blip r:embed="rId4"/>
          <a:stretch>
            <a:fillRect/>
          </a:stretch>
        </p:blipFill>
        <p:spPr>
          <a:xfrm>
            <a:off x="2474587" y="2886776"/>
            <a:ext cx="7541406" cy="377985"/>
          </a:xfrm>
          <a:prstGeom prst="rect">
            <a:avLst/>
          </a:prstGeom>
        </p:spPr>
      </p:pic>
    </p:spTree>
    <p:extLst>
      <p:ext uri="{BB962C8B-B14F-4D97-AF65-F5344CB8AC3E}">
        <p14:creationId xmlns:p14="http://schemas.microsoft.com/office/powerpoint/2010/main" val="857062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00" y="0"/>
            <a:ext cx="9509759" cy="1088136"/>
          </a:xfrm>
        </p:spPr>
        <p:txBody>
          <a:bodyPr>
            <a:normAutofit/>
          </a:bodyPr>
          <a:lstStyle/>
          <a:p>
            <a:r>
              <a:rPr lang="en-US" sz="3600" dirty="0"/>
              <a:t>WORKING METHODOLOGY:</a:t>
            </a:r>
          </a:p>
        </p:txBody>
      </p:sp>
      <p:sp>
        <p:nvSpPr>
          <p:cNvPr id="5" name="Title 1">
            <a:extLst>
              <a:ext uri="{FF2B5EF4-FFF2-40B4-BE49-F238E27FC236}">
                <a16:creationId xmlns:a16="http://schemas.microsoft.com/office/drawing/2014/main" id="{852C7385-7209-9F27-F39B-414FF4A6D775}"/>
              </a:ext>
            </a:extLst>
          </p:cNvPr>
          <p:cNvSpPr txBox="1">
            <a:spLocks/>
          </p:cNvSpPr>
          <p:nvPr/>
        </p:nvSpPr>
        <p:spPr>
          <a:xfrm>
            <a:off x="838200" y="365125"/>
            <a:ext cx="10515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a:lstStyle>
          <a:p>
            <a:endParaRPr lang="en-US" dirty="0"/>
          </a:p>
        </p:txBody>
      </p:sp>
      <p:sp>
        <p:nvSpPr>
          <p:cNvPr id="6" name="Rectangle 5">
            <a:extLst>
              <a:ext uri="{FF2B5EF4-FFF2-40B4-BE49-F238E27FC236}">
                <a16:creationId xmlns:a16="http://schemas.microsoft.com/office/drawing/2014/main" id="{A8302ED1-599D-775A-E7C3-92BEEA2DCF84}"/>
              </a:ext>
            </a:extLst>
          </p:cNvPr>
          <p:cNvSpPr/>
          <p:nvPr/>
        </p:nvSpPr>
        <p:spPr>
          <a:xfrm>
            <a:off x="660171" y="1347571"/>
            <a:ext cx="1842655" cy="1212273"/>
          </a:xfrm>
          <a:prstGeom prst="rect">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Water Quality Data</a:t>
            </a:r>
          </a:p>
        </p:txBody>
      </p:sp>
      <p:sp>
        <p:nvSpPr>
          <p:cNvPr id="7" name="Rectangle 6">
            <a:extLst>
              <a:ext uri="{FF2B5EF4-FFF2-40B4-BE49-F238E27FC236}">
                <a16:creationId xmlns:a16="http://schemas.microsoft.com/office/drawing/2014/main" id="{98F18CA2-7BAF-4ADD-E786-717B7DA97F96}"/>
              </a:ext>
            </a:extLst>
          </p:cNvPr>
          <p:cNvSpPr/>
          <p:nvPr/>
        </p:nvSpPr>
        <p:spPr>
          <a:xfrm>
            <a:off x="3688780" y="1347570"/>
            <a:ext cx="1842655" cy="1212273"/>
          </a:xfrm>
          <a:prstGeom prst="rect">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Exploratory Data Analysis</a:t>
            </a:r>
          </a:p>
        </p:txBody>
      </p:sp>
      <p:sp>
        <p:nvSpPr>
          <p:cNvPr id="9" name="Rectangle 8">
            <a:extLst>
              <a:ext uri="{FF2B5EF4-FFF2-40B4-BE49-F238E27FC236}">
                <a16:creationId xmlns:a16="http://schemas.microsoft.com/office/drawing/2014/main" id="{F7DDBA4D-7DED-F943-A8AE-664777F92466}"/>
              </a:ext>
            </a:extLst>
          </p:cNvPr>
          <p:cNvSpPr/>
          <p:nvPr/>
        </p:nvSpPr>
        <p:spPr>
          <a:xfrm>
            <a:off x="6333035" y="1360689"/>
            <a:ext cx="1842655" cy="1212273"/>
          </a:xfrm>
          <a:prstGeom prst="rect">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Data Cleaning and Transformation</a:t>
            </a:r>
          </a:p>
        </p:txBody>
      </p:sp>
      <p:sp>
        <p:nvSpPr>
          <p:cNvPr id="10" name="Rectangle 9">
            <a:extLst>
              <a:ext uri="{FF2B5EF4-FFF2-40B4-BE49-F238E27FC236}">
                <a16:creationId xmlns:a16="http://schemas.microsoft.com/office/drawing/2014/main" id="{793148F4-8482-3B75-8512-3A4D9C3796D1}"/>
              </a:ext>
            </a:extLst>
          </p:cNvPr>
          <p:cNvSpPr/>
          <p:nvPr/>
        </p:nvSpPr>
        <p:spPr>
          <a:xfrm>
            <a:off x="8946569" y="1382856"/>
            <a:ext cx="1842655" cy="1212273"/>
          </a:xfrm>
          <a:prstGeom prst="rect">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Feature Engineering</a:t>
            </a:r>
          </a:p>
        </p:txBody>
      </p:sp>
      <p:sp>
        <p:nvSpPr>
          <p:cNvPr id="11" name="Rectangle 10">
            <a:extLst>
              <a:ext uri="{FF2B5EF4-FFF2-40B4-BE49-F238E27FC236}">
                <a16:creationId xmlns:a16="http://schemas.microsoft.com/office/drawing/2014/main" id="{62BAA4E0-8308-6E28-4166-F2AC561D3869}"/>
              </a:ext>
            </a:extLst>
          </p:cNvPr>
          <p:cNvSpPr/>
          <p:nvPr/>
        </p:nvSpPr>
        <p:spPr>
          <a:xfrm>
            <a:off x="8960877" y="3144124"/>
            <a:ext cx="1842655" cy="1212273"/>
          </a:xfrm>
          <a:prstGeom prst="rect">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Train and Test data</a:t>
            </a:r>
          </a:p>
        </p:txBody>
      </p:sp>
      <p:sp>
        <p:nvSpPr>
          <p:cNvPr id="12" name="Rectangle 11">
            <a:extLst>
              <a:ext uri="{FF2B5EF4-FFF2-40B4-BE49-F238E27FC236}">
                <a16:creationId xmlns:a16="http://schemas.microsoft.com/office/drawing/2014/main" id="{0B3BE3F4-B9F7-FE68-4E0F-50755F0F0273}"/>
              </a:ext>
            </a:extLst>
          </p:cNvPr>
          <p:cNvSpPr/>
          <p:nvPr/>
        </p:nvSpPr>
        <p:spPr>
          <a:xfrm>
            <a:off x="6425495" y="3085885"/>
            <a:ext cx="1842655" cy="1212273"/>
          </a:xfrm>
          <a:prstGeom prst="rect">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Model Building</a:t>
            </a:r>
          </a:p>
        </p:txBody>
      </p:sp>
      <p:sp>
        <p:nvSpPr>
          <p:cNvPr id="13" name="Rectangle 12">
            <a:extLst>
              <a:ext uri="{FF2B5EF4-FFF2-40B4-BE49-F238E27FC236}">
                <a16:creationId xmlns:a16="http://schemas.microsoft.com/office/drawing/2014/main" id="{23628093-73DA-8F11-73F7-544CCDC16BE8}"/>
              </a:ext>
            </a:extLst>
          </p:cNvPr>
          <p:cNvSpPr/>
          <p:nvPr/>
        </p:nvSpPr>
        <p:spPr>
          <a:xfrm>
            <a:off x="3704910" y="3085885"/>
            <a:ext cx="1842655" cy="1212273"/>
          </a:xfrm>
          <a:prstGeom prst="rect">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Model Comparison &amp; Performance Evaluation</a:t>
            </a:r>
          </a:p>
        </p:txBody>
      </p:sp>
      <p:sp>
        <p:nvSpPr>
          <p:cNvPr id="14" name="Rectangle 13">
            <a:extLst>
              <a:ext uri="{FF2B5EF4-FFF2-40B4-BE49-F238E27FC236}">
                <a16:creationId xmlns:a16="http://schemas.microsoft.com/office/drawing/2014/main" id="{3DA6D735-ECCD-A714-EFA9-84A06402000A}"/>
              </a:ext>
            </a:extLst>
          </p:cNvPr>
          <p:cNvSpPr/>
          <p:nvPr/>
        </p:nvSpPr>
        <p:spPr>
          <a:xfrm>
            <a:off x="697293" y="3165788"/>
            <a:ext cx="1842655" cy="1212273"/>
          </a:xfrm>
          <a:prstGeom prst="rect">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Best Model</a:t>
            </a:r>
          </a:p>
        </p:txBody>
      </p:sp>
      <p:sp>
        <p:nvSpPr>
          <p:cNvPr id="15" name="Arrow: Right 14">
            <a:extLst>
              <a:ext uri="{FF2B5EF4-FFF2-40B4-BE49-F238E27FC236}">
                <a16:creationId xmlns:a16="http://schemas.microsoft.com/office/drawing/2014/main" id="{25014CC3-676F-FE8A-5422-3FCB520EB2C0}"/>
              </a:ext>
            </a:extLst>
          </p:cNvPr>
          <p:cNvSpPr/>
          <p:nvPr/>
        </p:nvSpPr>
        <p:spPr>
          <a:xfrm>
            <a:off x="2749440" y="1865311"/>
            <a:ext cx="826066" cy="252898"/>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BFA8030C-E0CF-31BF-C9E3-34F2981EC803}"/>
              </a:ext>
            </a:extLst>
          </p:cNvPr>
          <p:cNvSpPr/>
          <p:nvPr/>
        </p:nvSpPr>
        <p:spPr>
          <a:xfrm>
            <a:off x="5596777" y="1857352"/>
            <a:ext cx="692727" cy="197428"/>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9B5A6A39-F881-5601-0312-B6C2B810393F}"/>
              </a:ext>
            </a:extLst>
          </p:cNvPr>
          <p:cNvSpPr/>
          <p:nvPr/>
        </p:nvSpPr>
        <p:spPr>
          <a:xfrm>
            <a:off x="8215696" y="1894781"/>
            <a:ext cx="716975" cy="171451"/>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DA5CFBAD-2844-C595-0569-84AF14F579C7}"/>
              </a:ext>
            </a:extLst>
          </p:cNvPr>
          <p:cNvSpPr/>
          <p:nvPr/>
        </p:nvSpPr>
        <p:spPr>
          <a:xfrm rot="10800000">
            <a:off x="8268149" y="3621817"/>
            <a:ext cx="692726" cy="197428"/>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6A9495D1-2AC1-B0E8-F462-BFF13817D84B}"/>
              </a:ext>
            </a:extLst>
          </p:cNvPr>
          <p:cNvSpPr/>
          <p:nvPr/>
        </p:nvSpPr>
        <p:spPr>
          <a:xfrm rot="10800000">
            <a:off x="5617398" y="3621817"/>
            <a:ext cx="692727" cy="197428"/>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8BE2A626-3E4B-AA3E-0DCA-CF3A5541132C}"/>
              </a:ext>
            </a:extLst>
          </p:cNvPr>
          <p:cNvSpPr/>
          <p:nvPr/>
        </p:nvSpPr>
        <p:spPr>
          <a:xfrm rot="10800000">
            <a:off x="2609779" y="3673209"/>
            <a:ext cx="826065" cy="252897"/>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B0240303-E9CA-F360-B583-F0637E170429}"/>
              </a:ext>
            </a:extLst>
          </p:cNvPr>
          <p:cNvSpPr/>
          <p:nvPr/>
        </p:nvSpPr>
        <p:spPr>
          <a:xfrm rot="5400000">
            <a:off x="9690082" y="2749067"/>
            <a:ext cx="355627" cy="182880"/>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743B2F5-2D63-2B3F-43A2-93DCC8E61538}"/>
              </a:ext>
            </a:extLst>
          </p:cNvPr>
          <p:cNvSpPr/>
          <p:nvPr/>
        </p:nvSpPr>
        <p:spPr>
          <a:xfrm>
            <a:off x="2375838" y="5208908"/>
            <a:ext cx="1842655" cy="1212273"/>
          </a:xfrm>
          <a:prstGeom prst="rect">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WQI PREDICTION</a:t>
            </a:r>
          </a:p>
        </p:txBody>
      </p:sp>
      <p:sp>
        <p:nvSpPr>
          <p:cNvPr id="22" name="Rectangle 21">
            <a:extLst>
              <a:ext uri="{FF2B5EF4-FFF2-40B4-BE49-F238E27FC236}">
                <a16:creationId xmlns:a16="http://schemas.microsoft.com/office/drawing/2014/main" id="{3DBDAE37-82B3-F975-17A8-35E10B00DD8C}"/>
              </a:ext>
            </a:extLst>
          </p:cNvPr>
          <p:cNvSpPr/>
          <p:nvPr/>
        </p:nvSpPr>
        <p:spPr>
          <a:xfrm>
            <a:off x="164313" y="5209987"/>
            <a:ext cx="1842655" cy="1212273"/>
          </a:xfrm>
          <a:prstGeom prst="rect">
            <a:avLst/>
          </a:prstGeom>
          <a:solidFill>
            <a:schemeClr val="accent2">
              <a:lumMod val="60000"/>
              <a:lumOff val="4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WATER USEABILITY PREDICTION</a:t>
            </a:r>
          </a:p>
        </p:txBody>
      </p:sp>
      <p:sp>
        <p:nvSpPr>
          <p:cNvPr id="4" name="Arrow: Right 3">
            <a:extLst>
              <a:ext uri="{FF2B5EF4-FFF2-40B4-BE49-F238E27FC236}">
                <a16:creationId xmlns:a16="http://schemas.microsoft.com/office/drawing/2014/main" id="{B9050F9F-4928-B483-EFA8-95FDC5DFF2A9}"/>
              </a:ext>
            </a:extLst>
          </p:cNvPr>
          <p:cNvSpPr/>
          <p:nvPr/>
        </p:nvSpPr>
        <p:spPr>
          <a:xfrm rot="7446268">
            <a:off x="672609" y="4694464"/>
            <a:ext cx="826065" cy="252897"/>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1B7682F4-FAC9-FC08-2909-B8BB24642A36}"/>
              </a:ext>
            </a:extLst>
          </p:cNvPr>
          <p:cNvSpPr/>
          <p:nvPr/>
        </p:nvSpPr>
        <p:spPr>
          <a:xfrm rot="3105536">
            <a:off x="2221555" y="4679790"/>
            <a:ext cx="826065" cy="252897"/>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868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4D76F-70A3-7B1A-ACCC-43B033D52C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F262E6-9487-57E4-4A3D-11E2EC3508EC}"/>
              </a:ext>
            </a:extLst>
          </p:cNvPr>
          <p:cNvSpPr>
            <a:spLocks noGrp="1"/>
          </p:cNvSpPr>
          <p:nvPr>
            <p:ph type="title"/>
          </p:nvPr>
        </p:nvSpPr>
        <p:spPr>
          <a:xfrm>
            <a:off x="0" y="0"/>
            <a:ext cx="9509759" cy="1088136"/>
          </a:xfrm>
        </p:spPr>
        <p:txBody>
          <a:bodyPr/>
          <a:lstStyle/>
          <a:p>
            <a:r>
              <a:rPr lang="en-GB" dirty="0"/>
              <a:t>ALGORITHMS :</a:t>
            </a:r>
            <a:endParaRPr lang="en-IN" dirty="0"/>
          </a:p>
        </p:txBody>
      </p:sp>
      <p:sp>
        <p:nvSpPr>
          <p:cNvPr id="5" name="Content Placeholder 4">
            <a:extLst>
              <a:ext uri="{FF2B5EF4-FFF2-40B4-BE49-F238E27FC236}">
                <a16:creationId xmlns:a16="http://schemas.microsoft.com/office/drawing/2014/main" id="{2E847971-8ABD-885A-48CF-AEAA4B6CE475}"/>
              </a:ext>
            </a:extLst>
          </p:cNvPr>
          <p:cNvSpPr>
            <a:spLocks noGrp="1"/>
          </p:cNvSpPr>
          <p:nvPr>
            <p:ph idx="1"/>
          </p:nvPr>
        </p:nvSpPr>
        <p:spPr>
          <a:xfrm>
            <a:off x="1341120" y="1762550"/>
            <a:ext cx="9509760" cy="3637587"/>
          </a:xfrm>
        </p:spPr>
        <p:txBody>
          <a:bodyPr/>
          <a:lstStyle/>
          <a:p>
            <a:pPr>
              <a:lnSpc>
                <a:spcPct val="150000"/>
              </a:lnSpc>
            </a:pPr>
            <a:r>
              <a:rPr lang="en-GB" dirty="0"/>
              <a:t>FNN</a:t>
            </a:r>
          </a:p>
          <a:p>
            <a:pPr>
              <a:lnSpc>
                <a:spcPct val="150000"/>
              </a:lnSpc>
            </a:pPr>
            <a:r>
              <a:rPr lang="en-GB" dirty="0"/>
              <a:t>CNN</a:t>
            </a:r>
          </a:p>
          <a:p>
            <a:pPr>
              <a:lnSpc>
                <a:spcPct val="150000"/>
              </a:lnSpc>
            </a:pPr>
            <a:r>
              <a:rPr lang="en-GB" dirty="0"/>
              <a:t>RANDOM FOREST</a:t>
            </a:r>
          </a:p>
          <a:p>
            <a:pPr>
              <a:lnSpc>
                <a:spcPct val="150000"/>
              </a:lnSpc>
            </a:pPr>
            <a:r>
              <a:rPr lang="en-GB" dirty="0"/>
              <a:t>SVM</a:t>
            </a:r>
          </a:p>
          <a:p>
            <a:pPr>
              <a:lnSpc>
                <a:spcPct val="150000"/>
              </a:lnSpc>
            </a:pPr>
            <a:r>
              <a:rPr lang="en-GB" dirty="0"/>
              <a:t>XGBOOST</a:t>
            </a:r>
          </a:p>
          <a:p>
            <a:pPr marL="45720" indent="0">
              <a:lnSpc>
                <a:spcPct val="150000"/>
              </a:lnSpc>
              <a:buNone/>
            </a:pPr>
            <a:endParaRPr lang="en-IN" dirty="0"/>
          </a:p>
        </p:txBody>
      </p:sp>
    </p:spTree>
    <p:extLst>
      <p:ext uri="{BB962C8B-B14F-4D97-AF65-F5344CB8AC3E}">
        <p14:creationId xmlns:p14="http://schemas.microsoft.com/office/powerpoint/2010/main" val="83668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319" y="145707"/>
            <a:ext cx="9509759" cy="1088136"/>
          </a:xfrm>
        </p:spPr>
        <p:txBody>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Exploratory Data Analysis:</a:t>
            </a:r>
          </a:p>
        </p:txBody>
      </p:sp>
      <p:sp>
        <p:nvSpPr>
          <p:cNvPr id="3" name="Content Placeholder 2"/>
          <p:cNvSpPr>
            <a:spLocks noGrp="1"/>
          </p:cNvSpPr>
          <p:nvPr>
            <p:ph idx="1"/>
          </p:nvPr>
        </p:nvSpPr>
        <p:spPr>
          <a:xfrm>
            <a:off x="1134318" y="1774232"/>
            <a:ext cx="9165622" cy="3910576"/>
          </a:xfrm>
        </p:spPr>
        <p:txBody>
          <a:bodyPr>
            <a:noAutofit/>
          </a:bodyPr>
          <a:lstStyle/>
          <a:p>
            <a:pPr lvl="1">
              <a:lnSpc>
                <a:spcPct val="150000"/>
              </a:lnSpc>
            </a:pPr>
            <a:r>
              <a:rPr lang="en-US" sz="2000" dirty="0">
                <a:cs typeface="Times New Roman" panose="02020603050405020304" pitchFamily="18" charset="0"/>
              </a:rPr>
              <a:t>Helps in understanding the underlying patterns, relationships, and anomalies present in the different parameters of the water.</a:t>
            </a:r>
          </a:p>
          <a:p>
            <a:pPr lvl="1">
              <a:lnSpc>
                <a:spcPct val="150000"/>
              </a:lnSpc>
            </a:pPr>
            <a:r>
              <a:rPr lang="en-US" sz="2000" b="0" i="0" dirty="0">
                <a:effectLst/>
              </a:rPr>
              <a:t>Calculate correlation coefficients or create correlation matrices to identify strong positive or negative correlations. </a:t>
            </a:r>
          </a:p>
          <a:p>
            <a:pPr lvl="1">
              <a:lnSpc>
                <a:spcPct val="150000"/>
              </a:lnSpc>
            </a:pPr>
            <a:r>
              <a:rPr lang="en-US" sz="2000" dirty="0">
                <a:cs typeface="Times New Roman" panose="02020603050405020304" pitchFamily="18" charset="0"/>
              </a:rPr>
              <a:t>Feature visualizations </a:t>
            </a:r>
          </a:p>
          <a:p>
            <a:pPr lvl="1">
              <a:lnSpc>
                <a:spcPct val="150000"/>
              </a:lnSpc>
            </a:pPr>
            <a:r>
              <a:rPr lang="en-US" sz="2000" dirty="0">
                <a:cs typeface="Times New Roman" panose="02020603050405020304" pitchFamily="18" charset="0"/>
              </a:rPr>
              <a:t>Gain valuable insights.</a:t>
            </a:r>
            <a:endParaRPr lang="en-US" dirty="0">
              <a:cs typeface="Times New Roman" panose="02020603050405020304" pitchFamily="18" charset="0"/>
            </a:endParaRPr>
          </a:p>
        </p:txBody>
      </p:sp>
    </p:spTree>
    <p:extLst>
      <p:ext uri="{BB962C8B-B14F-4D97-AF65-F5344CB8AC3E}">
        <p14:creationId xmlns:p14="http://schemas.microsoft.com/office/powerpoint/2010/main" val="2306775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sz="4000" dirty="0">
                <a:latin typeface="Times New Roman" panose="02020603050405020304" pitchFamily="18" charset="0"/>
                <a:cs typeface="Times New Roman" panose="02020603050405020304" pitchFamily="18" charset="0"/>
              </a:rPr>
              <a:t>2. Data Cleaning:</a:t>
            </a:r>
          </a:p>
        </p:txBody>
      </p:sp>
      <p:sp>
        <p:nvSpPr>
          <p:cNvPr id="3" name="Content Placeholder 2"/>
          <p:cNvSpPr>
            <a:spLocks noGrp="1"/>
          </p:cNvSpPr>
          <p:nvPr>
            <p:ph idx="1"/>
          </p:nvPr>
        </p:nvSpPr>
        <p:spPr>
          <a:xfrm>
            <a:off x="1151571" y="1800111"/>
            <a:ext cx="10399854" cy="3781179"/>
          </a:xfrm>
        </p:spPr>
        <p:txBody>
          <a:bodyPr>
            <a:noAutofit/>
          </a:bodyPr>
          <a:lstStyle/>
          <a:p>
            <a:pPr lvl="1">
              <a:lnSpc>
                <a:spcPct val="150000"/>
              </a:lnSpc>
            </a:pPr>
            <a:r>
              <a:rPr lang="en-US" sz="2000" dirty="0"/>
              <a:t>Ensures that the data used for analysis and modeling is accurate, consistent, and reliable.</a:t>
            </a:r>
          </a:p>
          <a:p>
            <a:pPr lvl="1">
              <a:lnSpc>
                <a:spcPct val="150000"/>
              </a:lnSpc>
            </a:pPr>
            <a:r>
              <a:rPr lang="en-US" sz="2000" dirty="0"/>
              <a:t>Handling Missing Value</a:t>
            </a:r>
          </a:p>
          <a:p>
            <a:pPr lvl="1">
              <a:lnSpc>
                <a:spcPct val="150000"/>
              </a:lnSpc>
            </a:pPr>
            <a:r>
              <a:rPr lang="en-US" sz="2000" dirty="0"/>
              <a:t>Removing Duplicate Records</a:t>
            </a:r>
          </a:p>
          <a:p>
            <a:pPr lvl="1">
              <a:lnSpc>
                <a:spcPct val="150000"/>
              </a:lnSpc>
            </a:pPr>
            <a:r>
              <a:rPr lang="en-US" sz="2000" dirty="0"/>
              <a:t>Dealing with Outliers</a:t>
            </a:r>
          </a:p>
          <a:p>
            <a:pPr lvl="1">
              <a:lnSpc>
                <a:spcPct val="150000"/>
              </a:lnSpc>
            </a:pPr>
            <a:r>
              <a:rPr lang="en-US" sz="2000" dirty="0"/>
              <a:t>Handling Imbalanced Data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5514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572" y="265176"/>
            <a:ext cx="9832307" cy="1088136"/>
          </a:xfrm>
        </p:spPr>
        <p:txBody>
          <a:bodyPr/>
          <a:lstStyle/>
          <a:p>
            <a:pPr marL="0" indent="0">
              <a:buNone/>
            </a:pPr>
            <a:r>
              <a:rPr lang="en-US" sz="4000" dirty="0">
                <a:latin typeface="Times New Roman" panose="02020603050405020304" pitchFamily="18" charset="0"/>
                <a:cs typeface="Times New Roman" panose="02020603050405020304" pitchFamily="18" charset="0"/>
              </a:rPr>
              <a:t> 3. Data Transformation:</a:t>
            </a:r>
          </a:p>
        </p:txBody>
      </p:sp>
      <p:sp>
        <p:nvSpPr>
          <p:cNvPr id="3" name="Content Placeholder 2"/>
          <p:cNvSpPr>
            <a:spLocks noGrp="1"/>
          </p:cNvSpPr>
          <p:nvPr>
            <p:ph idx="1"/>
          </p:nvPr>
        </p:nvSpPr>
        <p:spPr>
          <a:xfrm>
            <a:off x="1108440" y="1903628"/>
            <a:ext cx="7983802" cy="3824311"/>
          </a:xfrm>
        </p:spPr>
        <p:txBody>
          <a:bodyPr>
            <a:noAutofit/>
          </a:bodyPr>
          <a:lstStyle/>
          <a:p>
            <a:pPr lvl="1">
              <a:lnSpc>
                <a:spcPct val="150000"/>
              </a:lnSpc>
            </a:pPr>
            <a:r>
              <a:rPr lang="en-US" sz="2000" dirty="0">
                <a:cs typeface="Times New Roman" panose="02020603050405020304" pitchFamily="18" charset="0"/>
              </a:rPr>
              <a:t>Involves manipulating the data.                                                                                    </a:t>
            </a:r>
          </a:p>
          <a:p>
            <a:pPr lvl="1">
              <a:lnSpc>
                <a:spcPct val="150000"/>
              </a:lnSpc>
            </a:pPr>
            <a:r>
              <a:rPr lang="en-US" sz="2000" dirty="0">
                <a:cs typeface="Times New Roman" panose="02020603050405020304" pitchFamily="18" charset="0"/>
              </a:rPr>
              <a:t>Feature Scaling : To normalize the range of independent variable using Min-max normalization or Z- score standardization. </a:t>
            </a:r>
          </a:p>
          <a:p>
            <a:pPr lvl="1">
              <a:lnSpc>
                <a:spcPct val="150000"/>
              </a:lnSpc>
            </a:pPr>
            <a:r>
              <a:rPr lang="en-US" sz="2000" b="0" i="0" dirty="0">
                <a:effectLst/>
                <a:cs typeface="Times New Roman" panose="02020603050405020304" pitchFamily="18" charset="0"/>
              </a:rPr>
              <a:t>Encoding categorical variables</a:t>
            </a:r>
            <a:endParaRPr lang="en-US" sz="2000" dirty="0">
              <a:cs typeface="Times New Roman" panose="02020603050405020304" pitchFamily="18" charset="0"/>
            </a:endParaRPr>
          </a:p>
          <a:p>
            <a:pPr lvl="1"/>
            <a:endParaRPr lang="en-US" sz="2000" dirty="0"/>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4032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4. Data Visualization:</a:t>
            </a:r>
          </a:p>
        </p:txBody>
      </p:sp>
      <p:sp>
        <p:nvSpPr>
          <p:cNvPr id="3" name="Content Placeholder 2"/>
          <p:cNvSpPr>
            <a:spLocks noGrp="1"/>
          </p:cNvSpPr>
          <p:nvPr>
            <p:ph idx="1"/>
          </p:nvPr>
        </p:nvSpPr>
        <p:spPr>
          <a:xfrm>
            <a:off x="1134319" y="1601703"/>
            <a:ext cx="10399854" cy="4402281"/>
          </a:xfrm>
        </p:spPr>
        <p:txBody>
          <a:bodyPr>
            <a:noAutofit/>
          </a:bodyPr>
          <a:lstStyle/>
          <a:p>
            <a:pPr lvl="1">
              <a:lnSpc>
                <a:spcPct val="150000"/>
              </a:lnSpc>
            </a:pPr>
            <a:r>
              <a:rPr lang="en-US" sz="2000" dirty="0">
                <a:cs typeface="Times New Roman" panose="02020603050405020304" pitchFamily="18" charset="0"/>
              </a:rPr>
              <a:t>Gain insights</a:t>
            </a:r>
          </a:p>
          <a:p>
            <a:pPr lvl="1">
              <a:lnSpc>
                <a:spcPct val="150000"/>
              </a:lnSpc>
            </a:pPr>
            <a:r>
              <a:rPr lang="en-US" sz="2000" dirty="0">
                <a:cs typeface="Times New Roman" panose="02020603050405020304" pitchFamily="18" charset="0"/>
              </a:rPr>
              <a:t>Identify patterns</a:t>
            </a:r>
          </a:p>
          <a:p>
            <a:pPr lvl="1">
              <a:lnSpc>
                <a:spcPct val="150000"/>
              </a:lnSpc>
            </a:pPr>
            <a:r>
              <a:rPr lang="en-US" sz="2000" dirty="0">
                <a:cs typeface="Times New Roman" panose="02020603050405020304" pitchFamily="18" charset="0"/>
              </a:rPr>
              <a:t>U</a:t>
            </a:r>
            <a:r>
              <a:rPr lang="en-US" sz="2000" b="0" i="0" dirty="0">
                <a:effectLst/>
                <a:cs typeface="Times New Roman" panose="02020603050405020304" pitchFamily="18" charset="0"/>
              </a:rPr>
              <a:t>seful for identifying outliers.</a:t>
            </a:r>
          </a:p>
          <a:p>
            <a:pPr lvl="1">
              <a:lnSpc>
                <a:spcPct val="150000"/>
              </a:lnSpc>
            </a:pPr>
            <a:r>
              <a:rPr lang="en-US" sz="2000" dirty="0">
                <a:cs typeface="Times New Roman" panose="02020603050405020304" pitchFamily="18" charset="0"/>
              </a:rPr>
              <a:t>E</a:t>
            </a:r>
            <a:r>
              <a:rPr lang="en-US" sz="2000" b="0" i="0" dirty="0">
                <a:effectLst/>
                <a:cs typeface="Times New Roman" panose="02020603050405020304" pitchFamily="18" charset="0"/>
              </a:rPr>
              <a:t>xploring the relationships and dependencies between multiple water quality parameters.</a:t>
            </a:r>
          </a:p>
          <a:p>
            <a:pPr lvl="1">
              <a:lnSpc>
                <a:spcPct val="150000"/>
              </a:lnSpc>
            </a:pPr>
            <a:r>
              <a:rPr lang="en-US" sz="2000" b="0" i="0" dirty="0">
                <a:effectLst/>
                <a:cs typeface="Times New Roman" panose="02020603050405020304" pitchFamily="18" charset="0"/>
              </a:rPr>
              <a:t>These visualizations help identify the range, shape, and skewness of the data distribution.</a:t>
            </a:r>
          </a:p>
          <a:p>
            <a:pPr lvl="1">
              <a:lnSpc>
                <a:spcPct val="150000"/>
              </a:lnSpc>
            </a:pPr>
            <a:endParaRPr lang="en-US" sz="2000" dirty="0"/>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5375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157146"/>
            <a:ext cx="9509759" cy="984889"/>
          </a:xfrm>
        </p:spPr>
        <p:txBody>
          <a:bodyPr>
            <a:normAutofit/>
          </a:bodyPr>
          <a:lstStyle/>
          <a:p>
            <a:pPr marL="0" indent="0">
              <a:buNone/>
            </a:pPr>
            <a:r>
              <a:rPr lang="en-US" sz="4000" dirty="0">
                <a:latin typeface="Times New Roman" panose="02020603050405020304" pitchFamily="18" charset="0"/>
                <a:cs typeface="Times New Roman" panose="02020603050405020304" pitchFamily="18" charset="0"/>
              </a:rPr>
              <a:t>5. Feature Engineering:</a:t>
            </a:r>
          </a:p>
        </p:txBody>
      </p:sp>
      <p:sp>
        <p:nvSpPr>
          <p:cNvPr id="3" name="Content Placeholder 2"/>
          <p:cNvSpPr>
            <a:spLocks noGrp="1"/>
          </p:cNvSpPr>
          <p:nvPr>
            <p:ph idx="1"/>
          </p:nvPr>
        </p:nvSpPr>
        <p:spPr>
          <a:xfrm>
            <a:off x="1123873" y="1732556"/>
            <a:ext cx="8943153" cy="3891867"/>
          </a:xfrm>
        </p:spPr>
        <p:txBody>
          <a:bodyPr>
            <a:noAutofit/>
          </a:bodyPr>
          <a:lstStyle/>
          <a:p>
            <a:pPr lvl="1">
              <a:lnSpc>
                <a:spcPct val="150000"/>
              </a:lnSpc>
            </a:pPr>
            <a:r>
              <a:rPr lang="en-US" sz="2000" b="0" i="0" dirty="0">
                <a:effectLst/>
                <a:cs typeface="Times New Roman" panose="02020603050405020304" pitchFamily="18" charset="0"/>
              </a:rPr>
              <a:t>It involves creating new features or transforming existing ones to extract meaningful information. </a:t>
            </a:r>
          </a:p>
          <a:p>
            <a:pPr lvl="1">
              <a:lnSpc>
                <a:spcPct val="150000"/>
              </a:lnSpc>
            </a:pPr>
            <a:r>
              <a:rPr lang="en-US" sz="2000" dirty="0">
                <a:cs typeface="Times New Roman" panose="02020603050405020304" pitchFamily="18" charset="0"/>
              </a:rPr>
              <a:t>T</a:t>
            </a:r>
            <a:r>
              <a:rPr lang="en-US" sz="2000" b="0" i="0" dirty="0">
                <a:effectLst/>
                <a:cs typeface="Times New Roman" panose="02020603050405020304" pitchFamily="18" charset="0"/>
              </a:rPr>
              <a:t>his can include deriving additional variables such as water quality indices or ratios based on the existing parameters. </a:t>
            </a:r>
          </a:p>
          <a:p>
            <a:pPr lvl="1">
              <a:lnSpc>
                <a:spcPct val="150000"/>
              </a:lnSpc>
            </a:pPr>
            <a:r>
              <a:rPr lang="en-US" sz="2000" b="0" i="0" dirty="0">
                <a:effectLst/>
                <a:cs typeface="Times New Roman" panose="02020603050405020304" pitchFamily="18" charset="0"/>
              </a:rPr>
              <a:t>Feature engineering can help capture important relationships and patterns that may not be evident in the raw data.</a:t>
            </a:r>
          </a:p>
        </p:txBody>
      </p:sp>
    </p:spTree>
    <p:extLst>
      <p:ext uri="{BB962C8B-B14F-4D97-AF65-F5344CB8AC3E}">
        <p14:creationId xmlns:p14="http://schemas.microsoft.com/office/powerpoint/2010/main" val="2263318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120" y="157146"/>
            <a:ext cx="9509759" cy="984889"/>
          </a:xfrm>
        </p:spPr>
        <p:txBody>
          <a:bodyPr>
            <a:normAutofit/>
          </a:bodyPr>
          <a:lstStyle/>
          <a:p>
            <a:pPr marL="0" indent="0">
              <a:buNone/>
            </a:pPr>
            <a:r>
              <a:rPr lang="en-US" sz="4000" dirty="0">
                <a:latin typeface="Times New Roman" panose="02020603050405020304" pitchFamily="18" charset="0"/>
                <a:cs typeface="Times New Roman" panose="02020603050405020304" pitchFamily="18" charset="0"/>
              </a:rPr>
              <a:t>6. Training &amp; Splitting Data</a:t>
            </a:r>
          </a:p>
        </p:txBody>
      </p:sp>
      <p:sp>
        <p:nvSpPr>
          <p:cNvPr id="3" name="Content Placeholder 2"/>
          <p:cNvSpPr>
            <a:spLocks noGrp="1"/>
          </p:cNvSpPr>
          <p:nvPr>
            <p:ph idx="1"/>
          </p:nvPr>
        </p:nvSpPr>
        <p:spPr>
          <a:xfrm>
            <a:off x="1184259" y="1880866"/>
            <a:ext cx="8382436" cy="3433006"/>
          </a:xfrm>
        </p:spPr>
        <p:txBody>
          <a:bodyPr>
            <a:noAutofit/>
          </a:bodyPr>
          <a:lstStyle/>
          <a:p>
            <a:pPr lvl="1">
              <a:lnSpc>
                <a:spcPct val="150000"/>
              </a:lnSpc>
            </a:pPr>
            <a:r>
              <a:rPr lang="en-US" sz="2000" b="0" i="0" dirty="0">
                <a:effectLst/>
                <a:cs typeface="Times New Roman" panose="02020603050405020304" pitchFamily="18" charset="0"/>
              </a:rPr>
              <a:t>Before building prediction models, it is crucial to split the data into training, validation, and testing sets. This ensures that the model is trained on a portion of the data</a:t>
            </a:r>
            <a:r>
              <a:rPr lang="en-US" sz="2000" dirty="0">
                <a:cs typeface="Times New Roman" panose="02020603050405020304" pitchFamily="18" charset="0"/>
              </a:rPr>
              <a:t> </a:t>
            </a:r>
            <a:r>
              <a:rPr lang="en-US" sz="2000" b="0" i="0" dirty="0">
                <a:effectLst/>
                <a:cs typeface="Times New Roman" panose="02020603050405020304" pitchFamily="18" charset="0"/>
              </a:rPr>
              <a:t>and  tested on an independent set to assess its generalization ability. </a:t>
            </a:r>
          </a:p>
          <a:p>
            <a:pPr lvl="1">
              <a:lnSpc>
                <a:spcPct val="150000"/>
              </a:lnSpc>
            </a:pPr>
            <a:endParaRPr lang="en-US" sz="2000" b="0" i="0" dirty="0">
              <a:effectLst/>
              <a:cs typeface="Times New Roman" panose="02020603050405020304" pitchFamily="18" charset="0"/>
            </a:endParaRPr>
          </a:p>
          <a:p>
            <a:pPr lvl="1">
              <a:lnSpc>
                <a:spcPct val="150000"/>
              </a:lnSpc>
            </a:pPr>
            <a:r>
              <a:rPr lang="en-US" sz="2000" b="0" i="0" dirty="0">
                <a:effectLst/>
                <a:cs typeface="Times New Roman" panose="02020603050405020304" pitchFamily="18" charset="0"/>
              </a:rPr>
              <a:t>The typical split is around 70-80% for training</a:t>
            </a:r>
            <a:r>
              <a:rPr lang="en-US" sz="2000" dirty="0">
                <a:cs typeface="Times New Roman" panose="02020603050405020304" pitchFamily="18" charset="0"/>
              </a:rPr>
              <a:t> </a:t>
            </a:r>
            <a:r>
              <a:rPr lang="en-US" sz="2000" b="0" i="0" dirty="0">
                <a:effectLst/>
                <a:cs typeface="Times New Roman" panose="02020603050405020304" pitchFamily="18" charset="0"/>
              </a:rPr>
              <a:t>and 20-30% for testing.</a:t>
            </a:r>
            <a:endParaRPr lang="en-US" sz="2000" dirty="0">
              <a:cs typeface="Times New Roman" panose="02020603050405020304" pitchFamily="18" charset="0"/>
            </a:endParaRPr>
          </a:p>
          <a:p>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78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2BD9B-0BA0-B429-95A8-ECD77BCBD545}"/>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7. Model</a:t>
            </a:r>
            <a:r>
              <a:rPr lang="en-US" sz="4000" dirty="0"/>
              <a:t> Building</a:t>
            </a:r>
            <a:endParaRPr lang="en-IN" dirty="0"/>
          </a:p>
        </p:txBody>
      </p:sp>
      <p:sp>
        <p:nvSpPr>
          <p:cNvPr id="3" name="Content Placeholder 2">
            <a:extLst>
              <a:ext uri="{FF2B5EF4-FFF2-40B4-BE49-F238E27FC236}">
                <a16:creationId xmlns:a16="http://schemas.microsoft.com/office/drawing/2014/main" id="{5E6AF1E0-242B-B830-8641-64BBF87F09CC}"/>
              </a:ext>
            </a:extLst>
          </p:cNvPr>
          <p:cNvSpPr>
            <a:spLocks noGrp="1"/>
          </p:cNvSpPr>
          <p:nvPr>
            <p:ph idx="1"/>
          </p:nvPr>
        </p:nvSpPr>
        <p:spPr/>
        <p:txBody>
          <a:bodyPr>
            <a:normAutofit/>
          </a:bodyPr>
          <a:lstStyle/>
          <a:p>
            <a:pPr marL="342900" indent="-342900" algn="l">
              <a:buFont typeface="Arial" panose="020B0604020202020204" pitchFamily="34" charset="0"/>
              <a:buChar char="•"/>
            </a:pPr>
            <a:r>
              <a:rPr lang="en-US" sz="2000" b="1" cap="none" dirty="0">
                <a:cs typeface="Times New Roman" panose="02020603050405020304" pitchFamily="18" charset="0"/>
              </a:rPr>
              <a:t>FNN </a:t>
            </a:r>
            <a:r>
              <a:rPr lang="en-US" sz="2000" cap="none" dirty="0">
                <a:cs typeface="Times New Roman" panose="02020603050405020304" pitchFamily="18" charset="0"/>
              </a:rPr>
              <a:t>: A</a:t>
            </a:r>
            <a:r>
              <a:rPr lang="en-US" b="0" i="0" dirty="0">
                <a:effectLst/>
              </a:rPr>
              <a:t>rtificial neural network that consists of a series of layers of nodes, with each layer connected to the next layer in a forward direction, with no backward connections.</a:t>
            </a:r>
            <a:r>
              <a:rPr lang="en-US" sz="2000" cap="none" dirty="0">
                <a:cs typeface="Times New Roman" panose="02020603050405020304" pitchFamily="18" charset="0"/>
              </a:rPr>
              <a:t>.</a:t>
            </a:r>
          </a:p>
          <a:p>
            <a:pPr marL="342900" indent="-342900" algn="l">
              <a:buFont typeface="Arial" panose="020B0604020202020204" pitchFamily="34" charset="0"/>
              <a:buChar char="•"/>
            </a:pPr>
            <a:r>
              <a:rPr lang="en-US" sz="2000" b="1" cap="none" dirty="0">
                <a:cs typeface="Times New Roman" panose="02020603050405020304" pitchFamily="18" charset="0"/>
              </a:rPr>
              <a:t>CNN </a:t>
            </a:r>
            <a:r>
              <a:rPr lang="en-US" sz="2000" cap="none" dirty="0">
                <a:cs typeface="Times New Roman" panose="02020603050405020304" pitchFamily="18" charset="0"/>
              </a:rPr>
              <a:t>: </a:t>
            </a:r>
            <a:r>
              <a:rPr lang="en-US" b="0" i="0" dirty="0">
                <a:effectLst/>
              </a:rPr>
              <a:t>. CNNs work by extracting features from images and then learning complex relationships between these features and the output classes.</a:t>
            </a:r>
          </a:p>
          <a:p>
            <a:pPr marL="342900" indent="-342900" algn="l">
              <a:buFont typeface="Arial" panose="020B0604020202020204" pitchFamily="34" charset="0"/>
              <a:buChar char="•"/>
            </a:pPr>
            <a:r>
              <a:rPr lang="en-US" sz="2000" b="1" cap="none" dirty="0">
                <a:cs typeface="Times New Roman" panose="02020603050405020304" pitchFamily="18" charset="0"/>
              </a:rPr>
              <a:t>Random Forest</a:t>
            </a:r>
            <a:r>
              <a:rPr lang="en-US" sz="2000" cap="none" dirty="0">
                <a:cs typeface="Times New Roman" panose="02020603050405020304" pitchFamily="18" charset="0"/>
              </a:rPr>
              <a:t>: An ensemble model that combines multiple decision trees to make predictions by averaging their results.</a:t>
            </a:r>
          </a:p>
          <a:p>
            <a:pPr marL="342900" indent="-342900" algn="l">
              <a:buFont typeface="Arial" panose="020B0604020202020204" pitchFamily="34" charset="0"/>
              <a:buChar char="•"/>
            </a:pPr>
            <a:r>
              <a:rPr lang="en-US" sz="2000" b="1" cap="none" dirty="0">
                <a:cs typeface="Times New Roman" panose="02020603050405020304" pitchFamily="18" charset="0"/>
              </a:rPr>
              <a:t>SVM</a:t>
            </a:r>
            <a:r>
              <a:rPr lang="en-US" sz="2000" cap="none" dirty="0">
                <a:cs typeface="Times New Roman" panose="02020603050405020304" pitchFamily="18" charset="0"/>
              </a:rPr>
              <a:t>: A model that separates data into different classes by finding the optimal hyperplane that maximally separates the classes in a high-dimensional space.</a:t>
            </a:r>
          </a:p>
          <a:p>
            <a:pPr marL="342900" indent="-342900" algn="l">
              <a:buFont typeface="Arial" panose="020B0604020202020204" pitchFamily="34" charset="0"/>
              <a:buChar char="•"/>
            </a:pPr>
            <a:r>
              <a:rPr lang="en-US" b="1" i="0" dirty="0" err="1">
                <a:effectLst/>
              </a:rPr>
              <a:t>XGBoost</a:t>
            </a:r>
            <a:r>
              <a:rPr lang="en-US" b="0" i="0" dirty="0">
                <a:effectLst/>
              </a:rPr>
              <a:t>: </a:t>
            </a:r>
            <a:r>
              <a:rPr lang="en-US" b="0" i="0" dirty="0" err="1">
                <a:effectLst/>
              </a:rPr>
              <a:t>XGBoost</a:t>
            </a:r>
            <a:r>
              <a:rPr lang="en-US" b="0" i="0" dirty="0">
                <a:effectLst/>
              </a:rPr>
              <a:t> is an optimized implementation of gradient boosting that offers high prediction accuracy and efficiency.</a:t>
            </a:r>
          </a:p>
          <a:p>
            <a:endParaRPr lang="en-IN" dirty="0"/>
          </a:p>
        </p:txBody>
      </p:sp>
    </p:spTree>
    <p:extLst>
      <p:ext uri="{BB962C8B-B14F-4D97-AF65-F5344CB8AC3E}">
        <p14:creationId xmlns:p14="http://schemas.microsoft.com/office/powerpoint/2010/main" val="3997790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EF1BC-3105-9B49-B6DA-6A1DD19F8E7A}"/>
              </a:ext>
            </a:extLst>
          </p:cNvPr>
          <p:cNvSpPr>
            <a:spLocks noGrp="1"/>
          </p:cNvSpPr>
          <p:nvPr>
            <p:ph type="title"/>
          </p:nvPr>
        </p:nvSpPr>
        <p:spPr/>
        <p:txBody>
          <a:bodyPr/>
          <a:lstStyle/>
          <a:p>
            <a:r>
              <a:rPr lang="en-IN" dirty="0"/>
              <a:t>8. Model Evaluation</a:t>
            </a:r>
          </a:p>
        </p:txBody>
      </p:sp>
      <p:sp>
        <p:nvSpPr>
          <p:cNvPr id="3" name="Content Placeholder 2">
            <a:extLst>
              <a:ext uri="{FF2B5EF4-FFF2-40B4-BE49-F238E27FC236}">
                <a16:creationId xmlns:a16="http://schemas.microsoft.com/office/drawing/2014/main" id="{2B3E8799-A344-3FEC-DB78-F2F3D23271AD}"/>
              </a:ext>
            </a:extLst>
          </p:cNvPr>
          <p:cNvSpPr>
            <a:spLocks noGrp="1"/>
          </p:cNvSpPr>
          <p:nvPr>
            <p:ph idx="1"/>
          </p:nvPr>
        </p:nvSpPr>
        <p:spPr>
          <a:xfrm>
            <a:off x="1341120" y="1995463"/>
            <a:ext cx="9509760" cy="4142232"/>
          </a:xfrm>
        </p:spPr>
        <p:txBody>
          <a:bodyPr>
            <a:normAutofit/>
          </a:bodyPr>
          <a:lstStyle/>
          <a:p>
            <a:pPr>
              <a:lnSpc>
                <a:spcPct val="150000"/>
              </a:lnSpc>
            </a:pPr>
            <a:r>
              <a:rPr lang="en-US" b="1" dirty="0">
                <a:ea typeface="Times New Roman" panose="02020603050405020304" pitchFamily="18" charset="0"/>
              </a:rPr>
              <a:t>A</a:t>
            </a:r>
            <a:r>
              <a:rPr lang="en-US" b="1" dirty="0">
                <a:effectLst/>
                <a:ea typeface="Times New Roman" panose="02020603050405020304" pitchFamily="18" charset="0"/>
              </a:rPr>
              <a:t>ccuracy</a:t>
            </a:r>
            <a:r>
              <a:rPr lang="en-US" b="0" dirty="0">
                <a:effectLst/>
                <a:ea typeface="Times New Roman" panose="02020603050405020304" pitchFamily="18" charset="0"/>
              </a:rPr>
              <a:t> The percentage of predictions that are accurate is known as accuracy.</a:t>
            </a:r>
            <a:r>
              <a:rPr lang="en-US" dirty="0">
                <a:effectLst/>
                <a:ea typeface="Times New Roman" panose="02020603050405020304" pitchFamily="18" charset="0"/>
              </a:rPr>
              <a:t> </a:t>
            </a:r>
          </a:p>
          <a:p>
            <a:pPr>
              <a:lnSpc>
                <a:spcPct val="150000"/>
              </a:lnSpc>
            </a:pPr>
            <a:r>
              <a:rPr lang="en-US" b="1" dirty="0">
                <a:effectLst/>
                <a:ea typeface="Times New Roman" panose="02020603050405020304" pitchFamily="18" charset="0"/>
              </a:rPr>
              <a:t>Precision</a:t>
            </a:r>
            <a:r>
              <a:rPr lang="en-US" dirty="0">
                <a:effectLst/>
                <a:ea typeface="Times New Roman" panose="02020603050405020304" pitchFamily="18" charset="0"/>
              </a:rPr>
              <a:t> is the proportion of positive predictions that are actually positive. </a:t>
            </a:r>
          </a:p>
          <a:p>
            <a:pPr>
              <a:lnSpc>
                <a:spcPct val="150000"/>
              </a:lnSpc>
            </a:pPr>
            <a:r>
              <a:rPr lang="en-US" b="1" dirty="0">
                <a:effectLst/>
                <a:ea typeface="Times New Roman" panose="02020603050405020304" pitchFamily="18" charset="0"/>
              </a:rPr>
              <a:t>F1-score</a:t>
            </a:r>
            <a:r>
              <a:rPr lang="en-US" dirty="0">
                <a:effectLst/>
                <a:ea typeface="Times New Roman" panose="02020603050405020304" pitchFamily="18" charset="0"/>
              </a:rPr>
              <a:t> is a harmonic mean of precision and recall, and is often used as a more balanced measure of performance than accuracy.</a:t>
            </a:r>
          </a:p>
          <a:p>
            <a:pPr>
              <a:lnSpc>
                <a:spcPct val="150000"/>
              </a:lnSpc>
            </a:pPr>
            <a:r>
              <a:rPr lang="en-US" dirty="0">
                <a:effectLst/>
                <a:ea typeface="Times New Roman" panose="02020603050405020304" pitchFamily="18" charset="0"/>
              </a:rPr>
              <a:t> </a:t>
            </a:r>
            <a:r>
              <a:rPr lang="en-US" b="1" dirty="0">
                <a:effectLst/>
                <a:ea typeface="Times New Roman" panose="02020603050405020304" pitchFamily="18" charset="0"/>
              </a:rPr>
              <a:t>Recall</a:t>
            </a:r>
            <a:r>
              <a:rPr lang="en-US" dirty="0">
                <a:effectLst/>
                <a:ea typeface="Times New Roman" panose="02020603050405020304" pitchFamily="18" charset="0"/>
              </a:rPr>
              <a:t> is the proportion of all positive cases that are correctly predicted. </a:t>
            </a:r>
            <a:endParaRPr lang="en-IN" sz="2400" dirty="0"/>
          </a:p>
        </p:txBody>
      </p:sp>
    </p:spTree>
    <p:extLst>
      <p:ext uri="{BB962C8B-B14F-4D97-AF65-F5344CB8AC3E}">
        <p14:creationId xmlns:p14="http://schemas.microsoft.com/office/powerpoint/2010/main" val="419983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C963A89-36AA-2561-4049-F2D21CBB0A7D}"/>
              </a:ext>
            </a:extLst>
          </p:cNvPr>
          <p:cNvSpPr>
            <a:spLocks noGrp="1"/>
          </p:cNvSpPr>
          <p:nvPr>
            <p:ph type="title"/>
          </p:nvPr>
        </p:nvSpPr>
        <p:spPr>
          <a:xfrm>
            <a:off x="1" y="292230"/>
            <a:ext cx="3233394" cy="607369"/>
          </a:xfrm>
        </p:spPr>
        <p:txBody>
          <a:bodyPr>
            <a:normAutofit fontScale="90000"/>
          </a:bodyPr>
          <a:lstStyle/>
          <a:p>
            <a:r>
              <a:rPr lang="en-US" dirty="0">
                <a:solidFill>
                  <a:schemeClr val="tx1">
                    <a:lumMod val="95000"/>
                    <a:lumOff val="5000"/>
                  </a:schemeClr>
                </a:solidFill>
              </a:rPr>
              <a:t>INTERNSHIP</a:t>
            </a:r>
          </a:p>
        </p:txBody>
      </p:sp>
      <p:pic>
        <p:nvPicPr>
          <p:cNvPr id="3" name="Picture 2">
            <a:extLst>
              <a:ext uri="{FF2B5EF4-FFF2-40B4-BE49-F238E27FC236}">
                <a16:creationId xmlns:a16="http://schemas.microsoft.com/office/drawing/2014/main" id="{13A76E7D-EB19-8283-64D9-02FB2EB68CB1}"/>
              </a:ext>
            </a:extLst>
          </p:cNvPr>
          <p:cNvPicPr>
            <a:picLocks noChangeAspect="1"/>
          </p:cNvPicPr>
          <p:nvPr/>
        </p:nvPicPr>
        <p:blipFill>
          <a:blip r:embed="rId2"/>
          <a:stretch>
            <a:fillRect/>
          </a:stretch>
        </p:blipFill>
        <p:spPr>
          <a:xfrm>
            <a:off x="0" y="1088136"/>
            <a:ext cx="12195048" cy="5769864"/>
          </a:xfrm>
          <a:prstGeom prst="rect">
            <a:avLst/>
          </a:prstGeom>
          <a:noFill/>
        </p:spPr>
      </p:pic>
    </p:spTree>
    <p:extLst>
      <p:ext uri="{BB962C8B-B14F-4D97-AF65-F5344CB8AC3E}">
        <p14:creationId xmlns:p14="http://schemas.microsoft.com/office/powerpoint/2010/main" val="1054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4D76F-70A3-7B1A-ACCC-43B033D52C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F262E6-9487-57E4-4A3D-11E2EC3508EC}"/>
              </a:ext>
            </a:extLst>
          </p:cNvPr>
          <p:cNvSpPr>
            <a:spLocks noGrp="1"/>
          </p:cNvSpPr>
          <p:nvPr>
            <p:ph type="title"/>
          </p:nvPr>
        </p:nvSpPr>
        <p:spPr>
          <a:xfrm>
            <a:off x="0" y="0"/>
            <a:ext cx="9509759" cy="1088136"/>
          </a:xfrm>
        </p:spPr>
        <p:txBody>
          <a:bodyPr/>
          <a:lstStyle/>
          <a:p>
            <a:r>
              <a:rPr lang="en-GB" dirty="0"/>
              <a:t>BEST MODEL :</a:t>
            </a:r>
            <a:endParaRPr lang="en-IN" dirty="0"/>
          </a:p>
        </p:txBody>
      </p:sp>
      <p:graphicFrame>
        <p:nvGraphicFramePr>
          <p:cNvPr id="3" name="Table 2">
            <a:extLst>
              <a:ext uri="{FF2B5EF4-FFF2-40B4-BE49-F238E27FC236}">
                <a16:creationId xmlns:a16="http://schemas.microsoft.com/office/drawing/2014/main" id="{F4E67277-9CDD-EFF7-7CB0-57AD49582AC8}"/>
              </a:ext>
            </a:extLst>
          </p:cNvPr>
          <p:cNvGraphicFramePr>
            <a:graphicFrameLocks noGrp="1"/>
          </p:cNvGraphicFramePr>
          <p:nvPr>
            <p:extLst>
              <p:ext uri="{D42A27DB-BD31-4B8C-83A1-F6EECF244321}">
                <p14:modId xmlns:p14="http://schemas.microsoft.com/office/powerpoint/2010/main" val="3764522677"/>
              </p:ext>
            </p:extLst>
          </p:nvPr>
        </p:nvGraphicFramePr>
        <p:xfrm>
          <a:off x="485353" y="3076768"/>
          <a:ext cx="10658898" cy="3097451"/>
        </p:xfrm>
        <a:graphic>
          <a:graphicData uri="http://schemas.openxmlformats.org/drawingml/2006/table">
            <a:tbl>
              <a:tblPr>
                <a:tableStyleId>{46F890A9-2807-4EBB-B81D-B2AA78EC7F39}</a:tableStyleId>
              </a:tblPr>
              <a:tblGrid>
                <a:gridCol w="255777">
                  <a:extLst>
                    <a:ext uri="{9D8B030D-6E8A-4147-A177-3AD203B41FA5}">
                      <a16:colId xmlns:a16="http://schemas.microsoft.com/office/drawing/2014/main" val="3674365423"/>
                    </a:ext>
                  </a:extLst>
                </a:gridCol>
                <a:gridCol w="3312397">
                  <a:extLst>
                    <a:ext uri="{9D8B030D-6E8A-4147-A177-3AD203B41FA5}">
                      <a16:colId xmlns:a16="http://schemas.microsoft.com/office/drawing/2014/main" val="2292526347"/>
                    </a:ext>
                  </a:extLst>
                </a:gridCol>
                <a:gridCol w="1772681">
                  <a:extLst>
                    <a:ext uri="{9D8B030D-6E8A-4147-A177-3AD203B41FA5}">
                      <a16:colId xmlns:a16="http://schemas.microsoft.com/office/drawing/2014/main" val="1134370217"/>
                    </a:ext>
                  </a:extLst>
                </a:gridCol>
                <a:gridCol w="1772681">
                  <a:extLst>
                    <a:ext uri="{9D8B030D-6E8A-4147-A177-3AD203B41FA5}">
                      <a16:colId xmlns:a16="http://schemas.microsoft.com/office/drawing/2014/main" val="47826205"/>
                    </a:ext>
                  </a:extLst>
                </a:gridCol>
                <a:gridCol w="1772681">
                  <a:extLst>
                    <a:ext uri="{9D8B030D-6E8A-4147-A177-3AD203B41FA5}">
                      <a16:colId xmlns:a16="http://schemas.microsoft.com/office/drawing/2014/main" val="2686915254"/>
                    </a:ext>
                  </a:extLst>
                </a:gridCol>
                <a:gridCol w="1772681">
                  <a:extLst>
                    <a:ext uri="{9D8B030D-6E8A-4147-A177-3AD203B41FA5}">
                      <a16:colId xmlns:a16="http://schemas.microsoft.com/office/drawing/2014/main" val="179340176"/>
                    </a:ext>
                  </a:extLst>
                </a:gridCol>
              </a:tblGrid>
              <a:tr h="945143">
                <a:tc>
                  <a:txBody>
                    <a:bodyPr/>
                    <a:lstStyle/>
                    <a:p>
                      <a:pPr algn="r"/>
                      <a:br>
                        <a:rPr lang="en-IN" b="0" dirty="0">
                          <a:effectLst/>
                        </a:rPr>
                      </a:br>
                      <a:endParaRPr lang="en-IN" b="0" dirty="0">
                        <a:effectLst/>
                      </a:endParaRPr>
                    </a:p>
                  </a:txBody>
                  <a:tcPr anchor="ctr"/>
                </a:tc>
                <a:tc>
                  <a:txBody>
                    <a:bodyPr/>
                    <a:lstStyle/>
                    <a:p>
                      <a:pPr algn="l"/>
                      <a:r>
                        <a:rPr lang="en-GB" b="0" dirty="0">
                          <a:effectLst/>
                        </a:rPr>
                        <a:t>M</a:t>
                      </a:r>
                      <a:r>
                        <a:rPr lang="en-IN" b="0" dirty="0" err="1">
                          <a:effectLst/>
                        </a:rPr>
                        <a:t>odel</a:t>
                      </a:r>
                      <a:endParaRPr lang="en-IN" b="0" dirty="0">
                        <a:effectLst/>
                      </a:endParaRPr>
                    </a:p>
                  </a:txBody>
                  <a:tcPr anchor="ctr"/>
                </a:tc>
                <a:tc>
                  <a:txBody>
                    <a:bodyPr/>
                    <a:lstStyle/>
                    <a:p>
                      <a:pPr algn="l"/>
                      <a:r>
                        <a:rPr lang="en-GB" b="0" dirty="0">
                          <a:effectLst/>
                        </a:rPr>
                        <a:t>Accuracy</a:t>
                      </a:r>
                      <a:endParaRPr lang="en-IN" b="0" dirty="0">
                        <a:effectLs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effectLst/>
                        </a:rPr>
                        <a:t>Precision</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b="0"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effectLst/>
                        </a:rPr>
                        <a:t>F1_Score</a:t>
                      </a:r>
                    </a:p>
                    <a:p>
                      <a:pPr algn="r"/>
                      <a:endParaRPr lang="en-IN" b="0" dirty="0">
                        <a:effectLst/>
                      </a:endParaRPr>
                    </a:p>
                  </a:txBody>
                  <a:tcPr anchor="ctr"/>
                </a:tc>
                <a:tc>
                  <a:txBody>
                    <a:bodyPr/>
                    <a:lstStyle/>
                    <a:p>
                      <a:r>
                        <a:rPr lang="en-IN" b="0" dirty="0">
                          <a:effectLst/>
                        </a:rPr>
                        <a:t> </a:t>
                      </a:r>
                    </a:p>
                    <a:p>
                      <a:r>
                        <a:rPr lang="en-IN" b="0" dirty="0">
                          <a:effectLst/>
                        </a:rPr>
                        <a:t>Recall</a:t>
                      </a:r>
                      <a:endParaRPr lang="en-IN" dirty="0"/>
                    </a:p>
                  </a:txBody>
                  <a:tcPr/>
                </a:tc>
                <a:extLst>
                  <a:ext uri="{0D108BD9-81ED-4DB2-BD59-A6C34878D82A}">
                    <a16:rowId xmlns:a16="http://schemas.microsoft.com/office/drawing/2014/main" val="3299133791"/>
                  </a:ext>
                </a:extLst>
              </a:tr>
              <a:tr h="378057">
                <a:tc>
                  <a:txBody>
                    <a:bodyPr/>
                    <a:lstStyle/>
                    <a:p>
                      <a:pPr fontAlgn="ctr"/>
                      <a:endParaRPr lang="en-IN" b="0" dirty="0">
                        <a:effectLst/>
                      </a:endParaRPr>
                    </a:p>
                  </a:txBody>
                  <a:tcPr anchor="ctr"/>
                </a:tc>
                <a:tc>
                  <a:txBody>
                    <a:bodyPr/>
                    <a:lstStyle/>
                    <a:p>
                      <a:r>
                        <a:rPr lang="en-IN" dirty="0">
                          <a:effectLst/>
                        </a:rPr>
                        <a:t>Random Forest</a:t>
                      </a:r>
                    </a:p>
                  </a:txBody>
                  <a:tcPr anchor="ctr"/>
                </a:tc>
                <a:tc>
                  <a:txBody>
                    <a:bodyPr/>
                    <a:lstStyle/>
                    <a:p>
                      <a:r>
                        <a:rPr lang="en-IN">
                          <a:effectLst/>
                        </a:rPr>
                        <a:t>0.660089</a:t>
                      </a:r>
                    </a:p>
                  </a:txBody>
                  <a:tcPr anchor="ctr"/>
                </a:tc>
                <a:tc>
                  <a:txBody>
                    <a:bodyPr/>
                    <a:lstStyle/>
                    <a:p>
                      <a:r>
                        <a:rPr lang="en-IN" dirty="0">
                          <a:effectLst/>
                        </a:rPr>
                        <a:t>0.669837</a:t>
                      </a:r>
                    </a:p>
                  </a:txBody>
                  <a:tcPr anchor="ctr"/>
                </a:tc>
                <a:tc>
                  <a:txBody>
                    <a:bodyPr/>
                    <a:lstStyle/>
                    <a:p>
                      <a:r>
                        <a:rPr lang="en-IN" dirty="0">
                          <a:effectLst/>
                        </a:rPr>
                        <a:t>0.554359</a:t>
                      </a:r>
                    </a:p>
                  </a:txBody>
                  <a:tcPr anchor="ctr"/>
                </a:tc>
                <a:tc>
                  <a:txBody>
                    <a:bodyPr/>
                    <a:lstStyle/>
                    <a:p>
                      <a:r>
                        <a:rPr lang="en-IN" dirty="0">
                          <a:effectLst/>
                        </a:rPr>
                        <a:t>0.660089</a:t>
                      </a:r>
                    </a:p>
                  </a:txBody>
                  <a:tcPr anchor="ctr"/>
                </a:tc>
                <a:extLst>
                  <a:ext uri="{0D108BD9-81ED-4DB2-BD59-A6C34878D82A}">
                    <a16:rowId xmlns:a16="http://schemas.microsoft.com/office/drawing/2014/main" val="3752437235"/>
                  </a:ext>
                </a:extLst>
              </a:tr>
              <a:tr h="378057">
                <a:tc>
                  <a:txBody>
                    <a:bodyPr/>
                    <a:lstStyle/>
                    <a:p>
                      <a:pPr fontAlgn="ctr"/>
                      <a:endParaRPr lang="en-IN" b="0" dirty="0">
                        <a:effectLst/>
                      </a:endParaRPr>
                    </a:p>
                  </a:txBody>
                  <a:tcPr anchor="ctr"/>
                </a:tc>
                <a:tc>
                  <a:txBody>
                    <a:bodyPr/>
                    <a:lstStyle/>
                    <a:p>
                      <a:r>
                        <a:rPr lang="en-GB" dirty="0">
                          <a:effectLst/>
                        </a:rPr>
                        <a:t>S</a:t>
                      </a:r>
                      <a:r>
                        <a:rPr lang="en-IN" dirty="0">
                          <a:effectLst/>
                        </a:rPr>
                        <a:t>VM</a:t>
                      </a:r>
                    </a:p>
                  </a:txBody>
                  <a:tcPr anchor="ctr"/>
                </a:tc>
                <a:tc>
                  <a:txBody>
                    <a:bodyPr/>
                    <a:lstStyle/>
                    <a:p>
                      <a:r>
                        <a:rPr lang="en-IN">
                          <a:effectLst/>
                        </a:rPr>
                        <a:t>0.654450</a:t>
                      </a:r>
                    </a:p>
                  </a:txBody>
                  <a:tcPr anchor="ctr"/>
                </a:tc>
                <a:tc>
                  <a:txBody>
                    <a:bodyPr/>
                    <a:lstStyle/>
                    <a:p>
                      <a:r>
                        <a:rPr lang="en-IN">
                          <a:effectLst/>
                        </a:rPr>
                        <a:t>0.644118</a:t>
                      </a:r>
                    </a:p>
                  </a:txBody>
                  <a:tcPr anchor="ctr"/>
                </a:tc>
                <a:tc>
                  <a:txBody>
                    <a:bodyPr/>
                    <a:lstStyle/>
                    <a:p>
                      <a:r>
                        <a:rPr lang="en-IN">
                          <a:effectLst/>
                        </a:rPr>
                        <a:t>0.544017</a:t>
                      </a:r>
                    </a:p>
                  </a:txBody>
                  <a:tcPr anchor="ctr"/>
                </a:tc>
                <a:tc>
                  <a:txBody>
                    <a:bodyPr/>
                    <a:lstStyle/>
                    <a:p>
                      <a:r>
                        <a:rPr lang="en-IN">
                          <a:effectLst/>
                        </a:rPr>
                        <a:t>0.654450</a:t>
                      </a:r>
                    </a:p>
                  </a:txBody>
                  <a:tcPr anchor="ctr"/>
                </a:tc>
                <a:extLst>
                  <a:ext uri="{0D108BD9-81ED-4DB2-BD59-A6C34878D82A}">
                    <a16:rowId xmlns:a16="http://schemas.microsoft.com/office/drawing/2014/main" val="3151966289"/>
                  </a:ext>
                </a:extLst>
              </a:tr>
              <a:tr h="378057">
                <a:tc>
                  <a:txBody>
                    <a:bodyPr/>
                    <a:lstStyle/>
                    <a:p>
                      <a:pPr fontAlgn="ctr"/>
                      <a:endParaRPr lang="en-IN" b="0" dirty="0">
                        <a:effectLst/>
                      </a:endParaRPr>
                    </a:p>
                  </a:txBody>
                  <a:tcPr anchor="ctr"/>
                </a:tc>
                <a:tc>
                  <a:txBody>
                    <a:bodyPr/>
                    <a:lstStyle/>
                    <a:p>
                      <a:r>
                        <a:rPr lang="en-IN">
                          <a:effectLst/>
                        </a:rPr>
                        <a:t>FNN</a:t>
                      </a:r>
                    </a:p>
                  </a:txBody>
                  <a:tcPr anchor="ctr"/>
                </a:tc>
                <a:tc>
                  <a:txBody>
                    <a:bodyPr/>
                    <a:lstStyle/>
                    <a:p>
                      <a:r>
                        <a:rPr lang="en-IN">
                          <a:effectLst/>
                        </a:rPr>
                        <a:t>0.653242</a:t>
                      </a:r>
                    </a:p>
                  </a:txBody>
                  <a:tcPr anchor="ctr"/>
                </a:tc>
                <a:tc>
                  <a:txBody>
                    <a:bodyPr/>
                    <a:lstStyle/>
                    <a:p>
                      <a:r>
                        <a:rPr lang="en-IN">
                          <a:effectLst/>
                        </a:rPr>
                        <a:t>0.620584</a:t>
                      </a:r>
                    </a:p>
                  </a:txBody>
                  <a:tcPr anchor="ctr"/>
                </a:tc>
                <a:tc>
                  <a:txBody>
                    <a:bodyPr/>
                    <a:lstStyle/>
                    <a:p>
                      <a:r>
                        <a:rPr lang="en-IN">
                          <a:effectLst/>
                        </a:rPr>
                        <a:t>0.568404</a:t>
                      </a:r>
                    </a:p>
                  </a:txBody>
                  <a:tcPr anchor="ctr"/>
                </a:tc>
                <a:tc>
                  <a:txBody>
                    <a:bodyPr/>
                    <a:lstStyle/>
                    <a:p>
                      <a:r>
                        <a:rPr lang="en-IN">
                          <a:effectLst/>
                        </a:rPr>
                        <a:t>0.653242</a:t>
                      </a:r>
                    </a:p>
                  </a:txBody>
                  <a:tcPr anchor="ctr"/>
                </a:tc>
                <a:extLst>
                  <a:ext uri="{0D108BD9-81ED-4DB2-BD59-A6C34878D82A}">
                    <a16:rowId xmlns:a16="http://schemas.microsoft.com/office/drawing/2014/main" val="1359137560"/>
                  </a:ext>
                </a:extLst>
              </a:tr>
              <a:tr h="378057">
                <a:tc>
                  <a:txBody>
                    <a:bodyPr/>
                    <a:lstStyle/>
                    <a:p>
                      <a:pPr fontAlgn="ctr"/>
                      <a:endParaRPr lang="en-IN" b="0" dirty="0">
                        <a:effectLst/>
                      </a:endParaRPr>
                    </a:p>
                  </a:txBody>
                  <a:tcPr anchor="ctr"/>
                </a:tc>
                <a:tc>
                  <a:txBody>
                    <a:bodyPr/>
                    <a:lstStyle/>
                    <a:p>
                      <a:r>
                        <a:rPr lang="en-GB" dirty="0">
                          <a:effectLst/>
                        </a:rPr>
                        <a:t>C</a:t>
                      </a:r>
                      <a:r>
                        <a:rPr lang="en-IN" dirty="0">
                          <a:effectLst/>
                        </a:rPr>
                        <a:t>NN</a:t>
                      </a:r>
                    </a:p>
                  </a:txBody>
                  <a:tcPr anchor="ctr"/>
                </a:tc>
                <a:tc>
                  <a:txBody>
                    <a:bodyPr/>
                    <a:lstStyle/>
                    <a:p>
                      <a:r>
                        <a:rPr lang="en-IN">
                          <a:effectLst/>
                        </a:rPr>
                        <a:t>0.649215</a:t>
                      </a:r>
                    </a:p>
                  </a:txBody>
                  <a:tcPr anchor="ctr"/>
                </a:tc>
                <a:tc>
                  <a:txBody>
                    <a:bodyPr/>
                    <a:lstStyle/>
                    <a:p>
                      <a:r>
                        <a:rPr lang="en-IN">
                          <a:effectLst/>
                        </a:rPr>
                        <a:t>0.609377</a:t>
                      </a:r>
                    </a:p>
                  </a:txBody>
                  <a:tcPr anchor="ctr"/>
                </a:tc>
                <a:tc>
                  <a:txBody>
                    <a:bodyPr/>
                    <a:lstStyle/>
                    <a:p>
                      <a:r>
                        <a:rPr lang="en-IN">
                          <a:effectLst/>
                        </a:rPr>
                        <a:t>0.569039</a:t>
                      </a:r>
                    </a:p>
                  </a:txBody>
                  <a:tcPr anchor="ctr"/>
                </a:tc>
                <a:tc>
                  <a:txBody>
                    <a:bodyPr/>
                    <a:lstStyle/>
                    <a:p>
                      <a:r>
                        <a:rPr lang="en-IN">
                          <a:effectLst/>
                        </a:rPr>
                        <a:t>0.649215</a:t>
                      </a:r>
                    </a:p>
                  </a:txBody>
                  <a:tcPr anchor="ctr"/>
                </a:tc>
                <a:extLst>
                  <a:ext uri="{0D108BD9-81ED-4DB2-BD59-A6C34878D82A}">
                    <a16:rowId xmlns:a16="http://schemas.microsoft.com/office/drawing/2014/main" val="3773777821"/>
                  </a:ext>
                </a:extLst>
              </a:tr>
              <a:tr h="378057">
                <a:tc>
                  <a:txBody>
                    <a:bodyPr/>
                    <a:lstStyle/>
                    <a:p>
                      <a:pPr fontAlgn="ctr"/>
                      <a:endParaRPr lang="en-IN" b="0" dirty="0">
                        <a:effectLs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err="1">
                          <a:effectLst/>
                        </a:rPr>
                        <a:t>XGBoost</a:t>
                      </a:r>
                      <a:endParaRPr lang="en-IN" dirty="0">
                        <a:effectLst/>
                      </a:endParaRPr>
                    </a:p>
                    <a:p>
                      <a:endParaRPr lang="en-IN" dirty="0">
                        <a:effectLst/>
                      </a:endParaRPr>
                    </a:p>
                  </a:txBody>
                  <a:tcPr anchor="ctr"/>
                </a:tc>
                <a:tc>
                  <a:txBody>
                    <a:bodyPr/>
                    <a:lstStyle/>
                    <a:p>
                      <a:r>
                        <a:rPr lang="en-IN">
                          <a:effectLst/>
                        </a:rPr>
                        <a:t>0.646798</a:t>
                      </a:r>
                    </a:p>
                  </a:txBody>
                  <a:tcPr anchor="ctr"/>
                </a:tc>
                <a:tc>
                  <a:txBody>
                    <a:bodyPr/>
                    <a:lstStyle/>
                    <a:p>
                      <a:r>
                        <a:rPr lang="en-IN">
                          <a:effectLst/>
                        </a:rPr>
                        <a:t>0.418348</a:t>
                      </a:r>
                    </a:p>
                  </a:txBody>
                  <a:tcPr anchor="ctr"/>
                </a:tc>
                <a:tc>
                  <a:txBody>
                    <a:bodyPr/>
                    <a:lstStyle/>
                    <a:p>
                      <a:r>
                        <a:rPr lang="en-IN">
                          <a:effectLst/>
                        </a:rPr>
                        <a:t>0.508074</a:t>
                      </a:r>
                    </a:p>
                  </a:txBody>
                  <a:tcPr anchor="ctr"/>
                </a:tc>
                <a:tc>
                  <a:txBody>
                    <a:bodyPr/>
                    <a:lstStyle/>
                    <a:p>
                      <a:r>
                        <a:rPr lang="en-IN" dirty="0">
                          <a:effectLst/>
                        </a:rPr>
                        <a:t>0.646798</a:t>
                      </a:r>
                    </a:p>
                  </a:txBody>
                  <a:tcPr anchor="ctr"/>
                </a:tc>
                <a:extLst>
                  <a:ext uri="{0D108BD9-81ED-4DB2-BD59-A6C34878D82A}">
                    <a16:rowId xmlns:a16="http://schemas.microsoft.com/office/drawing/2014/main" val="477330676"/>
                  </a:ext>
                </a:extLst>
              </a:tr>
            </a:tbl>
          </a:graphicData>
        </a:graphic>
      </p:graphicFrame>
      <p:pic>
        <p:nvPicPr>
          <p:cNvPr id="8" name="Picture 7" descr="A graph of different colored bars">
            <a:extLst>
              <a:ext uri="{FF2B5EF4-FFF2-40B4-BE49-F238E27FC236}">
                <a16:creationId xmlns:a16="http://schemas.microsoft.com/office/drawing/2014/main" id="{182B5D87-7553-3ECD-4157-F14E8F0EBBA2}"/>
              </a:ext>
            </a:extLst>
          </p:cNvPr>
          <p:cNvPicPr>
            <a:picLocks noChangeAspect="1"/>
          </p:cNvPicPr>
          <p:nvPr/>
        </p:nvPicPr>
        <p:blipFill>
          <a:blip r:embed="rId2"/>
          <a:stretch>
            <a:fillRect/>
          </a:stretch>
        </p:blipFill>
        <p:spPr>
          <a:xfrm>
            <a:off x="3924509" y="166694"/>
            <a:ext cx="3550673" cy="2835430"/>
          </a:xfrm>
          <a:prstGeom prst="rect">
            <a:avLst/>
          </a:prstGeom>
        </p:spPr>
      </p:pic>
      <p:sp>
        <p:nvSpPr>
          <p:cNvPr id="9" name="TextBox 8">
            <a:extLst>
              <a:ext uri="{FF2B5EF4-FFF2-40B4-BE49-F238E27FC236}">
                <a16:creationId xmlns:a16="http://schemas.microsoft.com/office/drawing/2014/main" id="{18525140-6A47-E211-40A0-E4FC95B93C25}"/>
              </a:ext>
            </a:extLst>
          </p:cNvPr>
          <p:cNvSpPr txBox="1"/>
          <p:nvPr/>
        </p:nvSpPr>
        <p:spPr>
          <a:xfrm>
            <a:off x="7845684" y="709126"/>
            <a:ext cx="4366726" cy="1477328"/>
          </a:xfrm>
          <a:prstGeom prst="rect">
            <a:avLst/>
          </a:prstGeom>
          <a:noFill/>
        </p:spPr>
        <p:txBody>
          <a:bodyPr wrap="square" rtlCol="0">
            <a:spAutoFit/>
          </a:bodyPr>
          <a:lstStyle/>
          <a:p>
            <a:r>
              <a:rPr lang="en-GB" dirty="0"/>
              <a:t>Using random forest model for predicting :</a:t>
            </a:r>
          </a:p>
          <a:p>
            <a:pPr marL="285750" indent="-285750">
              <a:buFont typeface="Arial" panose="020B0604020202020204" pitchFamily="34" charset="0"/>
              <a:buChar char="•"/>
            </a:pPr>
            <a:r>
              <a:rPr lang="en-GB" dirty="0"/>
              <a:t>WATER USEABILITY </a:t>
            </a:r>
          </a:p>
          <a:p>
            <a:pPr marL="285750" indent="-285750">
              <a:buFont typeface="Arial" panose="020B0604020202020204" pitchFamily="34" charset="0"/>
              <a:buChar char="•"/>
            </a:pPr>
            <a:r>
              <a:rPr lang="en-GB" dirty="0"/>
              <a:t>WQI INDEX</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31524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4D76F-70A3-7B1A-ACCC-43B033D52C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F262E6-9487-57E4-4A3D-11E2EC3508EC}"/>
              </a:ext>
            </a:extLst>
          </p:cNvPr>
          <p:cNvSpPr>
            <a:spLocks noGrp="1"/>
          </p:cNvSpPr>
          <p:nvPr>
            <p:ph type="title"/>
          </p:nvPr>
        </p:nvSpPr>
        <p:spPr>
          <a:xfrm>
            <a:off x="1" y="0"/>
            <a:ext cx="5262880" cy="1088136"/>
          </a:xfrm>
        </p:spPr>
        <p:txBody>
          <a:bodyPr>
            <a:normAutofit fontScale="90000"/>
          </a:bodyPr>
          <a:lstStyle/>
          <a:p>
            <a:r>
              <a:rPr lang="en-GB" dirty="0"/>
              <a:t>SAMPLE WATER QUALITY REPORT :</a:t>
            </a:r>
            <a:endParaRPr lang="en-IN" dirty="0"/>
          </a:p>
        </p:txBody>
      </p:sp>
      <p:pic>
        <p:nvPicPr>
          <p:cNvPr id="5" name="Picture 4" descr="A close-up of a document&#10;&#10;Description automatically generated">
            <a:extLst>
              <a:ext uri="{FF2B5EF4-FFF2-40B4-BE49-F238E27FC236}">
                <a16:creationId xmlns:a16="http://schemas.microsoft.com/office/drawing/2014/main" id="{8C8DA0B9-9FE5-6B78-A930-4AD997EC9694}"/>
              </a:ext>
            </a:extLst>
          </p:cNvPr>
          <p:cNvPicPr>
            <a:picLocks noChangeAspect="1"/>
          </p:cNvPicPr>
          <p:nvPr/>
        </p:nvPicPr>
        <p:blipFill>
          <a:blip r:embed="rId2"/>
          <a:stretch>
            <a:fillRect/>
          </a:stretch>
        </p:blipFill>
        <p:spPr>
          <a:xfrm>
            <a:off x="142239" y="1140450"/>
            <a:ext cx="5953761" cy="5302946"/>
          </a:xfrm>
          <a:prstGeom prst="rect">
            <a:avLst/>
          </a:prstGeom>
        </p:spPr>
      </p:pic>
      <p:pic>
        <p:nvPicPr>
          <p:cNvPr id="7" name="Picture 6" descr="A close-up of a document&#10;&#10;Description automatically generated">
            <a:extLst>
              <a:ext uri="{FF2B5EF4-FFF2-40B4-BE49-F238E27FC236}">
                <a16:creationId xmlns:a16="http://schemas.microsoft.com/office/drawing/2014/main" id="{DA1E1921-5BD9-1C4A-F0C0-109ED09EF554}"/>
              </a:ext>
            </a:extLst>
          </p:cNvPr>
          <p:cNvPicPr>
            <a:picLocks noChangeAspect="1"/>
          </p:cNvPicPr>
          <p:nvPr/>
        </p:nvPicPr>
        <p:blipFill>
          <a:blip r:embed="rId3"/>
          <a:stretch>
            <a:fillRect/>
          </a:stretch>
        </p:blipFill>
        <p:spPr>
          <a:xfrm>
            <a:off x="6221891" y="1088136"/>
            <a:ext cx="5970108" cy="5407575"/>
          </a:xfrm>
          <a:prstGeom prst="rect">
            <a:avLst/>
          </a:prstGeom>
        </p:spPr>
      </p:pic>
      <p:sp>
        <p:nvSpPr>
          <p:cNvPr id="10" name="TextBox 9">
            <a:extLst>
              <a:ext uri="{FF2B5EF4-FFF2-40B4-BE49-F238E27FC236}">
                <a16:creationId xmlns:a16="http://schemas.microsoft.com/office/drawing/2014/main" id="{B76DDFA5-A5A1-4EFD-D92A-FB29192C8B08}"/>
              </a:ext>
            </a:extLst>
          </p:cNvPr>
          <p:cNvSpPr txBox="1"/>
          <p:nvPr/>
        </p:nvSpPr>
        <p:spPr>
          <a:xfrm>
            <a:off x="4306731" y="674132"/>
            <a:ext cx="3830320" cy="369332"/>
          </a:xfrm>
          <a:prstGeom prst="rect">
            <a:avLst/>
          </a:prstGeom>
          <a:noFill/>
        </p:spPr>
        <p:txBody>
          <a:bodyPr wrap="square" rtlCol="0">
            <a:spAutoFit/>
          </a:bodyPr>
          <a:lstStyle/>
          <a:p>
            <a:r>
              <a:rPr lang="en-GB" dirty="0"/>
              <a:t>Collected From :MY DIAGONITICS</a:t>
            </a:r>
            <a:endParaRPr lang="en-IN" dirty="0"/>
          </a:p>
        </p:txBody>
      </p:sp>
      <p:sp>
        <p:nvSpPr>
          <p:cNvPr id="3" name="TextBox 2">
            <a:hlinkClick r:id="rId4"/>
            <a:extLst>
              <a:ext uri="{FF2B5EF4-FFF2-40B4-BE49-F238E27FC236}">
                <a16:creationId xmlns:a16="http://schemas.microsoft.com/office/drawing/2014/main" id="{ECD918F8-2A75-1717-EACC-35E98B1199E2}"/>
              </a:ext>
            </a:extLst>
          </p:cNvPr>
          <p:cNvSpPr txBox="1"/>
          <p:nvPr/>
        </p:nvSpPr>
        <p:spPr>
          <a:xfrm>
            <a:off x="4306731" y="86000"/>
            <a:ext cx="6183859" cy="461665"/>
          </a:xfrm>
          <a:prstGeom prst="rect">
            <a:avLst/>
          </a:prstGeom>
          <a:noFill/>
        </p:spPr>
        <p:txBody>
          <a:bodyPr wrap="square" rtlCol="0">
            <a:spAutoFit/>
          </a:bodyPr>
          <a:lstStyle/>
          <a:p>
            <a:r>
              <a:rPr lang="en-IN" sz="1200" dirty="0"/>
              <a:t>https://mydiagnostics.in/products/water-testing-quality-analysis-at-home-in-chennai?variant=39876320329827</a:t>
            </a:r>
          </a:p>
        </p:txBody>
      </p:sp>
    </p:spTree>
    <p:extLst>
      <p:ext uri="{BB962C8B-B14F-4D97-AF65-F5344CB8AC3E}">
        <p14:creationId xmlns:p14="http://schemas.microsoft.com/office/powerpoint/2010/main" val="3437751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4D76F-70A3-7B1A-ACCC-43B033D52C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F262E6-9487-57E4-4A3D-11E2EC3508EC}"/>
              </a:ext>
            </a:extLst>
          </p:cNvPr>
          <p:cNvSpPr>
            <a:spLocks noGrp="1"/>
          </p:cNvSpPr>
          <p:nvPr>
            <p:ph type="title"/>
          </p:nvPr>
        </p:nvSpPr>
        <p:spPr>
          <a:xfrm>
            <a:off x="1" y="0"/>
            <a:ext cx="5262880" cy="1088136"/>
          </a:xfrm>
        </p:spPr>
        <p:txBody>
          <a:bodyPr>
            <a:normAutofit fontScale="90000"/>
          </a:bodyPr>
          <a:lstStyle/>
          <a:p>
            <a:r>
              <a:rPr lang="en-GB" dirty="0"/>
              <a:t>SAMPLE WATER QUALITY REPORT :</a:t>
            </a:r>
            <a:endParaRPr lang="en-IN" dirty="0"/>
          </a:p>
        </p:txBody>
      </p:sp>
      <p:pic>
        <p:nvPicPr>
          <p:cNvPr id="4" name="Picture 3" descr="A close-up of a test&#10;&#10;Description automatically generated">
            <a:extLst>
              <a:ext uri="{FF2B5EF4-FFF2-40B4-BE49-F238E27FC236}">
                <a16:creationId xmlns:a16="http://schemas.microsoft.com/office/drawing/2014/main" id="{48FCEB1D-88C1-E9C1-8C3B-26AD5AABC860}"/>
              </a:ext>
            </a:extLst>
          </p:cNvPr>
          <p:cNvPicPr>
            <a:picLocks noChangeAspect="1"/>
          </p:cNvPicPr>
          <p:nvPr/>
        </p:nvPicPr>
        <p:blipFill>
          <a:blip r:embed="rId2"/>
          <a:stretch>
            <a:fillRect/>
          </a:stretch>
        </p:blipFill>
        <p:spPr>
          <a:xfrm>
            <a:off x="94704" y="1088136"/>
            <a:ext cx="5845789" cy="5251704"/>
          </a:xfrm>
          <a:prstGeom prst="rect">
            <a:avLst/>
          </a:prstGeom>
        </p:spPr>
      </p:pic>
      <p:pic>
        <p:nvPicPr>
          <p:cNvPr id="8" name="Picture 7" descr="A close-up of a document">
            <a:extLst>
              <a:ext uri="{FF2B5EF4-FFF2-40B4-BE49-F238E27FC236}">
                <a16:creationId xmlns:a16="http://schemas.microsoft.com/office/drawing/2014/main" id="{B0CB620C-A3D1-1628-2C25-51159415991A}"/>
              </a:ext>
            </a:extLst>
          </p:cNvPr>
          <p:cNvPicPr>
            <a:picLocks noChangeAspect="1"/>
          </p:cNvPicPr>
          <p:nvPr/>
        </p:nvPicPr>
        <p:blipFill>
          <a:blip r:embed="rId3"/>
          <a:stretch>
            <a:fillRect/>
          </a:stretch>
        </p:blipFill>
        <p:spPr>
          <a:xfrm>
            <a:off x="6035196" y="1088136"/>
            <a:ext cx="6062100" cy="5251704"/>
          </a:xfrm>
          <a:prstGeom prst="rect">
            <a:avLst/>
          </a:prstGeom>
        </p:spPr>
      </p:pic>
      <p:sp>
        <p:nvSpPr>
          <p:cNvPr id="9" name="TextBox 8">
            <a:extLst>
              <a:ext uri="{FF2B5EF4-FFF2-40B4-BE49-F238E27FC236}">
                <a16:creationId xmlns:a16="http://schemas.microsoft.com/office/drawing/2014/main" id="{2A88F7D8-426D-1A73-BFDE-1B2820C52CF8}"/>
              </a:ext>
            </a:extLst>
          </p:cNvPr>
          <p:cNvSpPr txBox="1"/>
          <p:nvPr/>
        </p:nvSpPr>
        <p:spPr>
          <a:xfrm>
            <a:off x="4306731" y="674132"/>
            <a:ext cx="3830320" cy="369332"/>
          </a:xfrm>
          <a:prstGeom prst="rect">
            <a:avLst/>
          </a:prstGeom>
          <a:noFill/>
        </p:spPr>
        <p:txBody>
          <a:bodyPr wrap="square" rtlCol="0">
            <a:spAutoFit/>
          </a:bodyPr>
          <a:lstStyle/>
          <a:p>
            <a:r>
              <a:rPr lang="en-GB" dirty="0"/>
              <a:t>Collected From :MY DIAGONITICS</a:t>
            </a:r>
            <a:endParaRPr lang="en-IN" dirty="0"/>
          </a:p>
        </p:txBody>
      </p:sp>
      <p:sp>
        <p:nvSpPr>
          <p:cNvPr id="3" name="TextBox 2">
            <a:hlinkClick r:id="rId4"/>
            <a:extLst>
              <a:ext uri="{FF2B5EF4-FFF2-40B4-BE49-F238E27FC236}">
                <a16:creationId xmlns:a16="http://schemas.microsoft.com/office/drawing/2014/main" id="{7D75435F-70A9-CBEF-F983-61699B9AAE1F}"/>
              </a:ext>
            </a:extLst>
          </p:cNvPr>
          <p:cNvSpPr txBox="1"/>
          <p:nvPr/>
        </p:nvSpPr>
        <p:spPr>
          <a:xfrm>
            <a:off x="4306731" y="86000"/>
            <a:ext cx="6183859" cy="461665"/>
          </a:xfrm>
          <a:prstGeom prst="rect">
            <a:avLst/>
          </a:prstGeom>
          <a:noFill/>
        </p:spPr>
        <p:txBody>
          <a:bodyPr wrap="square" rtlCol="0">
            <a:spAutoFit/>
          </a:bodyPr>
          <a:lstStyle/>
          <a:p>
            <a:r>
              <a:rPr lang="en-IN" sz="1200" dirty="0"/>
              <a:t>https://mydiagnostics.in/products/water-testing-quality-analysis-at-home-in-chennai?variant=39876320329827</a:t>
            </a:r>
          </a:p>
        </p:txBody>
      </p:sp>
    </p:spTree>
    <p:extLst>
      <p:ext uri="{BB962C8B-B14F-4D97-AF65-F5344CB8AC3E}">
        <p14:creationId xmlns:p14="http://schemas.microsoft.com/office/powerpoint/2010/main" val="401823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EF1BC-3105-9B49-B6DA-6A1DD19F8E7A}"/>
              </a:ext>
            </a:extLst>
          </p:cNvPr>
          <p:cNvSpPr>
            <a:spLocks noGrp="1"/>
          </p:cNvSpPr>
          <p:nvPr>
            <p:ph type="title"/>
          </p:nvPr>
        </p:nvSpPr>
        <p:spPr>
          <a:xfrm>
            <a:off x="87355" y="75414"/>
            <a:ext cx="6730005" cy="584986"/>
          </a:xfrm>
        </p:spPr>
        <p:txBody>
          <a:bodyPr>
            <a:normAutofit fontScale="90000"/>
          </a:bodyPr>
          <a:lstStyle/>
          <a:p>
            <a:r>
              <a:rPr lang="en-IN" dirty="0"/>
              <a:t>Water Usability prediction</a:t>
            </a:r>
          </a:p>
        </p:txBody>
      </p:sp>
      <p:pic>
        <p:nvPicPr>
          <p:cNvPr id="5" name="Content Placeholder 4" descr="A screenshot of a computer&#10;&#10;Description automatically generated">
            <a:extLst>
              <a:ext uri="{FF2B5EF4-FFF2-40B4-BE49-F238E27FC236}">
                <a16:creationId xmlns:a16="http://schemas.microsoft.com/office/drawing/2014/main" id="{B590E119-6B62-8EDF-82DB-B7443AFE2AE5}"/>
              </a:ext>
            </a:extLst>
          </p:cNvPr>
          <p:cNvPicPr>
            <a:picLocks noGrp="1" noChangeAspect="1"/>
          </p:cNvPicPr>
          <p:nvPr>
            <p:ph idx="1"/>
          </p:nvPr>
        </p:nvPicPr>
        <p:blipFill>
          <a:blip r:embed="rId2"/>
          <a:stretch>
            <a:fillRect/>
          </a:stretch>
        </p:blipFill>
        <p:spPr>
          <a:xfrm>
            <a:off x="568960" y="726153"/>
            <a:ext cx="10506477" cy="5572223"/>
          </a:xfrm>
        </p:spPr>
      </p:pic>
    </p:spTree>
    <p:extLst>
      <p:ext uri="{BB962C8B-B14F-4D97-AF65-F5344CB8AC3E}">
        <p14:creationId xmlns:p14="http://schemas.microsoft.com/office/powerpoint/2010/main" val="10763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EF1BC-3105-9B49-B6DA-6A1DD19F8E7A}"/>
              </a:ext>
            </a:extLst>
          </p:cNvPr>
          <p:cNvSpPr>
            <a:spLocks noGrp="1"/>
          </p:cNvSpPr>
          <p:nvPr>
            <p:ph type="title"/>
          </p:nvPr>
        </p:nvSpPr>
        <p:spPr>
          <a:xfrm>
            <a:off x="87355" y="75413"/>
            <a:ext cx="5500645" cy="605721"/>
          </a:xfrm>
        </p:spPr>
        <p:txBody>
          <a:bodyPr>
            <a:normAutofit fontScale="90000"/>
          </a:bodyPr>
          <a:lstStyle/>
          <a:p>
            <a:r>
              <a:rPr lang="en-IN" dirty="0"/>
              <a:t>Water Usability prediction</a:t>
            </a:r>
          </a:p>
        </p:txBody>
      </p:sp>
      <p:pic>
        <p:nvPicPr>
          <p:cNvPr id="7" name="Content Placeholder 6" descr="A screenshot of a computer">
            <a:extLst>
              <a:ext uri="{FF2B5EF4-FFF2-40B4-BE49-F238E27FC236}">
                <a16:creationId xmlns:a16="http://schemas.microsoft.com/office/drawing/2014/main" id="{1AD7B3C3-8382-12BE-B47F-A91388B837D8}"/>
              </a:ext>
            </a:extLst>
          </p:cNvPr>
          <p:cNvPicPr>
            <a:picLocks noGrp="1" noChangeAspect="1"/>
          </p:cNvPicPr>
          <p:nvPr>
            <p:ph idx="1"/>
          </p:nvPr>
        </p:nvPicPr>
        <p:blipFill>
          <a:blip r:embed="rId2"/>
          <a:stretch>
            <a:fillRect/>
          </a:stretch>
        </p:blipFill>
        <p:spPr>
          <a:xfrm>
            <a:off x="669302" y="800993"/>
            <a:ext cx="10816585" cy="5375872"/>
          </a:xfrm>
        </p:spPr>
      </p:pic>
    </p:spTree>
    <p:extLst>
      <p:ext uri="{BB962C8B-B14F-4D97-AF65-F5344CB8AC3E}">
        <p14:creationId xmlns:p14="http://schemas.microsoft.com/office/powerpoint/2010/main" val="955030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EF1BC-3105-9B49-B6DA-6A1DD19F8E7A}"/>
              </a:ext>
            </a:extLst>
          </p:cNvPr>
          <p:cNvSpPr>
            <a:spLocks noGrp="1"/>
          </p:cNvSpPr>
          <p:nvPr>
            <p:ph type="title"/>
          </p:nvPr>
        </p:nvSpPr>
        <p:spPr>
          <a:xfrm>
            <a:off x="87355" y="75414"/>
            <a:ext cx="4597767" cy="580314"/>
          </a:xfrm>
        </p:spPr>
        <p:txBody>
          <a:bodyPr>
            <a:normAutofit fontScale="90000"/>
          </a:bodyPr>
          <a:lstStyle/>
          <a:p>
            <a:r>
              <a:rPr lang="en-GB" dirty="0"/>
              <a:t>W</a:t>
            </a:r>
            <a:r>
              <a:rPr lang="en-IN" dirty="0"/>
              <a:t>QI Prediction</a:t>
            </a:r>
          </a:p>
        </p:txBody>
      </p:sp>
      <p:pic>
        <p:nvPicPr>
          <p:cNvPr id="6" name="Content Placeholder 5" descr="A screenshot of a computer&#10;&#10;Description automatically generated">
            <a:extLst>
              <a:ext uri="{FF2B5EF4-FFF2-40B4-BE49-F238E27FC236}">
                <a16:creationId xmlns:a16="http://schemas.microsoft.com/office/drawing/2014/main" id="{049EBA29-320A-295D-4159-CF053BB4E71F}"/>
              </a:ext>
            </a:extLst>
          </p:cNvPr>
          <p:cNvPicPr>
            <a:picLocks noGrp="1" noChangeAspect="1"/>
          </p:cNvPicPr>
          <p:nvPr>
            <p:ph idx="1"/>
          </p:nvPr>
        </p:nvPicPr>
        <p:blipFill>
          <a:blip r:embed="rId2"/>
          <a:stretch>
            <a:fillRect/>
          </a:stretch>
        </p:blipFill>
        <p:spPr>
          <a:xfrm>
            <a:off x="870804" y="796179"/>
            <a:ext cx="10298642" cy="5265642"/>
          </a:xfrm>
        </p:spPr>
      </p:pic>
    </p:spTree>
    <p:extLst>
      <p:ext uri="{BB962C8B-B14F-4D97-AF65-F5344CB8AC3E}">
        <p14:creationId xmlns:p14="http://schemas.microsoft.com/office/powerpoint/2010/main" val="2935120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EF1BC-3105-9B49-B6DA-6A1DD19F8E7A}"/>
              </a:ext>
            </a:extLst>
          </p:cNvPr>
          <p:cNvSpPr>
            <a:spLocks noGrp="1"/>
          </p:cNvSpPr>
          <p:nvPr>
            <p:ph type="title"/>
          </p:nvPr>
        </p:nvSpPr>
        <p:spPr>
          <a:xfrm>
            <a:off x="87355" y="75414"/>
            <a:ext cx="4597767" cy="580314"/>
          </a:xfrm>
        </p:spPr>
        <p:txBody>
          <a:bodyPr>
            <a:normAutofit fontScale="90000"/>
          </a:bodyPr>
          <a:lstStyle/>
          <a:p>
            <a:r>
              <a:rPr lang="en-GB" dirty="0"/>
              <a:t>WQI Prediction</a:t>
            </a:r>
            <a:endParaRPr lang="en-IN" dirty="0"/>
          </a:p>
        </p:txBody>
      </p:sp>
      <p:pic>
        <p:nvPicPr>
          <p:cNvPr id="11" name="Content Placeholder 10" descr="A screenshot of a computer&#10;&#10;Description automatically generated">
            <a:extLst>
              <a:ext uri="{FF2B5EF4-FFF2-40B4-BE49-F238E27FC236}">
                <a16:creationId xmlns:a16="http://schemas.microsoft.com/office/drawing/2014/main" id="{238DC654-599F-CC71-959E-AE5D9699A484}"/>
              </a:ext>
            </a:extLst>
          </p:cNvPr>
          <p:cNvPicPr>
            <a:picLocks noGrp="1" noChangeAspect="1"/>
          </p:cNvPicPr>
          <p:nvPr>
            <p:ph idx="1"/>
          </p:nvPr>
        </p:nvPicPr>
        <p:blipFill>
          <a:blip r:embed="rId2"/>
          <a:stretch>
            <a:fillRect/>
          </a:stretch>
        </p:blipFill>
        <p:spPr>
          <a:xfrm>
            <a:off x="694057" y="793378"/>
            <a:ext cx="10950548" cy="5484226"/>
          </a:xfrm>
        </p:spPr>
      </p:pic>
    </p:spTree>
    <p:extLst>
      <p:ext uri="{BB962C8B-B14F-4D97-AF65-F5344CB8AC3E}">
        <p14:creationId xmlns:p14="http://schemas.microsoft.com/office/powerpoint/2010/main" val="29204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77F38-0A0F-C1C3-346B-9078223A23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70D641-9A28-95B5-15BC-BB493FE31A19}"/>
              </a:ext>
            </a:extLst>
          </p:cNvPr>
          <p:cNvSpPr>
            <a:spLocks noGrp="1"/>
          </p:cNvSpPr>
          <p:nvPr>
            <p:ph type="title"/>
          </p:nvPr>
        </p:nvSpPr>
        <p:spPr>
          <a:xfrm>
            <a:off x="441711" y="432617"/>
            <a:ext cx="3230880" cy="708735"/>
          </a:xfrm>
        </p:spPr>
        <p:txBody>
          <a:bodyPr/>
          <a:lstStyle/>
          <a:p>
            <a:r>
              <a:rPr lang="en-GB" dirty="0"/>
              <a:t>R</a:t>
            </a:r>
            <a:r>
              <a:rPr lang="en-IN" dirty="0"/>
              <a:t>eferences</a:t>
            </a:r>
          </a:p>
        </p:txBody>
      </p:sp>
      <p:sp>
        <p:nvSpPr>
          <p:cNvPr id="3" name="Content Placeholder 2">
            <a:extLst>
              <a:ext uri="{FF2B5EF4-FFF2-40B4-BE49-F238E27FC236}">
                <a16:creationId xmlns:a16="http://schemas.microsoft.com/office/drawing/2014/main" id="{9D263875-1138-2285-A26C-D81CEAFA0C21}"/>
              </a:ext>
            </a:extLst>
          </p:cNvPr>
          <p:cNvSpPr>
            <a:spLocks noGrp="1"/>
          </p:cNvSpPr>
          <p:nvPr>
            <p:ph idx="1"/>
          </p:nvPr>
        </p:nvSpPr>
        <p:spPr>
          <a:xfrm>
            <a:off x="1341120" y="1317934"/>
            <a:ext cx="9509760" cy="4753081"/>
          </a:xfrm>
        </p:spPr>
        <p:txBody>
          <a:bodyPr>
            <a:normAutofit/>
          </a:bodyPr>
          <a:lstStyle/>
          <a:p>
            <a:r>
              <a:rPr lang="en-IN" sz="1800" kern="1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W. -C. Hu, L. -B. Chen, B. -H. Wang, G. -W. Li and X. -R. Huang, "Design and Implementation of a Full-Time Artificial Intelligence of Things-Based Water Quality Inspection and Prediction System for Intelligent Aquaculture," in </a:t>
            </a:r>
            <a:r>
              <a:rPr lang="en-IN" sz="1800" i="1" kern="100" dirty="0">
                <a:effectLst/>
                <a:latin typeface="Arial" panose="020B0604020202020204" pitchFamily="34" charset="0"/>
                <a:ea typeface="Calibri" panose="020F0502020204030204" pitchFamily="34" charset="0"/>
                <a:cs typeface="Times New Roman" panose="02020603050405020304" pitchFamily="18" charset="0"/>
              </a:rPr>
              <a:t>IEEE Sensors Journal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vol. 24, no. 3, pp. 3811-3821, 1 Feb.1, 2024,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10.1109/JSEN.2023.3340295.</a:t>
            </a:r>
          </a:p>
          <a:p>
            <a:r>
              <a:rPr lang="en-IN" sz="1800" kern="1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T. Tejaswi, C. Manoj, P. Venkata </a:t>
            </a:r>
            <a:r>
              <a:rPr lang="en-IN" sz="1800" kern="100" dirty="0" err="1">
                <a:solidFill>
                  <a:srgbClr val="333333"/>
                </a:solidFill>
                <a:effectLst/>
                <a:latin typeface="Arial" panose="020B0604020202020204" pitchFamily="34" charset="0"/>
                <a:ea typeface="Calibri" panose="020F0502020204030204" pitchFamily="34" charset="0"/>
                <a:cs typeface="Times New Roman" panose="02020603050405020304" pitchFamily="18" charset="0"/>
              </a:rPr>
              <a:t>Daivakeshwar</a:t>
            </a:r>
            <a:r>
              <a:rPr lang="en-IN" sz="1800" kern="1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Naidu, T. Santhosh, P. Venkata Sai Akhil and V. Ganesan, "Nexus of Water Quality prediction by ANN," </a:t>
            </a:r>
            <a:r>
              <a:rPr lang="en-IN" sz="1800" i="1" kern="100" dirty="0">
                <a:effectLst/>
                <a:latin typeface="Arial" panose="020B0604020202020204" pitchFamily="34" charset="0"/>
                <a:ea typeface="Calibri" panose="020F0502020204030204" pitchFamily="34" charset="0"/>
                <a:cs typeface="Times New Roman" panose="02020603050405020304" pitchFamily="18" charset="0"/>
              </a:rPr>
              <a:t>2022 International Conference on Innovative Computing, Intelligent Communication and Smart Electrical Systems (ICSES)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Chennai, India, 2022, pp. 1-5,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10.1109/ICSES55317.2022.9914054.</a:t>
            </a:r>
          </a:p>
          <a:p>
            <a:r>
              <a:rPr lang="en-GB" sz="1800" kern="1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Babayan, G.H., Zhukova, A.A. &amp; </a:t>
            </a:r>
            <a:r>
              <a:rPr lang="en-GB" sz="1800" kern="100" dirty="0" err="1">
                <a:solidFill>
                  <a:srgbClr val="333333"/>
                </a:solidFill>
                <a:effectLst/>
                <a:latin typeface="Arial" panose="020B0604020202020204" pitchFamily="34" charset="0"/>
                <a:ea typeface="Calibri" panose="020F0502020204030204" pitchFamily="34" charset="0"/>
                <a:cs typeface="Times New Roman" panose="02020603050405020304" pitchFamily="18" charset="0"/>
              </a:rPr>
              <a:t>Veres</a:t>
            </a:r>
            <a:r>
              <a:rPr lang="en-GB" sz="1800" kern="1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Y.K. Calculation of Water Quality Index and Its Use for Water Quality Assessment in Lake Sevan. Water </a:t>
            </a:r>
            <a:r>
              <a:rPr lang="en-GB" sz="1800" kern="100" dirty="0" err="1">
                <a:solidFill>
                  <a:srgbClr val="333333"/>
                </a:solidFill>
                <a:effectLst/>
                <a:latin typeface="Arial" panose="020B0604020202020204" pitchFamily="34" charset="0"/>
                <a:ea typeface="Calibri" panose="020F0502020204030204" pitchFamily="34" charset="0"/>
                <a:cs typeface="Times New Roman" panose="02020603050405020304" pitchFamily="18" charset="0"/>
              </a:rPr>
              <a:t>Resour</a:t>
            </a:r>
            <a:r>
              <a:rPr lang="en-GB" sz="1800" kern="1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50, 894–900 (2023).</a:t>
            </a:r>
          </a:p>
          <a:p>
            <a:r>
              <a:rPr lang="en-IN" sz="1800" kern="1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Khan, M.H.R.B., Ahsan, A., </a:t>
            </a:r>
            <a:r>
              <a:rPr lang="en-IN" sz="1800" kern="100" dirty="0" err="1">
                <a:solidFill>
                  <a:srgbClr val="333333"/>
                </a:solidFill>
                <a:effectLst/>
                <a:latin typeface="Arial" panose="020B0604020202020204" pitchFamily="34" charset="0"/>
                <a:ea typeface="Calibri" panose="020F0502020204030204" pitchFamily="34" charset="0"/>
                <a:cs typeface="Times New Roman" panose="02020603050405020304" pitchFamily="18" charset="0"/>
              </a:rPr>
              <a:t>Imteaz</a:t>
            </a:r>
            <a:r>
              <a:rPr lang="en-IN" sz="1800" kern="1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M. et al. Evaluation of the surface water quality using global water quality index (WQI) models: perspective of river water pollution. Sci Rep 13, 20454 (2023).</a:t>
            </a:r>
            <a:endParaRPr lang="en-IN" dirty="0"/>
          </a:p>
        </p:txBody>
      </p:sp>
    </p:spTree>
    <p:extLst>
      <p:ext uri="{BB962C8B-B14F-4D97-AF65-F5344CB8AC3E}">
        <p14:creationId xmlns:p14="http://schemas.microsoft.com/office/powerpoint/2010/main" val="706977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3CB4A-A4D8-614C-338E-0B0E125888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BE2665-E7D3-D63E-0483-E88E1CDEA3A1}"/>
              </a:ext>
            </a:extLst>
          </p:cNvPr>
          <p:cNvSpPr>
            <a:spLocks noGrp="1"/>
          </p:cNvSpPr>
          <p:nvPr>
            <p:ph type="title"/>
          </p:nvPr>
        </p:nvSpPr>
        <p:spPr>
          <a:xfrm>
            <a:off x="486680" y="0"/>
            <a:ext cx="9509759" cy="1088136"/>
          </a:xfrm>
        </p:spPr>
        <p:txBody>
          <a:bodyPr/>
          <a:lstStyle/>
          <a:p>
            <a:r>
              <a:rPr lang="en-GB" dirty="0"/>
              <a:t>R</a:t>
            </a:r>
            <a:r>
              <a:rPr lang="en-IN" dirty="0"/>
              <a:t>eferences</a:t>
            </a:r>
          </a:p>
        </p:txBody>
      </p:sp>
      <p:sp>
        <p:nvSpPr>
          <p:cNvPr id="3" name="Content Placeholder 2">
            <a:extLst>
              <a:ext uri="{FF2B5EF4-FFF2-40B4-BE49-F238E27FC236}">
                <a16:creationId xmlns:a16="http://schemas.microsoft.com/office/drawing/2014/main" id="{4FA179CF-002B-6ED4-89FA-8AB772778C3B}"/>
              </a:ext>
            </a:extLst>
          </p:cNvPr>
          <p:cNvSpPr>
            <a:spLocks noGrp="1"/>
          </p:cNvSpPr>
          <p:nvPr>
            <p:ph idx="1"/>
          </p:nvPr>
        </p:nvSpPr>
        <p:spPr>
          <a:xfrm>
            <a:off x="1341120" y="1357884"/>
            <a:ext cx="10156336" cy="4698142"/>
          </a:xfrm>
        </p:spPr>
        <p:txBody>
          <a:bodyPr>
            <a:normAutofit/>
          </a:bodyPr>
          <a:lstStyle/>
          <a:p>
            <a:r>
              <a:rPr lang="en-IN" sz="1800" kern="1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B. Aslam, </a:t>
            </a:r>
            <a:r>
              <a:rPr lang="en-GB" sz="1800" kern="1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Schäfer, B., Beck, C., Rhys, H. et al. Machine learning approach towards explaining water quality dynamics in an urbanised river. Sci Rep 12, 12346 (2022). </a:t>
            </a:r>
          </a:p>
          <a:p>
            <a:r>
              <a:rPr lang="en-IN" sz="1800" kern="1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N. S. </a:t>
            </a:r>
            <a:r>
              <a:rPr lang="en-IN" sz="1800" kern="100" dirty="0" err="1">
                <a:solidFill>
                  <a:srgbClr val="333333"/>
                </a:solidFill>
                <a:effectLst/>
                <a:latin typeface="Arial" panose="020B0604020202020204" pitchFamily="34" charset="0"/>
                <a:ea typeface="Calibri" panose="020F0502020204030204" pitchFamily="34" charset="0"/>
                <a:cs typeface="Times New Roman" panose="02020603050405020304" pitchFamily="18" charset="0"/>
              </a:rPr>
              <a:t>Pagadala</a:t>
            </a:r>
            <a:r>
              <a:rPr lang="en-IN" sz="1800" kern="1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M. Marri, A. Myla, B. Abburi and K. S. </a:t>
            </a:r>
            <a:r>
              <a:rPr lang="en-IN" sz="1800" kern="100" dirty="0" err="1">
                <a:solidFill>
                  <a:srgbClr val="333333"/>
                </a:solidFill>
                <a:effectLst/>
                <a:latin typeface="Arial" panose="020B0604020202020204" pitchFamily="34" charset="0"/>
                <a:ea typeface="Calibri" panose="020F0502020204030204" pitchFamily="34" charset="0"/>
                <a:cs typeface="Times New Roman" panose="02020603050405020304" pitchFamily="18" charset="0"/>
              </a:rPr>
              <a:t>Ramtej</a:t>
            </a:r>
            <a:r>
              <a:rPr lang="en-IN" sz="1800" kern="1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"Water Quality Prediction Using Machine Learning Techniques," </a:t>
            </a:r>
            <a:r>
              <a:rPr lang="en-IN" sz="1800" i="1" kern="100" dirty="0">
                <a:effectLst/>
                <a:latin typeface="Arial" panose="020B0604020202020204" pitchFamily="34" charset="0"/>
                <a:ea typeface="Calibri" panose="020F0502020204030204" pitchFamily="34" charset="0"/>
                <a:cs typeface="Times New Roman" panose="02020603050405020304" pitchFamily="18" charset="0"/>
              </a:rPr>
              <a:t>2023 10th International Conference on Signal Processing and Integrated Networks (SPIN)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Noida, India, 2023, pp. 358-362,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10.1109/SPIN57001.2023.10117415.</a:t>
            </a:r>
          </a:p>
          <a:p>
            <a:pPr marL="342900" lvl="0" indent="-342900">
              <a:lnSpc>
                <a:spcPct val="107000"/>
              </a:lnSpc>
            </a:pPr>
            <a:r>
              <a:rPr lang="en-IN" sz="1800" kern="1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S. O. </a:t>
            </a:r>
            <a:r>
              <a:rPr lang="en-IN" sz="1800" kern="100" dirty="0" err="1">
                <a:solidFill>
                  <a:srgbClr val="333333"/>
                </a:solidFill>
                <a:effectLst/>
                <a:latin typeface="Arial" panose="020B0604020202020204" pitchFamily="34" charset="0"/>
                <a:ea typeface="Calibri" panose="020F0502020204030204" pitchFamily="34" charset="0"/>
                <a:cs typeface="Times New Roman" panose="02020603050405020304" pitchFamily="18" charset="0"/>
              </a:rPr>
              <a:t>Ooko</a:t>
            </a:r>
            <a:r>
              <a:rPr lang="en-IN" sz="1800" kern="1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E. K. Pamela and G. </a:t>
            </a:r>
            <a:r>
              <a:rPr lang="en-IN" sz="1800" kern="100" dirty="0" err="1">
                <a:solidFill>
                  <a:srgbClr val="333333"/>
                </a:solidFill>
                <a:effectLst/>
                <a:latin typeface="Arial" panose="020B0604020202020204" pitchFamily="34" charset="0"/>
                <a:ea typeface="Calibri" panose="020F0502020204030204" pitchFamily="34" charset="0"/>
                <a:cs typeface="Times New Roman" panose="02020603050405020304" pitchFamily="18" charset="0"/>
              </a:rPr>
              <a:t>Kwagalakwe</a:t>
            </a:r>
            <a:r>
              <a:rPr lang="en-IN" sz="1800" kern="1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"Use of Machine Learning for Realtime Water Quality Prediction," </a:t>
            </a:r>
            <a:r>
              <a:rPr lang="en-IN" sz="1800" i="1" kern="100" dirty="0">
                <a:effectLst/>
                <a:latin typeface="Arial" panose="020B0604020202020204" pitchFamily="34" charset="0"/>
                <a:ea typeface="Calibri" panose="020F0502020204030204" pitchFamily="34" charset="0"/>
                <a:cs typeface="Times New Roman" panose="02020603050405020304" pitchFamily="18" charset="0"/>
              </a:rPr>
              <a:t>2023 IEEE AFRICON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Nairobi, Kenya, 2023, pp. 1-6,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doi</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10.1109/AFRICON55910.2023.10293701.</a:t>
            </a:r>
          </a:p>
          <a:p>
            <a:pPr marL="342900" indent="-342900">
              <a:lnSpc>
                <a:spcPct val="107000"/>
              </a:lnSpc>
            </a:pPr>
            <a:r>
              <a:rPr lang="en-GB" sz="1800" kern="100" dirty="0" err="1">
                <a:solidFill>
                  <a:srgbClr val="333333"/>
                </a:solidFill>
                <a:effectLst/>
                <a:latin typeface="Arial" panose="020B0604020202020204" pitchFamily="34" charset="0"/>
                <a:ea typeface="Calibri" panose="020F0502020204030204" pitchFamily="34" charset="0"/>
                <a:cs typeface="Times New Roman" panose="02020603050405020304" pitchFamily="18" charset="0"/>
              </a:rPr>
              <a:t>Ehteram</a:t>
            </a:r>
            <a:r>
              <a:rPr lang="en-GB" sz="1800" kern="1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M, Ahmed AN, Sherif M, El-</a:t>
            </a:r>
            <a:r>
              <a:rPr lang="en-GB" sz="1800" kern="100" dirty="0" err="1">
                <a:solidFill>
                  <a:srgbClr val="333333"/>
                </a:solidFill>
                <a:effectLst/>
                <a:latin typeface="Arial" panose="020B0604020202020204" pitchFamily="34" charset="0"/>
                <a:ea typeface="Calibri" panose="020F0502020204030204" pitchFamily="34" charset="0"/>
                <a:cs typeface="Times New Roman" panose="02020603050405020304" pitchFamily="18" charset="0"/>
              </a:rPr>
              <a:t>Shafie</a:t>
            </a:r>
            <a:r>
              <a:rPr lang="en-GB" sz="1800" kern="1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A. An advanced deep learning model for predicting water quality index. Ecological Indicators. 2024 Mar 1;160:111806.</a:t>
            </a:r>
            <a:endParaRPr lang="en-IN" sz="1800" kern="1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endParaRPr>
          </a:p>
          <a:p>
            <a:pPr marL="342900" indent="-342900">
              <a:lnSpc>
                <a:spcPct val="107000"/>
              </a:lnSpc>
            </a:pPr>
            <a:r>
              <a:rPr lang="en-GB" sz="1800" kern="1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 Zhi, W., Appling, A.P., Golden, H.E. et al. Deep learning for water quality. Nat Water 2, 228–241 (2024).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29398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3CB4A-A4D8-614C-338E-0B0E125888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BE2665-E7D3-D63E-0483-E88E1CDEA3A1}"/>
              </a:ext>
            </a:extLst>
          </p:cNvPr>
          <p:cNvSpPr>
            <a:spLocks noGrp="1"/>
          </p:cNvSpPr>
          <p:nvPr>
            <p:ph type="title"/>
          </p:nvPr>
        </p:nvSpPr>
        <p:spPr>
          <a:xfrm>
            <a:off x="486680" y="0"/>
            <a:ext cx="9509759" cy="1088136"/>
          </a:xfrm>
        </p:spPr>
        <p:txBody>
          <a:bodyPr/>
          <a:lstStyle/>
          <a:p>
            <a:r>
              <a:rPr lang="en-GB" dirty="0"/>
              <a:t>Conclusion:</a:t>
            </a:r>
            <a:endParaRPr lang="en-IN" dirty="0"/>
          </a:p>
        </p:txBody>
      </p:sp>
      <p:sp>
        <p:nvSpPr>
          <p:cNvPr id="5" name="Content Placeholder 4">
            <a:extLst>
              <a:ext uri="{FF2B5EF4-FFF2-40B4-BE49-F238E27FC236}">
                <a16:creationId xmlns:a16="http://schemas.microsoft.com/office/drawing/2014/main" id="{0D914556-3098-4435-683B-84CC914568B0}"/>
              </a:ext>
            </a:extLst>
          </p:cNvPr>
          <p:cNvSpPr>
            <a:spLocks noGrp="1"/>
          </p:cNvSpPr>
          <p:nvPr>
            <p:ph idx="1"/>
          </p:nvPr>
        </p:nvSpPr>
        <p:spPr>
          <a:xfrm>
            <a:off x="1209040" y="1315616"/>
            <a:ext cx="9509760" cy="4500984"/>
          </a:xfrm>
        </p:spPr>
        <p:txBody>
          <a:bodyPr/>
          <a:lstStyle/>
          <a:p>
            <a:pPr marL="45720" indent="0">
              <a:lnSpc>
                <a:spcPct val="150000"/>
              </a:lnSpc>
              <a:buNone/>
            </a:pPr>
            <a:endParaRPr lang="en-GB" dirty="0"/>
          </a:p>
          <a:p>
            <a:pPr marL="45720" indent="0">
              <a:lnSpc>
                <a:spcPct val="150000"/>
              </a:lnSpc>
              <a:buNone/>
            </a:pPr>
            <a:r>
              <a:rPr lang="en-GB" dirty="0"/>
              <a:t> Experience with using different machine learning models for predicting WQI and water usability, Random Forest emerges as the best model among FNN, CNN, SVM, and </a:t>
            </a:r>
            <a:r>
              <a:rPr lang="en-GB" dirty="0" err="1"/>
              <a:t>XGBoost</a:t>
            </a:r>
            <a:r>
              <a:rPr lang="en-GB" dirty="0"/>
              <a:t>. Its effectiveness in accurately predicting WQI index and water usability showcases its robustness and suitability for such tasks. This conclusion highlights Random Forest as a reliable choice for applications related to water quality assessment and prediction.</a:t>
            </a:r>
            <a:endParaRPr lang="en-IN" dirty="0"/>
          </a:p>
        </p:txBody>
      </p:sp>
    </p:spTree>
    <p:extLst>
      <p:ext uri="{BB962C8B-B14F-4D97-AF65-F5344CB8AC3E}">
        <p14:creationId xmlns:p14="http://schemas.microsoft.com/office/powerpoint/2010/main" val="242215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5517B-7CB5-E53A-E85E-47CFF22F8E5A}"/>
              </a:ext>
            </a:extLst>
          </p:cNvPr>
          <p:cNvSpPr>
            <a:spLocks noGrp="1"/>
          </p:cNvSpPr>
          <p:nvPr>
            <p:ph type="title"/>
          </p:nvPr>
        </p:nvSpPr>
        <p:spPr>
          <a:xfrm>
            <a:off x="127175" y="54864"/>
            <a:ext cx="9509759" cy="1088136"/>
          </a:xfrm>
        </p:spPr>
        <p:txBody>
          <a:bodyPr/>
          <a:lstStyle/>
          <a:p>
            <a:r>
              <a:rPr lang="en-GB" dirty="0"/>
              <a:t>OVERVIEW:</a:t>
            </a:r>
            <a:endParaRPr lang="en-IN" dirty="0"/>
          </a:p>
        </p:txBody>
      </p:sp>
      <p:sp>
        <p:nvSpPr>
          <p:cNvPr id="3" name="Content Placeholder 2">
            <a:extLst>
              <a:ext uri="{FF2B5EF4-FFF2-40B4-BE49-F238E27FC236}">
                <a16:creationId xmlns:a16="http://schemas.microsoft.com/office/drawing/2014/main" id="{91C46AFB-7B7D-A512-7C7F-25D4B80BDA75}"/>
              </a:ext>
            </a:extLst>
          </p:cNvPr>
          <p:cNvSpPr>
            <a:spLocks noGrp="1"/>
          </p:cNvSpPr>
          <p:nvPr>
            <p:ph idx="1"/>
          </p:nvPr>
        </p:nvSpPr>
        <p:spPr>
          <a:xfrm>
            <a:off x="579120" y="1267968"/>
            <a:ext cx="11003280" cy="5031232"/>
          </a:xfrm>
        </p:spPr>
        <p:txBody>
          <a:bodyPr>
            <a:normAutofit fontScale="70000" lnSpcReduction="20000"/>
          </a:bodyPr>
          <a:lstStyle/>
          <a:p>
            <a:pPr>
              <a:buFont typeface="Wingdings" panose="05000000000000000000" pitchFamily="2" charset="2"/>
              <a:buChar char="q"/>
            </a:pPr>
            <a:r>
              <a:rPr lang="en-GB" sz="2400" dirty="0"/>
              <a:t> ABSTRACT</a:t>
            </a:r>
          </a:p>
          <a:p>
            <a:pPr>
              <a:buFont typeface="Wingdings" panose="05000000000000000000" pitchFamily="2" charset="2"/>
              <a:buChar char="q"/>
            </a:pPr>
            <a:r>
              <a:rPr lang="en-GB" sz="2400" dirty="0"/>
              <a:t> INTRODUCTION</a:t>
            </a:r>
          </a:p>
          <a:p>
            <a:pPr>
              <a:buFont typeface="Wingdings" panose="05000000000000000000" pitchFamily="2" charset="2"/>
              <a:buChar char="q"/>
            </a:pPr>
            <a:r>
              <a:rPr lang="en-GB" sz="2400" dirty="0"/>
              <a:t> LITERATURE REVIEW</a:t>
            </a:r>
          </a:p>
          <a:p>
            <a:pPr>
              <a:buFont typeface="Wingdings" panose="05000000000000000000" pitchFamily="2" charset="2"/>
              <a:buChar char="q"/>
            </a:pPr>
            <a:r>
              <a:rPr lang="en-GB" sz="2400" dirty="0"/>
              <a:t> AIM</a:t>
            </a:r>
          </a:p>
          <a:p>
            <a:pPr>
              <a:buFont typeface="Wingdings" panose="05000000000000000000" pitchFamily="2" charset="2"/>
              <a:buChar char="q"/>
            </a:pPr>
            <a:r>
              <a:rPr lang="en-GB" sz="2400" dirty="0"/>
              <a:t>DATASET DESCRIPTION</a:t>
            </a:r>
          </a:p>
          <a:p>
            <a:pPr>
              <a:buFont typeface="Wingdings" panose="05000000000000000000" pitchFamily="2" charset="2"/>
              <a:buChar char="q"/>
            </a:pPr>
            <a:r>
              <a:rPr lang="en-GB" sz="2400" dirty="0"/>
              <a:t> WORKING METHODOLOGY</a:t>
            </a:r>
          </a:p>
          <a:p>
            <a:pPr>
              <a:buFont typeface="Wingdings" panose="05000000000000000000" pitchFamily="2" charset="2"/>
              <a:buChar char="q"/>
            </a:pPr>
            <a:r>
              <a:rPr lang="en-GB" sz="2400" dirty="0"/>
              <a:t>BEST MODEL</a:t>
            </a:r>
          </a:p>
          <a:p>
            <a:pPr>
              <a:buFont typeface="Wingdings" panose="05000000000000000000" pitchFamily="2" charset="2"/>
              <a:buChar char="q"/>
            </a:pPr>
            <a:r>
              <a:rPr lang="en-GB" sz="2400" dirty="0"/>
              <a:t>SAMPLE REPORT</a:t>
            </a:r>
          </a:p>
          <a:p>
            <a:pPr>
              <a:buFont typeface="Wingdings" panose="05000000000000000000" pitchFamily="2" charset="2"/>
              <a:buChar char="q"/>
            </a:pPr>
            <a:r>
              <a:rPr lang="en-GB" sz="2400" dirty="0"/>
              <a:t>WQI INDEX PREDICTION</a:t>
            </a:r>
          </a:p>
          <a:p>
            <a:pPr>
              <a:buFont typeface="Wingdings" panose="05000000000000000000" pitchFamily="2" charset="2"/>
              <a:buChar char="q"/>
            </a:pPr>
            <a:r>
              <a:rPr lang="en-GB" sz="2400" dirty="0"/>
              <a:t>WATER USEABLE PREDICTION</a:t>
            </a:r>
          </a:p>
          <a:p>
            <a:pPr>
              <a:buFont typeface="Wingdings" panose="05000000000000000000" pitchFamily="2" charset="2"/>
              <a:buChar char="q"/>
            </a:pPr>
            <a:r>
              <a:rPr lang="en-GB" sz="2400" dirty="0"/>
              <a:t> REFERENCES</a:t>
            </a:r>
          </a:p>
          <a:p>
            <a:pPr>
              <a:buFont typeface="Wingdings" panose="05000000000000000000" pitchFamily="2" charset="2"/>
              <a:buChar char="q"/>
            </a:pPr>
            <a:r>
              <a:rPr lang="en-GB" sz="2400" dirty="0"/>
              <a:t>CONCLUSION</a:t>
            </a:r>
          </a:p>
          <a:p>
            <a:endParaRPr lang="en-IN" sz="2400" dirty="0"/>
          </a:p>
        </p:txBody>
      </p:sp>
    </p:spTree>
    <p:extLst>
      <p:ext uri="{BB962C8B-B14F-4D97-AF65-F5344CB8AC3E}">
        <p14:creationId xmlns:p14="http://schemas.microsoft.com/office/powerpoint/2010/main" val="202555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a:latin typeface="STHupo" panose="020B0503020204020204" pitchFamily="2" charset="-122"/>
                <a:ea typeface="STHupo" panose="020B0503020204020204" pitchFamily="2" charset="-122"/>
              </a:rPr>
              <a:t>Thank You</a:t>
            </a:r>
          </a:p>
        </p:txBody>
      </p:sp>
    </p:spTree>
    <p:extLst>
      <p:ext uri="{BB962C8B-B14F-4D97-AF65-F5344CB8AC3E}">
        <p14:creationId xmlns:p14="http://schemas.microsoft.com/office/powerpoint/2010/main" val="2255057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E5857-FE64-D90F-B54C-722A334138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312176-A16B-1414-E46A-CB9D543C9819}"/>
              </a:ext>
            </a:extLst>
          </p:cNvPr>
          <p:cNvSpPr>
            <a:spLocks noGrp="1"/>
          </p:cNvSpPr>
          <p:nvPr>
            <p:ph type="title"/>
          </p:nvPr>
        </p:nvSpPr>
        <p:spPr>
          <a:xfrm>
            <a:off x="0" y="0"/>
            <a:ext cx="9509759" cy="1088136"/>
          </a:xfrm>
        </p:spPr>
        <p:txBody>
          <a:bodyPr/>
          <a:lstStyle/>
          <a:p>
            <a:r>
              <a:rPr lang="en-US" dirty="0"/>
              <a:t> ABSTRACT:</a:t>
            </a:r>
            <a:endParaRPr lang="en-IN" dirty="0"/>
          </a:p>
        </p:txBody>
      </p:sp>
      <p:sp>
        <p:nvSpPr>
          <p:cNvPr id="3" name="Content Placeholder 2">
            <a:extLst>
              <a:ext uri="{FF2B5EF4-FFF2-40B4-BE49-F238E27FC236}">
                <a16:creationId xmlns:a16="http://schemas.microsoft.com/office/drawing/2014/main" id="{F3BFCA88-0224-8A56-6B97-1C2F541EB135}"/>
              </a:ext>
            </a:extLst>
          </p:cNvPr>
          <p:cNvSpPr>
            <a:spLocks noGrp="1"/>
          </p:cNvSpPr>
          <p:nvPr>
            <p:ph idx="1"/>
          </p:nvPr>
        </p:nvSpPr>
        <p:spPr>
          <a:xfrm>
            <a:off x="646386" y="1277008"/>
            <a:ext cx="9929599" cy="5139558"/>
          </a:xfrm>
        </p:spPr>
        <p:txBody>
          <a:bodyPr>
            <a:normAutofit/>
          </a:bodyPr>
          <a:lstStyle/>
          <a:p>
            <a:pPr algn="just">
              <a:lnSpc>
                <a:spcPct val="100000"/>
              </a:lnSpc>
              <a:buFont typeface="Wingdings" panose="05000000000000000000" pitchFamily="2" charset="2"/>
              <a:buChar char="§"/>
            </a:pPr>
            <a:r>
              <a:rPr lang="en-GB" b="1" dirty="0"/>
              <a:t>Problem Statement: </a:t>
            </a:r>
            <a:r>
              <a:rPr lang="en-GB" dirty="0"/>
              <a:t>The Conventional methods for monitoring water quality suffer from several drawbacks such as time-consuming processes, limited scope ,need for manual intervention and struggles to adapt to changing conditions and increasing data volume.</a:t>
            </a:r>
            <a:endParaRPr lang="en-GB" b="1" dirty="0"/>
          </a:p>
          <a:p>
            <a:pPr algn="just">
              <a:lnSpc>
                <a:spcPct val="100000"/>
              </a:lnSpc>
              <a:buFont typeface="Wingdings" panose="05000000000000000000" pitchFamily="2" charset="2"/>
              <a:buChar char="§"/>
            </a:pPr>
            <a:r>
              <a:rPr lang="en-GB" b="1" dirty="0"/>
              <a:t>Objective</a:t>
            </a:r>
            <a:r>
              <a:rPr lang="en-GB" sz="1800" dirty="0"/>
              <a:t>:</a:t>
            </a:r>
            <a:r>
              <a:rPr lang="en-GB" dirty="0"/>
              <a:t> To Enhance water quality monitoring model using machine learning to predict parameters like dissolved oxygen, pH, turbidity, and chemical concentrations, focusing on a robust classification model for assessing water quality satisfaction.</a:t>
            </a:r>
          </a:p>
          <a:p>
            <a:pPr algn="just">
              <a:lnSpc>
                <a:spcPct val="100000"/>
              </a:lnSpc>
              <a:buFont typeface="Wingdings" panose="05000000000000000000" pitchFamily="2" charset="2"/>
              <a:buChar char="§"/>
            </a:pPr>
            <a:r>
              <a:rPr lang="en-GB" b="1" dirty="0"/>
              <a:t>Workflow</a:t>
            </a:r>
            <a:r>
              <a:rPr lang="en-GB" dirty="0"/>
              <a:t>: Begin with in-depth Exploratory Data Analysis (EDA), followed by data cleaning, preprocessing, and Feature Engineering, including graph-based approaches. Apply diverse machine learning algorithms (SVM, Decision Trees, Random Forests, FNN, </a:t>
            </a:r>
            <a:r>
              <a:rPr lang="en-GB" dirty="0" err="1"/>
              <a:t>XGBoost</a:t>
            </a:r>
            <a:r>
              <a:rPr lang="en-GB" dirty="0"/>
              <a:t>, AdaBoost), selecting the top-performing model for deployment.</a:t>
            </a:r>
          </a:p>
        </p:txBody>
      </p:sp>
    </p:spTree>
    <p:extLst>
      <p:ext uri="{BB962C8B-B14F-4D97-AF65-F5344CB8AC3E}">
        <p14:creationId xmlns:p14="http://schemas.microsoft.com/office/powerpoint/2010/main" val="631730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50FF1-B424-FD65-7E52-1EABEE7E89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B73A0C-20CE-D27D-685F-9507975B783A}"/>
              </a:ext>
            </a:extLst>
          </p:cNvPr>
          <p:cNvSpPr>
            <a:spLocks noGrp="1"/>
          </p:cNvSpPr>
          <p:nvPr>
            <p:ph type="title"/>
          </p:nvPr>
        </p:nvSpPr>
        <p:spPr>
          <a:xfrm>
            <a:off x="0" y="0"/>
            <a:ext cx="9509759" cy="1088136"/>
          </a:xfrm>
        </p:spPr>
        <p:txBody>
          <a:bodyPr/>
          <a:lstStyle/>
          <a:p>
            <a:r>
              <a:rPr lang="en-GB" dirty="0"/>
              <a:t>INTRODUCTION:</a:t>
            </a:r>
            <a:endParaRPr lang="en-IN" dirty="0"/>
          </a:p>
        </p:txBody>
      </p:sp>
      <p:sp>
        <p:nvSpPr>
          <p:cNvPr id="3" name="Content Placeholder 2">
            <a:extLst>
              <a:ext uri="{FF2B5EF4-FFF2-40B4-BE49-F238E27FC236}">
                <a16:creationId xmlns:a16="http://schemas.microsoft.com/office/drawing/2014/main" id="{9BFD8294-DD65-F53A-C247-AF17DDA3860B}"/>
              </a:ext>
            </a:extLst>
          </p:cNvPr>
          <p:cNvSpPr>
            <a:spLocks noGrp="1"/>
          </p:cNvSpPr>
          <p:nvPr>
            <p:ph idx="1"/>
          </p:nvPr>
        </p:nvSpPr>
        <p:spPr>
          <a:xfrm>
            <a:off x="756745" y="1340069"/>
            <a:ext cx="10094135" cy="4374931"/>
          </a:xfrm>
        </p:spPr>
        <p:txBody>
          <a:bodyPr>
            <a:normAutofit fontScale="92500"/>
          </a:bodyPr>
          <a:lstStyle/>
          <a:p>
            <a:pPr algn="just">
              <a:lnSpc>
                <a:spcPct val="150000"/>
              </a:lnSpc>
              <a:buFont typeface="Wingdings" panose="05000000000000000000" pitchFamily="2" charset="2"/>
              <a:buChar char="§"/>
            </a:pPr>
            <a:r>
              <a:rPr lang="en-GB" dirty="0"/>
              <a:t>Recently Bangalore is facing significant water problems that are directly impacting water quality and usability. These issues include water scarcity, pollution from industrial and domestic sources, inadequate infrastructure for water treatment and distribution, and unsustainable groundwater extraction. These challenges collectively contribute to the deterioration of water quality, making it imperative to address these issues comprehensively to ensure access to clean and safe water for all residents of Bangalore.</a:t>
            </a:r>
          </a:p>
          <a:p>
            <a:pPr algn="just">
              <a:lnSpc>
                <a:spcPct val="150000"/>
              </a:lnSpc>
              <a:buFont typeface="Wingdings" panose="05000000000000000000" pitchFamily="2" charset="2"/>
              <a:buChar char="§"/>
            </a:pPr>
            <a:r>
              <a:rPr lang="en-US" dirty="0"/>
              <a:t>This prediction is to provide early warnings or insights into potential water quality issues. These information can be used by environmental agencies, water resource managers. </a:t>
            </a:r>
          </a:p>
        </p:txBody>
      </p:sp>
    </p:spTree>
    <p:extLst>
      <p:ext uri="{BB962C8B-B14F-4D97-AF65-F5344CB8AC3E}">
        <p14:creationId xmlns:p14="http://schemas.microsoft.com/office/powerpoint/2010/main" val="364040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258B5-2FE5-D363-5E68-DED8897DA1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6441A1-1790-F345-3432-6614F4E0F3A3}"/>
              </a:ext>
            </a:extLst>
          </p:cNvPr>
          <p:cNvSpPr>
            <a:spLocks noGrp="1"/>
          </p:cNvSpPr>
          <p:nvPr>
            <p:ph type="title"/>
          </p:nvPr>
        </p:nvSpPr>
        <p:spPr>
          <a:xfrm>
            <a:off x="1" y="-141890"/>
            <a:ext cx="6096000" cy="685958"/>
          </a:xfrm>
        </p:spPr>
        <p:txBody>
          <a:bodyPr/>
          <a:lstStyle/>
          <a:p>
            <a:r>
              <a:rPr lang="en-GB" dirty="0"/>
              <a:t>LITERATURE REVIEW:</a:t>
            </a:r>
            <a:endParaRPr lang="en-IN" dirty="0"/>
          </a:p>
        </p:txBody>
      </p:sp>
      <p:graphicFrame>
        <p:nvGraphicFramePr>
          <p:cNvPr id="7" name="Content Placeholder 6">
            <a:extLst>
              <a:ext uri="{FF2B5EF4-FFF2-40B4-BE49-F238E27FC236}">
                <a16:creationId xmlns:a16="http://schemas.microsoft.com/office/drawing/2014/main" id="{4AD7D6E9-7C5E-3F8B-83B6-E13D9B0BE04D}"/>
              </a:ext>
            </a:extLst>
          </p:cNvPr>
          <p:cNvGraphicFramePr>
            <a:graphicFrameLocks noGrp="1"/>
          </p:cNvGraphicFramePr>
          <p:nvPr>
            <p:ph idx="1"/>
            <p:extLst>
              <p:ext uri="{D42A27DB-BD31-4B8C-83A1-F6EECF244321}">
                <p14:modId xmlns:p14="http://schemas.microsoft.com/office/powerpoint/2010/main" val="3231104553"/>
              </p:ext>
            </p:extLst>
          </p:nvPr>
        </p:nvGraphicFramePr>
        <p:xfrm>
          <a:off x="115613" y="792480"/>
          <a:ext cx="11960774" cy="5803282"/>
        </p:xfrm>
        <a:graphic>
          <a:graphicData uri="http://schemas.openxmlformats.org/drawingml/2006/table">
            <a:tbl>
              <a:tblPr firstRow="1" bandRow="1">
                <a:tableStyleId>{5DA37D80-6434-44D0-A028-1B22A696006F}</a:tableStyleId>
              </a:tblPr>
              <a:tblGrid>
                <a:gridCol w="777559">
                  <a:extLst>
                    <a:ext uri="{9D8B030D-6E8A-4147-A177-3AD203B41FA5}">
                      <a16:colId xmlns:a16="http://schemas.microsoft.com/office/drawing/2014/main" val="3564984738"/>
                    </a:ext>
                  </a:extLst>
                </a:gridCol>
                <a:gridCol w="3317015">
                  <a:extLst>
                    <a:ext uri="{9D8B030D-6E8A-4147-A177-3AD203B41FA5}">
                      <a16:colId xmlns:a16="http://schemas.microsoft.com/office/drawing/2014/main" val="779881578"/>
                    </a:ext>
                  </a:extLst>
                </a:gridCol>
                <a:gridCol w="1457112">
                  <a:extLst>
                    <a:ext uri="{9D8B030D-6E8A-4147-A177-3AD203B41FA5}">
                      <a16:colId xmlns:a16="http://schemas.microsoft.com/office/drawing/2014/main" val="3269822247"/>
                    </a:ext>
                  </a:extLst>
                </a:gridCol>
                <a:gridCol w="4833610">
                  <a:extLst>
                    <a:ext uri="{9D8B030D-6E8A-4147-A177-3AD203B41FA5}">
                      <a16:colId xmlns:a16="http://schemas.microsoft.com/office/drawing/2014/main" val="4043945821"/>
                    </a:ext>
                  </a:extLst>
                </a:gridCol>
                <a:gridCol w="1575478">
                  <a:extLst>
                    <a:ext uri="{9D8B030D-6E8A-4147-A177-3AD203B41FA5}">
                      <a16:colId xmlns:a16="http://schemas.microsoft.com/office/drawing/2014/main" val="2780820145"/>
                    </a:ext>
                  </a:extLst>
                </a:gridCol>
              </a:tblGrid>
              <a:tr h="589154">
                <a:tc>
                  <a:txBody>
                    <a:bodyPr/>
                    <a:lstStyle/>
                    <a:p>
                      <a:r>
                        <a:rPr lang="en-GB" dirty="0"/>
                        <a:t>No</a:t>
                      </a:r>
                      <a:endParaRPr lang="en-IN" dirty="0"/>
                    </a:p>
                  </a:txBody>
                  <a:tcPr/>
                </a:tc>
                <a:tc>
                  <a:txBody>
                    <a:bodyPr/>
                    <a:lstStyle/>
                    <a:p>
                      <a:r>
                        <a:rPr lang="en-GB" dirty="0"/>
                        <a:t>Paper Name</a:t>
                      </a:r>
                      <a:endParaRPr lang="en-IN" dirty="0"/>
                    </a:p>
                  </a:txBody>
                  <a:tcPr/>
                </a:tc>
                <a:tc>
                  <a:txBody>
                    <a:bodyPr/>
                    <a:lstStyle/>
                    <a:p>
                      <a:r>
                        <a:rPr lang="en-GB" dirty="0"/>
                        <a:t>Author /Year</a:t>
                      </a:r>
                      <a:endParaRPr lang="en-IN" dirty="0"/>
                    </a:p>
                  </a:txBody>
                  <a:tcPr/>
                </a:tc>
                <a:tc>
                  <a:txBody>
                    <a:bodyPr/>
                    <a:lstStyle/>
                    <a:p>
                      <a:r>
                        <a:rPr lang="en-GB" dirty="0"/>
                        <a:t>Description</a:t>
                      </a:r>
                      <a:endParaRPr lang="en-IN" dirty="0"/>
                    </a:p>
                  </a:txBody>
                  <a:tcPr/>
                </a:tc>
                <a:tc>
                  <a:txBody>
                    <a:bodyPr/>
                    <a:lstStyle/>
                    <a:p>
                      <a:r>
                        <a:rPr lang="en-GB" dirty="0"/>
                        <a:t>Approach</a:t>
                      </a:r>
                      <a:endParaRPr lang="en-IN" dirty="0"/>
                    </a:p>
                  </a:txBody>
                  <a:tcPr/>
                </a:tc>
                <a:extLst>
                  <a:ext uri="{0D108BD9-81ED-4DB2-BD59-A6C34878D82A}">
                    <a16:rowId xmlns:a16="http://schemas.microsoft.com/office/drawing/2014/main" val="3111370321"/>
                  </a:ext>
                </a:extLst>
              </a:tr>
              <a:tr h="1066089">
                <a:tc>
                  <a:txBody>
                    <a:bodyPr/>
                    <a:lstStyle/>
                    <a:p>
                      <a:r>
                        <a:rPr lang="en-GB" dirty="0"/>
                        <a:t>1.</a:t>
                      </a:r>
                      <a:endParaRPr lang="en-IN" dirty="0"/>
                    </a:p>
                  </a:txBody>
                  <a:tcPr/>
                </a:tc>
                <a:tc>
                  <a:txBody>
                    <a:bodyPr/>
                    <a:lstStyle/>
                    <a:p>
                      <a:r>
                        <a:rPr lang="en-GB" sz="1400" dirty="0"/>
                        <a:t>Design and Implementation of a Full-Time Artificial Intelligence of Things-Based Water Quality Inspection and Prediction System for Intelligent Aquaculture.</a:t>
                      </a:r>
                      <a:endParaRPr lang="en-IN" sz="1400" dirty="0"/>
                    </a:p>
                  </a:txBody>
                  <a:tcPr/>
                </a:tc>
                <a:tc>
                  <a:txBody>
                    <a:bodyPr/>
                    <a:lstStyle/>
                    <a:p>
                      <a:r>
                        <a:rPr lang="en-IN" sz="1400" dirty="0"/>
                        <a:t>Wu-</a:t>
                      </a:r>
                      <a:r>
                        <a:rPr lang="en-IN" sz="1400" dirty="0" err="1"/>
                        <a:t>Chih</a:t>
                      </a:r>
                      <a:r>
                        <a:rPr lang="en-IN" sz="1400" dirty="0"/>
                        <a:t> Hu  </a:t>
                      </a:r>
                    </a:p>
                    <a:p>
                      <a:r>
                        <a:rPr lang="en-IN" sz="1400" dirty="0"/>
                        <a:t>et al. </a:t>
                      </a:r>
                    </a:p>
                    <a:p>
                      <a:r>
                        <a:rPr lang="en-IN" sz="1400" dirty="0"/>
                        <a:t>(2024)</a:t>
                      </a:r>
                    </a:p>
                  </a:txBody>
                  <a:tcPr/>
                </a:tc>
                <a:tc>
                  <a:txBody>
                    <a:bodyPr/>
                    <a:lstStyle/>
                    <a:p>
                      <a:r>
                        <a:rPr lang="en-GB" sz="1400" b="0" i="0" kern="1200" dirty="0">
                          <a:solidFill>
                            <a:schemeClr val="tx1"/>
                          </a:solidFill>
                          <a:effectLst/>
                          <a:latin typeface="+mn-lt"/>
                          <a:ea typeface="+mn-ea"/>
                          <a:cs typeface="+mn-cs"/>
                        </a:rPr>
                        <a:t>Aquaculture's water quality inspection by proposing an </a:t>
                      </a:r>
                      <a:r>
                        <a:rPr lang="en-GB" sz="1400" b="0" i="0" kern="1200" dirty="0" err="1">
                          <a:solidFill>
                            <a:schemeClr val="tx1"/>
                          </a:solidFill>
                          <a:effectLst/>
                          <a:latin typeface="+mn-lt"/>
                          <a:ea typeface="+mn-ea"/>
                          <a:cs typeface="+mn-cs"/>
                        </a:rPr>
                        <a:t>AIoT</a:t>
                      </a:r>
                      <a:r>
                        <a:rPr lang="en-GB" sz="1400" b="0" i="0" kern="1200" dirty="0">
                          <a:solidFill>
                            <a:schemeClr val="tx1"/>
                          </a:solidFill>
                          <a:effectLst/>
                          <a:latin typeface="+mn-lt"/>
                          <a:ea typeface="+mn-ea"/>
                          <a:cs typeface="+mn-cs"/>
                        </a:rPr>
                        <a:t>-based system employing an SRU model for 24/7 sensing, prediction, and management. </a:t>
                      </a:r>
                      <a:endParaRPr lang="en-IN" sz="1400" dirty="0"/>
                    </a:p>
                  </a:txBody>
                  <a:tcPr/>
                </a:tc>
                <a:tc>
                  <a:txBody>
                    <a:bodyPr/>
                    <a:lstStyle/>
                    <a:p>
                      <a:r>
                        <a:rPr lang="en-GB" sz="1400" dirty="0" err="1"/>
                        <a:t>AIoT</a:t>
                      </a:r>
                      <a:r>
                        <a:rPr lang="en-GB" sz="1400" dirty="0"/>
                        <a:t>, </a:t>
                      </a:r>
                    </a:p>
                    <a:p>
                      <a:r>
                        <a:rPr lang="en-GB" sz="1400" dirty="0"/>
                        <a:t>Simple Recurrent Unit</a:t>
                      </a:r>
                      <a:endParaRPr lang="en-IN" sz="1400" dirty="0"/>
                    </a:p>
                  </a:txBody>
                  <a:tcPr/>
                </a:tc>
                <a:extLst>
                  <a:ext uri="{0D108BD9-81ED-4DB2-BD59-A6C34878D82A}">
                    <a16:rowId xmlns:a16="http://schemas.microsoft.com/office/drawing/2014/main" val="3973984594"/>
                  </a:ext>
                </a:extLst>
              </a:tr>
              <a:tr h="673319">
                <a:tc>
                  <a:txBody>
                    <a:bodyPr/>
                    <a:lstStyle/>
                    <a:p>
                      <a:r>
                        <a:rPr lang="en-GB" dirty="0"/>
                        <a:t>2.</a:t>
                      </a:r>
                      <a:endParaRPr lang="en-IN" dirty="0"/>
                    </a:p>
                  </a:txBody>
                  <a:tcPr/>
                </a:tc>
                <a:tc>
                  <a:txBody>
                    <a:bodyPr/>
                    <a:lstStyle/>
                    <a:p>
                      <a:r>
                        <a:rPr lang="en-GB" sz="1600" dirty="0"/>
                        <a:t>Nexus of Water Quality prediction </a:t>
                      </a:r>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 C. Manoj  et al.</a:t>
                      </a:r>
                    </a:p>
                    <a:p>
                      <a:r>
                        <a:rPr lang="en-IN" sz="1400" dirty="0"/>
                        <a:t>(2022)</a:t>
                      </a:r>
                    </a:p>
                  </a:txBody>
                  <a:tcPr/>
                </a:tc>
                <a:tc>
                  <a:txBody>
                    <a:bodyPr/>
                    <a:lstStyle/>
                    <a:p>
                      <a:r>
                        <a:rPr lang="en-GB" sz="1400" dirty="0"/>
                        <a:t>Rising water pollution concerns by employing artificial neural network </a:t>
                      </a:r>
                      <a:r>
                        <a:rPr lang="en-GB" sz="1400" dirty="0" err="1"/>
                        <a:t>models,to</a:t>
                      </a:r>
                      <a:r>
                        <a:rPr lang="en-GB" sz="1400" dirty="0"/>
                        <a:t> predict water quality indexing and categorization based on seven water quality factors.</a:t>
                      </a:r>
                      <a:endParaRPr lang="en-IN" sz="1400" dirty="0"/>
                    </a:p>
                  </a:txBody>
                  <a:tcPr/>
                </a:tc>
                <a:tc>
                  <a:txBody>
                    <a:bodyPr/>
                    <a:lstStyle/>
                    <a:p>
                      <a:r>
                        <a:rPr lang="en-GB" sz="1400" dirty="0"/>
                        <a:t>LSTM,</a:t>
                      </a:r>
                    </a:p>
                    <a:p>
                      <a:r>
                        <a:rPr lang="en-GB" sz="1400" dirty="0"/>
                        <a:t>NARNET</a:t>
                      </a:r>
                      <a:endParaRPr lang="en-IN" sz="1400" dirty="0"/>
                    </a:p>
                  </a:txBody>
                  <a:tcPr/>
                </a:tc>
                <a:extLst>
                  <a:ext uri="{0D108BD9-81ED-4DB2-BD59-A6C34878D82A}">
                    <a16:rowId xmlns:a16="http://schemas.microsoft.com/office/drawing/2014/main" val="2518780956"/>
                  </a:ext>
                </a:extLst>
              </a:tr>
              <a:tr h="925814">
                <a:tc>
                  <a:txBody>
                    <a:bodyPr/>
                    <a:lstStyle/>
                    <a:p>
                      <a:r>
                        <a:rPr lang="en-GB" dirty="0"/>
                        <a:t>3.</a:t>
                      </a:r>
                      <a:endParaRPr lang="en-IN" dirty="0"/>
                    </a:p>
                  </a:txBody>
                  <a:tcPr/>
                </a:tc>
                <a:tc>
                  <a:txBody>
                    <a:bodyPr/>
                    <a:lstStyle/>
                    <a:p>
                      <a:r>
                        <a:rPr lang="en-GB" sz="1400" dirty="0"/>
                        <a:t>Calculation of Water Quality Index and Its Use for Water Quality Assessment in Lake Sevan</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 Zhukova et al.</a:t>
                      </a:r>
                    </a:p>
                    <a:p>
                      <a:r>
                        <a:rPr lang="en-IN" sz="1400" dirty="0"/>
                        <a:t> (2023)</a:t>
                      </a:r>
                    </a:p>
                  </a:txBody>
                  <a:tcPr/>
                </a:tc>
                <a:tc>
                  <a:txBody>
                    <a:bodyPr/>
                    <a:lstStyle/>
                    <a:p>
                      <a:r>
                        <a:rPr lang="en-GB" sz="1400" dirty="0"/>
                        <a:t>The article discusses using the Delphi expert panel method to assess water quality in a high-mountain lake with variable levels. They developed the Lake Sevan water quality index (SWQI) based on seven characteristics</a:t>
                      </a:r>
                      <a:endParaRPr lang="en-IN" dirty="0"/>
                    </a:p>
                  </a:txBody>
                  <a:tcPr/>
                </a:tc>
                <a:tc>
                  <a:txBody>
                    <a:bodyPr/>
                    <a:lstStyle/>
                    <a:p>
                      <a:r>
                        <a:rPr lang="en-GB" sz="1400" dirty="0"/>
                        <a:t>Delphi panel  -method </a:t>
                      </a:r>
                      <a:endParaRPr lang="en-IN" sz="1400" dirty="0"/>
                    </a:p>
                  </a:txBody>
                  <a:tcPr/>
                </a:tc>
                <a:extLst>
                  <a:ext uri="{0D108BD9-81ED-4DB2-BD59-A6C34878D82A}">
                    <a16:rowId xmlns:a16="http://schemas.microsoft.com/office/drawing/2014/main" val="3322356336"/>
                  </a:ext>
                </a:extLst>
              </a:tr>
              <a:tr h="2328562">
                <a:tc>
                  <a:txBody>
                    <a:bodyPr/>
                    <a:lstStyle/>
                    <a:p>
                      <a:r>
                        <a:rPr lang="en-GB" dirty="0"/>
                        <a:t>4.</a:t>
                      </a:r>
                      <a:endParaRPr lang="en-IN" dirty="0"/>
                    </a:p>
                  </a:txBody>
                  <a:tcPr/>
                </a:tc>
                <a:tc>
                  <a:txBody>
                    <a:bodyPr/>
                    <a:lstStyle/>
                    <a:p>
                      <a:r>
                        <a:rPr lang="en-GB" sz="1400" dirty="0"/>
                        <a:t>Evaluation of the surface water quality using global water quality index (WQI) models: perspective of river water pollution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a:t>
                      </a:r>
                      <a:r>
                        <a:rPr lang="en-IN" sz="1400" dirty="0"/>
                        <a:t>Khan et al.</a:t>
                      </a:r>
                    </a:p>
                    <a:p>
                      <a:r>
                        <a:rPr lang="en-IN" sz="1400" dirty="0"/>
                        <a:t>(2023)</a:t>
                      </a:r>
                      <a:endParaRPr lang="en-IN" dirty="0"/>
                    </a:p>
                  </a:txBody>
                  <a:tcPr/>
                </a:tc>
                <a:tc>
                  <a:txBody>
                    <a:bodyPr/>
                    <a:lstStyle/>
                    <a:p>
                      <a:r>
                        <a:rPr lang="en-GB" sz="1400" dirty="0"/>
                        <a:t>The study assesses Jamuna River water quality using six global WQIs, highlighting exceeding standard values and the need for proactive monitoring to address declining quality due to human activities.</a:t>
                      </a:r>
                      <a:endParaRPr lang="en-GB" dirty="0"/>
                    </a:p>
                    <a:p>
                      <a:endParaRPr lang="en-GB" dirty="0"/>
                    </a:p>
                    <a:p>
                      <a:endParaRPr lang="en-GB" dirty="0"/>
                    </a:p>
                    <a:p>
                      <a:endParaRPr lang="en-IN" dirty="0"/>
                    </a:p>
                  </a:txBody>
                  <a:tcPr/>
                </a:tc>
                <a:tc>
                  <a:txBody>
                    <a:bodyPr/>
                    <a:lstStyle/>
                    <a:p>
                      <a:r>
                        <a:rPr lang="en-GB" sz="1400" dirty="0"/>
                        <a:t>Manual formulas</a:t>
                      </a:r>
                    </a:p>
                    <a:p>
                      <a:r>
                        <a:rPr lang="en-GB" sz="1400" dirty="0"/>
                        <a:t>with global water quality index</a:t>
                      </a:r>
                    </a:p>
                  </a:txBody>
                  <a:tcPr/>
                </a:tc>
                <a:extLst>
                  <a:ext uri="{0D108BD9-81ED-4DB2-BD59-A6C34878D82A}">
                    <a16:rowId xmlns:a16="http://schemas.microsoft.com/office/drawing/2014/main" val="3286132503"/>
                  </a:ext>
                </a:extLst>
              </a:tr>
            </a:tbl>
          </a:graphicData>
        </a:graphic>
      </p:graphicFrame>
    </p:spTree>
    <p:extLst>
      <p:ext uri="{BB962C8B-B14F-4D97-AF65-F5344CB8AC3E}">
        <p14:creationId xmlns:p14="http://schemas.microsoft.com/office/powerpoint/2010/main" val="34545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9E791-ADE9-BF59-59B3-AEB0196018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B0D21C-E3AC-2185-4B32-BE170E2E6F0C}"/>
              </a:ext>
            </a:extLst>
          </p:cNvPr>
          <p:cNvSpPr>
            <a:spLocks noGrp="1"/>
          </p:cNvSpPr>
          <p:nvPr>
            <p:ph type="title"/>
          </p:nvPr>
        </p:nvSpPr>
        <p:spPr>
          <a:xfrm>
            <a:off x="-110358" y="-1"/>
            <a:ext cx="5376042" cy="614855"/>
          </a:xfrm>
        </p:spPr>
        <p:txBody>
          <a:bodyPr>
            <a:normAutofit fontScale="90000"/>
          </a:bodyPr>
          <a:lstStyle/>
          <a:p>
            <a:r>
              <a:rPr lang="en-GB" dirty="0"/>
              <a:t>LITERATURE REVIEW:</a:t>
            </a:r>
            <a:endParaRPr lang="en-IN" dirty="0"/>
          </a:p>
        </p:txBody>
      </p:sp>
      <p:graphicFrame>
        <p:nvGraphicFramePr>
          <p:cNvPr id="6" name="Content Placeholder 5">
            <a:extLst>
              <a:ext uri="{FF2B5EF4-FFF2-40B4-BE49-F238E27FC236}">
                <a16:creationId xmlns:a16="http://schemas.microsoft.com/office/drawing/2014/main" id="{F9526CB8-5A0D-832A-2A87-FD77905E9380}"/>
              </a:ext>
            </a:extLst>
          </p:cNvPr>
          <p:cNvGraphicFramePr>
            <a:graphicFrameLocks noGrp="1"/>
          </p:cNvGraphicFramePr>
          <p:nvPr>
            <p:ph idx="1"/>
            <p:extLst>
              <p:ext uri="{D42A27DB-BD31-4B8C-83A1-F6EECF244321}">
                <p14:modId xmlns:p14="http://schemas.microsoft.com/office/powerpoint/2010/main" val="3662193417"/>
              </p:ext>
            </p:extLst>
          </p:nvPr>
        </p:nvGraphicFramePr>
        <p:xfrm>
          <a:off x="270642" y="773474"/>
          <a:ext cx="11650715" cy="5791200"/>
        </p:xfrm>
        <a:graphic>
          <a:graphicData uri="http://schemas.openxmlformats.org/drawingml/2006/table">
            <a:tbl>
              <a:tblPr firstRow="1" bandRow="1">
                <a:tableStyleId>{5DA37D80-6434-44D0-A028-1B22A696006F}</a:tableStyleId>
              </a:tblPr>
              <a:tblGrid>
                <a:gridCol w="596461">
                  <a:extLst>
                    <a:ext uri="{9D8B030D-6E8A-4147-A177-3AD203B41FA5}">
                      <a16:colId xmlns:a16="http://schemas.microsoft.com/office/drawing/2014/main" val="1994922888"/>
                    </a:ext>
                  </a:extLst>
                </a:gridCol>
                <a:gridCol w="2619705">
                  <a:extLst>
                    <a:ext uri="{9D8B030D-6E8A-4147-A177-3AD203B41FA5}">
                      <a16:colId xmlns:a16="http://schemas.microsoft.com/office/drawing/2014/main" val="2993367032"/>
                    </a:ext>
                  </a:extLst>
                </a:gridCol>
                <a:gridCol w="2094185">
                  <a:extLst>
                    <a:ext uri="{9D8B030D-6E8A-4147-A177-3AD203B41FA5}">
                      <a16:colId xmlns:a16="http://schemas.microsoft.com/office/drawing/2014/main" val="819631927"/>
                    </a:ext>
                  </a:extLst>
                </a:gridCol>
                <a:gridCol w="4841301">
                  <a:extLst>
                    <a:ext uri="{9D8B030D-6E8A-4147-A177-3AD203B41FA5}">
                      <a16:colId xmlns:a16="http://schemas.microsoft.com/office/drawing/2014/main" val="643987917"/>
                    </a:ext>
                  </a:extLst>
                </a:gridCol>
                <a:gridCol w="1499063">
                  <a:extLst>
                    <a:ext uri="{9D8B030D-6E8A-4147-A177-3AD203B41FA5}">
                      <a16:colId xmlns:a16="http://schemas.microsoft.com/office/drawing/2014/main" val="2460919163"/>
                    </a:ext>
                  </a:extLst>
                </a:gridCol>
              </a:tblGrid>
              <a:tr h="880798">
                <a:tc>
                  <a:txBody>
                    <a:bodyPr/>
                    <a:lstStyle/>
                    <a:p>
                      <a:r>
                        <a:rPr lang="en-GB" dirty="0"/>
                        <a:t>5.</a:t>
                      </a:r>
                      <a:endParaRPr lang="en-IN" dirty="0"/>
                    </a:p>
                  </a:txBody>
                  <a:tcPr/>
                </a:tc>
                <a:tc>
                  <a:txBody>
                    <a:bodyPr/>
                    <a:lstStyle/>
                    <a:p>
                      <a:r>
                        <a:rPr lang="en-GB" sz="1400" b="0" dirty="0"/>
                        <a:t>Machine learning approach towards explaining water quality dynamics in an urbanised river.</a:t>
                      </a:r>
                      <a:endParaRPr lang="en-IN" sz="1400" b="0" dirty="0"/>
                    </a:p>
                  </a:txBody>
                  <a:tcPr/>
                </a:tc>
                <a:tc>
                  <a:txBody>
                    <a:bodyPr/>
                    <a:lstStyle/>
                    <a:p>
                      <a:r>
                        <a:rPr lang="en-IN" sz="1400" b="0" dirty="0"/>
                        <a:t>B. Beck et al.</a:t>
                      </a:r>
                    </a:p>
                    <a:p>
                      <a:r>
                        <a:rPr lang="en-IN" sz="1400" b="0" dirty="0"/>
                        <a:t>(2022)</a:t>
                      </a:r>
                    </a:p>
                  </a:txBody>
                  <a:tcPr/>
                </a:tc>
                <a:tc>
                  <a:txBody>
                    <a:bodyPr/>
                    <a:lstStyle/>
                    <a:p>
                      <a:r>
                        <a:rPr lang="en-GB" sz="1400" b="0" dirty="0"/>
                        <a:t>The study analyses high-frequency data from the River Chess using boosted trees to understand water quality dynamics and the impact of human-induced drivers like Wastewater Treatment Works outflows on river ecosystems and machine learning techniques in untangling key drivers of water quality.</a:t>
                      </a:r>
                      <a:endParaRPr lang="en-IN" sz="1400" b="0" dirty="0"/>
                    </a:p>
                  </a:txBody>
                  <a:tcPr/>
                </a:tc>
                <a:tc>
                  <a:txBody>
                    <a:bodyPr/>
                    <a:lstStyle/>
                    <a:p>
                      <a:r>
                        <a:rPr lang="en-GB" sz="1400" b="0" dirty="0"/>
                        <a:t> (GAM) ,</a:t>
                      </a:r>
                    </a:p>
                    <a:p>
                      <a:r>
                        <a:rPr lang="en-GB" sz="1400" b="0" dirty="0"/>
                        <a:t> boosted trees. </a:t>
                      </a:r>
                    </a:p>
                  </a:txBody>
                  <a:tcPr/>
                </a:tc>
                <a:extLst>
                  <a:ext uri="{0D108BD9-81ED-4DB2-BD59-A6C34878D82A}">
                    <a16:rowId xmlns:a16="http://schemas.microsoft.com/office/drawing/2014/main" val="867528607"/>
                  </a:ext>
                </a:extLst>
              </a:tr>
              <a:tr h="880798">
                <a:tc>
                  <a:txBody>
                    <a:bodyPr/>
                    <a:lstStyle/>
                    <a:p>
                      <a:r>
                        <a:rPr lang="en-GB" dirty="0"/>
                        <a:t>6.</a:t>
                      </a:r>
                    </a:p>
                    <a:p>
                      <a:endParaRPr lang="en-IN" dirty="0"/>
                    </a:p>
                  </a:txBody>
                  <a:tcPr/>
                </a:tc>
                <a:tc>
                  <a:txBody>
                    <a:bodyPr/>
                    <a:lstStyle/>
                    <a:p>
                      <a:r>
                        <a:rPr lang="en-GB" sz="1400" dirty="0"/>
                        <a:t>Water Quality Prediction Using Machine Learning Techniques.</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M. Marri  et al.</a:t>
                      </a:r>
                    </a:p>
                    <a:p>
                      <a:r>
                        <a:rPr lang="en-IN" sz="1400" dirty="0"/>
                        <a:t>(2023)</a:t>
                      </a:r>
                    </a:p>
                  </a:txBody>
                  <a:tcPr/>
                </a:tc>
                <a:tc>
                  <a:txBody>
                    <a:bodyPr/>
                    <a:lstStyle/>
                    <a:p>
                      <a:r>
                        <a:rPr lang="en-GB" sz="1400" dirty="0"/>
                        <a:t>Water quality assessment for human health, agriculture, and the environment, proposing the use of machine learning algorithms to predict water quality based on various parameters and classify water as safe or unsafe for domestic purposes.</a:t>
                      </a:r>
                      <a:endParaRPr lang="en-IN" sz="1400" dirty="0"/>
                    </a:p>
                  </a:txBody>
                  <a:tcPr/>
                </a:tc>
                <a:tc>
                  <a:txBody>
                    <a:bodyPr/>
                    <a:lstStyle/>
                    <a:p>
                      <a:r>
                        <a:rPr lang="en-GB" sz="1400" dirty="0"/>
                        <a:t>KNN,</a:t>
                      </a:r>
                    </a:p>
                    <a:p>
                      <a:r>
                        <a:rPr lang="en-GB" sz="1400" dirty="0"/>
                        <a:t>SVM,</a:t>
                      </a:r>
                    </a:p>
                    <a:p>
                      <a:r>
                        <a:rPr lang="en-GB" sz="1400" dirty="0"/>
                        <a:t>DT,</a:t>
                      </a:r>
                    </a:p>
                    <a:p>
                      <a:r>
                        <a:rPr lang="en-GB" sz="1400" dirty="0"/>
                        <a:t>RF</a:t>
                      </a:r>
                      <a:endParaRPr lang="en-IN" sz="1400" dirty="0"/>
                    </a:p>
                  </a:txBody>
                  <a:tcPr/>
                </a:tc>
                <a:extLst>
                  <a:ext uri="{0D108BD9-81ED-4DB2-BD59-A6C34878D82A}">
                    <a16:rowId xmlns:a16="http://schemas.microsoft.com/office/drawing/2014/main" val="2679986174"/>
                  </a:ext>
                </a:extLst>
              </a:tr>
              <a:tr h="880798">
                <a:tc>
                  <a:txBody>
                    <a:bodyPr/>
                    <a:lstStyle/>
                    <a:p>
                      <a:r>
                        <a:rPr lang="en-GB" dirty="0"/>
                        <a:t>7.</a:t>
                      </a:r>
                      <a:endParaRPr lang="en-IN" dirty="0"/>
                    </a:p>
                  </a:txBody>
                  <a:tcPr/>
                </a:tc>
                <a:tc>
                  <a:txBody>
                    <a:bodyPr/>
                    <a:lstStyle/>
                    <a:p>
                      <a:r>
                        <a:rPr lang="en-GB" sz="1400" dirty="0"/>
                        <a:t>Use of Machine Learning for Realtime Water Quality Prediction.</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S. O. </a:t>
                      </a:r>
                      <a:r>
                        <a:rPr lang="en-IN" sz="1400" dirty="0" err="1"/>
                        <a:t>Ooko</a:t>
                      </a:r>
                      <a:r>
                        <a:rPr lang="en-IN" sz="1400" dirty="0"/>
                        <a:t>  et al.</a:t>
                      </a:r>
                    </a:p>
                    <a:p>
                      <a:r>
                        <a:rPr lang="en-IN" sz="1400" dirty="0"/>
                        <a:t>(2023)</a:t>
                      </a:r>
                    </a:p>
                  </a:txBody>
                  <a:tcPr/>
                </a:tc>
                <a:tc>
                  <a:txBody>
                    <a:bodyPr/>
                    <a:lstStyle/>
                    <a:p>
                      <a:r>
                        <a:rPr lang="en-GB" sz="1400" b="0" i="0" kern="1200" dirty="0">
                          <a:solidFill>
                            <a:schemeClr val="tx1"/>
                          </a:solidFill>
                          <a:effectLst/>
                          <a:latin typeface="+mn-lt"/>
                          <a:ea typeface="+mn-ea"/>
                          <a:cs typeface="+mn-cs"/>
                        </a:rPr>
                        <a:t>This study explores supervised learning models for predicting water quality, addressing the limitations of traditional methods, offering potential for real-time water quality assessment to mitigate related diseases and fatalities.</a:t>
                      </a:r>
                      <a:endParaRPr lang="en-IN" sz="1400" dirty="0"/>
                    </a:p>
                  </a:txBody>
                  <a:tcPr/>
                </a:tc>
                <a:tc>
                  <a:txBody>
                    <a:bodyPr/>
                    <a:lstStyle/>
                    <a:p>
                      <a:r>
                        <a:rPr lang="en-GB" sz="1400" dirty="0"/>
                        <a:t>ANN,</a:t>
                      </a:r>
                    </a:p>
                    <a:p>
                      <a:r>
                        <a:rPr lang="en-GB" sz="1400" dirty="0"/>
                        <a:t>LR,</a:t>
                      </a:r>
                    </a:p>
                    <a:p>
                      <a:r>
                        <a:rPr lang="en-GB" sz="1400" dirty="0"/>
                        <a:t>KNN,</a:t>
                      </a:r>
                    </a:p>
                    <a:p>
                      <a:r>
                        <a:rPr lang="en-GB" sz="1400" dirty="0"/>
                        <a:t>RF</a:t>
                      </a:r>
                      <a:endParaRPr lang="en-IN" sz="1400" dirty="0"/>
                    </a:p>
                  </a:txBody>
                  <a:tcPr/>
                </a:tc>
                <a:extLst>
                  <a:ext uri="{0D108BD9-81ED-4DB2-BD59-A6C34878D82A}">
                    <a16:rowId xmlns:a16="http://schemas.microsoft.com/office/drawing/2014/main" val="257730067"/>
                  </a:ext>
                </a:extLst>
              </a:tr>
              <a:tr h="880798">
                <a:tc>
                  <a:txBody>
                    <a:bodyPr/>
                    <a:lstStyle/>
                    <a:p>
                      <a:r>
                        <a:rPr lang="en-GB" dirty="0"/>
                        <a:t>8.</a:t>
                      </a:r>
                      <a:endParaRPr lang="en-IN" dirty="0"/>
                    </a:p>
                  </a:txBody>
                  <a:tcPr/>
                </a:tc>
                <a:tc>
                  <a:txBody>
                    <a:bodyPr/>
                    <a:lstStyle/>
                    <a:p>
                      <a:r>
                        <a:rPr lang="en-GB" sz="1400" dirty="0"/>
                        <a:t>An advanced deep learning model for predicting water quality index</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M. Mohammad </a:t>
                      </a:r>
                      <a:r>
                        <a:rPr lang="en-IN" sz="1400" dirty="0" err="1"/>
                        <a:t>Ehteram</a:t>
                      </a:r>
                      <a:r>
                        <a:rPr lang="en-IN" sz="1400" dirty="0"/>
                        <a:t> et al.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(2024)</a:t>
                      </a:r>
                    </a:p>
                  </a:txBody>
                  <a:tcPr/>
                </a:tc>
                <a:tc>
                  <a:txBody>
                    <a:bodyPr/>
                    <a:lstStyle/>
                    <a:p>
                      <a:r>
                        <a:rPr lang="en-GB" sz="1400" b="0" i="0" kern="1200" dirty="0">
                          <a:solidFill>
                            <a:schemeClr val="tx1"/>
                          </a:solidFill>
                          <a:effectLst/>
                          <a:latin typeface="+mn-lt"/>
                          <a:ea typeface="+mn-ea"/>
                          <a:cs typeface="+mn-cs"/>
                        </a:rPr>
                        <a:t>The study develops a hybrid model, CNN-CRNN-M5T, for WQI prediction using CNN, Clockwork RNN, and M5 Tree models, finding NH-NL and PH to be significant variables impacting WQI in a Malaysian basin.</a:t>
                      </a:r>
                      <a:endParaRPr lang="en-IN" sz="1400" dirty="0"/>
                    </a:p>
                  </a:txBody>
                  <a:tcPr/>
                </a:tc>
                <a:tc>
                  <a:txBody>
                    <a:bodyPr/>
                    <a:lstStyle/>
                    <a:p>
                      <a:r>
                        <a:rPr lang="en-GB" sz="1400" dirty="0"/>
                        <a:t>RNN,</a:t>
                      </a:r>
                    </a:p>
                    <a:p>
                      <a:r>
                        <a:rPr lang="en-GB" sz="1400" dirty="0"/>
                        <a:t>CNN</a:t>
                      </a:r>
                    </a:p>
                    <a:p>
                      <a:endParaRPr lang="en-IN" sz="1400" dirty="0"/>
                    </a:p>
                  </a:txBody>
                  <a:tcPr/>
                </a:tc>
                <a:extLst>
                  <a:ext uri="{0D108BD9-81ED-4DB2-BD59-A6C34878D82A}">
                    <a16:rowId xmlns:a16="http://schemas.microsoft.com/office/drawing/2014/main" val="384396094"/>
                  </a:ext>
                </a:extLst>
              </a:tr>
              <a:tr h="880798">
                <a:tc>
                  <a:txBody>
                    <a:bodyPr/>
                    <a:lstStyle/>
                    <a:p>
                      <a:r>
                        <a:rPr lang="en-GB" dirty="0"/>
                        <a:t>9.</a:t>
                      </a:r>
                      <a:endParaRPr lang="en-IN" dirty="0"/>
                    </a:p>
                  </a:txBody>
                  <a:tcPr/>
                </a:tc>
                <a:tc>
                  <a:txBody>
                    <a:bodyPr/>
                    <a:lstStyle/>
                    <a:p>
                      <a:r>
                        <a:rPr lang="en-GB" sz="1400" dirty="0"/>
                        <a:t>Deep learning for water quality</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00" dirty="0">
                          <a:solidFill>
                            <a:srgbClr val="333333"/>
                          </a:solidFill>
                          <a:effectLst/>
                          <a:latin typeface="Arial" panose="020B0604020202020204" pitchFamily="34" charset="0"/>
                          <a:ea typeface="Calibri" panose="020F0502020204030204" pitchFamily="34" charset="0"/>
                          <a:cs typeface="Times New Roman" panose="02020603050405020304" pitchFamily="18" charset="0"/>
                        </a:rPr>
                        <a:t>Wei Zhi  et al.</a:t>
                      </a:r>
                    </a:p>
                    <a:p>
                      <a:r>
                        <a:rPr lang="en-IN" sz="1400" dirty="0"/>
                        <a:t>(2024)</a:t>
                      </a:r>
                    </a:p>
                  </a:txBody>
                  <a:tcPr/>
                </a:tc>
                <a:tc>
                  <a:txBody>
                    <a:bodyPr/>
                    <a:lstStyle/>
                    <a:p>
                      <a:r>
                        <a:rPr lang="en-GB" sz="1400" dirty="0"/>
                        <a:t>The review emphasizes the potential of deep learning methods in addressing data scarcity and improving water quality predictions, highlighting their strengths relative to traditional approaches and their emerging role in water-quality sciences.</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mn-lt"/>
                          <a:ea typeface="+mn-ea"/>
                          <a:cs typeface="+mn-cs"/>
                        </a:rPr>
                        <a:t> (PGDL)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mn-lt"/>
                          <a:ea typeface="+mn-ea"/>
                          <a:cs typeface="+mn-cs"/>
                        </a:rPr>
                        <a:t> (DM).</a:t>
                      </a:r>
                      <a:endParaRPr kumimoji="0" lang="en-IN" sz="1400" b="0" i="0" u="none" strike="noStrike" kern="1200" cap="none" spc="0" normalizeH="0" baseline="0" noProof="0" dirty="0">
                        <a:ln>
                          <a:noFill/>
                        </a:ln>
                        <a:solidFill>
                          <a:prstClr val="black"/>
                        </a:solidFill>
                        <a:effectLst/>
                        <a:uLnTx/>
                        <a:uFillTx/>
                        <a:latin typeface="+mn-lt"/>
                        <a:ea typeface="+mn-ea"/>
                        <a:cs typeface="+mn-cs"/>
                      </a:endParaRPr>
                    </a:p>
                    <a:p>
                      <a:endParaRPr lang="en-IN" dirty="0"/>
                    </a:p>
                  </a:txBody>
                  <a:tcPr/>
                </a:tc>
                <a:extLst>
                  <a:ext uri="{0D108BD9-81ED-4DB2-BD59-A6C34878D82A}">
                    <a16:rowId xmlns:a16="http://schemas.microsoft.com/office/drawing/2014/main" val="3661907440"/>
                  </a:ext>
                </a:extLst>
              </a:tr>
            </a:tbl>
          </a:graphicData>
        </a:graphic>
      </p:graphicFrame>
    </p:spTree>
    <p:extLst>
      <p:ext uri="{BB962C8B-B14F-4D97-AF65-F5344CB8AC3E}">
        <p14:creationId xmlns:p14="http://schemas.microsoft.com/office/powerpoint/2010/main" val="272420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652C5-EF85-7696-36F2-B8914B2DAD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0DDD61-F5B8-0F4F-D0EB-243FCD893924}"/>
              </a:ext>
            </a:extLst>
          </p:cNvPr>
          <p:cNvSpPr>
            <a:spLocks noGrp="1"/>
          </p:cNvSpPr>
          <p:nvPr>
            <p:ph type="title"/>
          </p:nvPr>
        </p:nvSpPr>
        <p:spPr>
          <a:xfrm>
            <a:off x="1341120" y="265176"/>
            <a:ext cx="9509759" cy="1088136"/>
          </a:xfrm>
        </p:spPr>
        <p:txBody>
          <a:bodyPr anchor="b">
            <a:normAutofit/>
          </a:bodyPr>
          <a:lstStyle/>
          <a:p>
            <a:r>
              <a:rPr lang="en-GB" dirty="0"/>
              <a:t>AIM :</a:t>
            </a:r>
            <a:endParaRPr lang="en-IN" dirty="0"/>
          </a:p>
        </p:txBody>
      </p:sp>
      <p:pic>
        <p:nvPicPr>
          <p:cNvPr id="9" name="Graphic 8" descr="Watering Plant outline">
            <a:extLst>
              <a:ext uri="{FF2B5EF4-FFF2-40B4-BE49-F238E27FC236}">
                <a16:creationId xmlns:a16="http://schemas.microsoft.com/office/drawing/2014/main" id="{615EAC5B-387C-86C9-8FB7-ADCA0C61FB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91347" y="1148562"/>
            <a:ext cx="3357451" cy="3357451"/>
          </a:xfrm>
          <a:prstGeom prst="rect">
            <a:avLst/>
          </a:prstGeom>
        </p:spPr>
      </p:pic>
      <p:sp>
        <p:nvSpPr>
          <p:cNvPr id="5" name="Content Placeholder 4">
            <a:extLst>
              <a:ext uri="{FF2B5EF4-FFF2-40B4-BE49-F238E27FC236}">
                <a16:creationId xmlns:a16="http://schemas.microsoft.com/office/drawing/2014/main" id="{6F3F7DAC-9498-401C-3AE7-E40B942A999E}"/>
              </a:ext>
            </a:extLst>
          </p:cNvPr>
          <p:cNvSpPr>
            <a:spLocks noGrp="1"/>
          </p:cNvSpPr>
          <p:nvPr>
            <p:ph sz="half" idx="1"/>
          </p:nvPr>
        </p:nvSpPr>
        <p:spPr>
          <a:xfrm>
            <a:off x="1341120" y="1572768"/>
            <a:ext cx="5548146" cy="4142232"/>
          </a:xfrm>
        </p:spPr>
        <p:txBody>
          <a:bodyPr>
            <a:normAutofit/>
          </a:bodyPr>
          <a:lstStyle/>
          <a:p>
            <a:pPr marL="45720" indent="0">
              <a:lnSpc>
                <a:spcPct val="150000"/>
              </a:lnSpc>
              <a:buNone/>
            </a:pPr>
            <a:r>
              <a:rPr lang="en-GB" dirty="0"/>
              <a:t>This project aims to pioneer a best machine learning model to predict WQI index and Water useability . By leveraging the power of data-driven models, we aim to develop a robust and dependable prediction system capable of estimating vital water quality parameters such as dissolved oxygen (DO), pH, turbidity, and chemical concentrations.</a:t>
            </a:r>
            <a:endParaRPr lang="en-IN" dirty="0"/>
          </a:p>
        </p:txBody>
      </p:sp>
    </p:spTree>
    <p:extLst>
      <p:ext uri="{BB962C8B-B14F-4D97-AF65-F5344CB8AC3E}">
        <p14:creationId xmlns:p14="http://schemas.microsoft.com/office/powerpoint/2010/main" val="207226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430AB-16BC-4DBE-3596-B83824DBC6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E839F2-138E-F0BD-647D-EE5B34595CA0}"/>
              </a:ext>
            </a:extLst>
          </p:cNvPr>
          <p:cNvSpPr>
            <a:spLocks noGrp="1"/>
          </p:cNvSpPr>
          <p:nvPr>
            <p:ph type="title"/>
          </p:nvPr>
        </p:nvSpPr>
        <p:spPr>
          <a:xfrm>
            <a:off x="100149" y="168387"/>
            <a:ext cx="6515256" cy="872567"/>
          </a:xfrm>
        </p:spPr>
        <p:txBody>
          <a:bodyPr anchor="b">
            <a:normAutofit/>
          </a:bodyPr>
          <a:lstStyle/>
          <a:p>
            <a:r>
              <a:rPr lang="en-GB" dirty="0"/>
              <a:t>DATASET DESCRIPTION :</a:t>
            </a:r>
            <a:endParaRPr lang="en-IN" dirty="0"/>
          </a:p>
        </p:txBody>
      </p:sp>
      <p:graphicFrame>
        <p:nvGraphicFramePr>
          <p:cNvPr id="7" name="Content Placeholder 4">
            <a:extLst>
              <a:ext uri="{FF2B5EF4-FFF2-40B4-BE49-F238E27FC236}">
                <a16:creationId xmlns:a16="http://schemas.microsoft.com/office/drawing/2014/main" id="{AF8920A9-98CC-F9EA-9D10-0925381DE9AB}"/>
              </a:ext>
            </a:extLst>
          </p:cNvPr>
          <p:cNvGraphicFramePr>
            <a:graphicFrameLocks noGrp="1"/>
          </p:cNvGraphicFramePr>
          <p:nvPr>
            <p:ph idx="1"/>
            <p:extLst>
              <p:ext uri="{D42A27DB-BD31-4B8C-83A1-F6EECF244321}">
                <p14:modId xmlns:p14="http://schemas.microsoft.com/office/powerpoint/2010/main" val="1834218304"/>
              </p:ext>
            </p:extLst>
          </p:nvPr>
        </p:nvGraphicFramePr>
        <p:xfrm>
          <a:off x="6095999" y="1380490"/>
          <a:ext cx="5905254" cy="1812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Content Placeholder 4">
            <a:extLst>
              <a:ext uri="{FF2B5EF4-FFF2-40B4-BE49-F238E27FC236}">
                <a16:creationId xmlns:a16="http://schemas.microsoft.com/office/drawing/2014/main" id="{81A85C7F-DF29-9CA3-D8A5-8557FFA438F9}"/>
              </a:ext>
            </a:extLst>
          </p:cNvPr>
          <p:cNvGraphicFramePr>
            <a:graphicFrameLocks/>
          </p:cNvGraphicFramePr>
          <p:nvPr>
            <p:extLst>
              <p:ext uri="{D42A27DB-BD31-4B8C-83A1-F6EECF244321}">
                <p14:modId xmlns:p14="http://schemas.microsoft.com/office/powerpoint/2010/main" val="711608287"/>
              </p:ext>
            </p:extLst>
          </p:nvPr>
        </p:nvGraphicFramePr>
        <p:xfrm>
          <a:off x="6354147" y="3853543"/>
          <a:ext cx="5688563" cy="23015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4" name="Group 3">
            <a:extLst>
              <a:ext uri="{FF2B5EF4-FFF2-40B4-BE49-F238E27FC236}">
                <a16:creationId xmlns:a16="http://schemas.microsoft.com/office/drawing/2014/main" id="{358DEB2A-59C9-4590-CBFD-900EF9625DA3}"/>
              </a:ext>
            </a:extLst>
          </p:cNvPr>
          <p:cNvGrpSpPr/>
          <p:nvPr/>
        </p:nvGrpSpPr>
        <p:grpSpPr>
          <a:xfrm>
            <a:off x="1407880" y="1640328"/>
            <a:ext cx="2444567" cy="1552300"/>
            <a:chOff x="372250" y="258937"/>
            <a:chExt cx="2444567" cy="1552300"/>
          </a:xfrm>
        </p:grpSpPr>
        <p:sp>
          <p:nvSpPr>
            <p:cNvPr id="6" name="Rectangle: Rounded Corners 5">
              <a:extLst>
                <a:ext uri="{FF2B5EF4-FFF2-40B4-BE49-F238E27FC236}">
                  <a16:creationId xmlns:a16="http://schemas.microsoft.com/office/drawing/2014/main" id="{C3427677-1C72-75AB-4D4C-283713187623}"/>
                </a:ext>
              </a:extLst>
            </p:cNvPr>
            <p:cNvSpPr/>
            <p:nvPr/>
          </p:nvSpPr>
          <p:spPr>
            <a:xfrm>
              <a:off x="372250" y="258937"/>
              <a:ext cx="2444567" cy="155230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8" name="Rectangle: Rounded Corners 4">
              <a:extLst>
                <a:ext uri="{FF2B5EF4-FFF2-40B4-BE49-F238E27FC236}">
                  <a16:creationId xmlns:a16="http://schemas.microsoft.com/office/drawing/2014/main" id="{BFD56BB1-B949-A443-A5BF-DE6F589D0ABB}"/>
                </a:ext>
              </a:extLst>
            </p:cNvPr>
            <p:cNvSpPr txBox="1"/>
            <p:nvPr/>
          </p:nvSpPr>
          <p:spPr>
            <a:xfrm>
              <a:off x="417715" y="304402"/>
              <a:ext cx="2353637" cy="146137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WATER USEABILITY</a:t>
              </a:r>
            </a:p>
            <a:p>
              <a:pPr marL="0" lvl="0" indent="0" algn="ctr" defTabSz="622300">
                <a:lnSpc>
                  <a:spcPct val="90000"/>
                </a:lnSpc>
                <a:spcBef>
                  <a:spcPct val="0"/>
                </a:spcBef>
                <a:spcAft>
                  <a:spcPct val="35000"/>
                </a:spcAft>
                <a:buNone/>
              </a:pPr>
              <a:r>
                <a:rPr lang="en-US" sz="1400" dirty="0"/>
                <a:t>DATASET</a:t>
              </a:r>
              <a:endParaRPr lang="en-US" sz="1400" kern="1200" dirty="0"/>
            </a:p>
          </p:txBody>
        </p:sp>
      </p:grpSp>
      <p:grpSp>
        <p:nvGrpSpPr>
          <p:cNvPr id="12" name="Group 11">
            <a:extLst>
              <a:ext uri="{FF2B5EF4-FFF2-40B4-BE49-F238E27FC236}">
                <a16:creationId xmlns:a16="http://schemas.microsoft.com/office/drawing/2014/main" id="{0F46003C-CE6A-E997-4507-0E99E16B5A28}"/>
              </a:ext>
            </a:extLst>
          </p:cNvPr>
          <p:cNvGrpSpPr/>
          <p:nvPr/>
        </p:nvGrpSpPr>
        <p:grpSpPr>
          <a:xfrm>
            <a:off x="1453345" y="4120866"/>
            <a:ext cx="2586810" cy="1636122"/>
            <a:chOff x="372250" y="258937"/>
            <a:chExt cx="2444567" cy="1552300"/>
          </a:xfrm>
        </p:grpSpPr>
        <p:sp>
          <p:nvSpPr>
            <p:cNvPr id="14" name="Rectangle: Rounded Corners 13">
              <a:extLst>
                <a:ext uri="{FF2B5EF4-FFF2-40B4-BE49-F238E27FC236}">
                  <a16:creationId xmlns:a16="http://schemas.microsoft.com/office/drawing/2014/main" id="{4AE110DC-60AF-6AD1-147E-598F2B714C29}"/>
                </a:ext>
              </a:extLst>
            </p:cNvPr>
            <p:cNvSpPr/>
            <p:nvPr/>
          </p:nvSpPr>
          <p:spPr>
            <a:xfrm>
              <a:off x="372250" y="258937"/>
              <a:ext cx="2444567" cy="155230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IN" dirty="0"/>
            </a:p>
          </p:txBody>
        </p:sp>
        <p:sp>
          <p:nvSpPr>
            <p:cNvPr id="15" name="Rectangle: Rounded Corners 4">
              <a:extLst>
                <a:ext uri="{FF2B5EF4-FFF2-40B4-BE49-F238E27FC236}">
                  <a16:creationId xmlns:a16="http://schemas.microsoft.com/office/drawing/2014/main" id="{E3DCC737-0BF5-780C-CA62-011867D07921}"/>
                </a:ext>
              </a:extLst>
            </p:cNvPr>
            <p:cNvSpPr txBox="1"/>
            <p:nvPr/>
          </p:nvSpPr>
          <p:spPr>
            <a:xfrm>
              <a:off x="372250" y="349867"/>
              <a:ext cx="2353637" cy="146137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WQI</a:t>
              </a:r>
            </a:p>
            <a:p>
              <a:pPr marL="0" lvl="0" indent="0" algn="ctr" defTabSz="622300">
                <a:lnSpc>
                  <a:spcPct val="90000"/>
                </a:lnSpc>
                <a:spcBef>
                  <a:spcPct val="0"/>
                </a:spcBef>
                <a:spcAft>
                  <a:spcPct val="35000"/>
                </a:spcAft>
                <a:buNone/>
              </a:pPr>
              <a:r>
                <a:rPr lang="en-US" sz="1400" dirty="0"/>
                <a:t>DATASET</a:t>
              </a:r>
              <a:endParaRPr lang="en-US" sz="1400" kern="1200" dirty="0"/>
            </a:p>
          </p:txBody>
        </p:sp>
      </p:grpSp>
      <p:sp>
        <p:nvSpPr>
          <p:cNvPr id="16" name="Arrow: Right 15">
            <a:extLst>
              <a:ext uri="{FF2B5EF4-FFF2-40B4-BE49-F238E27FC236}">
                <a16:creationId xmlns:a16="http://schemas.microsoft.com/office/drawing/2014/main" id="{2A3B3DB7-8969-4AD7-45D2-AA304BA426AC}"/>
              </a:ext>
            </a:extLst>
          </p:cNvPr>
          <p:cNvSpPr/>
          <p:nvPr/>
        </p:nvSpPr>
        <p:spPr>
          <a:xfrm>
            <a:off x="4450702" y="2369976"/>
            <a:ext cx="1324947" cy="3265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DA368895-A6EF-BC22-B5DD-507BBE4640FA}"/>
              </a:ext>
            </a:extLst>
          </p:cNvPr>
          <p:cNvSpPr/>
          <p:nvPr/>
        </p:nvSpPr>
        <p:spPr>
          <a:xfrm>
            <a:off x="4450701" y="4733731"/>
            <a:ext cx="1324947" cy="3265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14746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cean 16x9">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cean painting presentation (widescreen).potx" id="{7D8F5DB3-F878-46D5-AF2D-2DD5B7369221}" vid="{9251DF30-C224-466C-9BFA-3064FAD55731}"/>
    </a:ext>
  </a:extLst>
</a:theme>
</file>

<file path=ppt/theme/theme2.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Ocean painting presentation (widescreen)</Template>
  <TotalTime>2392</TotalTime>
  <Words>2148</Words>
  <Application>Microsoft Office PowerPoint</Application>
  <PresentationFormat>Widescreen</PresentationFormat>
  <Paragraphs>230</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STHupo</vt:lpstr>
      <vt:lpstr>Aptos Narrow</vt:lpstr>
      <vt:lpstr>Arial</vt:lpstr>
      <vt:lpstr>Calibri</vt:lpstr>
      <vt:lpstr>Georgia</vt:lpstr>
      <vt:lpstr>Times New Roman</vt:lpstr>
      <vt:lpstr>Wingdings</vt:lpstr>
      <vt:lpstr>Ocean 16x9</vt:lpstr>
      <vt:lpstr>PowerPoint Presentation</vt:lpstr>
      <vt:lpstr>INTERNSHIP</vt:lpstr>
      <vt:lpstr>OVERVIEW:</vt:lpstr>
      <vt:lpstr> ABSTRACT:</vt:lpstr>
      <vt:lpstr>INTRODUCTION:</vt:lpstr>
      <vt:lpstr>LITERATURE REVIEW:</vt:lpstr>
      <vt:lpstr>LITERATURE REVIEW:</vt:lpstr>
      <vt:lpstr>AIM :</vt:lpstr>
      <vt:lpstr>DATASET DESCRIPTION :</vt:lpstr>
      <vt:lpstr>WORKING METHODOLOGY:</vt:lpstr>
      <vt:lpstr>ALGORITHMS :</vt:lpstr>
      <vt:lpstr>Exploratory Data Analysis:</vt:lpstr>
      <vt:lpstr>2. Data Cleaning:</vt:lpstr>
      <vt:lpstr> 3. Data Transformation:</vt:lpstr>
      <vt:lpstr>4. Data Visualization:</vt:lpstr>
      <vt:lpstr>5. Feature Engineering:</vt:lpstr>
      <vt:lpstr>6. Training &amp; Splitting Data</vt:lpstr>
      <vt:lpstr>7. Model Building</vt:lpstr>
      <vt:lpstr>8. Model Evaluation</vt:lpstr>
      <vt:lpstr>BEST MODEL :</vt:lpstr>
      <vt:lpstr>SAMPLE WATER QUALITY REPORT :</vt:lpstr>
      <vt:lpstr>SAMPLE WATER QUALITY REPORT :</vt:lpstr>
      <vt:lpstr>Water Usability prediction</vt:lpstr>
      <vt:lpstr>Water Usability prediction</vt:lpstr>
      <vt:lpstr>WQI Prediction</vt:lpstr>
      <vt:lpstr>WQI Prediction</vt:lpstr>
      <vt:lpstr>References</vt:lpstr>
      <vt:lpstr>References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Quality Prediction Using Machine Learning</dc:title>
  <dc:creator>Ali Abbas J, Mohamed Fahad</dc:creator>
  <cp:lastModifiedBy>Rithiksharvesh Ks</cp:lastModifiedBy>
  <cp:revision>33</cp:revision>
  <dcterms:created xsi:type="dcterms:W3CDTF">2023-07-05T03:45:14Z</dcterms:created>
  <dcterms:modified xsi:type="dcterms:W3CDTF">2024-04-10T18:19:10Z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