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0" r:id="rId3"/>
    <p:sldId id="257"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0" r:id="rId20"/>
    <p:sldId id="269" r:id="rId21"/>
    <p:sldId id="276" r:id="rId22"/>
    <p:sldId id="277" r:id="rId23"/>
    <p:sldId id="278" r:id="rId24"/>
    <p:sldId id="279" r:id="rId25"/>
    <p:sldId id="25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0F77190A-D6A2-4DE3-A058-3CB92F7C69A1}" type="datetimeFigureOut">
              <a:rPr lang="en-IN" smtClean="0"/>
              <a:t>02-11-2023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E733696-B2B9-47A7-9BBC-4D031BC0C10B}" type="slidenum">
              <a:rPr lang="en-IN" smtClean="0"/>
              <a:t>‹#›</a:t>
            </a:fld>
            <a:endParaRPr lang="en-IN"/>
          </a:p>
        </p:txBody>
      </p:sp>
    </p:spTree>
    <p:extLst>
      <p:ext uri="{BB962C8B-B14F-4D97-AF65-F5344CB8AC3E}">
        <p14:creationId xmlns:p14="http://schemas.microsoft.com/office/powerpoint/2010/main" val="14308739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7190A-D6A2-4DE3-A058-3CB92F7C69A1}"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33696-B2B9-47A7-9BBC-4D031BC0C10B}"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53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7190A-D6A2-4DE3-A058-3CB92F7C69A1}"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33696-B2B9-47A7-9BBC-4D031BC0C10B}"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458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7190A-D6A2-4DE3-A058-3CB92F7C69A1}"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33696-B2B9-47A7-9BBC-4D031BC0C10B}"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449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7190A-D6A2-4DE3-A058-3CB92F7C69A1}"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733696-B2B9-47A7-9BBC-4D031BC0C10B}"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93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7190A-D6A2-4DE3-A058-3CB92F7C69A1}"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33696-B2B9-47A7-9BBC-4D031BC0C10B}"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353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7190A-D6A2-4DE3-A058-3CB92F7C69A1}"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733696-B2B9-47A7-9BBC-4D031BC0C10B}"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007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7190A-D6A2-4DE3-A058-3CB92F7C69A1}"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733696-B2B9-47A7-9BBC-4D031BC0C10B}"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955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7190A-D6A2-4DE3-A058-3CB92F7C69A1}"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733696-B2B9-47A7-9BBC-4D031BC0C10B}"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16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77190A-D6A2-4DE3-A058-3CB92F7C69A1}"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33696-B2B9-47A7-9BBC-4D031BC0C10B}" type="slidenum">
              <a:rPr lang="en-IN" smtClean="0"/>
              <a:t>‹#›</a:t>
            </a:fld>
            <a:endParaRPr lang="en-IN"/>
          </a:p>
        </p:txBody>
      </p:sp>
    </p:spTree>
    <p:extLst>
      <p:ext uri="{BB962C8B-B14F-4D97-AF65-F5344CB8AC3E}">
        <p14:creationId xmlns:p14="http://schemas.microsoft.com/office/powerpoint/2010/main" val="211707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77190A-D6A2-4DE3-A058-3CB92F7C69A1}"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733696-B2B9-47A7-9BBC-4D031BC0C10B}" type="slidenum">
              <a:rPr lang="en-IN" smtClean="0"/>
              <a:t>‹#›</a:t>
            </a:fld>
            <a:endParaRPr lang="en-IN"/>
          </a:p>
        </p:txBody>
      </p:sp>
    </p:spTree>
    <p:extLst>
      <p:ext uri="{BB962C8B-B14F-4D97-AF65-F5344CB8AC3E}">
        <p14:creationId xmlns:p14="http://schemas.microsoft.com/office/powerpoint/2010/main" val="238325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0F77190A-D6A2-4DE3-A058-3CB92F7C69A1}" type="datetimeFigureOut">
              <a:rPr lang="en-IN" smtClean="0"/>
              <a:t>02-11-2023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CE733696-B2B9-47A7-9BBC-4D031BC0C10B}" type="slidenum">
              <a:rPr lang="en-IN" smtClean="0"/>
              <a:t>‹#›</a:t>
            </a:fld>
            <a:endParaRPr lang="en-IN"/>
          </a:p>
        </p:txBody>
      </p:sp>
    </p:spTree>
    <p:extLst>
      <p:ext uri="{BB962C8B-B14F-4D97-AF65-F5344CB8AC3E}">
        <p14:creationId xmlns:p14="http://schemas.microsoft.com/office/powerpoint/2010/main" val="42404592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2009-EB42-CD34-2A8E-6902D63D04CD}"/>
              </a:ext>
            </a:extLst>
          </p:cNvPr>
          <p:cNvSpPr>
            <a:spLocks noGrp="1"/>
          </p:cNvSpPr>
          <p:nvPr>
            <p:ph type="ctrTitle"/>
          </p:nvPr>
        </p:nvSpPr>
        <p:spPr>
          <a:xfrm>
            <a:off x="1261872" y="1196502"/>
            <a:ext cx="9418320" cy="3156626"/>
          </a:xfrm>
        </p:spPr>
        <p:txBody>
          <a:bodyPr>
            <a:normAutofit/>
          </a:bodyPr>
          <a:lstStyle/>
          <a:p>
            <a:r>
              <a:rPr lang="en-IN" sz="5400" dirty="0"/>
              <a:t>Deep Learning Approach for Detection of Cyberbullying in Social Media Platforms</a:t>
            </a:r>
          </a:p>
        </p:txBody>
      </p:sp>
      <p:sp>
        <p:nvSpPr>
          <p:cNvPr id="3" name="Subtitle 2">
            <a:extLst>
              <a:ext uri="{FF2B5EF4-FFF2-40B4-BE49-F238E27FC236}">
                <a16:creationId xmlns:a16="http://schemas.microsoft.com/office/drawing/2014/main" id="{450292A7-75F1-A71A-30FA-A70437194935}"/>
              </a:ext>
            </a:extLst>
          </p:cNvPr>
          <p:cNvSpPr>
            <a:spLocks noGrp="1"/>
          </p:cNvSpPr>
          <p:nvPr>
            <p:ph type="subTitle" idx="1"/>
          </p:nvPr>
        </p:nvSpPr>
        <p:spPr/>
        <p:txBody>
          <a:bodyPr/>
          <a:lstStyle/>
          <a:p>
            <a:r>
              <a:rPr lang="en-IN" dirty="0"/>
              <a:t>Guide: </a:t>
            </a:r>
            <a:r>
              <a:rPr lang="en-IN" dirty="0" err="1"/>
              <a:t>Dr.</a:t>
            </a:r>
            <a:r>
              <a:rPr lang="en-IN" dirty="0"/>
              <a:t> Pradeep K</a:t>
            </a:r>
          </a:p>
          <a:p>
            <a:r>
              <a:rPr lang="en-IN" dirty="0"/>
              <a:t>Name: V RITHIK</a:t>
            </a:r>
          </a:p>
          <a:p>
            <a:r>
              <a:rPr lang="en-IN" dirty="0"/>
              <a:t>REG.NO: 19MIS1189</a:t>
            </a:r>
          </a:p>
        </p:txBody>
      </p:sp>
    </p:spTree>
    <p:extLst>
      <p:ext uri="{BB962C8B-B14F-4D97-AF65-F5344CB8AC3E}">
        <p14:creationId xmlns:p14="http://schemas.microsoft.com/office/powerpoint/2010/main" val="247128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98D1-8B9C-10AA-D743-E5B96E18A48A}"/>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723139F1-DE98-B9C4-A1F2-991552495512}"/>
              </a:ext>
            </a:extLst>
          </p:cNvPr>
          <p:cNvSpPr>
            <a:spLocks noGrp="1"/>
          </p:cNvSpPr>
          <p:nvPr>
            <p:ph idx="1"/>
          </p:nvPr>
        </p:nvSpPr>
        <p:spPr/>
        <p:txBody>
          <a:bodyPr>
            <a:normAutofit fontScale="85000" lnSpcReduction="10000"/>
          </a:bodyPr>
          <a:lstStyle/>
          <a:p>
            <a:r>
              <a:rPr lang="en-US" i="0" dirty="0">
                <a:solidFill>
                  <a:srgbClr val="333333"/>
                </a:solidFill>
                <a:effectLst/>
                <a:latin typeface="Times New Roman" panose="02020603050405020304" pitchFamily="18" charset="0"/>
                <a:cs typeface="Times New Roman" panose="02020603050405020304" pitchFamily="18" charset="0"/>
              </a:rPr>
              <a:t>7.Title: </a:t>
            </a:r>
            <a:r>
              <a:rPr lang="en-US" b="1" i="0" dirty="0">
                <a:solidFill>
                  <a:srgbClr val="333333"/>
                </a:solidFill>
                <a:effectLst/>
                <a:latin typeface="Times New Roman" panose="02020603050405020304" pitchFamily="18" charset="0"/>
                <a:cs typeface="Times New Roman" panose="02020603050405020304" pitchFamily="18" charset="0"/>
              </a:rPr>
              <a:t>Automatic detection of cyberbullying on social networks based on bullying features</a:t>
            </a:r>
          </a:p>
          <a:p>
            <a:r>
              <a:rPr lang="en-US" b="1" i="0" dirty="0">
                <a:solidFill>
                  <a:srgbClr val="333333"/>
                </a:solidFill>
                <a:effectLst/>
                <a:latin typeface="Times New Roman" panose="02020603050405020304" pitchFamily="18" charset="0"/>
                <a:cs typeface="Times New Roman" panose="02020603050405020304" pitchFamily="18" charset="0"/>
              </a:rPr>
              <a:t>Authors: </a:t>
            </a:r>
            <a:r>
              <a:rPr lang="en-US" i="0" dirty="0">
                <a:solidFill>
                  <a:srgbClr val="333333"/>
                </a:solidFill>
                <a:effectLst/>
                <a:latin typeface="Times New Roman" panose="02020603050405020304" pitchFamily="18" charset="0"/>
                <a:cs typeface="Times New Roman" panose="02020603050405020304" pitchFamily="18" charset="0"/>
              </a:rPr>
              <a:t>Rui Zhao , Anna Zhou</a:t>
            </a:r>
          </a:p>
          <a:p>
            <a:r>
              <a:rPr lang="en-US" i="0" dirty="0">
                <a:solidFill>
                  <a:srgbClr val="333333"/>
                </a:solidFill>
                <a:effectLst/>
                <a:latin typeface="Times New Roman" panose="02020603050405020304" pitchFamily="18" charset="0"/>
                <a:cs typeface="Times New Roman" panose="02020603050405020304" pitchFamily="18" charset="0"/>
              </a:rPr>
              <a:t>Cyberbullying </a:t>
            </a:r>
            <a:r>
              <a:rPr lang="en-US" i="0" dirty="0" err="1">
                <a:solidFill>
                  <a:srgbClr val="333333"/>
                </a:solidFill>
                <a:effectLst/>
                <a:latin typeface="Times New Roman" panose="02020603050405020304" pitchFamily="18" charset="0"/>
                <a:cs typeface="Times New Roman" panose="02020603050405020304" pitchFamily="18" charset="0"/>
              </a:rPr>
              <a:t>behaviour</a:t>
            </a:r>
            <a:r>
              <a:rPr lang="en-US" i="0" dirty="0">
                <a:solidFill>
                  <a:srgbClr val="333333"/>
                </a:solidFill>
                <a:effectLst/>
                <a:latin typeface="Times New Roman" panose="02020603050405020304" pitchFamily="18" charset="0"/>
                <a:cs typeface="Times New Roman" panose="02020603050405020304" pitchFamily="18" charset="0"/>
              </a:rPr>
              <a:t> has drawn more and more attention as social media use rises. Cyberbullying may result in teen suicide among other grave and detrimental effects on a person's life. One practical way to lessen and end cyberbullying is to use appropriate machine learning and natural language processing techniques to automatically identify bullying content. But a lot of the literature's current methods are just standard text classification models that don't take bullying traits into account. We present a representation learning framework designed specifically for the detection of cyberbullying in this paper. After extending a list of pre-defined insulting words based on word embeddings and allocating various weights, we derive bullying features. These features are then combined with Bag-of-Words and latent semantic features to create the final representation before feeding them , into a classifier with a linear SVM. Our approach is tested against a number of baseline text representation learning models and cyberbullying detection techniques in an experimental investigation using a twitter dataset. This study has shown the superior performance that our method achieves.</a:t>
            </a:r>
          </a:p>
          <a:p>
            <a:endParaRPr lang="en-IN" dirty="0"/>
          </a:p>
        </p:txBody>
      </p:sp>
    </p:spTree>
    <p:extLst>
      <p:ext uri="{BB962C8B-B14F-4D97-AF65-F5344CB8AC3E}">
        <p14:creationId xmlns:p14="http://schemas.microsoft.com/office/powerpoint/2010/main" val="316552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A00-C339-3835-5D0B-97F32CC64F9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9B121EA9-D2C9-9E58-13F2-A1BB7244DEC0}"/>
              </a:ext>
            </a:extLst>
          </p:cNvPr>
          <p:cNvSpPr>
            <a:spLocks noGrp="1"/>
          </p:cNvSpPr>
          <p:nvPr>
            <p:ph idx="1"/>
          </p:nvPr>
        </p:nvSpPr>
        <p:spPr/>
        <p:txBody>
          <a:bodyPr>
            <a:normAutofit fontScale="92500" lnSpcReduction="10000"/>
          </a:bodyPr>
          <a:lstStyle/>
          <a:p>
            <a:r>
              <a:rPr lang="en-IN" dirty="0"/>
              <a:t>8.</a:t>
            </a:r>
            <a:r>
              <a:rPr lang="en-IN" b="1" dirty="0"/>
              <a:t>Title:</a:t>
            </a:r>
            <a:r>
              <a:rPr lang="en-US" i="0" dirty="0">
                <a:solidFill>
                  <a:srgbClr val="333333"/>
                </a:solidFill>
                <a:effectLst/>
                <a:latin typeface="Times New Roman" panose="02020603050405020304" pitchFamily="18" charset="0"/>
                <a:cs typeface="Times New Roman" panose="02020603050405020304" pitchFamily="18" charset="0"/>
              </a:rPr>
              <a:t>Detection of Cyberbullying in Social Networks Using Machine Learning Methods</a:t>
            </a:r>
          </a:p>
          <a:p>
            <a:r>
              <a:rPr lang="en-US" b="1" dirty="0">
                <a:solidFill>
                  <a:srgbClr val="333333"/>
                </a:solidFill>
                <a:latin typeface="Times New Roman" panose="02020603050405020304" pitchFamily="18" charset="0"/>
                <a:cs typeface="Times New Roman" panose="02020603050405020304" pitchFamily="18" charset="0"/>
              </a:rPr>
              <a:t>Authors: </a:t>
            </a:r>
            <a:r>
              <a:rPr lang="en-US" dirty="0" err="1">
                <a:solidFill>
                  <a:srgbClr val="333333"/>
                </a:solidFill>
                <a:latin typeface="Times New Roman" panose="02020603050405020304" pitchFamily="18" charset="0"/>
                <a:cs typeface="Times New Roman" panose="02020603050405020304" pitchFamily="18" charset="0"/>
              </a:rPr>
              <a:t>Elif</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Varol</a:t>
            </a:r>
            <a:r>
              <a:rPr lang="en-US" dirty="0">
                <a:solidFill>
                  <a:srgbClr val="333333"/>
                </a:solidFill>
                <a:latin typeface="Times New Roman" panose="02020603050405020304" pitchFamily="18" charset="0"/>
                <a:cs typeface="Times New Roman" panose="02020603050405020304" pitchFamily="18" charset="0"/>
              </a:rPr>
              <a:t> Altay , Bilal </a:t>
            </a:r>
            <a:r>
              <a:rPr lang="en-US" dirty="0" err="1">
                <a:solidFill>
                  <a:srgbClr val="333333"/>
                </a:solidFill>
                <a:latin typeface="Times New Roman" panose="02020603050405020304" pitchFamily="18" charset="0"/>
                <a:cs typeface="Times New Roman" panose="02020603050405020304" pitchFamily="18" charset="0"/>
              </a:rPr>
              <a:t>Alatas</a:t>
            </a:r>
            <a:endParaRPr lang="en-US" dirty="0">
              <a:solidFill>
                <a:srgbClr val="333333"/>
              </a:solidFill>
              <a:latin typeface="Times New Roman" panose="02020603050405020304" pitchFamily="18" charset="0"/>
              <a:cs typeface="Times New Roman" panose="02020603050405020304" pitchFamily="18" charset="0"/>
            </a:endParaRPr>
          </a:p>
          <a:p>
            <a:r>
              <a:rPr lang="en-US" i="0" dirty="0">
                <a:solidFill>
                  <a:srgbClr val="333333"/>
                </a:solidFill>
                <a:effectLst/>
                <a:latin typeface="Times New Roman" panose="02020603050405020304" pitchFamily="18" charset="0"/>
                <a:cs typeface="Times New Roman" panose="02020603050405020304" pitchFamily="18" charset="0"/>
              </a:rPr>
              <a:t>Cybercrime has increased as a result of increased Internet use and easier access to online communities like social media. With the rise of social media, a new kind of bullying known as "cyber bullying" has surfaced. It involves verbally or visually abusing others in front of other members of the online community or sending disparaging messages. Because of the features of online social networks, cyberbullies can now travel to countries and locations that were previously unreachable. In order to identify cyberbullying, this study used machine learning and natural language processing techniques, including support vector machines, random forest algorithms, multilayer sensors, J48 algorithms, and Bayesian logistic regression. To the best of our understanding, these algorithms' achievements with various , metrics from various experiments have been compared to actual data.</a:t>
            </a:r>
          </a:p>
          <a:p>
            <a:endParaRPr lang="en-IN" b="1" dirty="0"/>
          </a:p>
        </p:txBody>
      </p:sp>
    </p:spTree>
    <p:extLst>
      <p:ext uri="{BB962C8B-B14F-4D97-AF65-F5344CB8AC3E}">
        <p14:creationId xmlns:p14="http://schemas.microsoft.com/office/powerpoint/2010/main" val="34313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45A6-787D-835E-7635-2D1BE780F1F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3270BA8C-2727-4D6C-1BB7-8B54AF700D3F}"/>
              </a:ext>
            </a:extLst>
          </p:cNvPr>
          <p:cNvSpPr>
            <a:spLocks noGrp="1"/>
          </p:cNvSpPr>
          <p:nvPr>
            <p:ph idx="1"/>
          </p:nvPr>
        </p:nvSpPr>
        <p:spPr/>
        <p:txBody>
          <a:bodyPr>
            <a:normAutofit fontScale="85000" lnSpcReduction="10000"/>
          </a:bodyPr>
          <a:lstStyle/>
          <a:p>
            <a:r>
              <a:rPr lang="en-IN" dirty="0"/>
              <a:t>9.</a:t>
            </a:r>
            <a:r>
              <a:rPr lang="en-IN" b="1" dirty="0"/>
              <a:t>TITLE:</a:t>
            </a:r>
            <a:r>
              <a:rPr lang="en-US" b="0" i="0" dirty="0">
                <a:solidFill>
                  <a:srgbClr val="1F1F1F"/>
                </a:solidFill>
                <a:effectLst/>
                <a:latin typeface="Times New Roman" panose="02020603050405020304" pitchFamily="18" charset="0"/>
                <a:cs typeface="Times New Roman" panose="02020603050405020304" pitchFamily="18" charset="0"/>
              </a:rPr>
              <a:t>Cyberbullying detection: Utilizing social media features</a:t>
            </a:r>
          </a:p>
          <a:p>
            <a:r>
              <a:rPr lang="en-IN" b="1" dirty="0">
                <a:latin typeface="Times New Roman" panose="02020603050405020304" pitchFamily="18" charset="0"/>
                <a:cs typeface="Times New Roman" panose="02020603050405020304" pitchFamily="18" charset="0"/>
              </a:rPr>
              <a:t>Author: </a:t>
            </a:r>
            <a:r>
              <a:rPr lang="en-IN" dirty="0" err="1">
                <a:latin typeface="Times New Roman" panose="02020603050405020304" pitchFamily="18" charset="0"/>
                <a:cs typeface="Times New Roman" panose="02020603050405020304" pitchFamily="18" charset="0"/>
              </a:rPr>
              <a:t>Alican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Bozyigit</a:t>
            </a:r>
            <a:r>
              <a:rPr lang="en-IN" dirty="0">
                <a:latin typeface="Times New Roman" panose="02020603050405020304" pitchFamily="18" charset="0"/>
                <a:cs typeface="Times New Roman" panose="02020603050405020304" pitchFamily="18" charset="0"/>
              </a:rPr>
              <a:t> , Semih </a:t>
            </a:r>
            <a:r>
              <a:rPr lang="en-IN" dirty="0" err="1">
                <a:latin typeface="Times New Roman" panose="02020603050405020304" pitchFamily="18" charset="0"/>
                <a:cs typeface="Times New Roman" panose="02020603050405020304" pitchFamily="18" charset="0"/>
              </a:rPr>
              <a:t>Utku</a:t>
            </a:r>
            <a:r>
              <a:rPr lang="en-IN" dirty="0">
                <a:latin typeface="Times New Roman" panose="02020603050405020304" pitchFamily="18" charset="0"/>
                <a:cs typeface="Times New Roman" panose="02020603050405020304" pitchFamily="18" charset="0"/>
              </a:rPr>
              <a:t> , Efendi </a:t>
            </a:r>
            <a:r>
              <a:rPr lang="en-IN" dirty="0" err="1">
                <a:latin typeface="Times New Roman" panose="02020603050405020304" pitchFamily="18" charset="0"/>
                <a:cs typeface="Times New Roman" panose="02020603050405020304" pitchFamily="18" charset="0"/>
              </a:rPr>
              <a:t>Nasibov</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Description:</a:t>
            </a:r>
          </a:p>
          <a:p>
            <a:r>
              <a:rPr lang="en-US" sz="1800" dirty="0">
                <a:latin typeface="Times New Roman" panose="02020603050405020304" pitchFamily="18" charset="0"/>
                <a:cs typeface="Times New Roman" panose="02020603050405020304" pitchFamily="18" charset="0"/>
              </a:rPr>
              <a:t>With more people using social networks than ever before, cyberbullying has grown to be a significant issue globally. Numerous studies are being carried out in this direction to automatically identify cyberbullying content. The majority of studies use text-focused opinion mining techniques to address this issue. The purpose of this study is to demonstrate the significance of social media characteristics in the identification of cyberbullying. First, 5000 labelled contents with a variety of social media features were assembled into a balanced dataset. The chi-square test was then used to examine the connection between cyberbullying and social media characteristics. The test results show that certain characteristics (such as sender followers) are highly correlated with instances of online bullying. For example, individuals with a larger following on social media are less likely to share content that promotes bullying online. Next, two distinct versions of the prepared datasets were used as test subjects for machine learning algorithms. While the second variant combines textual elements with predetermined social media features, the first variant solely contains textual elements. Every machine learning algorithm that has been tested has shown to perform better in predictions when applied to the variant that includes social media features. The results obtained encourage more investigation into the characteristics of social media in cyberbullying.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23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C4B6-30C1-F46F-351F-BE57658050A1}"/>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C5459A0C-DB8D-041E-FECA-B3B0EF64CCE6}"/>
              </a:ext>
            </a:extLst>
          </p:cNvPr>
          <p:cNvSpPr>
            <a:spLocks noGrp="1"/>
          </p:cNvSpPr>
          <p:nvPr>
            <p:ph idx="1"/>
          </p:nvPr>
        </p:nvSpPr>
        <p:spPr/>
        <p:txBody>
          <a:bodyPr>
            <a:normAutofit fontScale="70000" lnSpcReduction="20000"/>
          </a:bodyPr>
          <a:lstStyle/>
          <a:p>
            <a:r>
              <a:rPr lang="en-IN" dirty="0"/>
              <a:t>10.Title:</a:t>
            </a:r>
            <a:r>
              <a:rPr lang="en-US" b="0" i="0" dirty="0">
                <a:solidFill>
                  <a:srgbClr val="1F1F1F"/>
                </a:solidFill>
                <a:effectLst/>
                <a:latin typeface="Times New Roman" panose="02020603050405020304" pitchFamily="18" charset="0"/>
                <a:cs typeface="Times New Roman" panose="02020603050405020304" pitchFamily="18" charset="0"/>
              </a:rPr>
              <a:t>Accurate Cyberbullying Detection and Prevention on Social Media</a:t>
            </a:r>
          </a:p>
          <a:p>
            <a:r>
              <a:rPr lang="en-IN" dirty="0" err="1">
                <a:latin typeface="Times New Roman" panose="02020603050405020304" pitchFamily="18" charset="0"/>
                <a:cs typeface="Times New Roman" panose="02020603050405020304" pitchFamily="18" charset="0"/>
              </a:rPr>
              <a:t>Authors:Andrea</a:t>
            </a:r>
            <a:r>
              <a:rPr lang="en-IN" dirty="0">
                <a:latin typeface="Times New Roman" panose="02020603050405020304" pitchFamily="18" charset="0"/>
                <a:cs typeface="Times New Roman" panose="02020603050405020304" pitchFamily="18" charset="0"/>
              </a:rPr>
              <a:t> Perera , </a:t>
            </a:r>
            <a:r>
              <a:rPr lang="en-IN" dirty="0" err="1">
                <a:latin typeface="Times New Roman" panose="02020603050405020304" pitchFamily="18" charset="0"/>
                <a:cs typeface="Times New Roman" panose="02020603050405020304" pitchFamily="18" charset="0"/>
              </a:rPr>
              <a:t>Pumdu</a:t>
            </a:r>
            <a:r>
              <a:rPr lang="en-IN" dirty="0">
                <a:latin typeface="Times New Roman" panose="02020603050405020304" pitchFamily="18" charset="0"/>
                <a:cs typeface="Times New Roman" panose="02020603050405020304" pitchFamily="18" charset="0"/>
              </a:rPr>
              <a:t> Fernando</a:t>
            </a:r>
          </a:p>
          <a:p>
            <a:r>
              <a:rPr lang="en-IN" dirty="0" err="1">
                <a:latin typeface="Times New Roman" panose="02020603050405020304" pitchFamily="18" charset="0"/>
                <a:cs typeface="Times New Roman" panose="02020603050405020304" pitchFamily="18" charset="0"/>
              </a:rPr>
              <a:t>Decription</a:t>
            </a:r>
            <a:r>
              <a:rPr lang="en-IN"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use of social and digital media is growing daily as a result of technological advancements. Twenty-first-century people are growing up in a social media-enabled, internet-connected world. There has only been one button to click to communicate. Despite all of the opportunities that come with digital media, people frequently abuse it. Hatred is directed towards an individual on social media platforms. People are affected by cyberbullying in a variety of ways. Cyberbullying is a global contemporary issue that people can't completely avoid, but can be stopped. The majority of solutions currently in use have demonstrated methods or strategies for identifying cyberbullying; however, end users cannot freely </a:t>
            </a:r>
            <a:r>
              <a:rPr lang="en-US" dirty="0" err="1">
                <a:latin typeface="Times New Roman" panose="02020603050405020304" pitchFamily="18" charset="0"/>
                <a:cs typeface="Times New Roman" panose="02020603050405020304" pitchFamily="18" charset="0"/>
              </a:rPr>
              <a:t>utilise</a:t>
            </a:r>
            <a:r>
              <a:rPr lang="en-US" dirty="0">
                <a:latin typeface="Times New Roman" panose="02020603050405020304" pitchFamily="18" charset="0"/>
                <a:cs typeface="Times New Roman" panose="02020603050405020304" pitchFamily="18" charset="0"/>
              </a:rPr>
              <a:t> them. They haven't taken into account how language has changed, which has a significant influence on texts that contain cyberbullying. This paper describes an automatic cyberbullying detection and prevention system that takes into account the main characteristics of cyberbullying, including the use of abusive language or hate speech, repeated and persistent intent to harm an individual, and supervised machine learning. The method uses support vector machines and logistic regression to identify texts that are considered cyberbullying as well as themes or categories related to cyberbullying, such as physical abuse, sexual harassment, racism, and swearing. The research's author offers a novel theory for identifying cyberbullying: texting has evolved over time, as have the situations under which it is used and the language used in it. Cyberbullying has been defined as calling someone ugly, stupid, or foolish in the majority of studies.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541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A605-C22E-C26F-BA08-E8800887B120}"/>
              </a:ext>
            </a:extLst>
          </p:cNvPr>
          <p:cNvSpPr>
            <a:spLocks noGrp="1"/>
          </p:cNvSpPr>
          <p:nvPr>
            <p:ph type="title"/>
          </p:nvPr>
        </p:nvSpPr>
        <p:spPr/>
        <p:txBody>
          <a:bodyPr/>
          <a:lstStyle/>
          <a:p>
            <a:r>
              <a:rPr lang="en-US" dirty="0"/>
              <a:t>Literature Review</a:t>
            </a:r>
            <a:endParaRPr lang="en-IN" dirty="0"/>
          </a:p>
        </p:txBody>
      </p:sp>
      <p:sp>
        <p:nvSpPr>
          <p:cNvPr id="6" name="Content Placeholder 5">
            <a:extLst>
              <a:ext uri="{FF2B5EF4-FFF2-40B4-BE49-F238E27FC236}">
                <a16:creationId xmlns:a16="http://schemas.microsoft.com/office/drawing/2014/main" id="{154DCCA2-F0B3-8A5E-1436-23FCBE929F2A}"/>
              </a:ext>
            </a:extLst>
          </p:cNvPr>
          <p:cNvSpPr>
            <a:spLocks noGrp="1"/>
          </p:cNvSpPr>
          <p:nvPr>
            <p:ph idx="1"/>
          </p:nvPr>
        </p:nvSpPr>
        <p:spPr/>
        <p:txBody>
          <a:bodyPr>
            <a:normAutofit fontScale="92500" lnSpcReduction="20000"/>
          </a:bodyPr>
          <a:lstStyle/>
          <a:p>
            <a:r>
              <a:rPr lang="en-US" dirty="0"/>
              <a:t>11.</a:t>
            </a:r>
            <a:r>
              <a:rPr lang="en-US" b="1" dirty="0"/>
              <a:t>Title</a:t>
            </a:r>
            <a:r>
              <a:rPr lang="en-IN" dirty="0"/>
              <a:t>: Detection of Cyberbullying on Social Media Using Machine Learning</a:t>
            </a:r>
          </a:p>
          <a:p>
            <a:r>
              <a:rPr lang="en-IN" b="1" dirty="0"/>
              <a:t>Authors</a:t>
            </a:r>
            <a:r>
              <a:rPr lang="en-IN" dirty="0"/>
              <a:t>: Varun Jain , </a:t>
            </a:r>
            <a:r>
              <a:rPr lang="en-IN" dirty="0" err="1"/>
              <a:t>Vishant</a:t>
            </a:r>
            <a:r>
              <a:rPr lang="en-IN" dirty="0"/>
              <a:t> Kumar , Vivek Pal</a:t>
            </a:r>
          </a:p>
          <a:p>
            <a:r>
              <a:rPr lang="en-IN" b="1" dirty="0"/>
              <a:t>Description:</a:t>
            </a:r>
          </a:p>
          <a:p>
            <a:r>
              <a:rPr lang="en-US" dirty="0"/>
              <a:t>Cyberbullying is a serious issue that affects both adults and teenagers on the internet. Events like depression and suicide have resulted from it. The need for social media platform content regulation is growing. In order to create a model based on the detection of cyberbullying in text data using natural language processing and machine learning, the following study uses data from two different types of cyberbullying: hate speech tweets from Twitter and comments based on personal attacks from Wikipedia forums. To determine the optimal strategy, three feature extraction techniques and four classifiers are examined. The model yields accuracy levels over 90% for Twitter data and above 80% for Wikipedia data.</a:t>
            </a:r>
          </a:p>
        </p:txBody>
      </p:sp>
    </p:spTree>
    <p:extLst>
      <p:ext uri="{BB962C8B-B14F-4D97-AF65-F5344CB8AC3E}">
        <p14:creationId xmlns:p14="http://schemas.microsoft.com/office/powerpoint/2010/main" val="4134186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C210-386B-77E5-700E-1EE3B7FFCD26}"/>
              </a:ext>
            </a:extLst>
          </p:cNvPr>
          <p:cNvSpPr>
            <a:spLocks noGrp="1"/>
          </p:cNvSpPr>
          <p:nvPr>
            <p:ph type="title"/>
          </p:nvPr>
        </p:nvSpPr>
        <p:spPr/>
        <p:txBody>
          <a:bodyPr/>
          <a:lstStyle/>
          <a:p>
            <a:r>
              <a:rPr lang="en-US" dirty="0"/>
              <a:t>Literature Review		</a:t>
            </a:r>
            <a:endParaRPr lang="en-IN" dirty="0"/>
          </a:p>
        </p:txBody>
      </p:sp>
      <p:sp>
        <p:nvSpPr>
          <p:cNvPr id="3" name="Content Placeholder 2">
            <a:extLst>
              <a:ext uri="{FF2B5EF4-FFF2-40B4-BE49-F238E27FC236}">
                <a16:creationId xmlns:a16="http://schemas.microsoft.com/office/drawing/2014/main" id="{7D45F33C-1A9D-691A-8F08-4B1CA7A31601}"/>
              </a:ext>
            </a:extLst>
          </p:cNvPr>
          <p:cNvSpPr>
            <a:spLocks noGrp="1"/>
          </p:cNvSpPr>
          <p:nvPr>
            <p:ph idx="1"/>
          </p:nvPr>
        </p:nvSpPr>
        <p:spPr/>
        <p:txBody>
          <a:bodyPr>
            <a:normAutofit fontScale="70000" lnSpcReduction="20000"/>
          </a:bodyPr>
          <a:lstStyle/>
          <a:p>
            <a:r>
              <a:rPr lang="en-US" dirty="0"/>
              <a:t>12: </a:t>
            </a:r>
            <a:r>
              <a:rPr lang="en-US" b="1" dirty="0"/>
              <a:t>Title: Deep Learning Techniques For Spamming And Cyberbullying Detection.</a:t>
            </a:r>
          </a:p>
          <a:p>
            <a:r>
              <a:rPr lang="en-US" b="1" dirty="0"/>
              <a:t>Author: </a:t>
            </a:r>
            <a:r>
              <a:rPr lang="en-US" dirty="0"/>
              <a:t>M Meenakshi , P Shyam Babu , V </a:t>
            </a:r>
            <a:r>
              <a:rPr lang="en-US" dirty="0" err="1"/>
              <a:t>Hemamalini</a:t>
            </a:r>
            <a:endParaRPr lang="en-US" dirty="0"/>
          </a:p>
          <a:p>
            <a:r>
              <a:rPr lang="en-US" b="1" dirty="0"/>
              <a:t>Description:</a:t>
            </a:r>
          </a:p>
          <a:p>
            <a:r>
              <a:rPr lang="en-US" dirty="0"/>
              <a:t> As a result, the need for social media content regulation is growing. Deep learning techniques and machine learning algorithms, such as Gaussian Naive Bayes, Logistic Regression, Decision tree classifier, </a:t>
            </a:r>
            <a:r>
              <a:rPr lang="en-US" dirty="0" err="1"/>
              <a:t>Adaboost</a:t>
            </a:r>
            <a:r>
              <a:rPr lang="en-US" dirty="0"/>
              <a:t> classifier, Random forest classifier, MBERT and BERT, Gaussian Naive Bayes, Logistic Regression for cyberbullying and spamming, respectively, can be used to detect these comments and provide the metrics for the regulations. Social media allows people to discuss a wide range of subjects and share their opinions. However, some users harass other users by posting </a:t>
            </a:r>
            <a:r>
              <a:rPr lang="en-US" dirty="0" err="1"/>
              <a:t>phoney</a:t>
            </a:r>
            <a:r>
              <a:rPr lang="en-US" dirty="0"/>
              <a:t> links in the comment section, which detracts from the positive user experience on those platforms. Additionally, some users engage in cyberbullying by posting offensive comments on social media. Regulation of social media content is therefore becoming more and more necessary. These comments can be identified and the metrics for the regulations can be obtained by using deep learning techniques and machine learning algorithms, such as BERT, Gaussian Naive Bayes, Logistic Regression, Decision tree classifier, </a:t>
            </a:r>
            <a:r>
              <a:rPr lang="en-US" dirty="0" err="1"/>
              <a:t>Adaboost</a:t>
            </a:r>
            <a:r>
              <a:rPr lang="en-US" dirty="0"/>
              <a:t> classifier, Random forest classifier, MBERT and BERT, Gaussian Naive Bayes, Logistic Regression for spamming and cyberbullying, respectively.</a:t>
            </a:r>
            <a:endParaRPr lang="en-IN" dirty="0"/>
          </a:p>
        </p:txBody>
      </p:sp>
    </p:spTree>
    <p:extLst>
      <p:ext uri="{BB962C8B-B14F-4D97-AF65-F5344CB8AC3E}">
        <p14:creationId xmlns:p14="http://schemas.microsoft.com/office/powerpoint/2010/main" val="383383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AACA-2CF2-D5AA-F7A3-9C35D93B51C3}"/>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9B0626CE-D2EA-AEE3-4D1A-18B9F80238F4}"/>
              </a:ext>
            </a:extLst>
          </p:cNvPr>
          <p:cNvSpPr>
            <a:spLocks noGrp="1"/>
          </p:cNvSpPr>
          <p:nvPr>
            <p:ph idx="1"/>
          </p:nvPr>
        </p:nvSpPr>
        <p:spPr/>
        <p:txBody>
          <a:bodyPr>
            <a:normAutofit fontScale="85000" lnSpcReduction="20000"/>
          </a:bodyPr>
          <a:lstStyle/>
          <a:p>
            <a:r>
              <a:rPr lang="en-US" dirty="0"/>
              <a:t>13.</a:t>
            </a:r>
            <a:r>
              <a:rPr lang="en-US" b="1" dirty="0"/>
              <a:t>Title: Textual Cyberbullying detection using Ensemble of Machine Learning models</a:t>
            </a:r>
          </a:p>
          <a:p>
            <a:r>
              <a:rPr lang="en-US" b="1" dirty="0"/>
              <a:t>Author: Gull Bano Anwar , Muhammad Waqas Anwar</a:t>
            </a:r>
          </a:p>
          <a:p>
            <a:r>
              <a:rPr lang="en-US" b="1" dirty="0"/>
              <a:t>Description:</a:t>
            </a:r>
          </a:p>
          <a:p>
            <a:r>
              <a:rPr lang="en-US" dirty="0">
                <a:solidFill>
                  <a:schemeClr val="tx1"/>
                </a:solidFill>
                <a:latin typeface="Times New Roman" panose="02020603050405020304" pitchFamily="18" charset="0"/>
                <a:cs typeface="Times New Roman" panose="02020603050405020304" pitchFamily="18" charset="0"/>
              </a:rPr>
              <a:t>Social media allows people to discuss a wide range of subjects and share their opinions. However, some users harass other users by posting </a:t>
            </a:r>
            <a:r>
              <a:rPr lang="en-US" dirty="0" err="1">
                <a:solidFill>
                  <a:schemeClr val="tx1"/>
                </a:solidFill>
                <a:latin typeface="Times New Roman" panose="02020603050405020304" pitchFamily="18" charset="0"/>
                <a:cs typeface="Times New Roman" panose="02020603050405020304" pitchFamily="18" charset="0"/>
              </a:rPr>
              <a:t>phoney</a:t>
            </a:r>
            <a:r>
              <a:rPr lang="en-US" dirty="0">
                <a:solidFill>
                  <a:schemeClr val="tx1"/>
                </a:solidFill>
                <a:latin typeface="Times New Roman" panose="02020603050405020304" pitchFamily="18" charset="0"/>
                <a:cs typeface="Times New Roman" panose="02020603050405020304" pitchFamily="18" charset="0"/>
              </a:rPr>
              <a:t> links in the comment section, which detracts from the positive user experience on those platforms. Additionally, some users engage in cyberbullying by posting offensive comments on social media. Regulation of social media content is therefore becoming more and more necessary. These comments can be identified and the metrics for the regulations can be obtained by using deep learning techniques and machine learning algorithms, such as BERT, Gaussian Naive Bayes, Logistic Regression, Decision tree classifier, </a:t>
            </a:r>
            <a:r>
              <a:rPr lang="en-US" dirty="0" err="1">
                <a:solidFill>
                  <a:schemeClr val="tx1"/>
                </a:solidFill>
                <a:latin typeface="Times New Roman" panose="02020603050405020304" pitchFamily="18" charset="0"/>
                <a:cs typeface="Times New Roman" panose="02020603050405020304" pitchFamily="18" charset="0"/>
              </a:rPr>
              <a:t>Adaboost</a:t>
            </a:r>
            <a:r>
              <a:rPr lang="en-US" dirty="0">
                <a:solidFill>
                  <a:schemeClr val="tx1"/>
                </a:solidFill>
                <a:latin typeface="Times New Roman" panose="02020603050405020304" pitchFamily="18" charset="0"/>
                <a:cs typeface="Times New Roman" panose="02020603050405020304" pitchFamily="18" charset="0"/>
              </a:rPr>
              <a:t> classifier, Random forest classifier, MBERT and BERT, Gaussian Naive Bayes, Logistic Regression for spamming and cyberbullying, respectively.</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Using Machine Learning or Deep Learning with Natural Language Processing (NLP) techniques to automatically detect cyberbullying is the best way to stop it. Current research develops an efficient framework to detect Cyberbullying, using NLP tools with Machine Learning models.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38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BF9E-4110-32D7-62A4-C2FF6DA96400}"/>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D9977E61-607A-D9D2-5D59-FFCA38C107AB}"/>
              </a:ext>
            </a:extLst>
          </p:cNvPr>
          <p:cNvSpPr>
            <a:spLocks noGrp="1"/>
          </p:cNvSpPr>
          <p:nvPr>
            <p:ph idx="1"/>
          </p:nvPr>
        </p:nvSpPr>
        <p:spPr/>
        <p:txBody>
          <a:bodyPr>
            <a:normAutofit lnSpcReduction="10000"/>
          </a:bodyPr>
          <a:lstStyle/>
          <a:p>
            <a:r>
              <a:rPr lang="en-US" dirty="0"/>
              <a:t>14.Title: Praise or Insult? Identifying Cyberbullying Using Natural Language Processing </a:t>
            </a:r>
          </a:p>
          <a:p>
            <a:r>
              <a:rPr lang="en-US" dirty="0"/>
              <a:t>Author: </a:t>
            </a:r>
            <a:r>
              <a:rPr lang="en-US" dirty="0" err="1"/>
              <a:t>Nimra</a:t>
            </a:r>
            <a:r>
              <a:rPr lang="en-US" dirty="0"/>
              <a:t> Tariq , </a:t>
            </a:r>
            <a:r>
              <a:rPr lang="en-US" dirty="0" err="1"/>
              <a:t>Zafi</a:t>
            </a:r>
            <a:r>
              <a:rPr lang="en-US" dirty="0"/>
              <a:t> </a:t>
            </a:r>
            <a:r>
              <a:rPr lang="en-US" dirty="0" err="1"/>
              <a:t>Shehran</a:t>
            </a:r>
            <a:r>
              <a:rPr lang="en-US" dirty="0"/>
              <a:t> Syed , </a:t>
            </a:r>
            <a:r>
              <a:rPr lang="en-US" dirty="0" err="1"/>
              <a:t>Erum</a:t>
            </a:r>
            <a:r>
              <a:rPr lang="en-US" dirty="0"/>
              <a:t> Saba</a:t>
            </a:r>
          </a:p>
          <a:p>
            <a:r>
              <a:rPr lang="en-US" dirty="0"/>
              <a:t>Description:</a:t>
            </a:r>
          </a:p>
          <a:p>
            <a:r>
              <a:rPr lang="en-US" dirty="0">
                <a:solidFill>
                  <a:schemeClr val="tx1"/>
                </a:solidFill>
                <a:latin typeface="Times New Roman" panose="02020603050405020304" pitchFamily="18" charset="0"/>
                <a:cs typeface="Times New Roman" panose="02020603050405020304" pitchFamily="18" charset="0"/>
              </a:rPr>
              <a:t>Such content is widely available on internet platforms, which not only encourages bad </a:t>
            </a:r>
            <a:r>
              <a:rPr lang="en-US" dirty="0" err="1">
                <a:solidFill>
                  <a:schemeClr val="tx1"/>
                </a:solidFill>
                <a:latin typeface="Times New Roman" panose="02020603050405020304" pitchFamily="18" charset="0"/>
                <a:cs typeface="Times New Roman" panose="02020603050405020304" pitchFamily="18" charset="0"/>
              </a:rPr>
              <a:t>behaviour</a:t>
            </a:r>
            <a:r>
              <a:rPr lang="en-US" dirty="0">
                <a:solidFill>
                  <a:schemeClr val="tx1"/>
                </a:solidFill>
                <a:latin typeface="Times New Roman" panose="02020603050405020304" pitchFamily="18" charset="0"/>
                <a:cs typeface="Times New Roman" panose="02020603050405020304" pitchFamily="18" charset="0"/>
              </a:rPr>
              <a:t> but also endangers online communities and people's mental health. Automated systems that can identify harmful comments on social media are becoming more and more necessary to address this problem. Our goal in this work is to use natural language processing (NLP) techniques to discern between insult and praise in online comments on the well-known social media site Reddit. In particular, we used two distinct deep-learning-based approaches, namely </a:t>
            </a:r>
            <a:r>
              <a:rPr lang="en-US" dirty="0" err="1">
                <a:solidFill>
                  <a:schemeClr val="tx1"/>
                </a:solidFill>
                <a:latin typeface="Times New Roman" panose="02020603050405020304" pitchFamily="18" charset="0"/>
                <a:cs typeface="Times New Roman" panose="02020603050405020304" pitchFamily="18" charset="0"/>
              </a:rPr>
              <a:t>Keras</a:t>
            </a:r>
            <a:r>
              <a:rPr lang="en-US" dirty="0">
                <a:solidFill>
                  <a:schemeClr val="tx1"/>
                </a:solidFill>
                <a:latin typeface="Times New Roman" panose="02020603050405020304" pitchFamily="18" charset="0"/>
                <a:cs typeface="Times New Roman" panose="02020603050405020304" pitchFamily="18" charset="0"/>
              </a:rPr>
              <a:t> Embedding and Global vectors for word representation (</a:t>
            </a:r>
            <a:r>
              <a:rPr lang="en-US" dirty="0" err="1">
                <a:solidFill>
                  <a:schemeClr val="tx1"/>
                </a:solidFill>
                <a:latin typeface="Times New Roman" panose="02020603050405020304" pitchFamily="18" charset="0"/>
                <a:cs typeface="Times New Roman" panose="02020603050405020304" pitchFamily="18" charset="0"/>
              </a:rPr>
              <a:t>GloVe</a:t>
            </a:r>
            <a:r>
              <a:rPr lang="en-US"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03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85CE-2671-3DD2-85A6-1C9304B3AA0C}"/>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85EE1B6F-50B8-DBCE-BA40-93087C42AFE6}"/>
              </a:ext>
            </a:extLst>
          </p:cNvPr>
          <p:cNvSpPr>
            <a:spLocks noGrp="1"/>
          </p:cNvSpPr>
          <p:nvPr>
            <p:ph idx="1"/>
          </p:nvPr>
        </p:nvSpPr>
        <p:spPr/>
        <p:txBody>
          <a:bodyPr>
            <a:normAutofit/>
          </a:bodyPr>
          <a:lstStyle/>
          <a:p>
            <a:r>
              <a:rPr lang="en-US" dirty="0"/>
              <a:t>15.Title: Detection of Personal Attacks In Mobbing on Social Media Using Deep Learning Techniques</a:t>
            </a:r>
          </a:p>
          <a:p>
            <a:r>
              <a:rPr lang="en-US" dirty="0"/>
              <a:t>Authors: P.A. Selvaraj , </a:t>
            </a:r>
            <a:r>
              <a:rPr lang="en-US" dirty="0" err="1"/>
              <a:t>M.Jagadessan</a:t>
            </a:r>
            <a:r>
              <a:rPr lang="en-US" dirty="0"/>
              <a:t> , T.M. Saravanan.</a:t>
            </a:r>
          </a:p>
          <a:p>
            <a:r>
              <a:rPr lang="en-IN" b="1" dirty="0"/>
              <a:t>Description:</a:t>
            </a:r>
          </a:p>
          <a:p>
            <a:r>
              <a:rPr lang="en-US" sz="1600" dirty="0">
                <a:latin typeface="Times New Roman" panose="02020603050405020304" pitchFamily="18" charset="0"/>
                <a:cs typeface="Times New Roman" panose="02020603050405020304" pitchFamily="18" charset="0"/>
              </a:rPr>
              <a:t>Teens and adults alike are impacted by the severe issue of mobbing on the Internet. Errors akin to hopelessness and self-harm ensued. Social media platform content regulation is becoming more and more popular. The work that follows develops a model based on the detection of cyberbullying from textual data using machine literacy and natural language processing. The model makes use of two distinct types of cyberbullying data: commentary based on specific attacks on Wikipedia forums and detest speech on Twitter. To find the best system, four groups and three typical birth ways are taken into account.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06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3A69-DE42-F18B-08BD-9E6B67A273F3}"/>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CB8D215-8FBF-CCC7-61DD-3AB3A4E7571C}"/>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social media network gives us to great communication platform opportunities they also increase the vulnerability of young people to threatening situations online. Cyberbullying on an social media network is a globe phenomenon because of its huge volumes of active users. The trend shows that the cyber bullying on social network is growing rapidly every day. Recent studies report that cyberbullying constitutes a growing problem among youngsters. Successful prevention depends on the adequate detection of potentially harmful messages and the information overload on the Web requires intelligent systems to identify potential risks automatically. So, In this project we focus on to make a model on automatic cyberbullying detection in social media text by modelling posts written by bullies on social network.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056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1239-D98D-1643-1E74-53FCD0CF03CB}"/>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68B56909-3338-37CD-E4BB-4F3AE1A28C28}"/>
              </a:ext>
            </a:extLst>
          </p:cNvPr>
          <p:cNvSpPr>
            <a:spLocks noGrp="1"/>
          </p:cNvSpPr>
          <p:nvPr>
            <p:ph idx="1"/>
          </p:nvPr>
        </p:nvSpPr>
        <p:spPr/>
        <p:txBody>
          <a:bodyPr/>
          <a:lstStyle/>
          <a:p>
            <a:r>
              <a:rPr lang="en-US" dirty="0"/>
              <a:t>Introduction</a:t>
            </a:r>
          </a:p>
          <a:p>
            <a:r>
              <a:rPr lang="en-US" dirty="0"/>
              <a:t>Literature Review</a:t>
            </a:r>
            <a:endParaRPr lang="en-IN" dirty="0"/>
          </a:p>
          <a:p>
            <a:r>
              <a:rPr lang="en-IN" dirty="0"/>
              <a:t>Scope and Problem Statement of the Project</a:t>
            </a:r>
          </a:p>
          <a:p>
            <a:r>
              <a:rPr lang="en-IN" dirty="0"/>
              <a:t>Research Challenges</a:t>
            </a:r>
          </a:p>
          <a:p>
            <a:r>
              <a:rPr lang="en-IN" dirty="0"/>
              <a:t>Objective</a:t>
            </a:r>
          </a:p>
          <a:p>
            <a:r>
              <a:rPr lang="en-IN" dirty="0"/>
              <a:t>Methodology</a:t>
            </a:r>
          </a:p>
          <a:p>
            <a:r>
              <a:rPr lang="en-IN" dirty="0"/>
              <a:t>Guide Approval</a:t>
            </a:r>
          </a:p>
          <a:p>
            <a:r>
              <a:rPr lang="en-IN" dirty="0"/>
              <a:t>References</a:t>
            </a:r>
          </a:p>
          <a:p>
            <a:endParaRPr lang="en-IN" dirty="0"/>
          </a:p>
        </p:txBody>
      </p:sp>
    </p:spTree>
    <p:extLst>
      <p:ext uri="{BB962C8B-B14F-4D97-AF65-F5344CB8AC3E}">
        <p14:creationId xmlns:p14="http://schemas.microsoft.com/office/powerpoint/2010/main" val="3613210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4F7E-648A-3791-7B91-3EEFD790C177}"/>
              </a:ext>
            </a:extLst>
          </p:cNvPr>
          <p:cNvSpPr>
            <a:spLocks noGrp="1"/>
          </p:cNvSpPr>
          <p:nvPr>
            <p:ph type="title"/>
          </p:nvPr>
        </p:nvSpPr>
        <p:spPr/>
        <p:txBody>
          <a:bodyPr/>
          <a:lstStyle/>
          <a:p>
            <a:r>
              <a:rPr lang="en-IN" dirty="0"/>
              <a:t>SCOPE OF THE PROJECT</a:t>
            </a:r>
          </a:p>
        </p:txBody>
      </p:sp>
      <p:sp>
        <p:nvSpPr>
          <p:cNvPr id="3" name="Content Placeholder 2">
            <a:extLst>
              <a:ext uri="{FF2B5EF4-FFF2-40B4-BE49-F238E27FC236}">
                <a16:creationId xmlns:a16="http://schemas.microsoft.com/office/drawing/2014/main" id="{57EC1EF7-80CD-66CC-BA26-CD935AF16195}"/>
              </a:ext>
            </a:extLst>
          </p:cNvPr>
          <p:cNvSpPr>
            <a:spLocks noGrp="1"/>
          </p:cNvSpPr>
          <p:nvPr>
            <p:ph idx="1"/>
          </p:nvPr>
        </p:nvSpPr>
        <p:spPr/>
        <p:txBody>
          <a:bodyPr>
            <a:normAutofit fontScale="85000" lnSpcReduction="20000"/>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The objective of this project is to show how sentimental analysis can help improve the user experience over a social network or system interface.  </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The learning algorithm will learn what our emotions are from statistical data then perform sentiment analysis.  </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Our main objective is also maintain accuracy in the final result.  </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The main goal of such a sentiment analysis is to discover how the audience perceives the television show. The Twitter data that is collected will be classified into two categories; positive or negative. An analysis will then be performed on the classified data to investigate what percentage of the audience sample falls into each category.</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Particular emphasis is placed on evaluating different machine learning algorithms for the task of twitter sentiment analysis.</a:t>
            </a:r>
            <a:endParaRPr lang="en-IN" sz="1800" dirty="0">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156558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05FC-490A-8F56-A2D4-20B73F5F2032}"/>
              </a:ext>
            </a:extLst>
          </p:cNvPr>
          <p:cNvSpPr>
            <a:spLocks noGrp="1"/>
          </p:cNvSpPr>
          <p:nvPr>
            <p:ph type="title"/>
          </p:nvPr>
        </p:nvSpPr>
        <p:spPr/>
        <p:txBody>
          <a:bodyPr/>
          <a:lstStyle/>
          <a:p>
            <a:r>
              <a:rPr lang="en-US" dirty="0"/>
              <a:t>Research Challenges</a:t>
            </a:r>
            <a:endParaRPr lang="en-IN" dirty="0"/>
          </a:p>
        </p:txBody>
      </p:sp>
      <p:sp>
        <p:nvSpPr>
          <p:cNvPr id="3" name="Content Placeholder 2">
            <a:extLst>
              <a:ext uri="{FF2B5EF4-FFF2-40B4-BE49-F238E27FC236}">
                <a16:creationId xmlns:a16="http://schemas.microsoft.com/office/drawing/2014/main" id="{3BBA04C2-45F3-664A-7D10-7584E5E2FB3E}"/>
              </a:ext>
            </a:extLst>
          </p:cNvPr>
          <p:cNvSpPr>
            <a:spLocks noGrp="1"/>
          </p:cNvSpPr>
          <p:nvPr>
            <p:ph idx="1"/>
          </p:nvPr>
        </p:nvSpPr>
        <p:spPr/>
        <p:txBody>
          <a:bodyPr>
            <a:normAutofit fontScale="70000" lnSpcReduction="20000"/>
          </a:bodyPr>
          <a:lstStyle/>
          <a:p>
            <a:pPr algn="l"/>
            <a:r>
              <a:rPr lang="en-US" sz="2600" b="0" i="0" dirty="0">
                <a:solidFill>
                  <a:srgbClr val="000000"/>
                </a:solidFill>
                <a:effectLst/>
                <a:latin typeface="Times New Roman" panose="02020603050405020304" pitchFamily="18" charset="0"/>
                <a:cs typeface="Times New Roman" panose="02020603050405020304" pitchFamily="18" charset="0"/>
              </a:rPr>
              <a:t>Cyberbullying is a serious issue that has been on the rise in recent years. Social media platforms such as Twitter, Instagram, and Facebook have become hotspots for cyberbullying. Deep learning has shown promise in detecting cyberbullying on social media platforms. However, there are several challenges that need to be addressed to improve the accuracy of cyberbullying detection using deep learning.</a:t>
            </a:r>
          </a:p>
          <a:p>
            <a:pPr algn="l">
              <a:buFont typeface="+mj-lt"/>
              <a:buAutoNum type="arabicPeriod"/>
            </a:pPr>
            <a:r>
              <a:rPr lang="en-US" sz="2600" b="1" i="0" dirty="0">
                <a:solidFill>
                  <a:srgbClr val="000000"/>
                </a:solidFill>
                <a:effectLst/>
                <a:latin typeface="Times New Roman" panose="02020603050405020304" pitchFamily="18" charset="0"/>
                <a:cs typeface="Times New Roman" panose="02020603050405020304" pitchFamily="18" charset="0"/>
              </a:rPr>
              <a:t>Short Texts</a:t>
            </a:r>
            <a:r>
              <a:rPr lang="en-US" sz="2600" b="0" i="0" dirty="0">
                <a:solidFill>
                  <a:srgbClr val="000000"/>
                </a:solidFill>
                <a:effectLst/>
                <a:latin typeface="Times New Roman" panose="02020603050405020304" pitchFamily="18" charset="0"/>
                <a:cs typeface="Times New Roman" panose="02020603050405020304" pitchFamily="18" charset="0"/>
              </a:rPr>
              <a:t>: Social media platforms have a limit on the number of characters that can be used in a post. This makes it difficult to extract meaningful features from the text.</a:t>
            </a:r>
          </a:p>
          <a:p>
            <a:pPr algn="l">
              <a:buFont typeface="+mj-lt"/>
              <a:buAutoNum type="arabicPeriod"/>
            </a:pPr>
            <a:r>
              <a:rPr lang="en-US" sz="2600" b="1" i="0" dirty="0">
                <a:solidFill>
                  <a:srgbClr val="000000"/>
                </a:solidFill>
                <a:effectLst/>
                <a:latin typeface="Times New Roman" panose="02020603050405020304" pitchFamily="18" charset="0"/>
                <a:cs typeface="Times New Roman" panose="02020603050405020304" pitchFamily="18" charset="0"/>
              </a:rPr>
              <a:t>Imbalanced Data</a:t>
            </a:r>
            <a:r>
              <a:rPr lang="en-US" sz="2600" b="0" i="0" dirty="0">
                <a:solidFill>
                  <a:srgbClr val="000000"/>
                </a:solidFill>
                <a:effectLst/>
                <a:latin typeface="Times New Roman" panose="02020603050405020304" pitchFamily="18" charset="0"/>
                <a:cs typeface="Times New Roman" panose="02020603050405020304" pitchFamily="18" charset="0"/>
              </a:rPr>
              <a:t>: Cyberbullying is a rare event, which makes it difficult to train deep learning models.</a:t>
            </a:r>
          </a:p>
          <a:p>
            <a:pPr algn="l">
              <a:buFont typeface="+mj-lt"/>
              <a:buAutoNum type="arabicPeriod"/>
            </a:pPr>
            <a:r>
              <a:rPr lang="en-US" sz="2600" b="1" i="0" dirty="0">
                <a:solidFill>
                  <a:srgbClr val="000000"/>
                </a:solidFill>
                <a:effectLst/>
                <a:latin typeface="Times New Roman" panose="02020603050405020304" pitchFamily="18" charset="0"/>
                <a:cs typeface="Times New Roman" panose="02020603050405020304" pitchFamily="18" charset="0"/>
              </a:rPr>
              <a:t>Natural Language Ambiguity</a:t>
            </a:r>
            <a:r>
              <a:rPr lang="en-US" sz="2600" b="0" i="0" dirty="0">
                <a:solidFill>
                  <a:srgbClr val="000000"/>
                </a:solidFill>
                <a:effectLst/>
                <a:latin typeface="Times New Roman" panose="02020603050405020304" pitchFamily="18" charset="0"/>
                <a:cs typeface="Times New Roman" panose="02020603050405020304" pitchFamily="18" charset="0"/>
              </a:rPr>
              <a:t>: Cyberbullies often use sarcasm or passive-aggressive language, which can be difficult to detect using deep learning models.</a:t>
            </a:r>
          </a:p>
          <a:p>
            <a:pPr algn="l">
              <a:buFont typeface="+mj-lt"/>
              <a:buAutoNum type="arabicPeriod"/>
            </a:pPr>
            <a:r>
              <a:rPr lang="en-US" sz="2600" b="1" i="0" dirty="0">
                <a:solidFill>
                  <a:srgbClr val="000000"/>
                </a:solidFill>
                <a:effectLst/>
                <a:latin typeface="Times New Roman" panose="02020603050405020304" pitchFamily="18" charset="0"/>
                <a:cs typeface="Times New Roman" panose="02020603050405020304" pitchFamily="18" charset="0"/>
              </a:rPr>
              <a:t>Slang and Abbreviations</a:t>
            </a:r>
            <a:r>
              <a:rPr lang="en-US" sz="2600" b="0" i="0" dirty="0">
                <a:solidFill>
                  <a:srgbClr val="000000"/>
                </a:solidFill>
                <a:effectLst/>
                <a:latin typeface="Times New Roman" panose="02020603050405020304" pitchFamily="18" charset="0"/>
                <a:cs typeface="Times New Roman" panose="02020603050405020304" pitchFamily="18" charset="0"/>
              </a:rPr>
              <a:t>: Cyberbullies often use slang and abbreviations, which can be difficult to understand for deep learning models.</a:t>
            </a:r>
          </a:p>
          <a:p>
            <a:pPr algn="l">
              <a:buFont typeface="+mj-lt"/>
              <a:buAutoNum type="arabicPeriod"/>
            </a:pPr>
            <a:r>
              <a:rPr lang="en-US" sz="2600" b="1" i="0" dirty="0">
                <a:solidFill>
                  <a:srgbClr val="000000"/>
                </a:solidFill>
                <a:effectLst/>
                <a:latin typeface="Times New Roman" panose="02020603050405020304" pitchFamily="18" charset="0"/>
                <a:cs typeface="Times New Roman" panose="02020603050405020304" pitchFamily="18" charset="0"/>
              </a:rPr>
              <a:t>Cross-Lingual Detection</a:t>
            </a:r>
            <a:r>
              <a:rPr lang="en-US" sz="2600" b="0" i="0" dirty="0">
                <a:solidFill>
                  <a:srgbClr val="000000"/>
                </a:solidFill>
                <a:effectLst/>
                <a:latin typeface="Times New Roman" panose="02020603050405020304" pitchFamily="18" charset="0"/>
                <a:cs typeface="Times New Roman" panose="02020603050405020304" pitchFamily="18" charset="0"/>
              </a:rPr>
              <a:t>: Cyberbullying is not limited to one language, which makes it challenging to detect cyberbullying across different languages.</a:t>
            </a:r>
            <a:endParaRPr lang="en-US" b="0" i="0" dirty="0">
              <a:solidFill>
                <a:srgbClr val="000000"/>
              </a:solidFill>
              <a:effectLst/>
            </a:endParaRPr>
          </a:p>
          <a:p>
            <a:endParaRPr lang="en-IN" dirty="0"/>
          </a:p>
        </p:txBody>
      </p:sp>
    </p:spTree>
    <p:extLst>
      <p:ext uri="{BB962C8B-B14F-4D97-AF65-F5344CB8AC3E}">
        <p14:creationId xmlns:p14="http://schemas.microsoft.com/office/powerpoint/2010/main" val="407359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4EB8-DC2A-3595-103A-FC3674BD1F62}"/>
              </a:ext>
            </a:extLst>
          </p:cNvPr>
          <p:cNvSpPr>
            <a:spLocks noGrp="1"/>
          </p:cNvSpPr>
          <p:nvPr>
            <p:ph type="title"/>
          </p:nvPr>
        </p:nvSpPr>
        <p:spPr/>
        <p:txBody>
          <a:bodyPr/>
          <a:lstStyle/>
          <a:p>
            <a:r>
              <a:rPr lang="en-US" dirty="0"/>
              <a:t>Objective	</a:t>
            </a:r>
            <a:endParaRPr lang="en-IN" dirty="0"/>
          </a:p>
        </p:txBody>
      </p:sp>
      <p:sp>
        <p:nvSpPr>
          <p:cNvPr id="3" name="Content Placeholder 2">
            <a:extLst>
              <a:ext uri="{FF2B5EF4-FFF2-40B4-BE49-F238E27FC236}">
                <a16:creationId xmlns:a16="http://schemas.microsoft.com/office/drawing/2014/main" id="{970FCFEB-EBEA-4F7F-36C8-5DFB7146D3FD}"/>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The objective of this project is to show how sentimental analysis can help improve the user experience over a social network or system interface . The learning algorithm will learn what our emotions are from statistical data then perform sentiment analysis.  Our main objective is also maintain accuracy in the final result. The main goal of such a sentiment analysis is to discover how the audience perceives the television show. The Twitter data that is collected will be classified into two categories; positive or negative. An analysis will then be performed on the classified data to investigate what percentage of the audience sample falls into each category. Particular emphasis is placed on evaluating different machine learning algorithms for the task of twitter sentiment analysis.</a:t>
            </a: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33228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15EE-5890-ACEA-D06A-10EB4AA4259D}"/>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99EBAC6D-3ADE-2ACD-6597-6725D77E4491}"/>
              </a:ext>
            </a:extLst>
          </p:cNvPr>
          <p:cNvSpPr>
            <a:spLocks noGrp="1"/>
          </p:cNvSpPr>
          <p:nvPr>
            <p:ph idx="1"/>
          </p:nvPr>
        </p:nvSpPr>
        <p:spPr/>
        <p:txBody>
          <a:bodyPr/>
          <a:lstStyle/>
          <a:p>
            <a:pPr marL="342900" lvl="0" indent="-342900" algn="just">
              <a:lnSpc>
                <a:spcPct val="15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preparation and preprocessing</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Featurization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splitting</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Modeling Evaluation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Hyper parameter Tuning</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Testing</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45290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3DCE-549C-0455-39C3-14BF1CB16F3E}"/>
              </a:ext>
            </a:extLst>
          </p:cNvPr>
          <p:cNvSpPr>
            <a:spLocks noGrp="1"/>
          </p:cNvSpPr>
          <p:nvPr>
            <p:ph type="title"/>
          </p:nvPr>
        </p:nvSpPr>
        <p:spPr/>
        <p:txBody>
          <a:bodyPr/>
          <a:lstStyle/>
          <a:p>
            <a:r>
              <a:rPr lang="en-US" dirty="0"/>
              <a:t>Guide Approval</a:t>
            </a:r>
            <a:endParaRPr lang="en-IN" dirty="0"/>
          </a:p>
        </p:txBody>
      </p:sp>
      <p:pic>
        <p:nvPicPr>
          <p:cNvPr id="5" name="Content Placeholder 4">
            <a:extLst>
              <a:ext uri="{FF2B5EF4-FFF2-40B4-BE49-F238E27FC236}">
                <a16:creationId xmlns:a16="http://schemas.microsoft.com/office/drawing/2014/main" id="{E4AA03EA-387D-1B93-2492-93BFF7BD2D8E}"/>
              </a:ext>
            </a:extLst>
          </p:cNvPr>
          <p:cNvPicPr>
            <a:picLocks noGrp="1" noChangeAspect="1"/>
          </p:cNvPicPr>
          <p:nvPr>
            <p:ph idx="1"/>
          </p:nvPr>
        </p:nvPicPr>
        <p:blipFill>
          <a:blip r:embed="rId2"/>
          <a:stretch>
            <a:fillRect/>
          </a:stretch>
        </p:blipFill>
        <p:spPr>
          <a:xfrm>
            <a:off x="1661823" y="2340882"/>
            <a:ext cx="6949440" cy="3495376"/>
          </a:xfrm>
        </p:spPr>
      </p:pic>
    </p:spTree>
    <p:extLst>
      <p:ext uri="{BB962C8B-B14F-4D97-AF65-F5344CB8AC3E}">
        <p14:creationId xmlns:p14="http://schemas.microsoft.com/office/powerpoint/2010/main" val="3961394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405A-8C9B-54CC-0824-17A6DC95022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1D8370F-0B12-65A9-F327-42447211DBB6}"/>
              </a:ext>
            </a:extLst>
          </p:cNvPr>
          <p:cNvSpPr>
            <a:spLocks noGrp="1"/>
          </p:cNvSpPr>
          <p:nvPr>
            <p:ph idx="1"/>
          </p:nvPr>
        </p:nvSpPr>
        <p:spPr/>
        <p:txBody>
          <a:bodyPr/>
          <a:lstStyle/>
          <a:p>
            <a:r>
              <a:rPr lang="en-US" sz="2000" b="0" i="0" u="none" strike="noStrike" dirty="0">
                <a:effectLst/>
                <a:latin typeface="Times New Roman" panose="02020603050405020304" pitchFamily="18" charset="0"/>
              </a:rPr>
              <a:t>D. Yin, Z. Xue, L. Hong, B. D. Davison, A. </a:t>
            </a:r>
            <a:r>
              <a:rPr lang="en-US" sz="2000" b="0" i="0" u="none" strike="noStrike" dirty="0" err="1">
                <a:effectLst/>
                <a:latin typeface="Times New Roman" panose="02020603050405020304" pitchFamily="18" charset="0"/>
              </a:rPr>
              <a:t>Kontostathis</a:t>
            </a:r>
            <a:r>
              <a:rPr lang="en-US" sz="2000" b="0" i="0" u="none" strike="noStrike" dirty="0">
                <a:effectLst/>
                <a:latin typeface="Times New Roman" panose="02020603050405020304" pitchFamily="18" charset="0"/>
              </a:rPr>
              <a:t>, and L. Edwards, “Detection of Harassment on Web 2.0,” in Proc. Content Analysis of Web 2.0 Workshop (CAW 2.0), Madrid, Spain, 2009.</a:t>
            </a:r>
          </a:p>
          <a:p>
            <a:r>
              <a:rPr lang="en-US" sz="2000" b="0" i="0" u="none" strike="noStrike" dirty="0">
                <a:effectLst/>
                <a:latin typeface="Times New Roman" panose="02020603050405020304" pitchFamily="18" charset="0"/>
              </a:rPr>
              <a:t>I. H. Witten and E. Frank, Data Mining: Practical Machine Learning Tools and Techniques, Second Edition. San Francisco, CA: Morgan Kauffman, 2005.</a:t>
            </a:r>
            <a:endParaRPr lang="en-IN" dirty="0">
              <a:latin typeface="Arial" panose="020B0604020202020204" pitchFamily="34" charset="0"/>
              <a:cs typeface="Arial" panose="020B0604020202020204" pitchFamily="34" charset="0"/>
            </a:endParaRPr>
          </a:p>
          <a:p>
            <a:r>
              <a:rPr lang="en-US" sz="2000" b="0" i="0" u="none" strike="noStrike" dirty="0">
                <a:effectLst/>
                <a:latin typeface="Times New Roman" panose="02020603050405020304" pitchFamily="18" charset="0"/>
              </a:rPr>
              <a:t>W. W. Cohen, “Fast Effective Rule Induction,” in Proc. Twelfth International Conference on Machine Learning (ICML’95), Tahoe City, CA, 1995, pp. 115–123.</a:t>
            </a:r>
            <a:endParaRPr lang="en-IN" dirty="0">
              <a:latin typeface="Arial" panose="020B0604020202020204" pitchFamily="34" charset="0"/>
              <a:cs typeface="Arial" panose="020B0604020202020204" pitchFamily="34" charset="0"/>
            </a:endParaRPr>
          </a:p>
          <a:p>
            <a:r>
              <a:rPr lang="en-US" sz="2000" b="0" i="0" u="none" strike="noStrike" dirty="0">
                <a:effectLst/>
                <a:latin typeface="Times New Roman" panose="02020603050405020304" pitchFamily="18" charset="0"/>
              </a:rPr>
              <a:t>I. H. Witten and E. Frank, Data Mining: Practical Machine Learning Tools and Techniques, Second Edition. San Francisco, CA: Morgan Kauffman, 2005.</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5817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A538-8DC2-65F0-539F-FE18B71B4761}"/>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393F2F72-B369-B0E3-ED0F-AE863A435B5D}"/>
              </a:ext>
            </a:extLst>
          </p:cNvPr>
          <p:cNvSpPr>
            <a:spLocks noGrp="1"/>
          </p:cNvSpPr>
          <p:nvPr>
            <p:ph idx="1"/>
          </p:nvPr>
        </p:nvSpPr>
        <p:spPr/>
        <p:txBody>
          <a:bodyPr>
            <a:normAutofit fontScale="25000" lnSpcReduction="20000"/>
          </a:bodyPr>
          <a:lstStyle/>
          <a:p>
            <a:pPr marL="0" marR="232410" indent="0" algn="just">
              <a:lnSpc>
                <a:spcPct val="150000"/>
              </a:lnSpc>
              <a:spcAft>
                <a:spcPts val="1000"/>
              </a:spcAft>
              <a:buNone/>
            </a:pPr>
            <a:r>
              <a:rPr lang="en-US" sz="4900" dirty="0">
                <a:effectLst/>
                <a:latin typeface="Times New Roman" panose="02020603050405020304" pitchFamily="18" charset="0"/>
                <a:ea typeface="Times New Roman" panose="02020603050405020304" pitchFamily="18" charset="0"/>
                <a:cs typeface="Times New Roman" panose="02020603050405020304" pitchFamily="18" charset="0"/>
              </a:rPr>
              <a:t>An increasing number of Internet users are being impacted by the major and pervasive problems of cyberbullying and cyberaggression. It is described as a purposeful, aggressive act that occurs in cyberspace and is carried out by a person or group. Bullying, which was formerly restricted to specific locations or periods of the day (such as school hours), can now happen anytime, anywhere, with only a few mouse clicks and keyboard taps in today's hyperconnected culture. The proliferation of open discussion forums on the Internet has fundamentally altered our social communication landscape. Although these conversations are frequently fruitful, people have been able to publish offensive or improper comments because of the anonymity that comes with using a username. Other users may feel unpleasant or uneasy as a result of these posts, and they may even be discouraged from using the website altogether.  Well-known social media sites like Facebook and Twitter are not exempt from criticism; in fact, racial and sexist remarks may have made some prospective Twitter users hesitate. The goal of this research project is to investigate how hate speech and insults could be categorized . The goal of this  project is to investigate how hate speech, insults, and harassment, three different types of cyberbullying on social media, might be categorized . The study expands on recent investigations into the identification of online harassment and cyberbullying.</a:t>
            </a:r>
          </a:p>
          <a:p>
            <a:pPr marL="0" marR="232410" indent="0" algn="just">
              <a:lnSpc>
                <a:spcPct val="150000"/>
              </a:lnSpc>
              <a:spcAft>
                <a:spcPts val="1000"/>
              </a:spcAft>
              <a:buNone/>
            </a:pPr>
            <a:endParaRPr lang="en-US" sz="3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232410" indent="0" algn="just">
              <a:lnSpc>
                <a:spcPct val="150000"/>
              </a:lnSpc>
              <a:spcAft>
                <a:spcPts val="1000"/>
              </a:spcAft>
              <a:buNone/>
            </a:pPr>
            <a:endParaRPr lang="en-US" sz="3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232410" indent="0" algn="just">
              <a:lnSpc>
                <a:spcPct val="150000"/>
              </a:lnSpc>
              <a:spcAft>
                <a:spcPts val="1000"/>
              </a:spcAft>
              <a:buNone/>
            </a:pPr>
            <a:endParaRPr lang="en-IN" sz="35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23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8407-F173-09CA-5687-66395DE7091F}"/>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64374371-ECD7-0476-E087-23521880E954}"/>
              </a:ext>
            </a:extLst>
          </p:cNvPr>
          <p:cNvSpPr>
            <a:spLocks noGrp="1"/>
          </p:cNvSpPr>
          <p:nvPr>
            <p:ph idx="1"/>
          </p:nvPr>
        </p:nvSpPr>
        <p:spPr/>
        <p:txBody>
          <a:bodyPr>
            <a:normAutofit fontScale="62500" lnSpcReduction="20000"/>
          </a:bodyPr>
          <a:lstStyle/>
          <a:p>
            <a:pPr>
              <a:lnSpc>
                <a:spcPct val="115000"/>
              </a:lnSpc>
              <a:spcAft>
                <a:spcPts val="1000"/>
              </a:spcAft>
            </a:pPr>
            <a:r>
              <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TITLE:</a:t>
            </a:r>
            <a:r>
              <a:rPr lang="en-US" sz="26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Social Networks of Cyberbullying on Twitter</a:t>
            </a:r>
            <a:endParaRPr lang="en-IN" sz="2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 Zhang, B.E.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Patuwo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M.Y. Hu</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research applies a social network perspective to the issue of cyber aggression, or cyberbullying, on the social media platform Twitter. Cyber aggression is particularly problematic because of its potential for anonymity, and the ease with which so many others can join the harassment of victims. Utilizing a comparative case study methodology, the authors examined thousands of Tweets to explore the use of denigrating slurs and insults contained in public tweets that target an individual's gender, race, or sexual orientation. Findings indicate cyber aggression on Twitter to be extensive and often extremely offensive, with the potential for serious, deleterious consequences for its victims. The study examined a sample of 84 aggressive networks on Twitter and visualize several social networks of communication patterns that emanate from an initial, aggressive tweet. The authors identify six social roles that users can assume in the network, noting differences in these roles by demographic category. Serious ethical concerns pertain to this technological, social problem.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0913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3306-1163-04CF-6313-C5F679995CC7}"/>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17D7159A-AFFD-538F-E82E-641D860424C3}"/>
              </a:ext>
            </a:extLst>
          </p:cNvPr>
          <p:cNvSpPr>
            <a:spLocks noGrp="1"/>
          </p:cNvSpPr>
          <p:nvPr>
            <p:ph idx="1"/>
          </p:nvPr>
        </p:nvSpPr>
        <p:spPr/>
        <p:txBody>
          <a:bodyPr>
            <a:normAutofit fontScale="55000" lnSpcReduction="20000"/>
          </a:bodyPr>
          <a:lstStyle/>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TITLE: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Twitter Cyberbullying Detection System on Twitter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Liew Choong Hon, Kasturi Dewi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Varathan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Social networks such as Twitter is a microblogging service and broadcast medium that evolved as a disruptive platform to serve the purposes for the users to broadcast their daily activities, feelings and opinion by posting simple tweets (messages) within their friends circle. Cyberbullying is a type of harassment that takes place social networking sites which enable the cyberbullies to execute their crime on the vulnerable victims and this serious offense in cyber world has resulted in death. Hence, the Cyberbullying Detection System on Twitter is a solution with the aim to effectively discover the cyberbullying related tweets from Twitter. The system will be used by the organizations member to monitor the social network community’s activities, especially the cyberbullies and victims in Twitter and hence preventing the cyberbullying event to be deteriorated. In order to accomplish these objectives, there are a lot of literatures related to event detection and cyberbullying detection system been reviewed and studied to gain insight of the system development and effectiveness. In our research, we have specified the cyberbullying related keywords from the research experts, and captured the targeted tweets.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583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A9C8-5B94-D1BB-1FF6-219D0AE0CA22}"/>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561A900B-96CF-6426-DD0C-4DD9F6CBF6E8}"/>
              </a:ext>
            </a:extLst>
          </p:cNvPr>
          <p:cNvSpPr>
            <a:spLocks noGrp="1"/>
          </p:cNvSpPr>
          <p:nvPr>
            <p:ph idx="1"/>
          </p:nvPr>
        </p:nvSpPr>
        <p:spPr/>
        <p:txBody>
          <a:bodyPr>
            <a:normAutofit fontScale="55000" lnSpcReduction="20000"/>
          </a:bodyPr>
          <a:lstStyle/>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TITLE: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Investigating Cyberbullying in Social Media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Xin Tian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Social media has profoundly changed how we interact with one another and the world around us. Recent research indicates that more and more people are using social media sites such as Facebook and Twitter for a significant portion of their day for various reasons such as making new friends, socializing with old friends, receiving information, and entertaining themselves. However, social media has also caused some problems. One of the problems is called social media cyberbullying which has developed over time as new social media technologies have developed over time. Social media cyberbullying has received increasing attention in recent years as the media began shedding light on the devastating consequences that bullies can bring to their victims via social media. During the past few years, there has been a sharp rise in media reports regarding the use of social media to annoy, humiliate, intimidate, bully, and threaten others, with harmful consequences such as emotional distress, anxiety, depression and in some cases, suicidal tendencies. Therefore, it is imperative for researchers to investigate the phenomenon of social media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cyberbullying.Thisstudy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identifies public cyberbullying messages on Twitter and then specifically examines the diffusion of these cyberbullying messages through Twitters. Java programs were developed to gather Twitter cyberbullying messages using search API offered by Twitter and then these messages were analyzed in depth to understand how people retweet cyberbullying messages on Twitter.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917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44C3-F138-D178-6FC1-AAC71758F83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D66A37F4-40D2-FD5B-4A9A-20B4201EAE7F}"/>
              </a:ext>
            </a:extLst>
          </p:cNvPr>
          <p:cNvSpPr>
            <a:spLocks noGrp="1"/>
          </p:cNvSpPr>
          <p:nvPr>
            <p:ph idx="1"/>
          </p:nvPr>
        </p:nvSpPr>
        <p:spPr/>
        <p:txBody>
          <a:bodyPr>
            <a:normAutofit fontScale="62500" lnSpcReduction="20000"/>
          </a:bodyPr>
          <a:lstStyle/>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TITLE: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Prediction of Cyberbullying Incident on Social Media Network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Sanmit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Vartak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Ajinkya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Vaydande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Jagruti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Varule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Cyber bullying is a intimidating and threating people on social media network via communication devices. While internet based life offer extraordinary correspondence openings, the rise of user generated content in social networking sites, Cyberbullying is also increasing concern and has gained considerable attention. It has become increasingly common among teenagers. Recent research report that cyber bullying is a growing problem among young people. Proper avoidance of profanity words depends on the identification of offensive words that requires intelligent systems to identify potential risk automatically. The aim of this work is building a predictor that can predict the occurrence of cyber bullying incidents before they happen. The main focus of this project is to automatically detect incidents of cyber bullying on social media by analyzing posts written by bullies and victims. A detail analysis of the labelled data is then presented, including a study of relationships between cyber bullying and most of features cyber aggression, profanity, social graph features, temporal commenting behavior and image content.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358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CC25-B3A0-1900-ED2C-619F8B341851}"/>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2B9005FE-311E-0AA6-CF33-AF90F96675F5}"/>
              </a:ext>
            </a:extLst>
          </p:cNvPr>
          <p:cNvSpPr>
            <a:spLocks noGrp="1"/>
          </p:cNvSpPr>
          <p:nvPr>
            <p:ph idx="1"/>
          </p:nvPr>
        </p:nvSpPr>
        <p:spPr/>
        <p:txBody>
          <a:bodyPr>
            <a:normAutofit fontScale="70000" lnSpcReduction="20000"/>
          </a:bodyPr>
          <a:lstStyle/>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TITLE: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Twitter Cyberbullying on social networking sites: A literature review and future research directions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K.H.ChanaChristy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Cyber bullying on social networking sites is an emerging societal issue that has drawn significant scholarly attention. The purpose of this study is to consolidate the existing knowledge through a literature review and analysis. We first discuss the nature, research patterns, and theoretical foundations. We then develop an integrative framework based on social cognitive theory to synthesize what is known and identify what remains to be learned, with a focus on the triadic reciprocal relationships between perpetrators, victims, and bystanders. We discuss the key findings and highlight opportunities for future research. We conclude this paper by noting research contributions and limitations.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5236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988F-7340-454B-1F6F-E5ACFC81165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9E95B529-ACD6-CBB2-457B-A8A0D9CC56EA}"/>
              </a:ext>
            </a:extLst>
          </p:cNvPr>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6.</a:t>
            </a:r>
            <a:r>
              <a:rPr lang="en-IN" b="1" dirty="0">
                <a:latin typeface="Times New Roman" panose="02020603050405020304" pitchFamily="18" charset="0"/>
                <a:cs typeface="Times New Roman" panose="02020603050405020304" pitchFamily="18" charset="0"/>
              </a:rPr>
              <a:t>Title:Cyberbullying Ends here: Towards the robustness of Cyberbullying.</a:t>
            </a:r>
          </a:p>
          <a:p>
            <a:r>
              <a:rPr lang="en-IN" b="1" dirty="0">
                <a:latin typeface="Times New Roman" panose="02020603050405020304" pitchFamily="18" charset="0"/>
                <a:cs typeface="Times New Roman" panose="02020603050405020304" pitchFamily="18" charset="0"/>
              </a:rPr>
              <a:t>Author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Mengfan</a:t>
            </a:r>
            <a:r>
              <a:rPr lang="en-IN" dirty="0">
                <a:latin typeface="Times New Roman" panose="02020603050405020304" pitchFamily="18" charset="0"/>
                <a:cs typeface="Times New Roman" panose="02020603050405020304" pitchFamily="18" charset="0"/>
              </a:rPr>
              <a:t> Yao, </a:t>
            </a:r>
            <a:r>
              <a:rPr lang="en-IN" dirty="0" err="1">
                <a:latin typeface="Times New Roman" panose="02020603050405020304" pitchFamily="18" charset="0"/>
                <a:cs typeface="Times New Roman" panose="02020603050405020304" pitchFamily="18" charset="0"/>
              </a:rPr>
              <a:t>Charlampos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Chelmis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ET.Al</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Description</a:t>
            </a:r>
          </a:p>
          <a:p>
            <a:r>
              <a:rPr lang="en-US" dirty="0">
                <a:latin typeface="Times New Roman" panose="02020603050405020304" pitchFamily="18" charset="0"/>
                <a:cs typeface="Times New Roman" panose="02020603050405020304" pitchFamily="18" charset="0"/>
              </a:rPr>
              <a:t>Due to the possible negative consequences of cyberbullying, many data-driven, automated methods have been developed, with a focus on classification accuracy. Although it is not a well-defined term, cyberbullying is a type of abusive online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that consists of a bully sending a victim a series of aggressive messages over time with the goal of hurting the victim. The research that has already been done has ignored the repetitive nature of this harassing process in </a:t>
            </a:r>
            <a:r>
              <a:rPr lang="en-US" dirty="0" err="1">
                <a:latin typeface="Times New Roman" panose="02020603050405020304" pitchFamily="18" charset="0"/>
                <a:cs typeface="Times New Roman" panose="02020603050405020304" pitchFamily="18" charset="0"/>
              </a:rPr>
              <a:t>favour</a:t>
            </a:r>
            <a:r>
              <a:rPr lang="en-US" dirty="0">
                <a:latin typeface="Times New Roman" panose="02020603050405020304" pitchFamily="18" charset="0"/>
                <a:cs typeface="Times New Roman" panose="02020603050405020304" pitchFamily="18" charset="0"/>
              </a:rPr>
              <a:t> of focusing on harassment as a sign of cyberbullying. On the other hand, if an aggressive comment is found, promptly triggering a cyberbullying alert may result in a significant number of false positives. However, there are still two major practical issues that need to be resolved: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timely detection, which is essential to provide victims with support as soon as possible, and(ii) scalability to the startlingly high rates of content creation on social media </a:t>
            </a:r>
            <a:r>
              <a:rPr lang="en-US" dirty="0" err="1">
                <a:latin typeface="Times New Roman" panose="02020603050405020304" pitchFamily="18" charset="0"/>
                <a:cs typeface="Times New Roman" panose="02020603050405020304" pitchFamily="18" charset="0"/>
              </a:rPr>
              <a:t>sites.In</a:t>
            </a:r>
            <a:r>
              <a:rPr lang="en-US" dirty="0">
                <a:latin typeface="Times New Roman" panose="02020603050405020304" pitchFamily="18" charset="0"/>
                <a:cs typeface="Times New Roman" panose="02020603050405020304" pitchFamily="18" charset="0"/>
              </a:rPr>
              <a:t> this work, we present </a:t>
            </a:r>
            <a:r>
              <a:rPr lang="en-US" dirty="0" err="1">
                <a:latin typeface="Times New Roman" panose="02020603050405020304" pitchFamily="18" charset="0"/>
                <a:cs typeface="Times New Roman" panose="02020603050405020304" pitchFamily="18" charset="0"/>
              </a:rPr>
              <a:t>CONcISE</a:t>
            </a:r>
            <a:r>
              <a:rPr lang="en-US" dirty="0">
                <a:latin typeface="Times New Roman" panose="02020603050405020304" pitchFamily="18" charset="0"/>
                <a:cs typeface="Times New Roman" panose="02020603050405020304" pitchFamily="18" charset="0"/>
              </a:rPr>
              <a:t>, a novel method for fast and precise detection of cyberbullying on Instagram media sessions. Our proposal is a sequential formulation for hypothesis testing that aims to achieve high classification accuracy while significantly reducing the number of features used for each comment classification. Only when a predetermined number of detections have been made does </a:t>
            </a:r>
            <a:r>
              <a:rPr lang="en-US" dirty="0" err="1">
                <a:latin typeface="Times New Roman" panose="02020603050405020304" pitchFamily="18" charset="0"/>
                <a:cs typeface="Times New Roman" panose="02020603050405020304" pitchFamily="18" charset="0"/>
              </a:rPr>
              <a:t>CONcISE</a:t>
            </a:r>
            <a:r>
              <a:rPr lang="en-US" dirty="0">
                <a:latin typeface="Times New Roman" panose="02020603050405020304" pitchFamily="18" charset="0"/>
                <a:cs typeface="Times New Roman" panose="02020603050405020304" pitchFamily="18" charset="0"/>
              </a:rPr>
              <a:t> sound an alarm. Comprehensive tests on an actual Instagram dataset with approximately 4 million users and 10 million comments show our approach's efficiency, scalability, and timeliness as well as its advantages over other approaches.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04324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629</TotalTime>
  <Words>4200</Words>
  <Application>Microsoft Office PowerPoint</Application>
  <PresentationFormat>Widescreen</PresentationFormat>
  <Paragraphs>126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Schoolbook</vt:lpstr>
      <vt:lpstr>Symbol</vt:lpstr>
      <vt:lpstr>Times New Roman</vt:lpstr>
      <vt:lpstr>Wingdings 2</vt:lpstr>
      <vt:lpstr>View</vt:lpstr>
      <vt:lpstr>Deep Learning Approach for Detection of Cyberbullying in Social Media Platforms</vt:lpstr>
      <vt:lpstr>Outline:</vt:lpstr>
      <vt:lpstr>Introduction: </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  </vt:lpstr>
      <vt:lpstr>Literature Review</vt:lpstr>
      <vt:lpstr>Literature Review</vt:lpstr>
      <vt:lpstr>Literature Review</vt:lpstr>
      <vt:lpstr>Problem Statement</vt:lpstr>
      <vt:lpstr>SCOPE OF THE PROJECT</vt:lpstr>
      <vt:lpstr>Research Challenges</vt:lpstr>
      <vt:lpstr>Objective </vt:lpstr>
      <vt:lpstr>Methodology</vt:lpstr>
      <vt:lpstr>Guide Approval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Approach for Detection of Cyberbullying in Social Media Platforms</dc:title>
  <dc:creator>Voolla Rithik</dc:creator>
  <cp:lastModifiedBy>Voolla Rithik</cp:lastModifiedBy>
  <cp:revision>6</cp:revision>
  <dcterms:created xsi:type="dcterms:W3CDTF">2023-11-01T09:18:11Z</dcterms:created>
  <dcterms:modified xsi:type="dcterms:W3CDTF">2023-11-02T17:21:50Z</dcterms:modified>
</cp:coreProperties>
</file>