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8672" y="1597180"/>
            <a:ext cx="7066655" cy="842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3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406379" y="0"/>
            <a:ext cx="4737735" cy="4734560"/>
          </a:xfrm>
          <a:custGeom>
            <a:avLst/>
            <a:gdLst/>
            <a:ahLst/>
            <a:cxnLst/>
            <a:rect l="l" t="t" r="r" b="b"/>
            <a:pathLst>
              <a:path w="4737734" h="4734560">
                <a:moveTo>
                  <a:pt x="4737595" y="2341867"/>
                </a:moveTo>
                <a:lnTo>
                  <a:pt x="4727118" y="2331402"/>
                </a:lnTo>
                <a:lnTo>
                  <a:pt x="4727118" y="0"/>
                </a:lnTo>
                <a:lnTo>
                  <a:pt x="2393950" y="0"/>
                </a:lnTo>
                <a:lnTo>
                  <a:pt x="440436" y="0"/>
                </a:lnTo>
                <a:lnTo>
                  <a:pt x="0" y="0"/>
                </a:lnTo>
                <a:lnTo>
                  <a:pt x="4737595" y="4734001"/>
                </a:lnTo>
                <a:lnTo>
                  <a:pt x="4737595" y="2341867"/>
                </a:lnTo>
                <a:close/>
              </a:path>
            </a:pathLst>
          </a:custGeom>
          <a:solidFill>
            <a:srgbClr val="FFFFFF">
              <a:alpha val="34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618378" y="1236471"/>
            <a:ext cx="1866264" cy="2249805"/>
          </a:xfrm>
          <a:custGeom>
            <a:avLst/>
            <a:gdLst/>
            <a:ahLst/>
            <a:cxnLst/>
            <a:rect l="l" t="t" r="r" b="b"/>
            <a:pathLst>
              <a:path w="1866265" h="2249804">
                <a:moveTo>
                  <a:pt x="808799" y="808799"/>
                </a:moveTo>
                <a:lnTo>
                  <a:pt x="0" y="0"/>
                </a:lnTo>
                <a:lnTo>
                  <a:pt x="0" y="404393"/>
                </a:lnTo>
                <a:lnTo>
                  <a:pt x="404406" y="808799"/>
                </a:lnTo>
                <a:lnTo>
                  <a:pt x="808799" y="808799"/>
                </a:lnTo>
                <a:close/>
              </a:path>
              <a:path w="1866265" h="2249804">
                <a:moveTo>
                  <a:pt x="1040257" y="611886"/>
                </a:moveTo>
                <a:lnTo>
                  <a:pt x="635850" y="207492"/>
                </a:lnTo>
                <a:lnTo>
                  <a:pt x="231457" y="207492"/>
                </a:lnTo>
                <a:lnTo>
                  <a:pt x="1040257" y="1016279"/>
                </a:lnTo>
                <a:lnTo>
                  <a:pt x="1040257" y="611886"/>
                </a:lnTo>
                <a:close/>
              </a:path>
              <a:path w="1866265" h="2249804">
                <a:moveTo>
                  <a:pt x="1177480" y="2041804"/>
                </a:moveTo>
                <a:lnTo>
                  <a:pt x="368681" y="1232992"/>
                </a:lnTo>
                <a:lnTo>
                  <a:pt x="368681" y="1637398"/>
                </a:lnTo>
                <a:lnTo>
                  <a:pt x="773074" y="2041804"/>
                </a:lnTo>
                <a:lnTo>
                  <a:pt x="1177480" y="2041804"/>
                </a:lnTo>
                <a:close/>
              </a:path>
              <a:path w="1866265" h="2249804">
                <a:moveTo>
                  <a:pt x="1412532" y="1844878"/>
                </a:moveTo>
                <a:lnTo>
                  <a:pt x="1008126" y="1440484"/>
                </a:lnTo>
                <a:lnTo>
                  <a:pt x="603732" y="1440484"/>
                </a:lnTo>
                <a:lnTo>
                  <a:pt x="1412532" y="2249271"/>
                </a:lnTo>
                <a:lnTo>
                  <a:pt x="1412532" y="1844878"/>
                </a:lnTo>
                <a:close/>
              </a:path>
              <a:path w="1866265" h="2249804">
                <a:moveTo>
                  <a:pt x="1865744" y="1434350"/>
                </a:moveTo>
                <a:lnTo>
                  <a:pt x="1056957" y="625551"/>
                </a:lnTo>
                <a:lnTo>
                  <a:pt x="1056957" y="1029944"/>
                </a:lnTo>
                <a:lnTo>
                  <a:pt x="1461350" y="1434350"/>
                </a:lnTo>
                <a:lnTo>
                  <a:pt x="1865744" y="1434350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08086" y="2069500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3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3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61124" y="2477808"/>
            <a:ext cx="2092960" cy="1640205"/>
          </a:xfrm>
          <a:custGeom>
            <a:avLst/>
            <a:gdLst/>
            <a:ahLst/>
            <a:cxnLst/>
            <a:rect l="l" t="t" r="r" b="b"/>
            <a:pathLst>
              <a:path w="2092959" h="1640204">
                <a:moveTo>
                  <a:pt x="808799" y="808786"/>
                </a:moveTo>
                <a:lnTo>
                  <a:pt x="0" y="0"/>
                </a:lnTo>
                <a:lnTo>
                  <a:pt x="0" y="404393"/>
                </a:lnTo>
                <a:lnTo>
                  <a:pt x="404406" y="808786"/>
                </a:lnTo>
                <a:lnTo>
                  <a:pt x="808799" y="808786"/>
                </a:lnTo>
                <a:close/>
              </a:path>
              <a:path w="2092959" h="1640204">
                <a:moveTo>
                  <a:pt x="995248" y="1426019"/>
                </a:moveTo>
                <a:lnTo>
                  <a:pt x="186461" y="617220"/>
                </a:lnTo>
                <a:lnTo>
                  <a:pt x="186461" y="1021613"/>
                </a:lnTo>
                <a:lnTo>
                  <a:pt x="590854" y="1426019"/>
                </a:lnTo>
                <a:lnTo>
                  <a:pt x="995248" y="1426019"/>
                </a:lnTo>
                <a:close/>
              </a:path>
              <a:path w="2092959" h="1640204">
                <a:moveTo>
                  <a:pt x="1224305" y="1229093"/>
                </a:moveTo>
                <a:lnTo>
                  <a:pt x="819899" y="824687"/>
                </a:lnTo>
                <a:lnTo>
                  <a:pt x="415505" y="824687"/>
                </a:lnTo>
                <a:lnTo>
                  <a:pt x="1224305" y="1633486"/>
                </a:lnTo>
                <a:lnTo>
                  <a:pt x="1224305" y="1229093"/>
                </a:lnTo>
                <a:close/>
              </a:path>
              <a:path w="2092959" h="1640204">
                <a:moveTo>
                  <a:pt x="1912924" y="619569"/>
                </a:moveTo>
                <a:lnTo>
                  <a:pt x="1508531" y="215163"/>
                </a:lnTo>
                <a:lnTo>
                  <a:pt x="1104125" y="215163"/>
                </a:lnTo>
                <a:lnTo>
                  <a:pt x="1912924" y="1023962"/>
                </a:lnTo>
                <a:lnTo>
                  <a:pt x="1912924" y="619569"/>
                </a:lnTo>
                <a:close/>
              </a:path>
              <a:path w="2092959" h="1640204">
                <a:moveTo>
                  <a:pt x="2092731" y="1235341"/>
                </a:moveTo>
                <a:lnTo>
                  <a:pt x="1688325" y="830935"/>
                </a:lnTo>
                <a:lnTo>
                  <a:pt x="1283931" y="830935"/>
                </a:lnTo>
                <a:lnTo>
                  <a:pt x="2092731" y="1639735"/>
                </a:lnTo>
                <a:lnTo>
                  <a:pt x="2092731" y="1235341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227410" y="3710792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89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462431" y="3718471"/>
            <a:ext cx="1681480" cy="1424940"/>
          </a:xfrm>
          <a:custGeom>
            <a:avLst/>
            <a:gdLst/>
            <a:ahLst/>
            <a:cxnLst/>
            <a:rect l="l" t="t" r="r" b="b"/>
            <a:pathLst>
              <a:path w="1681479" h="1424939">
                <a:moveTo>
                  <a:pt x="808799" y="604227"/>
                </a:moveTo>
                <a:lnTo>
                  <a:pt x="404393" y="199821"/>
                </a:lnTo>
                <a:lnTo>
                  <a:pt x="0" y="199821"/>
                </a:lnTo>
                <a:lnTo>
                  <a:pt x="808799" y="1008621"/>
                </a:lnTo>
                <a:lnTo>
                  <a:pt x="808799" y="604227"/>
                </a:lnTo>
                <a:close/>
              </a:path>
              <a:path w="1681479" h="1424939">
                <a:moveTo>
                  <a:pt x="1448841" y="808799"/>
                </a:moveTo>
                <a:lnTo>
                  <a:pt x="640041" y="0"/>
                </a:lnTo>
                <a:lnTo>
                  <a:pt x="640041" y="404406"/>
                </a:lnTo>
                <a:lnTo>
                  <a:pt x="1044448" y="808799"/>
                </a:lnTo>
                <a:lnTo>
                  <a:pt x="1448841" y="808799"/>
                </a:lnTo>
                <a:close/>
              </a:path>
              <a:path w="1681479" h="1424939">
                <a:moveTo>
                  <a:pt x="1634642" y="1424597"/>
                </a:moveTo>
                <a:lnTo>
                  <a:pt x="825842" y="615797"/>
                </a:lnTo>
                <a:lnTo>
                  <a:pt x="825842" y="1020203"/>
                </a:lnTo>
                <a:lnTo>
                  <a:pt x="1230249" y="1424597"/>
                </a:lnTo>
                <a:lnTo>
                  <a:pt x="1634642" y="1424597"/>
                </a:lnTo>
                <a:close/>
              </a:path>
              <a:path w="1681479" h="1424939">
                <a:moveTo>
                  <a:pt x="1680870" y="611873"/>
                </a:moveTo>
                <a:lnTo>
                  <a:pt x="1276464" y="207479"/>
                </a:lnTo>
                <a:lnTo>
                  <a:pt x="872070" y="207479"/>
                </a:lnTo>
                <a:lnTo>
                  <a:pt x="1680870" y="1016279"/>
                </a:lnTo>
                <a:lnTo>
                  <a:pt x="1680870" y="611873"/>
                </a:lnTo>
                <a:close/>
              </a:path>
            </a:pathLst>
          </a:custGeom>
          <a:solidFill>
            <a:srgbClr val="FFFFFF">
              <a:alpha val="730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81001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404399" y="808798"/>
                </a:lnTo>
                <a:lnTo>
                  <a:pt x="0" y="404399"/>
                </a:lnTo>
                <a:lnTo>
                  <a:pt x="0" y="0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01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29049" y="588486"/>
            <a:ext cx="808990" cy="808990"/>
          </a:xfrm>
          <a:custGeom>
            <a:avLst/>
            <a:gdLst/>
            <a:ahLst/>
            <a:cxnLst/>
            <a:rect l="l" t="t" r="r" b="b"/>
            <a:pathLst>
              <a:path w="808990" h="808990">
                <a:moveTo>
                  <a:pt x="808798" y="808798"/>
                </a:moveTo>
                <a:lnTo>
                  <a:pt x="0" y="0"/>
                </a:lnTo>
                <a:lnTo>
                  <a:pt x="404399" y="0"/>
                </a:lnTo>
                <a:lnTo>
                  <a:pt x="808798" y="404399"/>
                </a:lnTo>
                <a:lnTo>
                  <a:pt x="808798" y="808798"/>
                </a:lnTo>
                <a:close/>
              </a:path>
            </a:pathLst>
          </a:custGeom>
          <a:solidFill>
            <a:srgbClr val="82C6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66034" y="2432673"/>
            <a:ext cx="3611930" cy="691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5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5642" y="1231691"/>
            <a:ext cx="7292715" cy="323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bg1"/>
                </a:solidFill>
                <a:latin typeface="Lato"/>
                <a:cs typeface="La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57200" y="8243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500284" y="504"/>
            <a:ext cx="1644014" cy="1644014"/>
          </a:xfrm>
          <a:custGeom>
            <a:avLst/>
            <a:gdLst/>
            <a:ahLst/>
            <a:cxnLst/>
            <a:rect l="l" t="t" r="r" b="b"/>
            <a:pathLst>
              <a:path w="1644015" h="1644014">
                <a:moveTo>
                  <a:pt x="1643696" y="1643696"/>
                </a:moveTo>
                <a:lnTo>
                  <a:pt x="0" y="0"/>
                </a:lnTo>
                <a:lnTo>
                  <a:pt x="1643696" y="0"/>
                </a:lnTo>
                <a:lnTo>
                  <a:pt x="1643696" y="1643696"/>
                </a:lnTo>
                <a:close/>
              </a:path>
            </a:pathLst>
          </a:custGeom>
          <a:solidFill>
            <a:srgbClr val="FFFFFF">
              <a:alpha val="302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90"/>
            <a:ext cx="5154295" cy="5134610"/>
            <a:chOff x="0" y="490"/>
            <a:chExt cx="5154295" cy="5134610"/>
          </a:xfrm>
        </p:grpSpPr>
        <p:sp>
          <p:nvSpPr>
            <p:cNvPr id="5" name="object 5"/>
            <p:cNvSpPr/>
            <p:nvPr/>
          </p:nvSpPr>
          <p:spPr>
            <a:xfrm>
              <a:off x="0" y="647"/>
              <a:ext cx="5154295" cy="5134610"/>
            </a:xfrm>
            <a:custGeom>
              <a:avLst/>
              <a:gdLst/>
              <a:ahLst/>
              <a:cxnLst/>
              <a:rect l="l" t="t" r="r" b="b"/>
              <a:pathLst>
                <a:path w="5154295" h="5134610">
                  <a:moveTo>
                    <a:pt x="5153685" y="5134254"/>
                  </a:moveTo>
                  <a:lnTo>
                    <a:pt x="0" y="0"/>
                  </a:lnTo>
                  <a:lnTo>
                    <a:pt x="0" y="1141615"/>
                  </a:lnTo>
                  <a:lnTo>
                    <a:pt x="0" y="2567127"/>
                  </a:lnTo>
                  <a:lnTo>
                    <a:pt x="0" y="2783332"/>
                  </a:lnTo>
                  <a:lnTo>
                    <a:pt x="2349131" y="5123827"/>
                  </a:lnTo>
                  <a:lnTo>
                    <a:pt x="2566365" y="5123827"/>
                  </a:lnTo>
                  <a:lnTo>
                    <a:pt x="2576842" y="5134254"/>
                  </a:lnTo>
                  <a:lnTo>
                    <a:pt x="5153685" y="5134254"/>
                  </a:lnTo>
                  <a:close/>
                </a:path>
              </a:pathLst>
            </a:custGeom>
            <a:solidFill>
              <a:srgbClr val="FFFFFF">
                <a:alpha val="302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96" y="490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094" y="2291515"/>
                  </a:moveTo>
                  <a:lnTo>
                    <a:pt x="1150046" y="2291515"/>
                  </a:lnTo>
                  <a:lnTo>
                    <a:pt x="0" y="1145757"/>
                  </a:lnTo>
                  <a:lnTo>
                    <a:pt x="0" y="0"/>
                  </a:lnTo>
                  <a:lnTo>
                    <a:pt x="2300094" y="2291515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818" y="588323"/>
              <a:ext cx="2300605" cy="2291715"/>
            </a:xfrm>
            <a:custGeom>
              <a:avLst/>
              <a:gdLst/>
              <a:ahLst/>
              <a:cxnLst/>
              <a:rect l="l" t="t" r="r" b="b"/>
              <a:pathLst>
                <a:path w="2300605" h="2291715">
                  <a:moveTo>
                    <a:pt x="2300100" y="2291520"/>
                  </a:moveTo>
                  <a:lnTo>
                    <a:pt x="0" y="0"/>
                  </a:lnTo>
                  <a:lnTo>
                    <a:pt x="1150047" y="0"/>
                  </a:lnTo>
                  <a:lnTo>
                    <a:pt x="2300100" y="1145760"/>
                  </a:lnTo>
                  <a:lnTo>
                    <a:pt x="2300100" y="2291520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48000" y="435331"/>
            <a:ext cx="55626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latin typeface="Verdana"/>
                <a:cs typeface="Verdana"/>
              </a:rPr>
              <a:t>POLICE  </a:t>
            </a:r>
            <a:r>
              <a:rPr sz="3600" b="1" spc="-50" dirty="0">
                <a:latin typeface="Verdana"/>
                <a:cs typeface="Verdana"/>
              </a:rPr>
              <a:t>MAN</a:t>
            </a:r>
            <a:r>
              <a:rPr sz="3600" b="1" spc="-80" dirty="0">
                <a:latin typeface="Verdana"/>
                <a:cs typeface="Verdana"/>
              </a:rPr>
              <a:t>A</a:t>
            </a:r>
            <a:r>
              <a:rPr sz="3600" b="1" spc="-85" dirty="0">
                <a:latin typeface="Verdana"/>
                <a:cs typeface="Verdana"/>
              </a:rPr>
              <a:t>GEMENT  </a:t>
            </a:r>
            <a:r>
              <a:rPr sz="3600" b="1" spc="-190" dirty="0">
                <a:latin typeface="Verdana"/>
                <a:cs typeface="Verdana"/>
              </a:rPr>
              <a:t>SYSTEM</a:t>
            </a:r>
            <a:endParaRPr sz="36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7218" y="2835531"/>
            <a:ext cx="6283382" cy="20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dirty="0">
                <a:solidFill>
                  <a:srgbClr val="FFFFFF"/>
                </a:solidFill>
                <a:latin typeface="Lato"/>
                <a:cs typeface="Lato"/>
              </a:rPr>
              <a:t>PRESENTED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endParaRPr sz="1500" dirty="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5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19MIS1189 </a:t>
            </a:r>
            <a:r>
              <a:rPr lang="en-IN" sz="1500" spc="-40" dirty="0">
                <a:solidFill>
                  <a:srgbClr val="FFFFFF"/>
                </a:solidFill>
                <a:latin typeface="Lato"/>
                <a:cs typeface="Lato"/>
              </a:rPr>
              <a:t>–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RITHIK</a:t>
            </a:r>
            <a:r>
              <a:rPr lang="en-IN" sz="1500" spc="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V</a:t>
            </a: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19MIS1</a:t>
            </a:r>
            <a:r>
              <a:rPr lang="en-IN" sz="1500" dirty="0">
                <a:solidFill>
                  <a:srgbClr val="FFFFFF"/>
                </a:solidFill>
                <a:latin typeface="Lato"/>
                <a:cs typeface="Lato"/>
              </a:rPr>
              <a:t>069</a:t>
            </a:r>
            <a:r>
              <a:rPr sz="1500" spc="-12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n-IN" sz="1500" spc="-40" dirty="0">
                <a:solidFill>
                  <a:srgbClr val="FFFFFF"/>
                </a:solidFill>
                <a:latin typeface="Lato"/>
                <a:cs typeface="Lato"/>
              </a:rPr>
              <a:t>–MOHITH KUMAR  A</a:t>
            </a:r>
            <a:r>
              <a:rPr sz="1500" spc="-11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19MIS102</a:t>
            </a:r>
            <a:r>
              <a:rPr lang="en-IN" sz="1500" dirty="0">
                <a:solidFill>
                  <a:srgbClr val="FFFFFF"/>
                </a:solidFill>
                <a:latin typeface="Lato"/>
                <a:cs typeface="Lato"/>
              </a:rPr>
              <a:t>6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-</a:t>
            </a:r>
            <a:r>
              <a:rPr lang="en-IN" sz="1500" spc="-40" dirty="0">
                <a:solidFill>
                  <a:srgbClr val="FFFFFF"/>
                </a:solidFill>
                <a:latin typeface="Lato"/>
                <a:cs typeface="Lato"/>
              </a:rPr>
              <a:t> VENKATA SARAN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lang="en-IN" sz="1500" spc="-100" dirty="0">
                <a:solidFill>
                  <a:srgbClr val="FFFFFF"/>
                </a:solidFill>
                <a:latin typeface="Lato"/>
                <a:cs typeface="Lato"/>
              </a:rPr>
              <a:t> P</a:t>
            </a:r>
          </a:p>
          <a:p>
            <a:pPr marL="12700">
              <a:lnSpc>
                <a:spcPct val="100000"/>
              </a:lnSpc>
            </a:pPr>
            <a:endParaRPr lang="en-IN" sz="1500" spc="-100" dirty="0">
              <a:solidFill>
                <a:srgbClr val="FFFFFF"/>
              </a:solidFill>
              <a:latin typeface="Lato"/>
              <a:cs typeface="Lato"/>
            </a:endParaRPr>
          </a:p>
          <a:p>
            <a:pPr marL="12700">
              <a:lnSpc>
                <a:spcPct val="100000"/>
              </a:lnSpc>
            </a:pPr>
            <a:r>
              <a:rPr lang="en-IN" sz="1500" dirty="0">
                <a:solidFill>
                  <a:schemeClr val="bg1"/>
                </a:solidFill>
                <a:latin typeface="Lato"/>
                <a:cs typeface="Lato"/>
              </a:rPr>
              <a:t>                                                     </a:t>
            </a:r>
          </a:p>
          <a:p>
            <a:pPr marL="12700">
              <a:lnSpc>
                <a:spcPct val="100000"/>
              </a:lnSpc>
            </a:pPr>
            <a:r>
              <a:rPr lang="en-IN" sz="1500" dirty="0">
                <a:solidFill>
                  <a:schemeClr val="bg1"/>
                </a:solidFill>
                <a:latin typeface="Lato"/>
                <a:cs typeface="Lato"/>
              </a:rPr>
              <a:t>                                                           UNDER THE GUIDINCE OF:</a:t>
            </a:r>
          </a:p>
          <a:p>
            <a:pPr marL="12700">
              <a:lnSpc>
                <a:spcPct val="100000"/>
              </a:lnSpc>
            </a:pPr>
            <a:r>
              <a:rPr lang="en-IN" sz="1500" dirty="0">
                <a:solidFill>
                  <a:schemeClr val="bg1"/>
                </a:solidFill>
                <a:latin typeface="Lato"/>
                <a:cs typeface="Lato"/>
              </a:rPr>
              <a:t>                                                                                 Dr ILAKYASELVAN  </a:t>
            </a:r>
            <a:endParaRPr sz="1500" dirty="0">
              <a:solidFill>
                <a:schemeClr val="bg1"/>
              </a:solidFill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334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Verdana"/>
                <a:cs typeface="Verdana"/>
              </a:rPr>
              <a:t>PROPOSED</a:t>
            </a:r>
            <a:r>
              <a:rPr sz="2400" spc="-285" dirty="0">
                <a:latin typeface="Verdana"/>
                <a:cs typeface="Verdana"/>
              </a:rPr>
              <a:t> </a:t>
            </a:r>
            <a:r>
              <a:rPr sz="2400" spc="110" dirty="0"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79668" rIns="0" bIns="0" rtlCol="0">
            <a:spAutoFit/>
          </a:bodyPr>
          <a:lstStyle/>
          <a:p>
            <a:pPr marL="457200" marR="163830">
              <a:lnSpc>
                <a:spcPct val="114999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5" dirty="0"/>
              <a:t> </a:t>
            </a:r>
            <a:r>
              <a:rPr spc="5" dirty="0"/>
              <a:t>main</a:t>
            </a:r>
            <a:r>
              <a:rPr spc="-90" dirty="0"/>
              <a:t> </a:t>
            </a:r>
            <a:r>
              <a:rPr spc="-5" dirty="0"/>
              <a:t>objective</a:t>
            </a:r>
            <a:r>
              <a:rPr spc="-90" dirty="0"/>
              <a:t> </a:t>
            </a:r>
            <a:r>
              <a:rPr spc="-20" dirty="0"/>
              <a:t>of</a:t>
            </a:r>
            <a:r>
              <a:rPr spc="-90" dirty="0"/>
              <a:t> </a:t>
            </a:r>
            <a:r>
              <a:rPr spc="10" dirty="0"/>
              <a:t>this</a:t>
            </a:r>
            <a:r>
              <a:rPr spc="-90" dirty="0"/>
              <a:t> </a:t>
            </a:r>
            <a:r>
              <a:rPr spc="5" dirty="0"/>
              <a:t>project</a:t>
            </a:r>
            <a:r>
              <a:rPr spc="-90" dirty="0"/>
              <a:t> </a:t>
            </a:r>
            <a:r>
              <a:rPr spc="10" dirty="0"/>
              <a:t>is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5" dirty="0"/>
              <a:t>make</a:t>
            </a:r>
            <a:r>
              <a:rPr spc="-90" dirty="0"/>
              <a:t> </a:t>
            </a:r>
            <a:r>
              <a:rPr spc="5" dirty="0"/>
              <a:t>an</a:t>
            </a:r>
            <a:r>
              <a:rPr spc="-90" dirty="0"/>
              <a:t> </a:t>
            </a:r>
            <a:r>
              <a:rPr spc="-15" dirty="0"/>
              <a:t>E-cops</a:t>
            </a:r>
            <a:r>
              <a:rPr spc="-90" dirty="0"/>
              <a:t> </a:t>
            </a:r>
            <a:r>
              <a:rPr spc="5" dirty="0"/>
              <a:t>like</a:t>
            </a:r>
            <a:r>
              <a:rPr spc="-90" dirty="0"/>
              <a:t> </a:t>
            </a:r>
            <a:r>
              <a:rPr dirty="0"/>
              <a:t>system</a:t>
            </a:r>
            <a:r>
              <a:rPr spc="-90" dirty="0"/>
              <a:t> </a:t>
            </a:r>
            <a:r>
              <a:rPr spc="-10" dirty="0"/>
              <a:t>which</a:t>
            </a:r>
            <a:r>
              <a:rPr spc="-90" dirty="0"/>
              <a:t> </a:t>
            </a:r>
            <a:r>
              <a:rPr spc="-5" dirty="0"/>
              <a:t>can</a:t>
            </a:r>
            <a:r>
              <a:rPr spc="-95" dirty="0"/>
              <a:t> </a:t>
            </a:r>
            <a:r>
              <a:rPr spc="-5" dirty="0"/>
              <a:t>be  accessed</a:t>
            </a:r>
            <a:r>
              <a:rPr spc="-100" dirty="0"/>
              <a:t> </a:t>
            </a:r>
            <a:r>
              <a:rPr spc="-15" dirty="0"/>
              <a:t>by</a:t>
            </a:r>
            <a:r>
              <a:rPr spc="-95" dirty="0"/>
              <a:t> </a:t>
            </a:r>
            <a:r>
              <a:rPr spc="-10" dirty="0"/>
              <a:t>everyone,</a:t>
            </a:r>
            <a:r>
              <a:rPr spc="-95" dirty="0"/>
              <a:t> </a:t>
            </a:r>
            <a:r>
              <a:rPr spc="-25" dirty="0"/>
              <a:t>easy,</a:t>
            </a:r>
            <a:r>
              <a:rPr spc="-95" dirty="0"/>
              <a:t> </a:t>
            </a:r>
            <a:r>
              <a:rPr spc="5" dirty="0"/>
              <a:t>secure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5" dirty="0"/>
              <a:t>safe</a:t>
            </a:r>
            <a:r>
              <a:rPr spc="-95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spc="-5" dirty="0"/>
              <a:t>use</a:t>
            </a:r>
          </a:p>
          <a:p>
            <a:pPr marL="457200" marR="5080">
              <a:lnSpc>
                <a:spcPct val="114999"/>
              </a:lnSpc>
              <a:spcBef>
                <a:spcPts val="1200"/>
              </a:spcBef>
            </a:pPr>
            <a:r>
              <a:rPr spc="30" dirty="0"/>
              <a:t>It</a:t>
            </a:r>
            <a:r>
              <a:rPr spc="-90" dirty="0"/>
              <a:t> </a:t>
            </a:r>
            <a:r>
              <a:rPr spc="-5" dirty="0"/>
              <a:t>uses</a:t>
            </a:r>
            <a:r>
              <a:rPr spc="-85" dirty="0"/>
              <a:t> </a:t>
            </a:r>
            <a:r>
              <a:rPr spc="-5" dirty="0"/>
              <a:t>mysql</a:t>
            </a:r>
            <a:r>
              <a:rPr spc="-90" dirty="0"/>
              <a:t> </a:t>
            </a:r>
            <a:r>
              <a:rPr spc="5" dirty="0"/>
              <a:t>as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5" dirty="0"/>
              <a:t>database</a:t>
            </a:r>
            <a:r>
              <a:rPr spc="-9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10" dirty="0"/>
              <a:t>store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10" dirty="0"/>
              <a:t>registered</a:t>
            </a:r>
            <a:r>
              <a:rPr spc="-85" dirty="0"/>
              <a:t> </a:t>
            </a:r>
            <a:r>
              <a:rPr dirty="0"/>
              <a:t>complaints</a:t>
            </a:r>
            <a:r>
              <a:rPr spc="-85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5" dirty="0"/>
              <a:t>for</a:t>
            </a:r>
            <a:r>
              <a:rPr spc="-85" dirty="0"/>
              <a:t> </a:t>
            </a:r>
            <a:r>
              <a:rPr spc="5" dirty="0"/>
              <a:t>front</a:t>
            </a:r>
            <a:r>
              <a:rPr spc="-85" dirty="0"/>
              <a:t> </a:t>
            </a:r>
            <a:r>
              <a:rPr spc="-5" dirty="0"/>
              <a:t>end  </a:t>
            </a:r>
            <a:r>
              <a:rPr spc="-20" dirty="0"/>
              <a:t>we</a:t>
            </a:r>
            <a:r>
              <a:rPr spc="-100" dirty="0"/>
              <a:t> </a:t>
            </a:r>
            <a:r>
              <a:rPr spc="-5" dirty="0"/>
              <a:t>use</a:t>
            </a:r>
            <a:r>
              <a:rPr spc="-95" dirty="0"/>
              <a:t> </a:t>
            </a:r>
            <a:r>
              <a:rPr spc="-10" dirty="0"/>
              <a:t>php</a:t>
            </a:r>
            <a:r>
              <a:rPr spc="-95" dirty="0"/>
              <a:t> </a:t>
            </a:r>
            <a:r>
              <a:rPr dirty="0"/>
              <a:t>with</a:t>
            </a:r>
            <a:r>
              <a:rPr spc="-95" dirty="0"/>
              <a:t> </a:t>
            </a:r>
            <a:r>
              <a:rPr spc="-5" dirty="0"/>
              <a:t>xampp</a:t>
            </a:r>
            <a:r>
              <a:rPr spc="-95" dirty="0"/>
              <a:t> </a:t>
            </a:r>
            <a:r>
              <a:rPr spc="10" dirty="0"/>
              <a:t>server</a:t>
            </a:r>
          </a:p>
          <a:p>
            <a:pPr marL="457200" marR="114935">
              <a:lnSpc>
                <a:spcPct val="114999"/>
              </a:lnSpc>
              <a:spcBef>
                <a:spcPts val="1200"/>
              </a:spcBef>
            </a:pPr>
            <a:r>
              <a:rPr dirty="0"/>
              <a:t>Software</a:t>
            </a:r>
            <a:r>
              <a:rPr spc="-95" dirty="0"/>
              <a:t> </a:t>
            </a:r>
            <a:r>
              <a:rPr spc="-20" dirty="0"/>
              <a:t>Testing</a:t>
            </a:r>
            <a:r>
              <a:rPr spc="-90" dirty="0"/>
              <a:t> </a:t>
            </a:r>
            <a:r>
              <a:rPr spc="-5" dirty="0"/>
              <a:t>Methodology</a:t>
            </a:r>
            <a:r>
              <a:rPr spc="-90" dirty="0"/>
              <a:t> </a:t>
            </a:r>
            <a:r>
              <a:rPr spc="10" dirty="0"/>
              <a:t>is</a:t>
            </a:r>
            <a:r>
              <a:rPr spc="-90" dirty="0"/>
              <a:t> </a:t>
            </a:r>
            <a:r>
              <a:rPr spc="-5" dirty="0"/>
              <a:t>deﬁned</a:t>
            </a:r>
            <a:r>
              <a:rPr spc="-90" dirty="0"/>
              <a:t> </a:t>
            </a:r>
            <a:r>
              <a:rPr spc="5" dirty="0"/>
              <a:t>as</a:t>
            </a:r>
            <a:r>
              <a:rPr spc="-95" dirty="0"/>
              <a:t> </a:t>
            </a:r>
            <a:r>
              <a:rPr spc="5" dirty="0"/>
              <a:t>strategies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spc="5" dirty="0"/>
              <a:t>testing</a:t>
            </a:r>
            <a:r>
              <a:rPr spc="-90" dirty="0"/>
              <a:t> </a:t>
            </a:r>
            <a:r>
              <a:rPr spc="-5" dirty="0"/>
              <a:t>types</a:t>
            </a:r>
            <a:r>
              <a:rPr spc="-90" dirty="0"/>
              <a:t> </a:t>
            </a:r>
            <a:r>
              <a:rPr spc="-5" dirty="0"/>
              <a:t>used</a:t>
            </a:r>
            <a:r>
              <a:rPr spc="-90" dirty="0"/>
              <a:t> </a:t>
            </a:r>
            <a:r>
              <a:rPr dirty="0"/>
              <a:t>to  </a:t>
            </a:r>
            <a:r>
              <a:rPr spc="5" dirty="0"/>
              <a:t>certify </a:t>
            </a:r>
            <a:r>
              <a:rPr spc="10" dirty="0"/>
              <a:t>that </a:t>
            </a:r>
            <a:r>
              <a:rPr dirty="0"/>
              <a:t>the </a:t>
            </a:r>
            <a:r>
              <a:rPr spc="5" dirty="0"/>
              <a:t>Application Under </a:t>
            </a:r>
            <a:r>
              <a:rPr spc="-40" dirty="0"/>
              <a:t>Test </a:t>
            </a:r>
            <a:r>
              <a:rPr dirty="0"/>
              <a:t>meets </a:t>
            </a:r>
            <a:r>
              <a:rPr spc="5" dirty="0"/>
              <a:t>client </a:t>
            </a:r>
            <a:r>
              <a:rPr spc="-5" dirty="0"/>
              <a:t>expectations. </a:t>
            </a:r>
            <a:r>
              <a:rPr spc="-40" dirty="0"/>
              <a:t>Test  </a:t>
            </a:r>
            <a:r>
              <a:rPr spc="-5" dirty="0"/>
              <a:t>Methodologies </a:t>
            </a:r>
            <a:r>
              <a:rPr dirty="0"/>
              <a:t>include functional and </a:t>
            </a:r>
            <a:r>
              <a:rPr spc="-5" dirty="0"/>
              <a:t>non-functional </a:t>
            </a:r>
            <a:r>
              <a:rPr spc="5" dirty="0"/>
              <a:t>testing </a:t>
            </a:r>
            <a:r>
              <a:rPr dirty="0"/>
              <a:t>to </a:t>
            </a:r>
            <a:r>
              <a:rPr spc="10" dirty="0"/>
              <a:t>validate </a:t>
            </a:r>
            <a:r>
              <a:rPr dirty="0"/>
              <a:t>the  </a:t>
            </a:r>
            <a:r>
              <a:rPr spc="-5" dirty="0"/>
              <a:t>system.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8446" y="1855326"/>
            <a:ext cx="5737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75" dirty="0">
                <a:latin typeface="Verdana"/>
                <a:cs typeface="Verdana"/>
              </a:rPr>
              <a:t>STATE </a:t>
            </a:r>
            <a:r>
              <a:rPr sz="2800" b="1" spc="-220" dirty="0">
                <a:latin typeface="Verdana"/>
                <a:cs typeface="Verdana"/>
              </a:rPr>
              <a:t>TRANSITIONS</a:t>
            </a:r>
            <a:r>
              <a:rPr sz="2800" b="1" spc="-180" dirty="0">
                <a:latin typeface="Verdana"/>
                <a:cs typeface="Verdana"/>
              </a:rPr>
              <a:t> </a:t>
            </a:r>
            <a:r>
              <a:rPr sz="2800" b="1" spc="-135" dirty="0">
                <a:latin typeface="Verdana"/>
                <a:cs typeface="Verdana"/>
              </a:rPr>
              <a:t>DIAGRAM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90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4" name="object 4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371600" y="-19050"/>
            <a:ext cx="4866690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798" y="2234004"/>
            <a:ext cx="674243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50" dirty="0">
                <a:latin typeface="Verdana"/>
                <a:cs typeface="Verdana"/>
              </a:rPr>
              <a:t>HIERARCHICAL </a:t>
            </a:r>
            <a:r>
              <a:rPr sz="2700" b="1" spc="-145" dirty="0">
                <a:latin typeface="Verdana"/>
                <a:cs typeface="Verdana"/>
              </a:rPr>
              <a:t>TASK </a:t>
            </a:r>
            <a:r>
              <a:rPr sz="2700" b="1" spc="-204" dirty="0">
                <a:latin typeface="Verdana"/>
                <a:cs typeface="Verdana"/>
              </a:rPr>
              <a:t>ANALYSIS</a:t>
            </a:r>
            <a:r>
              <a:rPr sz="2700" b="1" spc="-210" dirty="0">
                <a:latin typeface="Verdana"/>
                <a:cs typeface="Verdana"/>
              </a:rPr>
              <a:t> </a:t>
            </a:r>
            <a:r>
              <a:rPr sz="2700" b="1" spc="-280" dirty="0">
                <a:latin typeface="Verdana"/>
                <a:cs typeface="Verdana"/>
              </a:rPr>
              <a:t>(HTA)</a:t>
            </a:r>
            <a:endParaRPr sz="2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2171466"/>
            <a:ext cx="49307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20" dirty="0">
                <a:latin typeface="Verdana"/>
                <a:cs typeface="Verdana"/>
              </a:rPr>
              <a:t>WIREFRAME</a:t>
            </a:r>
            <a:r>
              <a:rPr sz="3200" b="1" spc="-240" dirty="0">
                <a:latin typeface="Verdana"/>
                <a:cs typeface="Verdana"/>
              </a:rPr>
              <a:t> </a:t>
            </a:r>
            <a:r>
              <a:rPr sz="3200" b="1" spc="-155" dirty="0">
                <a:latin typeface="Verdana"/>
                <a:cs typeface="Verdana"/>
              </a:rPr>
              <a:t>DIAGRAM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02695" y="0"/>
            <a:ext cx="4938590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28799"/>
            <a:ext cx="184086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0" dirty="0">
                <a:latin typeface="Verdana"/>
                <a:cs typeface="Verdana"/>
              </a:rPr>
              <a:t>CONTENTS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7715" y="1521145"/>
            <a:ext cx="3743960" cy="192873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82600" indent="-470534">
              <a:lnSpc>
                <a:spcPct val="100000"/>
              </a:lnSpc>
              <a:spcBef>
                <a:spcPts val="24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sz="2400" spc="10" dirty="0">
                <a:solidFill>
                  <a:srgbClr val="FFFFFF"/>
                </a:solidFill>
                <a:latin typeface="Lato"/>
                <a:cs typeface="Lato"/>
              </a:rPr>
              <a:t>Introduction</a:t>
            </a:r>
            <a:endParaRPr sz="2400" dirty="0">
              <a:latin typeface="Lato"/>
              <a:cs typeface="Lato"/>
            </a:endParaRPr>
          </a:p>
          <a:p>
            <a:pPr marL="482600" indent="-47053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sz="2400" dirty="0">
                <a:solidFill>
                  <a:srgbClr val="FFFFFF"/>
                </a:solidFill>
                <a:latin typeface="Lato"/>
                <a:cs typeface="Lato"/>
              </a:rPr>
              <a:t>Objectives</a:t>
            </a:r>
            <a:endParaRPr sz="2400" dirty="0">
              <a:latin typeface="Lato"/>
              <a:cs typeface="Lato"/>
            </a:endParaRPr>
          </a:p>
          <a:p>
            <a:pPr marL="482600" indent="-47053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lang="en-IN" sz="2400" spc="25" dirty="0">
                <a:solidFill>
                  <a:srgbClr val="FFFFFF"/>
                </a:solidFill>
                <a:latin typeface="Lato"/>
                <a:cs typeface="Lato"/>
              </a:rPr>
              <a:t>P</a:t>
            </a:r>
            <a:r>
              <a:rPr sz="2400" spc="10" dirty="0" err="1">
                <a:solidFill>
                  <a:srgbClr val="FFFFFF"/>
                </a:solidFill>
                <a:latin typeface="Lato"/>
                <a:cs typeface="Lato"/>
              </a:rPr>
              <a:t>rinciples</a:t>
            </a:r>
            <a:endParaRPr sz="2400" dirty="0">
              <a:latin typeface="Lato"/>
              <a:cs typeface="Lato"/>
            </a:endParaRPr>
          </a:p>
          <a:p>
            <a:pPr marL="482600" indent="-47053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sz="2400" spc="5" dirty="0">
                <a:solidFill>
                  <a:srgbClr val="FFFFFF"/>
                </a:solidFill>
                <a:latin typeface="Lato"/>
                <a:cs typeface="Lato"/>
              </a:rPr>
              <a:t>Background</a:t>
            </a:r>
            <a:r>
              <a:rPr sz="2400" spc="-20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Lato"/>
                <a:cs typeface="Lato"/>
              </a:rPr>
              <a:t>information</a:t>
            </a:r>
            <a:endParaRPr sz="2400" dirty="0">
              <a:latin typeface="Lato"/>
              <a:cs typeface="Lato"/>
            </a:endParaRPr>
          </a:p>
          <a:p>
            <a:pPr marL="482600" indent="-470534">
              <a:lnSpc>
                <a:spcPct val="100000"/>
              </a:lnSpc>
              <a:spcBef>
                <a:spcPts val="140"/>
              </a:spcBef>
              <a:buAutoNum type="arabicPeriod"/>
              <a:tabLst>
                <a:tab pos="482600" algn="l"/>
                <a:tab pos="483234" algn="l"/>
              </a:tabLst>
            </a:pPr>
            <a:r>
              <a:rPr sz="2400" dirty="0">
                <a:solidFill>
                  <a:srgbClr val="FFFFFF"/>
                </a:solidFill>
                <a:latin typeface="Lato"/>
                <a:cs typeface="Lato"/>
              </a:rPr>
              <a:t>Proposed</a:t>
            </a:r>
            <a:r>
              <a:rPr sz="2400" spc="-16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Lato"/>
                <a:cs typeface="Lato"/>
              </a:rPr>
              <a:t>method</a:t>
            </a:r>
            <a:endParaRPr sz="24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99695" y="0"/>
            <a:ext cx="434459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20719" y="0"/>
            <a:ext cx="4102566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96875">
              <a:lnSpc>
                <a:spcPct val="100000"/>
              </a:lnSpc>
              <a:spcBef>
                <a:spcPts val="114"/>
              </a:spcBef>
            </a:pPr>
            <a:r>
              <a:rPr spc="15" dirty="0"/>
              <a:t>THANK</a:t>
            </a:r>
            <a:r>
              <a:rPr spc="-355" dirty="0"/>
              <a:t> </a:t>
            </a:r>
            <a:r>
              <a:rPr spc="-50" dirty="0"/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5344"/>
            <a:ext cx="238887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b="1" spc="-140" dirty="0">
                <a:latin typeface="Verdana"/>
                <a:cs typeface="Verdana"/>
              </a:rPr>
              <a:t>INTRODUCTION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marR="81280">
              <a:lnSpc>
                <a:spcPct val="114999"/>
              </a:lnSpc>
              <a:spcBef>
                <a:spcPts val="100"/>
              </a:spcBef>
            </a:pPr>
            <a:r>
              <a:rPr spc="-20" dirty="0"/>
              <a:t>Now </a:t>
            </a:r>
            <a:r>
              <a:rPr spc="15" dirty="0"/>
              <a:t>a </a:t>
            </a:r>
            <a:r>
              <a:rPr spc="-5" dirty="0"/>
              <a:t>days </a:t>
            </a:r>
            <a:r>
              <a:rPr spc="10" dirty="0"/>
              <a:t>registering </a:t>
            </a:r>
            <a:r>
              <a:rPr spc="15" dirty="0"/>
              <a:t>a </a:t>
            </a:r>
            <a:r>
              <a:rPr dirty="0"/>
              <a:t>police complaint </a:t>
            </a:r>
            <a:r>
              <a:rPr spc="5" dirty="0"/>
              <a:t>against </a:t>
            </a:r>
            <a:r>
              <a:rPr spc="15" dirty="0"/>
              <a:t>a </a:t>
            </a:r>
            <a:r>
              <a:rPr spc="10" dirty="0"/>
              <a:t>crime is </a:t>
            </a:r>
            <a:r>
              <a:rPr spc="15" dirty="0"/>
              <a:t>fairly </a:t>
            </a:r>
            <a:r>
              <a:rPr dirty="0"/>
              <a:t>difﬁcult unless  </a:t>
            </a:r>
            <a:r>
              <a:rPr spc="-15" dirty="0"/>
              <a:t>you have money </a:t>
            </a:r>
            <a:r>
              <a:rPr spc="20" dirty="0"/>
              <a:t>or </a:t>
            </a:r>
            <a:r>
              <a:rPr spc="-25" dirty="0"/>
              <a:t>power. </a:t>
            </a:r>
            <a:r>
              <a:rPr spc="-5" dirty="0"/>
              <a:t>One can </a:t>
            </a:r>
            <a:r>
              <a:rPr spc="-10" dirty="0"/>
              <a:t>face </a:t>
            </a:r>
            <a:r>
              <a:rPr spc="15" dirty="0"/>
              <a:t>bribery </a:t>
            </a:r>
            <a:r>
              <a:rPr dirty="0"/>
              <a:t>issues </a:t>
            </a:r>
            <a:r>
              <a:rPr spc="20" dirty="0"/>
              <a:t>or </a:t>
            </a:r>
            <a:r>
              <a:rPr spc="15" dirty="0"/>
              <a:t>threats </a:t>
            </a:r>
            <a:r>
              <a:rPr dirty="0"/>
              <a:t>from the  powerfull</a:t>
            </a:r>
            <a:r>
              <a:rPr spc="-9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not</a:t>
            </a:r>
            <a:r>
              <a:rPr spc="-9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5" dirty="0"/>
              <a:t>ﬁle</a:t>
            </a:r>
            <a:r>
              <a:rPr spc="-9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case</a:t>
            </a:r>
            <a:r>
              <a:rPr spc="-95" dirty="0"/>
              <a:t> </a:t>
            </a:r>
            <a:r>
              <a:rPr spc="20" dirty="0"/>
              <a:t>or</a:t>
            </a:r>
            <a:r>
              <a:rPr spc="-90" dirty="0"/>
              <a:t> </a:t>
            </a:r>
            <a:r>
              <a:rPr spc="10" dirty="0"/>
              <a:t>in</a:t>
            </a:r>
            <a:r>
              <a:rPr spc="-90" dirty="0"/>
              <a:t> </a:t>
            </a:r>
            <a:r>
              <a:rPr spc="5" dirty="0"/>
              <a:t>general</a:t>
            </a:r>
            <a:r>
              <a:rPr spc="-95" dirty="0"/>
              <a:t> </a:t>
            </a:r>
            <a:r>
              <a:rPr spc="10" dirty="0"/>
              <a:t>normal</a:t>
            </a:r>
            <a:r>
              <a:rPr spc="-90" dirty="0"/>
              <a:t> </a:t>
            </a:r>
            <a:r>
              <a:rPr spc="-5" dirty="0"/>
              <a:t>people</a:t>
            </a:r>
            <a:r>
              <a:rPr spc="-95" dirty="0"/>
              <a:t> </a:t>
            </a:r>
            <a:r>
              <a:rPr spc="20" dirty="0"/>
              <a:t>are</a:t>
            </a:r>
            <a:r>
              <a:rPr spc="-90" dirty="0"/>
              <a:t> </a:t>
            </a:r>
            <a:r>
              <a:rPr spc="10" dirty="0"/>
              <a:t>afraid</a:t>
            </a:r>
            <a:r>
              <a:rPr spc="-95" dirty="0"/>
              <a:t> </a:t>
            </a:r>
            <a:r>
              <a:rPr spc="-20" dirty="0"/>
              <a:t>of</a:t>
            </a:r>
            <a:r>
              <a:rPr spc="-90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dirty="0"/>
              <a:t>police  system</a:t>
            </a:r>
          </a:p>
          <a:p>
            <a:pPr marL="457200" marR="5080">
              <a:lnSpc>
                <a:spcPct val="114999"/>
              </a:lnSpc>
              <a:spcBef>
                <a:spcPts val="1200"/>
              </a:spcBef>
            </a:pPr>
            <a:r>
              <a:rPr spc="10" dirty="0"/>
              <a:t>POLICE</a:t>
            </a:r>
            <a:r>
              <a:rPr spc="-90" dirty="0"/>
              <a:t> </a:t>
            </a:r>
            <a:r>
              <a:rPr spc="-10" dirty="0"/>
              <a:t>MANAGEMENT</a:t>
            </a:r>
            <a:r>
              <a:rPr spc="-85" dirty="0"/>
              <a:t> </a:t>
            </a:r>
            <a:r>
              <a:rPr spc="-10" dirty="0"/>
              <a:t>SYSTEM</a:t>
            </a:r>
            <a:r>
              <a:rPr spc="-85" dirty="0"/>
              <a:t> </a:t>
            </a:r>
            <a:r>
              <a:rPr spc="10" dirty="0"/>
              <a:t>is</a:t>
            </a:r>
            <a:r>
              <a:rPr spc="-85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system</a:t>
            </a:r>
            <a:r>
              <a:rPr spc="-85" dirty="0"/>
              <a:t> </a:t>
            </a:r>
            <a:r>
              <a:rPr spc="-10" dirty="0"/>
              <a:t>which</a:t>
            </a:r>
            <a:r>
              <a:rPr spc="-85" dirty="0"/>
              <a:t> </a:t>
            </a:r>
            <a:r>
              <a:rPr spc="10" dirty="0"/>
              <a:t>brings</a:t>
            </a:r>
            <a:r>
              <a:rPr spc="-85" dirty="0"/>
              <a:t> </a:t>
            </a:r>
            <a:r>
              <a:rPr spc="5" dirty="0"/>
              <a:t>general</a:t>
            </a:r>
            <a:r>
              <a:rPr spc="-90" dirty="0"/>
              <a:t> </a:t>
            </a:r>
            <a:r>
              <a:rPr spc="-5" dirty="0"/>
              <a:t>people</a:t>
            </a:r>
            <a:r>
              <a:rPr spc="-85" dirty="0"/>
              <a:t> </a:t>
            </a:r>
            <a:r>
              <a:rPr spc="5" dirty="0"/>
              <a:t>closer  </a:t>
            </a:r>
            <a:r>
              <a:rPr dirty="0"/>
              <a:t>to the police management to </a:t>
            </a:r>
            <a:r>
              <a:rPr spc="10" dirty="0"/>
              <a:t>share </a:t>
            </a:r>
            <a:r>
              <a:rPr spc="15" dirty="0"/>
              <a:t>their </a:t>
            </a:r>
            <a:r>
              <a:rPr spc="-5" dirty="0"/>
              <a:t>views </a:t>
            </a:r>
            <a:r>
              <a:rPr dirty="0"/>
              <a:t>and helps them reduce the </a:t>
            </a:r>
            <a:r>
              <a:rPr spc="25" dirty="0"/>
              <a:t>risk </a:t>
            </a:r>
            <a:r>
              <a:rPr spc="-20" dirty="0"/>
              <a:t>of  </a:t>
            </a:r>
            <a:r>
              <a:rPr spc="10" dirty="0"/>
              <a:t>crime</a:t>
            </a:r>
          </a:p>
          <a:p>
            <a:pPr marL="913765" marR="77470" indent="-351790">
              <a:lnSpc>
                <a:spcPct val="115799"/>
              </a:lnSpc>
              <a:spcBef>
                <a:spcPts val="1280"/>
              </a:spcBef>
              <a:buSzPct val="106666"/>
              <a:buFont typeface="Arial"/>
              <a:buChar char="●"/>
              <a:tabLst>
                <a:tab pos="914400" algn="l"/>
                <a:tab pos="915035" algn="l"/>
              </a:tabLst>
            </a:pPr>
            <a:r>
              <a:rPr spc="15" dirty="0"/>
              <a:t>Our </a:t>
            </a:r>
            <a:r>
              <a:rPr spc="10" dirty="0"/>
              <a:t>aim </a:t>
            </a:r>
            <a:r>
              <a:rPr spc="-15" dirty="0"/>
              <a:t>by </a:t>
            </a:r>
            <a:r>
              <a:rPr dirty="0"/>
              <a:t>using </a:t>
            </a:r>
            <a:r>
              <a:rPr spc="10" dirty="0"/>
              <a:t>this </a:t>
            </a:r>
            <a:r>
              <a:rPr spc="5" dirty="0"/>
              <a:t>project </a:t>
            </a:r>
            <a:r>
              <a:rPr spc="10" dirty="0"/>
              <a:t>is </a:t>
            </a:r>
            <a:r>
              <a:rPr dirty="0"/>
              <a:t>to </a:t>
            </a:r>
            <a:r>
              <a:rPr spc="-10" dirty="0"/>
              <a:t>develop </a:t>
            </a:r>
            <a:r>
              <a:rPr spc="-20" dirty="0"/>
              <a:t>E-cops. </a:t>
            </a:r>
            <a:r>
              <a:rPr spc="5" dirty="0"/>
              <a:t>This </a:t>
            </a:r>
            <a:r>
              <a:rPr dirty="0"/>
              <a:t>system </a:t>
            </a:r>
            <a:r>
              <a:rPr spc="10" dirty="0"/>
              <a:t>is </a:t>
            </a:r>
            <a:r>
              <a:rPr spc="5" dirty="0"/>
              <a:t>easily  </a:t>
            </a:r>
            <a:r>
              <a:rPr dirty="0"/>
              <a:t>accessible</a:t>
            </a:r>
            <a:r>
              <a:rPr spc="-85" dirty="0"/>
              <a:t> </a:t>
            </a:r>
            <a:r>
              <a:rPr spc="-15" dirty="0"/>
              <a:t>by</a:t>
            </a:r>
            <a:r>
              <a:rPr spc="-80" dirty="0"/>
              <a:t> </a:t>
            </a:r>
            <a:r>
              <a:rPr spc="25" dirty="0"/>
              <a:t>all</a:t>
            </a:r>
            <a:r>
              <a:rPr spc="-85" dirty="0"/>
              <a:t> </a:t>
            </a:r>
            <a:r>
              <a:rPr spc="10" dirty="0"/>
              <a:t>normal</a:t>
            </a:r>
            <a:r>
              <a:rPr spc="-80" dirty="0"/>
              <a:t> </a:t>
            </a:r>
            <a:r>
              <a:rPr spc="-5" dirty="0"/>
              <a:t>public,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police</a:t>
            </a:r>
            <a:r>
              <a:rPr spc="-85" dirty="0"/>
              <a:t> </a:t>
            </a:r>
            <a:r>
              <a:rPr spc="5" dirty="0"/>
              <a:t>department</a:t>
            </a:r>
            <a:r>
              <a:rPr spc="-8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5" dirty="0"/>
              <a:t>administrative  </a:t>
            </a:r>
            <a:r>
              <a:rPr dirty="0"/>
              <a:t>department. </a:t>
            </a:r>
            <a:r>
              <a:rPr spc="-5" dirty="0"/>
              <a:t>System </a:t>
            </a:r>
            <a:r>
              <a:rPr spc="10" dirty="0"/>
              <a:t>is </a:t>
            </a:r>
            <a:r>
              <a:rPr spc="-10" dirty="0"/>
              <a:t>developed </a:t>
            </a:r>
            <a:r>
              <a:rPr spc="-5" dirty="0"/>
              <a:t>because </a:t>
            </a:r>
            <a:r>
              <a:rPr dirty="0"/>
              <a:t>the </a:t>
            </a:r>
            <a:r>
              <a:rPr spc="10" dirty="0"/>
              <a:t>normal </a:t>
            </a:r>
            <a:r>
              <a:rPr dirty="0"/>
              <a:t>public </a:t>
            </a:r>
            <a:r>
              <a:rPr spc="10" dirty="0"/>
              <a:t>is afraid </a:t>
            </a:r>
            <a:r>
              <a:rPr dirty="0"/>
              <a:t>to  </a:t>
            </a:r>
            <a:r>
              <a:rPr spc="15" dirty="0"/>
              <a:t>report</a:t>
            </a:r>
            <a:r>
              <a:rPr spc="-95" dirty="0"/>
              <a:t> </a:t>
            </a:r>
            <a:r>
              <a:rPr spc="15" dirty="0"/>
              <a:t>a</a:t>
            </a:r>
            <a:r>
              <a:rPr spc="-95" dirty="0"/>
              <a:t> </a:t>
            </a:r>
            <a:r>
              <a:rPr dirty="0"/>
              <a:t>complaint</a:t>
            </a:r>
            <a:r>
              <a:rPr spc="-95" dirty="0"/>
              <a:t> </a:t>
            </a:r>
            <a:r>
              <a:rPr spc="5" dirty="0"/>
              <a:t>against</a:t>
            </a:r>
            <a:r>
              <a:rPr spc="-95" dirty="0"/>
              <a:t> </a:t>
            </a:r>
            <a:r>
              <a:rPr spc="-10" dirty="0"/>
              <a:t>any</a:t>
            </a:r>
            <a:r>
              <a:rPr spc="-95" dirty="0"/>
              <a:t> </a:t>
            </a:r>
            <a:r>
              <a:rPr spc="10" dirty="0"/>
              <a:t>crime</a:t>
            </a:r>
            <a:r>
              <a:rPr spc="-95" dirty="0"/>
              <a:t> </a:t>
            </a:r>
            <a:r>
              <a:rPr spc="-5" dirty="0"/>
              <a:t>going</a:t>
            </a:r>
            <a:r>
              <a:rPr spc="-95" dirty="0"/>
              <a:t> </a:t>
            </a:r>
            <a:r>
              <a:rPr spc="5" dirty="0"/>
              <a:t>around</a:t>
            </a:r>
            <a:r>
              <a:rPr spc="-95" dirty="0"/>
              <a:t> </a:t>
            </a:r>
            <a:r>
              <a:rPr dirty="0"/>
              <a:t>them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1A212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381001"/>
            <a:ext cx="1038225" cy="1016635"/>
            <a:chOff x="0" y="381001"/>
            <a:chExt cx="1038225" cy="1016635"/>
          </a:xfrm>
        </p:grpSpPr>
        <p:sp>
          <p:nvSpPr>
            <p:cNvPr id="4" name="object 4"/>
            <p:cNvSpPr/>
            <p:nvPr/>
          </p:nvSpPr>
          <p:spPr>
            <a:xfrm>
              <a:off x="0" y="381001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404399" y="808798"/>
                  </a:lnTo>
                  <a:lnTo>
                    <a:pt x="0" y="404399"/>
                  </a:lnTo>
                  <a:lnTo>
                    <a:pt x="0" y="0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0144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29049" y="588486"/>
              <a:ext cx="808990" cy="808990"/>
            </a:xfrm>
            <a:custGeom>
              <a:avLst/>
              <a:gdLst/>
              <a:ahLst/>
              <a:cxnLst/>
              <a:rect l="l" t="t" r="r" b="b"/>
              <a:pathLst>
                <a:path w="808990" h="808990">
                  <a:moveTo>
                    <a:pt x="808798" y="808798"/>
                  </a:moveTo>
                  <a:lnTo>
                    <a:pt x="0" y="0"/>
                  </a:lnTo>
                  <a:lnTo>
                    <a:pt x="404399" y="0"/>
                  </a:lnTo>
                  <a:lnTo>
                    <a:pt x="808798" y="404399"/>
                  </a:lnTo>
                  <a:lnTo>
                    <a:pt x="808798" y="808798"/>
                  </a:lnTo>
                  <a:close/>
                </a:path>
              </a:pathLst>
            </a:custGeom>
            <a:solidFill>
              <a:srgbClr val="82C6A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76413" y="972255"/>
            <a:ext cx="6722745" cy="3522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375285" indent="-351790">
              <a:lnSpc>
                <a:spcPct val="106700"/>
              </a:lnSpc>
              <a:spcBef>
                <a:spcPts val="100"/>
              </a:spcBef>
              <a:buSzPct val="106666"/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using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this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system,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record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work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reduced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data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stored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in 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computer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which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more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conﬁdential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than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paper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work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buChar char="●"/>
            </a:pP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750">
              <a:latin typeface="Lato"/>
              <a:cs typeface="Lato"/>
            </a:endParaRPr>
          </a:p>
          <a:p>
            <a:pPr marL="363855" marR="287020" indent="-344170">
              <a:lnSpc>
                <a:spcPct val="105000"/>
              </a:lnSpc>
              <a:spcBef>
                <a:spcPts val="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other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advantages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this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people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view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enquiry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about  complaints,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status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other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information.</a:t>
            </a:r>
            <a:endParaRPr sz="1500">
              <a:latin typeface="Lato"/>
              <a:cs typeface="Lato"/>
            </a:endParaRPr>
          </a:p>
          <a:p>
            <a:pPr>
              <a:lnSpc>
                <a:spcPct val="100000"/>
              </a:lnSpc>
              <a:buChar char="●"/>
            </a:pPr>
            <a:endParaRPr sz="1800">
              <a:latin typeface="Lato"/>
              <a:cs typeface="La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har char="●"/>
            </a:pPr>
            <a:endParaRPr sz="1750">
              <a:latin typeface="Lato"/>
              <a:cs typeface="Lato"/>
            </a:endParaRPr>
          </a:p>
          <a:p>
            <a:pPr marL="363855" marR="5080" indent="-344170">
              <a:lnSpc>
                <a:spcPct val="105000"/>
              </a:lnSpc>
              <a:spcBef>
                <a:spcPts val="5"/>
              </a:spcBef>
              <a:buFont typeface="Arial"/>
              <a:buChar char="●"/>
              <a:tabLst>
                <a:tab pos="363855" algn="l"/>
                <a:tab pos="36449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POLICE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MANAGEMENT SYSTEM saves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lot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users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time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which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they  spend going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 police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stations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dealing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with them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which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takes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ridiculous 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amount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time.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But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by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using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this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 the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user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register a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  online and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 check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 complaint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status like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whether the compliant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got 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reported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FIR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police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authority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check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ﬁle 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FIR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on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particular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complaints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419" y="441956"/>
            <a:ext cx="3314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0465" y="1276350"/>
            <a:ext cx="6783070" cy="18879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14999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Since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users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have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go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through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various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phases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register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fear 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police,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societal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pressure,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police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bribe,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if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involved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politics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political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threats 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personal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threats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family.</a:t>
            </a:r>
            <a:endParaRPr sz="1500" dirty="0">
              <a:latin typeface="Lato"/>
              <a:cs typeface="Lato"/>
            </a:endParaRPr>
          </a:p>
          <a:p>
            <a:pPr marL="298450" marR="152400" indent="-285750">
              <a:lnSpc>
                <a:spcPct val="114999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By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converting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existing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online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above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problems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won’t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bother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person 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registering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20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</a:t>
            </a:r>
            <a:r>
              <a:rPr lang="en-IN" sz="150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</a:p>
          <a:p>
            <a:pPr marL="12700" marR="152400">
              <a:lnSpc>
                <a:spcPct val="114999"/>
              </a:lnSpc>
              <a:spcBef>
                <a:spcPts val="1200"/>
              </a:spcBef>
            </a:pPr>
            <a:endParaRPr lang="en-IN" sz="1500" dirty="0">
              <a:solidFill>
                <a:srgbClr val="FFFFFF"/>
              </a:solidFill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074"/>
            <a:ext cx="458152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latin typeface="Verdana"/>
                <a:cs typeface="Verdana"/>
              </a:rPr>
              <a:t>PRINCIPLES </a:t>
            </a:r>
            <a:r>
              <a:rPr sz="2400" b="1" spc="-229" dirty="0">
                <a:latin typeface="Verdana"/>
                <a:cs typeface="Verdana"/>
              </a:rPr>
              <a:t>-</a:t>
            </a:r>
            <a:r>
              <a:rPr sz="2400" b="1" spc="-95" dirty="0">
                <a:latin typeface="Verdana"/>
                <a:cs typeface="Verdana"/>
              </a:rPr>
              <a:t> </a:t>
            </a:r>
            <a:r>
              <a:rPr sz="2500" b="1" spc="-290" dirty="0">
                <a:latin typeface="Verdana"/>
                <a:cs typeface="Verdana"/>
              </a:rPr>
              <a:t>VISIBILITY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468177"/>
            <a:ext cx="6680200" cy="281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good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visibility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allows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user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easily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translate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goals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into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actions.</a:t>
            </a:r>
            <a:endParaRPr sz="1500" dirty="0">
              <a:latin typeface="Lato"/>
              <a:cs typeface="Lato"/>
            </a:endParaRPr>
          </a:p>
          <a:p>
            <a:pPr marL="12700" marR="116205">
              <a:lnSpc>
                <a:spcPct val="114999"/>
              </a:lnSpc>
              <a:spcBef>
                <a:spcPts val="1200"/>
              </a:spcBef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object's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function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visible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so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people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see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what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currently 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doing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see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what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buttons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controls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available.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Visibility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can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also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made 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available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through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sound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through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touch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for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example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different 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textures,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shapes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or</a:t>
            </a:r>
            <a:r>
              <a:rPr sz="1500" spc="-28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vibrations.</a:t>
            </a:r>
            <a:endParaRPr sz="1500" dirty="0">
              <a:latin typeface="Lato"/>
              <a:cs typeface="Lato"/>
            </a:endParaRPr>
          </a:p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In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this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there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three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main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buttons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be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included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endParaRPr sz="1500" dirty="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Register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20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</a:t>
            </a:r>
            <a:endParaRPr sz="1500" dirty="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FIR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status</a:t>
            </a:r>
            <a:endParaRPr sz="1500" dirty="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Administrator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login</a:t>
            </a:r>
            <a:endParaRPr sz="15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76350"/>
            <a:ext cx="1191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-110" dirty="0">
                <a:latin typeface="Verdana"/>
                <a:cs typeface="Verdana"/>
              </a:rPr>
              <a:t>P</a:t>
            </a:r>
            <a:r>
              <a:rPr sz="2400" b="1" spc="-90" dirty="0" err="1">
                <a:latin typeface="Verdana"/>
                <a:cs typeface="Verdana"/>
              </a:rPr>
              <a:t>r</a:t>
            </a:r>
            <a:r>
              <a:rPr sz="2400" b="1" spc="-114" dirty="0" err="1">
                <a:latin typeface="Verdana"/>
                <a:cs typeface="Verdana"/>
              </a:rPr>
              <a:t>io</a:t>
            </a:r>
            <a:r>
              <a:rPr sz="2400" b="1" spc="-120" dirty="0" err="1">
                <a:latin typeface="Verdana"/>
                <a:cs typeface="Verdana"/>
              </a:rPr>
              <a:t>r</a:t>
            </a:r>
            <a:r>
              <a:rPr sz="2400" b="1" spc="-65" dirty="0" err="1">
                <a:latin typeface="Verdana"/>
                <a:cs typeface="Verdana"/>
              </a:rPr>
              <a:t>i</a:t>
            </a:r>
            <a:r>
              <a:rPr sz="2400" b="1" spc="-110" dirty="0" err="1">
                <a:latin typeface="Verdana"/>
                <a:cs typeface="Verdana"/>
              </a:rPr>
              <a:t>t</a:t>
            </a:r>
            <a:r>
              <a:rPr sz="2400" b="1" spc="-130" dirty="0" err="1">
                <a:latin typeface="Verdana"/>
                <a:cs typeface="Verdana"/>
              </a:rPr>
              <a:t>y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7800" y="2266950"/>
            <a:ext cx="6659245" cy="108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">
              <a:lnSpc>
                <a:spcPct val="114999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main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principle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that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people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should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Lato"/>
                <a:cs typeface="Lato"/>
              </a:rPr>
              <a:t>come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ﬁrst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40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lang="en-IN" sz="1500" spc="-85" dirty="0">
                <a:solidFill>
                  <a:srgbClr val="FFFFFF"/>
                </a:solidFill>
                <a:latin typeface="Lato"/>
                <a:cs typeface="Lato"/>
              </a:rPr>
              <a:t>O</a:t>
            </a:r>
            <a:r>
              <a:rPr sz="1500" spc="10" dirty="0" err="1">
                <a:solidFill>
                  <a:srgbClr val="FFFFFF"/>
                </a:solidFill>
                <a:latin typeface="Lato"/>
                <a:cs typeface="Lato"/>
              </a:rPr>
              <a:t>ur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mainly 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based and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focuses on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this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particular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principle.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In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this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 the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people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are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 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center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27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system.</a:t>
            </a:r>
            <a:endParaRPr sz="1500" dirty="0">
              <a:latin typeface="Lato"/>
              <a:cs typeface="Lato"/>
            </a:endParaRPr>
          </a:p>
          <a:p>
            <a:pPr>
              <a:lnSpc>
                <a:spcPct val="100000"/>
              </a:lnSpc>
            </a:pPr>
            <a:endParaRPr sz="18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074"/>
            <a:ext cx="177101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200" dirty="0">
                <a:latin typeface="Verdana"/>
                <a:cs typeface="Verdana"/>
              </a:rPr>
              <a:t>USABILI</a:t>
            </a:r>
            <a:r>
              <a:rPr sz="2500" b="1" spc="-235" dirty="0">
                <a:latin typeface="Verdana"/>
                <a:cs typeface="Verdana"/>
              </a:rPr>
              <a:t>T</a:t>
            </a:r>
            <a:r>
              <a:rPr sz="2500" b="1" spc="-155" dirty="0">
                <a:latin typeface="Verdana"/>
                <a:cs typeface="Verdana"/>
              </a:rPr>
              <a:t>Y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294140"/>
            <a:ext cx="6636384" cy="20527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5"/>
              </a:spcBef>
            </a:pP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Usability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one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key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concepts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.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35" dirty="0">
                <a:solidFill>
                  <a:srgbClr val="FFFFFF"/>
                </a:solidFill>
                <a:latin typeface="Lato"/>
                <a:cs typeface="Lato"/>
              </a:rPr>
              <a:t>It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is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concerned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with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making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systems easy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ato"/>
                <a:cs typeface="Lato"/>
              </a:rPr>
              <a:t>learn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use.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usable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is:</a:t>
            </a:r>
            <a:endParaRPr sz="1500" dirty="0">
              <a:latin typeface="Lato"/>
              <a:cs typeface="Lato"/>
            </a:endParaRPr>
          </a:p>
          <a:p>
            <a:pPr marL="469900" indent="-346075">
              <a:lnSpc>
                <a:spcPct val="100000"/>
              </a:lnSpc>
              <a:spcBef>
                <a:spcPts val="15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easy to</a:t>
            </a:r>
            <a:r>
              <a:rPr sz="1500" spc="-1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30" dirty="0">
                <a:solidFill>
                  <a:srgbClr val="FFFFFF"/>
                </a:solidFill>
                <a:latin typeface="Lato"/>
                <a:cs typeface="Lato"/>
              </a:rPr>
              <a:t>learn</a:t>
            </a:r>
            <a:endParaRPr sz="1500" dirty="0">
              <a:latin typeface="Lato"/>
              <a:cs typeface="Lato"/>
            </a:endParaRPr>
          </a:p>
          <a:p>
            <a:pPr marL="469900" indent="-346075">
              <a:lnSpc>
                <a:spcPct val="100000"/>
              </a:lnSpc>
              <a:spcBef>
                <a:spcPts val="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easy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5" dirty="0">
                <a:solidFill>
                  <a:srgbClr val="FFFFFF"/>
                </a:solidFill>
                <a:latin typeface="Lato"/>
                <a:cs typeface="Lato"/>
              </a:rPr>
              <a:t>remember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how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endParaRPr sz="1500" dirty="0">
              <a:latin typeface="Lato"/>
              <a:cs typeface="Lato"/>
            </a:endParaRPr>
          </a:p>
          <a:p>
            <a:pPr marL="469900" indent="-346075">
              <a:lnSpc>
                <a:spcPct val="100000"/>
              </a:lnSpc>
              <a:spcBef>
                <a:spcPts val="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effective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endParaRPr sz="1500" dirty="0">
              <a:latin typeface="Lato"/>
              <a:cs typeface="Lato"/>
            </a:endParaRPr>
          </a:p>
          <a:p>
            <a:pPr marL="469900" indent="-346075">
              <a:lnSpc>
                <a:spcPct val="100000"/>
              </a:lnSpc>
              <a:spcBef>
                <a:spcPts val="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safe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to</a:t>
            </a:r>
            <a:r>
              <a:rPr sz="1500" spc="-1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endParaRPr sz="1500" dirty="0">
              <a:latin typeface="Lato"/>
              <a:cs typeface="Lato"/>
            </a:endParaRPr>
          </a:p>
          <a:p>
            <a:pPr marL="469900" indent="-346075">
              <a:lnSpc>
                <a:spcPct val="100000"/>
              </a:lnSpc>
              <a:spcBef>
                <a:spcPts val="30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enjoyable to</a:t>
            </a:r>
            <a:r>
              <a:rPr sz="1500" spc="-1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</a:t>
            </a:r>
            <a:endParaRPr sz="1500" dirty="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0517" y="454582"/>
            <a:ext cx="2925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0" dirty="0">
                <a:latin typeface="Verdana"/>
                <a:cs typeface="Verdana"/>
              </a:rPr>
              <a:t>FUN</a:t>
            </a:r>
            <a:r>
              <a:rPr sz="2400" b="1" spc="-55" dirty="0">
                <a:latin typeface="Verdana"/>
                <a:cs typeface="Verdana"/>
              </a:rPr>
              <a:t>C</a:t>
            </a:r>
            <a:r>
              <a:rPr sz="2400" b="1" spc="-210" dirty="0">
                <a:latin typeface="Verdana"/>
                <a:cs typeface="Verdana"/>
              </a:rPr>
              <a:t>TIONALITIES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0517" y="1442897"/>
            <a:ext cx="6468110" cy="2509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functionalities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ato"/>
                <a:cs typeface="Lato"/>
              </a:rPr>
              <a:t>of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the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proposed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system</a:t>
            </a:r>
            <a:r>
              <a:rPr sz="1500" spc="-9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are</a:t>
            </a:r>
            <a:endParaRPr sz="150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14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User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login</a:t>
            </a:r>
            <a:endParaRPr sz="150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Registering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20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</a:t>
            </a:r>
            <a:endParaRPr sz="150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FIR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status</a:t>
            </a:r>
            <a:r>
              <a:rPr sz="1500" spc="-21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check</a:t>
            </a:r>
            <a:endParaRPr sz="150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Raise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500" spc="-204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issue</a:t>
            </a:r>
            <a:endParaRPr sz="150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Admin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login</a:t>
            </a:r>
            <a:endParaRPr sz="1500">
              <a:latin typeface="Lato"/>
              <a:cs typeface="Lato"/>
            </a:endParaRPr>
          </a:p>
          <a:p>
            <a:pPr marL="469265" marR="5080" indent="-344170">
              <a:lnSpc>
                <a:spcPct val="114999"/>
              </a:lnSpc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10" dirty="0">
                <a:solidFill>
                  <a:srgbClr val="FFFFFF"/>
                </a:solidFill>
                <a:latin typeface="Lato"/>
                <a:cs typeface="Lato"/>
              </a:rPr>
              <a:t>Administrator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works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like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Lato"/>
                <a:cs typeface="Lato"/>
              </a:rPr>
              <a:t>accepting</a:t>
            </a:r>
            <a:r>
              <a:rPr sz="1500" spc="21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15" dirty="0">
                <a:solidFill>
                  <a:srgbClr val="FFFFFF"/>
                </a:solidFill>
                <a:latin typeface="Lato"/>
                <a:cs typeface="Lato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complaint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and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ﬁling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an</a:t>
            </a:r>
            <a:r>
              <a:rPr sz="1500" spc="-9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20" dirty="0">
                <a:solidFill>
                  <a:srgbClr val="FFFFFF"/>
                </a:solidFill>
                <a:latin typeface="Lato"/>
                <a:cs typeface="Lato"/>
              </a:rPr>
              <a:t>FIR</a:t>
            </a:r>
            <a:r>
              <a:rPr sz="1500" spc="-85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Lato"/>
                <a:cs typeface="Lato"/>
              </a:rPr>
              <a:t>through  admin</a:t>
            </a:r>
            <a:r>
              <a:rPr sz="1500" spc="-100" dirty="0">
                <a:solidFill>
                  <a:srgbClr val="FFFFFF"/>
                </a:solidFill>
                <a:latin typeface="Lato"/>
                <a:cs typeface="Lato"/>
              </a:rPr>
              <a:t> </a:t>
            </a:r>
            <a:r>
              <a:rPr sz="1500" dirty="0">
                <a:solidFill>
                  <a:srgbClr val="FFFFFF"/>
                </a:solidFill>
                <a:latin typeface="Lato"/>
                <a:cs typeface="Lato"/>
              </a:rPr>
              <a:t>login</a:t>
            </a:r>
            <a:endParaRPr sz="1500">
              <a:latin typeface="Lato"/>
              <a:cs typeface="Lato"/>
            </a:endParaRPr>
          </a:p>
          <a:p>
            <a:pPr marL="469900" indent="-344170">
              <a:lnSpc>
                <a:spcPct val="100000"/>
              </a:lnSpc>
              <a:spcBef>
                <a:spcPts val="27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500" spc="-10" dirty="0">
                <a:solidFill>
                  <a:srgbClr val="FFFFFF"/>
                </a:solidFill>
                <a:latin typeface="Lato"/>
                <a:cs typeface="Lato"/>
              </a:rPr>
              <a:t>login/logout</a:t>
            </a:r>
            <a:endParaRPr sz="1500">
              <a:latin typeface="Lato"/>
              <a:cs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636</Words>
  <Application>Microsoft Office PowerPoint</Application>
  <PresentationFormat>On-screen Show (16:9)</PresentationFormat>
  <Paragraphs>62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Lato</vt:lpstr>
      <vt:lpstr>Verdana</vt:lpstr>
      <vt:lpstr>Wingdings</vt:lpstr>
      <vt:lpstr>Office Theme</vt:lpstr>
      <vt:lpstr>POLICE  MANAGEMENT  SYSTEM</vt:lpstr>
      <vt:lpstr>CONTENTS</vt:lpstr>
      <vt:lpstr>INTRODUCTION</vt:lpstr>
      <vt:lpstr>PowerPoint Presentation</vt:lpstr>
      <vt:lpstr>PowerPoint Presentation</vt:lpstr>
      <vt:lpstr>PRINCIPLES - VISIBILITY</vt:lpstr>
      <vt:lpstr>Priority</vt:lpstr>
      <vt:lpstr>USABILITY</vt:lpstr>
      <vt:lpstr>FUNCTIONALITIES</vt:lpstr>
      <vt:lpstr>PROPOSED METHOD</vt:lpstr>
      <vt:lpstr>STATE TRANSITIONS DIAGRAM</vt:lpstr>
      <vt:lpstr>PowerPoint Presentation</vt:lpstr>
      <vt:lpstr>HIERARCHICAL TASK ANALYSIS (HTA)</vt:lpstr>
      <vt:lpstr>PowerPoint Presentation</vt:lpstr>
      <vt:lpstr>PowerPoint Presentation</vt:lpstr>
      <vt:lpstr>WIREFRAME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POLICE MANAGEMENT SYSTEM</dc:title>
  <cp:lastModifiedBy>Voolla Rithik</cp:lastModifiedBy>
  <cp:revision>8</cp:revision>
  <dcterms:created xsi:type="dcterms:W3CDTF">2022-11-03T12:36:50Z</dcterms:created>
  <dcterms:modified xsi:type="dcterms:W3CDTF">2022-11-03T13:08:55Z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2022-11-03T00:00:00Z</vt:filetime>
  </property>
</Properties>
</file>